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27"/>
  </p:notesMasterIdLst>
  <p:sldIdLst>
    <p:sldId id="256" r:id="rId2"/>
    <p:sldId id="257" r:id="rId3"/>
    <p:sldId id="258" r:id="rId4"/>
    <p:sldId id="264" r:id="rId5"/>
    <p:sldId id="281" r:id="rId6"/>
    <p:sldId id="259" r:id="rId7"/>
    <p:sldId id="260" r:id="rId8"/>
    <p:sldId id="261" r:id="rId9"/>
    <p:sldId id="262" r:id="rId10"/>
    <p:sldId id="263"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669088" cy="9896475"/>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697" autoAdjust="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53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778250" y="0"/>
            <a:ext cx="2889250" cy="4953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C8DCEFD-5866-4916-94CA-1315411E1757}" type="datetimeFigureOut">
              <a:rPr lang="fr-FR"/>
              <a:pPr>
                <a:defRPr/>
              </a:pPr>
              <a:t>05/07/2012</a:t>
            </a:fld>
            <a:endParaRPr lang="fr-FR"/>
          </a:p>
        </p:txBody>
      </p:sp>
      <p:sp>
        <p:nvSpPr>
          <p:cNvPr id="4" name="Espace réservé de l'image des diapositives 3"/>
          <p:cNvSpPr>
            <a:spLocks noGrp="1" noRot="1" noChangeAspect="1"/>
          </p:cNvSpPr>
          <p:nvPr>
            <p:ph type="sldImg" idx="2"/>
          </p:nvPr>
        </p:nvSpPr>
        <p:spPr>
          <a:xfrm>
            <a:off x="862013" y="742950"/>
            <a:ext cx="4945062" cy="3709988"/>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66750" y="4700588"/>
            <a:ext cx="5335588" cy="4452937"/>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399588"/>
            <a:ext cx="2889250" cy="4953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778250" y="9399588"/>
            <a:ext cx="2889250" cy="4953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1C3123D-97B3-4194-A13B-8FD357A8274F}"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fr.wikipedia.org/wiki/Projet"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fr.wikipedia.org/wiki/Gestion_de_projet#cite_note-1"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fr.wikipedia.org/wiki/Co%C3%BBt"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fr.wikipedia.org/wiki/Bilan" TargetMode="External"/><Relationship Id="rId4" Type="http://schemas.openxmlformats.org/officeDocument/2006/relationships/hyperlink" Target="http://fr.wikipedia.org/wiki/Budget"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fr.wikipedia.org/wiki/Plannin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fr.wikipedia.org/w/index.php?title=%C3%89tape_de_production&amp;action=edit&amp;redlink=1" TargetMode="External"/><Relationship Id="rId3" Type="http://schemas.openxmlformats.org/officeDocument/2006/relationships/hyperlink" Target="http://fr.wikipedia.org/wiki/Gestion_de_projet#cite_note-3" TargetMode="External"/><Relationship Id="rId7" Type="http://schemas.openxmlformats.org/officeDocument/2006/relationships/hyperlink" Target="http://fr.wikipedia.org/w/index.php?title=%C3%89tape_d'organisation&amp;action=edit&amp;redlink=1"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fr.wikipedia.org/w/index.php?title=%C3%89tape_de_diff%C3%A9renciation&amp;action=edit&amp;redlink=1" TargetMode="External"/><Relationship Id="rId5" Type="http://schemas.openxmlformats.org/officeDocument/2006/relationships/hyperlink" Target="http://fr.wikipedia.org/w/index.php?title=%C3%89tape_de_coh%C3%A9sion&amp;action=edit&amp;redlink=1" TargetMode="External"/><Relationship Id="rId10" Type="http://schemas.openxmlformats.org/officeDocument/2006/relationships/hyperlink" Target="http://fr.wikipedia.org/wiki/Leadership" TargetMode="External"/><Relationship Id="rId4" Type="http://schemas.openxmlformats.org/officeDocument/2006/relationships/hyperlink" Target="http://fr.wikipedia.org/wiki/%C3%89tape_d'observation" TargetMode="External"/><Relationship Id="rId9" Type="http://schemas.openxmlformats.org/officeDocument/2006/relationships/hyperlink" Target="http://fr.wikipedia.org/wiki/Management"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fr.wikipedia.org/wiki/Jalon_(Gestion_de_projet)"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fr.wikipedia.org/wiki/Ma%C3%AEtrise_d'ouvrage" TargetMode="External"/><Relationship Id="rId4" Type="http://schemas.openxmlformats.org/officeDocument/2006/relationships/hyperlink" Target="http://fr.wikipedia.org/wiki/Calendaire"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On appelle </a:t>
            </a:r>
            <a:r>
              <a:rPr lang="fr-FR" smtClean="0">
                <a:hlinkClick r:id="rId3" tooltip="Projet"/>
              </a:rPr>
              <a:t>projet</a:t>
            </a:r>
            <a:r>
              <a:rPr lang="fr-FR" smtClean="0"/>
              <a:t> un ensemble finalisé d’activités et d’actions entreprises dans le but de répondre à un besoin défini dans des délais fixés et dans la limite de l’enveloppe budgétaire allouée. Contrairement aux opérations, qui sont des processus répétitifs, l'essence d'un projet est d'être innovant et unique</a:t>
            </a:r>
            <a:r>
              <a:rPr lang="fr-FR" baseline="30000" smtClean="0">
                <a:hlinkClick r:id="rId4"/>
              </a:rPr>
              <a:t>[2]</a:t>
            </a:r>
            <a:r>
              <a:rPr lang="fr-FR" smtClean="0"/>
              <a:t>. Selon la</a:t>
            </a:r>
          </a:p>
          <a:p>
            <a:pPr>
              <a:spcBef>
                <a:spcPct val="0"/>
              </a:spcBef>
            </a:pPr>
            <a:r>
              <a:rPr lang="fr-FR" smtClean="0"/>
              <a:t>Norme AFNOR X 50-105 : « Le projet est un processus unique qui consiste en un ensemble d’activités coordonnées et maitrisées, comportant des dates de début et de fin, entrepris dans le but d’atteindre un objectif conforme à des exigences spécifiques, incluant des contraintes de délais, de coûts et de ressources. »</a:t>
            </a:r>
          </a:p>
        </p:txBody>
      </p:sp>
      <p:sp>
        <p:nvSpPr>
          <p:cNvPr id="1638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8DED3B-3C0F-49BD-8FD8-4E42F9F10792}" type="slidenum">
              <a:rPr lang="fr-FR"/>
              <a:pPr fontAlgn="base">
                <a:spcBef>
                  <a:spcPct val="0"/>
                </a:spcBef>
                <a:spcAft>
                  <a:spcPct val="0"/>
                </a:spcAft>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19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b="1" smtClean="0"/>
              <a:t>SUIVI DES RESSOURCES  :</a:t>
            </a:r>
            <a:r>
              <a:rPr lang="fr-FR" smtClean="0"/>
              <a:t>le pilotage efficace des ressources humaines et matérielles est indispensable à la réussite du projet. </a:t>
            </a:r>
            <a:endParaRPr lang="fr-FR" b="1" smtClean="0"/>
          </a:p>
          <a:p>
            <a:pPr>
              <a:spcBef>
                <a:spcPct val="0"/>
              </a:spcBef>
            </a:pPr>
            <a:r>
              <a:rPr lang="fr-FR" b="1" smtClean="0"/>
              <a:t>INDICATEURS : </a:t>
            </a:r>
            <a:r>
              <a:rPr lang="fr-FR" smtClean="0"/>
              <a:t>Tout projet implique la détermination d’indicateurs de pilotage du projet qui sont des outils de navigation et de décision. Ils permettent de mesurer une situation ou un risque, de donner une alerte ou au contraire de signifier l'avancement correct du projet. Le choix des indicateurs dépend des objectifs du projet. Les indicateurs de pilotage peuvent être regroupés sous la forme d'un </a:t>
            </a:r>
            <a:r>
              <a:rPr lang="fr-FR" b="1" smtClean="0"/>
              <a:t>tableau de bord</a:t>
            </a:r>
            <a:r>
              <a:rPr lang="fr-FR" smtClean="0"/>
              <a:t>, véritable outil de gestion des responsables du projet. </a:t>
            </a:r>
            <a:endParaRPr lang="fr-FR" b="1" smtClean="0"/>
          </a:p>
          <a:p>
            <a:pPr>
              <a:spcBef>
                <a:spcPct val="0"/>
              </a:spcBef>
            </a:pPr>
            <a:r>
              <a:rPr lang="fr-FR" b="1" smtClean="0"/>
              <a:t>DEMARCHE QUALITE: </a:t>
            </a:r>
            <a:r>
              <a:rPr lang="fr-FR" smtClean="0"/>
              <a:t>L’adoption de cette démarche doit amener à une meilleure maîtrise des coûts et de la durée du projet.</a:t>
            </a:r>
            <a:endParaRPr lang="fr-FR" b="1" smtClean="0"/>
          </a:p>
          <a:p>
            <a:pPr>
              <a:spcBef>
                <a:spcPct val="0"/>
              </a:spcBef>
            </a:pPr>
            <a:endParaRPr lang="fr-FR" b="1" smtClean="0"/>
          </a:p>
          <a:p>
            <a:pPr>
              <a:spcBef>
                <a:spcPct val="0"/>
              </a:spcBef>
            </a:pPr>
            <a:endParaRPr lang="fr-FR" b="1" smtClean="0"/>
          </a:p>
          <a:p>
            <a:pPr>
              <a:spcBef>
                <a:spcPct val="0"/>
              </a:spcBef>
            </a:pPr>
            <a:endParaRPr lang="fr-FR" b="1" smtClean="0"/>
          </a:p>
          <a:p>
            <a:pPr>
              <a:spcBef>
                <a:spcPct val="0"/>
              </a:spcBef>
            </a:pPr>
            <a:endParaRPr lang="fr-FR" b="1" smtClean="0"/>
          </a:p>
          <a:p>
            <a:pPr>
              <a:spcBef>
                <a:spcPct val="0"/>
              </a:spcBef>
            </a:pPr>
            <a:endParaRPr lang="fr-FR" b="1" smtClean="0"/>
          </a:p>
          <a:p>
            <a:pPr>
              <a:spcBef>
                <a:spcPct val="0"/>
              </a:spcBef>
            </a:pPr>
            <a:endParaRPr lang="fr-FR" b="1" smtClean="0"/>
          </a:p>
          <a:p>
            <a:pPr>
              <a:spcBef>
                <a:spcPct val="0"/>
              </a:spcBef>
            </a:pPr>
            <a:endParaRPr lang="fr-FR" b="1" smtClean="0"/>
          </a:p>
          <a:p>
            <a:pPr>
              <a:spcBef>
                <a:spcPct val="0"/>
              </a:spcBef>
            </a:pPr>
            <a:endParaRPr lang="fr-FR" b="1" smtClean="0"/>
          </a:p>
          <a:p>
            <a:pPr>
              <a:spcBef>
                <a:spcPct val="0"/>
              </a:spcBef>
            </a:pPr>
            <a:endParaRPr lang="fr-FR" b="1" smtClean="0"/>
          </a:p>
          <a:p>
            <a:pPr>
              <a:spcBef>
                <a:spcPct val="0"/>
              </a:spcBef>
            </a:pPr>
            <a:r>
              <a:rPr lang="fr-FR" b="1" smtClean="0"/>
              <a:t>DEMARCHE QUALITE </a:t>
            </a:r>
            <a:r>
              <a:rPr lang="fr-FR" smtClean="0"/>
              <a:t>:L’adoption de cette démarche doit amener à une meilleure maîtrise des coûts et de la durée du projet.</a:t>
            </a:r>
          </a:p>
        </p:txBody>
      </p:sp>
      <p:sp>
        <p:nvSpPr>
          <p:cNvPr id="4198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77CF04-0229-4454-BC12-0B139E4D3D9D}" type="slidenum">
              <a:rPr lang="fr-FR"/>
              <a:pPr fontAlgn="base">
                <a:spcBef>
                  <a:spcPct val="0"/>
                </a:spcBef>
                <a:spcAft>
                  <a:spcPct val="0"/>
                </a:spcAft>
              </a:pPr>
              <a:t>18</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La gestion de projet est une action temporaire avec un début et une fin, qui mobilise des ressources identifiées (humaines, matérielles, équipements, matières premières, informationnelles et financières) durant sa réalisation, qui possède un </a:t>
            </a:r>
            <a:r>
              <a:rPr lang="fr-FR" smtClean="0">
                <a:hlinkClick r:id="rId3" tooltip="Coût"/>
              </a:rPr>
              <a:t>coût</a:t>
            </a:r>
            <a:r>
              <a:rPr lang="fr-FR" smtClean="0"/>
              <a:t> et fait donc l’objet d’une </a:t>
            </a:r>
            <a:r>
              <a:rPr lang="fr-FR" smtClean="0">
                <a:hlinkClick r:id="rId4" tooltip="Budget"/>
              </a:rPr>
              <a:t>budgétisation</a:t>
            </a:r>
            <a:r>
              <a:rPr lang="fr-FR" smtClean="0"/>
              <a:t> de moyens et d’un </a:t>
            </a:r>
            <a:r>
              <a:rPr lang="fr-FR" smtClean="0">
                <a:hlinkClick r:id="rId5" tooltip="Bilan"/>
              </a:rPr>
              <a:t>bilan</a:t>
            </a:r>
            <a:r>
              <a:rPr lang="fr-FR" smtClean="0"/>
              <a:t> indépendant de celui de l’entreprise.</a:t>
            </a:r>
          </a:p>
          <a:p>
            <a:pPr>
              <a:spcBef>
                <a:spcPct val="0"/>
              </a:spcBef>
            </a:pPr>
            <a:endParaRPr lang="fr-FR" smtClean="0"/>
          </a:p>
        </p:txBody>
      </p:sp>
      <p:sp>
        <p:nvSpPr>
          <p:cNvPr id="1843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BC4CBE-9C3C-4384-B721-C6B62C1EE2D9}" type="slidenum">
              <a:rPr lang="fr-FR"/>
              <a:pPr fontAlgn="base">
                <a:spcBef>
                  <a:spcPct val="0"/>
                </a:spcBef>
                <a:spcAft>
                  <a:spcPct val="0"/>
                </a:spcAft>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253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Le projet est un objectif extraordinaire (au sens littéral du mot) qui combine cinq aspects :</a:t>
            </a:r>
          </a:p>
          <a:p>
            <a:pPr>
              <a:spcBef>
                <a:spcPct val="0"/>
              </a:spcBef>
            </a:pPr>
            <a:r>
              <a:rPr lang="fr-FR" smtClean="0"/>
              <a:t>Fonctionnel : réponse à un besoin</a:t>
            </a:r>
          </a:p>
          <a:p>
            <a:pPr>
              <a:spcBef>
                <a:spcPct val="0"/>
              </a:spcBef>
            </a:pPr>
            <a:r>
              <a:rPr lang="fr-FR" smtClean="0"/>
              <a:t>Technique : respect des spécifications et des contraintes de mise en œuvre</a:t>
            </a:r>
          </a:p>
          <a:p>
            <a:pPr>
              <a:spcBef>
                <a:spcPct val="0"/>
              </a:spcBef>
            </a:pPr>
            <a:r>
              <a:rPr lang="fr-FR" smtClean="0"/>
              <a:t>Organisationnel : respect d'un mode de fonctionnement (rôles, fonctions, culture, résistance au changement) de la structure cible</a:t>
            </a:r>
          </a:p>
          <a:p>
            <a:pPr>
              <a:spcBef>
                <a:spcPct val="0"/>
              </a:spcBef>
            </a:pPr>
            <a:r>
              <a:rPr lang="fr-FR" smtClean="0"/>
              <a:t>Délais : respect des échéances (</a:t>
            </a:r>
            <a:r>
              <a:rPr lang="fr-FR" smtClean="0">
                <a:hlinkClick r:id="rId3" tooltip="Planning"/>
              </a:rPr>
              <a:t>planning</a:t>
            </a:r>
            <a:r>
              <a:rPr lang="fr-FR" smtClean="0"/>
              <a:t>)</a:t>
            </a:r>
          </a:p>
          <a:p>
            <a:pPr>
              <a:spcBef>
                <a:spcPct val="0"/>
              </a:spcBef>
            </a:pPr>
            <a:r>
              <a:rPr lang="fr-FR" smtClean="0"/>
              <a:t>Coûts : respect du budget</a:t>
            </a:r>
          </a:p>
          <a:p>
            <a:pPr>
              <a:spcBef>
                <a:spcPct val="0"/>
              </a:spcBef>
            </a:pPr>
            <a:endParaRPr lang="fr-FR" smtClean="0"/>
          </a:p>
        </p:txBody>
      </p:sp>
      <p:sp>
        <p:nvSpPr>
          <p:cNvPr id="2253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3F2F54-0A77-4E9B-A8D3-EC966D8A5B50}" type="slidenum">
              <a:rPr lang="fr-FR"/>
              <a:pPr fontAlgn="base">
                <a:spcBef>
                  <a:spcPct val="0"/>
                </a:spcBef>
                <a:spcAft>
                  <a:spcPct val="0"/>
                </a:spcAft>
              </a:pPr>
              <a:t>6</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457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Ou: SMART (Spécifique, Mesurable, Atteignable, Réaliste (Respect des ressources), Temporel)</a:t>
            </a:r>
          </a:p>
          <a:p>
            <a:pPr>
              <a:spcBef>
                <a:spcPct val="0"/>
              </a:spcBef>
            </a:pPr>
            <a:endParaRPr lang="fr-FR" smtClean="0"/>
          </a:p>
        </p:txBody>
      </p:sp>
      <p:sp>
        <p:nvSpPr>
          <p:cNvPr id="2457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C234E89-50D0-4134-8EF1-D8C2090F7698}" type="slidenum">
              <a:rPr lang="fr-FR"/>
              <a:pPr fontAlgn="base">
                <a:spcBef>
                  <a:spcPct val="0"/>
                </a:spcBef>
                <a:spcAft>
                  <a:spcPct val="0"/>
                </a:spcAft>
              </a:pPr>
              <a:t>7</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662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En ce qui concerne l’aspect psychosocial de la gestion d’une équipe projet, Maders</a:t>
            </a:r>
            <a:r>
              <a:rPr lang="fr-FR" baseline="30000" smtClean="0">
                <a:hlinkClick r:id="rId3"/>
              </a:rPr>
              <a:t>[4]</a:t>
            </a:r>
            <a:r>
              <a:rPr lang="fr-FR" smtClean="0"/>
              <a:t> distingue cinq phases successives :</a:t>
            </a:r>
          </a:p>
          <a:p>
            <a:pPr>
              <a:spcBef>
                <a:spcPct val="0"/>
              </a:spcBef>
            </a:pPr>
            <a:r>
              <a:rPr lang="fr-FR" smtClean="0"/>
              <a:t>L’</a:t>
            </a:r>
            <a:r>
              <a:rPr lang="fr-FR" smtClean="0">
                <a:hlinkClick r:id="rId4" tooltip="Étape d'observation"/>
              </a:rPr>
              <a:t>étape d'observation</a:t>
            </a:r>
            <a:r>
              <a:rPr lang="fr-FR" smtClean="0"/>
              <a:t> correspond à la rencontre des membres d’une équipe projet.</a:t>
            </a:r>
          </a:p>
          <a:p>
            <a:pPr>
              <a:spcBef>
                <a:spcPct val="0"/>
              </a:spcBef>
            </a:pPr>
            <a:r>
              <a:rPr lang="fr-FR" smtClean="0"/>
              <a:t>L’</a:t>
            </a:r>
            <a:r>
              <a:rPr lang="fr-FR" smtClean="0">
                <a:hlinkClick r:id="rId5" tooltip="Étape de cohésion (page inexistante)"/>
              </a:rPr>
              <a:t>étape de cohésion</a:t>
            </a:r>
            <a:r>
              <a:rPr lang="fr-FR" smtClean="0"/>
              <a:t> doit permettre de constituer une équipe soudée.</a:t>
            </a:r>
          </a:p>
          <a:p>
            <a:pPr>
              <a:spcBef>
                <a:spcPct val="0"/>
              </a:spcBef>
            </a:pPr>
            <a:r>
              <a:rPr lang="fr-FR" smtClean="0"/>
              <a:t>L’</a:t>
            </a:r>
            <a:r>
              <a:rPr lang="fr-FR" smtClean="0">
                <a:hlinkClick r:id="rId6" tooltip="Étape de différenciation (page inexistante)"/>
              </a:rPr>
              <a:t>étape de différenciation</a:t>
            </a:r>
            <a:r>
              <a:rPr lang="fr-FR" smtClean="0"/>
              <a:t> permet de tirer parti des différences entre les membres de l’équipe.</a:t>
            </a:r>
          </a:p>
          <a:p>
            <a:pPr>
              <a:spcBef>
                <a:spcPct val="0"/>
              </a:spcBef>
            </a:pPr>
            <a:r>
              <a:rPr lang="fr-FR" smtClean="0"/>
              <a:t>L’</a:t>
            </a:r>
            <a:r>
              <a:rPr lang="fr-FR" smtClean="0">
                <a:hlinkClick r:id="rId7" tooltip="Étape d'organisation (page inexistante)"/>
              </a:rPr>
              <a:t>étape d'organisation</a:t>
            </a:r>
            <a:r>
              <a:rPr lang="fr-FR" smtClean="0"/>
              <a:t> utilise les techniques traditionnelles de la gestion de projet pour formaliser la gestion des ressources, planifier et contrôler le risque.</a:t>
            </a:r>
          </a:p>
          <a:p>
            <a:pPr>
              <a:spcBef>
                <a:spcPct val="0"/>
              </a:spcBef>
            </a:pPr>
            <a:r>
              <a:rPr lang="fr-FR" smtClean="0"/>
              <a:t>L’</a:t>
            </a:r>
            <a:r>
              <a:rPr lang="fr-FR" smtClean="0">
                <a:hlinkClick r:id="rId8" tooltip="Étape de production (page inexistante)"/>
              </a:rPr>
              <a:t>étape de production</a:t>
            </a:r>
            <a:r>
              <a:rPr lang="fr-FR" smtClean="0"/>
              <a:t> décrit le fonctionnement effectif de l’équipe projet. C’est à ce niveau que les différentes théories du </a:t>
            </a:r>
            <a:r>
              <a:rPr lang="fr-FR" smtClean="0">
                <a:hlinkClick r:id="rId9" tooltip="Management"/>
              </a:rPr>
              <a:t>management</a:t>
            </a:r>
            <a:r>
              <a:rPr lang="fr-FR" smtClean="0"/>
              <a:t> et du </a:t>
            </a:r>
            <a:r>
              <a:rPr lang="fr-FR" smtClean="0">
                <a:hlinkClick r:id="rId10" tooltip="Leadership"/>
              </a:rPr>
              <a:t>leadership</a:t>
            </a:r>
            <a:r>
              <a:rPr lang="fr-FR" smtClean="0"/>
              <a:t> sont le plus pertinentes.</a:t>
            </a:r>
          </a:p>
          <a:p>
            <a:pPr>
              <a:spcBef>
                <a:spcPct val="0"/>
              </a:spcBef>
            </a:pPr>
            <a:endParaRPr lang="fr-FR" smtClean="0"/>
          </a:p>
        </p:txBody>
      </p:sp>
      <p:sp>
        <p:nvSpPr>
          <p:cNvPr id="2662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E9A39E-28C7-49D0-AF02-EE537A251DFC}" type="slidenum">
              <a:rPr lang="fr-FR"/>
              <a:pPr fontAlgn="base">
                <a:spcBef>
                  <a:spcPct val="0"/>
                </a:spcBef>
                <a:spcAft>
                  <a:spcPct val="0"/>
                </a:spcAft>
              </a:pPr>
              <a:t>8</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867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L’approche par étapes (« jalons » voir </a:t>
            </a:r>
            <a:r>
              <a:rPr lang="fr-FR" smtClean="0">
                <a:hlinkClick r:id="rId3" tooltip="Jalon (Gestion de projet)"/>
              </a:rPr>
              <a:t>Jalonnement</a:t>
            </a:r>
            <a:r>
              <a:rPr lang="fr-FR" smtClean="0"/>
              <a:t>) est un acte de direction, qui permet de bien structurer le projet dans le temps, en y apportant de nombreuses garanties pour le maître d’œuvre : sa progression est </a:t>
            </a:r>
            <a:r>
              <a:rPr lang="fr-FR" smtClean="0">
                <a:hlinkClick r:id="rId4" tooltip="Calendaire"/>
              </a:rPr>
              <a:t>calendairement</a:t>
            </a:r>
            <a:r>
              <a:rPr lang="fr-FR" smtClean="0"/>
              <a:t> mieux suivie.</a:t>
            </a:r>
          </a:p>
          <a:p>
            <a:pPr>
              <a:spcBef>
                <a:spcPct val="0"/>
              </a:spcBef>
            </a:pPr>
            <a:r>
              <a:rPr lang="fr-FR" smtClean="0"/>
              <a:t>Les </a:t>
            </a:r>
            <a:r>
              <a:rPr lang="fr-FR" smtClean="0">
                <a:hlinkClick r:id="rId3" tooltip="Jalon (Gestion de projet)"/>
              </a:rPr>
              <a:t>jalons</a:t>
            </a:r>
            <a:r>
              <a:rPr lang="fr-FR" smtClean="0"/>
              <a:t> permettent de faire le point sur le projet et de n’engager la phase suivante que si tout va bien. Les décisions actées lors de cette revue de changement de phase sont des éléments stables sur lesquelles peut être bâtie la suite du projet. Le </a:t>
            </a:r>
            <a:r>
              <a:rPr lang="fr-FR" smtClean="0">
                <a:hlinkClick r:id="rId3" tooltip="Jalon (Gestion de projet)"/>
              </a:rPr>
              <a:t>jalonnement</a:t>
            </a:r>
            <a:r>
              <a:rPr lang="fr-FR" smtClean="0"/>
              <a:t> se préoccupe moins du contenu de chaque phase, que de l’appréciation de son résultat, où le client (ou </a:t>
            </a:r>
            <a:r>
              <a:rPr lang="fr-FR" smtClean="0">
                <a:hlinkClick r:id="rId5" tooltip="Maîtrise d'ouvrage"/>
              </a:rPr>
              <a:t>maître d’ouvrage</a:t>
            </a:r>
            <a:r>
              <a:rPr lang="fr-FR" smtClean="0"/>
              <a:t>) est amené à se prononcer.</a:t>
            </a:r>
          </a:p>
          <a:p>
            <a:pPr>
              <a:spcBef>
                <a:spcPct val="0"/>
              </a:spcBef>
            </a:pPr>
            <a:endParaRPr lang="fr-FR" smtClean="0"/>
          </a:p>
        </p:txBody>
      </p:sp>
      <p:sp>
        <p:nvSpPr>
          <p:cNvPr id="2867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A1D1BC-D8F7-421D-AEB7-3089AF1AD1D1}" type="slidenum">
              <a:rPr lang="fr-FR"/>
              <a:pPr fontAlgn="base">
                <a:spcBef>
                  <a:spcPct val="0"/>
                </a:spcBef>
                <a:spcAft>
                  <a:spcPct val="0"/>
                </a:spcAft>
              </a:pPr>
              <a:t>9</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277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ORGANISATION DU PROJET</a:t>
            </a:r>
          </a:p>
          <a:p>
            <a:pPr>
              <a:spcBef>
                <a:spcPct val="0"/>
              </a:spcBef>
            </a:pPr>
            <a:r>
              <a:rPr lang="fr-FR" smtClean="0"/>
              <a:t>PILOTAGE DU PROJET</a:t>
            </a:r>
          </a:p>
          <a:p>
            <a:pPr>
              <a:spcBef>
                <a:spcPct val="0"/>
              </a:spcBef>
            </a:pPr>
            <a:r>
              <a:rPr lang="fr-FR" smtClean="0"/>
              <a:t>COMMUNICATION DU PROJET</a:t>
            </a:r>
          </a:p>
          <a:p>
            <a:pPr>
              <a:spcBef>
                <a:spcPct val="0"/>
              </a:spcBef>
            </a:pPr>
            <a:r>
              <a:rPr lang="fr-FR" b="1" smtClean="0"/>
              <a:t>EVALUATION A CHAQUE PHASE : diagnostic, intermédiaire et finale  +++</a:t>
            </a:r>
          </a:p>
        </p:txBody>
      </p:sp>
      <p:sp>
        <p:nvSpPr>
          <p:cNvPr id="3277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2EACB13-18F3-416B-BE40-54E0F98338DC}" type="slidenum">
              <a:rPr lang="fr-FR"/>
              <a:pPr fontAlgn="base">
                <a:spcBef>
                  <a:spcPct val="0"/>
                </a:spcBef>
                <a:spcAft>
                  <a:spcPct val="0"/>
                </a:spcAft>
              </a:pPr>
              <a:t>12</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481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POURQUOI : demande / besoin </a:t>
            </a:r>
          </a:p>
          <a:p>
            <a:pPr>
              <a:spcBef>
                <a:spcPct val="0"/>
              </a:spcBef>
            </a:pPr>
            <a:r>
              <a:rPr lang="fr-FR" smtClean="0"/>
              <a:t>QUEL BUT :  Définir un objectif  : général, spécifique, opérationnel</a:t>
            </a:r>
          </a:p>
          <a:p>
            <a:pPr>
              <a:spcBef>
                <a:spcPct val="0"/>
              </a:spcBef>
            </a:pPr>
            <a:r>
              <a:rPr lang="fr-FR" smtClean="0"/>
              <a:t>QUI et QUEL SECTEUR :  la population bénéficiaire doit être déterminée dès la conception du projet</a:t>
            </a:r>
          </a:p>
          <a:p>
            <a:pPr>
              <a:spcBef>
                <a:spcPct val="0"/>
              </a:spcBef>
            </a:pPr>
            <a:r>
              <a:rPr lang="fr-FR" smtClean="0"/>
              <a:t>NATURE DU PROJET : éducation pour la santé, dépistage, formation, suivi/relais vers le soin</a:t>
            </a:r>
          </a:p>
        </p:txBody>
      </p:sp>
      <p:sp>
        <p:nvSpPr>
          <p:cNvPr id="3481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91C535-C7F8-4B83-8820-5D407DEE3DC2}" type="slidenum">
              <a:rPr lang="fr-FR"/>
              <a:pPr fontAlgn="base">
                <a:spcBef>
                  <a:spcPct val="0"/>
                </a:spcBef>
                <a:spcAft>
                  <a:spcPct val="0"/>
                </a:spcAft>
              </a:pPr>
              <a:t>13</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686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b="1" smtClean="0"/>
              <a:t>COMITE DE PILOTAGE </a:t>
            </a:r>
            <a:r>
              <a:rPr lang="fr-FR" smtClean="0"/>
              <a:t>: le comité de pilotage a pour rôle d’orienter le projet et de prendre toutes les décisions nécessaires à son bon déroulemen.Cette instance doit être composé du porteur de projet, du chef de projet et des principaux partenaires – éventuel </a:t>
            </a:r>
            <a:r>
              <a:rPr lang="fr-FR" b="1" smtClean="0"/>
              <a:t>CAHIER DES CHARGES  - Détermination du chef de projet</a:t>
            </a:r>
          </a:p>
          <a:p>
            <a:pPr>
              <a:spcBef>
                <a:spcPct val="0"/>
              </a:spcBef>
            </a:pPr>
            <a:r>
              <a:rPr lang="fr-FR" b="1" smtClean="0"/>
              <a:t>GROUPE DE TRAVAIL </a:t>
            </a:r>
            <a:r>
              <a:rPr lang="fr-FR" smtClean="0"/>
              <a:t>: constitué d’acteurs, proches du terrain, chargés de travaux bien précis (création d’outils par exemple)</a:t>
            </a:r>
          </a:p>
          <a:p>
            <a:pPr>
              <a:spcBef>
                <a:spcPct val="0"/>
              </a:spcBef>
            </a:pPr>
            <a:r>
              <a:rPr lang="fr-FR" smtClean="0"/>
              <a:t>                                  Les travaux du groupe doivent être restitués et validés en comité de pilotage</a:t>
            </a:r>
          </a:p>
        </p:txBody>
      </p:sp>
      <p:sp>
        <p:nvSpPr>
          <p:cNvPr id="3686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05F9BE-F25A-4ADA-A510-6504322B150C}" type="slidenum">
              <a:rPr lang="fr-FR"/>
              <a:pPr fontAlgn="base">
                <a:spcBef>
                  <a:spcPct val="0"/>
                </a:spcBef>
                <a:spcAft>
                  <a:spcPct val="0"/>
                </a:spcAft>
              </a:pPr>
              <a:t>14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Triangle rect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e 1"/>
          <p:cNvGrpSpPr>
            <a:grpSpLocks/>
          </p:cNvGrpSpPr>
          <p:nvPr/>
        </p:nvGrpSpPr>
        <p:grpSpPr bwMode="auto">
          <a:xfrm>
            <a:off x="-3175" y="4953000"/>
            <a:ext cx="9147175" cy="1911350"/>
            <a:chOff x="-3765" y="4832896"/>
            <a:chExt cx="9147765" cy="2032192"/>
          </a:xfrm>
        </p:grpSpPr>
        <p:sp>
          <p:nvSpPr>
            <p:cNvPr id="6" name="Forme libre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orme libre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r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fr-FR" smtClean="0"/>
              <a:t>Cliquez pour modifier le style du titre</a:t>
            </a:r>
            <a:endParaRPr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11" name="Espace réservé de la date 29"/>
          <p:cNvSpPr>
            <a:spLocks noGrp="1"/>
          </p:cNvSpPr>
          <p:nvPr>
            <p:ph type="dt" sz="half" idx="10"/>
          </p:nvPr>
        </p:nvSpPr>
        <p:spPr/>
        <p:txBody>
          <a:bodyPr/>
          <a:lstStyle>
            <a:lvl1pPr>
              <a:defRPr smtClean="0">
                <a:solidFill>
                  <a:srgbClr val="FFFFFF"/>
                </a:solidFill>
              </a:defRPr>
            </a:lvl1pPr>
            <a:extLst/>
          </a:lstStyle>
          <a:p>
            <a:pPr>
              <a:defRPr/>
            </a:pPr>
            <a:r>
              <a:rPr lang="fr-FR"/>
              <a:t>29/06/2012</a:t>
            </a:r>
            <a:endParaRPr lang="fr-FR"/>
          </a:p>
        </p:txBody>
      </p:sp>
      <p:sp>
        <p:nvSpPr>
          <p:cNvPr id="12" name="Espace réservé du pied de page 18"/>
          <p:cNvSpPr>
            <a:spLocks noGrp="1"/>
          </p:cNvSpPr>
          <p:nvPr>
            <p:ph type="ftr" sz="quarter" idx="11"/>
          </p:nvPr>
        </p:nvSpPr>
        <p:spPr/>
        <p:txBody>
          <a:bodyPr/>
          <a:lstStyle>
            <a:lvl1pPr>
              <a:defRPr smtClean="0">
                <a:solidFill>
                  <a:schemeClr val="accent1">
                    <a:tint val="20000"/>
                  </a:schemeClr>
                </a:solidFill>
              </a:defRPr>
            </a:lvl1pPr>
            <a:extLst/>
          </a:lstStyle>
          <a:p>
            <a:pPr>
              <a:defRPr/>
            </a:pPr>
            <a:r>
              <a:rPr lang="fr-FR"/>
              <a:t>Stéphane CORNELIS   DIJON</a:t>
            </a:r>
            <a:endParaRPr lang="fr-FR"/>
          </a:p>
        </p:txBody>
      </p:sp>
      <p:sp>
        <p:nvSpPr>
          <p:cNvPr id="13" name="Espace réservé du numéro de diapositive 26"/>
          <p:cNvSpPr>
            <a:spLocks noGrp="1"/>
          </p:cNvSpPr>
          <p:nvPr>
            <p:ph type="sldNum" sz="quarter" idx="12"/>
          </p:nvPr>
        </p:nvSpPr>
        <p:spPr/>
        <p:txBody>
          <a:bodyPr/>
          <a:lstStyle>
            <a:lvl1pPr>
              <a:defRPr smtClean="0">
                <a:solidFill>
                  <a:srgbClr val="FFFFFF"/>
                </a:solidFill>
              </a:defRPr>
            </a:lvl1pPr>
            <a:extLst/>
          </a:lstStyle>
          <a:p>
            <a:pPr>
              <a:defRPr/>
            </a:pPr>
            <a:fld id="{C087CE05-2A45-4C1D-9049-4EE3AE0AC722}"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r>
              <a:rPr lang="fr-FR"/>
              <a:t>29/06/2012</a:t>
            </a:r>
          </a:p>
        </p:txBody>
      </p:sp>
      <p:sp>
        <p:nvSpPr>
          <p:cNvPr id="5" name="Espace réservé du pied de page 21"/>
          <p:cNvSpPr>
            <a:spLocks noGrp="1"/>
          </p:cNvSpPr>
          <p:nvPr>
            <p:ph type="ftr" sz="quarter" idx="11"/>
          </p:nvPr>
        </p:nvSpPr>
        <p:spPr/>
        <p:txBody>
          <a:bodyPr/>
          <a:lstStyle>
            <a:lvl1pPr>
              <a:defRPr/>
            </a:lvl1pPr>
          </a:lstStyle>
          <a:p>
            <a:pPr>
              <a:defRPr/>
            </a:pPr>
            <a:r>
              <a:rPr lang="fr-FR"/>
              <a:t>Stéphane CORNELIS   DIJON</a:t>
            </a:r>
          </a:p>
        </p:txBody>
      </p:sp>
      <p:sp>
        <p:nvSpPr>
          <p:cNvPr id="6" name="Espace réservé du numéro de diapositive 17"/>
          <p:cNvSpPr>
            <a:spLocks noGrp="1"/>
          </p:cNvSpPr>
          <p:nvPr>
            <p:ph type="sldNum" sz="quarter" idx="12"/>
          </p:nvPr>
        </p:nvSpPr>
        <p:spPr/>
        <p:txBody>
          <a:bodyPr/>
          <a:lstStyle>
            <a:lvl1pPr>
              <a:defRPr/>
            </a:lvl1pPr>
          </a:lstStyle>
          <a:p>
            <a:pPr>
              <a:defRPr/>
            </a:pPr>
            <a:fld id="{C6560973-1C6D-424B-99D2-1BFAA4A5A6B6}"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r>
              <a:rPr lang="fr-FR"/>
              <a:t>29/06/2012</a:t>
            </a:r>
          </a:p>
        </p:txBody>
      </p:sp>
      <p:sp>
        <p:nvSpPr>
          <p:cNvPr id="5" name="Espace réservé du pied de page 21"/>
          <p:cNvSpPr>
            <a:spLocks noGrp="1"/>
          </p:cNvSpPr>
          <p:nvPr>
            <p:ph type="ftr" sz="quarter" idx="11"/>
          </p:nvPr>
        </p:nvSpPr>
        <p:spPr/>
        <p:txBody>
          <a:bodyPr/>
          <a:lstStyle>
            <a:lvl1pPr>
              <a:defRPr/>
            </a:lvl1pPr>
          </a:lstStyle>
          <a:p>
            <a:pPr>
              <a:defRPr/>
            </a:pPr>
            <a:r>
              <a:rPr lang="fr-FR"/>
              <a:t>Stéphane CORNELIS   DIJON</a:t>
            </a:r>
          </a:p>
        </p:txBody>
      </p:sp>
      <p:sp>
        <p:nvSpPr>
          <p:cNvPr id="6" name="Espace réservé du numéro de diapositive 17"/>
          <p:cNvSpPr>
            <a:spLocks noGrp="1"/>
          </p:cNvSpPr>
          <p:nvPr>
            <p:ph type="sldNum" sz="quarter" idx="12"/>
          </p:nvPr>
        </p:nvSpPr>
        <p:spPr/>
        <p:txBody>
          <a:bodyPr/>
          <a:lstStyle>
            <a:lvl1pPr>
              <a:defRPr/>
            </a:lvl1pPr>
          </a:lstStyle>
          <a:p>
            <a:pPr>
              <a:defRPr/>
            </a:pPr>
            <a:fld id="{BCE5DE53-81CC-4B4E-A755-7D950B08B65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Titre 6"/>
          <p:cNvSpPr>
            <a:spLocks noGrp="1"/>
          </p:cNvSpPr>
          <p:nvPr>
            <p:ph type="title"/>
          </p:nvPr>
        </p:nvSpPr>
        <p:spPr/>
        <p:txBody>
          <a:bodyPr rtlCol="0"/>
          <a:lstStyle>
            <a:extLst/>
          </a:lstStyle>
          <a:p>
            <a:r>
              <a:rPr lang="fr-FR" smtClean="0"/>
              <a:t>Cliquez pour modifier le style du titre</a:t>
            </a:r>
            <a:endParaRPr lang="en-US"/>
          </a:p>
        </p:txBody>
      </p:sp>
      <p:sp>
        <p:nvSpPr>
          <p:cNvPr id="4" name="Espace réservé de la date 9"/>
          <p:cNvSpPr>
            <a:spLocks noGrp="1"/>
          </p:cNvSpPr>
          <p:nvPr>
            <p:ph type="dt" sz="half" idx="10"/>
          </p:nvPr>
        </p:nvSpPr>
        <p:spPr/>
        <p:txBody>
          <a:bodyPr/>
          <a:lstStyle>
            <a:lvl1pPr>
              <a:defRPr/>
            </a:lvl1pPr>
          </a:lstStyle>
          <a:p>
            <a:pPr>
              <a:defRPr/>
            </a:pPr>
            <a:r>
              <a:rPr lang="fr-FR"/>
              <a:t>29/06/2012</a:t>
            </a:r>
          </a:p>
        </p:txBody>
      </p:sp>
      <p:sp>
        <p:nvSpPr>
          <p:cNvPr id="5" name="Espace réservé du pied de page 21"/>
          <p:cNvSpPr>
            <a:spLocks noGrp="1"/>
          </p:cNvSpPr>
          <p:nvPr>
            <p:ph type="ftr" sz="quarter" idx="11"/>
          </p:nvPr>
        </p:nvSpPr>
        <p:spPr/>
        <p:txBody>
          <a:bodyPr/>
          <a:lstStyle>
            <a:lvl1pPr>
              <a:defRPr/>
            </a:lvl1pPr>
          </a:lstStyle>
          <a:p>
            <a:pPr>
              <a:defRPr/>
            </a:pPr>
            <a:r>
              <a:rPr lang="fr-FR"/>
              <a:t>Stéphane CORNELIS   DIJON</a:t>
            </a:r>
          </a:p>
        </p:txBody>
      </p:sp>
      <p:sp>
        <p:nvSpPr>
          <p:cNvPr id="6" name="Espace réservé du numéro de diapositive 17"/>
          <p:cNvSpPr>
            <a:spLocks noGrp="1"/>
          </p:cNvSpPr>
          <p:nvPr>
            <p:ph type="sldNum" sz="quarter" idx="12"/>
          </p:nvPr>
        </p:nvSpPr>
        <p:spPr/>
        <p:txBody>
          <a:bodyPr/>
          <a:lstStyle>
            <a:lvl1pPr>
              <a:defRPr/>
            </a:lvl1pPr>
          </a:lstStyle>
          <a:p>
            <a:pPr>
              <a:defRPr/>
            </a:pPr>
            <a:fld id="{9A838EEF-29AA-41EC-9198-37629D4C7B90}"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r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6" name="Espace réservé de la date 3"/>
          <p:cNvSpPr>
            <a:spLocks noGrp="1"/>
          </p:cNvSpPr>
          <p:nvPr>
            <p:ph type="dt" sz="half" idx="10"/>
          </p:nvPr>
        </p:nvSpPr>
        <p:spPr/>
        <p:txBody>
          <a:bodyPr/>
          <a:lstStyle>
            <a:lvl1pPr>
              <a:defRPr/>
            </a:lvl1pPr>
            <a:extLst/>
          </a:lstStyle>
          <a:p>
            <a:pPr>
              <a:defRPr/>
            </a:pPr>
            <a:r>
              <a:rPr lang="fr-FR"/>
              <a:t>29/06/2012</a:t>
            </a:r>
          </a:p>
        </p:txBody>
      </p:sp>
      <p:sp>
        <p:nvSpPr>
          <p:cNvPr id="7" name="Espace réservé du pied de page 4"/>
          <p:cNvSpPr>
            <a:spLocks noGrp="1"/>
          </p:cNvSpPr>
          <p:nvPr>
            <p:ph type="ftr" sz="quarter" idx="11"/>
          </p:nvPr>
        </p:nvSpPr>
        <p:spPr/>
        <p:txBody>
          <a:bodyPr/>
          <a:lstStyle>
            <a:lvl1pPr>
              <a:defRPr/>
            </a:lvl1pPr>
            <a:extLst/>
          </a:lstStyle>
          <a:p>
            <a:pPr>
              <a:defRPr/>
            </a:pPr>
            <a:r>
              <a:rPr lang="fr-FR"/>
              <a:t>Stéphane CORNELIS   DIJON</a:t>
            </a:r>
          </a:p>
        </p:txBody>
      </p:sp>
      <p:sp>
        <p:nvSpPr>
          <p:cNvPr id="8" name="Espace réservé du numéro de diapositive 5"/>
          <p:cNvSpPr>
            <a:spLocks noGrp="1"/>
          </p:cNvSpPr>
          <p:nvPr>
            <p:ph type="sldNum" sz="quarter" idx="12"/>
          </p:nvPr>
        </p:nvSpPr>
        <p:spPr/>
        <p:txBody>
          <a:bodyPr/>
          <a:lstStyle>
            <a:lvl1pPr>
              <a:defRPr/>
            </a:lvl1pPr>
            <a:extLst/>
          </a:lstStyle>
          <a:p>
            <a:pPr>
              <a:defRPr/>
            </a:pPr>
            <a:fld id="{C21A22E1-3EB7-48C5-B56F-E6B3741C3044}"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Titre 7"/>
          <p:cNvSpPr>
            <a:spLocks noGrp="1"/>
          </p:cNvSpPr>
          <p:nvPr>
            <p:ph type="title"/>
          </p:nvPr>
        </p:nvSpPr>
        <p:spPr/>
        <p:txBody>
          <a:bodyPr rtlCol="0"/>
          <a:lstStyle>
            <a:extLst/>
          </a:lstStyle>
          <a:p>
            <a:r>
              <a:rPr lang="fr-FR" smtClean="0"/>
              <a:t>Cliquez pour modifier le style du titre</a:t>
            </a:r>
            <a:endParaRPr lang="en-US"/>
          </a:p>
        </p:txBody>
      </p:sp>
      <p:sp>
        <p:nvSpPr>
          <p:cNvPr id="5" name="Espace réservé de la date 4"/>
          <p:cNvSpPr>
            <a:spLocks noGrp="1"/>
          </p:cNvSpPr>
          <p:nvPr>
            <p:ph type="dt" sz="half" idx="10"/>
          </p:nvPr>
        </p:nvSpPr>
        <p:spPr/>
        <p:txBody>
          <a:bodyPr/>
          <a:lstStyle>
            <a:lvl1pPr>
              <a:defRPr/>
            </a:lvl1pPr>
            <a:extLst/>
          </a:lstStyle>
          <a:p>
            <a:pPr>
              <a:defRPr/>
            </a:pPr>
            <a:r>
              <a:rPr lang="fr-FR"/>
              <a:t>29/06/2012</a:t>
            </a:r>
          </a:p>
        </p:txBody>
      </p:sp>
      <p:sp>
        <p:nvSpPr>
          <p:cNvPr id="6" name="Espace réservé du pied de page 5"/>
          <p:cNvSpPr>
            <a:spLocks noGrp="1"/>
          </p:cNvSpPr>
          <p:nvPr>
            <p:ph type="ftr" sz="quarter" idx="11"/>
          </p:nvPr>
        </p:nvSpPr>
        <p:spPr/>
        <p:txBody>
          <a:bodyPr/>
          <a:lstStyle>
            <a:lvl1pPr>
              <a:defRPr/>
            </a:lvl1pPr>
            <a:extLst/>
          </a:lstStyle>
          <a:p>
            <a:pPr>
              <a:defRPr/>
            </a:pPr>
            <a:r>
              <a:rPr lang="fr-FR"/>
              <a:t>Stéphane CORNELIS   DIJON</a:t>
            </a:r>
          </a:p>
        </p:txBody>
      </p:sp>
      <p:sp>
        <p:nvSpPr>
          <p:cNvPr id="7" name="Espace réservé du numéro de diapositive 6"/>
          <p:cNvSpPr>
            <a:spLocks noGrp="1"/>
          </p:cNvSpPr>
          <p:nvPr>
            <p:ph type="sldNum" sz="quarter" idx="12"/>
          </p:nvPr>
        </p:nvSpPr>
        <p:spPr/>
        <p:txBody>
          <a:bodyPr/>
          <a:lstStyle>
            <a:lvl1pPr>
              <a:defRPr/>
            </a:lvl1pPr>
            <a:extLst/>
          </a:lstStyle>
          <a:p>
            <a:pPr>
              <a:defRPr/>
            </a:pPr>
            <a:fld id="{E38FFE31-D36B-46E5-81E2-D5EF99355C39}"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lstStyle>
            <a:lvl1pPr>
              <a:defRPr/>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extLst/>
          </a:lstStyle>
          <a:p>
            <a:pPr>
              <a:defRPr/>
            </a:pPr>
            <a:r>
              <a:rPr lang="fr-FR"/>
              <a:t>29/06/2012</a:t>
            </a:r>
          </a:p>
        </p:txBody>
      </p:sp>
      <p:sp>
        <p:nvSpPr>
          <p:cNvPr id="8" name="Espace réservé du pied de page 7"/>
          <p:cNvSpPr>
            <a:spLocks noGrp="1"/>
          </p:cNvSpPr>
          <p:nvPr>
            <p:ph type="ftr" sz="quarter" idx="11"/>
          </p:nvPr>
        </p:nvSpPr>
        <p:spPr/>
        <p:txBody>
          <a:bodyPr/>
          <a:lstStyle>
            <a:lvl1pPr>
              <a:defRPr/>
            </a:lvl1pPr>
            <a:extLst/>
          </a:lstStyle>
          <a:p>
            <a:pPr>
              <a:defRPr/>
            </a:pPr>
            <a:r>
              <a:rPr lang="fr-FR"/>
              <a:t>Stéphane CORNELIS   DIJON</a:t>
            </a:r>
          </a:p>
        </p:txBody>
      </p:sp>
      <p:sp>
        <p:nvSpPr>
          <p:cNvPr id="9" name="Espace réservé du numéro de diapositive 8"/>
          <p:cNvSpPr>
            <a:spLocks noGrp="1"/>
          </p:cNvSpPr>
          <p:nvPr>
            <p:ph type="sldNum" sz="quarter" idx="12"/>
          </p:nvPr>
        </p:nvSpPr>
        <p:spPr/>
        <p:txBody>
          <a:bodyPr/>
          <a:lstStyle>
            <a:lvl1pPr>
              <a:defRPr/>
            </a:lvl1pPr>
            <a:extLst/>
          </a:lstStyle>
          <a:p>
            <a:pPr>
              <a:defRPr/>
            </a:pPr>
            <a:fld id="{19384BDD-1176-413C-B663-1DA3C2C7C314}"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6" name="Titre 5"/>
          <p:cNvSpPr>
            <a:spLocks noGrp="1"/>
          </p:cNvSpPr>
          <p:nvPr>
            <p:ph type="title"/>
          </p:nvPr>
        </p:nvSpPr>
        <p:spPr/>
        <p:txBody>
          <a:bodyPr rtlCol="0"/>
          <a:lstStyle>
            <a:extLst/>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lvl1pPr>
              <a:defRPr/>
            </a:lvl1pPr>
            <a:extLst/>
          </a:lstStyle>
          <a:p>
            <a:pPr>
              <a:defRPr/>
            </a:pPr>
            <a:r>
              <a:rPr lang="fr-FR"/>
              <a:t>29/06/2012</a:t>
            </a:r>
          </a:p>
        </p:txBody>
      </p:sp>
      <p:sp>
        <p:nvSpPr>
          <p:cNvPr id="4" name="Espace réservé du pied de page 3"/>
          <p:cNvSpPr>
            <a:spLocks noGrp="1"/>
          </p:cNvSpPr>
          <p:nvPr>
            <p:ph type="ftr" sz="quarter" idx="11"/>
          </p:nvPr>
        </p:nvSpPr>
        <p:spPr/>
        <p:txBody>
          <a:bodyPr/>
          <a:lstStyle>
            <a:lvl1pPr>
              <a:defRPr/>
            </a:lvl1pPr>
            <a:extLst/>
          </a:lstStyle>
          <a:p>
            <a:pPr>
              <a:defRPr/>
            </a:pPr>
            <a:r>
              <a:rPr lang="fr-FR"/>
              <a:t>Stéphane CORNELIS   DIJON</a:t>
            </a:r>
          </a:p>
        </p:txBody>
      </p:sp>
      <p:sp>
        <p:nvSpPr>
          <p:cNvPr id="5" name="Espace réservé du numéro de diapositive 4"/>
          <p:cNvSpPr>
            <a:spLocks noGrp="1"/>
          </p:cNvSpPr>
          <p:nvPr>
            <p:ph type="sldNum" sz="quarter" idx="12"/>
          </p:nvPr>
        </p:nvSpPr>
        <p:spPr/>
        <p:txBody>
          <a:bodyPr/>
          <a:lstStyle>
            <a:lvl1pPr>
              <a:defRPr/>
            </a:lvl1pPr>
            <a:extLst/>
          </a:lstStyle>
          <a:p>
            <a:pPr>
              <a:defRPr/>
            </a:pPr>
            <a:fld id="{DE18FCC0-2068-4D68-9B01-A5A97CEC4BC5}"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r>
              <a:rPr lang="fr-FR"/>
              <a:t>29/06/2012</a:t>
            </a:r>
          </a:p>
        </p:txBody>
      </p:sp>
      <p:sp>
        <p:nvSpPr>
          <p:cNvPr id="3" name="Espace réservé du pied de page 21"/>
          <p:cNvSpPr>
            <a:spLocks noGrp="1"/>
          </p:cNvSpPr>
          <p:nvPr>
            <p:ph type="ftr" sz="quarter" idx="11"/>
          </p:nvPr>
        </p:nvSpPr>
        <p:spPr/>
        <p:txBody>
          <a:bodyPr/>
          <a:lstStyle>
            <a:lvl1pPr>
              <a:defRPr/>
            </a:lvl1pPr>
          </a:lstStyle>
          <a:p>
            <a:pPr>
              <a:defRPr/>
            </a:pPr>
            <a:r>
              <a:rPr lang="fr-FR"/>
              <a:t>Stéphane CORNELIS   DIJON</a:t>
            </a:r>
          </a:p>
        </p:txBody>
      </p:sp>
      <p:sp>
        <p:nvSpPr>
          <p:cNvPr id="4" name="Espace réservé du numéro de diapositive 17"/>
          <p:cNvSpPr>
            <a:spLocks noGrp="1"/>
          </p:cNvSpPr>
          <p:nvPr>
            <p:ph type="sldNum" sz="quarter" idx="12"/>
          </p:nvPr>
        </p:nvSpPr>
        <p:spPr/>
        <p:txBody>
          <a:bodyPr/>
          <a:lstStyle>
            <a:lvl1pPr>
              <a:defRPr/>
            </a:lvl1pPr>
          </a:lstStyle>
          <a:p>
            <a:pPr>
              <a:defRPr/>
            </a:pPr>
            <a:fld id="{1D194866-27B4-4700-982E-2B768DCB8AD7}"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fr-FR" smtClean="0"/>
              <a:t>Cliquez pour modifier le style du titre</a:t>
            </a:r>
            <a:endParaRPr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extLst/>
          </a:lstStyle>
          <a:p>
            <a:pPr>
              <a:defRPr/>
            </a:pPr>
            <a:r>
              <a:rPr lang="fr-FR"/>
              <a:t>29/06/2012</a:t>
            </a:r>
          </a:p>
        </p:txBody>
      </p:sp>
      <p:sp>
        <p:nvSpPr>
          <p:cNvPr id="6" name="Espace réservé du pied de page 5"/>
          <p:cNvSpPr>
            <a:spLocks noGrp="1"/>
          </p:cNvSpPr>
          <p:nvPr>
            <p:ph type="ftr" sz="quarter" idx="11"/>
          </p:nvPr>
        </p:nvSpPr>
        <p:spPr/>
        <p:txBody>
          <a:bodyPr/>
          <a:lstStyle>
            <a:lvl1pPr>
              <a:defRPr/>
            </a:lvl1pPr>
            <a:extLst/>
          </a:lstStyle>
          <a:p>
            <a:pPr>
              <a:defRPr/>
            </a:pPr>
            <a:r>
              <a:rPr lang="fr-FR"/>
              <a:t>Stéphane CORNELIS   DIJON</a:t>
            </a:r>
          </a:p>
        </p:txBody>
      </p:sp>
      <p:sp>
        <p:nvSpPr>
          <p:cNvPr id="7" name="Espace réservé du numéro de diapositive 6"/>
          <p:cNvSpPr>
            <a:spLocks noGrp="1"/>
          </p:cNvSpPr>
          <p:nvPr>
            <p:ph type="sldNum" sz="quarter" idx="12"/>
          </p:nvPr>
        </p:nvSpPr>
        <p:spPr/>
        <p:txBody>
          <a:bodyPr/>
          <a:lstStyle>
            <a:lvl1pPr>
              <a:defRPr/>
            </a:lvl1pPr>
            <a:extLst/>
          </a:lstStyle>
          <a:p>
            <a:pPr>
              <a:defRPr/>
            </a:pPr>
            <a:fld id="{7169F213-9917-4931-A29C-CA199EF23971}"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5" name="Forme libre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orme libre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Triangle rect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Espace réservé du texte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fr-FR" noProof="0" smtClean="0"/>
              <a:t>Cliquez sur l'icône pour ajouter une image</a:t>
            </a:r>
            <a:endParaRPr lang="en-US" noProof="0" dirty="0"/>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fr-FR" smtClean="0"/>
              <a:t>Cliquez pour modifier le style du titre</a:t>
            </a:r>
            <a:endParaRPr lang="en-US"/>
          </a:p>
        </p:txBody>
      </p:sp>
      <p:sp>
        <p:nvSpPr>
          <p:cNvPr id="11" name="Espace réservé de la date 4"/>
          <p:cNvSpPr>
            <a:spLocks noGrp="1"/>
          </p:cNvSpPr>
          <p:nvPr>
            <p:ph type="dt" sz="half" idx="10"/>
          </p:nvPr>
        </p:nvSpPr>
        <p:spPr/>
        <p:txBody>
          <a:bodyPr/>
          <a:lstStyle>
            <a:lvl1pPr>
              <a:defRPr smtClean="0">
                <a:solidFill>
                  <a:schemeClr val="tx1"/>
                </a:solidFill>
              </a:defRPr>
            </a:lvl1pPr>
            <a:extLst/>
          </a:lstStyle>
          <a:p>
            <a:pPr>
              <a:defRPr/>
            </a:pPr>
            <a:r>
              <a:rPr lang="fr-FR"/>
              <a:t>29/06/2012</a:t>
            </a:r>
            <a:endParaRPr lang="fr-FR"/>
          </a:p>
        </p:txBody>
      </p:sp>
      <p:sp>
        <p:nvSpPr>
          <p:cNvPr id="12" name="Espace réservé du pied de page 5"/>
          <p:cNvSpPr>
            <a:spLocks noGrp="1"/>
          </p:cNvSpPr>
          <p:nvPr>
            <p:ph type="ftr" sz="quarter" idx="11"/>
          </p:nvPr>
        </p:nvSpPr>
        <p:spPr/>
        <p:txBody>
          <a:bodyPr/>
          <a:lstStyle>
            <a:lvl1pPr>
              <a:defRPr smtClean="0">
                <a:solidFill>
                  <a:schemeClr val="tx1"/>
                </a:solidFill>
              </a:defRPr>
            </a:lvl1pPr>
            <a:extLst/>
          </a:lstStyle>
          <a:p>
            <a:pPr>
              <a:defRPr/>
            </a:pPr>
            <a:r>
              <a:rPr lang="fr-FR"/>
              <a:t>Stéphane CORNELIS   DIJON</a:t>
            </a:r>
            <a:endParaRPr lang="fr-FR"/>
          </a:p>
        </p:txBody>
      </p:sp>
      <p:sp>
        <p:nvSpPr>
          <p:cNvPr id="13" name="Espace réservé du numéro de diapositive 6"/>
          <p:cNvSpPr>
            <a:spLocks noGrp="1"/>
          </p:cNvSpPr>
          <p:nvPr>
            <p:ph type="sldNum" sz="quarter" idx="12"/>
          </p:nvPr>
        </p:nvSpPr>
        <p:spPr/>
        <p:txBody>
          <a:bodyPr/>
          <a:lstStyle>
            <a:lvl1pPr>
              <a:defRPr smtClean="0">
                <a:solidFill>
                  <a:schemeClr val="tx1"/>
                </a:solidFill>
              </a:defRPr>
            </a:lvl1pPr>
            <a:extLst/>
          </a:lstStyle>
          <a:p>
            <a:pPr>
              <a:defRPr/>
            </a:pPr>
            <a:fld id="{B77DC935-62BD-4936-A0BA-C71925100287}"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orme libre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fr-FR" smtClean="0"/>
              <a:t>Cliquez pour modifier le style du titre</a:t>
            </a:r>
            <a:endParaRPr lang="en-US"/>
          </a:p>
        </p:txBody>
      </p:sp>
      <p:sp>
        <p:nvSpPr>
          <p:cNvPr id="1033" name="Espace réservé du texte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r>
              <a:rPr lang="fr-FR"/>
              <a:t>29/06/2012</a:t>
            </a:r>
            <a:endParaRPr lang="fr-FR"/>
          </a:p>
        </p:txBody>
      </p:sp>
      <p:sp>
        <p:nvSpPr>
          <p:cNvPr id="22" name="Espace réservé du pied de page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tx1"/>
                </a:solidFill>
                <a:latin typeface="+mn-lt"/>
              </a:defRPr>
            </a:lvl1pPr>
            <a:extLst/>
          </a:lstStyle>
          <a:p>
            <a:pPr>
              <a:defRPr/>
            </a:pPr>
            <a:r>
              <a:rPr lang="fr-FR"/>
              <a:t>Stéphane CORNELIS   DIJON</a:t>
            </a:r>
            <a:endParaRPr lang="fr-FR"/>
          </a:p>
        </p:txBody>
      </p:sp>
      <p:sp>
        <p:nvSpPr>
          <p:cNvPr id="18" name="Espace réservé du numéro de diapositive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69EFBB40-45BC-4B52-BC9C-C3A42AE7C454}"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4020" r:id="rId1"/>
    <p:sldLayoutId id="2147484019" r:id="rId2"/>
    <p:sldLayoutId id="2147484021" r:id="rId3"/>
    <p:sldLayoutId id="2147484022" r:id="rId4"/>
    <p:sldLayoutId id="2147484023" r:id="rId5"/>
    <p:sldLayoutId id="2147484024" r:id="rId6"/>
    <p:sldLayoutId id="2147484018" r:id="rId7"/>
    <p:sldLayoutId id="2147484025" r:id="rId8"/>
    <p:sldLayoutId id="2147484026" r:id="rId9"/>
    <p:sldLayoutId id="2147484017" r:id="rId10"/>
    <p:sldLayoutId id="2147484016" r:id="rId11"/>
  </p:sldLayoutIdLst>
  <p:hf sldNum="0" hdr="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image" Target="../media/image3.jpeg"/><Relationship Id="rId7" Type="http://schemas.openxmlformats.org/officeDocument/2006/relationships/slide" Target="slide20.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slide" Target="slide13.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19.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gestiondeprojet.net/articles/index.htm" TargetMode="External"/><Relationship Id="rId2" Type="http://schemas.openxmlformats.org/officeDocument/2006/relationships/hyperlink" Target="http://www.anact.fr/portal/pls/portal/docs/1/298337.PDF" TargetMode="External"/><Relationship Id="rId1" Type="http://schemas.openxmlformats.org/officeDocument/2006/relationships/slideLayout" Target="../slideLayouts/slideLayout2.xml"/><Relationship Id="rId5" Type="http://schemas.openxmlformats.org/officeDocument/2006/relationships/slide" Target="slide13.xml"/><Relationship Id="rId4" Type="http://schemas.openxmlformats.org/officeDocument/2006/relationships/hyperlink" Target="http://www.istnf.fr/_admin/Repertoire/Fichier/2007/11-071121101106.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fontScale="90000"/>
          </a:bodyPr>
          <a:lstStyle/>
          <a:p>
            <a:pPr fontAlgn="auto">
              <a:spcAft>
                <a:spcPts val="0"/>
              </a:spcAft>
              <a:defRPr/>
            </a:pPr>
            <a:r>
              <a:rPr lang="fr-FR" dirty="0" smtClean="0"/>
              <a:t>Etapes de la conduite d’un projet, réalisation d’un échéancier </a:t>
            </a:r>
            <a:endParaRPr lang="fr-FR" dirty="0"/>
          </a:p>
        </p:txBody>
      </p:sp>
      <p:sp>
        <p:nvSpPr>
          <p:cNvPr id="14338" name="Sous-titre 4"/>
          <p:cNvSpPr>
            <a:spLocks noGrp="1"/>
          </p:cNvSpPr>
          <p:nvPr>
            <p:ph type="subTitle" idx="1"/>
          </p:nvPr>
        </p:nvSpPr>
        <p:spPr>
          <a:xfrm>
            <a:off x="685800" y="3611563"/>
            <a:ext cx="7772400" cy="1200150"/>
          </a:xfrm>
        </p:spPr>
        <p:txBody>
          <a:bodyPr/>
          <a:lstStyle/>
          <a:p>
            <a:pPr marR="0"/>
            <a:endParaRPr lang="fr-FR" smtClean="0"/>
          </a:p>
        </p:txBody>
      </p:sp>
      <p:sp>
        <p:nvSpPr>
          <p:cNvPr id="14339" name="Espace réservé de la date 5"/>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fr-FR"/>
              <a:t>29/06/2012</a:t>
            </a:r>
          </a:p>
        </p:txBody>
      </p:sp>
      <p:sp>
        <p:nvSpPr>
          <p:cNvPr id="7" name="Espace réservé du pied de page 6"/>
          <p:cNvSpPr>
            <a:spLocks noGrp="1"/>
          </p:cNvSpPr>
          <p:nvPr>
            <p:ph type="ftr" sz="quarter" idx="11"/>
          </p:nvPr>
        </p:nvSpPr>
        <p:spPr>
          <a:xfrm>
            <a:off x="2771775" y="6381750"/>
            <a:ext cx="3959225" cy="365125"/>
          </a:xfrm>
        </p:spPr>
        <p:txBody>
          <a:bodyPr/>
          <a:lstStyle/>
          <a:p>
            <a:pPr>
              <a:defRPr/>
            </a:pPr>
            <a:r>
              <a:rPr lang="fr-FR" dirty="0"/>
              <a:t>Stéphane CORNELIS / Christine BERTHILLIER    DIJON</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2400" smtClean="0"/>
              <a:t>Travailler ensemble au sein d’une entreprise:</a:t>
            </a:r>
          </a:p>
          <a:p>
            <a:pPr>
              <a:buFont typeface="Wingdings 3" pitchFamily="18" charset="2"/>
              <a:buNone/>
            </a:pPr>
            <a:endParaRPr lang="fr-FR" sz="2400" smtClean="0"/>
          </a:p>
          <a:p>
            <a:r>
              <a:rPr lang="fr-FR" sz="2400" smtClean="0"/>
              <a:t>Gage de réussite d’une démarche de prévention</a:t>
            </a:r>
          </a:p>
          <a:p>
            <a:pPr>
              <a:buFont typeface="Wingdings 3" pitchFamily="18" charset="2"/>
              <a:buNone/>
            </a:pPr>
            <a:endParaRPr lang="fr-FR" sz="2400" smtClean="0"/>
          </a:p>
          <a:p>
            <a:r>
              <a:rPr lang="fr-FR" sz="2400" smtClean="0"/>
              <a:t>Facilitée par organisation en mode Projet</a:t>
            </a:r>
          </a:p>
          <a:p>
            <a:pPr>
              <a:buFont typeface="Wingdings 3" pitchFamily="18" charset="2"/>
              <a:buNone/>
            </a:pPr>
            <a:endParaRPr lang="fr-FR" sz="2400" smtClean="0"/>
          </a:p>
          <a:p>
            <a:pPr lvl="1"/>
            <a:r>
              <a:rPr lang="fr-FR" sz="2400" smtClean="0"/>
              <a:t>Associant ensemble des acteurs concernés</a:t>
            </a:r>
          </a:p>
          <a:p>
            <a:pPr lvl="1"/>
            <a:r>
              <a:rPr lang="fr-FR" sz="2400" smtClean="0"/>
              <a:t>Permettant une meilleure cohésion des acteurs internes et externes à l’entreprise</a:t>
            </a:r>
            <a:r>
              <a:rPr lang="fr-FR" sz="2800" smtClean="0"/>
              <a:t> </a:t>
            </a:r>
          </a:p>
        </p:txBody>
      </p:sp>
      <p:sp>
        <p:nvSpPr>
          <p:cNvPr id="2" name="Titre 1"/>
          <p:cNvSpPr>
            <a:spLocks noGrp="1"/>
          </p:cNvSpPr>
          <p:nvPr>
            <p:ph type="title"/>
          </p:nvPr>
        </p:nvSpPr>
        <p:spPr/>
        <p:txBody>
          <a:bodyPr>
            <a:normAutofit fontScale="90000"/>
          </a:bodyPr>
          <a:lstStyle/>
          <a:p>
            <a:pPr fontAlgn="auto">
              <a:spcAft>
                <a:spcPts val="0"/>
              </a:spcAft>
              <a:defRPr/>
            </a:pPr>
            <a:r>
              <a:rPr lang="fr-FR" dirty="0" smtClean="0"/>
              <a:t>Projets et Prévention en Santé au Travail</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365760" indent="-256032" fontAlgn="auto">
              <a:spcAft>
                <a:spcPts val="0"/>
              </a:spcAft>
              <a:buFont typeface="Wingdings 3"/>
              <a:buChar char=""/>
              <a:defRPr/>
            </a:pPr>
            <a:r>
              <a:rPr lang="fr-FR" dirty="0" smtClean="0"/>
              <a:t>Au sein d’un service inter entreprises:</a:t>
            </a:r>
          </a:p>
          <a:p>
            <a:pPr marL="365760" indent="-256032" fontAlgn="auto">
              <a:spcAft>
                <a:spcPts val="0"/>
              </a:spcAft>
              <a:buFont typeface="Wingdings 3"/>
              <a:buNone/>
              <a:defRPr/>
            </a:pPr>
            <a:endParaRPr lang="fr-FR" dirty="0" smtClean="0"/>
          </a:p>
          <a:p>
            <a:pPr marL="621792" lvl="1" fontAlgn="auto">
              <a:spcBef>
                <a:spcPts val="324"/>
              </a:spcBef>
              <a:spcAft>
                <a:spcPts val="0"/>
              </a:spcAft>
              <a:buFont typeface="Verdana"/>
              <a:buChar char="◦"/>
              <a:defRPr/>
            </a:pPr>
            <a:r>
              <a:rPr lang="fr-FR" dirty="0" smtClean="0"/>
              <a:t>La conduite d’un groupe projet sur une action de prévention ou de promotion de la santé</a:t>
            </a:r>
          </a:p>
          <a:p>
            <a:pPr marL="621792" lvl="1" fontAlgn="auto">
              <a:spcBef>
                <a:spcPts val="324"/>
              </a:spcBef>
              <a:spcAft>
                <a:spcPts val="0"/>
              </a:spcAft>
              <a:buFont typeface="Verdana"/>
              <a:buNone/>
              <a:defRPr/>
            </a:pPr>
            <a:endParaRPr lang="fr-FR" dirty="0" smtClean="0"/>
          </a:p>
          <a:p>
            <a:pPr marL="621792" lvl="1" fontAlgn="auto">
              <a:spcBef>
                <a:spcPts val="324"/>
              </a:spcBef>
              <a:spcAft>
                <a:spcPts val="0"/>
              </a:spcAft>
              <a:buFont typeface="Verdana"/>
              <a:buChar char="◦"/>
              <a:defRPr/>
            </a:pPr>
            <a:r>
              <a:rPr lang="fr-FR" dirty="0" smtClean="0"/>
              <a:t>À visée d’une ou plusieurs entreprises adhérentes.</a:t>
            </a:r>
          </a:p>
          <a:p>
            <a:pPr marL="621792" lvl="1" fontAlgn="auto">
              <a:spcBef>
                <a:spcPts val="324"/>
              </a:spcBef>
              <a:spcAft>
                <a:spcPts val="0"/>
              </a:spcAft>
              <a:buFont typeface="Verdana"/>
              <a:buNone/>
              <a:defRPr/>
            </a:pPr>
            <a:endParaRPr lang="fr-FR" dirty="0" smtClean="0"/>
          </a:p>
          <a:p>
            <a:pPr marL="621792" lvl="1" fontAlgn="auto">
              <a:spcBef>
                <a:spcPts val="324"/>
              </a:spcBef>
              <a:spcAft>
                <a:spcPts val="0"/>
              </a:spcAft>
              <a:buFont typeface="Verdana"/>
              <a:buChar char="◦"/>
              <a:defRPr/>
            </a:pPr>
            <a:r>
              <a:rPr lang="fr-FR" dirty="0" smtClean="0"/>
              <a:t>Met en œuvre les moyens humains et matériels internes et externes au service.</a:t>
            </a:r>
          </a:p>
          <a:p>
            <a:pPr marL="621792" lvl="1" fontAlgn="auto">
              <a:spcBef>
                <a:spcPts val="324"/>
              </a:spcBef>
              <a:spcAft>
                <a:spcPts val="0"/>
              </a:spcAft>
              <a:buFont typeface="Verdana"/>
              <a:buNone/>
              <a:defRPr/>
            </a:pPr>
            <a:endParaRPr lang="fr-FR" dirty="0" smtClean="0"/>
          </a:p>
          <a:p>
            <a:pPr marL="621792" lvl="1" fontAlgn="auto">
              <a:spcBef>
                <a:spcPts val="324"/>
              </a:spcBef>
              <a:spcAft>
                <a:spcPts val="0"/>
              </a:spcAft>
              <a:buFont typeface="Verdana"/>
              <a:buChar char="◦"/>
              <a:defRPr/>
            </a:pPr>
            <a:r>
              <a:rPr lang="fr-FR" dirty="0" smtClean="0"/>
              <a:t>Permet à l’équipe pluridisciplinaire de s’investir dans le projet.</a:t>
            </a:r>
            <a:endParaRPr lang="fr-FR" dirty="0"/>
          </a:p>
        </p:txBody>
      </p:sp>
      <p:sp>
        <p:nvSpPr>
          <p:cNvPr id="2" name="Titre 1"/>
          <p:cNvSpPr>
            <a:spLocks noGrp="1"/>
          </p:cNvSpPr>
          <p:nvPr>
            <p:ph type="title"/>
          </p:nvPr>
        </p:nvSpPr>
        <p:spPr/>
        <p:txBody>
          <a:bodyPr>
            <a:normAutofit fontScale="90000"/>
          </a:bodyPr>
          <a:lstStyle/>
          <a:p>
            <a:pPr fontAlgn="auto">
              <a:spcAft>
                <a:spcPts val="0"/>
              </a:spcAft>
              <a:defRPr/>
            </a:pPr>
            <a:r>
              <a:rPr lang="fr-FR" dirty="0" smtClean="0"/>
              <a:t>Projets et Prévention en Santé au Travail</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endParaRPr lang="fr-FR"/>
          </a:p>
        </p:txBody>
      </p:sp>
      <p:pic>
        <p:nvPicPr>
          <p:cNvPr id="6" name="Espace réservé du contenu 5" descr="organisation du projet.jpg"/>
          <p:cNvPicPr>
            <a:picLocks noGrp="1" noChangeAspect="1"/>
          </p:cNvPicPr>
          <p:nvPr>
            <p:ph idx="1"/>
          </p:nvPr>
        </p:nvPicPr>
        <p:blipFill>
          <a:blip r:embed="rId3"/>
          <a:srcRect/>
          <a:stretch>
            <a:fillRect/>
          </a:stretch>
        </p:blipFill>
        <p:spPr>
          <a:xfrm>
            <a:off x="2484438" y="476250"/>
            <a:ext cx="2847975" cy="2847975"/>
          </a:xfrm>
          <a:ln w="38100">
            <a:solidFill>
              <a:srgbClr val="FF0000"/>
            </a:solidFill>
          </a:ln>
        </p:spPr>
      </p:pic>
      <p:sp>
        <p:nvSpPr>
          <p:cNvPr id="31747" name="Espace réservé de la date 3"/>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fr-FR"/>
              <a:t>29/06/2012</a:t>
            </a:r>
          </a:p>
        </p:txBody>
      </p:sp>
      <p:sp>
        <p:nvSpPr>
          <p:cNvPr id="31748" name="Espace réservé du pied de page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fr-FR"/>
              <a:t>Stéphane CORNELIS   DIJON</a:t>
            </a:r>
          </a:p>
        </p:txBody>
      </p:sp>
      <p:pic>
        <p:nvPicPr>
          <p:cNvPr id="7" name="Image 6" descr="PILOTAGE DU PROJET.jpg"/>
          <p:cNvPicPr>
            <a:picLocks noChangeAspect="1"/>
          </p:cNvPicPr>
          <p:nvPr/>
        </p:nvPicPr>
        <p:blipFill>
          <a:blip r:embed="rId4"/>
          <a:srcRect/>
          <a:stretch>
            <a:fillRect/>
          </a:stretch>
        </p:blipFill>
        <p:spPr bwMode="auto">
          <a:xfrm>
            <a:off x="2051050" y="3644900"/>
            <a:ext cx="2705100" cy="2703513"/>
          </a:xfrm>
          <a:prstGeom prst="rect">
            <a:avLst/>
          </a:prstGeom>
          <a:noFill/>
          <a:ln w="9525">
            <a:noFill/>
            <a:miter lim="800000"/>
            <a:headEnd/>
            <a:tailEnd/>
          </a:ln>
        </p:spPr>
      </p:pic>
      <p:pic>
        <p:nvPicPr>
          <p:cNvPr id="8" name="Image 7" descr="COMMUNICATION DU PROJET.jpg"/>
          <p:cNvPicPr>
            <a:picLocks noChangeAspect="1"/>
          </p:cNvPicPr>
          <p:nvPr/>
        </p:nvPicPr>
        <p:blipFill>
          <a:blip r:embed="rId5"/>
          <a:srcRect/>
          <a:stretch>
            <a:fillRect/>
          </a:stretch>
        </p:blipFill>
        <p:spPr bwMode="auto">
          <a:xfrm>
            <a:off x="6300788" y="2708275"/>
            <a:ext cx="2343150" cy="2344738"/>
          </a:xfrm>
          <a:prstGeom prst="rect">
            <a:avLst/>
          </a:prstGeom>
          <a:noFill/>
          <a:ln w="9525">
            <a:noFill/>
            <a:miter lim="800000"/>
            <a:headEnd/>
            <a:tailEnd/>
          </a:ln>
        </p:spPr>
      </p:pic>
      <p:sp>
        <p:nvSpPr>
          <p:cNvPr id="9" name="Flèche courbée vers la droite 8"/>
          <p:cNvSpPr/>
          <p:nvPr/>
        </p:nvSpPr>
        <p:spPr>
          <a:xfrm>
            <a:off x="179388" y="2636838"/>
            <a:ext cx="1728787" cy="208756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chemeClr val="tx1"/>
              </a:solidFill>
            </a:endParaRPr>
          </a:p>
        </p:txBody>
      </p:sp>
      <p:sp>
        <p:nvSpPr>
          <p:cNvPr id="10" name="Flèche droite rayée 9"/>
          <p:cNvSpPr/>
          <p:nvPr/>
        </p:nvSpPr>
        <p:spPr>
          <a:xfrm>
            <a:off x="4859338" y="4581525"/>
            <a:ext cx="1225550" cy="50323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1" name="Bouton d'action : Fin 10">
            <a:hlinkClick r:id="rId6" action="ppaction://hlinksldjump" highlightClick="1"/>
          </p:cNvPr>
          <p:cNvSpPr/>
          <p:nvPr/>
        </p:nvSpPr>
        <p:spPr>
          <a:xfrm>
            <a:off x="4787900" y="2924175"/>
            <a:ext cx="360363" cy="288925"/>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3" name="Bouton d'action : Fin 12">
            <a:hlinkClick r:id="rId7" action="ppaction://hlinksldjump" highlightClick="1"/>
          </p:cNvPr>
          <p:cNvSpPr/>
          <p:nvPr/>
        </p:nvSpPr>
        <p:spPr>
          <a:xfrm>
            <a:off x="8316913" y="5084763"/>
            <a:ext cx="358775" cy="288925"/>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4" name="Bouton d'action : Fin 13">
            <a:hlinkClick r:id="rId8" action="ppaction://hlinksldjump" highlightClick="1"/>
          </p:cNvPr>
          <p:cNvSpPr/>
          <p:nvPr/>
        </p:nvSpPr>
        <p:spPr>
          <a:xfrm>
            <a:off x="3924300" y="5805488"/>
            <a:ext cx="503238" cy="360362"/>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smtClean="0"/>
              <a:t>A) Organisation du Projet    </a:t>
            </a:r>
            <a:endParaRPr lang="fr-FR" dirty="0"/>
          </a:p>
        </p:txBody>
      </p:sp>
      <p:sp>
        <p:nvSpPr>
          <p:cNvPr id="3" name="Espace réservé du contenu 2"/>
          <p:cNvSpPr>
            <a:spLocks noGrp="1"/>
          </p:cNvSpPr>
          <p:nvPr>
            <p:ph idx="1"/>
          </p:nvPr>
        </p:nvSpPr>
        <p:spPr/>
        <p:txBody>
          <a:bodyPr/>
          <a:lstStyle/>
          <a:p>
            <a:pPr>
              <a:buFont typeface="Wingdings 3" pitchFamily="18" charset="2"/>
              <a:buNone/>
            </a:pPr>
            <a:r>
              <a:rPr lang="fr-FR" smtClean="0"/>
              <a:t>                   LE PERIMETRE DU PROJET          </a:t>
            </a:r>
          </a:p>
          <a:p>
            <a:r>
              <a:rPr lang="fr-FR" smtClean="0"/>
              <a:t>1) </a:t>
            </a:r>
            <a:r>
              <a:rPr lang="fr-FR" sz="1200" smtClean="0"/>
              <a:t>POURQUOI  conduire ce projet </a:t>
            </a:r>
            <a:r>
              <a:rPr lang="fr-FR" sz="5000" smtClean="0">
                <a:solidFill>
                  <a:srgbClr val="FF0000"/>
                </a:solidFill>
              </a:rPr>
              <a:t>?  </a:t>
            </a:r>
            <a:r>
              <a:rPr lang="fr-FR" sz="2800" smtClean="0">
                <a:solidFill>
                  <a:srgbClr val="FF0000"/>
                </a:solidFill>
              </a:rPr>
              <a:t>(6. évaluation diagnostic)</a:t>
            </a:r>
          </a:p>
          <a:p>
            <a:r>
              <a:rPr lang="fr-FR" smtClean="0"/>
              <a:t>2) </a:t>
            </a:r>
            <a:r>
              <a:rPr lang="fr-FR" sz="2000" smtClean="0"/>
              <a:t>Dans quel </a:t>
            </a:r>
            <a:r>
              <a:rPr lang="fr-FR" b="1" smtClean="0"/>
              <a:t>BUT</a:t>
            </a:r>
            <a:r>
              <a:rPr lang="fr-FR" smtClean="0"/>
              <a:t> </a:t>
            </a:r>
            <a:r>
              <a:rPr lang="fr-FR" sz="2000" smtClean="0"/>
              <a:t>le projet va-il être mis en œuvre ?  </a:t>
            </a:r>
          </a:p>
          <a:p>
            <a:r>
              <a:rPr lang="fr-FR" smtClean="0"/>
              <a:t>3) Pour </a:t>
            </a:r>
            <a:r>
              <a:rPr lang="fr-FR" b="1" smtClean="0"/>
              <a:t>QUI</a:t>
            </a:r>
            <a:r>
              <a:rPr lang="fr-FR" smtClean="0"/>
              <a:t> ?  </a:t>
            </a:r>
            <a:r>
              <a:rPr lang="fr-FR" sz="2400" b="1" smtClean="0"/>
              <a:t>Quel </a:t>
            </a:r>
            <a:r>
              <a:rPr lang="fr-FR" sz="2400" smtClean="0"/>
              <a:t>secteur géographique ?</a:t>
            </a:r>
          </a:p>
          <a:p>
            <a:r>
              <a:rPr lang="fr-FR" smtClean="0"/>
              <a:t>4) </a:t>
            </a:r>
            <a:r>
              <a:rPr lang="fr-FR" sz="2000" smtClean="0"/>
              <a:t>Quelle est la </a:t>
            </a:r>
            <a:r>
              <a:rPr lang="fr-FR" b="1" smtClean="0"/>
              <a:t>NATURE</a:t>
            </a:r>
            <a:r>
              <a:rPr lang="fr-FR" smtClean="0"/>
              <a:t> DU PROJET </a:t>
            </a:r>
          </a:p>
          <a:p>
            <a:endParaRPr lang="fr-FR" smtClean="0"/>
          </a:p>
        </p:txBody>
      </p:sp>
      <p:sp>
        <p:nvSpPr>
          <p:cNvPr id="33795" name="Espace réservé de la date 3"/>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fr-FR"/>
              <a:t>29/06/2012</a:t>
            </a:r>
          </a:p>
        </p:txBody>
      </p:sp>
      <p:sp>
        <p:nvSpPr>
          <p:cNvPr id="33796" name="Espace réservé du pied de page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fr-FR"/>
              <a:t>Stéphane CORNELIS   DIJON</a:t>
            </a:r>
          </a:p>
        </p:txBody>
      </p:sp>
      <p:pic>
        <p:nvPicPr>
          <p:cNvPr id="33797" name="Espace réservé du contenu 5" descr="organisation du projet.jpg"/>
          <p:cNvPicPr>
            <a:picLocks noGrp="1" noChangeAspect="1"/>
          </p:cNvPicPr>
          <p:nvPr>
            <p:ph idx="1"/>
          </p:nvPr>
        </p:nvPicPr>
        <p:blipFill>
          <a:blip r:embed="rId3"/>
          <a:srcRect/>
          <a:stretch>
            <a:fillRect/>
          </a:stretch>
        </p:blipFill>
        <p:spPr>
          <a:xfrm>
            <a:off x="179388" y="260350"/>
            <a:ext cx="1368425" cy="1368425"/>
          </a:xfrm>
        </p:spPr>
      </p:pic>
      <p:sp>
        <p:nvSpPr>
          <p:cNvPr id="7" name="Bouton d'action : Accueil 6">
            <a:hlinkClick r:id="rId4" action="ppaction://hlinksldjump" highlightClick="1"/>
          </p:cNvPr>
          <p:cNvSpPr/>
          <p:nvPr/>
        </p:nvSpPr>
        <p:spPr>
          <a:xfrm>
            <a:off x="7956550" y="765175"/>
            <a:ext cx="576263" cy="50323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0" name="Rectangle 9"/>
          <p:cNvSpPr/>
          <p:nvPr/>
        </p:nvSpPr>
        <p:spPr>
          <a:xfrm>
            <a:off x="6732588" y="1700213"/>
            <a:ext cx="1008062" cy="5762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endParaRPr lang="fr-FR" dirty="0"/>
          </a:p>
        </p:txBody>
      </p:sp>
      <p:sp>
        <p:nvSpPr>
          <p:cNvPr id="35842" name="Espace réservé du contenu 2"/>
          <p:cNvSpPr>
            <a:spLocks noGrp="1"/>
          </p:cNvSpPr>
          <p:nvPr>
            <p:ph idx="1"/>
          </p:nvPr>
        </p:nvSpPr>
        <p:spPr/>
        <p:txBody>
          <a:bodyPr/>
          <a:lstStyle/>
          <a:p>
            <a:r>
              <a:rPr lang="fr-FR" smtClean="0"/>
              <a:t>5) MISE EN ŒUVRE DU PROJET : </a:t>
            </a:r>
            <a:r>
              <a:rPr lang="fr-FR" b="1" smtClean="0"/>
              <a:t>Equipe projet</a:t>
            </a:r>
          </a:p>
          <a:p>
            <a:endParaRPr lang="fr-FR" smtClean="0"/>
          </a:p>
          <a:p>
            <a:r>
              <a:rPr lang="fr-FR" smtClean="0"/>
              <a:t>Constitution du </a:t>
            </a:r>
            <a:r>
              <a:rPr lang="fr-FR" b="1" smtClean="0"/>
              <a:t>comité de pilotage </a:t>
            </a:r>
          </a:p>
          <a:p>
            <a:pPr>
              <a:buFont typeface="Wingdings 3" pitchFamily="18" charset="2"/>
              <a:buNone/>
            </a:pPr>
            <a:endParaRPr lang="fr-FR" smtClean="0"/>
          </a:p>
          <a:p>
            <a:endParaRPr lang="fr-FR" smtClean="0"/>
          </a:p>
          <a:p>
            <a:pPr>
              <a:buFont typeface="Wingdings 3" pitchFamily="18" charset="2"/>
              <a:buNone/>
            </a:pPr>
            <a:r>
              <a:rPr lang="fr-FR" smtClean="0"/>
              <a:t>Constitution d’un (ou des) </a:t>
            </a:r>
            <a:r>
              <a:rPr lang="fr-FR" b="1" smtClean="0"/>
              <a:t>groupe</a:t>
            </a:r>
            <a:r>
              <a:rPr lang="fr-FR" smtClean="0"/>
              <a:t>(s) </a:t>
            </a:r>
            <a:r>
              <a:rPr lang="fr-FR" b="1" smtClean="0"/>
              <a:t>de travail</a:t>
            </a:r>
          </a:p>
          <a:p>
            <a:pPr>
              <a:buFont typeface="Wingdings 3" pitchFamily="18" charset="2"/>
              <a:buNone/>
            </a:pPr>
            <a:endParaRPr lang="fr-FR" b="1" smtClean="0"/>
          </a:p>
          <a:p>
            <a:pPr>
              <a:buFont typeface="Wingdings 3" pitchFamily="18" charset="2"/>
              <a:buNone/>
            </a:pPr>
            <a:endParaRPr lang="fr-FR" b="1" smtClean="0"/>
          </a:p>
        </p:txBody>
      </p:sp>
      <p:pic>
        <p:nvPicPr>
          <p:cNvPr id="35843" name="Espace réservé du contenu 5" descr="organisation du projet.jpg"/>
          <p:cNvPicPr>
            <a:picLocks noGrp="1" noChangeAspect="1"/>
          </p:cNvPicPr>
          <p:nvPr>
            <p:ph idx="1"/>
          </p:nvPr>
        </p:nvPicPr>
        <p:blipFill>
          <a:blip r:embed="rId3"/>
          <a:srcRect/>
          <a:stretch>
            <a:fillRect/>
          </a:stretch>
        </p:blipFill>
        <p:spPr>
          <a:xfrm>
            <a:off x="395288" y="188913"/>
            <a:ext cx="1368425" cy="1368425"/>
          </a:xfrm>
        </p:spPr>
      </p:pic>
      <p:sp>
        <p:nvSpPr>
          <p:cNvPr id="7" name="Bouton d'action : Accueil 6">
            <a:hlinkClick r:id="rId4" action="ppaction://hlinksldjump" highlightClick="1"/>
          </p:cNvPr>
          <p:cNvSpPr/>
          <p:nvPr/>
        </p:nvSpPr>
        <p:spPr>
          <a:xfrm>
            <a:off x="8027988" y="692150"/>
            <a:ext cx="576262" cy="576263"/>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9" name="Flèche vers le bas 8"/>
          <p:cNvSpPr/>
          <p:nvPr/>
        </p:nvSpPr>
        <p:spPr>
          <a:xfrm>
            <a:off x="3348038" y="3068638"/>
            <a:ext cx="503237"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0" name="Flèche vers le haut 9"/>
          <p:cNvSpPr/>
          <p:nvPr/>
        </p:nvSpPr>
        <p:spPr>
          <a:xfrm>
            <a:off x="4716463" y="2997200"/>
            <a:ext cx="431800" cy="79216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35847" name="Image 11" descr="equipe projet.jpg"/>
          <p:cNvPicPr>
            <a:picLocks noChangeAspect="1"/>
          </p:cNvPicPr>
          <p:nvPr/>
        </p:nvPicPr>
        <p:blipFill>
          <a:blip r:embed="rId5"/>
          <a:srcRect/>
          <a:stretch>
            <a:fillRect/>
          </a:stretch>
        </p:blipFill>
        <p:spPr bwMode="auto">
          <a:xfrm>
            <a:off x="6948488" y="2133600"/>
            <a:ext cx="1982787" cy="1511300"/>
          </a:xfrm>
          <a:prstGeom prst="rect">
            <a:avLst/>
          </a:prstGeom>
          <a:noFill/>
          <a:ln w="9525">
            <a:noFill/>
            <a:miter lim="800000"/>
            <a:headEnd/>
            <a:tailEnd/>
          </a:ln>
        </p:spPr>
      </p:pic>
      <p:pic>
        <p:nvPicPr>
          <p:cNvPr id="35848" name="Image 12" descr="groupe de travail.jpg"/>
          <p:cNvPicPr>
            <a:picLocks noChangeAspect="1"/>
          </p:cNvPicPr>
          <p:nvPr/>
        </p:nvPicPr>
        <p:blipFill>
          <a:blip r:embed="rId6"/>
          <a:srcRect/>
          <a:stretch>
            <a:fillRect/>
          </a:stretch>
        </p:blipFill>
        <p:spPr bwMode="auto">
          <a:xfrm>
            <a:off x="1979613" y="5373688"/>
            <a:ext cx="711200" cy="711200"/>
          </a:xfrm>
          <a:prstGeom prst="rect">
            <a:avLst/>
          </a:prstGeom>
          <a:noFill/>
          <a:ln w="9525">
            <a:noFill/>
            <a:miter lim="800000"/>
            <a:headEnd/>
            <a:tailEnd/>
          </a:ln>
        </p:spPr>
      </p:pic>
      <p:pic>
        <p:nvPicPr>
          <p:cNvPr id="35849" name="Image 13" descr="groupe de travail.jpg"/>
          <p:cNvPicPr>
            <a:picLocks noChangeAspect="1"/>
          </p:cNvPicPr>
          <p:nvPr/>
        </p:nvPicPr>
        <p:blipFill>
          <a:blip r:embed="rId6"/>
          <a:srcRect/>
          <a:stretch>
            <a:fillRect/>
          </a:stretch>
        </p:blipFill>
        <p:spPr bwMode="auto">
          <a:xfrm>
            <a:off x="3203575" y="5445125"/>
            <a:ext cx="711200" cy="711200"/>
          </a:xfrm>
          <a:prstGeom prst="rect">
            <a:avLst/>
          </a:prstGeom>
          <a:noFill/>
          <a:ln w="9525">
            <a:noFill/>
            <a:miter lim="800000"/>
            <a:headEnd/>
            <a:tailEnd/>
          </a:ln>
        </p:spPr>
      </p:pic>
      <p:pic>
        <p:nvPicPr>
          <p:cNvPr id="35850" name="Image 14" descr="groupe de travail.jpg"/>
          <p:cNvPicPr>
            <a:picLocks noChangeAspect="1"/>
          </p:cNvPicPr>
          <p:nvPr/>
        </p:nvPicPr>
        <p:blipFill>
          <a:blip r:embed="rId6"/>
          <a:srcRect/>
          <a:stretch>
            <a:fillRect/>
          </a:stretch>
        </p:blipFill>
        <p:spPr bwMode="auto">
          <a:xfrm>
            <a:off x="4500563" y="5445125"/>
            <a:ext cx="711200" cy="711200"/>
          </a:xfrm>
          <a:prstGeom prst="rect">
            <a:avLst/>
          </a:prstGeom>
          <a:noFill/>
          <a:ln w="9525">
            <a:noFill/>
            <a:miter lim="800000"/>
            <a:headEnd/>
            <a:tailEnd/>
          </a:ln>
        </p:spPr>
      </p:pic>
      <p:pic>
        <p:nvPicPr>
          <p:cNvPr id="35851" name="Image 15" descr="groupe de travail.jpg"/>
          <p:cNvPicPr>
            <a:picLocks noChangeAspect="1"/>
          </p:cNvPicPr>
          <p:nvPr/>
        </p:nvPicPr>
        <p:blipFill>
          <a:blip r:embed="rId6"/>
          <a:srcRect/>
          <a:stretch>
            <a:fillRect/>
          </a:stretch>
        </p:blipFill>
        <p:spPr bwMode="auto">
          <a:xfrm>
            <a:off x="5940425" y="5516563"/>
            <a:ext cx="711200" cy="712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endParaRPr lang="fr-FR" dirty="0"/>
          </a:p>
        </p:txBody>
      </p:sp>
      <p:sp>
        <p:nvSpPr>
          <p:cNvPr id="37890" name="Espace réservé du contenu 2"/>
          <p:cNvSpPr>
            <a:spLocks noGrp="1"/>
          </p:cNvSpPr>
          <p:nvPr>
            <p:ph idx="1"/>
          </p:nvPr>
        </p:nvSpPr>
        <p:spPr/>
        <p:txBody>
          <a:bodyPr/>
          <a:lstStyle/>
          <a:p>
            <a:r>
              <a:rPr lang="fr-FR" smtClean="0"/>
              <a:t>Déterminer le choix des </a:t>
            </a:r>
            <a:r>
              <a:rPr lang="fr-FR" sz="3600" b="1" smtClean="0"/>
              <a:t>METHODES</a:t>
            </a:r>
            <a:r>
              <a:rPr lang="fr-FR" smtClean="0"/>
              <a:t>  (en fonction du type de projet)</a:t>
            </a:r>
          </a:p>
          <a:p>
            <a:r>
              <a:rPr lang="fr-FR" sz="3600" b="1" smtClean="0"/>
              <a:t>Planification</a:t>
            </a:r>
            <a:r>
              <a:rPr lang="fr-FR" smtClean="0"/>
              <a:t> du projet :</a:t>
            </a:r>
          </a:p>
          <a:p>
            <a:pPr lvl="1">
              <a:buFontTx/>
              <a:buChar char="-"/>
            </a:pPr>
            <a:r>
              <a:rPr lang="fr-FR" smtClean="0"/>
              <a:t>Actions</a:t>
            </a:r>
          </a:p>
          <a:p>
            <a:pPr lvl="1">
              <a:buFontTx/>
              <a:buChar char="-"/>
            </a:pPr>
            <a:r>
              <a:rPr lang="fr-FR" smtClean="0"/>
              <a:t>Les moyens (matériel, humains et financiers)</a:t>
            </a:r>
          </a:p>
          <a:p>
            <a:pPr lvl="1">
              <a:buFontTx/>
              <a:buChar char="-"/>
            </a:pPr>
            <a:r>
              <a:rPr lang="fr-FR" smtClean="0"/>
              <a:t>Le calendrier</a:t>
            </a:r>
          </a:p>
          <a:p>
            <a:r>
              <a:rPr lang="fr-FR" b="1" smtClean="0"/>
              <a:t>Outils </a:t>
            </a:r>
            <a:r>
              <a:rPr lang="fr-FR" smtClean="0"/>
              <a:t>: Diagramme de Gantt, de Pert…</a:t>
            </a:r>
          </a:p>
        </p:txBody>
      </p:sp>
      <p:pic>
        <p:nvPicPr>
          <p:cNvPr id="37891" name="Espace réservé du contenu 5" descr="organisation du projet.jpg"/>
          <p:cNvPicPr>
            <a:picLocks noChangeAspect="1"/>
          </p:cNvPicPr>
          <p:nvPr/>
        </p:nvPicPr>
        <p:blipFill>
          <a:blip r:embed="rId2"/>
          <a:srcRect/>
          <a:stretch>
            <a:fillRect/>
          </a:stretch>
        </p:blipFill>
        <p:spPr bwMode="auto">
          <a:xfrm>
            <a:off x="179388" y="260350"/>
            <a:ext cx="1152525" cy="1152525"/>
          </a:xfrm>
          <a:prstGeom prst="rect">
            <a:avLst/>
          </a:prstGeom>
          <a:noFill/>
          <a:ln w="9525">
            <a:noFill/>
            <a:miter lim="800000"/>
            <a:headEnd/>
            <a:tailEnd/>
          </a:ln>
        </p:spPr>
      </p:pic>
      <p:sp>
        <p:nvSpPr>
          <p:cNvPr id="8" name="Bouton d'action : Accueil 7">
            <a:hlinkClick r:id="rId3" action="ppaction://hlinksldjump" highlightClick="1"/>
          </p:cNvPr>
          <p:cNvSpPr/>
          <p:nvPr/>
        </p:nvSpPr>
        <p:spPr>
          <a:xfrm>
            <a:off x="8243888" y="692150"/>
            <a:ext cx="431800" cy="50482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endParaRPr lang="fr-FR"/>
          </a:p>
        </p:txBody>
      </p:sp>
      <p:pic>
        <p:nvPicPr>
          <p:cNvPr id="38914" name="Espace réservé du contenu 7" descr="Gantt 3.jpg"/>
          <p:cNvPicPr>
            <a:picLocks noGrp="1" noChangeAspect="1"/>
          </p:cNvPicPr>
          <p:nvPr>
            <p:ph idx="1"/>
          </p:nvPr>
        </p:nvPicPr>
        <p:blipFill>
          <a:blip r:embed="rId2"/>
          <a:srcRect/>
          <a:stretch>
            <a:fillRect/>
          </a:stretch>
        </p:blipFill>
        <p:spPr>
          <a:xfrm>
            <a:off x="468313" y="404813"/>
            <a:ext cx="8135937" cy="5973762"/>
          </a:xfrm>
        </p:spPr>
      </p:pic>
      <p:sp>
        <p:nvSpPr>
          <p:cNvPr id="9" name="Bouton d'action : Accueil 8">
            <a:hlinkClick r:id="rId3" action="ppaction://hlinksldjump" highlightClick="1"/>
          </p:cNvPr>
          <p:cNvSpPr/>
          <p:nvPr/>
        </p:nvSpPr>
        <p:spPr>
          <a:xfrm>
            <a:off x="8459788" y="115888"/>
            <a:ext cx="539750" cy="57626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endParaRPr lang="fr-FR"/>
          </a:p>
        </p:txBody>
      </p:sp>
      <p:pic>
        <p:nvPicPr>
          <p:cNvPr id="39938" name="Espace réservé du contenu 5" descr="GANTT 3.gif"/>
          <p:cNvPicPr>
            <a:picLocks noGrp="1" noChangeAspect="1"/>
          </p:cNvPicPr>
          <p:nvPr>
            <p:ph idx="1"/>
          </p:nvPr>
        </p:nvPicPr>
        <p:blipFill>
          <a:blip r:embed="rId2"/>
          <a:srcRect/>
          <a:stretch>
            <a:fillRect/>
          </a:stretch>
        </p:blipFill>
        <p:spPr>
          <a:xfrm>
            <a:off x="827088" y="115888"/>
            <a:ext cx="7373937" cy="6481762"/>
          </a:xfrm>
        </p:spPr>
      </p:pic>
      <p:sp>
        <p:nvSpPr>
          <p:cNvPr id="7" name="Bouton d'action : Accueil 6">
            <a:hlinkClick r:id="rId3" action="ppaction://hlinksldjump" highlightClick="1"/>
          </p:cNvPr>
          <p:cNvSpPr/>
          <p:nvPr/>
        </p:nvSpPr>
        <p:spPr>
          <a:xfrm>
            <a:off x="8316913" y="188913"/>
            <a:ext cx="576262" cy="57626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696" y="274638"/>
            <a:ext cx="6336704" cy="1143000"/>
          </a:xfrm>
        </p:spPr>
        <p:txBody>
          <a:bodyPr/>
          <a:lstStyle/>
          <a:p>
            <a:pPr fontAlgn="auto">
              <a:spcAft>
                <a:spcPts val="0"/>
              </a:spcAft>
              <a:defRPr/>
            </a:pPr>
            <a:r>
              <a:rPr lang="fr-FR" dirty="0" smtClean="0"/>
              <a:t>B) PILOTAGE DU PROJET      </a:t>
            </a:r>
            <a:endParaRPr lang="fr-FR" dirty="0"/>
          </a:p>
        </p:txBody>
      </p:sp>
      <p:sp>
        <p:nvSpPr>
          <p:cNvPr id="40962" name="Espace réservé du contenu 10"/>
          <p:cNvSpPr>
            <a:spLocks noGrp="1"/>
          </p:cNvSpPr>
          <p:nvPr>
            <p:ph idx="1"/>
          </p:nvPr>
        </p:nvSpPr>
        <p:spPr/>
        <p:txBody>
          <a:bodyPr/>
          <a:lstStyle/>
          <a:p>
            <a:r>
              <a:rPr lang="fr-FR" smtClean="0"/>
              <a:t>Suivi des ressources</a:t>
            </a:r>
          </a:p>
          <a:p>
            <a:endParaRPr lang="fr-FR" smtClean="0"/>
          </a:p>
          <a:p>
            <a:r>
              <a:rPr lang="fr-FR" smtClean="0"/>
              <a:t>Indicateurs  retenus </a:t>
            </a:r>
            <a:r>
              <a:rPr lang="fr-FR" smtClean="0">
                <a:solidFill>
                  <a:srgbClr val="FF0000"/>
                </a:solidFill>
              </a:rPr>
              <a:t>et outils d’évaluation (6)</a:t>
            </a:r>
          </a:p>
          <a:p>
            <a:pPr>
              <a:buFont typeface="Wingdings 3" pitchFamily="18" charset="2"/>
              <a:buNone/>
            </a:pPr>
            <a:endParaRPr lang="fr-FR" smtClean="0"/>
          </a:p>
          <a:p>
            <a:r>
              <a:rPr lang="fr-FR" smtClean="0"/>
              <a:t>Démarche Qualité </a:t>
            </a:r>
          </a:p>
        </p:txBody>
      </p:sp>
      <p:pic>
        <p:nvPicPr>
          <p:cNvPr id="40963" name="Image 11" descr="PILOTAGE DU PROJET.jpg"/>
          <p:cNvPicPr>
            <a:picLocks noChangeAspect="1"/>
          </p:cNvPicPr>
          <p:nvPr/>
        </p:nvPicPr>
        <p:blipFill>
          <a:blip r:embed="rId3"/>
          <a:srcRect/>
          <a:stretch>
            <a:fillRect/>
          </a:stretch>
        </p:blipFill>
        <p:spPr bwMode="auto">
          <a:xfrm>
            <a:off x="323850" y="188913"/>
            <a:ext cx="1368425" cy="1295400"/>
          </a:xfrm>
          <a:prstGeom prst="rect">
            <a:avLst/>
          </a:prstGeom>
          <a:noFill/>
          <a:ln w="9525">
            <a:noFill/>
            <a:miter lim="800000"/>
            <a:headEnd/>
            <a:tailEnd/>
          </a:ln>
        </p:spPr>
      </p:pic>
      <p:sp>
        <p:nvSpPr>
          <p:cNvPr id="13" name="Bouton d'action : Accueil 12">
            <a:hlinkClick r:id="rId4" action="ppaction://hlinksldjump" highlightClick="1"/>
          </p:cNvPr>
          <p:cNvSpPr/>
          <p:nvPr/>
        </p:nvSpPr>
        <p:spPr>
          <a:xfrm>
            <a:off x="8316913" y="476250"/>
            <a:ext cx="503237" cy="576263"/>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AutoShape 4"/>
          <p:cNvSpPr>
            <a:spLocks noChangeArrowheads="1"/>
          </p:cNvSpPr>
          <p:nvPr/>
        </p:nvSpPr>
        <p:spPr bwMode="auto">
          <a:xfrm>
            <a:off x="2362200" y="1752600"/>
            <a:ext cx="3733800" cy="3124200"/>
          </a:xfrm>
          <a:prstGeom prst="triangle">
            <a:avLst>
              <a:gd name="adj" fmla="val 50000"/>
            </a:avLst>
          </a:prstGeom>
          <a:solidFill>
            <a:srgbClr val="FFFFFF"/>
          </a:solidFill>
          <a:ln w="9525">
            <a:solidFill>
              <a:srgbClr val="000000"/>
            </a:solidFill>
            <a:miter lim="800000"/>
            <a:headEnd/>
            <a:tailEnd/>
          </a:ln>
        </p:spPr>
        <p:txBody>
          <a:bodyPr/>
          <a:lstStyle/>
          <a:p>
            <a:endParaRPr lang="fr-FR">
              <a:latin typeface="Lucida Sans Unicode" pitchFamily="34" charset="0"/>
            </a:endParaRPr>
          </a:p>
        </p:txBody>
      </p:sp>
      <p:sp>
        <p:nvSpPr>
          <p:cNvPr id="43010" name="Text Box 5"/>
          <p:cNvSpPr txBox="1">
            <a:spLocks noChangeArrowheads="1"/>
          </p:cNvSpPr>
          <p:nvPr/>
        </p:nvSpPr>
        <p:spPr bwMode="auto">
          <a:xfrm>
            <a:off x="2051050" y="908050"/>
            <a:ext cx="4114800" cy="460375"/>
          </a:xfrm>
          <a:prstGeom prst="rect">
            <a:avLst/>
          </a:prstGeom>
          <a:solidFill>
            <a:srgbClr val="FFFFFF"/>
          </a:solidFill>
          <a:ln w="9525">
            <a:noFill/>
            <a:miter lim="800000"/>
            <a:headEnd/>
            <a:tailEnd/>
          </a:ln>
        </p:spPr>
        <p:txBody>
          <a:bodyPr/>
          <a:lstStyle/>
          <a:p>
            <a:pPr algn="ctr"/>
            <a:r>
              <a:rPr lang="en-US" b="1" i="1">
                <a:latin typeface="Times New Roman" pitchFamily="18" charset="0"/>
              </a:rPr>
              <a:t>OBJECTIFS</a:t>
            </a:r>
          </a:p>
        </p:txBody>
      </p:sp>
      <p:sp>
        <p:nvSpPr>
          <p:cNvPr id="43011" name="Text Box 6"/>
          <p:cNvSpPr txBox="1">
            <a:spLocks noChangeArrowheads="1"/>
          </p:cNvSpPr>
          <p:nvPr/>
        </p:nvSpPr>
        <p:spPr bwMode="auto">
          <a:xfrm>
            <a:off x="0" y="4652963"/>
            <a:ext cx="2209800" cy="457200"/>
          </a:xfrm>
          <a:prstGeom prst="rect">
            <a:avLst/>
          </a:prstGeom>
          <a:solidFill>
            <a:srgbClr val="FFFFFF"/>
          </a:solidFill>
          <a:ln w="9525">
            <a:noFill/>
            <a:miter lim="800000"/>
            <a:headEnd/>
            <a:tailEnd/>
          </a:ln>
        </p:spPr>
        <p:txBody>
          <a:bodyPr/>
          <a:lstStyle/>
          <a:p>
            <a:pPr algn="ctr"/>
            <a:r>
              <a:rPr lang="en-US" b="1" i="1">
                <a:latin typeface="Times New Roman" pitchFamily="18" charset="0"/>
              </a:rPr>
              <a:t>MOYENS</a:t>
            </a:r>
          </a:p>
        </p:txBody>
      </p:sp>
      <p:sp>
        <p:nvSpPr>
          <p:cNvPr id="43012" name="Text Box 7"/>
          <p:cNvSpPr txBox="1">
            <a:spLocks noChangeArrowheads="1"/>
          </p:cNvSpPr>
          <p:nvPr/>
        </p:nvSpPr>
        <p:spPr bwMode="auto">
          <a:xfrm>
            <a:off x="6324600" y="4648200"/>
            <a:ext cx="2209800" cy="762000"/>
          </a:xfrm>
          <a:prstGeom prst="rect">
            <a:avLst/>
          </a:prstGeom>
          <a:solidFill>
            <a:srgbClr val="FFFFFF"/>
          </a:solidFill>
          <a:ln w="9525">
            <a:noFill/>
            <a:miter lim="800000"/>
            <a:headEnd/>
            <a:tailEnd/>
          </a:ln>
        </p:spPr>
        <p:txBody>
          <a:bodyPr/>
          <a:lstStyle/>
          <a:p>
            <a:pPr algn="ctr"/>
            <a:r>
              <a:rPr lang="en-US" b="1" i="1">
                <a:latin typeface="Times New Roman" pitchFamily="18" charset="0"/>
              </a:rPr>
              <a:t>RESULTATS</a:t>
            </a:r>
          </a:p>
        </p:txBody>
      </p:sp>
      <p:sp>
        <p:nvSpPr>
          <p:cNvPr id="43013" name="Text Box 8"/>
          <p:cNvSpPr txBox="1">
            <a:spLocks noChangeArrowheads="1"/>
          </p:cNvSpPr>
          <p:nvPr/>
        </p:nvSpPr>
        <p:spPr bwMode="auto">
          <a:xfrm>
            <a:off x="685800" y="2895600"/>
            <a:ext cx="2209800" cy="425450"/>
          </a:xfrm>
          <a:prstGeom prst="rect">
            <a:avLst/>
          </a:prstGeom>
          <a:solidFill>
            <a:srgbClr val="FFFFFF"/>
          </a:solidFill>
          <a:ln w="9525">
            <a:noFill/>
            <a:miter lim="800000"/>
            <a:headEnd/>
            <a:tailEnd/>
          </a:ln>
        </p:spPr>
        <p:txBody>
          <a:bodyPr/>
          <a:lstStyle/>
          <a:p>
            <a:r>
              <a:rPr lang="en-US">
                <a:latin typeface="Times New Roman" pitchFamily="18" charset="0"/>
              </a:rPr>
              <a:t>Coh</a:t>
            </a:r>
            <a:r>
              <a:rPr lang="en-US"/>
              <a:t>é</a:t>
            </a:r>
            <a:r>
              <a:rPr lang="en-US">
                <a:latin typeface="Times New Roman" pitchFamily="18" charset="0"/>
              </a:rPr>
              <a:t>rence</a:t>
            </a:r>
          </a:p>
        </p:txBody>
      </p:sp>
      <p:sp>
        <p:nvSpPr>
          <p:cNvPr id="43014" name="Text Box 9"/>
          <p:cNvSpPr txBox="1">
            <a:spLocks noChangeArrowheads="1"/>
          </p:cNvSpPr>
          <p:nvPr/>
        </p:nvSpPr>
        <p:spPr bwMode="auto">
          <a:xfrm>
            <a:off x="5715000" y="2895600"/>
            <a:ext cx="2705100" cy="365125"/>
          </a:xfrm>
          <a:prstGeom prst="rect">
            <a:avLst/>
          </a:prstGeom>
          <a:solidFill>
            <a:srgbClr val="FFFFFF"/>
          </a:solidFill>
          <a:ln w="9525">
            <a:noFill/>
            <a:miter lim="800000"/>
            <a:headEnd/>
            <a:tailEnd/>
          </a:ln>
        </p:spPr>
        <p:txBody>
          <a:bodyPr/>
          <a:lstStyle/>
          <a:p>
            <a:r>
              <a:rPr lang="en-US">
                <a:latin typeface="Times New Roman" pitchFamily="18" charset="0"/>
              </a:rPr>
              <a:t>Efficacit</a:t>
            </a:r>
            <a:r>
              <a:rPr lang="en-US"/>
              <a:t>é</a:t>
            </a:r>
            <a:endParaRPr lang="en-US">
              <a:latin typeface="Times New Roman" pitchFamily="18" charset="0"/>
            </a:endParaRPr>
          </a:p>
        </p:txBody>
      </p:sp>
      <p:sp>
        <p:nvSpPr>
          <p:cNvPr id="43015" name="Text Box 10"/>
          <p:cNvSpPr txBox="1">
            <a:spLocks noChangeArrowheads="1"/>
          </p:cNvSpPr>
          <p:nvPr/>
        </p:nvSpPr>
        <p:spPr bwMode="auto">
          <a:xfrm>
            <a:off x="3505200" y="5029200"/>
            <a:ext cx="1752600" cy="685800"/>
          </a:xfrm>
          <a:prstGeom prst="rect">
            <a:avLst/>
          </a:prstGeom>
          <a:solidFill>
            <a:srgbClr val="FFFFFF"/>
          </a:solidFill>
          <a:ln w="9525">
            <a:noFill/>
            <a:miter lim="800000"/>
            <a:headEnd/>
            <a:tailEnd/>
          </a:ln>
        </p:spPr>
        <p:txBody>
          <a:bodyPr/>
          <a:lstStyle/>
          <a:p>
            <a:r>
              <a:rPr lang="en-US">
                <a:latin typeface="Times New Roman" pitchFamily="18" charset="0"/>
              </a:rPr>
              <a:t>Efficience</a:t>
            </a:r>
          </a:p>
        </p:txBody>
      </p:sp>
      <p:sp>
        <p:nvSpPr>
          <p:cNvPr id="43016" name="ZoneTexte 8"/>
          <p:cNvSpPr txBox="1">
            <a:spLocks noChangeArrowheads="1"/>
          </p:cNvSpPr>
          <p:nvPr/>
        </p:nvSpPr>
        <p:spPr bwMode="auto">
          <a:xfrm>
            <a:off x="6084888" y="836613"/>
            <a:ext cx="2016125" cy="646112"/>
          </a:xfrm>
          <a:prstGeom prst="rect">
            <a:avLst/>
          </a:prstGeom>
          <a:noFill/>
          <a:ln w="9525">
            <a:noFill/>
            <a:miter lim="800000"/>
            <a:headEnd/>
            <a:tailEnd/>
          </a:ln>
        </p:spPr>
        <p:txBody>
          <a:bodyPr>
            <a:spAutoFit/>
          </a:bodyPr>
          <a:lstStyle/>
          <a:p>
            <a:r>
              <a:rPr lang="fr-FR">
                <a:solidFill>
                  <a:srgbClr val="00B050"/>
                </a:solidFill>
                <a:latin typeface="Lucida Sans Unicode" pitchFamily="34" charset="0"/>
              </a:rPr>
              <a:t>Pertinence des objectifs</a:t>
            </a:r>
          </a:p>
        </p:txBody>
      </p:sp>
      <p:sp>
        <p:nvSpPr>
          <p:cNvPr id="43017" name="ZoneTexte 9"/>
          <p:cNvSpPr txBox="1">
            <a:spLocks noChangeArrowheads="1"/>
          </p:cNvSpPr>
          <p:nvPr/>
        </p:nvSpPr>
        <p:spPr bwMode="auto">
          <a:xfrm>
            <a:off x="395288" y="5373688"/>
            <a:ext cx="2160587" cy="368300"/>
          </a:xfrm>
          <a:prstGeom prst="rect">
            <a:avLst/>
          </a:prstGeom>
          <a:noFill/>
          <a:ln w="9525">
            <a:noFill/>
            <a:miter lim="800000"/>
            <a:headEnd/>
            <a:tailEnd/>
          </a:ln>
        </p:spPr>
        <p:txBody>
          <a:bodyPr>
            <a:spAutoFit/>
          </a:bodyPr>
          <a:lstStyle/>
          <a:p>
            <a:r>
              <a:rPr lang="fr-FR">
                <a:solidFill>
                  <a:srgbClr val="00B050"/>
                </a:solidFill>
                <a:latin typeface="Lucida Sans Unicode" pitchFamily="34" charset="0"/>
              </a:rPr>
              <a:t>Choix des moyens</a:t>
            </a:r>
          </a:p>
        </p:txBody>
      </p:sp>
      <p:pic>
        <p:nvPicPr>
          <p:cNvPr id="43018" name="Image 10" descr="PILOTAGE DU PROJET.jpg"/>
          <p:cNvPicPr>
            <a:picLocks noChangeAspect="1"/>
          </p:cNvPicPr>
          <p:nvPr/>
        </p:nvPicPr>
        <p:blipFill>
          <a:blip r:embed="rId2"/>
          <a:srcRect/>
          <a:stretch>
            <a:fillRect/>
          </a:stretch>
        </p:blipFill>
        <p:spPr bwMode="auto">
          <a:xfrm>
            <a:off x="395288" y="115888"/>
            <a:ext cx="1368425" cy="1368425"/>
          </a:xfrm>
          <a:prstGeom prst="rect">
            <a:avLst/>
          </a:prstGeom>
          <a:noFill/>
          <a:ln w="9525">
            <a:noFill/>
            <a:miter lim="800000"/>
            <a:headEnd/>
            <a:tailEnd/>
          </a:ln>
        </p:spPr>
      </p:pic>
      <p:sp>
        <p:nvSpPr>
          <p:cNvPr id="12" name="Bouton d'action : Accueil 11">
            <a:hlinkClick r:id="rId3" action="ppaction://hlinksldjump" highlightClick="1"/>
          </p:cNvPr>
          <p:cNvSpPr/>
          <p:nvPr/>
        </p:nvSpPr>
        <p:spPr>
          <a:xfrm>
            <a:off x="8459788" y="260350"/>
            <a:ext cx="433387" cy="576263"/>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4000" smtClean="0"/>
              <a:t>Projet:</a:t>
            </a:r>
          </a:p>
          <a:p>
            <a:pPr lvl="1"/>
            <a:r>
              <a:rPr lang="fr-FR" sz="4000" smtClean="0"/>
              <a:t>Activités et actions</a:t>
            </a:r>
          </a:p>
          <a:p>
            <a:pPr lvl="1"/>
            <a:r>
              <a:rPr lang="fr-FR" sz="4000" smtClean="0"/>
              <a:t>Répondre à besoin(s) défini(s)</a:t>
            </a:r>
          </a:p>
          <a:p>
            <a:pPr lvl="1"/>
            <a:r>
              <a:rPr lang="fr-FR" sz="4000" smtClean="0"/>
              <a:t>Dans des délais fixés</a:t>
            </a:r>
          </a:p>
          <a:p>
            <a:pPr lvl="1"/>
            <a:r>
              <a:rPr lang="fr-FR" sz="4000" smtClean="0"/>
              <a:t>Dans limite budgétaire</a:t>
            </a:r>
          </a:p>
        </p:txBody>
      </p:sp>
      <p:sp>
        <p:nvSpPr>
          <p:cNvPr id="2" name="Titre 1"/>
          <p:cNvSpPr>
            <a:spLocks noGrp="1"/>
          </p:cNvSpPr>
          <p:nvPr>
            <p:ph type="title"/>
          </p:nvPr>
        </p:nvSpPr>
        <p:spPr/>
        <p:txBody>
          <a:bodyPr/>
          <a:lstStyle/>
          <a:p>
            <a:pPr fontAlgn="auto">
              <a:spcAft>
                <a:spcPts val="0"/>
              </a:spcAft>
              <a:defRPr/>
            </a:pPr>
            <a:r>
              <a:rPr lang="fr-FR" dirty="0" smtClean="0"/>
              <a:t>Définition</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827088" y="1125538"/>
          <a:ext cx="7921625" cy="5351462"/>
        </p:xfrm>
        <a:graphic>
          <a:graphicData uri="http://schemas.openxmlformats.org/drawingml/2006/table">
            <a:tbl>
              <a:tblPr firstRow="1" bandRow="1">
                <a:tableStyleId>{5C22544A-7EE6-4342-B048-85BDC9FD1C3A}</a:tableStyleId>
              </a:tblPr>
              <a:tblGrid>
                <a:gridCol w="1980220"/>
                <a:gridCol w="1980220"/>
                <a:gridCol w="1980220"/>
                <a:gridCol w="1980220"/>
              </a:tblGrid>
              <a:tr h="526558">
                <a:tc>
                  <a:txBody>
                    <a:bodyPr/>
                    <a:lstStyle/>
                    <a:p>
                      <a:r>
                        <a:rPr lang="fr-FR" dirty="0" smtClean="0"/>
                        <a:t>Objectifs</a:t>
                      </a:r>
                      <a:r>
                        <a:rPr lang="fr-FR" baseline="0" dirty="0" smtClean="0"/>
                        <a:t> prévus</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780974">
                <a:tc>
                  <a:txBody>
                    <a:bodyPr/>
                    <a:lstStyle/>
                    <a:p>
                      <a:r>
                        <a:rPr lang="fr-FR" dirty="0" smtClean="0"/>
                        <a:t>Objectif 1</a:t>
                      </a:r>
                      <a:endParaRPr lang="fr-FR" dirty="0"/>
                    </a:p>
                  </a:txBody>
                  <a:tcPr/>
                </a:tc>
                <a:tc>
                  <a:txBody>
                    <a:bodyPr/>
                    <a:lstStyle/>
                    <a:p>
                      <a:r>
                        <a:rPr lang="fr-FR" dirty="0" smtClean="0"/>
                        <a:t>Indicateurs</a:t>
                      </a:r>
                      <a:endParaRPr lang="fr-FR" dirty="0"/>
                    </a:p>
                  </a:txBody>
                  <a:tcPr/>
                </a:tc>
                <a:tc>
                  <a:txBody>
                    <a:bodyPr/>
                    <a:lstStyle/>
                    <a:p>
                      <a:r>
                        <a:rPr lang="fr-FR" dirty="0" smtClean="0"/>
                        <a:t>Outils d’évaluation</a:t>
                      </a:r>
                      <a:endParaRPr lang="fr-FR" dirty="0"/>
                    </a:p>
                  </a:txBody>
                  <a:tcPr/>
                </a:tc>
                <a:tc>
                  <a:txBody>
                    <a:bodyPr/>
                    <a:lstStyle/>
                    <a:p>
                      <a:r>
                        <a:rPr lang="fr-FR" dirty="0" smtClean="0"/>
                        <a:t>Atteinte</a:t>
                      </a:r>
                      <a:r>
                        <a:rPr lang="fr-FR" baseline="0" dirty="0" smtClean="0"/>
                        <a:t> des objectifs</a:t>
                      </a:r>
                      <a:endParaRPr lang="fr-FR" dirty="0"/>
                    </a:p>
                  </a:txBody>
                  <a:tcPr/>
                </a:tc>
              </a:tr>
              <a:tr h="3211305">
                <a:tc>
                  <a:txBody>
                    <a:bodyPr/>
                    <a:lstStyle/>
                    <a:p>
                      <a:r>
                        <a:rPr lang="fr-FR" dirty="0" smtClean="0"/>
                        <a:t>Dépister les salariés présentant un ou des</a:t>
                      </a:r>
                      <a:r>
                        <a:rPr lang="fr-FR" baseline="0" dirty="0" smtClean="0"/>
                        <a:t> facteurs de  risque CV</a:t>
                      </a:r>
                      <a:endParaRPr lang="fr-FR" dirty="0"/>
                    </a:p>
                  </a:txBody>
                  <a:tcPr/>
                </a:tc>
                <a:tc>
                  <a:txBody>
                    <a:bodyPr/>
                    <a:lstStyle/>
                    <a:p>
                      <a:r>
                        <a:rPr lang="fr-FR" dirty="0" smtClean="0"/>
                        <a:t>-Nb</a:t>
                      </a:r>
                      <a:r>
                        <a:rPr lang="fr-FR" baseline="0" dirty="0" smtClean="0"/>
                        <a:t> de personnes ayant été dépistées</a:t>
                      </a:r>
                    </a:p>
                    <a:p>
                      <a:r>
                        <a:rPr lang="fr-FR" baseline="0" dirty="0" smtClean="0"/>
                        <a:t>-Nb de personnes ayant un risque de développer une maladie CV</a:t>
                      </a:r>
                    </a:p>
                    <a:p>
                      <a:endParaRPr lang="fr-FR" baseline="0" dirty="0" smtClean="0"/>
                    </a:p>
                    <a:p>
                      <a:r>
                        <a:rPr lang="fr-FR" baseline="0" dirty="0" smtClean="0">
                          <a:solidFill>
                            <a:srgbClr val="FF0000"/>
                          </a:solidFill>
                        </a:rPr>
                        <a:t>Raison(s) de l’écart entre le prévu et le réalisé</a:t>
                      </a:r>
                      <a:endParaRPr lang="fr-FR" dirty="0">
                        <a:solidFill>
                          <a:srgbClr val="FF0000"/>
                        </a:solidFill>
                      </a:endParaRPr>
                    </a:p>
                  </a:txBody>
                  <a:tcPr/>
                </a:tc>
                <a:tc>
                  <a:txBody>
                    <a:bodyPr/>
                    <a:lstStyle/>
                    <a:p>
                      <a:r>
                        <a:rPr lang="fr-FR" dirty="0" smtClean="0"/>
                        <a:t>Tableaux de bords</a:t>
                      </a:r>
                      <a:endParaRPr lang="fr-FR" dirty="0"/>
                    </a:p>
                  </a:txBody>
                  <a:tcPr/>
                </a:tc>
                <a:tc>
                  <a:txBody>
                    <a:bodyPr/>
                    <a:lstStyle/>
                    <a:p>
                      <a:pPr>
                        <a:buFont typeface="Wingdings" pitchFamily="2" charset="2"/>
                        <a:buChar char="q"/>
                      </a:pPr>
                      <a:endParaRPr lang="fr-FR" dirty="0" smtClean="0"/>
                    </a:p>
                    <a:p>
                      <a:pPr>
                        <a:buFont typeface="Wingdings" pitchFamily="2" charset="2"/>
                        <a:buChar char="q"/>
                      </a:pPr>
                      <a:r>
                        <a:rPr lang="fr-FR" dirty="0" smtClean="0"/>
                        <a:t> OUI</a:t>
                      </a:r>
                    </a:p>
                    <a:p>
                      <a:pPr>
                        <a:buFont typeface="Wingdings" pitchFamily="2" charset="2"/>
                        <a:buChar char="q"/>
                      </a:pPr>
                      <a:r>
                        <a:rPr lang="fr-FR" dirty="0" smtClean="0"/>
                        <a:t> NON</a:t>
                      </a:r>
                    </a:p>
                    <a:p>
                      <a:pPr>
                        <a:buFont typeface="Wingdings" pitchFamily="2" charset="2"/>
                        <a:buChar char="q"/>
                      </a:pPr>
                      <a:r>
                        <a:rPr lang="fr-FR" dirty="0" smtClean="0"/>
                        <a:t>PARTIELLEMENT</a:t>
                      </a:r>
                      <a:endParaRPr lang="fr-FR" dirty="0"/>
                    </a:p>
                  </a:txBody>
                  <a:tcPr/>
                </a:tc>
              </a:tr>
            </a:tbl>
          </a:graphicData>
        </a:graphic>
      </p:graphicFrame>
      <p:pic>
        <p:nvPicPr>
          <p:cNvPr id="44055" name="Image 5" descr="PILOTAGE DU PROJET.jpg"/>
          <p:cNvPicPr>
            <a:picLocks noChangeAspect="1"/>
          </p:cNvPicPr>
          <p:nvPr/>
        </p:nvPicPr>
        <p:blipFill>
          <a:blip r:embed="rId2"/>
          <a:srcRect/>
          <a:stretch>
            <a:fillRect/>
          </a:stretch>
        </p:blipFill>
        <p:spPr bwMode="auto">
          <a:xfrm>
            <a:off x="179388" y="115888"/>
            <a:ext cx="909637" cy="909637"/>
          </a:xfrm>
          <a:prstGeom prst="rect">
            <a:avLst/>
          </a:prstGeom>
          <a:noFill/>
          <a:ln w="9525">
            <a:noFill/>
            <a:miter lim="800000"/>
            <a:headEnd/>
            <a:tailEnd/>
          </a:ln>
        </p:spPr>
      </p:pic>
      <p:sp>
        <p:nvSpPr>
          <p:cNvPr id="7" name="Bouton d'action : Accueil 6">
            <a:hlinkClick r:id="rId3" action="ppaction://hlinksldjump" highlightClick="1"/>
          </p:cNvPr>
          <p:cNvSpPr/>
          <p:nvPr/>
        </p:nvSpPr>
        <p:spPr>
          <a:xfrm>
            <a:off x="8172450" y="260350"/>
            <a:ext cx="576263" cy="50482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827088" y="1125538"/>
          <a:ext cx="7993062" cy="5781675"/>
        </p:xfrm>
        <a:graphic>
          <a:graphicData uri="http://schemas.openxmlformats.org/drawingml/2006/table">
            <a:tbl>
              <a:tblPr firstRow="1" bandRow="1">
                <a:tableStyleId>{5C22544A-7EE6-4342-B048-85BDC9FD1C3A}</a:tableStyleId>
              </a:tblPr>
              <a:tblGrid>
                <a:gridCol w="1998222"/>
                <a:gridCol w="1998222"/>
                <a:gridCol w="1998222"/>
                <a:gridCol w="1998222"/>
              </a:tblGrid>
              <a:tr h="387827">
                <a:tc>
                  <a:txBody>
                    <a:bodyPr/>
                    <a:lstStyle/>
                    <a:p>
                      <a:r>
                        <a:rPr lang="fr-FR" dirty="0" smtClean="0"/>
                        <a:t>Objectifs</a:t>
                      </a:r>
                      <a:r>
                        <a:rPr lang="fr-FR" baseline="0" dirty="0" smtClean="0"/>
                        <a:t> prévus</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575212">
                <a:tc>
                  <a:txBody>
                    <a:bodyPr/>
                    <a:lstStyle/>
                    <a:p>
                      <a:r>
                        <a:rPr lang="fr-FR" dirty="0" smtClean="0"/>
                        <a:t>Objectif 2</a:t>
                      </a:r>
                      <a:endParaRPr lang="fr-FR" dirty="0"/>
                    </a:p>
                  </a:txBody>
                  <a:tcPr/>
                </a:tc>
                <a:tc>
                  <a:txBody>
                    <a:bodyPr/>
                    <a:lstStyle/>
                    <a:p>
                      <a:r>
                        <a:rPr lang="fr-FR" dirty="0" smtClean="0"/>
                        <a:t>Indicateurs</a:t>
                      </a:r>
                      <a:endParaRPr lang="fr-FR" dirty="0"/>
                    </a:p>
                  </a:txBody>
                  <a:tcPr/>
                </a:tc>
                <a:tc>
                  <a:txBody>
                    <a:bodyPr/>
                    <a:lstStyle/>
                    <a:p>
                      <a:r>
                        <a:rPr lang="fr-FR" dirty="0" smtClean="0"/>
                        <a:t>Outils d’évaluation</a:t>
                      </a:r>
                      <a:endParaRPr lang="fr-FR" dirty="0"/>
                    </a:p>
                  </a:txBody>
                  <a:tcPr/>
                </a:tc>
                <a:tc>
                  <a:txBody>
                    <a:bodyPr/>
                    <a:lstStyle/>
                    <a:p>
                      <a:r>
                        <a:rPr lang="fr-FR" dirty="0" smtClean="0"/>
                        <a:t>Atteinte</a:t>
                      </a:r>
                      <a:r>
                        <a:rPr lang="fr-FR" baseline="0" dirty="0" smtClean="0"/>
                        <a:t> des objectifs</a:t>
                      </a:r>
                      <a:endParaRPr lang="fr-FR" dirty="0"/>
                    </a:p>
                  </a:txBody>
                  <a:tcPr/>
                </a:tc>
              </a:tr>
              <a:tr h="3789489">
                <a:tc>
                  <a:txBody>
                    <a:bodyPr/>
                    <a:lstStyle/>
                    <a:p>
                      <a:r>
                        <a:rPr lang="fr-FR" dirty="0" smtClean="0"/>
                        <a:t>Informer les 900 salariés</a:t>
                      </a:r>
                      <a:r>
                        <a:rPr lang="fr-FR" baseline="0" dirty="0" smtClean="0"/>
                        <a:t> des  bienfaits d’une alimentation équilibrée</a:t>
                      </a:r>
                      <a:endParaRPr lang="fr-FR" dirty="0" smtClean="0"/>
                    </a:p>
                    <a:p>
                      <a:endParaRPr lang="fr-FR" dirty="0"/>
                    </a:p>
                  </a:txBody>
                  <a:tcPr/>
                </a:tc>
                <a:tc>
                  <a:txBody>
                    <a:bodyPr/>
                    <a:lstStyle/>
                    <a:p>
                      <a:r>
                        <a:rPr lang="fr-FR" baseline="0" dirty="0" smtClean="0"/>
                        <a:t>-Nb de salariés ayant participé à</a:t>
                      </a:r>
                    </a:p>
                    <a:p>
                      <a:r>
                        <a:rPr lang="fr-FR" baseline="0" dirty="0" smtClean="0"/>
                        <a:t>une journée de promotion et d’éducation à la santé</a:t>
                      </a:r>
                    </a:p>
                    <a:p>
                      <a:pPr>
                        <a:buFontTx/>
                        <a:buChar char="-"/>
                      </a:pPr>
                      <a:r>
                        <a:rPr lang="fr-FR" baseline="0" dirty="0" smtClean="0"/>
                        <a:t>Satisfaction des salariés par rapport aux conseils et à l’information.</a:t>
                      </a:r>
                    </a:p>
                    <a:p>
                      <a:pPr>
                        <a:buFontTx/>
                        <a:buChar char="-"/>
                      </a:pPr>
                      <a:endParaRPr lang="fr-FR" baseline="0" dirty="0" smtClean="0"/>
                    </a:p>
                    <a:p>
                      <a:r>
                        <a:rPr lang="fr-FR" baseline="0" dirty="0" smtClean="0">
                          <a:solidFill>
                            <a:srgbClr val="FF0000"/>
                          </a:solidFill>
                        </a:rPr>
                        <a:t>Raison(s) de l’écart entre le prévu et le réalisé</a:t>
                      </a:r>
                      <a:endParaRPr lang="fr-FR" dirty="0">
                        <a:solidFill>
                          <a:srgbClr val="FF0000"/>
                        </a:solidFill>
                      </a:endParaRPr>
                    </a:p>
                  </a:txBody>
                  <a:tcPr/>
                </a:tc>
                <a:tc>
                  <a:txBody>
                    <a:bodyPr/>
                    <a:lstStyle/>
                    <a:p>
                      <a:r>
                        <a:rPr lang="fr-FR" dirty="0" smtClean="0"/>
                        <a:t>-Tableaux de bords</a:t>
                      </a:r>
                    </a:p>
                    <a:p>
                      <a:r>
                        <a:rPr lang="fr-FR" dirty="0" smtClean="0"/>
                        <a:t>- Questionnaires</a:t>
                      </a:r>
                      <a:endParaRPr lang="fr-FR" dirty="0"/>
                    </a:p>
                  </a:txBody>
                  <a:tcPr/>
                </a:tc>
                <a:tc>
                  <a:txBody>
                    <a:bodyPr/>
                    <a:lstStyle/>
                    <a:p>
                      <a:pPr>
                        <a:buFont typeface="Wingdings" pitchFamily="2" charset="2"/>
                        <a:buChar char="q"/>
                      </a:pPr>
                      <a:endParaRPr lang="fr-FR" dirty="0" smtClean="0"/>
                    </a:p>
                    <a:p>
                      <a:pPr>
                        <a:buFont typeface="Wingdings" pitchFamily="2" charset="2"/>
                        <a:buChar char="q"/>
                      </a:pPr>
                      <a:r>
                        <a:rPr lang="fr-FR" dirty="0" smtClean="0"/>
                        <a:t> OUI</a:t>
                      </a:r>
                    </a:p>
                    <a:p>
                      <a:pPr>
                        <a:buFont typeface="Wingdings" pitchFamily="2" charset="2"/>
                        <a:buChar char="q"/>
                      </a:pPr>
                      <a:r>
                        <a:rPr lang="fr-FR" dirty="0" smtClean="0"/>
                        <a:t> NON</a:t>
                      </a:r>
                    </a:p>
                    <a:p>
                      <a:pPr>
                        <a:buFont typeface="Wingdings" pitchFamily="2" charset="2"/>
                        <a:buChar char="q"/>
                      </a:pPr>
                      <a:r>
                        <a:rPr lang="fr-FR" dirty="0" smtClean="0"/>
                        <a:t>PARTIELLEMENT</a:t>
                      </a:r>
                      <a:endParaRPr lang="fr-FR" dirty="0"/>
                    </a:p>
                  </a:txBody>
                  <a:tcPr/>
                </a:tc>
              </a:tr>
            </a:tbl>
          </a:graphicData>
        </a:graphic>
      </p:graphicFrame>
      <p:pic>
        <p:nvPicPr>
          <p:cNvPr id="45079" name="Image 5" descr="PILOTAGE DU PROJET.jpg"/>
          <p:cNvPicPr>
            <a:picLocks noChangeAspect="1"/>
          </p:cNvPicPr>
          <p:nvPr/>
        </p:nvPicPr>
        <p:blipFill>
          <a:blip r:embed="rId2"/>
          <a:srcRect/>
          <a:stretch>
            <a:fillRect/>
          </a:stretch>
        </p:blipFill>
        <p:spPr bwMode="auto">
          <a:xfrm>
            <a:off x="179388" y="188913"/>
            <a:ext cx="909637" cy="908050"/>
          </a:xfrm>
          <a:prstGeom prst="rect">
            <a:avLst/>
          </a:prstGeom>
          <a:noFill/>
          <a:ln w="9525">
            <a:noFill/>
            <a:miter lim="800000"/>
            <a:headEnd/>
            <a:tailEnd/>
          </a:ln>
        </p:spPr>
      </p:pic>
      <p:sp>
        <p:nvSpPr>
          <p:cNvPr id="7" name="Bouton d'action : Accueil 6">
            <a:hlinkClick r:id="rId3" action="ppaction://hlinksldjump" highlightClick="1"/>
          </p:cNvPr>
          <p:cNvSpPr/>
          <p:nvPr/>
        </p:nvSpPr>
        <p:spPr>
          <a:xfrm>
            <a:off x="8459788" y="115888"/>
            <a:ext cx="360362" cy="57626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fontAlgn="auto">
              <a:spcAft>
                <a:spcPts val="0"/>
              </a:spcAft>
              <a:defRPr/>
            </a:pPr>
            <a:r>
              <a:rPr lang="fr-FR" dirty="0" smtClean="0"/>
              <a:t>          C) PRESENTATION DU PROJET</a:t>
            </a:r>
            <a:endParaRPr lang="fr-FR" dirty="0"/>
          </a:p>
        </p:txBody>
      </p:sp>
      <p:sp>
        <p:nvSpPr>
          <p:cNvPr id="46082" name="Espace réservé du contenu 2"/>
          <p:cNvSpPr>
            <a:spLocks noGrp="1"/>
          </p:cNvSpPr>
          <p:nvPr>
            <p:ph idx="1"/>
          </p:nvPr>
        </p:nvSpPr>
        <p:spPr/>
        <p:txBody>
          <a:bodyPr/>
          <a:lstStyle/>
          <a:p>
            <a:r>
              <a:rPr lang="fr-FR" smtClean="0"/>
              <a:t>7) Comment </a:t>
            </a:r>
            <a:r>
              <a:rPr lang="fr-FR" b="1" smtClean="0"/>
              <a:t>communiquer</a:t>
            </a:r>
            <a:r>
              <a:rPr lang="fr-FR" smtClean="0"/>
              <a:t> pour </a:t>
            </a:r>
            <a:r>
              <a:rPr lang="fr-FR" b="1" smtClean="0"/>
              <a:t>valoriser </a:t>
            </a:r>
            <a:r>
              <a:rPr lang="fr-FR" smtClean="0"/>
              <a:t>le projet ?</a:t>
            </a:r>
          </a:p>
          <a:p>
            <a:endParaRPr lang="fr-FR" smtClean="0"/>
          </a:p>
          <a:p>
            <a:r>
              <a:rPr lang="fr-FR" smtClean="0"/>
              <a:t>Elaborer un plan de communication</a:t>
            </a:r>
          </a:p>
          <a:p>
            <a:r>
              <a:rPr lang="fr-FR" smtClean="0"/>
              <a:t>Technologie et support</a:t>
            </a:r>
          </a:p>
          <a:p>
            <a:r>
              <a:rPr lang="fr-FR" smtClean="0"/>
              <a:t>Informations pertinentes</a:t>
            </a:r>
          </a:p>
        </p:txBody>
      </p:sp>
      <p:pic>
        <p:nvPicPr>
          <p:cNvPr id="46083" name="Image 5" descr="COMMUNICATION DU PROJET.jpg"/>
          <p:cNvPicPr>
            <a:picLocks noChangeAspect="1"/>
          </p:cNvPicPr>
          <p:nvPr/>
        </p:nvPicPr>
        <p:blipFill>
          <a:blip r:embed="rId2"/>
          <a:srcRect/>
          <a:stretch>
            <a:fillRect/>
          </a:stretch>
        </p:blipFill>
        <p:spPr bwMode="auto">
          <a:xfrm>
            <a:off x="395288" y="260350"/>
            <a:ext cx="1260475" cy="1260475"/>
          </a:xfrm>
          <a:prstGeom prst="rect">
            <a:avLst/>
          </a:prstGeom>
          <a:noFill/>
          <a:ln w="9525">
            <a:noFill/>
            <a:miter lim="800000"/>
            <a:headEnd/>
            <a:tailEnd/>
          </a:ln>
        </p:spPr>
      </p:pic>
      <p:sp>
        <p:nvSpPr>
          <p:cNvPr id="7" name="Bouton d'action : Accueil 6">
            <a:hlinkClick r:id="rId3" action="ppaction://hlinksldjump" highlightClick="1"/>
          </p:cNvPr>
          <p:cNvSpPr/>
          <p:nvPr/>
        </p:nvSpPr>
        <p:spPr>
          <a:xfrm>
            <a:off x="8675688" y="260350"/>
            <a:ext cx="288925" cy="4318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endParaRPr lang="fr-FR" dirty="0"/>
          </a:p>
        </p:txBody>
      </p:sp>
      <p:sp>
        <p:nvSpPr>
          <p:cNvPr id="47106" name="Espace réservé du contenu 2"/>
          <p:cNvSpPr>
            <a:spLocks noGrp="1"/>
          </p:cNvSpPr>
          <p:nvPr>
            <p:ph idx="1"/>
          </p:nvPr>
        </p:nvSpPr>
        <p:spPr/>
        <p:txBody>
          <a:bodyPr/>
          <a:lstStyle/>
          <a:p>
            <a:pPr>
              <a:buFont typeface="Wingdings 3" pitchFamily="18" charset="2"/>
              <a:buNone/>
            </a:pPr>
            <a:r>
              <a:rPr lang="fr-FR" smtClean="0">
                <a:solidFill>
                  <a:srgbClr val="FF0000"/>
                </a:solidFill>
              </a:rPr>
              <a:t>6) EVALUATION FINALE </a:t>
            </a:r>
          </a:p>
          <a:p>
            <a:pPr>
              <a:buFont typeface="Wingdings 3" pitchFamily="18" charset="2"/>
              <a:buNone/>
            </a:pPr>
            <a:endParaRPr lang="fr-FR" smtClean="0"/>
          </a:p>
          <a:p>
            <a:pPr lvl="1">
              <a:buFont typeface="Verdana" pitchFamily="34" charset="0"/>
              <a:buNone/>
            </a:pPr>
            <a:r>
              <a:rPr lang="fr-FR" smtClean="0"/>
              <a:t>Permet de mesurer :</a:t>
            </a:r>
          </a:p>
          <a:p>
            <a:pPr lvl="1">
              <a:buFontTx/>
              <a:buChar char="-"/>
            </a:pPr>
            <a:r>
              <a:rPr lang="fr-FR" smtClean="0"/>
              <a:t>l’efficacité</a:t>
            </a:r>
          </a:p>
          <a:p>
            <a:pPr lvl="1">
              <a:buFontTx/>
              <a:buChar char="-"/>
            </a:pPr>
            <a:r>
              <a:rPr lang="fr-FR" smtClean="0"/>
              <a:t>L’utilité</a:t>
            </a:r>
          </a:p>
          <a:p>
            <a:pPr lvl="1">
              <a:buFontTx/>
              <a:buChar char="-"/>
            </a:pPr>
            <a:r>
              <a:rPr lang="fr-FR" smtClean="0"/>
              <a:t>Les effets</a:t>
            </a:r>
          </a:p>
          <a:p>
            <a:pPr lvl="1">
              <a:buFontTx/>
              <a:buChar char="-"/>
            </a:pPr>
            <a:r>
              <a:rPr lang="fr-FR" smtClean="0"/>
              <a:t>L’impact</a:t>
            </a:r>
          </a:p>
        </p:txBody>
      </p:sp>
      <p:sp>
        <p:nvSpPr>
          <p:cNvPr id="47107" name="Espace réservé de la date 3"/>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fr-FR"/>
              <a:t>29/06/2012</a:t>
            </a:r>
          </a:p>
        </p:txBody>
      </p:sp>
      <p:sp>
        <p:nvSpPr>
          <p:cNvPr id="47108" name="Espace réservé du pied de page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fr-FR"/>
              <a:t>Stéphane CORNELIS   DIJON</a:t>
            </a:r>
          </a:p>
        </p:txBody>
      </p:sp>
      <p:pic>
        <p:nvPicPr>
          <p:cNvPr id="47109" name="Image 5" descr="COMMUNICATION DU PROJET.jpg"/>
          <p:cNvPicPr>
            <a:picLocks noChangeAspect="1"/>
          </p:cNvPicPr>
          <p:nvPr/>
        </p:nvPicPr>
        <p:blipFill>
          <a:blip r:embed="rId2"/>
          <a:srcRect/>
          <a:stretch>
            <a:fillRect/>
          </a:stretch>
        </p:blipFill>
        <p:spPr bwMode="auto">
          <a:xfrm>
            <a:off x="395288" y="260350"/>
            <a:ext cx="1260475" cy="1260475"/>
          </a:xfrm>
          <a:prstGeom prst="rect">
            <a:avLst/>
          </a:prstGeom>
          <a:noFill/>
          <a:ln w="9525">
            <a:noFill/>
            <a:miter lim="800000"/>
            <a:headEnd/>
            <a:tailEnd/>
          </a:ln>
        </p:spPr>
      </p:pic>
      <p:sp>
        <p:nvSpPr>
          <p:cNvPr id="7" name="Bouton d'action : Accueil 6">
            <a:hlinkClick r:id="rId3" action="ppaction://hlinksldjump" highlightClick="1"/>
          </p:cNvPr>
          <p:cNvSpPr/>
          <p:nvPr/>
        </p:nvSpPr>
        <p:spPr>
          <a:xfrm>
            <a:off x="8388350" y="549275"/>
            <a:ext cx="504825" cy="576263"/>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r>
              <a:rPr lang="fr-FR" dirty="0" smtClean="0"/>
              <a:t>BIBLIOGRAPHIE</a:t>
            </a:r>
            <a:endParaRPr lang="fr-FR" dirty="0"/>
          </a:p>
        </p:txBody>
      </p:sp>
      <p:sp>
        <p:nvSpPr>
          <p:cNvPr id="48130" name="Espace réservé du contenu 2"/>
          <p:cNvSpPr>
            <a:spLocks noGrp="1"/>
          </p:cNvSpPr>
          <p:nvPr>
            <p:ph idx="1"/>
          </p:nvPr>
        </p:nvSpPr>
        <p:spPr/>
        <p:txBody>
          <a:bodyPr/>
          <a:lstStyle/>
          <a:p>
            <a:pPr>
              <a:buFont typeface="Wingdings 3" pitchFamily="18" charset="2"/>
              <a:buNone/>
            </a:pPr>
            <a:r>
              <a:rPr lang="fr-FR" sz="2000" smtClean="0"/>
              <a:t>AFNOR  norme X50-105 donne la définition d’un projet</a:t>
            </a:r>
          </a:p>
          <a:p>
            <a:pPr>
              <a:buFont typeface="Wingdings 3" pitchFamily="18" charset="2"/>
              <a:buNone/>
            </a:pPr>
            <a:endParaRPr lang="fr-FR" sz="2000" smtClean="0"/>
          </a:p>
          <a:p>
            <a:pPr>
              <a:buFont typeface="Wingdings 3" pitchFamily="18" charset="2"/>
              <a:buNone/>
            </a:pPr>
            <a:r>
              <a:rPr lang="fr-FR" sz="2000" smtClean="0"/>
              <a:t>ANACT: l’organisation et le management par projet</a:t>
            </a:r>
          </a:p>
          <a:p>
            <a:pPr>
              <a:buFont typeface="Wingdings 3" pitchFamily="18" charset="2"/>
              <a:buNone/>
            </a:pPr>
            <a:r>
              <a:rPr lang="fr-FR" sz="2000" smtClean="0">
                <a:hlinkClick r:id="rId2"/>
              </a:rPr>
              <a:t>http://www.anact.fr/portal/pls/portal/docs/1/298337.PDF</a:t>
            </a:r>
            <a:endParaRPr lang="fr-FR" sz="2000" smtClean="0"/>
          </a:p>
          <a:p>
            <a:pPr>
              <a:buFont typeface="Wingdings 3" pitchFamily="18" charset="2"/>
              <a:buNone/>
            </a:pPr>
            <a:endParaRPr lang="fr-FR" sz="2000" smtClean="0"/>
          </a:p>
          <a:p>
            <a:pPr>
              <a:buFont typeface="Wingdings 3" pitchFamily="18" charset="2"/>
              <a:buNone/>
            </a:pPr>
            <a:r>
              <a:rPr lang="fr-FR" sz="2000" smtClean="0"/>
              <a:t>GESTION DE PROJET : Université Lyon 1</a:t>
            </a:r>
          </a:p>
          <a:p>
            <a:pPr>
              <a:buFont typeface="Wingdings 3" pitchFamily="18" charset="2"/>
              <a:buNone/>
            </a:pPr>
            <a:r>
              <a:rPr lang="fr-FR" sz="2000" smtClean="0">
                <a:hlinkClick r:id="rId3"/>
              </a:rPr>
              <a:t>http://www.gestiondeprojet.net/articles/index.htm</a:t>
            </a:r>
            <a:endParaRPr lang="fr-FR" sz="2000" smtClean="0"/>
          </a:p>
          <a:p>
            <a:pPr>
              <a:buFont typeface="Wingdings 3" pitchFamily="18" charset="2"/>
              <a:buNone/>
            </a:pPr>
            <a:endParaRPr lang="fr-FR" sz="2000" smtClean="0"/>
          </a:p>
          <a:p>
            <a:pPr>
              <a:buFont typeface="Wingdings 3" pitchFamily="18" charset="2"/>
              <a:buNone/>
            </a:pPr>
            <a:r>
              <a:rPr lang="fr-FR" sz="2000" smtClean="0"/>
              <a:t>ISTNF  : La conduite de projet en milieu de travail, 8 étapes pour y parvenir</a:t>
            </a:r>
          </a:p>
          <a:p>
            <a:pPr>
              <a:buFont typeface="Wingdings 3" pitchFamily="18" charset="2"/>
              <a:buNone/>
            </a:pPr>
            <a:r>
              <a:rPr lang="fr-FR" sz="2000" smtClean="0">
                <a:hlinkClick r:id="rId4"/>
              </a:rPr>
              <a:t>http://www.istnf.fr/_admin/Repertoire/Fichier/2007/11-071121101106.pdf</a:t>
            </a:r>
            <a:endParaRPr lang="fr-FR" sz="2000" smtClean="0"/>
          </a:p>
          <a:p>
            <a:pPr>
              <a:buFont typeface="Wingdings 3" pitchFamily="18" charset="2"/>
              <a:buNone/>
            </a:pPr>
            <a:endParaRPr lang="fr-FR" sz="2000" smtClean="0"/>
          </a:p>
          <a:p>
            <a:pPr>
              <a:buFont typeface="Wingdings 3" pitchFamily="18" charset="2"/>
              <a:buNone/>
            </a:pPr>
            <a:endParaRPr lang="fr-FR" sz="2000" smtClean="0"/>
          </a:p>
          <a:p>
            <a:pPr>
              <a:buFont typeface="Wingdings 3" pitchFamily="18" charset="2"/>
              <a:buNone/>
            </a:pPr>
            <a:endParaRPr lang="fr-FR" sz="2000" smtClean="0"/>
          </a:p>
        </p:txBody>
      </p:sp>
      <p:sp>
        <p:nvSpPr>
          <p:cNvPr id="6" name="Bouton d'action : Accueil 5">
            <a:hlinkClick r:id="rId5" action="ppaction://hlinksldjump" highlightClick="1"/>
          </p:cNvPr>
          <p:cNvSpPr/>
          <p:nvPr/>
        </p:nvSpPr>
        <p:spPr>
          <a:xfrm>
            <a:off x="8388350" y="333375"/>
            <a:ext cx="504825" cy="574675"/>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Espace réservé du contenu 1"/>
          <p:cNvSpPr>
            <a:spLocks noGrp="1"/>
          </p:cNvSpPr>
          <p:nvPr>
            <p:ph idx="1"/>
          </p:nvPr>
        </p:nvSpPr>
        <p:spPr/>
        <p:txBody>
          <a:bodyPr/>
          <a:lstStyle/>
          <a:p>
            <a:r>
              <a:rPr lang="fr-FR" smtClean="0"/>
              <a:t>Henri-Pierre Maders, </a:t>
            </a:r>
            <a:r>
              <a:rPr lang="fr-FR" i="1" smtClean="0"/>
              <a:t>Manager une équipe projet</a:t>
            </a:r>
            <a:r>
              <a:rPr lang="fr-FR" smtClean="0"/>
              <a:t>, troisième édition, Eyrolles, Paris, 2003</a:t>
            </a:r>
          </a:p>
          <a:p>
            <a:pPr>
              <a:buFont typeface="Wingdings 3" pitchFamily="18" charset="2"/>
              <a:buNone/>
            </a:pPr>
            <a:endParaRPr lang="fr-FR" smtClean="0"/>
          </a:p>
          <a:p>
            <a:r>
              <a:rPr lang="fr-FR" smtClean="0"/>
              <a:t>Eric Drais, </a:t>
            </a:r>
            <a:r>
              <a:rPr lang="fr-FR" i="1" smtClean="0"/>
              <a:t>La Mise en place des systèmes de management de la santé-sécurité: une question de gestion de Projet, </a:t>
            </a:r>
            <a:r>
              <a:rPr lang="fr-FR" smtClean="0"/>
              <a:t>INRS ND </a:t>
            </a:r>
            <a:r>
              <a:rPr lang="fr-FR" i="1" smtClean="0"/>
              <a:t>2225-198-05</a:t>
            </a:r>
          </a:p>
          <a:p>
            <a:endParaRPr lang="fr-FR" smtClean="0"/>
          </a:p>
        </p:txBody>
      </p:sp>
      <p:sp>
        <p:nvSpPr>
          <p:cNvPr id="5" name="Titre 4"/>
          <p:cNvSpPr>
            <a:spLocks noGrp="1"/>
          </p:cNvSpPr>
          <p:nvPr>
            <p:ph type="title"/>
          </p:nvPr>
        </p:nvSpPr>
        <p:spPr/>
        <p:txBody>
          <a:bodyPr/>
          <a:lstStyle/>
          <a:p>
            <a:pPr fontAlgn="auto">
              <a:spcAft>
                <a:spcPts val="0"/>
              </a:spcAft>
              <a:defRPr/>
            </a:pP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3000" smtClean="0"/>
              <a:t>Action temporaire</a:t>
            </a:r>
          </a:p>
          <a:p>
            <a:pPr lvl="1"/>
            <a:r>
              <a:rPr lang="fr-FR" sz="3000" smtClean="0"/>
              <a:t>Avec un début</a:t>
            </a:r>
          </a:p>
          <a:p>
            <a:pPr lvl="1"/>
            <a:r>
              <a:rPr lang="fr-FR" sz="3000" smtClean="0"/>
              <a:t>Avec une fin</a:t>
            </a:r>
          </a:p>
          <a:p>
            <a:r>
              <a:rPr lang="fr-FR" sz="3000" smtClean="0"/>
              <a:t>Mobilise ressources</a:t>
            </a:r>
          </a:p>
          <a:p>
            <a:pPr lvl="1"/>
            <a:r>
              <a:rPr lang="fr-FR" sz="3000" smtClean="0"/>
              <a:t>Humaines</a:t>
            </a:r>
          </a:p>
          <a:p>
            <a:pPr lvl="1"/>
            <a:r>
              <a:rPr lang="fr-FR" sz="3000" smtClean="0"/>
              <a:t>Matérielles</a:t>
            </a:r>
          </a:p>
          <a:p>
            <a:pPr lvl="1"/>
            <a:r>
              <a:rPr lang="fr-FR" sz="3000" smtClean="0"/>
              <a:t>Informations</a:t>
            </a:r>
          </a:p>
          <a:p>
            <a:pPr lvl="1"/>
            <a:r>
              <a:rPr lang="fr-FR" sz="3000" smtClean="0"/>
              <a:t>Financières</a:t>
            </a:r>
          </a:p>
          <a:p>
            <a:pPr>
              <a:buFont typeface="Wingdings 3" pitchFamily="18" charset="2"/>
              <a:buNone/>
            </a:pPr>
            <a:endParaRPr lang="fr-FR" smtClean="0"/>
          </a:p>
        </p:txBody>
      </p:sp>
      <p:sp>
        <p:nvSpPr>
          <p:cNvPr id="2" name="Titre 1"/>
          <p:cNvSpPr>
            <a:spLocks noGrp="1"/>
          </p:cNvSpPr>
          <p:nvPr>
            <p:ph type="title"/>
          </p:nvPr>
        </p:nvSpPr>
        <p:spPr/>
        <p:txBody>
          <a:bodyPr/>
          <a:lstStyle/>
          <a:p>
            <a:pPr fontAlgn="auto">
              <a:spcAft>
                <a:spcPts val="0"/>
              </a:spcAft>
              <a:defRPr/>
            </a:pPr>
            <a:r>
              <a:rPr lang="fr-FR" dirty="0" smtClean="0"/>
              <a:t>Conduite ou gestion de projet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365760" indent="-256032" fontAlgn="auto">
              <a:spcAft>
                <a:spcPts val="0"/>
              </a:spcAft>
              <a:buFont typeface="Wingdings 3"/>
              <a:buChar char=""/>
              <a:defRPr/>
            </a:pPr>
            <a:r>
              <a:rPr lang="fr-FR" sz="2800" dirty="0" smtClean="0"/>
              <a:t>Se caractérise par:</a:t>
            </a:r>
          </a:p>
          <a:p>
            <a:pPr marL="621792" lvl="1" fontAlgn="auto">
              <a:spcBef>
                <a:spcPts val="324"/>
              </a:spcBef>
              <a:spcAft>
                <a:spcPts val="0"/>
              </a:spcAft>
              <a:buFont typeface="Verdana"/>
              <a:buChar char="◦"/>
              <a:defRPr/>
            </a:pPr>
            <a:r>
              <a:rPr lang="fr-FR" sz="2800" dirty="0" smtClean="0"/>
              <a:t>Irréversibilité des opérations des participants</a:t>
            </a:r>
          </a:p>
          <a:p>
            <a:pPr marL="621792" lvl="1" fontAlgn="auto">
              <a:spcBef>
                <a:spcPts val="324"/>
              </a:spcBef>
              <a:spcAft>
                <a:spcPts val="0"/>
              </a:spcAft>
              <a:buFont typeface="Verdana"/>
              <a:buChar char="◦"/>
              <a:defRPr/>
            </a:pPr>
            <a:r>
              <a:rPr lang="fr-FR" sz="2800" dirty="0" smtClean="0"/>
              <a:t>Fort degré de liberté des actions des participants</a:t>
            </a:r>
          </a:p>
          <a:p>
            <a:pPr marL="621792" lvl="1" fontAlgn="auto">
              <a:spcBef>
                <a:spcPts val="324"/>
              </a:spcBef>
              <a:spcAft>
                <a:spcPts val="0"/>
              </a:spcAft>
              <a:buFont typeface="Verdana"/>
              <a:buChar char="◦"/>
              <a:defRPr/>
            </a:pPr>
            <a:r>
              <a:rPr lang="fr-FR" sz="2800" dirty="0" smtClean="0"/>
              <a:t>Organisation évolutive et temporaire</a:t>
            </a:r>
          </a:p>
          <a:p>
            <a:pPr marL="621792" lvl="1" fontAlgn="auto">
              <a:spcBef>
                <a:spcPts val="324"/>
              </a:spcBef>
              <a:spcAft>
                <a:spcPts val="0"/>
              </a:spcAft>
              <a:buFont typeface="Verdana"/>
              <a:buChar char="◦"/>
              <a:defRPr/>
            </a:pPr>
            <a:r>
              <a:rPr lang="fr-FR" sz="2800" dirty="0" smtClean="0"/>
              <a:t>Investissement financier non rentable immédiatement</a:t>
            </a:r>
          </a:p>
          <a:p>
            <a:pPr marL="621792" lvl="1" fontAlgn="auto">
              <a:spcBef>
                <a:spcPts val="324"/>
              </a:spcBef>
              <a:spcAft>
                <a:spcPts val="0"/>
              </a:spcAft>
              <a:buFont typeface="Verdana"/>
              <a:buChar char="◦"/>
              <a:defRPr/>
            </a:pPr>
            <a:r>
              <a:rPr lang="fr-FR" sz="2800" dirty="0" smtClean="0"/>
              <a:t>Forte influence de variables extérieures sur le projet.</a:t>
            </a:r>
            <a:endParaRPr lang="fr-FR" sz="2800" dirty="0"/>
          </a:p>
        </p:txBody>
      </p:sp>
      <p:sp>
        <p:nvSpPr>
          <p:cNvPr id="2" name="Titre 1"/>
          <p:cNvSpPr>
            <a:spLocks noGrp="1"/>
          </p:cNvSpPr>
          <p:nvPr>
            <p:ph type="title"/>
          </p:nvPr>
        </p:nvSpPr>
        <p:spPr/>
        <p:txBody>
          <a:bodyPr/>
          <a:lstStyle/>
          <a:p>
            <a:pPr fontAlgn="auto">
              <a:spcAft>
                <a:spcPts val="0"/>
              </a:spcAft>
              <a:defRPr/>
            </a:pPr>
            <a:r>
              <a:rPr lang="fr-FR" dirty="0" smtClean="0"/>
              <a:t>Conduite de projet</a:t>
            </a:r>
            <a:endParaRPr lang="fr-FR" dirty="0"/>
          </a:p>
        </p:txBody>
      </p:sp>
      <p:sp>
        <p:nvSpPr>
          <p:cNvPr id="4" name="Flèche droite 3">
            <a:hlinkClick r:id="" action="ppaction://hlinkshowjump?jump=nextslide"/>
          </p:cNvPr>
          <p:cNvSpPr/>
          <p:nvPr/>
        </p:nvSpPr>
        <p:spPr>
          <a:xfrm>
            <a:off x="7164388" y="1844675"/>
            <a:ext cx="503237"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auto">
              <a:spcAft>
                <a:spcPts val="0"/>
              </a:spcAft>
              <a:defRPr/>
            </a:pPr>
            <a:endParaRPr lang="fr-FR" dirty="0"/>
          </a:p>
        </p:txBody>
      </p:sp>
      <p:pic>
        <p:nvPicPr>
          <p:cNvPr id="20482" name="Espace réservé du contenu 5" descr="projet.JPG"/>
          <p:cNvPicPr>
            <a:picLocks noGrp="1" noChangeAspect="1"/>
          </p:cNvPicPr>
          <p:nvPr>
            <p:ph idx="1"/>
          </p:nvPr>
        </p:nvPicPr>
        <p:blipFill>
          <a:blip r:embed="rId2"/>
          <a:srcRect/>
          <a:stretch>
            <a:fillRect/>
          </a:stretch>
        </p:blipFill>
        <p:spPr>
          <a:xfrm>
            <a:off x="179388" y="1412875"/>
            <a:ext cx="8631237" cy="4392613"/>
          </a:xfrm>
        </p:spPr>
      </p:pic>
      <p:sp>
        <p:nvSpPr>
          <p:cNvPr id="20483" name="Espace réservé de la date 3"/>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fr-FR"/>
              <a:t>29/06/2012</a:t>
            </a:r>
          </a:p>
        </p:txBody>
      </p:sp>
      <p:sp>
        <p:nvSpPr>
          <p:cNvPr id="20484" name="Espace réservé du pied de page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fr-FR"/>
              <a:t>Stéphane CORNELIS   DIJON</a:t>
            </a:r>
          </a:p>
        </p:txBody>
      </p:sp>
      <p:sp>
        <p:nvSpPr>
          <p:cNvPr id="10" name="Flèche gauche 9">
            <a:hlinkClick r:id="" action="ppaction://hlinkshowjump?jump=previousslide"/>
          </p:cNvPr>
          <p:cNvSpPr/>
          <p:nvPr/>
        </p:nvSpPr>
        <p:spPr>
          <a:xfrm>
            <a:off x="4067175" y="549275"/>
            <a:ext cx="979488" cy="4841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3600" smtClean="0"/>
              <a:t>Fonctionnel</a:t>
            </a:r>
          </a:p>
          <a:p>
            <a:r>
              <a:rPr lang="fr-FR" sz="3600" smtClean="0"/>
              <a:t>Technique</a:t>
            </a:r>
          </a:p>
          <a:p>
            <a:r>
              <a:rPr lang="fr-FR" sz="3600" smtClean="0"/>
              <a:t>Organisationnel</a:t>
            </a:r>
          </a:p>
          <a:p>
            <a:r>
              <a:rPr lang="fr-FR" sz="3600" smtClean="0"/>
              <a:t>Délais</a:t>
            </a:r>
          </a:p>
          <a:p>
            <a:r>
              <a:rPr lang="fr-FR" sz="3600" smtClean="0"/>
              <a:t>Coûts</a:t>
            </a:r>
          </a:p>
        </p:txBody>
      </p:sp>
      <p:sp>
        <p:nvSpPr>
          <p:cNvPr id="2" name="Titre 1"/>
          <p:cNvSpPr>
            <a:spLocks noGrp="1"/>
          </p:cNvSpPr>
          <p:nvPr>
            <p:ph type="title"/>
          </p:nvPr>
        </p:nvSpPr>
        <p:spPr/>
        <p:txBody>
          <a:bodyPr/>
          <a:lstStyle/>
          <a:p>
            <a:pPr fontAlgn="auto">
              <a:spcAft>
                <a:spcPts val="0"/>
              </a:spcAft>
              <a:defRPr/>
            </a:pPr>
            <a:r>
              <a:rPr lang="fr-FR" dirty="0" smtClean="0"/>
              <a:t>Projet           5 Objectifs</a:t>
            </a:r>
            <a:endParaRPr lang="fr-FR" dirty="0"/>
          </a:p>
        </p:txBody>
      </p:sp>
      <p:sp>
        <p:nvSpPr>
          <p:cNvPr id="6" name="Flèche droite 5"/>
          <p:cNvSpPr/>
          <p:nvPr/>
        </p:nvSpPr>
        <p:spPr>
          <a:xfrm>
            <a:off x="2411413" y="549275"/>
            <a:ext cx="1152525"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3600" b="1" smtClean="0"/>
              <a:t>S</a:t>
            </a:r>
            <a:r>
              <a:rPr lang="fr-FR" sz="3600" smtClean="0"/>
              <a:t>                       </a:t>
            </a:r>
            <a:r>
              <a:rPr lang="fr-FR" sz="3600" b="1" smtClean="0"/>
              <a:t>S</a:t>
            </a:r>
            <a:r>
              <a:rPr lang="fr-FR" sz="3600" smtClean="0"/>
              <a:t>pécifique</a:t>
            </a:r>
          </a:p>
          <a:p>
            <a:r>
              <a:rPr lang="fr-FR" sz="3600" b="1" smtClean="0"/>
              <a:t>M</a:t>
            </a:r>
            <a:r>
              <a:rPr lang="fr-FR" sz="3600" smtClean="0"/>
              <a:t>                      </a:t>
            </a:r>
            <a:r>
              <a:rPr lang="fr-FR" sz="3600" b="1" smtClean="0"/>
              <a:t>M</a:t>
            </a:r>
            <a:r>
              <a:rPr lang="fr-FR" sz="3600" smtClean="0"/>
              <a:t>esurable</a:t>
            </a:r>
          </a:p>
          <a:p>
            <a:r>
              <a:rPr lang="fr-FR" sz="3600" b="1" smtClean="0"/>
              <a:t>A</a:t>
            </a:r>
            <a:r>
              <a:rPr lang="fr-FR" sz="3600" smtClean="0"/>
              <a:t>                       </a:t>
            </a:r>
            <a:r>
              <a:rPr lang="fr-FR" sz="3600" b="1" smtClean="0"/>
              <a:t>A</a:t>
            </a:r>
            <a:r>
              <a:rPr lang="fr-FR" sz="3600" smtClean="0"/>
              <a:t>tteignable</a:t>
            </a:r>
          </a:p>
          <a:p>
            <a:r>
              <a:rPr lang="fr-FR" sz="3600" b="1" smtClean="0"/>
              <a:t>R</a:t>
            </a:r>
            <a:r>
              <a:rPr lang="fr-FR" sz="3600" smtClean="0"/>
              <a:t>                       </a:t>
            </a:r>
            <a:r>
              <a:rPr lang="fr-FR" sz="3600" b="1" smtClean="0"/>
              <a:t>R</a:t>
            </a:r>
            <a:r>
              <a:rPr lang="fr-FR" sz="3600" smtClean="0"/>
              <a:t>éaliste</a:t>
            </a:r>
          </a:p>
          <a:p>
            <a:r>
              <a:rPr lang="fr-FR" sz="3600" b="1" smtClean="0"/>
              <a:t>T</a:t>
            </a:r>
            <a:r>
              <a:rPr lang="fr-FR" sz="3600" smtClean="0"/>
              <a:t>                       </a:t>
            </a:r>
            <a:r>
              <a:rPr lang="fr-FR" sz="3600" b="1" smtClean="0"/>
              <a:t>T</a:t>
            </a:r>
            <a:r>
              <a:rPr lang="fr-FR" sz="3600" smtClean="0"/>
              <a:t>emporel</a:t>
            </a:r>
          </a:p>
        </p:txBody>
      </p:sp>
      <p:sp>
        <p:nvSpPr>
          <p:cNvPr id="2" name="Titre 1"/>
          <p:cNvSpPr>
            <a:spLocks noGrp="1"/>
          </p:cNvSpPr>
          <p:nvPr>
            <p:ph type="title"/>
          </p:nvPr>
        </p:nvSpPr>
        <p:spPr/>
        <p:txBody>
          <a:bodyPr/>
          <a:lstStyle/>
          <a:p>
            <a:pPr fontAlgn="auto">
              <a:spcAft>
                <a:spcPts val="0"/>
              </a:spcAft>
              <a:defRPr/>
            </a:pPr>
            <a:r>
              <a:rPr lang="fr-FR" dirty="0" smtClean="0"/>
              <a:t>Projet           5 Objectifs</a:t>
            </a:r>
            <a:endParaRPr lang="fr-FR" dirty="0"/>
          </a:p>
        </p:txBody>
      </p:sp>
      <p:sp>
        <p:nvSpPr>
          <p:cNvPr id="6" name="Flèche droite 5"/>
          <p:cNvSpPr/>
          <p:nvPr/>
        </p:nvSpPr>
        <p:spPr>
          <a:xfrm>
            <a:off x="2268538" y="620713"/>
            <a:ext cx="1295400"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 name="Flèche droite 6"/>
          <p:cNvSpPr/>
          <p:nvPr/>
        </p:nvSpPr>
        <p:spPr>
          <a:xfrm>
            <a:off x="1403350" y="1557338"/>
            <a:ext cx="1584325" cy="48418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 name="Flèche droite 7"/>
          <p:cNvSpPr/>
          <p:nvPr/>
        </p:nvSpPr>
        <p:spPr>
          <a:xfrm>
            <a:off x="1619250" y="2133600"/>
            <a:ext cx="1584325" cy="4841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9" name="Flèche droite 8"/>
          <p:cNvSpPr/>
          <p:nvPr/>
        </p:nvSpPr>
        <p:spPr>
          <a:xfrm>
            <a:off x="1979613" y="2708275"/>
            <a:ext cx="1584325" cy="48577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0" name="Flèche droite 9"/>
          <p:cNvSpPr/>
          <p:nvPr/>
        </p:nvSpPr>
        <p:spPr>
          <a:xfrm>
            <a:off x="2268538" y="3357563"/>
            <a:ext cx="1582737" cy="48418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1" name="Flèche droite 10"/>
          <p:cNvSpPr/>
          <p:nvPr/>
        </p:nvSpPr>
        <p:spPr>
          <a:xfrm>
            <a:off x="2627313" y="3933825"/>
            <a:ext cx="1584325" cy="48418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mtClean="0"/>
              <a:t>5 phases (décrites par Henri Pierre Maders):</a:t>
            </a:r>
          </a:p>
          <a:p>
            <a:pPr lvl="1"/>
            <a:r>
              <a:rPr lang="fr-FR" sz="4400" smtClean="0"/>
              <a:t>Observation</a:t>
            </a:r>
          </a:p>
          <a:p>
            <a:pPr lvl="1"/>
            <a:r>
              <a:rPr lang="fr-FR" sz="4400" smtClean="0"/>
              <a:t>Cohésion</a:t>
            </a:r>
          </a:p>
          <a:p>
            <a:pPr lvl="1"/>
            <a:r>
              <a:rPr lang="fr-FR" sz="4400" smtClean="0"/>
              <a:t>Différenciation</a:t>
            </a:r>
          </a:p>
          <a:p>
            <a:pPr lvl="1"/>
            <a:r>
              <a:rPr lang="fr-FR" sz="4400" smtClean="0"/>
              <a:t>Organisation</a:t>
            </a:r>
          </a:p>
          <a:p>
            <a:pPr lvl="1"/>
            <a:r>
              <a:rPr lang="fr-FR" sz="4400" smtClean="0"/>
              <a:t>Production</a:t>
            </a:r>
          </a:p>
          <a:p>
            <a:pPr lvl="1">
              <a:buFont typeface="Verdana" pitchFamily="34" charset="0"/>
              <a:buNone/>
            </a:pPr>
            <a:endParaRPr lang="fr-FR" smtClean="0"/>
          </a:p>
        </p:txBody>
      </p:sp>
      <p:sp>
        <p:nvSpPr>
          <p:cNvPr id="2" name="Titre 1"/>
          <p:cNvSpPr>
            <a:spLocks noGrp="1"/>
          </p:cNvSpPr>
          <p:nvPr>
            <p:ph type="title"/>
          </p:nvPr>
        </p:nvSpPr>
        <p:spPr/>
        <p:txBody>
          <a:bodyPr/>
          <a:lstStyle/>
          <a:p>
            <a:pPr fontAlgn="auto">
              <a:spcAft>
                <a:spcPts val="0"/>
              </a:spcAft>
              <a:defRPr/>
            </a:pPr>
            <a:r>
              <a:rPr lang="fr-FR" dirty="0" smtClean="0"/>
              <a:t>Gestion d’une équipe Projet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mtClean="0"/>
              <a:t>Dès la mise en œuvre du projet</a:t>
            </a:r>
          </a:p>
          <a:p>
            <a:r>
              <a:rPr lang="fr-FR" smtClean="0"/>
              <a:t>Fondamental car permet aux membres de l’équipe de planifier le travail du groupe projet</a:t>
            </a:r>
          </a:p>
          <a:p>
            <a:r>
              <a:rPr lang="fr-FR" smtClean="0"/>
              <a:t>Approche par étapes ou Jalons</a:t>
            </a:r>
          </a:p>
          <a:p>
            <a:r>
              <a:rPr lang="fr-FR" smtClean="0"/>
              <a:t>Jalons = état de l’avancement du projet par rapport à l’objectif initial</a:t>
            </a:r>
          </a:p>
          <a:p>
            <a:r>
              <a:rPr lang="fr-FR" smtClean="0"/>
              <a:t>Calendrier = engagement sur respect des délais raisonnablement fixés</a:t>
            </a:r>
          </a:p>
        </p:txBody>
      </p:sp>
      <p:sp>
        <p:nvSpPr>
          <p:cNvPr id="2" name="Titre 1"/>
          <p:cNvSpPr>
            <a:spLocks noGrp="1"/>
          </p:cNvSpPr>
          <p:nvPr>
            <p:ph type="title"/>
          </p:nvPr>
        </p:nvSpPr>
        <p:spPr/>
        <p:txBody>
          <a:bodyPr/>
          <a:lstStyle/>
          <a:p>
            <a:pPr fontAlgn="auto">
              <a:spcAft>
                <a:spcPts val="0"/>
              </a:spcAft>
              <a:defRPr/>
            </a:pPr>
            <a:r>
              <a:rPr lang="fr-FR" dirty="0" smtClean="0"/>
              <a:t>Mise en place d’un calendrier</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371</TotalTime>
  <Words>1266</Words>
  <Application>Microsoft Office PowerPoint</Application>
  <PresentationFormat>Affichage à l'écran (4:3)</PresentationFormat>
  <Paragraphs>207</Paragraphs>
  <Slides>25</Slides>
  <Notes>10</Notes>
  <HiddenSlides>0</HiddenSlides>
  <MMClips>0</MMClips>
  <ScaleCrop>false</ScaleCrop>
  <HeadingPairs>
    <vt:vector size="6" baseType="variant">
      <vt:variant>
        <vt:lpstr>Polices utilisées</vt:lpstr>
      </vt:variant>
      <vt:variant>
        <vt:i4>8</vt:i4>
      </vt:variant>
      <vt:variant>
        <vt:lpstr>Modèle de conception</vt:lpstr>
      </vt:variant>
      <vt:variant>
        <vt:i4>8</vt:i4>
      </vt:variant>
      <vt:variant>
        <vt:lpstr>Titres des diapositives</vt:lpstr>
      </vt:variant>
      <vt:variant>
        <vt:i4>25</vt:i4>
      </vt:variant>
    </vt:vector>
  </HeadingPairs>
  <TitlesOfParts>
    <vt:vector size="41" baseType="lpstr">
      <vt:lpstr>Lucida Sans Unicode</vt:lpstr>
      <vt:lpstr>Arial</vt:lpstr>
      <vt:lpstr>Wingdings 3</vt:lpstr>
      <vt:lpstr>Verdana</vt:lpstr>
      <vt:lpstr>Wingdings 2</vt:lpstr>
      <vt:lpstr>Calibri</vt:lpstr>
      <vt:lpstr>Times New Roman</vt:lpstr>
      <vt:lpstr>Wingdings</vt:lpstr>
      <vt:lpstr>Rotonde</vt:lpstr>
      <vt:lpstr>Rotonde</vt:lpstr>
      <vt:lpstr>Rotonde</vt:lpstr>
      <vt:lpstr>Rotonde</vt:lpstr>
      <vt:lpstr>Rotonde</vt:lpstr>
      <vt:lpstr>Rotonde</vt:lpstr>
      <vt:lpstr>Rotonde</vt:lpstr>
      <vt:lpstr>Rotonde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Etapes de la conduite d’un projet, réalisation d’un échéancier </dc:title>
  <dc:creator>s.cornelis</dc:creator>
  <cp:lastModifiedBy>c.berthilier</cp:lastModifiedBy>
  <cp:revision>39</cp:revision>
  <dcterms:created xsi:type="dcterms:W3CDTF">2012-06-29T18:44:59Z</dcterms:created>
  <dcterms:modified xsi:type="dcterms:W3CDTF">2012-07-05T07:22:53Z</dcterms:modified>
</cp:coreProperties>
</file>