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669" r:id="rId2"/>
  </p:sldMasterIdLst>
  <p:notesMasterIdLst>
    <p:notesMasterId r:id="rId29"/>
  </p:notesMasterIdLst>
  <p:sldIdLst>
    <p:sldId id="307" r:id="rId3"/>
    <p:sldId id="308" r:id="rId4"/>
    <p:sldId id="309" r:id="rId5"/>
    <p:sldId id="310" r:id="rId6"/>
    <p:sldId id="311" r:id="rId7"/>
    <p:sldId id="312" r:id="rId8"/>
    <p:sldId id="313" r:id="rId9"/>
    <p:sldId id="314" r:id="rId10"/>
    <p:sldId id="315" r:id="rId11"/>
    <p:sldId id="316" r:id="rId12"/>
    <p:sldId id="317" r:id="rId13"/>
    <p:sldId id="318" r:id="rId14"/>
    <p:sldId id="319" r:id="rId15"/>
    <p:sldId id="320" r:id="rId16"/>
    <p:sldId id="321" r:id="rId17"/>
    <p:sldId id="322" r:id="rId18"/>
    <p:sldId id="323" r:id="rId19"/>
    <p:sldId id="324" r:id="rId20"/>
    <p:sldId id="325" r:id="rId21"/>
    <p:sldId id="326" r:id="rId22"/>
    <p:sldId id="327" r:id="rId23"/>
    <p:sldId id="328" r:id="rId24"/>
    <p:sldId id="329" r:id="rId25"/>
    <p:sldId id="330" r:id="rId26"/>
    <p:sldId id="331" r:id="rId27"/>
    <p:sldId id="332" r:id="rId28"/>
  </p:sldIdLst>
  <p:sldSz cx="9144000" cy="6858000" type="screen4x3"/>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7F34"/>
    <a:srgbClr val="FF9933"/>
    <a:srgbClr val="468272"/>
    <a:srgbClr val="F5E597"/>
    <a:srgbClr val="F0D65A"/>
    <a:srgbClr val="FB6F28"/>
    <a:srgbClr val="E15905"/>
    <a:srgbClr val="DADADA"/>
    <a:srgbClr val="5891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81" d="100"/>
          <a:sy n="81" d="100"/>
        </p:scale>
        <p:origin x="-1044"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15FD46-DC3D-B747-BB6E-ABCEC6466B47}" type="doc">
      <dgm:prSet loTypeId="urn:microsoft.com/office/officeart/2005/8/layout/chevron1" loCatId="" qsTypeId="urn:microsoft.com/office/officeart/2005/8/quickstyle/simple1" qsCatId="simple" csTypeId="urn:microsoft.com/office/officeart/2005/8/colors/accent1_2" csCatId="accent1" phldr="1"/>
      <dgm:spPr/>
    </dgm:pt>
    <dgm:pt modelId="{461786BB-2FFF-AF48-9718-B3A895D09B3F}">
      <dgm:prSet phldrT="[Text]" custT="1"/>
      <dgm:spPr>
        <a:solidFill>
          <a:srgbClr val="CACACA"/>
        </a:solidFill>
      </dgm:spPr>
      <dgm:t>
        <a:bodyPr/>
        <a:lstStyle/>
        <a:p>
          <a:r>
            <a:rPr lang="en-US" sz="1100" b="1" dirty="0" smtClean="0">
              <a:solidFill>
                <a:srgbClr val="468272"/>
              </a:solidFill>
              <a:latin typeface="Century Gothic" panose="020B0502020202020204" pitchFamily="34" charset="0"/>
            </a:rPr>
            <a:t>SOURCING</a:t>
          </a:r>
          <a:endParaRPr lang="en-US" sz="1100" b="1" dirty="0">
            <a:solidFill>
              <a:srgbClr val="468272"/>
            </a:solidFill>
            <a:latin typeface="Century Gothic" panose="020B0502020202020204" pitchFamily="34" charset="0"/>
          </a:endParaRPr>
        </a:p>
      </dgm:t>
    </dgm:pt>
    <dgm:pt modelId="{B71FC25B-939E-C946-A73B-83D2A540D01D}" type="parTrans" cxnId="{2A94D0BA-8235-B74E-B2E1-9C9FDD04F45C}">
      <dgm:prSet/>
      <dgm:spPr/>
      <dgm:t>
        <a:bodyPr/>
        <a:lstStyle/>
        <a:p>
          <a:endParaRPr lang="en-US" sz="1100">
            <a:solidFill>
              <a:srgbClr val="468272"/>
            </a:solidFill>
            <a:latin typeface="Century Gothic" panose="020B0502020202020204" pitchFamily="34" charset="0"/>
          </a:endParaRPr>
        </a:p>
      </dgm:t>
    </dgm:pt>
    <dgm:pt modelId="{E621ADF4-BFBE-6549-AB04-A37BEB67881C}" type="sibTrans" cxnId="{2A94D0BA-8235-B74E-B2E1-9C9FDD04F45C}">
      <dgm:prSet/>
      <dgm:spPr/>
      <dgm:t>
        <a:bodyPr/>
        <a:lstStyle/>
        <a:p>
          <a:endParaRPr lang="en-US" sz="1100">
            <a:solidFill>
              <a:srgbClr val="468272"/>
            </a:solidFill>
            <a:latin typeface="Century Gothic" panose="020B0502020202020204" pitchFamily="34" charset="0"/>
          </a:endParaRPr>
        </a:p>
      </dgm:t>
    </dgm:pt>
    <dgm:pt modelId="{14731457-C9EB-794B-8271-13F371B10DD8}">
      <dgm:prSet phldrT="[Text]" custT="1"/>
      <dgm:spPr>
        <a:solidFill>
          <a:srgbClr val="CACACA"/>
        </a:solidFill>
      </dgm:spPr>
      <dgm:t>
        <a:bodyPr/>
        <a:lstStyle/>
        <a:p>
          <a:r>
            <a:rPr lang="en-US" sz="1100" b="1" dirty="0" smtClean="0">
              <a:solidFill>
                <a:srgbClr val="468272"/>
              </a:solidFill>
              <a:latin typeface="Century Gothic" panose="020B0502020202020204" pitchFamily="34" charset="0"/>
            </a:rPr>
            <a:t>R&amp;D</a:t>
          </a:r>
          <a:endParaRPr lang="en-US" sz="1100" b="1" dirty="0">
            <a:solidFill>
              <a:srgbClr val="468272"/>
            </a:solidFill>
            <a:latin typeface="Century Gothic" panose="020B0502020202020204" pitchFamily="34" charset="0"/>
          </a:endParaRPr>
        </a:p>
      </dgm:t>
    </dgm:pt>
    <dgm:pt modelId="{563A5BBB-A818-2943-BD0C-98E0600741B8}" type="parTrans" cxnId="{D6E544E1-516B-6348-B209-BB83E92BE0A6}">
      <dgm:prSet/>
      <dgm:spPr/>
      <dgm:t>
        <a:bodyPr/>
        <a:lstStyle/>
        <a:p>
          <a:endParaRPr lang="en-US" sz="1100">
            <a:solidFill>
              <a:srgbClr val="468272"/>
            </a:solidFill>
            <a:latin typeface="Century Gothic" panose="020B0502020202020204" pitchFamily="34" charset="0"/>
          </a:endParaRPr>
        </a:p>
      </dgm:t>
    </dgm:pt>
    <dgm:pt modelId="{01EE4BB7-34D2-4C43-84DF-04AABB7B244F}" type="sibTrans" cxnId="{D6E544E1-516B-6348-B209-BB83E92BE0A6}">
      <dgm:prSet/>
      <dgm:spPr/>
      <dgm:t>
        <a:bodyPr/>
        <a:lstStyle/>
        <a:p>
          <a:endParaRPr lang="en-US" sz="1100">
            <a:solidFill>
              <a:srgbClr val="468272"/>
            </a:solidFill>
            <a:latin typeface="Century Gothic" panose="020B0502020202020204" pitchFamily="34" charset="0"/>
          </a:endParaRPr>
        </a:p>
      </dgm:t>
    </dgm:pt>
    <dgm:pt modelId="{7A57E515-F8BD-FE4C-8F75-32D0F07AACF4}">
      <dgm:prSet phldrT="[Text]" custT="1"/>
      <dgm:spPr>
        <a:solidFill>
          <a:srgbClr val="CACACA"/>
        </a:solidFill>
      </dgm:spPr>
      <dgm:t>
        <a:bodyPr/>
        <a:lstStyle/>
        <a:p>
          <a:r>
            <a:rPr lang="en-US" sz="1100" b="1" dirty="0" smtClean="0">
              <a:solidFill>
                <a:srgbClr val="468272"/>
              </a:solidFill>
              <a:latin typeface="Century Gothic" panose="020B0502020202020204" pitchFamily="34" charset="0"/>
            </a:rPr>
            <a:t>MARKETING</a:t>
          </a:r>
          <a:endParaRPr lang="en-US" sz="1100" b="1" dirty="0">
            <a:solidFill>
              <a:srgbClr val="468272"/>
            </a:solidFill>
            <a:latin typeface="Century Gothic" panose="020B0502020202020204" pitchFamily="34" charset="0"/>
          </a:endParaRPr>
        </a:p>
      </dgm:t>
    </dgm:pt>
    <dgm:pt modelId="{0D9A4C9D-53BC-C047-AAB0-E7C0E2D014E9}" type="parTrans" cxnId="{D9F23AF6-FCCA-544F-AC13-C1072A478952}">
      <dgm:prSet/>
      <dgm:spPr/>
      <dgm:t>
        <a:bodyPr/>
        <a:lstStyle/>
        <a:p>
          <a:endParaRPr lang="en-US" sz="1100">
            <a:solidFill>
              <a:srgbClr val="468272"/>
            </a:solidFill>
            <a:latin typeface="Century Gothic" panose="020B0502020202020204" pitchFamily="34" charset="0"/>
          </a:endParaRPr>
        </a:p>
      </dgm:t>
    </dgm:pt>
    <dgm:pt modelId="{029A99EC-B04D-F641-9FDB-3C9219B408E6}" type="sibTrans" cxnId="{D9F23AF6-FCCA-544F-AC13-C1072A478952}">
      <dgm:prSet/>
      <dgm:spPr/>
      <dgm:t>
        <a:bodyPr/>
        <a:lstStyle/>
        <a:p>
          <a:endParaRPr lang="en-US" sz="1100">
            <a:solidFill>
              <a:srgbClr val="468272"/>
            </a:solidFill>
            <a:latin typeface="Century Gothic" panose="020B0502020202020204" pitchFamily="34" charset="0"/>
          </a:endParaRPr>
        </a:p>
      </dgm:t>
    </dgm:pt>
    <dgm:pt modelId="{A603A880-06D0-CB4E-9BCF-C2251ABE3A5B}">
      <dgm:prSet phldrT="[Text]" custT="1"/>
      <dgm:spPr>
        <a:solidFill>
          <a:srgbClr val="CACACA"/>
        </a:solidFill>
      </dgm:spPr>
      <dgm:t>
        <a:bodyPr/>
        <a:lstStyle/>
        <a:p>
          <a:r>
            <a:rPr lang="en-US" sz="1100" b="1" dirty="0" smtClean="0">
              <a:solidFill>
                <a:srgbClr val="468272"/>
              </a:solidFill>
              <a:latin typeface="Century Gothic" panose="020B0502020202020204" pitchFamily="34" charset="0"/>
            </a:rPr>
            <a:t>DISTRIBUTION</a:t>
          </a:r>
          <a:endParaRPr lang="en-US" sz="1100" b="1" dirty="0">
            <a:solidFill>
              <a:srgbClr val="468272"/>
            </a:solidFill>
            <a:latin typeface="Century Gothic" panose="020B0502020202020204" pitchFamily="34" charset="0"/>
          </a:endParaRPr>
        </a:p>
      </dgm:t>
    </dgm:pt>
    <dgm:pt modelId="{0542013C-CFEA-1049-8A7E-2A456E039C71}" type="parTrans" cxnId="{2BB65D97-F0DD-F349-9349-39279157369D}">
      <dgm:prSet/>
      <dgm:spPr/>
      <dgm:t>
        <a:bodyPr/>
        <a:lstStyle/>
        <a:p>
          <a:endParaRPr lang="en-US" sz="1100">
            <a:solidFill>
              <a:srgbClr val="468272"/>
            </a:solidFill>
            <a:latin typeface="Century Gothic" panose="020B0502020202020204" pitchFamily="34" charset="0"/>
          </a:endParaRPr>
        </a:p>
      </dgm:t>
    </dgm:pt>
    <dgm:pt modelId="{5DA880FC-3CC2-1C43-8C34-1FBB21C01271}" type="sibTrans" cxnId="{2BB65D97-F0DD-F349-9349-39279157369D}">
      <dgm:prSet/>
      <dgm:spPr/>
      <dgm:t>
        <a:bodyPr/>
        <a:lstStyle/>
        <a:p>
          <a:endParaRPr lang="en-US" sz="1100">
            <a:solidFill>
              <a:srgbClr val="468272"/>
            </a:solidFill>
            <a:latin typeface="Century Gothic" panose="020B0502020202020204" pitchFamily="34" charset="0"/>
          </a:endParaRPr>
        </a:p>
      </dgm:t>
    </dgm:pt>
    <dgm:pt modelId="{8E5013D1-3644-0349-AA89-B1C505DDAD6A}">
      <dgm:prSet phldrT="[Text]" custT="1"/>
      <dgm:spPr>
        <a:solidFill>
          <a:srgbClr val="CACACA"/>
        </a:solidFill>
      </dgm:spPr>
      <dgm:t>
        <a:bodyPr/>
        <a:lstStyle/>
        <a:p>
          <a:r>
            <a:rPr lang="en-US" sz="1100" b="1" dirty="0" smtClean="0">
              <a:solidFill>
                <a:srgbClr val="468272"/>
              </a:solidFill>
              <a:latin typeface="Century Gothic" panose="020B0502020202020204" pitchFamily="34" charset="0"/>
            </a:rPr>
            <a:t>PRODUCTION</a:t>
          </a:r>
          <a:endParaRPr lang="en-US" sz="1100" b="1" dirty="0">
            <a:solidFill>
              <a:srgbClr val="468272"/>
            </a:solidFill>
            <a:latin typeface="Century Gothic" panose="020B0502020202020204" pitchFamily="34" charset="0"/>
          </a:endParaRPr>
        </a:p>
      </dgm:t>
    </dgm:pt>
    <dgm:pt modelId="{01EF208A-A25C-424B-9254-0DAFCB4BD8D0}" type="parTrans" cxnId="{A1A4C53C-9CB6-E146-B3F1-653AC1DA1CB8}">
      <dgm:prSet/>
      <dgm:spPr/>
      <dgm:t>
        <a:bodyPr/>
        <a:lstStyle/>
        <a:p>
          <a:endParaRPr lang="en-US" sz="1100">
            <a:solidFill>
              <a:srgbClr val="468272"/>
            </a:solidFill>
            <a:latin typeface="Century Gothic" panose="020B0502020202020204" pitchFamily="34" charset="0"/>
          </a:endParaRPr>
        </a:p>
      </dgm:t>
    </dgm:pt>
    <dgm:pt modelId="{39D504F9-C9D1-CD45-9E31-6E8EE9889F5A}" type="sibTrans" cxnId="{A1A4C53C-9CB6-E146-B3F1-653AC1DA1CB8}">
      <dgm:prSet/>
      <dgm:spPr/>
      <dgm:t>
        <a:bodyPr/>
        <a:lstStyle/>
        <a:p>
          <a:endParaRPr lang="en-US" sz="1100">
            <a:solidFill>
              <a:srgbClr val="468272"/>
            </a:solidFill>
            <a:latin typeface="Century Gothic" panose="020B0502020202020204" pitchFamily="34" charset="0"/>
          </a:endParaRPr>
        </a:p>
      </dgm:t>
    </dgm:pt>
    <dgm:pt modelId="{C7ADDC40-29FB-0D4B-A748-4798576A3859}" type="pres">
      <dgm:prSet presAssocID="{F015FD46-DC3D-B747-BB6E-ABCEC6466B47}" presName="Name0" presStyleCnt="0">
        <dgm:presLayoutVars>
          <dgm:dir/>
          <dgm:animLvl val="lvl"/>
          <dgm:resizeHandles val="exact"/>
        </dgm:presLayoutVars>
      </dgm:prSet>
      <dgm:spPr/>
    </dgm:pt>
    <dgm:pt modelId="{2CEE02D7-43D8-4F4B-8810-AE57845BAE57}" type="pres">
      <dgm:prSet presAssocID="{461786BB-2FFF-AF48-9718-B3A895D09B3F}" presName="parTxOnly" presStyleLbl="node1" presStyleIdx="0" presStyleCnt="5">
        <dgm:presLayoutVars>
          <dgm:chMax val="0"/>
          <dgm:chPref val="0"/>
          <dgm:bulletEnabled val="1"/>
        </dgm:presLayoutVars>
      </dgm:prSet>
      <dgm:spPr/>
      <dgm:t>
        <a:bodyPr/>
        <a:lstStyle/>
        <a:p>
          <a:endParaRPr lang="en-US"/>
        </a:p>
      </dgm:t>
    </dgm:pt>
    <dgm:pt modelId="{82D51037-3206-F440-A1D0-ACA0F01FD112}" type="pres">
      <dgm:prSet presAssocID="{E621ADF4-BFBE-6549-AB04-A37BEB67881C}" presName="parTxOnlySpace" presStyleCnt="0"/>
      <dgm:spPr/>
    </dgm:pt>
    <dgm:pt modelId="{2A25D21A-A606-FD45-8936-8D44C0FB8FF1}" type="pres">
      <dgm:prSet presAssocID="{14731457-C9EB-794B-8271-13F371B10DD8}" presName="parTxOnly" presStyleLbl="node1" presStyleIdx="1" presStyleCnt="5">
        <dgm:presLayoutVars>
          <dgm:chMax val="0"/>
          <dgm:chPref val="0"/>
          <dgm:bulletEnabled val="1"/>
        </dgm:presLayoutVars>
      </dgm:prSet>
      <dgm:spPr/>
      <dgm:t>
        <a:bodyPr/>
        <a:lstStyle/>
        <a:p>
          <a:endParaRPr lang="en-US"/>
        </a:p>
      </dgm:t>
    </dgm:pt>
    <dgm:pt modelId="{B0434918-285A-F247-AF3E-69C9A7264633}" type="pres">
      <dgm:prSet presAssocID="{01EE4BB7-34D2-4C43-84DF-04AABB7B244F}" presName="parTxOnlySpace" presStyleCnt="0"/>
      <dgm:spPr/>
    </dgm:pt>
    <dgm:pt modelId="{9C301855-D351-A445-8AB6-1A4180B811C5}" type="pres">
      <dgm:prSet presAssocID="{8E5013D1-3644-0349-AA89-B1C505DDAD6A}" presName="parTxOnly" presStyleLbl="node1" presStyleIdx="2" presStyleCnt="5">
        <dgm:presLayoutVars>
          <dgm:chMax val="0"/>
          <dgm:chPref val="0"/>
          <dgm:bulletEnabled val="1"/>
        </dgm:presLayoutVars>
      </dgm:prSet>
      <dgm:spPr/>
      <dgm:t>
        <a:bodyPr/>
        <a:lstStyle/>
        <a:p>
          <a:endParaRPr lang="en-US"/>
        </a:p>
      </dgm:t>
    </dgm:pt>
    <dgm:pt modelId="{FD93E4CB-AC86-BC4D-BD3A-5C8D34316B14}" type="pres">
      <dgm:prSet presAssocID="{39D504F9-C9D1-CD45-9E31-6E8EE9889F5A}" presName="parTxOnlySpace" presStyleCnt="0"/>
      <dgm:spPr/>
    </dgm:pt>
    <dgm:pt modelId="{62E2F9DB-6C33-034E-BB37-D1354E1152F2}" type="pres">
      <dgm:prSet presAssocID="{7A57E515-F8BD-FE4C-8F75-32D0F07AACF4}" presName="parTxOnly" presStyleLbl="node1" presStyleIdx="3" presStyleCnt="5">
        <dgm:presLayoutVars>
          <dgm:chMax val="0"/>
          <dgm:chPref val="0"/>
          <dgm:bulletEnabled val="1"/>
        </dgm:presLayoutVars>
      </dgm:prSet>
      <dgm:spPr/>
      <dgm:t>
        <a:bodyPr/>
        <a:lstStyle/>
        <a:p>
          <a:endParaRPr lang="en-US"/>
        </a:p>
      </dgm:t>
    </dgm:pt>
    <dgm:pt modelId="{C1F0D2BF-DD58-6249-8129-29EFD319C876}" type="pres">
      <dgm:prSet presAssocID="{029A99EC-B04D-F641-9FDB-3C9219B408E6}" presName="parTxOnlySpace" presStyleCnt="0"/>
      <dgm:spPr/>
    </dgm:pt>
    <dgm:pt modelId="{02B64057-5BC3-7944-824D-70DC9483C40D}" type="pres">
      <dgm:prSet presAssocID="{A603A880-06D0-CB4E-9BCF-C2251ABE3A5B}" presName="parTxOnly" presStyleLbl="node1" presStyleIdx="4" presStyleCnt="5">
        <dgm:presLayoutVars>
          <dgm:chMax val="0"/>
          <dgm:chPref val="0"/>
          <dgm:bulletEnabled val="1"/>
        </dgm:presLayoutVars>
      </dgm:prSet>
      <dgm:spPr/>
      <dgm:t>
        <a:bodyPr/>
        <a:lstStyle/>
        <a:p>
          <a:endParaRPr lang="en-US"/>
        </a:p>
      </dgm:t>
    </dgm:pt>
  </dgm:ptLst>
  <dgm:cxnLst>
    <dgm:cxn modelId="{2BC4BA93-43B5-45D3-AD18-28B9DB84569D}" type="presOf" srcId="{F015FD46-DC3D-B747-BB6E-ABCEC6466B47}" destId="{C7ADDC40-29FB-0D4B-A748-4798576A3859}" srcOrd="0" destOrd="0" presId="urn:microsoft.com/office/officeart/2005/8/layout/chevron1"/>
    <dgm:cxn modelId="{2BB65D97-F0DD-F349-9349-39279157369D}" srcId="{F015FD46-DC3D-B747-BB6E-ABCEC6466B47}" destId="{A603A880-06D0-CB4E-9BCF-C2251ABE3A5B}" srcOrd="4" destOrd="0" parTransId="{0542013C-CFEA-1049-8A7E-2A456E039C71}" sibTransId="{5DA880FC-3CC2-1C43-8C34-1FBB21C01271}"/>
    <dgm:cxn modelId="{6320F326-03CF-4051-A2FF-D62F96BF9743}" type="presOf" srcId="{14731457-C9EB-794B-8271-13F371B10DD8}" destId="{2A25D21A-A606-FD45-8936-8D44C0FB8FF1}" srcOrd="0" destOrd="0" presId="urn:microsoft.com/office/officeart/2005/8/layout/chevron1"/>
    <dgm:cxn modelId="{46B12818-5A5D-46D6-AE71-F2BDAAC8F181}" type="presOf" srcId="{461786BB-2FFF-AF48-9718-B3A895D09B3F}" destId="{2CEE02D7-43D8-4F4B-8810-AE57845BAE57}" srcOrd="0" destOrd="0" presId="urn:microsoft.com/office/officeart/2005/8/layout/chevron1"/>
    <dgm:cxn modelId="{E4B07CD6-55BB-417A-8924-619F7D921107}" type="presOf" srcId="{A603A880-06D0-CB4E-9BCF-C2251ABE3A5B}" destId="{02B64057-5BC3-7944-824D-70DC9483C40D}" srcOrd="0" destOrd="0" presId="urn:microsoft.com/office/officeart/2005/8/layout/chevron1"/>
    <dgm:cxn modelId="{D9F23AF6-FCCA-544F-AC13-C1072A478952}" srcId="{F015FD46-DC3D-B747-BB6E-ABCEC6466B47}" destId="{7A57E515-F8BD-FE4C-8F75-32D0F07AACF4}" srcOrd="3" destOrd="0" parTransId="{0D9A4C9D-53BC-C047-AAB0-E7C0E2D014E9}" sibTransId="{029A99EC-B04D-F641-9FDB-3C9219B408E6}"/>
    <dgm:cxn modelId="{A02593F4-529E-4FE1-B9DA-415E41C1025E}" type="presOf" srcId="{7A57E515-F8BD-FE4C-8F75-32D0F07AACF4}" destId="{62E2F9DB-6C33-034E-BB37-D1354E1152F2}" srcOrd="0" destOrd="0" presId="urn:microsoft.com/office/officeart/2005/8/layout/chevron1"/>
    <dgm:cxn modelId="{A1A4C53C-9CB6-E146-B3F1-653AC1DA1CB8}" srcId="{F015FD46-DC3D-B747-BB6E-ABCEC6466B47}" destId="{8E5013D1-3644-0349-AA89-B1C505DDAD6A}" srcOrd="2" destOrd="0" parTransId="{01EF208A-A25C-424B-9254-0DAFCB4BD8D0}" sibTransId="{39D504F9-C9D1-CD45-9E31-6E8EE9889F5A}"/>
    <dgm:cxn modelId="{D6E544E1-516B-6348-B209-BB83E92BE0A6}" srcId="{F015FD46-DC3D-B747-BB6E-ABCEC6466B47}" destId="{14731457-C9EB-794B-8271-13F371B10DD8}" srcOrd="1" destOrd="0" parTransId="{563A5BBB-A818-2943-BD0C-98E0600741B8}" sibTransId="{01EE4BB7-34D2-4C43-84DF-04AABB7B244F}"/>
    <dgm:cxn modelId="{2A94D0BA-8235-B74E-B2E1-9C9FDD04F45C}" srcId="{F015FD46-DC3D-B747-BB6E-ABCEC6466B47}" destId="{461786BB-2FFF-AF48-9718-B3A895D09B3F}" srcOrd="0" destOrd="0" parTransId="{B71FC25B-939E-C946-A73B-83D2A540D01D}" sibTransId="{E621ADF4-BFBE-6549-AB04-A37BEB67881C}"/>
    <dgm:cxn modelId="{8824ACF1-5D67-4932-A8B4-1794BD3F9632}" type="presOf" srcId="{8E5013D1-3644-0349-AA89-B1C505DDAD6A}" destId="{9C301855-D351-A445-8AB6-1A4180B811C5}" srcOrd="0" destOrd="0" presId="urn:microsoft.com/office/officeart/2005/8/layout/chevron1"/>
    <dgm:cxn modelId="{A62B2E33-C0BB-4ABC-A82F-73B4D5B8D0C3}" type="presParOf" srcId="{C7ADDC40-29FB-0D4B-A748-4798576A3859}" destId="{2CEE02D7-43D8-4F4B-8810-AE57845BAE57}" srcOrd="0" destOrd="0" presId="urn:microsoft.com/office/officeart/2005/8/layout/chevron1"/>
    <dgm:cxn modelId="{8C5D1033-9BDC-4BE7-97BC-3F8B846D5AFA}" type="presParOf" srcId="{C7ADDC40-29FB-0D4B-A748-4798576A3859}" destId="{82D51037-3206-F440-A1D0-ACA0F01FD112}" srcOrd="1" destOrd="0" presId="urn:microsoft.com/office/officeart/2005/8/layout/chevron1"/>
    <dgm:cxn modelId="{1A6912E0-A686-4B01-B58D-2DA41052ED94}" type="presParOf" srcId="{C7ADDC40-29FB-0D4B-A748-4798576A3859}" destId="{2A25D21A-A606-FD45-8936-8D44C0FB8FF1}" srcOrd="2" destOrd="0" presId="urn:microsoft.com/office/officeart/2005/8/layout/chevron1"/>
    <dgm:cxn modelId="{508A643A-DD16-4EE6-B186-367E2FD75198}" type="presParOf" srcId="{C7ADDC40-29FB-0D4B-A748-4798576A3859}" destId="{B0434918-285A-F247-AF3E-69C9A7264633}" srcOrd="3" destOrd="0" presId="urn:microsoft.com/office/officeart/2005/8/layout/chevron1"/>
    <dgm:cxn modelId="{5AF917CC-A3BB-41B2-B6D6-32D9E1F5D329}" type="presParOf" srcId="{C7ADDC40-29FB-0D4B-A748-4798576A3859}" destId="{9C301855-D351-A445-8AB6-1A4180B811C5}" srcOrd="4" destOrd="0" presId="urn:microsoft.com/office/officeart/2005/8/layout/chevron1"/>
    <dgm:cxn modelId="{18225B6C-3C92-4304-ACAE-1BD97338F0BE}" type="presParOf" srcId="{C7ADDC40-29FB-0D4B-A748-4798576A3859}" destId="{FD93E4CB-AC86-BC4D-BD3A-5C8D34316B14}" srcOrd="5" destOrd="0" presId="urn:microsoft.com/office/officeart/2005/8/layout/chevron1"/>
    <dgm:cxn modelId="{B56B31D7-5D37-4B65-B48F-CA43FB051B94}" type="presParOf" srcId="{C7ADDC40-29FB-0D4B-A748-4798576A3859}" destId="{62E2F9DB-6C33-034E-BB37-D1354E1152F2}" srcOrd="6" destOrd="0" presId="urn:microsoft.com/office/officeart/2005/8/layout/chevron1"/>
    <dgm:cxn modelId="{874A3354-E004-4822-8C14-171FF640D516}" type="presParOf" srcId="{C7ADDC40-29FB-0D4B-A748-4798576A3859}" destId="{C1F0D2BF-DD58-6249-8129-29EFD319C876}" srcOrd="7" destOrd="0" presId="urn:microsoft.com/office/officeart/2005/8/layout/chevron1"/>
    <dgm:cxn modelId="{862B75FE-DF69-4347-B385-DD71163BD70D}" type="presParOf" srcId="{C7ADDC40-29FB-0D4B-A748-4798576A3859}" destId="{02B64057-5BC3-7944-824D-70DC9483C40D}" srcOrd="8"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15FD46-DC3D-B747-BB6E-ABCEC6466B47}" type="doc">
      <dgm:prSet loTypeId="urn:microsoft.com/office/officeart/2005/8/layout/chevron1" loCatId="" qsTypeId="urn:microsoft.com/office/officeart/2005/8/quickstyle/simple1" qsCatId="simple" csTypeId="urn:microsoft.com/office/officeart/2005/8/colors/accent1_2" csCatId="accent1" phldr="1"/>
      <dgm:spPr/>
    </dgm:pt>
    <dgm:pt modelId="{461786BB-2FFF-AF48-9718-B3A895D09B3F}">
      <dgm:prSet phldrT="[Text]" custT="1"/>
      <dgm:spPr>
        <a:solidFill>
          <a:srgbClr val="CACACA"/>
        </a:solidFill>
      </dgm:spPr>
      <dgm:t>
        <a:bodyPr/>
        <a:lstStyle/>
        <a:p>
          <a:r>
            <a:rPr lang="en-US" sz="1100" b="1" dirty="0" smtClean="0">
              <a:solidFill>
                <a:srgbClr val="468272"/>
              </a:solidFill>
              <a:latin typeface="Century Gothic" panose="020B0502020202020204" pitchFamily="34" charset="0"/>
            </a:rPr>
            <a:t>   SOURCING</a:t>
          </a:r>
          <a:endParaRPr lang="en-US" sz="1100" b="1" dirty="0">
            <a:solidFill>
              <a:srgbClr val="468272"/>
            </a:solidFill>
            <a:latin typeface="Century Gothic" panose="020B0502020202020204" pitchFamily="34" charset="0"/>
          </a:endParaRPr>
        </a:p>
      </dgm:t>
    </dgm:pt>
    <dgm:pt modelId="{B71FC25B-939E-C946-A73B-83D2A540D01D}" type="parTrans" cxnId="{2A94D0BA-8235-B74E-B2E1-9C9FDD04F45C}">
      <dgm:prSet/>
      <dgm:spPr/>
      <dgm:t>
        <a:bodyPr/>
        <a:lstStyle/>
        <a:p>
          <a:endParaRPr lang="en-US" sz="1100">
            <a:solidFill>
              <a:srgbClr val="468272"/>
            </a:solidFill>
            <a:latin typeface="Century Gothic" panose="020B0502020202020204" pitchFamily="34" charset="0"/>
          </a:endParaRPr>
        </a:p>
      </dgm:t>
    </dgm:pt>
    <dgm:pt modelId="{E621ADF4-BFBE-6549-AB04-A37BEB67881C}" type="sibTrans" cxnId="{2A94D0BA-8235-B74E-B2E1-9C9FDD04F45C}">
      <dgm:prSet/>
      <dgm:spPr/>
      <dgm:t>
        <a:bodyPr/>
        <a:lstStyle/>
        <a:p>
          <a:endParaRPr lang="en-US" sz="1100">
            <a:solidFill>
              <a:srgbClr val="468272"/>
            </a:solidFill>
            <a:latin typeface="Century Gothic" panose="020B0502020202020204" pitchFamily="34" charset="0"/>
          </a:endParaRPr>
        </a:p>
      </dgm:t>
    </dgm:pt>
    <dgm:pt modelId="{14731457-C9EB-794B-8271-13F371B10DD8}">
      <dgm:prSet phldrT="[Text]" custT="1"/>
      <dgm:spPr>
        <a:solidFill>
          <a:srgbClr val="CACACA"/>
        </a:solidFill>
      </dgm:spPr>
      <dgm:t>
        <a:bodyPr/>
        <a:lstStyle/>
        <a:p>
          <a:r>
            <a:rPr lang="en-US" sz="1100" b="1" dirty="0" smtClean="0">
              <a:solidFill>
                <a:srgbClr val="468272"/>
              </a:solidFill>
              <a:latin typeface="Century Gothic" panose="020B0502020202020204" pitchFamily="34" charset="0"/>
            </a:rPr>
            <a:t>R&amp;D</a:t>
          </a:r>
          <a:endParaRPr lang="en-US" sz="1100" b="1" dirty="0">
            <a:solidFill>
              <a:srgbClr val="468272"/>
            </a:solidFill>
            <a:latin typeface="Century Gothic" panose="020B0502020202020204" pitchFamily="34" charset="0"/>
          </a:endParaRPr>
        </a:p>
      </dgm:t>
    </dgm:pt>
    <dgm:pt modelId="{563A5BBB-A818-2943-BD0C-98E0600741B8}" type="parTrans" cxnId="{D6E544E1-516B-6348-B209-BB83E92BE0A6}">
      <dgm:prSet/>
      <dgm:spPr/>
      <dgm:t>
        <a:bodyPr/>
        <a:lstStyle/>
        <a:p>
          <a:endParaRPr lang="en-US" sz="1100">
            <a:solidFill>
              <a:srgbClr val="468272"/>
            </a:solidFill>
            <a:latin typeface="Century Gothic" panose="020B0502020202020204" pitchFamily="34" charset="0"/>
          </a:endParaRPr>
        </a:p>
      </dgm:t>
    </dgm:pt>
    <dgm:pt modelId="{01EE4BB7-34D2-4C43-84DF-04AABB7B244F}" type="sibTrans" cxnId="{D6E544E1-516B-6348-B209-BB83E92BE0A6}">
      <dgm:prSet/>
      <dgm:spPr/>
      <dgm:t>
        <a:bodyPr/>
        <a:lstStyle/>
        <a:p>
          <a:endParaRPr lang="en-US" sz="1100">
            <a:solidFill>
              <a:srgbClr val="468272"/>
            </a:solidFill>
            <a:latin typeface="Century Gothic" panose="020B0502020202020204" pitchFamily="34" charset="0"/>
          </a:endParaRPr>
        </a:p>
      </dgm:t>
    </dgm:pt>
    <dgm:pt modelId="{7A57E515-F8BD-FE4C-8F75-32D0F07AACF4}">
      <dgm:prSet phldrT="[Text]" custT="1"/>
      <dgm:spPr>
        <a:solidFill>
          <a:srgbClr val="CACACA"/>
        </a:solidFill>
      </dgm:spPr>
      <dgm:t>
        <a:bodyPr/>
        <a:lstStyle/>
        <a:p>
          <a:r>
            <a:rPr lang="en-US" sz="1100" b="1" dirty="0" smtClean="0">
              <a:solidFill>
                <a:srgbClr val="468272"/>
              </a:solidFill>
              <a:latin typeface="Century Gothic" panose="020B0502020202020204" pitchFamily="34" charset="0"/>
            </a:rPr>
            <a:t>   MARKETING</a:t>
          </a:r>
          <a:endParaRPr lang="en-US" sz="1100" b="1" dirty="0">
            <a:solidFill>
              <a:srgbClr val="468272"/>
            </a:solidFill>
            <a:latin typeface="Century Gothic" panose="020B0502020202020204" pitchFamily="34" charset="0"/>
          </a:endParaRPr>
        </a:p>
      </dgm:t>
    </dgm:pt>
    <dgm:pt modelId="{0D9A4C9D-53BC-C047-AAB0-E7C0E2D014E9}" type="parTrans" cxnId="{D9F23AF6-FCCA-544F-AC13-C1072A478952}">
      <dgm:prSet/>
      <dgm:spPr/>
      <dgm:t>
        <a:bodyPr/>
        <a:lstStyle/>
        <a:p>
          <a:endParaRPr lang="en-US" sz="1100">
            <a:solidFill>
              <a:srgbClr val="468272"/>
            </a:solidFill>
            <a:latin typeface="Century Gothic" panose="020B0502020202020204" pitchFamily="34" charset="0"/>
          </a:endParaRPr>
        </a:p>
      </dgm:t>
    </dgm:pt>
    <dgm:pt modelId="{029A99EC-B04D-F641-9FDB-3C9219B408E6}" type="sibTrans" cxnId="{D9F23AF6-FCCA-544F-AC13-C1072A478952}">
      <dgm:prSet/>
      <dgm:spPr/>
      <dgm:t>
        <a:bodyPr/>
        <a:lstStyle/>
        <a:p>
          <a:endParaRPr lang="en-US" sz="1100">
            <a:solidFill>
              <a:srgbClr val="468272"/>
            </a:solidFill>
            <a:latin typeface="Century Gothic" panose="020B0502020202020204" pitchFamily="34" charset="0"/>
          </a:endParaRPr>
        </a:p>
      </dgm:t>
    </dgm:pt>
    <dgm:pt modelId="{A603A880-06D0-CB4E-9BCF-C2251ABE3A5B}">
      <dgm:prSet phldrT="[Text]" custT="1"/>
      <dgm:spPr>
        <a:solidFill>
          <a:srgbClr val="CACACA"/>
        </a:solidFill>
      </dgm:spPr>
      <dgm:t>
        <a:bodyPr/>
        <a:lstStyle/>
        <a:p>
          <a:r>
            <a:rPr lang="en-US" sz="1100" b="1" dirty="0" smtClean="0">
              <a:solidFill>
                <a:srgbClr val="468272"/>
              </a:solidFill>
              <a:latin typeface="Century Gothic" panose="020B0502020202020204" pitchFamily="34" charset="0"/>
            </a:rPr>
            <a:t> DISTRIBUTION</a:t>
          </a:r>
          <a:endParaRPr lang="en-US" sz="1100" b="1" dirty="0">
            <a:solidFill>
              <a:srgbClr val="468272"/>
            </a:solidFill>
            <a:latin typeface="Century Gothic" panose="020B0502020202020204" pitchFamily="34" charset="0"/>
          </a:endParaRPr>
        </a:p>
      </dgm:t>
    </dgm:pt>
    <dgm:pt modelId="{0542013C-CFEA-1049-8A7E-2A456E039C71}" type="parTrans" cxnId="{2BB65D97-F0DD-F349-9349-39279157369D}">
      <dgm:prSet/>
      <dgm:spPr/>
      <dgm:t>
        <a:bodyPr/>
        <a:lstStyle/>
        <a:p>
          <a:endParaRPr lang="en-US" sz="1100">
            <a:solidFill>
              <a:srgbClr val="468272"/>
            </a:solidFill>
            <a:latin typeface="Century Gothic" panose="020B0502020202020204" pitchFamily="34" charset="0"/>
          </a:endParaRPr>
        </a:p>
      </dgm:t>
    </dgm:pt>
    <dgm:pt modelId="{5DA880FC-3CC2-1C43-8C34-1FBB21C01271}" type="sibTrans" cxnId="{2BB65D97-F0DD-F349-9349-39279157369D}">
      <dgm:prSet/>
      <dgm:spPr/>
      <dgm:t>
        <a:bodyPr/>
        <a:lstStyle/>
        <a:p>
          <a:endParaRPr lang="en-US" sz="1100">
            <a:solidFill>
              <a:srgbClr val="468272"/>
            </a:solidFill>
            <a:latin typeface="Century Gothic" panose="020B0502020202020204" pitchFamily="34" charset="0"/>
          </a:endParaRPr>
        </a:p>
      </dgm:t>
    </dgm:pt>
    <dgm:pt modelId="{8E5013D1-3644-0349-AA89-B1C505DDAD6A}">
      <dgm:prSet phldrT="[Text]" custT="1"/>
      <dgm:spPr>
        <a:solidFill>
          <a:srgbClr val="CACACA"/>
        </a:solidFill>
      </dgm:spPr>
      <dgm:t>
        <a:bodyPr/>
        <a:lstStyle/>
        <a:p>
          <a:r>
            <a:rPr lang="en-US" sz="1100" b="1" dirty="0" smtClean="0">
              <a:solidFill>
                <a:srgbClr val="468272"/>
              </a:solidFill>
              <a:latin typeface="Century Gothic" panose="020B0502020202020204" pitchFamily="34" charset="0"/>
            </a:rPr>
            <a:t> PRODUCTION</a:t>
          </a:r>
          <a:endParaRPr lang="en-US" sz="1100" b="1" dirty="0">
            <a:solidFill>
              <a:srgbClr val="468272"/>
            </a:solidFill>
            <a:latin typeface="Century Gothic" panose="020B0502020202020204" pitchFamily="34" charset="0"/>
          </a:endParaRPr>
        </a:p>
      </dgm:t>
    </dgm:pt>
    <dgm:pt modelId="{01EF208A-A25C-424B-9254-0DAFCB4BD8D0}" type="parTrans" cxnId="{A1A4C53C-9CB6-E146-B3F1-653AC1DA1CB8}">
      <dgm:prSet/>
      <dgm:spPr/>
      <dgm:t>
        <a:bodyPr/>
        <a:lstStyle/>
        <a:p>
          <a:endParaRPr lang="en-US" sz="1100">
            <a:solidFill>
              <a:srgbClr val="468272"/>
            </a:solidFill>
            <a:latin typeface="Century Gothic" panose="020B0502020202020204" pitchFamily="34" charset="0"/>
          </a:endParaRPr>
        </a:p>
      </dgm:t>
    </dgm:pt>
    <dgm:pt modelId="{39D504F9-C9D1-CD45-9E31-6E8EE9889F5A}" type="sibTrans" cxnId="{A1A4C53C-9CB6-E146-B3F1-653AC1DA1CB8}">
      <dgm:prSet/>
      <dgm:spPr/>
      <dgm:t>
        <a:bodyPr/>
        <a:lstStyle/>
        <a:p>
          <a:endParaRPr lang="en-US" sz="1100">
            <a:solidFill>
              <a:srgbClr val="468272"/>
            </a:solidFill>
            <a:latin typeface="Century Gothic" panose="020B0502020202020204" pitchFamily="34" charset="0"/>
          </a:endParaRPr>
        </a:p>
      </dgm:t>
    </dgm:pt>
    <dgm:pt modelId="{C7ADDC40-29FB-0D4B-A748-4798576A3859}" type="pres">
      <dgm:prSet presAssocID="{F015FD46-DC3D-B747-BB6E-ABCEC6466B47}" presName="Name0" presStyleCnt="0">
        <dgm:presLayoutVars>
          <dgm:dir/>
          <dgm:animLvl val="lvl"/>
          <dgm:resizeHandles val="exact"/>
        </dgm:presLayoutVars>
      </dgm:prSet>
      <dgm:spPr/>
    </dgm:pt>
    <dgm:pt modelId="{2CEE02D7-43D8-4F4B-8810-AE57845BAE57}" type="pres">
      <dgm:prSet presAssocID="{461786BB-2FFF-AF48-9718-B3A895D09B3F}" presName="parTxOnly" presStyleLbl="node1" presStyleIdx="0" presStyleCnt="5">
        <dgm:presLayoutVars>
          <dgm:chMax val="0"/>
          <dgm:chPref val="0"/>
          <dgm:bulletEnabled val="1"/>
        </dgm:presLayoutVars>
      </dgm:prSet>
      <dgm:spPr/>
      <dgm:t>
        <a:bodyPr/>
        <a:lstStyle/>
        <a:p>
          <a:endParaRPr lang="en-US"/>
        </a:p>
      </dgm:t>
    </dgm:pt>
    <dgm:pt modelId="{82D51037-3206-F440-A1D0-ACA0F01FD112}" type="pres">
      <dgm:prSet presAssocID="{E621ADF4-BFBE-6549-AB04-A37BEB67881C}" presName="parTxOnlySpace" presStyleCnt="0"/>
      <dgm:spPr/>
    </dgm:pt>
    <dgm:pt modelId="{2A25D21A-A606-FD45-8936-8D44C0FB8FF1}" type="pres">
      <dgm:prSet presAssocID="{14731457-C9EB-794B-8271-13F371B10DD8}" presName="parTxOnly" presStyleLbl="node1" presStyleIdx="1" presStyleCnt="5">
        <dgm:presLayoutVars>
          <dgm:chMax val="0"/>
          <dgm:chPref val="0"/>
          <dgm:bulletEnabled val="1"/>
        </dgm:presLayoutVars>
      </dgm:prSet>
      <dgm:spPr/>
      <dgm:t>
        <a:bodyPr/>
        <a:lstStyle/>
        <a:p>
          <a:endParaRPr lang="en-US"/>
        </a:p>
      </dgm:t>
    </dgm:pt>
    <dgm:pt modelId="{B0434918-285A-F247-AF3E-69C9A7264633}" type="pres">
      <dgm:prSet presAssocID="{01EE4BB7-34D2-4C43-84DF-04AABB7B244F}" presName="parTxOnlySpace" presStyleCnt="0"/>
      <dgm:spPr/>
    </dgm:pt>
    <dgm:pt modelId="{9C301855-D351-A445-8AB6-1A4180B811C5}" type="pres">
      <dgm:prSet presAssocID="{8E5013D1-3644-0349-AA89-B1C505DDAD6A}" presName="parTxOnly" presStyleLbl="node1" presStyleIdx="2" presStyleCnt="5">
        <dgm:presLayoutVars>
          <dgm:chMax val="0"/>
          <dgm:chPref val="0"/>
          <dgm:bulletEnabled val="1"/>
        </dgm:presLayoutVars>
      </dgm:prSet>
      <dgm:spPr/>
      <dgm:t>
        <a:bodyPr/>
        <a:lstStyle/>
        <a:p>
          <a:endParaRPr lang="en-US"/>
        </a:p>
      </dgm:t>
    </dgm:pt>
    <dgm:pt modelId="{FD93E4CB-AC86-BC4D-BD3A-5C8D34316B14}" type="pres">
      <dgm:prSet presAssocID="{39D504F9-C9D1-CD45-9E31-6E8EE9889F5A}" presName="parTxOnlySpace" presStyleCnt="0"/>
      <dgm:spPr/>
    </dgm:pt>
    <dgm:pt modelId="{62E2F9DB-6C33-034E-BB37-D1354E1152F2}" type="pres">
      <dgm:prSet presAssocID="{7A57E515-F8BD-FE4C-8F75-32D0F07AACF4}" presName="parTxOnly" presStyleLbl="node1" presStyleIdx="3" presStyleCnt="5">
        <dgm:presLayoutVars>
          <dgm:chMax val="0"/>
          <dgm:chPref val="0"/>
          <dgm:bulletEnabled val="1"/>
        </dgm:presLayoutVars>
      </dgm:prSet>
      <dgm:spPr/>
      <dgm:t>
        <a:bodyPr/>
        <a:lstStyle/>
        <a:p>
          <a:endParaRPr lang="en-US"/>
        </a:p>
      </dgm:t>
    </dgm:pt>
    <dgm:pt modelId="{C1F0D2BF-DD58-6249-8129-29EFD319C876}" type="pres">
      <dgm:prSet presAssocID="{029A99EC-B04D-F641-9FDB-3C9219B408E6}" presName="parTxOnlySpace" presStyleCnt="0"/>
      <dgm:spPr/>
    </dgm:pt>
    <dgm:pt modelId="{02B64057-5BC3-7944-824D-70DC9483C40D}" type="pres">
      <dgm:prSet presAssocID="{A603A880-06D0-CB4E-9BCF-C2251ABE3A5B}" presName="parTxOnly" presStyleLbl="node1" presStyleIdx="4" presStyleCnt="5">
        <dgm:presLayoutVars>
          <dgm:chMax val="0"/>
          <dgm:chPref val="0"/>
          <dgm:bulletEnabled val="1"/>
        </dgm:presLayoutVars>
      </dgm:prSet>
      <dgm:spPr/>
      <dgm:t>
        <a:bodyPr/>
        <a:lstStyle/>
        <a:p>
          <a:endParaRPr lang="en-US"/>
        </a:p>
      </dgm:t>
    </dgm:pt>
  </dgm:ptLst>
  <dgm:cxnLst>
    <dgm:cxn modelId="{07866EAC-4F32-4690-9C90-277E74D9EB4C}" type="presOf" srcId="{8E5013D1-3644-0349-AA89-B1C505DDAD6A}" destId="{9C301855-D351-A445-8AB6-1A4180B811C5}" srcOrd="0" destOrd="0" presId="urn:microsoft.com/office/officeart/2005/8/layout/chevron1"/>
    <dgm:cxn modelId="{2BB65D97-F0DD-F349-9349-39279157369D}" srcId="{F015FD46-DC3D-B747-BB6E-ABCEC6466B47}" destId="{A603A880-06D0-CB4E-9BCF-C2251ABE3A5B}" srcOrd="4" destOrd="0" parTransId="{0542013C-CFEA-1049-8A7E-2A456E039C71}" sibTransId="{5DA880FC-3CC2-1C43-8C34-1FBB21C01271}"/>
    <dgm:cxn modelId="{D9F23AF6-FCCA-544F-AC13-C1072A478952}" srcId="{F015FD46-DC3D-B747-BB6E-ABCEC6466B47}" destId="{7A57E515-F8BD-FE4C-8F75-32D0F07AACF4}" srcOrd="3" destOrd="0" parTransId="{0D9A4C9D-53BC-C047-AAB0-E7C0E2D014E9}" sibTransId="{029A99EC-B04D-F641-9FDB-3C9219B408E6}"/>
    <dgm:cxn modelId="{F5C44DDE-B80D-4FFC-B6C7-09F47E8BA928}" type="presOf" srcId="{A603A880-06D0-CB4E-9BCF-C2251ABE3A5B}" destId="{02B64057-5BC3-7944-824D-70DC9483C40D}" srcOrd="0" destOrd="0" presId="urn:microsoft.com/office/officeart/2005/8/layout/chevron1"/>
    <dgm:cxn modelId="{A1A4C53C-9CB6-E146-B3F1-653AC1DA1CB8}" srcId="{F015FD46-DC3D-B747-BB6E-ABCEC6466B47}" destId="{8E5013D1-3644-0349-AA89-B1C505DDAD6A}" srcOrd="2" destOrd="0" parTransId="{01EF208A-A25C-424B-9254-0DAFCB4BD8D0}" sibTransId="{39D504F9-C9D1-CD45-9E31-6E8EE9889F5A}"/>
    <dgm:cxn modelId="{D6E544E1-516B-6348-B209-BB83E92BE0A6}" srcId="{F015FD46-DC3D-B747-BB6E-ABCEC6466B47}" destId="{14731457-C9EB-794B-8271-13F371B10DD8}" srcOrd="1" destOrd="0" parTransId="{563A5BBB-A818-2943-BD0C-98E0600741B8}" sibTransId="{01EE4BB7-34D2-4C43-84DF-04AABB7B244F}"/>
    <dgm:cxn modelId="{86457FD7-A895-41FE-A5A1-D0D48374B071}" type="presOf" srcId="{7A57E515-F8BD-FE4C-8F75-32D0F07AACF4}" destId="{62E2F9DB-6C33-034E-BB37-D1354E1152F2}" srcOrd="0" destOrd="0" presId="urn:microsoft.com/office/officeart/2005/8/layout/chevron1"/>
    <dgm:cxn modelId="{2A94D0BA-8235-B74E-B2E1-9C9FDD04F45C}" srcId="{F015FD46-DC3D-B747-BB6E-ABCEC6466B47}" destId="{461786BB-2FFF-AF48-9718-B3A895D09B3F}" srcOrd="0" destOrd="0" parTransId="{B71FC25B-939E-C946-A73B-83D2A540D01D}" sibTransId="{E621ADF4-BFBE-6549-AB04-A37BEB67881C}"/>
    <dgm:cxn modelId="{E47B6812-E5DA-4513-A736-87932BC21204}" type="presOf" srcId="{F015FD46-DC3D-B747-BB6E-ABCEC6466B47}" destId="{C7ADDC40-29FB-0D4B-A748-4798576A3859}" srcOrd="0" destOrd="0" presId="urn:microsoft.com/office/officeart/2005/8/layout/chevron1"/>
    <dgm:cxn modelId="{7EB30318-C2EB-4BE6-8A4D-05C9F7A55AC4}" type="presOf" srcId="{14731457-C9EB-794B-8271-13F371B10DD8}" destId="{2A25D21A-A606-FD45-8936-8D44C0FB8FF1}" srcOrd="0" destOrd="0" presId="urn:microsoft.com/office/officeart/2005/8/layout/chevron1"/>
    <dgm:cxn modelId="{EE4C5F3F-8EEF-49DC-A974-FD48EB70B87B}" type="presOf" srcId="{461786BB-2FFF-AF48-9718-B3A895D09B3F}" destId="{2CEE02D7-43D8-4F4B-8810-AE57845BAE57}" srcOrd="0" destOrd="0" presId="urn:microsoft.com/office/officeart/2005/8/layout/chevron1"/>
    <dgm:cxn modelId="{1A99EE43-7A98-4CAA-9A92-DA214D63E082}" type="presParOf" srcId="{C7ADDC40-29FB-0D4B-A748-4798576A3859}" destId="{2CEE02D7-43D8-4F4B-8810-AE57845BAE57}" srcOrd="0" destOrd="0" presId="urn:microsoft.com/office/officeart/2005/8/layout/chevron1"/>
    <dgm:cxn modelId="{88D11911-E176-495D-A79D-99E77F6479A8}" type="presParOf" srcId="{C7ADDC40-29FB-0D4B-A748-4798576A3859}" destId="{82D51037-3206-F440-A1D0-ACA0F01FD112}" srcOrd="1" destOrd="0" presId="urn:microsoft.com/office/officeart/2005/8/layout/chevron1"/>
    <dgm:cxn modelId="{C7BAA480-ADBF-4983-A8EC-E70A81B4C3C4}" type="presParOf" srcId="{C7ADDC40-29FB-0D4B-A748-4798576A3859}" destId="{2A25D21A-A606-FD45-8936-8D44C0FB8FF1}" srcOrd="2" destOrd="0" presId="urn:microsoft.com/office/officeart/2005/8/layout/chevron1"/>
    <dgm:cxn modelId="{A157D921-C422-4AFD-AB9D-BA3465BEBCB7}" type="presParOf" srcId="{C7ADDC40-29FB-0D4B-A748-4798576A3859}" destId="{B0434918-285A-F247-AF3E-69C9A7264633}" srcOrd="3" destOrd="0" presId="urn:microsoft.com/office/officeart/2005/8/layout/chevron1"/>
    <dgm:cxn modelId="{4FD8FEEA-8ABA-4E53-A109-F00C26DD3097}" type="presParOf" srcId="{C7ADDC40-29FB-0D4B-A748-4798576A3859}" destId="{9C301855-D351-A445-8AB6-1A4180B811C5}" srcOrd="4" destOrd="0" presId="urn:microsoft.com/office/officeart/2005/8/layout/chevron1"/>
    <dgm:cxn modelId="{7DD50724-7B2F-466C-A017-61FDF044F33D}" type="presParOf" srcId="{C7ADDC40-29FB-0D4B-A748-4798576A3859}" destId="{FD93E4CB-AC86-BC4D-BD3A-5C8D34316B14}" srcOrd="5" destOrd="0" presId="urn:microsoft.com/office/officeart/2005/8/layout/chevron1"/>
    <dgm:cxn modelId="{EA2E9191-02CA-4EBC-BBA1-3FC663E891D2}" type="presParOf" srcId="{C7ADDC40-29FB-0D4B-A748-4798576A3859}" destId="{62E2F9DB-6C33-034E-BB37-D1354E1152F2}" srcOrd="6" destOrd="0" presId="urn:microsoft.com/office/officeart/2005/8/layout/chevron1"/>
    <dgm:cxn modelId="{D70499A0-DFB9-4342-BF81-A05FF06122A1}" type="presParOf" srcId="{C7ADDC40-29FB-0D4B-A748-4798576A3859}" destId="{C1F0D2BF-DD58-6249-8129-29EFD319C876}" srcOrd="7" destOrd="0" presId="urn:microsoft.com/office/officeart/2005/8/layout/chevron1"/>
    <dgm:cxn modelId="{C6E716C6-1921-4D0F-830C-0C454974EA21}" type="presParOf" srcId="{C7ADDC40-29FB-0D4B-A748-4798576A3859}" destId="{02B64057-5BC3-7944-824D-70DC9483C40D}" srcOrd="8"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E02D7-43D8-4F4B-8810-AE57845BAE57}">
      <dsp:nvSpPr>
        <dsp:cNvPr id="0" name=""/>
        <dsp:cNvSpPr/>
      </dsp:nvSpPr>
      <dsp:spPr>
        <a:xfrm>
          <a:off x="1842" y="0"/>
          <a:ext cx="1639730" cy="635000"/>
        </a:xfrm>
        <a:prstGeom prst="chevron">
          <a:avLst/>
        </a:prstGeom>
        <a:solidFill>
          <a:srgbClr val="CACA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468272"/>
              </a:solidFill>
              <a:latin typeface="Century Gothic" panose="020B0502020202020204" pitchFamily="34" charset="0"/>
            </a:rPr>
            <a:t>   SOURCING</a:t>
          </a:r>
          <a:endParaRPr lang="en-US" sz="1100" b="1" kern="1200" dirty="0">
            <a:solidFill>
              <a:srgbClr val="468272"/>
            </a:solidFill>
            <a:latin typeface="Century Gothic" panose="020B0502020202020204" pitchFamily="34" charset="0"/>
          </a:endParaRPr>
        </a:p>
      </dsp:txBody>
      <dsp:txXfrm>
        <a:off x="319342" y="0"/>
        <a:ext cx="1004730" cy="635000"/>
      </dsp:txXfrm>
    </dsp:sp>
    <dsp:sp modelId="{2A25D21A-A606-FD45-8936-8D44C0FB8FF1}">
      <dsp:nvSpPr>
        <dsp:cNvPr id="0" name=""/>
        <dsp:cNvSpPr/>
      </dsp:nvSpPr>
      <dsp:spPr>
        <a:xfrm>
          <a:off x="1477600" y="0"/>
          <a:ext cx="1639730" cy="635000"/>
        </a:xfrm>
        <a:prstGeom prst="chevron">
          <a:avLst/>
        </a:prstGeom>
        <a:solidFill>
          <a:srgbClr val="CACA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468272"/>
              </a:solidFill>
              <a:latin typeface="Century Gothic" panose="020B0502020202020204" pitchFamily="34" charset="0"/>
            </a:rPr>
            <a:t>R&amp;D</a:t>
          </a:r>
          <a:endParaRPr lang="en-US" sz="1100" b="1" kern="1200" dirty="0">
            <a:solidFill>
              <a:srgbClr val="468272"/>
            </a:solidFill>
            <a:latin typeface="Century Gothic" panose="020B0502020202020204" pitchFamily="34" charset="0"/>
          </a:endParaRPr>
        </a:p>
      </dsp:txBody>
      <dsp:txXfrm>
        <a:off x="1795100" y="0"/>
        <a:ext cx="1004730" cy="635000"/>
      </dsp:txXfrm>
    </dsp:sp>
    <dsp:sp modelId="{9C301855-D351-A445-8AB6-1A4180B811C5}">
      <dsp:nvSpPr>
        <dsp:cNvPr id="0" name=""/>
        <dsp:cNvSpPr/>
      </dsp:nvSpPr>
      <dsp:spPr>
        <a:xfrm>
          <a:off x="2953357" y="0"/>
          <a:ext cx="1639730" cy="635000"/>
        </a:xfrm>
        <a:prstGeom prst="chevron">
          <a:avLst/>
        </a:prstGeom>
        <a:solidFill>
          <a:srgbClr val="CACA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468272"/>
              </a:solidFill>
              <a:latin typeface="Century Gothic" panose="020B0502020202020204" pitchFamily="34" charset="0"/>
            </a:rPr>
            <a:t> PRODUCTION</a:t>
          </a:r>
          <a:endParaRPr lang="en-US" sz="1100" b="1" kern="1200" dirty="0">
            <a:solidFill>
              <a:srgbClr val="468272"/>
            </a:solidFill>
            <a:latin typeface="Century Gothic" panose="020B0502020202020204" pitchFamily="34" charset="0"/>
          </a:endParaRPr>
        </a:p>
      </dsp:txBody>
      <dsp:txXfrm>
        <a:off x="3270857" y="0"/>
        <a:ext cx="1004730" cy="635000"/>
      </dsp:txXfrm>
    </dsp:sp>
    <dsp:sp modelId="{62E2F9DB-6C33-034E-BB37-D1354E1152F2}">
      <dsp:nvSpPr>
        <dsp:cNvPr id="0" name=""/>
        <dsp:cNvSpPr/>
      </dsp:nvSpPr>
      <dsp:spPr>
        <a:xfrm>
          <a:off x="4429115" y="0"/>
          <a:ext cx="1639730" cy="635000"/>
        </a:xfrm>
        <a:prstGeom prst="chevron">
          <a:avLst/>
        </a:prstGeom>
        <a:solidFill>
          <a:srgbClr val="CACA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468272"/>
              </a:solidFill>
              <a:latin typeface="Century Gothic" panose="020B0502020202020204" pitchFamily="34" charset="0"/>
            </a:rPr>
            <a:t>   MARKETING</a:t>
          </a:r>
          <a:endParaRPr lang="en-US" sz="1100" b="1" kern="1200" dirty="0">
            <a:solidFill>
              <a:srgbClr val="468272"/>
            </a:solidFill>
            <a:latin typeface="Century Gothic" panose="020B0502020202020204" pitchFamily="34" charset="0"/>
          </a:endParaRPr>
        </a:p>
      </dsp:txBody>
      <dsp:txXfrm>
        <a:off x="4746615" y="0"/>
        <a:ext cx="1004730" cy="635000"/>
      </dsp:txXfrm>
    </dsp:sp>
    <dsp:sp modelId="{02B64057-5BC3-7944-824D-70DC9483C40D}">
      <dsp:nvSpPr>
        <dsp:cNvPr id="0" name=""/>
        <dsp:cNvSpPr/>
      </dsp:nvSpPr>
      <dsp:spPr>
        <a:xfrm>
          <a:off x="5904872" y="0"/>
          <a:ext cx="1639730" cy="635000"/>
        </a:xfrm>
        <a:prstGeom prst="chevron">
          <a:avLst/>
        </a:prstGeom>
        <a:solidFill>
          <a:srgbClr val="CACA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468272"/>
              </a:solidFill>
              <a:latin typeface="Century Gothic" panose="020B0502020202020204" pitchFamily="34" charset="0"/>
            </a:rPr>
            <a:t> DISTRIBUTION</a:t>
          </a:r>
          <a:endParaRPr lang="en-US" sz="1100" b="1" kern="1200" dirty="0">
            <a:solidFill>
              <a:srgbClr val="468272"/>
            </a:solidFill>
            <a:latin typeface="Century Gothic" panose="020B0502020202020204" pitchFamily="34" charset="0"/>
          </a:endParaRPr>
        </a:p>
      </dsp:txBody>
      <dsp:txXfrm>
        <a:off x="6222372" y="0"/>
        <a:ext cx="1004730" cy="635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E9773-7F4C-4A88-9EF9-895D9A538E20}" type="datetimeFigureOut">
              <a:rPr lang="en-US" smtClean="0"/>
              <a:t>5/22/2015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1F23A8-FB82-48F9-9C23-3FBD7916ACB9}" type="slidenum">
              <a:rPr lang="en-US" smtClean="0"/>
              <a:t>‹#›</a:t>
            </a:fld>
            <a:endParaRPr lang="en-US" dirty="0"/>
          </a:p>
        </p:txBody>
      </p:sp>
    </p:spTree>
    <p:extLst>
      <p:ext uri="{BB962C8B-B14F-4D97-AF65-F5344CB8AC3E}">
        <p14:creationId xmlns:p14="http://schemas.microsoft.com/office/powerpoint/2010/main" val="4035690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74376-E9CE-4D98-A52A-48FA1948F331}"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378976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71A1D-47AA-4049-BD5D-E51F0C695F2E}"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460396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42" name="Title 1"/>
          <p:cNvSpPr>
            <a:spLocks noGrp="1"/>
          </p:cNvSpPr>
          <p:nvPr>
            <p:ph type="ctrTitle" hasCustomPrompt="1"/>
          </p:nvPr>
        </p:nvSpPr>
        <p:spPr>
          <a:xfrm>
            <a:off x="533400" y="2286000"/>
            <a:ext cx="4615070" cy="906510"/>
          </a:xfrm>
        </p:spPr>
        <p:txBody>
          <a:bodyPr anchor="t">
            <a:normAutofit/>
          </a:bodyPr>
          <a:lstStyle>
            <a:lvl1pPr>
              <a:defRPr sz="2400">
                <a:solidFill>
                  <a:schemeClr val="tx1"/>
                </a:solidFill>
              </a:defRPr>
            </a:lvl1pPr>
          </a:lstStyle>
          <a:p>
            <a:r>
              <a:rPr lang="en-US" dirty="0" smtClean="0"/>
              <a:t>Title</a:t>
            </a:r>
            <a:endParaRPr lang="en-US" dirty="0"/>
          </a:p>
        </p:txBody>
      </p:sp>
      <p:sp>
        <p:nvSpPr>
          <p:cNvPr id="43" name="Subtitle 2"/>
          <p:cNvSpPr>
            <a:spLocks noGrp="1"/>
          </p:cNvSpPr>
          <p:nvPr>
            <p:ph type="subTitle" idx="1" hasCustomPrompt="1"/>
          </p:nvPr>
        </p:nvSpPr>
        <p:spPr>
          <a:xfrm>
            <a:off x="609600" y="3774196"/>
            <a:ext cx="4234070" cy="340604"/>
          </a:xfrm>
          <a:prstGeom prst="rect">
            <a:avLst/>
          </a:prstGeom>
        </p:spPr>
        <p:txBody>
          <a:bodyPr>
            <a:noAutofit/>
          </a:bodyPr>
          <a:lstStyle>
            <a:lvl1pPr marL="0" indent="0" algn="l">
              <a:buNone/>
              <a:defRPr sz="16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Date</a:t>
            </a:r>
            <a:endParaRPr lang="en-US" dirty="0"/>
          </a:p>
        </p:txBody>
      </p:sp>
      <p:sp>
        <p:nvSpPr>
          <p:cNvPr id="44" name="Rectangle 43"/>
          <p:cNvSpPr/>
          <p:nvPr/>
        </p:nvSpPr>
        <p:spPr>
          <a:xfrm>
            <a:off x="-14068" y="6186268"/>
            <a:ext cx="9158068" cy="685800"/>
          </a:xfrm>
          <a:prstGeom prst="rect">
            <a:avLst/>
          </a:prstGeom>
          <a:solidFill>
            <a:srgbClr val="DD291E"/>
          </a:solidFill>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dirty="0" smtClean="0">
              <a:solidFill>
                <a:srgbClr val="000000"/>
              </a:solidFill>
            </a:endParaRPr>
          </a:p>
        </p:txBody>
      </p:sp>
      <p:sp>
        <p:nvSpPr>
          <p:cNvPr id="46" name="TextBox 45"/>
          <p:cNvSpPr txBox="1"/>
          <p:nvPr/>
        </p:nvSpPr>
        <p:spPr>
          <a:xfrm>
            <a:off x="228600" y="6421446"/>
            <a:ext cx="2819400" cy="253916"/>
          </a:xfrm>
          <a:prstGeom prst="rect">
            <a:avLst/>
          </a:prstGeom>
          <a:noFill/>
        </p:spPr>
        <p:txBody>
          <a:bodyPr wrap="square" rtlCol="0">
            <a:spAutoFit/>
          </a:bodyPr>
          <a:lstStyle/>
          <a:p>
            <a:pPr>
              <a:spcBef>
                <a:spcPts val="200"/>
              </a:spcBef>
              <a:spcAft>
                <a:spcPts val="400"/>
              </a:spcAft>
            </a:pPr>
            <a:r>
              <a:rPr lang="en-US" sz="1050" dirty="0" smtClean="0">
                <a:solidFill>
                  <a:schemeClr val="bg1"/>
                </a:solidFill>
              </a:rPr>
              <a:t>©</a:t>
            </a:r>
            <a:r>
              <a:rPr lang="en-US" sz="1050" baseline="0" dirty="0" smtClean="0">
                <a:solidFill>
                  <a:schemeClr val="bg1"/>
                </a:solidFill>
              </a:rPr>
              <a:t> Copyright 2014 Innosight LLC</a:t>
            </a:r>
            <a:endParaRPr lang="en-US" sz="1050" dirty="0" smtClean="0">
              <a:solidFill>
                <a:schemeClr val="bg1"/>
              </a:solidFill>
            </a:endParaRPr>
          </a:p>
        </p:txBody>
      </p:sp>
      <p:pic>
        <p:nvPicPr>
          <p:cNvPr id="47" name="Picture 46" descr="Innosight_Logo_Fak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308674"/>
            <a:ext cx="2514600" cy="681926"/>
          </a:xfrm>
          <a:prstGeom prst="rect">
            <a:avLst/>
          </a:prstGeom>
        </p:spPr>
      </p:pic>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1502" y="3976468"/>
            <a:ext cx="2372498" cy="2194560"/>
          </a:xfrm>
          <a:prstGeom prst="rect">
            <a:avLst/>
          </a:prstGeom>
        </p:spPr>
      </p:pic>
      <p:sp>
        <p:nvSpPr>
          <p:cNvPr id="49" name="Rectangle 48"/>
          <p:cNvSpPr/>
          <p:nvPr/>
        </p:nvSpPr>
        <p:spPr>
          <a:xfrm>
            <a:off x="-14068" y="6186268"/>
            <a:ext cx="9158068" cy="685800"/>
          </a:xfrm>
          <a:prstGeom prst="rect">
            <a:avLst/>
          </a:prstGeom>
          <a:solidFill>
            <a:srgbClr val="DD291E"/>
          </a:solidFill>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dirty="0" smtClean="0">
              <a:solidFill>
                <a:srgbClr val="000000"/>
              </a:solidFill>
            </a:endParaRPr>
          </a:p>
        </p:txBody>
      </p:sp>
      <p:sp>
        <p:nvSpPr>
          <p:cNvPr id="50" name="TextBox 49"/>
          <p:cNvSpPr txBox="1"/>
          <p:nvPr/>
        </p:nvSpPr>
        <p:spPr>
          <a:xfrm>
            <a:off x="228600" y="6421446"/>
            <a:ext cx="2819400" cy="253916"/>
          </a:xfrm>
          <a:prstGeom prst="rect">
            <a:avLst/>
          </a:prstGeom>
          <a:noFill/>
        </p:spPr>
        <p:txBody>
          <a:bodyPr wrap="square" rtlCol="0">
            <a:spAutoFit/>
          </a:bodyPr>
          <a:lstStyle/>
          <a:p>
            <a:pPr>
              <a:spcBef>
                <a:spcPts val="200"/>
              </a:spcBef>
              <a:spcAft>
                <a:spcPts val="400"/>
              </a:spcAft>
            </a:pPr>
            <a:r>
              <a:rPr lang="en-US" sz="1050" dirty="0" smtClean="0">
                <a:solidFill>
                  <a:schemeClr val="bg1"/>
                </a:solidFill>
              </a:rPr>
              <a:t>©</a:t>
            </a:r>
            <a:r>
              <a:rPr lang="en-US" sz="1050" baseline="0" dirty="0" smtClean="0">
                <a:solidFill>
                  <a:schemeClr val="bg1"/>
                </a:solidFill>
              </a:rPr>
              <a:t> Copyright 2014 Innosight LLC</a:t>
            </a:r>
            <a:endParaRPr lang="en-US" sz="1050" dirty="0" smtClean="0">
              <a:solidFill>
                <a:schemeClr val="bg1"/>
              </a:solidFill>
            </a:endParaRPr>
          </a:p>
        </p:txBody>
      </p:sp>
      <p:pic>
        <p:nvPicPr>
          <p:cNvPr id="51" name="Picture 50" descr="Innosight_Logo_Fak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308674"/>
            <a:ext cx="2514600" cy="681926"/>
          </a:xfrm>
          <a:prstGeom prst="rect">
            <a:avLst/>
          </a:prstGeom>
        </p:spPr>
      </p:pic>
      <p:pic>
        <p:nvPicPr>
          <p:cNvPr id="52" name="Pictur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1502" y="3976468"/>
            <a:ext cx="2372498" cy="2194560"/>
          </a:xfrm>
          <a:prstGeom prst="rect">
            <a:avLst/>
          </a:prstGeom>
        </p:spPr>
      </p:pic>
    </p:spTree>
    <p:extLst>
      <p:ext uri="{BB962C8B-B14F-4D97-AF65-F5344CB8AC3E}">
        <p14:creationId xmlns:p14="http://schemas.microsoft.com/office/powerpoint/2010/main" val="6629925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a:fld id="{2792D5DD-EA4E-C648-BFB7-DA0BB34F450E}" type="datetimeFigureOut">
              <a:rPr lang="en-US">
                <a:solidFill>
                  <a:prstClr val="black"/>
                </a:solidFill>
              </a:rPr>
              <a:pPr defTabSz="457200"/>
              <a:t>5/22/2015</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457200"/>
            <a:fld id="{6F805CE9-1927-F146-B5B6-BE82C758F59A}" type="slidenum">
              <a:rPr lang="en-US">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842875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Content Placeholder 2"/>
          <p:cNvSpPr>
            <a:spLocks noGrp="1"/>
          </p:cNvSpPr>
          <p:nvPr>
            <p:ph idx="1"/>
          </p:nvPr>
        </p:nvSpPr>
        <p:spPr>
          <a:xfrm>
            <a:off x="2111144" y="21380"/>
            <a:ext cx="6865509" cy="407647"/>
          </a:xfrm>
        </p:spPr>
        <p:txBody>
          <a:bodyPr>
            <a:normAutofit/>
          </a:bodyPr>
          <a:lstStyle>
            <a:lvl1pPr>
              <a:defRPr sz="1600"/>
            </a:lvl1pPr>
          </a:lstStyle>
          <a:p>
            <a:pPr lvl="0"/>
            <a:r>
              <a:rPr lang="en-US" dirty="0" smtClean="0"/>
              <a:t>Click to edit Master text styles</a:t>
            </a:r>
          </a:p>
        </p:txBody>
      </p:sp>
      <p:sp>
        <p:nvSpPr>
          <p:cNvPr id="6" name="Title 1"/>
          <p:cNvSpPr>
            <a:spLocks noGrp="1"/>
          </p:cNvSpPr>
          <p:nvPr>
            <p:ph type="title"/>
          </p:nvPr>
        </p:nvSpPr>
        <p:spPr>
          <a:xfrm>
            <a:off x="457200" y="566315"/>
            <a:ext cx="8229600" cy="90953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79557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2378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2378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4229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01169"/>
            <a:ext cx="8524875" cy="771525"/>
          </a:xfrm>
        </p:spPr>
        <p:txBody>
          <a:bodyPr/>
          <a:lstStyle>
            <a:lvl1pPr>
              <a:defRPr>
                <a:solidFill>
                  <a:srgbClr val="000000"/>
                </a:solidFill>
              </a:defRPr>
            </a:lvl1pPr>
          </a:lstStyle>
          <a:p>
            <a:r>
              <a:rPr lang="en-US" smtClean="0"/>
              <a:t>Click to edit Master title style</a:t>
            </a:r>
            <a:endParaRPr lang="en-US" dirty="0"/>
          </a:p>
        </p:txBody>
      </p:sp>
      <p:sp>
        <p:nvSpPr>
          <p:cNvPr id="7" name="Text Placeholder 6"/>
          <p:cNvSpPr>
            <a:spLocks noGrp="1"/>
          </p:cNvSpPr>
          <p:nvPr>
            <p:ph type="body" sz="quarter" idx="12" hasCustomPrompt="1"/>
          </p:nvPr>
        </p:nvSpPr>
        <p:spPr>
          <a:xfrm>
            <a:off x="352425" y="1266824"/>
            <a:ext cx="8485632" cy="5266944"/>
          </a:xfrm>
        </p:spPr>
        <p:txBody>
          <a:bodyPr/>
          <a:lstStyle>
            <a:lvl1pPr marL="180000" indent="-180000" defTabSz="720000">
              <a:spcBef>
                <a:spcPts val="1200"/>
              </a:spcBef>
              <a:spcAft>
                <a:spcPts val="0"/>
              </a:spcAft>
              <a:defRPr/>
            </a:lvl1pPr>
            <a:lvl2pPr marL="360000" indent="-180000">
              <a:spcBef>
                <a:spcPts val="600"/>
              </a:spcBef>
              <a:spcAft>
                <a:spcPts val="0"/>
              </a:spcAft>
              <a:defRPr/>
            </a:lvl2pPr>
            <a:lvl3pPr marL="540000" indent="-180000">
              <a:spcBef>
                <a:spcPts val="600"/>
              </a:spcBef>
              <a:spcAft>
                <a:spcPts val="0"/>
              </a:spcAft>
              <a:defRPr/>
            </a:lvl3pPr>
          </a:lstStyle>
          <a:p>
            <a:pPr lvl="0"/>
            <a:r>
              <a:rPr lang="en-US" dirty="0" smtClean="0"/>
              <a:t>First level</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2496518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01169"/>
            <a:ext cx="8524875" cy="771525"/>
          </a:xfrm>
        </p:spPr>
        <p:txBody>
          <a:bodyPr/>
          <a:lstStyle>
            <a:lvl1pPr>
              <a:defRPr>
                <a:solidFill>
                  <a:srgbClr val="000000"/>
                </a:solidFill>
              </a:defRPr>
            </a:lvl1pPr>
          </a:lstStyle>
          <a:p>
            <a:r>
              <a:rPr lang="en-US" smtClean="0"/>
              <a:t>Click to edit Master title style</a:t>
            </a:r>
            <a:endParaRPr lang="en-US" dirty="0"/>
          </a:p>
        </p:txBody>
      </p:sp>
      <p:sp>
        <p:nvSpPr>
          <p:cNvPr id="7" name="Text Placeholder 6"/>
          <p:cNvSpPr>
            <a:spLocks noGrp="1"/>
          </p:cNvSpPr>
          <p:nvPr>
            <p:ph type="body" sz="quarter" idx="12" hasCustomPrompt="1"/>
          </p:nvPr>
        </p:nvSpPr>
        <p:spPr>
          <a:xfrm>
            <a:off x="352425" y="1266824"/>
            <a:ext cx="8485632" cy="5266944"/>
          </a:xfrm>
        </p:spPr>
        <p:txBody>
          <a:bodyPr/>
          <a:lstStyle>
            <a:lvl1pPr marL="180000" indent="-180000" defTabSz="720000">
              <a:spcBef>
                <a:spcPts val="1200"/>
              </a:spcBef>
              <a:spcAft>
                <a:spcPts val="0"/>
              </a:spcAft>
              <a:defRPr/>
            </a:lvl1pPr>
            <a:lvl2pPr marL="360000" indent="-180000">
              <a:spcBef>
                <a:spcPts val="600"/>
              </a:spcBef>
              <a:spcAft>
                <a:spcPts val="0"/>
              </a:spcAft>
              <a:defRPr/>
            </a:lvl2pPr>
            <a:lvl3pPr marL="540000" indent="-180000">
              <a:spcBef>
                <a:spcPts val="600"/>
              </a:spcBef>
              <a:spcAft>
                <a:spcPts val="0"/>
              </a:spcAft>
              <a:defRPr/>
            </a:lvl3pPr>
          </a:lstStyle>
          <a:p>
            <a:pPr lvl="0"/>
            <a:r>
              <a:rPr lang="en-US" dirty="0" smtClean="0"/>
              <a:t>First level</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803996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and Char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effectLst/>
              </a:defRPr>
            </a:lvl1pPr>
          </a:lstStyle>
          <a:p>
            <a:r>
              <a:rPr lang="en-US" smtClean="0"/>
              <a:t>Click to edit Master title style</a:t>
            </a:r>
            <a:endParaRPr lang="en-US" dirty="0"/>
          </a:p>
        </p:txBody>
      </p:sp>
      <p:sp>
        <p:nvSpPr>
          <p:cNvPr id="7" name="Picture Placeholder 7"/>
          <p:cNvSpPr>
            <a:spLocks noGrp="1"/>
          </p:cNvSpPr>
          <p:nvPr>
            <p:ph type="pic" sz="quarter" idx="13" hasCustomPrompt="1"/>
          </p:nvPr>
        </p:nvSpPr>
        <p:spPr>
          <a:xfrm>
            <a:off x="4645152" y="1271016"/>
            <a:ext cx="4169664" cy="5266944"/>
          </a:xfrm>
          <a:blipFill>
            <a:blip r:embed="rId2" cstate="print">
              <a:extLst>
                <a:ext uri="{28A0092B-C50C-407E-A947-70E740481C1C}">
                  <a14:useLocalDpi xmlns:a14="http://schemas.microsoft.com/office/drawing/2010/main" val="0"/>
                </a:ext>
              </a:extLst>
            </a:blip>
            <a:stretch>
              <a:fillRect/>
            </a:stretch>
          </a:blipFill>
        </p:spPr>
        <p:txBody>
          <a:bodyPr/>
          <a:lstStyle>
            <a:lvl1pPr>
              <a:defRPr/>
            </a:lvl1pPr>
          </a:lstStyle>
          <a:p>
            <a:r>
              <a:rPr lang="en-US" dirty="0" smtClean="0"/>
              <a:t>Wizard Chart</a:t>
            </a:r>
            <a:endParaRPr lang="en-US" dirty="0"/>
          </a:p>
        </p:txBody>
      </p:sp>
      <p:sp>
        <p:nvSpPr>
          <p:cNvPr id="9" name="Text Placeholder 8"/>
          <p:cNvSpPr>
            <a:spLocks noGrp="1"/>
          </p:cNvSpPr>
          <p:nvPr>
            <p:ph type="body" sz="quarter" idx="14" hasCustomPrompt="1"/>
          </p:nvPr>
        </p:nvSpPr>
        <p:spPr>
          <a:xfrm>
            <a:off x="356616" y="1271016"/>
            <a:ext cx="4169664" cy="5266944"/>
          </a:xfrm>
        </p:spPr>
        <p:txBody>
          <a:bodyPr/>
          <a:lstStyle>
            <a:lvl1pPr marL="180000" indent="-180000">
              <a:spcAft>
                <a:spcPts val="0"/>
              </a:spcAft>
              <a:defRPr/>
            </a:lvl1pPr>
            <a:lvl2pPr indent="-180000">
              <a:spcAft>
                <a:spcPts val="0"/>
              </a:spcAft>
              <a:defRPr/>
            </a:lvl2pPr>
            <a:lvl3pPr indent="-180000">
              <a:spcAft>
                <a:spcPts val="0"/>
              </a:spcAft>
              <a:defRPr/>
            </a:lvl3pPr>
          </a:lstStyle>
          <a:p>
            <a:pPr lvl="0"/>
            <a:r>
              <a:rPr lang="en-US" dirty="0" smtClean="0"/>
              <a:t>First level</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67803851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a:solidFill>
                  <a:srgbClr val="000000"/>
                </a:solidFill>
              </a:defRPr>
            </a:lvl1pPr>
          </a:lstStyle>
          <a:p>
            <a:r>
              <a:rPr lang="en-US" smtClean="0"/>
              <a:t>Click to edit Master title style</a:t>
            </a:r>
            <a:endParaRPr lang="en-US"/>
          </a:p>
        </p:txBody>
      </p:sp>
      <p:sp>
        <p:nvSpPr>
          <p:cNvPr id="6" name="Table Placeholder 5"/>
          <p:cNvSpPr>
            <a:spLocks noGrp="1"/>
          </p:cNvSpPr>
          <p:nvPr>
            <p:ph type="tbl" sz="quarter" idx="12"/>
          </p:nvPr>
        </p:nvSpPr>
        <p:spPr>
          <a:xfrm>
            <a:off x="356616" y="1271016"/>
            <a:ext cx="8485632" cy="5266944"/>
          </a:xfrm>
        </p:spPr>
        <p:txBody>
          <a:bodyPr/>
          <a:lstStyle>
            <a:lvl1pPr marL="180000">
              <a:defRPr>
                <a:solidFill>
                  <a:srgbClr val="000000"/>
                </a:solidFill>
              </a:defRPr>
            </a:lvl1pPr>
          </a:lstStyle>
          <a:p>
            <a:r>
              <a:rPr lang="en-US" dirty="0" smtClean="0"/>
              <a:t>Click icon to add table</a:t>
            </a:r>
            <a:endParaRPr lang="en-US" dirty="0"/>
          </a:p>
        </p:txBody>
      </p:sp>
    </p:spTree>
    <p:extLst>
      <p:ext uri="{BB962C8B-B14F-4D97-AF65-F5344CB8AC3E}">
        <p14:creationId xmlns:p14="http://schemas.microsoft.com/office/powerpoint/2010/main" val="35038974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and Picture Layou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lgn="l">
              <a:defRPr/>
            </a:lvl1pPr>
          </a:lstStyle>
          <a:p>
            <a:r>
              <a:rPr lang="en-US" smtClean="0"/>
              <a:t>Click to edit Master title style</a:t>
            </a:r>
            <a:endParaRPr lang="en-US" dirty="0"/>
          </a:p>
        </p:txBody>
      </p:sp>
      <p:sp>
        <p:nvSpPr>
          <p:cNvPr id="5" name="Text Placeholder 8"/>
          <p:cNvSpPr>
            <a:spLocks noGrp="1"/>
          </p:cNvSpPr>
          <p:nvPr>
            <p:ph type="body" sz="quarter" idx="14" hasCustomPrompt="1"/>
          </p:nvPr>
        </p:nvSpPr>
        <p:spPr>
          <a:xfrm>
            <a:off x="301752" y="1197863"/>
            <a:ext cx="4206240" cy="5266944"/>
          </a:xfrm>
        </p:spPr>
        <p:txBody>
          <a:bodyPr/>
          <a:lstStyle>
            <a:lvl1pPr marL="180000">
              <a:defRPr sz="1600" b="0">
                <a:solidFill>
                  <a:srgbClr val="000000"/>
                </a:solidFill>
              </a:defRPr>
            </a:lvl1pPr>
            <a:lvl2pPr>
              <a:defRPr sz="1600">
                <a:solidFill>
                  <a:srgbClr val="000000"/>
                </a:solidFill>
              </a:defRPr>
            </a:lvl2pPr>
            <a:lvl3pPr>
              <a:tabLst>
                <a:tab pos="355600" algn="l"/>
              </a:tabLst>
              <a:defRPr sz="1600">
                <a:solidFill>
                  <a:srgbClr val="000000"/>
                </a:solidFill>
              </a:defRPr>
            </a:lvl3pPr>
          </a:lstStyle>
          <a:p>
            <a:pPr lvl="0"/>
            <a:r>
              <a:rPr lang="en-US" dirty="0" smtClean="0"/>
              <a:t>First level</a:t>
            </a:r>
          </a:p>
          <a:p>
            <a:pPr lvl="1"/>
            <a:r>
              <a:rPr lang="en-US" dirty="0" smtClean="0"/>
              <a:t>Second level</a:t>
            </a:r>
          </a:p>
          <a:p>
            <a:pPr lvl="2"/>
            <a:r>
              <a:rPr lang="en-US" dirty="0" smtClean="0"/>
              <a:t>Third level</a:t>
            </a:r>
          </a:p>
        </p:txBody>
      </p:sp>
      <p:sp>
        <p:nvSpPr>
          <p:cNvPr id="7" name="Picture Placeholder 6"/>
          <p:cNvSpPr>
            <a:spLocks noGrp="1"/>
          </p:cNvSpPr>
          <p:nvPr>
            <p:ph type="pic" sz="quarter" idx="15"/>
          </p:nvPr>
        </p:nvSpPr>
        <p:spPr>
          <a:xfrm>
            <a:off x="4590288" y="1200150"/>
            <a:ext cx="4206240" cy="5266944"/>
          </a:xfrm>
        </p:spPr>
        <p:txBody>
          <a:bodyPr/>
          <a:lstStyle>
            <a:lvl1pPr marL="180000">
              <a:defRPr>
                <a:solidFill>
                  <a:srgbClr val="000000"/>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306618177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harts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9" name="Picture Placeholder 7"/>
          <p:cNvSpPr>
            <a:spLocks noGrp="1"/>
          </p:cNvSpPr>
          <p:nvPr>
            <p:ph type="pic" sz="quarter" idx="13" hasCustomPrompt="1"/>
          </p:nvPr>
        </p:nvSpPr>
        <p:spPr>
          <a:xfrm>
            <a:off x="356616" y="1271016"/>
            <a:ext cx="4169664" cy="5266944"/>
          </a:xfrm>
          <a:blipFill>
            <a:blip r:embed="rId2" cstate="print">
              <a:extLst>
                <a:ext uri="{28A0092B-C50C-407E-A947-70E740481C1C}">
                  <a14:useLocalDpi xmlns:a14="http://schemas.microsoft.com/office/drawing/2010/main" val="0"/>
                </a:ext>
              </a:extLst>
            </a:blip>
            <a:stretch>
              <a:fillRect/>
            </a:stretch>
          </a:blipFill>
        </p:spPr>
        <p:txBody>
          <a:bodyPr/>
          <a:lstStyle>
            <a:lvl1pPr marL="180000">
              <a:defRPr>
                <a:solidFill>
                  <a:srgbClr val="000000"/>
                </a:solidFill>
              </a:defRPr>
            </a:lvl1pPr>
          </a:lstStyle>
          <a:p>
            <a:r>
              <a:rPr lang="en-US" dirty="0" smtClean="0"/>
              <a:t>Wizard Chart</a:t>
            </a:r>
            <a:endParaRPr lang="en-US" dirty="0"/>
          </a:p>
        </p:txBody>
      </p:sp>
      <p:sp>
        <p:nvSpPr>
          <p:cNvPr id="10" name="Picture Placeholder 7"/>
          <p:cNvSpPr>
            <a:spLocks noGrp="1"/>
          </p:cNvSpPr>
          <p:nvPr>
            <p:ph type="pic" sz="quarter" idx="14" hasCustomPrompt="1"/>
          </p:nvPr>
        </p:nvSpPr>
        <p:spPr>
          <a:xfrm>
            <a:off x="4645152" y="1271016"/>
            <a:ext cx="4169664" cy="5266944"/>
          </a:xfrm>
          <a:blipFill>
            <a:blip r:embed="rId2" cstate="print">
              <a:extLst>
                <a:ext uri="{28A0092B-C50C-407E-A947-70E740481C1C}">
                  <a14:useLocalDpi xmlns:a14="http://schemas.microsoft.com/office/drawing/2010/main" val="0"/>
                </a:ext>
              </a:extLst>
            </a:blip>
            <a:stretch>
              <a:fillRect/>
            </a:stretch>
          </a:blipFill>
        </p:spPr>
        <p:txBody>
          <a:bodyPr/>
          <a:lstStyle>
            <a:lvl1pPr marL="180000">
              <a:defRPr>
                <a:solidFill>
                  <a:srgbClr val="000000"/>
                </a:solidFill>
              </a:defRPr>
            </a:lvl1pPr>
          </a:lstStyle>
          <a:p>
            <a:r>
              <a:rPr lang="en-US" dirty="0" smtClean="0"/>
              <a:t>Wizard Chart</a:t>
            </a:r>
            <a:endParaRPr lang="en-US" dirty="0"/>
          </a:p>
        </p:txBody>
      </p:sp>
    </p:spTree>
    <p:extLst>
      <p:ext uri="{BB962C8B-B14F-4D97-AF65-F5344CB8AC3E}">
        <p14:creationId xmlns:p14="http://schemas.microsoft.com/office/powerpoint/2010/main" val="194481766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ne Char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8" name="Picture Placeholder 7"/>
          <p:cNvSpPr>
            <a:spLocks noGrp="1"/>
          </p:cNvSpPr>
          <p:nvPr>
            <p:ph type="pic" sz="quarter" idx="14" hasCustomPrompt="1"/>
          </p:nvPr>
        </p:nvSpPr>
        <p:spPr>
          <a:xfrm>
            <a:off x="352800" y="1047600"/>
            <a:ext cx="8488800" cy="5162400"/>
          </a:xfrm>
          <a:blipFill>
            <a:blip r:embed="rId2" cstate="print">
              <a:extLst>
                <a:ext uri="{28A0092B-C50C-407E-A947-70E740481C1C}">
                  <a14:useLocalDpi xmlns:a14="http://schemas.microsoft.com/office/drawing/2010/main" val="0"/>
                </a:ext>
              </a:extLst>
            </a:blip>
            <a:stretch>
              <a:fillRect/>
            </a:stretch>
          </a:blipFill>
        </p:spPr>
        <p:txBody>
          <a:bodyPr/>
          <a:lstStyle>
            <a:lvl1pPr marL="180000">
              <a:defRPr>
                <a:solidFill>
                  <a:srgbClr val="000000"/>
                </a:solidFill>
              </a:defRPr>
            </a:lvl1pPr>
          </a:lstStyle>
          <a:p>
            <a:r>
              <a:rPr lang="en-US" dirty="0" smtClean="0"/>
              <a:t>Wizard Chart</a:t>
            </a:r>
            <a:endParaRPr lang="en-US" dirty="0"/>
          </a:p>
        </p:txBody>
      </p:sp>
    </p:spTree>
    <p:extLst>
      <p:ext uri="{BB962C8B-B14F-4D97-AF65-F5344CB8AC3E}">
        <p14:creationId xmlns:p14="http://schemas.microsoft.com/office/powerpoint/2010/main" val="35240197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212055"/>
            <a:ext cx="8524875" cy="771525"/>
          </a:xfrm>
        </p:spPr>
        <p:txBody>
          <a:bodyPr/>
          <a:lstStyle>
            <a:lvl1pPr>
              <a:defRPr>
                <a:solidFill>
                  <a:srgbClr val="00000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02896051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1882544" y="43152"/>
            <a:ext cx="7032856" cy="407647"/>
          </a:xfrm>
        </p:spPr>
        <p:txBody>
          <a:bodyPr>
            <a:normAutofit/>
          </a:bodyPr>
          <a:lstStyle>
            <a:lvl1pPr>
              <a:defRPr sz="1600"/>
            </a:lvl1pPr>
          </a:lstStyle>
          <a:p>
            <a:pPr lvl="0"/>
            <a:r>
              <a:rPr lang="en-US" dirty="0" smtClean="0"/>
              <a:t>Click to edit Master text styles</a:t>
            </a:r>
          </a:p>
        </p:txBody>
      </p:sp>
    </p:spTree>
    <p:extLst>
      <p:ext uri="{BB962C8B-B14F-4D97-AF65-F5344CB8AC3E}">
        <p14:creationId xmlns:p14="http://schemas.microsoft.com/office/powerpoint/2010/main" val="233995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304800" y="212055"/>
            <a:ext cx="8524875" cy="7715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9" name="Rectangle 3"/>
          <p:cNvSpPr>
            <a:spLocks noGrp="1" noChangeArrowheads="1"/>
          </p:cNvSpPr>
          <p:nvPr>
            <p:ph type="body" idx="1"/>
          </p:nvPr>
        </p:nvSpPr>
        <p:spPr bwMode="auto">
          <a:xfrm>
            <a:off x="352425" y="1047751"/>
            <a:ext cx="8486775" cy="5162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 bullet</a:t>
            </a:r>
          </a:p>
          <a:p>
            <a:pPr lvl="1"/>
            <a:r>
              <a:rPr lang="en-US" dirty="0" smtClean="0"/>
              <a:t>Second level bullet</a:t>
            </a:r>
          </a:p>
          <a:p>
            <a:pPr lvl="2"/>
            <a:r>
              <a:rPr lang="en-US" dirty="0" smtClean="0"/>
              <a:t>Third level bullet</a:t>
            </a:r>
          </a:p>
          <a:p>
            <a:pPr lvl="0"/>
            <a:endParaRPr lang="en-US" dirty="0" smtClean="0"/>
          </a:p>
        </p:txBody>
      </p:sp>
      <p:cxnSp>
        <p:nvCxnSpPr>
          <p:cNvPr id="14" name="Straight Connector 13"/>
          <p:cNvCxnSpPr/>
          <p:nvPr/>
        </p:nvCxnSpPr>
        <p:spPr>
          <a:xfrm>
            <a:off x="293914" y="979714"/>
            <a:ext cx="8523515" cy="1588"/>
          </a:xfrm>
          <a:prstGeom prst="line">
            <a:avLst/>
          </a:prstGeom>
          <a:ln w="12700">
            <a:solidFill>
              <a:srgbClr val="8996A0"/>
            </a:solidFill>
          </a:ln>
        </p:spPr>
        <p:style>
          <a:lnRef idx="1">
            <a:schemeClr val="accent1"/>
          </a:lnRef>
          <a:fillRef idx="0">
            <a:schemeClr val="accent1"/>
          </a:fillRef>
          <a:effectRef idx="0">
            <a:schemeClr val="accent1"/>
          </a:effectRef>
          <a:fontRef idx="minor">
            <a:schemeClr val="tx1"/>
          </a:fontRef>
        </p:style>
      </p:cxnSp>
      <p:sp>
        <p:nvSpPr>
          <p:cNvPr id="7" name="Notes"/>
          <p:cNvSpPr txBox="1">
            <a:spLocks noChangeArrowheads="1"/>
          </p:cNvSpPr>
          <p:nvPr/>
        </p:nvSpPr>
        <p:spPr bwMode="auto">
          <a:xfrm>
            <a:off x="222250" y="6222999"/>
            <a:ext cx="6140450" cy="432000"/>
          </a:xfrm>
          <a:prstGeom prst="rect">
            <a:avLst/>
          </a:prstGeom>
          <a:noFill/>
          <a:ln w="12700">
            <a:noFill/>
            <a:miter lim="800000"/>
            <a:headEnd type="none" w="sm" len="sm"/>
            <a:tailEnd type="none" w="sm" len="sm"/>
          </a:ln>
          <a:effectLst/>
        </p:spPr>
        <p:txBody>
          <a:bodyPr wrap="square" lIns="0" tIns="0" rIns="0" bIns="0" anchor="b">
            <a:spAutoFit/>
          </a:bodyPr>
          <a:lstStyle/>
          <a:p>
            <a:pPr marL="184150" indent="-184150" defTabSz="881063" fontAlgn="t"/>
            <a:r>
              <a:rPr lang="en-CA" sz="800" noProof="1" smtClean="0"/>
              <a:t> </a:t>
            </a:r>
            <a:endParaRPr lang="en-CA" sz="800" noProof="1"/>
          </a:p>
        </p:txBody>
      </p:sp>
      <p:sp>
        <p:nvSpPr>
          <p:cNvPr id="8" name="TextBox 7"/>
          <p:cNvSpPr txBox="1"/>
          <p:nvPr/>
        </p:nvSpPr>
        <p:spPr>
          <a:xfrm>
            <a:off x="0" y="6652800"/>
            <a:ext cx="2894400" cy="538609"/>
          </a:xfrm>
          <a:prstGeom prst="rect">
            <a:avLst/>
          </a:prstGeom>
          <a:noFill/>
        </p:spPr>
        <p:txBody>
          <a:bodyPr wrap="square" rtlCol="0">
            <a:spAutoFit/>
          </a:bodyPr>
          <a:lstStyle/>
          <a:p>
            <a:pPr marL="0" marR="0" indent="0" algn="l" defTabSz="914400" rtl="0" eaLnBrk="1" fontAlgn="base" latinLnBrk="0" hangingPunct="1">
              <a:lnSpc>
                <a:spcPct val="100000"/>
              </a:lnSpc>
              <a:spcBef>
                <a:spcPts val="200"/>
              </a:spcBef>
              <a:spcAft>
                <a:spcPts val="400"/>
              </a:spcAft>
              <a:buClrTx/>
              <a:buSzTx/>
              <a:buFontTx/>
              <a:buNone/>
              <a:tabLst/>
              <a:defRPr/>
            </a:pPr>
            <a:r>
              <a:rPr lang="en-US" sz="800" dirty="0" smtClean="0"/>
              <a:t>© Copyright 2014 Innosight LLC </a:t>
            </a:r>
          </a:p>
          <a:p>
            <a:pPr>
              <a:spcBef>
                <a:spcPts val="200"/>
              </a:spcBef>
              <a:spcAft>
                <a:spcPts val="400"/>
              </a:spcAft>
            </a:pPr>
            <a:endParaRPr lang="de-DE" sz="1600" dirty="0" smtClean="0">
              <a:solidFill>
                <a:srgbClr val="000000"/>
              </a:solidFill>
            </a:endParaRPr>
          </a:p>
        </p:txBody>
      </p:sp>
      <p:sp>
        <p:nvSpPr>
          <p:cNvPr id="9" name="TextBox 8"/>
          <p:cNvSpPr txBox="1"/>
          <p:nvPr/>
        </p:nvSpPr>
        <p:spPr>
          <a:xfrm>
            <a:off x="7009200" y="6652800"/>
            <a:ext cx="2134800" cy="93600"/>
          </a:xfrm>
          <a:prstGeom prst="rect">
            <a:avLst/>
          </a:prstGeom>
          <a:noFill/>
        </p:spPr>
        <p:txBody>
          <a:bodyPr wrap="square" rtlCol="0">
            <a:spAutoFit/>
          </a:bodyPr>
          <a:lstStyle/>
          <a:p>
            <a:pPr marL="0" marR="0" indent="0" algn="r" defTabSz="914400" rtl="0" eaLnBrk="1" fontAlgn="base" latinLnBrk="0" hangingPunct="1">
              <a:lnSpc>
                <a:spcPct val="100000"/>
              </a:lnSpc>
              <a:spcBef>
                <a:spcPts val="200"/>
              </a:spcBef>
              <a:spcAft>
                <a:spcPts val="400"/>
              </a:spcAft>
              <a:buClrTx/>
              <a:buSzTx/>
              <a:buFontTx/>
              <a:buNone/>
              <a:tabLst/>
              <a:defRPr/>
            </a:pPr>
            <a:fld id="{BB69BBE8-4DB2-4642-B003-B220ACD5A2FD}" type="slidenum">
              <a:rPr lang="en-US" sz="800" smtClean="0"/>
              <a:pPr marL="0" marR="0" indent="0" algn="r" defTabSz="914400" rtl="0" eaLnBrk="1" fontAlgn="base" latinLnBrk="0" hangingPunct="1">
                <a:lnSpc>
                  <a:spcPct val="100000"/>
                </a:lnSpc>
                <a:spcBef>
                  <a:spcPts val="200"/>
                </a:spcBef>
                <a:spcAft>
                  <a:spcPts val="400"/>
                </a:spcAft>
                <a:buClrTx/>
                <a:buSzTx/>
                <a:buFontTx/>
                <a:buNone/>
                <a:tabLst/>
                <a:defRPr/>
              </a:pPr>
              <a:t>‹#›</a:t>
            </a:fld>
            <a:endParaRPr lang="en-US" sz="800" dirty="0" smtClean="0"/>
          </a:p>
        </p:txBody>
      </p:sp>
    </p:spTree>
    <p:extLst>
      <p:ext uri="{BB962C8B-B14F-4D97-AF65-F5344CB8AC3E}">
        <p14:creationId xmlns:p14="http://schemas.microsoft.com/office/powerpoint/2010/main" val="16944663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p:txStyles>
    <p:titleStyle>
      <a:lvl1pPr algn="l" rtl="0" eaLnBrk="1" fontAlgn="base" hangingPunct="1">
        <a:lnSpc>
          <a:spcPct val="90000"/>
        </a:lnSpc>
        <a:spcBef>
          <a:spcPct val="0"/>
        </a:spcBef>
        <a:spcAft>
          <a:spcPct val="0"/>
        </a:spcAft>
        <a:defRPr lang="en-US" sz="2200" b="1" smtClean="0">
          <a:solidFill>
            <a:srgbClr val="000000"/>
          </a:solidFill>
          <a:effectLst/>
          <a:latin typeface="+mn-lt"/>
          <a:ea typeface="+mj-ea"/>
          <a:cs typeface="+mj-cs"/>
        </a:defRPr>
      </a:lvl1pPr>
      <a:lvl2pPr algn="l" rtl="0" eaLnBrk="1" fontAlgn="base" hangingPunct="1">
        <a:lnSpc>
          <a:spcPct val="90000"/>
        </a:lnSpc>
        <a:spcBef>
          <a:spcPct val="0"/>
        </a:spcBef>
        <a:spcAft>
          <a:spcPct val="0"/>
        </a:spcAft>
        <a:defRPr sz="2300" b="1">
          <a:solidFill>
            <a:schemeClr val="bg1"/>
          </a:solidFill>
          <a:latin typeface="Arial" charset="0"/>
        </a:defRPr>
      </a:lvl2pPr>
      <a:lvl3pPr algn="l" rtl="0" eaLnBrk="1" fontAlgn="base" hangingPunct="1">
        <a:lnSpc>
          <a:spcPct val="90000"/>
        </a:lnSpc>
        <a:spcBef>
          <a:spcPct val="0"/>
        </a:spcBef>
        <a:spcAft>
          <a:spcPct val="0"/>
        </a:spcAft>
        <a:defRPr sz="2300" b="1">
          <a:solidFill>
            <a:schemeClr val="bg1"/>
          </a:solidFill>
          <a:latin typeface="Arial" charset="0"/>
        </a:defRPr>
      </a:lvl3pPr>
      <a:lvl4pPr algn="l" rtl="0" eaLnBrk="1" fontAlgn="base" hangingPunct="1">
        <a:lnSpc>
          <a:spcPct val="90000"/>
        </a:lnSpc>
        <a:spcBef>
          <a:spcPct val="0"/>
        </a:spcBef>
        <a:spcAft>
          <a:spcPct val="0"/>
        </a:spcAft>
        <a:defRPr sz="2300" b="1">
          <a:solidFill>
            <a:schemeClr val="bg1"/>
          </a:solidFill>
          <a:latin typeface="Arial" charset="0"/>
        </a:defRPr>
      </a:lvl4pPr>
      <a:lvl5pPr algn="l" rtl="0" eaLnBrk="1" fontAlgn="base" hangingPunct="1">
        <a:lnSpc>
          <a:spcPct val="90000"/>
        </a:lnSpc>
        <a:spcBef>
          <a:spcPct val="0"/>
        </a:spcBef>
        <a:spcAft>
          <a:spcPct val="0"/>
        </a:spcAft>
        <a:defRPr sz="2300" b="1">
          <a:solidFill>
            <a:schemeClr val="bg1"/>
          </a:solidFill>
          <a:latin typeface="Arial" charset="0"/>
        </a:defRPr>
      </a:lvl5pPr>
      <a:lvl6pPr marL="457200" algn="l" rtl="0" eaLnBrk="1" fontAlgn="base" hangingPunct="1">
        <a:lnSpc>
          <a:spcPct val="90000"/>
        </a:lnSpc>
        <a:spcBef>
          <a:spcPct val="0"/>
        </a:spcBef>
        <a:spcAft>
          <a:spcPct val="0"/>
        </a:spcAft>
        <a:defRPr sz="3200">
          <a:solidFill>
            <a:schemeClr val="tx1"/>
          </a:solidFill>
          <a:latin typeface="Arial Narrow" pitchFamily="34" charset="0"/>
        </a:defRPr>
      </a:lvl6pPr>
      <a:lvl7pPr marL="914400" algn="l" rtl="0" eaLnBrk="1" fontAlgn="base" hangingPunct="1">
        <a:lnSpc>
          <a:spcPct val="90000"/>
        </a:lnSpc>
        <a:spcBef>
          <a:spcPct val="0"/>
        </a:spcBef>
        <a:spcAft>
          <a:spcPct val="0"/>
        </a:spcAft>
        <a:defRPr sz="3200">
          <a:solidFill>
            <a:schemeClr val="tx1"/>
          </a:solidFill>
          <a:latin typeface="Arial Narrow" pitchFamily="34" charset="0"/>
        </a:defRPr>
      </a:lvl7pPr>
      <a:lvl8pPr marL="1371600" algn="l" rtl="0" eaLnBrk="1" fontAlgn="base" hangingPunct="1">
        <a:lnSpc>
          <a:spcPct val="90000"/>
        </a:lnSpc>
        <a:spcBef>
          <a:spcPct val="0"/>
        </a:spcBef>
        <a:spcAft>
          <a:spcPct val="0"/>
        </a:spcAft>
        <a:defRPr sz="3200">
          <a:solidFill>
            <a:schemeClr val="tx1"/>
          </a:solidFill>
          <a:latin typeface="Arial Narrow" pitchFamily="34" charset="0"/>
        </a:defRPr>
      </a:lvl8pPr>
      <a:lvl9pPr marL="1828800" algn="l" rtl="0" eaLnBrk="1" fontAlgn="base" hangingPunct="1">
        <a:lnSpc>
          <a:spcPct val="90000"/>
        </a:lnSpc>
        <a:spcBef>
          <a:spcPct val="0"/>
        </a:spcBef>
        <a:spcAft>
          <a:spcPct val="0"/>
        </a:spcAft>
        <a:defRPr sz="3200">
          <a:solidFill>
            <a:schemeClr val="tx1"/>
          </a:solidFill>
          <a:latin typeface="Arial Narrow" pitchFamily="34" charset="0"/>
        </a:defRPr>
      </a:lvl9pPr>
    </p:titleStyle>
    <p:bodyStyle>
      <a:lvl1pPr marL="180000" indent="-180000" algn="l" rtl="0" eaLnBrk="1" fontAlgn="base" hangingPunct="1">
        <a:lnSpc>
          <a:spcPct val="100000"/>
        </a:lnSpc>
        <a:spcBef>
          <a:spcPts val="1200"/>
        </a:spcBef>
        <a:spcAft>
          <a:spcPts val="0"/>
        </a:spcAft>
        <a:buClr>
          <a:schemeClr val="tx1"/>
        </a:buClr>
        <a:buSzPct val="111000"/>
        <a:buFont typeface="Arial" pitchFamily="34" charset="0"/>
        <a:buChar char="•"/>
        <a:defRPr sz="1600" b="0" baseline="0">
          <a:solidFill>
            <a:srgbClr val="000000"/>
          </a:solidFill>
          <a:latin typeface="+mn-lt"/>
          <a:ea typeface="+mn-ea"/>
          <a:cs typeface="+mn-cs"/>
        </a:defRPr>
      </a:lvl1pPr>
      <a:lvl2pPr marL="360000" indent="-180000" algn="l" rtl="0" eaLnBrk="1" fontAlgn="base" hangingPunct="1">
        <a:lnSpc>
          <a:spcPct val="100000"/>
        </a:lnSpc>
        <a:spcBef>
          <a:spcPts val="600"/>
        </a:spcBef>
        <a:spcAft>
          <a:spcPts val="0"/>
        </a:spcAft>
        <a:buClr>
          <a:srgbClr val="000000"/>
        </a:buClr>
        <a:buFont typeface="Arial" pitchFamily="34" charset="0"/>
        <a:buChar char="–"/>
        <a:defRPr sz="1600">
          <a:solidFill>
            <a:srgbClr val="000000"/>
          </a:solidFill>
          <a:latin typeface="+mn-lt"/>
        </a:defRPr>
      </a:lvl2pPr>
      <a:lvl3pPr marL="540000" indent="-180000" algn="l" rtl="0" eaLnBrk="1" fontAlgn="base" hangingPunct="1">
        <a:lnSpc>
          <a:spcPct val="100000"/>
        </a:lnSpc>
        <a:spcBef>
          <a:spcPts val="600"/>
        </a:spcBef>
        <a:spcAft>
          <a:spcPts val="0"/>
        </a:spcAft>
        <a:buClr>
          <a:srgbClr val="000000"/>
        </a:buClr>
        <a:buSzPct val="95000"/>
        <a:buFont typeface="Arial" pitchFamily="34" charset="0"/>
        <a:buChar char="▪"/>
        <a:defRPr sz="1600">
          <a:solidFill>
            <a:srgbClr val="000000"/>
          </a:solidFill>
          <a:latin typeface="+mn-lt"/>
        </a:defRPr>
      </a:lvl3pPr>
      <a:lvl4pPr marL="1600200" indent="-228600" algn="l" rtl="0" eaLnBrk="1" fontAlgn="base" hangingPunct="1">
        <a:spcBef>
          <a:spcPct val="20000"/>
        </a:spcBef>
        <a:spcAft>
          <a:spcPct val="0"/>
        </a:spcAft>
        <a:buFont typeface="Arial" pitchFamily="34" charset="0"/>
        <a:buChar char="•"/>
        <a:defRPr sz="1600" baseline="0">
          <a:solidFill>
            <a:schemeClr val="bg1"/>
          </a:solidFill>
          <a:latin typeface="+mn-lt"/>
        </a:defRPr>
      </a:lvl4pPr>
      <a:lvl5pPr marL="2057400" indent="-228600" algn="l" rtl="0" eaLnBrk="1" fontAlgn="base" hangingPunct="1">
        <a:spcBef>
          <a:spcPct val="20000"/>
        </a:spcBef>
        <a:spcAft>
          <a:spcPct val="0"/>
        </a:spcAft>
        <a:buFont typeface="Arial" pitchFamily="34" charset="0"/>
        <a:buChar char="•"/>
        <a:defRPr sz="1600">
          <a:solidFill>
            <a:schemeClr val="bg1"/>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66315"/>
            <a:ext cx="8229600" cy="909539"/>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7" name="Rectangle 6"/>
          <p:cNvSpPr/>
          <p:nvPr userDrawn="1"/>
        </p:nvSpPr>
        <p:spPr>
          <a:xfrm>
            <a:off x="0" y="0"/>
            <a:ext cx="9144000" cy="446188"/>
          </a:xfrm>
          <a:prstGeom prst="rect">
            <a:avLst/>
          </a:prstGeom>
          <a:solidFill>
            <a:srgbClr val="46827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sz="1200" dirty="0">
              <a:solidFill>
                <a:prstClr val="white"/>
              </a:solidFill>
            </a:endParaRPr>
          </a:p>
        </p:txBody>
      </p:sp>
      <p:sp>
        <p:nvSpPr>
          <p:cNvPr id="3" name="Text Placeholder 2"/>
          <p:cNvSpPr>
            <a:spLocks noGrp="1"/>
          </p:cNvSpPr>
          <p:nvPr>
            <p:ph type="body" idx="1"/>
          </p:nvPr>
        </p:nvSpPr>
        <p:spPr>
          <a:xfrm>
            <a:off x="2111144" y="21380"/>
            <a:ext cx="7032856" cy="407647"/>
          </a:xfrm>
          <a:prstGeom prst="rect">
            <a:avLst/>
          </a:prstGeom>
        </p:spPr>
        <p:txBody>
          <a:bodyPr vert="horz" lIns="91440" tIns="45720" rIns="91440" bIns="45720" rtlCol="0">
            <a:normAutofit/>
          </a:bodyPr>
          <a:lstStyle/>
          <a:p>
            <a:pPr lvl="0"/>
            <a:r>
              <a:rPr lang="en-US" dirty="0" smtClean="0"/>
              <a:t>Click to edit Master text styles</a:t>
            </a:r>
          </a:p>
        </p:txBody>
      </p:sp>
    </p:spTree>
    <p:extLst>
      <p:ext uri="{BB962C8B-B14F-4D97-AF65-F5344CB8AC3E}">
        <p14:creationId xmlns:p14="http://schemas.microsoft.com/office/powerpoint/2010/main" val="350452822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Lst>
  <p:txStyles>
    <p:titleStyle>
      <a:lvl1pPr algn="l" defTabSz="457200" rtl="0" eaLnBrk="1" latinLnBrk="0" hangingPunct="1">
        <a:spcBef>
          <a:spcPct val="0"/>
        </a:spcBef>
        <a:buNone/>
        <a:defRPr sz="1800" b="1" kern="1200">
          <a:solidFill>
            <a:schemeClr val="tx1"/>
          </a:solidFill>
          <a:latin typeface="+mj-lt"/>
          <a:ea typeface="+mj-ea"/>
          <a:cs typeface="+mj-cs"/>
        </a:defRPr>
      </a:lvl1pPr>
    </p:titleStyle>
    <p:bodyStyle>
      <a:lvl1pPr marL="0" indent="0" algn="r" defTabSz="457200" rtl="0" eaLnBrk="1" latinLnBrk="0" hangingPunct="1">
        <a:spcBef>
          <a:spcPct val="20000"/>
        </a:spcBef>
        <a:buFont typeface="Arial"/>
        <a:buNone/>
        <a:defRPr sz="1600" b="1" kern="1200">
          <a:solidFill>
            <a:srgbClr val="FFFFFF"/>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Understanding the Mini Business Plan</a:t>
            </a:r>
            <a:endParaRPr lang="en-US" dirty="0">
              <a:solidFill>
                <a:schemeClr val="tx1"/>
              </a:solidFill>
            </a:endParaRPr>
          </a:p>
        </p:txBody>
      </p:sp>
      <p:grpSp>
        <p:nvGrpSpPr>
          <p:cNvPr id="17" name="Group 16"/>
          <p:cNvGrpSpPr/>
          <p:nvPr/>
        </p:nvGrpSpPr>
        <p:grpSpPr>
          <a:xfrm>
            <a:off x="502920" y="2055924"/>
            <a:ext cx="8138160" cy="4389120"/>
            <a:chOff x="453828" y="1981200"/>
            <a:chExt cx="8138160" cy="4495800"/>
          </a:xfrm>
        </p:grpSpPr>
        <p:sp>
          <p:nvSpPr>
            <p:cNvPr id="13" name="Rectangle 12"/>
            <p:cNvSpPr/>
            <p:nvPr/>
          </p:nvSpPr>
          <p:spPr>
            <a:xfrm>
              <a:off x="453828" y="1981200"/>
              <a:ext cx="8138160" cy="4495800"/>
            </a:xfrm>
            <a:prstGeom prst="rect">
              <a:avLst/>
            </a:prstGeom>
            <a:solidFill>
              <a:schemeClr val="accent5">
                <a:lumMod val="40000"/>
                <a:lumOff val="60000"/>
              </a:schemeClr>
            </a:solidFill>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dirty="0" smtClean="0">
                <a:solidFill>
                  <a:srgbClr val="000000"/>
                </a:solidFill>
              </a:endParaRPr>
            </a:p>
          </p:txBody>
        </p:sp>
        <p:sp>
          <p:nvSpPr>
            <p:cNvPr id="15" name="Rectangle 14"/>
            <p:cNvSpPr/>
            <p:nvPr/>
          </p:nvSpPr>
          <p:spPr>
            <a:xfrm>
              <a:off x="609600" y="2133299"/>
              <a:ext cx="4297680" cy="4214813"/>
            </a:xfrm>
            <a:prstGeom prst="rect">
              <a:avLst/>
            </a:prstGeom>
            <a:solidFill>
              <a:schemeClr val="bg1"/>
            </a:solidFill>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dirty="0" smtClean="0">
                <a:solidFill>
                  <a:srgbClr val="000000"/>
                </a:solidFill>
              </a:endParaRPr>
            </a:p>
          </p:txBody>
        </p:sp>
      </p:grpSp>
      <p:sp>
        <p:nvSpPr>
          <p:cNvPr id="18" name="Text Placeholder 2"/>
          <p:cNvSpPr txBox="1">
            <a:spLocks/>
          </p:cNvSpPr>
          <p:nvPr/>
        </p:nvSpPr>
        <p:spPr bwMode="auto">
          <a:xfrm>
            <a:off x="5184041" y="2262938"/>
            <a:ext cx="3246863" cy="40482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000" indent="-180000" algn="l" defTabSz="720000" rtl="0" eaLnBrk="1" fontAlgn="base" hangingPunct="1">
              <a:lnSpc>
                <a:spcPct val="100000"/>
              </a:lnSpc>
              <a:spcBef>
                <a:spcPts val="1200"/>
              </a:spcBef>
              <a:spcAft>
                <a:spcPts val="0"/>
              </a:spcAft>
              <a:buClr>
                <a:schemeClr val="tx1"/>
              </a:buClr>
              <a:buSzPct val="111000"/>
              <a:buFont typeface="Arial" pitchFamily="34" charset="0"/>
              <a:buChar char="•"/>
              <a:defRPr sz="1600" b="0" baseline="0">
                <a:solidFill>
                  <a:srgbClr val="000000"/>
                </a:solidFill>
                <a:latin typeface="+mn-lt"/>
                <a:ea typeface="+mn-ea"/>
                <a:cs typeface="+mn-cs"/>
              </a:defRPr>
            </a:lvl1pPr>
            <a:lvl2pPr marL="360000" indent="-180000" algn="l" rtl="0" eaLnBrk="1" fontAlgn="base" hangingPunct="1">
              <a:lnSpc>
                <a:spcPct val="100000"/>
              </a:lnSpc>
              <a:spcBef>
                <a:spcPts val="600"/>
              </a:spcBef>
              <a:spcAft>
                <a:spcPts val="0"/>
              </a:spcAft>
              <a:buClr>
                <a:srgbClr val="000000"/>
              </a:buClr>
              <a:buFont typeface="Arial" pitchFamily="34" charset="0"/>
              <a:buChar char="–"/>
              <a:defRPr sz="1600">
                <a:solidFill>
                  <a:srgbClr val="000000"/>
                </a:solidFill>
                <a:latin typeface="+mn-lt"/>
              </a:defRPr>
            </a:lvl2pPr>
            <a:lvl3pPr marL="540000" indent="-180000" algn="l" rtl="0" eaLnBrk="1" fontAlgn="base" hangingPunct="1">
              <a:lnSpc>
                <a:spcPct val="100000"/>
              </a:lnSpc>
              <a:spcBef>
                <a:spcPts val="600"/>
              </a:spcBef>
              <a:spcAft>
                <a:spcPts val="0"/>
              </a:spcAft>
              <a:buClr>
                <a:srgbClr val="000000"/>
              </a:buClr>
              <a:buSzPct val="95000"/>
              <a:buFont typeface="Arial" pitchFamily="34" charset="0"/>
              <a:buChar char="▪"/>
              <a:defRPr sz="1600">
                <a:solidFill>
                  <a:srgbClr val="000000"/>
                </a:solidFill>
                <a:latin typeface="+mn-lt"/>
              </a:defRPr>
            </a:lvl3pPr>
            <a:lvl4pPr marL="1600200" indent="-228600" algn="l" rtl="0" eaLnBrk="1" fontAlgn="base" hangingPunct="1">
              <a:spcBef>
                <a:spcPct val="20000"/>
              </a:spcBef>
              <a:spcAft>
                <a:spcPct val="0"/>
              </a:spcAft>
              <a:buFont typeface="Arial" pitchFamily="34" charset="0"/>
              <a:buChar char="•"/>
              <a:defRPr sz="1600" baseline="0">
                <a:solidFill>
                  <a:schemeClr val="bg1"/>
                </a:solidFill>
                <a:latin typeface="+mn-lt"/>
              </a:defRPr>
            </a:lvl4pPr>
            <a:lvl5pPr marL="2057400" indent="-228600" algn="l" rtl="0" eaLnBrk="1" fontAlgn="base" hangingPunct="1">
              <a:spcBef>
                <a:spcPct val="20000"/>
              </a:spcBef>
              <a:spcAft>
                <a:spcPct val="0"/>
              </a:spcAft>
              <a:buFont typeface="Arial" pitchFamily="34" charset="0"/>
              <a:buChar char="•"/>
              <a:defRPr sz="1600">
                <a:solidFill>
                  <a:schemeClr val="bg1"/>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pPr marL="0" indent="0">
              <a:spcBef>
                <a:spcPts val="0"/>
              </a:spcBef>
              <a:spcAft>
                <a:spcPts val="1200"/>
              </a:spcAft>
              <a:buFont typeface="Arial" pitchFamily="34" charset="0"/>
              <a:buNone/>
            </a:pPr>
            <a:r>
              <a:rPr lang="en-US" sz="1300" kern="0" dirty="0" smtClean="0"/>
              <a:t>The Mini Business Plan should have these attributes:</a:t>
            </a:r>
          </a:p>
          <a:p>
            <a:pPr>
              <a:spcBef>
                <a:spcPts val="0"/>
              </a:spcBef>
              <a:spcAft>
                <a:spcPts val="1200"/>
              </a:spcAft>
            </a:pPr>
            <a:r>
              <a:rPr lang="en-US" sz="1300" kern="0" dirty="0" smtClean="0"/>
              <a:t>Be </a:t>
            </a:r>
            <a:r>
              <a:rPr lang="en-US" sz="1300" b="1" kern="0" dirty="0" smtClean="0"/>
              <a:t>comprehensive</a:t>
            </a:r>
            <a:r>
              <a:rPr lang="en-US" sz="1300" kern="0" dirty="0" smtClean="0"/>
              <a:t> so it shows clarity and thoroughness of thought, but yet leverage </a:t>
            </a:r>
            <a:r>
              <a:rPr lang="en-US" sz="1300" b="1" kern="0" dirty="0" smtClean="0"/>
              <a:t>brevity and precision</a:t>
            </a:r>
          </a:p>
          <a:p>
            <a:pPr>
              <a:spcBef>
                <a:spcPts val="0"/>
              </a:spcBef>
              <a:spcAft>
                <a:spcPts val="1200"/>
              </a:spcAft>
            </a:pPr>
            <a:r>
              <a:rPr lang="en-US" sz="1300" kern="0" dirty="0" smtClean="0"/>
              <a:t>Have a </a:t>
            </a:r>
            <a:r>
              <a:rPr lang="en-US" sz="1300" b="1" kern="0" dirty="0" smtClean="0"/>
              <a:t>blend of strategic thinking, analytics, visual descriptions</a:t>
            </a:r>
          </a:p>
          <a:p>
            <a:pPr>
              <a:spcBef>
                <a:spcPts val="0"/>
              </a:spcBef>
              <a:spcAft>
                <a:spcPts val="1200"/>
              </a:spcAft>
            </a:pPr>
            <a:r>
              <a:rPr lang="en-US" sz="1300" kern="0" dirty="0" smtClean="0"/>
              <a:t>A </a:t>
            </a:r>
            <a:r>
              <a:rPr lang="en-US" sz="1300" b="1" kern="0" dirty="0" smtClean="0"/>
              <a:t>sketch or picture </a:t>
            </a:r>
            <a:r>
              <a:rPr lang="en-US" sz="1300" kern="0" dirty="0" smtClean="0"/>
              <a:t>of an early solution prototype</a:t>
            </a:r>
          </a:p>
          <a:p>
            <a:pPr>
              <a:spcBef>
                <a:spcPts val="0"/>
              </a:spcBef>
              <a:spcAft>
                <a:spcPts val="1200"/>
              </a:spcAft>
            </a:pPr>
            <a:r>
              <a:rPr lang="en-US" sz="1300" kern="0" dirty="0" smtClean="0"/>
              <a:t>Include </a:t>
            </a:r>
            <a:r>
              <a:rPr lang="en-US" sz="1300" b="1" kern="0" dirty="0" smtClean="0"/>
              <a:t>details on key components </a:t>
            </a:r>
            <a:r>
              <a:rPr lang="en-US" sz="1300" kern="0" dirty="0" smtClean="0"/>
              <a:t>such as an executive summary, target consumers and their problem, the solution, business model, thumbnail financials, critical risks and proposed testing plan</a:t>
            </a:r>
            <a:endParaRPr lang="en-US" sz="1300" kern="0" dirty="0"/>
          </a:p>
        </p:txBody>
      </p:sp>
      <p:grpSp>
        <p:nvGrpSpPr>
          <p:cNvPr id="20" name="Group 19"/>
          <p:cNvGrpSpPr/>
          <p:nvPr/>
        </p:nvGrpSpPr>
        <p:grpSpPr>
          <a:xfrm>
            <a:off x="7696200" y="152400"/>
            <a:ext cx="1303991" cy="308508"/>
            <a:chOff x="44244" y="1439976"/>
            <a:chExt cx="9042683" cy="2139386"/>
          </a:xfrm>
        </p:grpSpPr>
        <p:sp>
          <p:nvSpPr>
            <p:cNvPr id="21" name="Oval 20"/>
            <p:cNvSpPr/>
            <p:nvPr/>
          </p:nvSpPr>
          <p:spPr>
            <a:xfrm>
              <a:off x="6960456" y="1748484"/>
              <a:ext cx="1830880" cy="1830878"/>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4771506" y="1748484"/>
              <a:ext cx="1830880" cy="1830878"/>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387513" y="1748484"/>
              <a:ext cx="1830880" cy="1830878"/>
            </a:xfrm>
            <a:prstGeom prst="ellipse">
              <a:avLst/>
            </a:prstGeom>
            <a:solidFill>
              <a:srgbClr val="FA7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2582557" y="1748484"/>
              <a:ext cx="1830880" cy="1830878"/>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4244" y="1439976"/>
              <a:ext cx="2553653" cy="1789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251666" y="1440816"/>
              <a:ext cx="2429413" cy="178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473699" y="1470312"/>
              <a:ext cx="2408386" cy="178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665160" y="1484219"/>
              <a:ext cx="2421767" cy="1789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Text Placeholder 2"/>
          <p:cNvSpPr txBox="1">
            <a:spLocks/>
          </p:cNvSpPr>
          <p:nvPr/>
        </p:nvSpPr>
        <p:spPr bwMode="auto">
          <a:xfrm>
            <a:off x="838200" y="5610224"/>
            <a:ext cx="3948113" cy="5770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180000" indent="-180000" algn="l" defTabSz="720000" rtl="0" eaLnBrk="1" fontAlgn="base" hangingPunct="1">
              <a:lnSpc>
                <a:spcPct val="100000"/>
              </a:lnSpc>
              <a:spcBef>
                <a:spcPts val="1200"/>
              </a:spcBef>
              <a:spcAft>
                <a:spcPts val="0"/>
              </a:spcAft>
              <a:buClr>
                <a:schemeClr val="tx1"/>
              </a:buClr>
              <a:buSzPct val="111000"/>
              <a:buFont typeface="Arial" pitchFamily="34" charset="0"/>
              <a:buChar char="•"/>
              <a:defRPr sz="1600" b="0" baseline="0">
                <a:solidFill>
                  <a:srgbClr val="000000"/>
                </a:solidFill>
                <a:latin typeface="+mn-lt"/>
                <a:ea typeface="+mn-ea"/>
                <a:cs typeface="+mn-cs"/>
              </a:defRPr>
            </a:lvl1pPr>
            <a:lvl2pPr marL="360000" indent="-180000" algn="l" rtl="0" eaLnBrk="1" fontAlgn="base" hangingPunct="1">
              <a:lnSpc>
                <a:spcPct val="100000"/>
              </a:lnSpc>
              <a:spcBef>
                <a:spcPts val="600"/>
              </a:spcBef>
              <a:spcAft>
                <a:spcPts val="0"/>
              </a:spcAft>
              <a:buClr>
                <a:srgbClr val="000000"/>
              </a:buClr>
              <a:buFont typeface="Arial" pitchFamily="34" charset="0"/>
              <a:buChar char="–"/>
              <a:defRPr sz="1600">
                <a:solidFill>
                  <a:srgbClr val="000000"/>
                </a:solidFill>
                <a:latin typeface="+mn-lt"/>
              </a:defRPr>
            </a:lvl2pPr>
            <a:lvl3pPr marL="540000" indent="-180000" algn="l" rtl="0" eaLnBrk="1" fontAlgn="base" hangingPunct="1">
              <a:lnSpc>
                <a:spcPct val="100000"/>
              </a:lnSpc>
              <a:spcBef>
                <a:spcPts val="600"/>
              </a:spcBef>
              <a:spcAft>
                <a:spcPts val="0"/>
              </a:spcAft>
              <a:buClr>
                <a:srgbClr val="000000"/>
              </a:buClr>
              <a:buSzPct val="95000"/>
              <a:buFont typeface="Arial" pitchFamily="34" charset="0"/>
              <a:buChar char="▪"/>
              <a:defRPr sz="1600">
                <a:solidFill>
                  <a:srgbClr val="000000"/>
                </a:solidFill>
                <a:latin typeface="+mn-lt"/>
              </a:defRPr>
            </a:lvl3pPr>
            <a:lvl4pPr marL="1600200" indent="-228600" algn="l" rtl="0" eaLnBrk="1" fontAlgn="base" hangingPunct="1">
              <a:spcBef>
                <a:spcPct val="20000"/>
              </a:spcBef>
              <a:spcAft>
                <a:spcPct val="0"/>
              </a:spcAft>
              <a:buFont typeface="Arial" pitchFamily="34" charset="0"/>
              <a:buChar char="•"/>
              <a:defRPr sz="1600" baseline="0">
                <a:solidFill>
                  <a:schemeClr val="bg1"/>
                </a:solidFill>
                <a:latin typeface="+mn-lt"/>
              </a:defRPr>
            </a:lvl4pPr>
            <a:lvl5pPr marL="2057400" indent="-228600" algn="l" rtl="0" eaLnBrk="1" fontAlgn="base" hangingPunct="1">
              <a:spcBef>
                <a:spcPct val="20000"/>
              </a:spcBef>
              <a:spcAft>
                <a:spcPct val="0"/>
              </a:spcAft>
              <a:buFont typeface="Arial" pitchFamily="34" charset="0"/>
              <a:buChar char="•"/>
              <a:defRPr sz="1600">
                <a:solidFill>
                  <a:schemeClr val="bg1"/>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pPr marL="0" indent="0">
              <a:buFont typeface="Arial" pitchFamily="34" charset="0"/>
              <a:buNone/>
            </a:pPr>
            <a:r>
              <a:rPr lang="en-US" sz="1050" kern="0" dirty="0" smtClean="0">
                <a:solidFill>
                  <a:schemeClr val="tx1">
                    <a:lumMod val="50000"/>
                    <a:lumOff val="50000"/>
                  </a:schemeClr>
                </a:solidFill>
              </a:rPr>
              <a:t>The Wildfire pitch was memorable because it was compellingly organized – the core was 14 pages long, focusing on 10 unique aspects of the business. </a:t>
            </a:r>
            <a:endParaRPr lang="en-US" sz="1050" kern="0" dirty="0">
              <a:solidFill>
                <a:schemeClr val="tx1">
                  <a:lumMod val="50000"/>
                  <a:lumOff val="50000"/>
                </a:schemeClr>
              </a:solidFill>
            </a:endParaRPr>
          </a:p>
        </p:txBody>
      </p:sp>
      <p:pic>
        <p:nvPicPr>
          <p:cNvPr id="24" name="Picture 23" descr="2010-03-08 Wildfire ABAF Pitch.pdf - Adobe Reade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841572" y="2638424"/>
            <a:ext cx="3840480" cy="2919168"/>
          </a:xfrm>
          <a:prstGeom prst="rect">
            <a:avLst/>
          </a:prstGeom>
        </p:spPr>
      </p:pic>
      <p:sp>
        <p:nvSpPr>
          <p:cNvPr id="39" name="Text Placeholder 2"/>
          <p:cNvSpPr>
            <a:spLocks noGrp="1"/>
          </p:cNvSpPr>
          <p:nvPr>
            <p:ph type="body" sz="quarter" idx="12"/>
          </p:nvPr>
        </p:nvSpPr>
        <p:spPr>
          <a:xfrm>
            <a:off x="453828" y="1187244"/>
            <a:ext cx="8228416" cy="714376"/>
          </a:xfrm>
        </p:spPr>
        <p:txBody>
          <a:bodyPr/>
          <a:lstStyle/>
          <a:p>
            <a:pPr marL="0" indent="0">
              <a:buNone/>
            </a:pPr>
            <a:r>
              <a:rPr lang="en-US" sz="1400" dirty="0" smtClean="0"/>
              <a:t>Every idea is </a:t>
            </a:r>
            <a:r>
              <a:rPr lang="en-US" sz="1400" b="1" dirty="0" smtClean="0">
                <a:solidFill>
                  <a:srgbClr val="FA7F34"/>
                </a:solidFill>
              </a:rPr>
              <a:t>partially right and partially wrong, </a:t>
            </a:r>
            <a:r>
              <a:rPr lang="en-US" sz="1400" dirty="0" smtClean="0"/>
              <a:t>so the bias should be to avoid overly dense hundred-plus page plans. Spend just enough time to make sure the essence of the idea is captured and it can be easily shared with others.</a:t>
            </a:r>
            <a:endParaRPr lang="en-US" sz="1400" dirty="0"/>
          </a:p>
        </p:txBody>
      </p:sp>
      <p:sp>
        <p:nvSpPr>
          <p:cNvPr id="40" name="Text Placeholder 2"/>
          <p:cNvSpPr txBox="1">
            <a:spLocks/>
          </p:cNvSpPr>
          <p:nvPr/>
        </p:nvSpPr>
        <p:spPr bwMode="auto">
          <a:xfrm>
            <a:off x="762000" y="2362200"/>
            <a:ext cx="3948113"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180000" indent="-180000" algn="l" defTabSz="720000" rtl="0" eaLnBrk="1" fontAlgn="base" hangingPunct="1">
              <a:lnSpc>
                <a:spcPct val="100000"/>
              </a:lnSpc>
              <a:spcBef>
                <a:spcPts val="1200"/>
              </a:spcBef>
              <a:spcAft>
                <a:spcPts val="0"/>
              </a:spcAft>
              <a:buClr>
                <a:schemeClr val="tx1"/>
              </a:buClr>
              <a:buSzPct val="111000"/>
              <a:buFont typeface="Arial" pitchFamily="34" charset="0"/>
              <a:buChar char="•"/>
              <a:defRPr sz="1600" b="0" baseline="0">
                <a:solidFill>
                  <a:srgbClr val="000000"/>
                </a:solidFill>
                <a:latin typeface="+mn-lt"/>
                <a:ea typeface="+mn-ea"/>
                <a:cs typeface="+mn-cs"/>
              </a:defRPr>
            </a:lvl1pPr>
            <a:lvl2pPr marL="360000" indent="-180000" algn="l" rtl="0" eaLnBrk="1" fontAlgn="base" hangingPunct="1">
              <a:lnSpc>
                <a:spcPct val="100000"/>
              </a:lnSpc>
              <a:spcBef>
                <a:spcPts val="600"/>
              </a:spcBef>
              <a:spcAft>
                <a:spcPts val="0"/>
              </a:spcAft>
              <a:buClr>
                <a:srgbClr val="000000"/>
              </a:buClr>
              <a:buFont typeface="Arial" pitchFamily="34" charset="0"/>
              <a:buChar char="–"/>
              <a:defRPr sz="1600">
                <a:solidFill>
                  <a:srgbClr val="000000"/>
                </a:solidFill>
                <a:latin typeface="+mn-lt"/>
              </a:defRPr>
            </a:lvl2pPr>
            <a:lvl3pPr marL="540000" indent="-180000" algn="l" rtl="0" eaLnBrk="1" fontAlgn="base" hangingPunct="1">
              <a:lnSpc>
                <a:spcPct val="100000"/>
              </a:lnSpc>
              <a:spcBef>
                <a:spcPts val="600"/>
              </a:spcBef>
              <a:spcAft>
                <a:spcPts val="0"/>
              </a:spcAft>
              <a:buClr>
                <a:srgbClr val="000000"/>
              </a:buClr>
              <a:buSzPct val="95000"/>
              <a:buFont typeface="Arial" pitchFamily="34" charset="0"/>
              <a:buChar char="▪"/>
              <a:defRPr sz="1600">
                <a:solidFill>
                  <a:srgbClr val="000000"/>
                </a:solidFill>
                <a:latin typeface="+mn-lt"/>
              </a:defRPr>
            </a:lvl3pPr>
            <a:lvl4pPr marL="1600200" indent="-228600" algn="l" rtl="0" eaLnBrk="1" fontAlgn="base" hangingPunct="1">
              <a:spcBef>
                <a:spcPct val="20000"/>
              </a:spcBef>
              <a:spcAft>
                <a:spcPct val="0"/>
              </a:spcAft>
              <a:buFont typeface="Arial" pitchFamily="34" charset="0"/>
              <a:buChar char="•"/>
              <a:defRPr sz="1600" baseline="0">
                <a:solidFill>
                  <a:schemeClr val="bg1"/>
                </a:solidFill>
                <a:latin typeface="+mn-lt"/>
              </a:defRPr>
            </a:lvl4pPr>
            <a:lvl5pPr marL="2057400" indent="-228600" algn="l" rtl="0" eaLnBrk="1" fontAlgn="base" hangingPunct="1">
              <a:spcBef>
                <a:spcPct val="20000"/>
              </a:spcBef>
              <a:spcAft>
                <a:spcPct val="0"/>
              </a:spcAft>
              <a:buFont typeface="Arial" pitchFamily="34" charset="0"/>
              <a:buChar char="•"/>
              <a:defRPr sz="1600">
                <a:solidFill>
                  <a:schemeClr val="bg1"/>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pPr marL="0" indent="0">
              <a:buFont typeface="Arial" pitchFamily="34" charset="0"/>
              <a:buNone/>
            </a:pPr>
            <a:r>
              <a:rPr lang="en-US" sz="1200" b="1" kern="0" dirty="0" smtClean="0">
                <a:solidFill>
                  <a:srgbClr val="468272"/>
                </a:solidFill>
              </a:rPr>
              <a:t>Select Pages of Wildfire Mini Business Plan</a:t>
            </a:r>
            <a:endParaRPr lang="en-US" sz="1200" b="1" kern="0" dirty="0">
              <a:solidFill>
                <a:srgbClr val="468272"/>
              </a:solidFill>
            </a:endParaRPr>
          </a:p>
        </p:txBody>
      </p:sp>
    </p:spTree>
    <p:extLst>
      <p:ext uri="{BB962C8B-B14F-4D97-AF65-F5344CB8AC3E}">
        <p14:creationId xmlns:p14="http://schemas.microsoft.com/office/powerpoint/2010/main" val="340618800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ound Same Side Corner Rectangle 138"/>
          <p:cNvSpPr/>
          <p:nvPr/>
        </p:nvSpPr>
        <p:spPr>
          <a:xfrm flipV="1">
            <a:off x="278569" y="1867575"/>
            <a:ext cx="3840480" cy="3028942"/>
          </a:xfrm>
          <a:prstGeom prst="round2SameRect">
            <a:avLst>
              <a:gd name="adj1" fmla="val 9844"/>
              <a:gd name="adj2" fmla="val 0"/>
            </a:avLst>
          </a:prstGeom>
          <a:solidFill>
            <a:schemeClr val="bg1">
              <a:lumMod val="95000"/>
            </a:schemeClr>
          </a:solid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000" dirty="0">
              <a:solidFill>
                <a:srgbClr val="4F81BD">
                  <a:lumMod val="50000"/>
                </a:srgbClr>
              </a:solidFill>
              <a:cs typeface="Calibri"/>
            </a:endParaRPr>
          </a:p>
        </p:txBody>
      </p:sp>
      <p:sp>
        <p:nvSpPr>
          <p:cNvPr id="140" name="Round Same Side Corner Rectangle 139"/>
          <p:cNvSpPr/>
          <p:nvPr/>
        </p:nvSpPr>
        <p:spPr>
          <a:xfrm>
            <a:off x="278570" y="1231155"/>
            <a:ext cx="3842631" cy="640080"/>
          </a:xfrm>
          <a:prstGeom prst="round2SameRect">
            <a:avLst>
              <a:gd name="adj1" fmla="val 33680"/>
              <a:gd name="adj2" fmla="val 0"/>
            </a:avLst>
          </a:prstGeom>
          <a:solidFill>
            <a:schemeClr val="bg1">
              <a:lumMod val="50000"/>
            </a:schemeClr>
          </a:solid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dirty="0">
              <a:solidFill>
                <a:prstClr val="white"/>
              </a:solidFill>
              <a:cs typeface="Calibri"/>
            </a:endParaRPr>
          </a:p>
        </p:txBody>
      </p:sp>
      <p:cxnSp>
        <p:nvCxnSpPr>
          <p:cNvPr id="118" name="Straight Connector 117"/>
          <p:cNvCxnSpPr/>
          <p:nvPr/>
        </p:nvCxnSpPr>
        <p:spPr>
          <a:xfrm flipV="1">
            <a:off x="6961706" y="2188193"/>
            <a:ext cx="0" cy="7616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2909248" y="4896517"/>
            <a:ext cx="0" cy="13618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447623" y="3190269"/>
            <a:ext cx="1920240" cy="707886"/>
          </a:xfrm>
          <a:prstGeom prst="rect">
            <a:avLst/>
          </a:prstGeom>
        </p:spPr>
        <p:txBody>
          <a:bodyPr wrap="square">
            <a:spAutoFit/>
          </a:bodyPr>
          <a:lstStyle/>
          <a:p>
            <a:pPr marL="109538" indent="-109538" defTabSz="457200">
              <a:buFont typeface="Arial" pitchFamily="34" charset="0"/>
              <a:buChar char="•"/>
            </a:pPr>
            <a:r>
              <a:rPr lang="en-US" sz="1000" dirty="0" smtClean="0">
                <a:solidFill>
                  <a:srgbClr val="4F81BD">
                    <a:lumMod val="50000"/>
                  </a:srgbClr>
                </a:solidFill>
                <a:latin typeface="Arial" panose="020B0604020202020204" pitchFamily="34" charset="0"/>
                <a:cs typeface="Arial" panose="020B0604020202020204" pitchFamily="34" charset="0"/>
              </a:rPr>
              <a:t>XXX</a:t>
            </a:r>
          </a:p>
          <a:p>
            <a:pPr marL="109538" indent="-109538" defTabSz="457200">
              <a:buFont typeface="Arial" pitchFamily="34" charset="0"/>
              <a:buChar char="•"/>
            </a:pPr>
            <a:r>
              <a:rPr lang="en-US" sz="1000" dirty="0" smtClean="0">
                <a:solidFill>
                  <a:srgbClr val="4F81BD">
                    <a:lumMod val="50000"/>
                  </a:srgbClr>
                </a:solidFill>
                <a:latin typeface="Arial" panose="020B0604020202020204" pitchFamily="34" charset="0"/>
                <a:cs typeface="Arial" panose="020B0604020202020204" pitchFamily="34" charset="0"/>
              </a:rPr>
              <a:t>XXX</a:t>
            </a:r>
          </a:p>
          <a:p>
            <a:pPr marL="109538" indent="-109538" defTabSz="457200">
              <a:buFont typeface="Arial" pitchFamily="34" charset="0"/>
              <a:buChar char="•"/>
            </a:pPr>
            <a:r>
              <a:rPr lang="en-US" sz="1000" dirty="0" smtClean="0">
                <a:solidFill>
                  <a:srgbClr val="4F81BD">
                    <a:lumMod val="50000"/>
                  </a:srgbClr>
                </a:solidFill>
                <a:latin typeface="Arial" panose="020B0604020202020204" pitchFamily="34" charset="0"/>
                <a:cs typeface="Arial" panose="020B0604020202020204" pitchFamily="34" charset="0"/>
              </a:rPr>
              <a:t>XXX</a:t>
            </a:r>
            <a:endParaRPr lang="en-US" sz="1000" dirty="0">
              <a:solidFill>
                <a:srgbClr val="4F81BD">
                  <a:lumMod val="50000"/>
                </a:srgbClr>
              </a:solidFill>
              <a:latin typeface="Arial" panose="020B0604020202020204" pitchFamily="34" charset="0"/>
              <a:cs typeface="Arial" panose="020B0604020202020204" pitchFamily="34" charset="0"/>
            </a:endParaRPr>
          </a:p>
          <a:p>
            <a:pPr marL="109538" indent="-109538" defTabSz="457200">
              <a:buFont typeface="Arial" pitchFamily="34" charset="0"/>
              <a:buChar char="•"/>
            </a:pPr>
            <a:endParaRPr lang="en-US" sz="1000" dirty="0">
              <a:solidFill>
                <a:srgbClr val="4F81BD">
                  <a:lumMod val="50000"/>
                </a:srgbClr>
              </a:solidFill>
              <a:latin typeface="Arial" panose="020B0604020202020204" pitchFamily="34" charset="0"/>
              <a:cs typeface="Arial" panose="020B0604020202020204" pitchFamily="34" charset="0"/>
            </a:endParaRPr>
          </a:p>
        </p:txBody>
      </p:sp>
      <p:sp>
        <p:nvSpPr>
          <p:cNvPr id="121" name="TextBox 120"/>
          <p:cNvSpPr txBox="1"/>
          <p:nvPr/>
        </p:nvSpPr>
        <p:spPr>
          <a:xfrm>
            <a:off x="385889" y="2810063"/>
            <a:ext cx="1920240" cy="400110"/>
          </a:xfrm>
          <a:prstGeom prst="rect">
            <a:avLst/>
          </a:prstGeom>
          <a:noFill/>
        </p:spPr>
        <p:txBody>
          <a:bodyPr wrap="square" rtlCol="0">
            <a:spAutoFit/>
          </a:bodyPr>
          <a:lstStyle/>
          <a:p>
            <a:pPr defTabSz="457200"/>
            <a:r>
              <a:rPr lang="en-US" sz="1000" b="1" dirty="0">
                <a:solidFill>
                  <a:srgbClr val="4F81BD">
                    <a:lumMod val="50000"/>
                  </a:srgbClr>
                </a:solidFill>
                <a:latin typeface="Century Gothic" panose="020B0502020202020204" pitchFamily="34" charset="0"/>
                <a:cs typeface="Arial" panose="020B0604020202020204" pitchFamily="34" charset="0"/>
              </a:rPr>
              <a:t>KEY FEATURES &amp; TARGETED BENEFIT</a:t>
            </a:r>
          </a:p>
        </p:txBody>
      </p:sp>
      <p:sp>
        <p:nvSpPr>
          <p:cNvPr id="122" name="Rectangle 121"/>
          <p:cNvSpPr/>
          <p:nvPr/>
        </p:nvSpPr>
        <p:spPr>
          <a:xfrm>
            <a:off x="430563" y="4236168"/>
            <a:ext cx="1920240" cy="553998"/>
          </a:xfrm>
          <a:prstGeom prst="rect">
            <a:avLst/>
          </a:prstGeom>
        </p:spPr>
        <p:txBody>
          <a:bodyPr wrap="square">
            <a:spAutoFit/>
          </a:bodyPr>
          <a:lstStyle/>
          <a:p>
            <a:pPr marL="109538" indent="-109538" defTabSz="457200">
              <a:buFont typeface="Arial" pitchFamily="34" charset="0"/>
              <a:buChar char="•"/>
            </a:pPr>
            <a:r>
              <a:rPr lang="en-US" sz="1000" dirty="0" smtClean="0">
                <a:solidFill>
                  <a:srgbClr val="4F81BD">
                    <a:lumMod val="50000"/>
                  </a:srgbClr>
                </a:solidFill>
                <a:latin typeface="Arial" panose="020B0604020202020204" pitchFamily="34" charset="0"/>
                <a:cs typeface="Arial" panose="020B0604020202020204" pitchFamily="34" charset="0"/>
              </a:rPr>
              <a:t>XXX</a:t>
            </a:r>
          </a:p>
          <a:p>
            <a:pPr marL="109538" indent="-109538" defTabSz="457200">
              <a:buFont typeface="Arial" pitchFamily="34" charset="0"/>
              <a:buChar char="•"/>
            </a:pPr>
            <a:r>
              <a:rPr lang="en-US" sz="1000" dirty="0" smtClean="0">
                <a:solidFill>
                  <a:srgbClr val="4F81BD">
                    <a:lumMod val="50000"/>
                  </a:srgbClr>
                </a:solidFill>
                <a:latin typeface="Arial" panose="020B0604020202020204" pitchFamily="34" charset="0"/>
                <a:cs typeface="Arial" panose="020B0604020202020204" pitchFamily="34" charset="0"/>
              </a:rPr>
              <a:t>XXX</a:t>
            </a:r>
          </a:p>
          <a:p>
            <a:pPr marL="109538" indent="-109538" defTabSz="457200">
              <a:buFont typeface="Arial" pitchFamily="34" charset="0"/>
              <a:buChar char="•"/>
            </a:pPr>
            <a:r>
              <a:rPr lang="en-US" sz="1000" dirty="0" smtClean="0">
                <a:solidFill>
                  <a:srgbClr val="4F81BD">
                    <a:lumMod val="50000"/>
                  </a:srgbClr>
                </a:solidFill>
                <a:latin typeface="Arial" panose="020B0604020202020204" pitchFamily="34" charset="0"/>
                <a:cs typeface="Arial" panose="020B0604020202020204" pitchFamily="34" charset="0"/>
              </a:rPr>
              <a:t>XXX</a:t>
            </a:r>
            <a:endParaRPr lang="en-US" sz="1000" dirty="0">
              <a:solidFill>
                <a:srgbClr val="4F81BD">
                  <a:lumMod val="50000"/>
                </a:srgbClr>
              </a:solidFill>
              <a:latin typeface="Arial" panose="020B0604020202020204" pitchFamily="34" charset="0"/>
              <a:cs typeface="Arial" panose="020B0604020202020204" pitchFamily="34" charset="0"/>
            </a:endParaRPr>
          </a:p>
        </p:txBody>
      </p:sp>
      <p:sp>
        <p:nvSpPr>
          <p:cNvPr id="123" name="TextBox 122"/>
          <p:cNvSpPr txBox="1"/>
          <p:nvPr/>
        </p:nvSpPr>
        <p:spPr>
          <a:xfrm>
            <a:off x="368829" y="3898155"/>
            <a:ext cx="1920240" cy="400110"/>
          </a:xfrm>
          <a:prstGeom prst="rect">
            <a:avLst/>
          </a:prstGeom>
          <a:noFill/>
        </p:spPr>
        <p:txBody>
          <a:bodyPr wrap="square" rtlCol="0">
            <a:spAutoFit/>
          </a:bodyPr>
          <a:lstStyle/>
          <a:p>
            <a:pPr defTabSz="457200"/>
            <a:r>
              <a:rPr lang="en-US" sz="1000" b="1" dirty="0">
                <a:solidFill>
                  <a:srgbClr val="4F81BD">
                    <a:lumMod val="50000"/>
                  </a:srgbClr>
                </a:solidFill>
                <a:latin typeface="Century Gothic" panose="020B0502020202020204" pitchFamily="34" charset="0"/>
                <a:cs typeface="Arial" panose="020B0604020202020204" pitchFamily="34" charset="0"/>
              </a:rPr>
              <a:t>DISTRIBUTION </a:t>
            </a:r>
            <a:r>
              <a:rPr lang="en-US" sz="1000" b="1" dirty="0" smtClean="0">
                <a:solidFill>
                  <a:srgbClr val="4F81BD">
                    <a:lumMod val="50000"/>
                  </a:srgbClr>
                </a:solidFill>
                <a:latin typeface="Century Gothic" panose="020B0502020202020204" pitchFamily="34" charset="0"/>
                <a:cs typeface="Arial" panose="020B0604020202020204" pitchFamily="34" charset="0"/>
              </a:rPr>
              <a:t>&amp;</a:t>
            </a:r>
            <a:endParaRPr lang="en-US" sz="1000" b="1" dirty="0">
              <a:solidFill>
                <a:srgbClr val="4F81BD">
                  <a:lumMod val="50000"/>
                </a:srgbClr>
              </a:solidFill>
              <a:latin typeface="Century Gothic" panose="020B0502020202020204" pitchFamily="34" charset="0"/>
              <a:cs typeface="Arial" panose="020B0604020202020204" pitchFamily="34" charset="0"/>
            </a:endParaRPr>
          </a:p>
          <a:p>
            <a:pPr defTabSz="457200"/>
            <a:r>
              <a:rPr lang="en-US" sz="1000" b="1" dirty="0">
                <a:solidFill>
                  <a:srgbClr val="4F81BD">
                    <a:lumMod val="50000"/>
                  </a:srgbClr>
                </a:solidFill>
                <a:latin typeface="Century Gothic" panose="020B0502020202020204" pitchFamily="34" charset="0"/>
                <a:cs typeface="Arial" panose="020B0604020202020204" pitchFamily="34" charset="0"/>
              </a:rPr>
              <a:t>MARKETING</a:t>
            </a:r>
          </a:p>
        </p:txBody>
      </p:sp>
      <p:sp>
        <p:nvSpPr>
          <p:cNvPr id="124" name="Rectangle 123"/>
          <p:cNvSpPr/>
          <p:nvPr/>
        </p:nvSpPr>
        <p:spPr>
          <a:xfrm>
            <a:off x="2262695" y="3190269"/>
            <a:ext cx="1920240" cy="707886"/>
          </a:xfrm>
          <a:prstGeom prst="rect">
            <a:avLst/>
          </a:prstGeom>
        </p:spPr>
        <p:txBody>
          <a:bodyPr wrap="square">
            <a:spAutoFit/>
          </a:bodyPr>
          <a:lstStyle/>
          <a:p>
            <a:pPr marL="109538" indent="-109538" defTabSz="457200">
              <a:buFont typeface="Arial" pitchFamily="34" charset="0"/>
              <a:buChar char="•"/>
            </a:pPr>
            <a:r>
              <a:rPr lang="en-US" sz="1000" dirty="0" smtClean="0">
                <a:solidFill>
                  <a:srgbClr val="4F81BD">
                    <a:lumMod val="50000"/>
                  </a:srgbClr>
                </a:solidFill>
                <a:latin typeface="Arial" panose="020B0604020202020204" pitchFamily="34" charset="0"/>
                <a:cs typeface="Arial" panose="020B0604020202020204" pitchFamily="34" charset="0"/>
              </a:rPr>
              <a:t>XXX</a:t>
            </a:r>
          </a:p>
          <a:p>
            <a:pPr marL="109538" indent="-109538" defTabSz="457200">
              <a:buFont typeface="Arial" pitchFamily="34" charset="0"/>
              <a:buChar char="•"/>
            </a:pPr>
            <a:r>
              <a:rPr lang="en-US" sz="1000" dirty="0" smtClean="0">
                <a:solidFill>
                  <a:srgbClr val="4F81BD">
                    <a:lumMod val="50000"/>
                  </a:srgbClr>
                </a:solidFill>
                <a:latin typeface="Arial" panose="020B0604020202020204" pitchFamily="34" charset="0"/>
                <a:cs typeface="Arial" panose="020B0604020202020204" pitchFamily="34" charset="0"/>
              </a:rPr>
              <a:t>XXX</a:t>
            </a:r>
          </a:p>
          <a:p>
            <a:pPr marL="109538" indent="-109538" defTabSz="457200">
              <a:buFont typeface="Arial" pitchFamily="34" charset="0"/>
              <a:buChar char="•"/>
            </a:pPr>
            <a:r>
              <a:rPr lang="en-US" sz="1000" dirty="0" smtClean="0">
                <a:solidFill>
                  <a:srgbClr val="4F81BD">
                    <a:lumMod val="50000"/>
                  </a:srgbClr>
                </a:solidFill>
                <a:latin typeface="Arial" panose="020B0604020202020204" pitchFamily="34" charset="0"/>
                <a:cs typeface="Arial" panose="020B0604020202020204" pitchFamily="34" charset="0"/>
              </a:rPr>
              <a:t>XXX</a:t>
            </a:r>
            <a:endParaRPr lang="en-US" sz="1000" dirty="0">
              <a:solidFill>
                <a:srgbClr val="4F81BD">
                  <a:lumMod val="50000"/>
                </a:srgbClr>
              </a:solidFill>
              <a:latin typeface="Arial" panose="020B0604020202020204" pitchFamily="34" charset="0"/>
              <a:cs typeface="Arial" panose="020B0604020202020204" pitchFamily="34" charset="0"/>
            </a:endParaRPr>
          </a:p>
          <a:p>
            <a:pPr marL="109538" indent="-109538" defTabSz="457200">
              <a:buFont typeface="Arial" pitchFamily="34" charset="0"/>
              <a:buChar char="•"/>
            </a:pPr>
            <a:endParaRPr lang="en-US" sz="1000" dirty="0">
              <a:solidFill>
                <a:srgbClr val="4F81BD">
                  <a:lumMod val="50000"/>
                </a:srgbClr>
              </a:solidFill>
              <a:latin typeface="Arial" panose="020B0604020202020204" pitchFamily="34" charset="0"/>
              <a:cs typeface="Arial" panose="020B0604020202020204" pitchFamily="34" charset="0"/>
            </a:endParaRPr>
          </a:p>
        </p:txBody>
      </p:sp>
      <p:sp>
        <p:nvSpPr>
          <p:cNvPr id="125" name="TextBox 124"/>
          <p:cNvSpPr txBox="1"/>
          <p:nvPr/>
        </p:nvSpPr>
        <p:spPr>
          <a:xfrm>
            <a:off x="2200960" y="2810063"/>
            <a:ext cx="2066239" cy="400110"/>
          </a:xfrm>
          <a:prstGeom prst="rect">
            <a:avLst/>
          </a:prstGeom>
          <a:noFill/>
        </p:spPr>
        <p:txBody>
          <a:bodyPr wrap="square" rtlCol="0">
            <a:spAutoFit/>
          </a:bodyPr>
          <a:lstStyle/>
          <a:p>
            <a:pPr defTabSz="457200"/>
            <a:r>
              <a:rPr lang="en-US" sz="1000" b="1" dirty="0">
                <a:solidFill>
                  <a:srgbClr val="4F81BD">
                    <a:lumMod val="50000"/>
                  </a:srgbClr>
                </a:solidFill>
                <a:latin typeface="Century Gothic" panose="020B0502020202020204" pitchFamily="34" charset="0"/>
                <a:cs typeface="Arial" panose="020B0604020202020204" pitchFamily="34" charset="0"/>
              </a:rPr>
              <a:t>ESTIMATED ADDRESSABLE POPULATION</a:t>
            </a:r>
          </a:p>
        </p:txBody>
      </p:sp>
      <p:sp>
        <p:nvSpPr>
          <p:cNvPr id="126" name="Rectangle 125"/>
          <p:cNvSpPr/>
          <p:nvPr/>
        </p:nvSpPr>
        <p:spPr>
          <a:xfrm>
            <a:off x="2262695" y="4236168"/>
            <a:ext cx="1920240" cy="553998"/>
          </a:xfrm>
          <a:prstGeom prst="rect">
            <a:avLst/>
          </a:prstGeom>
        </p:spPr>
        <p:txBody>
          <a:bodyPr wrap="square">
            <a:spAutoFit/>
          </a:bodyPr>
          <a:lstStyle/>
          <a:p>
            <a:pPr marL="109538" indent="-109538" defTabSz="457200">
              <a:buFont typeface="Arial" pitchFamily="34" charset="0"/>
              <a:buChar char="•"/>
            </a:pPr>
            <a:r>
              <a:rPr lang="en-US" sz="1000" dirty="0" smtClean="0">
                <a:solidFill>
                  <a:srgbClr val="4F81BD">
                    <a:lumMod val="50000"/>
                  </a:srgbClr>
                </a:solidFill>
                <a:latin typeface="Arial" panose="020B0604020202020204" pitchFamily="34" charset="0"/>
                <a:cs typeface="Arial" panose="020B0604020202020204" pitchFamily="34" charset="0"/>
              </a:rPr>
              <a:t>XXX</a:t>
            </a:r>
          </a:p>
          <a:p>
            <a:pPr marL="109538" indent="-109538" defTabSz="457200">
              <a:buFont typeface="Arial" pitchFamily="34" charset="0"/>
              <a:buChar char="•"/>
            </a:pPr>
            <a:r>
              <a:rPr lang="en-US" sz="1000" dirty="0" smtClean="0">
                <a:solidFill>
                  <a:srgbClr val="4F81BD">
                    <a:lumMod val="50000"/>
                  </a:srgbClr>
                </a:solidFill>
                <a:latin typeface="Arial" panose="020B0604020202020204" pitchFamily="34" charset="0"/>
                <a:cs typeface="Arial" panose="020B0604020202020204" pitchFamily="34" charset="0"/>
              </a:rPr>
              <a:t>XXX</a:t>
            </a:r>
          </a:p>
          <a:p>
            <a:pPr marL="109538" indent="-109538" defTabSz="457200">
              <a:buFont typeface="Arial" pitchFamily="34" charset="0"/>
              <a:buChar char="•"/>
            </a:pPr>
            <a:r>
              <a:rPr lang="en-US" sz="1000" dirty="0" smtClean="0">
                <a:solidFill>
                  <a:srgbClr val="4F81BD">
                    <a:lumMod val="50000"/>
                  </a:srgbClr>
                </a:solidFill>
                <a:latin typeface="Arial" panose="020B0604020202020204" pitchFamily="34" charset="0"/>
                <a:cs typeface="Arial" panose="020B0604020202020204" pitchFamily="34" charset="0"/>
              </a:rPr>
              <a:t>XXX</a:t>
            </a:r>
            <a:endParaRPr lang="en-US" sz="1000" dirty="0">
              <a:solidFill>
                <a:srgbClr val="4F81BD">
                  <a:lumMod val="50000"/>
                </a:srgbClr>
              </a:solidFill>
              <a:latin typeface="Arial" panose="020B0604020202020204" pitchFamily="34" charset="0"/>
              <a:cs typeface="Arial" panose="020B0604020202020204" pitchFamily="34" charset="0"/>
            </a:endParaRPr>
          </a:p>
        </p:txBody>
      </p:sp>
      <p:sp>
        <p:nvSpPr>
          <p:cNvPr id="127" name="TextBox 126"/>
          <p:cNvSpPr txBox="1"/>
          <p:nvPr/>
        </p:nvSpPr>
        <p:spPr>
          <a:xfrm>
            <a:off x="2200961" y="3898155"/>
            <a:ext cx="1920240" cy="246221"/>
          </a:xfrm>
          <a:prstGeom prst="rect">
            <a:avLst/>
          </a:prstGeom>
          <a:noFill/>
        </p:spPr>
        <p:txBody>
          <a:bodyPr wrap="square" rtlCol="0">
            <a:spAutoFit/>
          </a:bodyPr>
          <a:lstStyle/>
          <a:p>
            <a:pPr defTabSz="457200"/>
            <a:r>
              <a:rPr lang="en-US" sz="1000" b="1" dirty="0">
                <a:solidFill>
                  <a:srgbClr val="4F81BD">
                    <a:lumMod val="50000"/>
                  </a:srgbClr>
                </a:solidFill>
                <a:latin typeface="Century Gothic" panose="020B0502020202020204" pitchFamily="34" charset="0"/>
                <a:cs typeface="Arial" panose="020B0604020202020204" pitchFamily="34" charset="0"/>
              </a:rPr>
              <a:t>PRICING </a:t>
            </a:r>
            <a:r>
              <a:rPr lang="en-US" sz="1000" b="1" dirty="0" smtClean="0">
                <a:solidFill>
                  <a:srgbClr val="4F81BD">
                    <a:lumMod val="50000"/>
                  </a:srgbClr>
                </a:solidFill>
                <a:latin typeface="Century Gothic" panose="020B0502020202020204" pitchFamily="34" charset="0"/>
                <a:cs typeface="Arial" panose="020B0604020202020204" pitchFamily="34" charset="0"/>
              </a:rPr>
              <a:t>STRATEGY</a:t>
            </a:r>
            <a:endParaRPr lang="en-US" sz="1000" b="1" dirty="0">
              <a:solidFill>
                <a:srgbClr val="4F81BD">
                  <a:lumMod val="50000"/>
                </a:srgbClr>
              </a:solidFill>
              <a:latin typeface="Century Gothic" panose="020B0502020202020204" pitchFamily="34" charset="0"/>
              <a:cs typeface="Arial" panose="020B0604020202020204" pitchFamily="34" charset="0"/>
            </a:endParaRPr>
          </a:p>
        </p:txBody>
      </p:sp>
      <p:grpSp>
        <p:nvGrpSpPr>
          <p:cNvPr id="129" name="Group 32"/>
          <p:cNvGrpSpPr/>
          <p:nvPr/>
        </p:nvGrpSpPr>
        <p:grpSpPr>
          <a:xfrm>
            <a:off x="2717404" y="457200"/>
            <a:ext cx="4521596" cy="6606120"/>
            <a:chOff x="1801821" y="76053"/>
            <a:chExt cx="5060277" cy="7393142"/>
          </a:xfrm>
          <a:solidFill>
            <a:schemeClr val="accent1">
              <a:lumMod val="50000"/>
            </a:schemeClr>
          </a:solidFill>
        </p:grpSpPr>
        <p:sp>
          <p:nvSpPr>
            <p:cNvPr id="132" name="Right Arrow 131"/>
            <p:cNvSpPr/>
            <p:nvPr/>
          </p:nvSpPr>
          <p:spPr>
            <a:xfrm rot="18564514">
              <a:off x="720744" y="3589744"/>
              <a:ext cx="7393142" cy="365760"/>
            </a:xfrm>
            <a:prstGeom prst="rightArrow">
              <a:avLst>
                <a:gd name="adj1" fmla="val 50001"/>
                <a:gd name="adj2" fmla="val 50000"/>
              </a:avLst>
            </a:prstGeom>
            <a:solidFill>
              <a:srgbClr val="4682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dirty="0">
                <a:solidFill>
                  <a:srgbClr val="FFFFFF"/>
                </a:solidFill>
                <a:cs typeface="Calibri"/>
              </a:endParaRPr>
            </a:p>
          </p:txBody>
        </p:sp>
        <p:sp>
          <p:nvSpPr>
            <p:cNvPr id="133" name="Oval 132"/>
            <p:cNvSpPr/>
            <p:nvPr/>
          </p:nvSpPr>
          <p:spPr>
            <a:xfrm>
              <a:off x="1801821" y="6543036"/>
              <a:ext cx="409335" cy="409335"/>
            </a:xfrm>
            <a:prstGeom prst="ellipse">
              <a:avLst/>
            </a:prstGeom>
            <a:solidFill>
              <a:srgbClr val="468272"/>
            </a:solidFill>
            <a:ln>
              <a:solidFill>
                <a:srgbClr val="4682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defTabSz="457200"/>
              <a:r>
                <a:rPr lang="en-US" b="1" dirty="0">
                  <a:solidFill>
                    <a:srgbClr val="FFFFFF"/>
                  </a:solidFill>
                  <a:latin typeface="Century Gothic" panose="020B0502020202020204" pitchFamily="34" charset="0"/>
                  <a:cs typeface="Calibri"/>
                </a:rPr>
                <a:t>v1</a:t>
              </a:r>
            </a:p>
          </p:txBody>
        </p:sp>
        <p:sp>
          <p:nvSpPr>
            <p:cNvPr id="136" name="Oval 135"/>
            <p:cNvSpPr/>
            <p:nvPr/>
          </p:nvSpPr>
          <p:spPr>
            <a:xfrm>
              <a:off x="3719562" y="3495794"/>
              <a:ext cx="1005840" cy="1005840"/>
            </a:xfrm>
            <a:prstGeom prst="ellipse">
              <a:avLst/>
            </a:prstGeom>
            <a:solidFill>
              <a:srgbClr val="468272"/>
            </a:solidFill>
            <a:ln>
              <a:solidFill>
                <a:srgbClr val="46827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en-US" b="1" dirty="0">
                  <a:solidFill>
                    <a:srgbClr val="FFFFFF"/>
                  </a:solidFill>
                  <a:latin typeface="Century Gothic" panose="020B0502020202020204" pitchFamily="34" charset="0"/>
                  <a:cs typeface="Calibri"/>
                </a:rPr>
                <a:t>v</a:t>
              </a:r>
              <a:r>
                <a:rPr lang="en-US" b="1" dirty="0" smtClean="0">
                  <a:solidFill>
                    <a:srgbClr val="FFFFFF"/>
                  </a:solidFill>
                  <a:latin typeface="Century Gothic" panose="020B0502020202020204" pitchFamily="34" charset="0"/>
                  <a:cs typeface="Calibri"/>
                </a:rPr>
                <a:t>2</a:t>
              </a:r>
              <a:endParaRPr lang="en-US" b="1" dirty="0">
                <a:solidFill>
                  <a:srgbClr val="FFFFFF"/>
                </a:solidFill>
                <a:latin typeface="Century Gothic" panose="020B0502020202020204" pitchFamily="34" charset="0"/>
                <a:cs typeface="Calibri"/>
              </a:endParaRPr>
            </a:p>
          </p:txBody>
        </p:sp>
        <p:sp>
          <p:nvSpPr>
            <p:cNvPr id="131" name="Oval 130"/>
            <p:cNvSpPr/>
            <p:nvPr/>
          </p:nvSpPr>
          <p:spPr>
            <a:xfrm>
              <a:off x="5261898" y="1032709"/>
              <a:ext cx="1600200" cy="1600200"/>
            </a:xfrm>
            <a:prstGeom prst="ellipse">
              <a:avLst/>
            </a:prstGeom>
            <a:solidFill>
              <a:srgbClr val="468272"/>
            </a:solidFill>
            <a:ln>
              <a:solidFill>
                <a:srgbClr val="4682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en-US" b="1" dirty="0">
                  <a:solidFill>
                    <a:srgbClr val="FFFFFF"/>
                  </a:solidFill>
                  <a:latin typeface="Century Gothic" panose="020B0502020202020204" pitchFamily="34" charset="0"/>
                  <a:cs typeface="Calibri"/>
                </a:rPr>
                <a:t>vF</a:t>
              </a:r>
            </a:p>
          </p:txBody>
        </p:sp>
      </p:grpSp>
      <p:sp>
        <p:nvSpPr>
          <p:cNvPr id="138" name="TextBox 137"/>
          <p:cNvSpPr txBox="1"/>
          <p:nvPr/>
        </p:nvSpPr>
        <p:spPr>
          <a:xfrm>
            <a:off x="278571" y="1288068"/>
            <a:ext cx="3842630" cy="530915"/>
          </a:xfrm>
          <a:prstGeom prst="rect">
            <a:avLst/>
          </a:prstGeom>
          <a:noFill/>
          <a:ln>
            <a:noFill/>
          </a:ln>
        </p:spPr>
        <p:txBody>
          <a:bodyPr wrap="square" rtlCol="0">
            <a:spAutoFit/>
          </a:bodyPr>
          <a:lstStyle/>
          <a:p>
            <a:pPr algn="ctr" defTabSz="457200">
              <a:spcAft>
                <a:spcPts val="300"/>
              </a:spcAft>
            </a:pPr>
            <a:r>
              <a:rPr lang="en-US" sz="1400" b="1" dirty="0">
                <a:solidFill>
                  <a:prstClr val="white"/>
                </a:solidFill>
                <a:latin typeface="Century Gothic" panose="020B0502020202020204" pitchFamily="34" charset="0"/>
                <a:cs typeface="Calibri"/>
              </a:rPr>
              <a:t>TARGET PRODUCT PROFILE </a:t>
            </a:r>
          </a:p>
          <a:p>
            <a:pPr algn="ctr" defTabSz="457200">
              <a:spcAft>
                <a:spcPts val="300"/>
              </a:spcAft>
            </a:pPr>
            <a:r>
              <a:rPr lang="en-US" sz="1200" dirty="0">
                <a:solidFill>
                  <a:prstClr val="white"/>
                </a:solidFill>
                <a:latin typeface="Arial" panose="020B0604020202020204" pitchFamily="34" charset="0"/>
                <a:cs typeface="Arial" panose="020B0604020202020204" pitchFamily="34" charset="0"/>
              </a:rPr>
              <a:t>Foothold Market and Initial Offering</a:t>
            </a:r>
          </a:p>
        </p:txBody>
      </p:sp>
      <p:sp>
        <p:nvSpPr>
          <p:cNvPr id="142" name="Round Same Side Corner Rectangle 141"/>
          <p:cNvSpPr/>
          <p:nvPr/>
        </p:nvSpPr>
        <p:spPr>
          <a:xfrm flipV="1">
            <a:off x="6642100" y="2949803"/>
            <a:ext cx="2184400" cy="1802647"/>
          </a:xfrm>
          <a:prstGeom prst="round2SameRect">
            <a:avLst>
              <a:gd name="adj1" fmla="val 9844"/>
              <a:gd name="adj2" fmla="val 0"/>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dirty="0">
              <a:solidFill>
                <a:srgbClr val="4F81BD">
                  <a:lumMod val="50000"/>
                </a:srgbClr>
              </a:solidFill>
              <a:cs typeface="Calibri"/>
            </a:endParaRPr>
          </a:p>
        </p:txBody>
      </p:sp>
      <p:sp>
        <p:nvSpPr>
          <p:cNvPr id="145" name="Round Same Side Corner Rectangle 144"/>
          <p:cNvSpPr/>
          <p:nvPr/>
        </p:nvSpPr>
        <p:spPr>
          <a:xfrm flipV="1">
            <a:off x="4430996" y="4896514"/>
            <a:ext cx="2211104" cy="1645920"/>
          </a:xfrm>
          <a:prstGeom prst="round2SameRect">
            <a:avLst>
              <a:gd name="adj1" fmla="val 9844"/>
              <a:gd name="adj2" fmla="val 0"/>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dirty="0">
              <a:solidFill>
                <a:srgbClr val="4F81BD">
                  <a:lumMod val="50000"/>
                </a:srgbClr>
              </a:solidFill>
              <a:cs typeface="Calibri"/>
            </a:endParaRPr>
          </a:p>
        </p:txBody>
      </p:sp>
      <p:sp>
        <p:nvSpPr>
          <p:cNvPr id="146" name="Rectangle 145"/>
          <p:cNvSpPr/>
          <p:nvPr/>
        </p:nvSpPr>
        <p:spPr>
          <a:xfrm>
            <a:off x="4546122" y="5323753"/>
            <a:ext cx="1622113" cy="1015663"/>
          </a:xfrm>
          <a:prstGeom prst="rect">
            <a:avLst/>
          </a:prstGeom>
        </p:spPr>
        <p:txBody>
          <a:bodyPr wrap="square">
            <a:spAutoFit/>
          </a:bodyPr>
          <a:lstStyle/>
          <a:p>
            <a:pPr marL="109538" indent="-109538" defTabSz="457200">
              <a:buFont typeface="Arial" pitchFamily="34" charset="0"/>
              <a:buChar char="•"/>
            </a:pPr>
            <a:r>
              <a:rPr lang="en-US" sz="1200" dirty="0" smtClean="0">
                <a:solidFill>
                  <a:srgbClr val="4F81BD">
                    <a:lumMod val="50000"/>
                  </a:srgbClr>
                </a:solidFill>
                <a:latin typeface="Arial" panose="020B0604020202020204" pitchFamily="34" charset="0"/>
                <a:cs typeface="Arial" panose="020B0604020202020204" pitchFamily="34" charset="0"/>
              </a:rPr>
              <a:t>XXX</a:t>
            </a:r>
          </a:p>
          <a:p>
            <a:pPr marL="109538" indent="-109538" defTabSz="457200">
              <a:buFont typeface="Arial" pitchFamily="34" charset="0"/>
              <a:buChar char="•"/>
            </a:pPr>
            <a:r>
              <a:rPr lang="en-US" sz="1200" dirty="0" smtClean="0">
                <a:solidFill>
                  <a:srgbClr val="4F81BD">
                    <a:lumMod val="50000"/>
                  </a:srgbClr>
                </a:solidFill>
                <a:latin typeface="Arial" panose="020B0604020202020204" pitchFamily="34" charset="0"/>
                <a:cs typeface="Arial" panose="020B0604020202020204" pitchFamily="34" charset="0"/>
              </a:rPr>
              <a:t>XXX</a:t>
            </a:r>
            <a:endParaRPr lang="en-US" sz="1200" dirty="0">
              <a:solidFill>
                <a:srgbClr val="4F81BD">
                  <a:lumMod val="50000"/>
                </a:srgbClr>
              </a:solidFill>
              <a:latin typeface="Arial" panose="020B0604020202020204" pitchFamily="34" charset="0"/>
              <a:cs typeface="Arial" panose="020B0604020202020204" pitchFamily="34" charset="0"/>
            </a:endParaRPr>
          </a:p>
          <a:p>
            <a:pPr marL="109538" indent="-109538" defTabSz="457200">
              <a:buFont typeface="Arial" pitchFamily="34" charset="0"/>
              <a:buChar char="•"/>
            </a:pPr>
            <a:r>
              <a:rPr lang="en-US" sz="1200" dirty="0" smtClean="0">
                <a:solidFill>
                  <a:srgbClr val="4F81BD">
                    <a:lumMod val="50000"/>
                  </a:srgbClr>
                </a:solidFill>
                <a:latin typeface="Arial" panose="020B0604020202020204" pitchFamily="34" charset="0"/>
                <a:cs typeface="Arial" panose="020B0604020202020204" pitchFamily="34" charset="0"/>
              </a:rPr>
              <a:t>XXX</a:t>
            </a:r>
          </a:p>
          <a:p>
            <a:pPr marL="109538" indent="-109538" defTabSz="457200">
              <a:buFont typeface="Arial" pitchFamily="34" charset="0"/>
              <a:buChar char="•"/>
            </a:pPr>
            <a:r>
              <a:rPr lang="en-US" sz="1200" dirty="0" smtClean="0">
                <a:solidFill>
                  <a:srgbClr val="4F81BD">
                    <a:lumMod val="50000"/>
                  </a:srgbClr>
                </a:solidFill>
                <a:latin typeface="Arial" panose="020B0604020202020204" pitchFamily="34" charset="0"/>
                <a:cs typeface="Arial" panose="020B0604020202020204" pitchFamily="34" charset="0"/>
              </a:rPr>
              <a:t>XXX</a:t>
            </a:r>
          </a:p>
          <a:p>
            <a:pPr marL="109538" indent="-109538" defTabSz="457200">
              <a:buFont typeface="Arial" pitchFamily="34" charset="0"/>
              <a:buChar char="•"/>
            </a:pPr>
            <a:r>
              <a:rPr lang="en-US" sz="1200" dirty="0" smtClean="0">
                <a:solidFill>
                  <a:srgbClr val="4F81BD">
                    <a:lumMod val="50000"/>
                  </a:srgbClr>
                </a:solidFill>
                <a:latin typeface="Arial" panose="020B0604020202020204" pitchFamily="34" charset="0"/>
                <a:cs typeface="Arial" panose="020B0604020202020204" pitchFamily="34" charset="0"/>
              </a:rPr>
              <a:t>XXX</a:t>
            </a:r>
            <a:endParaRPr lang="en-US" sz="1200" dirty="0">
              <a:solidFill>
                <a:srgbClr val="4F81BD">
                  <a:lumMod val="50000"/>
                </a:srgbClr>
              </a:solidFill>
              <a:latin typeface="Arial" panose="020B0604020202020204" pitchFamily="34" charset="0"/>
              <a:cs typeface="Arial" panose="020B0604020202020204" pitchFamily="34" charset="0"/>
            </a:endParaRPr>
          </a:p>
        </p:txBody>
      </p:sp>
      <p:sp>
        <p:nvSpPr>
          <p:cNvPr id="147" name="TextBox 146"/>
          <p:cNvSpPr txBox="1"/>
          <p:nvPr/>
        </p:nvSpPr>
        <p:spPr>
          <a:xfrm>
            <a:off x="4484388" y="4938955"/>
            <a:ext cx="1674262" cy="400110"/>
          </a:xfrm>
          <a:prstGeom prst="rect">
            <a:avLst/>
          </a:prstGeom>
          <a:noFill/>
        </p:spPr>
        <p:txBody>
          <a:bodyPr wrap="square" rtlCol="0">
            <a:spAutoFit/>
          </a:bodyPr>
          <a:lstStyle>
            <a:defPPr>
              <a:defRPr lang="en-US"/>
            </a:defPPr>
            <a:lvl1pPr defTabSz="457200">
              <a:defRPr sz="1000" b="1">
                <a:solidFill>
                  <a:srgbClr val="4F81BD">
                    <a:lumMod val="50000"/>
                  </a:srgbClr>
                </a:solidFill>
                <a:latin typeface="Century Gothic" panose="020B0502020202020204" pitchFamily="34" charset="0"/>
                <a:cs typeface="Arial" panose="020B0604020202020204" pitchFamily="34" charset="0"/>
              </a:defRPr>
            </a:lvl1pPr>
          </a:lstStyle>
          <a:p>
            <a:r>
              <a:rPr lang="en-US" dirty="0"/>
              <a:t>NEW </a:t>
            </a:r>
            <a:r>
              <a:rPr lang="en-US" dirty="0" smtClean="0"/>
              <a:t>FEATURES/ MARKETS/FORMS</a:t>
            </a:r>
            <a:endParaRPr lang="en-US" dirty="0"/>
          </a:p>
        </p:txBody>
      </p:sp>
      <p:cxnSp>
        <p:nvCxnSpPr>
          <p:cNvPr id="148" name="Straight Connector 147"/>
          <p:cNvCxnSpPr/>
          <p:nvPr/>
        </p:nvCxnSpPr>
        <p:spPr>
          <a:xfrm flipV="1">
            <a:off x="4838700" y="4411664"/>
            <a:ext cx="0" cy="4848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a:xfrm>
            <a:off x="6775346" y="3409571"/>
            <a:ext cx="1622113" cy="1015663"/>
          </a:xfrm>
          <a:prstGeom prst="rect">
            <a:avLst/>
          </a:prstGeom>
        </p:spPr>
        <p:txBody>
          <a:bodyPr wrap="square">
            <a:spAutoFit/>
          </a:bodyPr>
          <a:lstStyle/>
          <a:p>
            <a:pPr marL="109538" indent="-109538" defTabSz="457200">
              <a:buFont typeface="Arial" pitchFamily="34" charset="0"/>
              <a:buChar char="•"/>
            </a:pPr>
            <a:r>
              <a:rPr lang="en-US" sz="1200" dirty="0" smtClean="0">
                <a:solidFill>
                  <a:srgbClr val="4F81BD">
                    <a:lumMod val="50000"/>
                  </a:srgbClr>
                </a:solidFill>
                <a:latin typeface="Arial" panose="020B0604020202020204" pitchFamily="34" charset="0"/>
                <a:cs typeface="Arial" panose="020B0604020202020204" pitchFamily="34" charset="0"/>
              </a:rPr>
              <a:t>XXX</a:t>
            </a:r>
          </a:p>
          <a:p>
            <a:pPr marL="109538" indent="-109538" defTabSz="457200">
              <a:buFont typeface="Arial" pitchFamily="34" charset="0"/>
              <a:buChar char="•"/>
            </a:pPr>
            <a:r>
              <a:rPr lang="en-US" sz="1200" dirty="0" smtClean="0">
                <a:solidFill>
                  <a:srgbClr val="4F81BD">
                    <a:lumMod val="50000"/>
                  </a:srgbClr>
                </a:solidFill>
                <a:latin typeface="Arial" panose="020B0604020202020204" pitchFamily="34" charset="0"/>
                <a:cs typeface="Arial" panose="020B0604020202020204" pitchFamily="34" charset="0"/>
              </a:rPr>
              <a:t>XXX</a:t>
            </a:r>
          </a:p>
          <a:p>
            <a:pPr marL="109538" indent="-109538" defTabSz="457200">
              <a:buFont typeface="Arial" pitchFamily="34" charset="0"/>
              <a:buChar char="•"/>
            </a:pPr>
            <a:r>
              <a:rPr lang="en-US" sz="1200" dirty="0" smtClean="0">
                <a:solidFill>
                  <a:srgbClr val="4F81BD">
                    <a:lumMod val="50000"/>
                  </a:srgbClr>
                </a:solidFill>
                <a:latin typeface="Arial" panose="020B0604020202020204" pitchFamily="34" charset="0"/>
                <a:cs typeface="Arial" panose="020B0604020202020204" pitchFamily="34" charset="0"/>
              </a:rPr>
              <a:t>XXX</a:t>
            </a:r>
          </a:p>
          <a:p>
            <a:pPr marL="109538" indent="-109538" defTabSz="457200">
              <a:buFont typeface="Arial" pitchFamily="34" charset="0"/>
              <a:buChar char="•"/>
            </a:pPr>
            <a:r>
              <a:rPr lang="en-US" sz="1200" dirty="0" smtClean="0">
                <a:solidFill>
                  <a:srgbClr val="4F81BD">
                    <a:lumMod val="50000"/>
                  </a:srgbClr>
                </a:solidFill>
                <a:latin typeface="Arial" panose="020B0604020202020204" pitchFamily="34" charset="0"/>
                <a:cs typeface="Arial" panose="020B0604020202020204" pitchFamily="34" charset="0"/>
              </a:rPr>
              <a:t>XXX</a:t>
            </a:r>
          </a:p>
          <a:p>
            <a:pPr marL="109538" indent="-109538" defTabSz="457200">
              <a:buFont typeface="Arial" pitchFamily="34" charset="0"/>
              <a:buChar char="•"/>
            </a:pPr>
            <a:r>
              <a:rPr lang="en-US" sz="1200" dirty="0" smtClean="0">
                <a:solidFill>
                  <a:srgbClr val="4F81BD">
                    <a:lumMod val="50000"/>
                  </a:srgbClr>
                </a:solidFill>
                <a:latin typeface="Arial" panose="020B0604020202020204" pitchFamily="34" charset="0"/>
                <a:cs typeface="Arial" panose="020B0604020202020204" pitchFamily="34" charset="0"/>
              </a:rPr>
              <a:t>XXX</a:t>
            </a:r>
            <a:endParaRPr lang="en-US" sz="1200" dirty="0">
              <a:solidFill>
                <a:srgbClr val="4F81BD">
                  <a:lumMod val="50000"/>
                </a:srgbClr>
              </a:solidFill>
              <a:latin typeface="Arial" panose="020B0604020202020204" pitchFamily="34" charset="0"/>
              <a:cs typeface="Arial" panose="020B0604020202020204" pitchFamily="34" charset="0"/>
            </a:endParaRPr>
          </a:p>
        </p:txBody>
      </p:sp>
      <p:sp>
        <p:nvSpPr>
          <p:cNvPr id="152" name="TextBox 151"/>
          <p:cNvSpPr txBox="1"/>
          <p:nvPr/>
        </p:nvSpPr>
        <p:spPr>
          <a:xfrm>
            <a:off x="6713612" y="3024773"/>
            <a:ext cx="1674262" cy="400110"/>
          </a:xfrm>
          <a:prstGeom prst="rect">
            <a:avLst/>
          </a:prstGeom>
          <a:noFill/>
        </p:spPr>
        <p:txBody>
          <a:bodyPr wrap="square" rtlCol="0">
            <a:spAutoFit/>
          </a:bodyPr>
          <a:lstStyle>
            <a:defPPr>
              <a:defRPr lang="en-US"/>
            </a:defPPr>
            <a:lvl1pPr defTabSz="457200">
              <a:defRPr sz="1000" b="1">
                <a:solidFill>
                  <a:srgbClr val="4F81BD">
                    <a:lumMod val="50000"/>
                  </a:srgbClr>
                </a:solidFill>
                <a:latin typeface="Century Gothic" panose="020B0502020202020204" pitchFamily="34" charset="0"/>
                <a:cs typeface="Arial" panose="020B0604020202020204" pitchFamily="34" charset="0"/>
              </a:defRPr>
            </a:lvl1pPr>
          </a:lstStyle>
          <a:p>
            <a:r>
              <a:rPr lang="en-US" dirty="0"/>
              <a:t>NEW </a:t>
            </a:r>
            <a:r>
              <a:rPr lang="en-US" dirty="0" smtClean="0"/>
              <a:t>FEATURES/ MARKETS/FORMS</a:t>
            </a:r>
            <a:endParaRPr lang="en-US" dirty="0"/>
          </a:p>
        </p:txBody>
      </p:sp>
      <p:sp>
        <p:nvSpPr>
          <p:cNvPr id="153" name="TextBox 152"/>
          <p:cNvSpPr txBox="1"/>
          <p:nvPr/>
        </p:nvSpPr>
        <p:spPr>
          <a:xfrm>
            <a:off x="381000" y="1947215"/>
            <a:ext cx="3886200" cy="246221"/>
          </a:xfrm>
          <a:prstGeom prst="rect">
            <a:avLst/>
          </a:prstGeom>
          <a:noFill/>
        </p:spPr>
        <p:txBody>
          <a:bodyPr wrap="square" rtlCol="0">
            <a:spAutoFit/>
          </a:bodyPr>
          <a:lstStyle/>
          <a:p>
            <a:pPr defTabSz="457200"/>
            <a:r>
              <a:rPr lang="en-US" sz="1000" b="1" dirty="0">
                <a:solidFill>
                  <a:srgbClr val="4F81BD">
                    <a:lumMod val="50000"/>
                  </a:srgbClr>
                </a:solidFill>
                <a:latin typeface="Century Gothic" panose="020B0502020202020204" pitchFamily="34" charset="0"/>
                <a:cs typeface="Arial" panose="020B0604020202020204" pitchFamily="34" charset="0"/>
              </a:rPr>
              <a:t>FOOTHOLD MARKET &amp; RATIONALE:</a:t>
            </a:r>
          </a:p>
        </p:txBody>
      </p:sp>
      <p:sp>
        <p:nvSpPr>
          <p:cNvPr id="154" name="Rectangle 153"/>
          <p:cNvSpPr/>
          <p:nvPr/>
        </p:nvSpPr>
        <p:spPr>
          <a:xfrm>
            <a:off x="381000" y="2136736"/>
            <a:ext cx="3657600" cy="707886"/>
          </a:xfrm>
          <a:prstGeom prst="rect">
            <a:avLst/>
          </a:prstGeom>
        </p:spPr>
        <p:txBody>
          <a:bodyPr wrap="square">
            <a:spAutoFit/>
          </a:bodyPr>
          <a:lstStyle/>
          <a:p>
            <a:pPr defTabSz="457200"/>
            <a:r>
              <a:rPr lang="en-US" sz="1000" dirty="0">
                <a:solidFill>
                  <a:srgbClr val="4F81BD">
                    <a:lumMod val="50000"/>
                  </a:srgbClr>
                </a:solidFill>
                <a:latin typeface="Arial" panose="020B0604020202020204" pitchFamily="34" charset="0"/>
                <a:cs typeface="Arial" panose="020B0604020202020204" pitchFamily="34" charset="0"/>
              </a:rPr>
              <a:t>Includes rationale for selecting market</a:t>
            </a:r>
          </a:p>
          <a:p>
            <a:pPr defTabSz="457200"/>
            <a:r>
              <a:rPr lang="en-US" sz="1000" dirty="0" smtClean="0">
                <a:solidFill>
                  <a:srgbClr val="4F81BD">
                    <a:lumMod val="50000"/>
                  </a:srgbClr>
                </a:solidFill>
                <a:latin typeface="Arial" panose="020B0604020202020204" pitchFamily="34" charset="0"/>
                <a:cs typeface="Arial" panose="020B0604020202020204" pitchFamily="34" charset="0"/>
              </a:rPr>
              <a:t>XXX</a:t>
            </a:r>
            <a:br>
              <a:rPr lang="en-US" sz="1000" dirty="0" smtClean="0">
                <a:solidFill>
                  <a:srgbClr val="4F81BD">
                    <a:lumMod val="50000"/>
                  </a:srgbClr>
                </a:solidFill>
                <a:latin typeface="Arial" panose="020B0604020202020204" pitchFamily="34" charset="0"/>
                <a:cs typeface="Arial" panose="020B0604020202020204" pitchFamily="34" charset="0"/>
              </a:rPr>
            </a:br>
            <a:r>
              <a:rPr lang="en-US" sz="1000" dirty="0" smtClean="0">
                <a:solidFill>
                  <a:srgbClr val="4F81BD">
                    <a:lumMod val="50000"/>
                  </a:srgbClr>
                </a:solidFill>
                <a:latin typeface="Arial" panose="020B0604020202020204" pitchFamily="34" charset="0"/>
                <a:cs typeface="Arial" panose="020B0604020202020204" pitchFamily="34" charset="0"/>
              </a:rPr>
              <a:t>XXX</a:t>
            </a:r>
            <a:endParaRPr lang="en-US" sz="1000" dirty="0">
              <a:solidFill>
                <a:srgbClr val="4F81BD">
                  <a:lumMod val="50000"/>
                </a:srgbClr>
              </a:solidFill>
              <a:latin typeface="Arial" panose="020B0604020202020204" pitchFamily="34" charset="0"/>
              <a:cs typeface="Arial" panose="020B0604020202020204" pitchFamily="34" charset="0"/>
            </a:endParaRPr>
          </a:p>
          <a:p>
            <a:pPr defTabSz="457200"/>
            <a:endParaRPr lang="en-US" sz="1000" dirty="0">
              <a:solidFill>
                <a:srgbClr val="4F81BD">
                  <a:lumMod val="50000"/>
                </a:srgbClr>
              </a:solidFill>
              <a:latin typeface="Arial" panose="020B0604020202020204" pitchFamily="34" charset="0"/>
              <a:cs typeface="Arial" panose="020B0604020202020204" pitchFamily="34" charset="0"/>
            </a:endParaRPr>
          </a:p>
        </p:txBody>
      </p:sp>
      <p:sp>
        <p:nvSpPr>
          <p:cNvPr id="33" name="TextBox 32"/>
          <p:cNvSpPr txBox="1"/>
          <p:nvPr/>
        </p:nvSpPr>
        <p:spPr>
          <a:xfrm>
            <a:off x="419100" y="698504"/>
            <a:ext cx="8229600" cy="369312"/>
          </a:xfrm>
          <a:prstGeom prst="rect">
            <a:avLst/>
          </a:prstGeom>
          <a:noFill/>
        </p:spPr>
        <p:txBody>
          <a:bodyPr wrap="square" lIns="91419" tIns="45710" rIns="91419" bIns="45710" rtlCol="0">
            <a:spAutoFit/>
          </a:bodyPr>
          <a:lstStyle/>
          <a:p>
            <a:r>
              <a:rPr lang="en-US" b="1" dirty="0" smtClean="0">
                <a:solidFill>
                  <a:srgbClr val="000000"/>
                </a:solidFill>
                <a:latin typeface="Century Gothic" panose="020B0502020202020204" pitchFamily="34" charset="0"/>
                <a:cs typeface="Arial" panose="020B0604020202020204" pitchFamily="34" charset="0"/>
              </a:rPr>
              <a:t>GROWTH PATH</a:t>
            </a:r>
            <a:endParaRPr lang="en-US" sz="1200" dirty="0">
              <a:solidFill>
                <a:prstClr val="white">
                  <a:lumMod val="75000"/>
                </a:prstClr>
              </a:solidFill>
              <a:latin typeface="Century Gothic" panose="020B0502020202020204" pitchFamily="34" charset="0"/>
              <a:cs typeface="Arial" panose="020B0604020202020204" pitchFamily="34" charset="0"/>
            </a:endParaRPr>
          </a:p>
        </p:txBody>
      </p:sp>
      <p:sp>
        <p:nvSpPr>
          <p:cNvPr id="34" name="Content Placeholder 1"/>
          <p:cNvSpPr>
            <a:spLocks noGrp="1"/>
          </p:cNvSpPr>
          <p:nvPr>
            <p:ph idx="1"/>
          </p:nvPr>
        </p:nvSpPr>
        <p:spPr>
          <a:xfrm>
            <a:off x="1882544" y="43152"/>
            <a:ext cx="7032856" cy="407647"/>
          </a:xfrm>
        </p:spPr>
        <p:txBody>
          <a:bodyPr/>
          <a:lstStyle/>
          <a:p>
            <a:r>
              <a:rPr lang="en-US" dirty="0" smtClean="0"/>
              <a:t>THE FIRST MILE – MINI BUSINESS PLAN TEMPLATE</a:t>
            </a:r>
            <a:endParaRPr lang="en-US" dirty="0"/>
          </a:p>
        </p:txBody>
      </p:sp>
      <p:sp>
        <p:nvSpPr>
          <p:cNvPr id="31" name="TextBox 30"/>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smtClean="0">
                <a:solidFill>
                  <a:prstClr val="black"/>
                </a:solidFill>
              </a:rPr>
              <a:t>© Copyright 2014 Innosight LLC </a:t>
            </a:r>
          </a:p>
          <a:p>
            <a:pPr>
              <a:spcBef>
                <a:spcPts val="200"/>
              </a:spcBef>
              <a:spcAft>
                <a:spcPts val="400"/>
              </a:spcAft>
            </a:pPr>
            <a:endParaRPr lang="de-DE" sz="1600" dirty="0" smtClean="0">
              <a:solidFill>
                <a:srgbClr val="000000"/>
              </a:solidFill>
            </a:endParaRPr>
          </a:p>
        </p:txBody>
      </p:sp>
      <p:sp>
        <p:nvSpPr>
          <p:cNvPr id="32" name="TextBox 31"/>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9</a:t>
            </a:fld>
            <a:endParaRPr lang="en-US" sz="800" dirty="0" smtClean="0">
              <a:solidFill>
                <a:prstClr val="black"/>
              </a:solidFill>
            </a:endParaRPr>
          </a:p>
        </p:txBody>
      </p:sp>
    </p:spTree>
    <p:extLst>
      <p:ext uri="{BB962C8B-B14F-4D97-AF65-F5344CB8AC3E}">
        <p14:creationId xmlns:p14="http://schemas.microsoft.com/office/powerpoint/2010/main" val="4153246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2255837" y="-1747266"/>
            <a:ext cx="555625" cy="5067303"/>
          </a:xfrm>
          <a:prstGeom prst="rect">
            <a:avLst/>
          </a:prstGeom>
          <a:noFill/>
          <a:ln>
            <a:no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vert="vert270" rtlCol="0" anchor="ctr"/>
          <a:lstStyle/>
          <a:p>
            <a:pPr algn="r" defTabSz="457200"/>
            <a:endParaRPr lang="en-US" sz="2000" dirty="0">
              <a:solidFill>
                <a:srgbClr val="FFFFFF"/>
              </a:solidFill>
              <a:cs typeface="Calibri" pitchFamily="34" charset="0"/>
            </a:endParaRPr>
          </a:p>
        </p:txBody>
      </p:sp>
      <p:graphicFrame>
        <p:nvGraphicFramePr>
          <p:cNvPr id="2" name="Diagram 1"/>
          <p:cNvGraphicFramePr/>
          <p:nvPr>
            <p:extLst>
              <p:ext uri="{D42A27DB-BD31-4B8C-83A1-F6EECF244321}">
                <p14:modId xmlns:p14="http://schemas.microsoft.com/office/powerpoint/2010/main" val="2722879089"/>
              </p:ext>
            </p:extLst>
          </p:nvPr>
        </p:nvGraphicFramePr>
        <p:xfrm>
          <a:off x="1409700" y="1676400"/>
          <a:ext cx="7546446" cy="63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 Box 4"/>
          <p:cNvSpPr txBox="1">
            <a:spLocks noChangeArrowheads="1"/>
          </p:cNvSpPr>
          <p:nvPr/>
        </p:nvSpPr>
        <p:spPr bwMode="auto">
          <a:xfrm>
            <a:off x="144463" y="2614136"/>
            <a:ext cx="11826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algn="r" defTabSz="457200" eaLnBrk="1" fontAlgn="base" hangingPunct="1">
              <a:spcBef>
                <a:spcPct val="0"/>
              </a:spcBef>
              <a:spcAft>
                <a:spcPct val="0"/>
              </a:spcAft>
            </a:pPr>
            <a:r>
              <a:rPr lang="en-US" sz="1400" b="1" dirty="0" smtClean="0">
                <a:solidFill>
                  <a:srgbClr val="468272"/>
                </a:solidFill>
                <a:latin typeface="Arial"/>
                <a:cs typeface="Calibri"/>
              </a:rPr>
              <a:t>Key Success Factors</a:t>
            </a:r>
          </a:p>
        </p:txBody>
      </p:sp>
      <p:sp>
        <p:nvSpPr>
          <p:cNvPr id="11" name="Text Box 5"/>
          <p:cNvSpPr txBox="1">
            <a:spLocks noChangeArrowheads="1"/>
          </p:cNvSpPr>
          <p:nvPr/>
        </p:nvSpPr>
        <p:spPr bwMode="auto">
          <a:xfrm>
            <a:off x="144463" y="5595258"/>
            <a:ext cx="11826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algn="r" defTabSz="457200" eaLnBrk="1" fontAlgn="base" hangingPunct="1">
              <a:spcBef>
                <a:spcPct val="0"/>
              </a:spcBef>
              <a:spcAft>
                <a:spcPct val="0"/>
              </a:spcAft>
            </a:pPr>
            <a:r>
              <a:rPr lang="en-US" sz="1400" b="1" dirty="0" smtClean="0">
                <a:solidFill>
                  <a:srgbClr val="468272"/>
                </a:solidFill>
                <a:latin typeface="Arial"/>
                <a:cs typeface="Calibri"/>
              </a:rPr>
              <a:t>Partner Activities</a:t>
            </a:r>
          </a:p>
        </p:txBody>
      </p:sp>
      <p:sp>
        <p:nvSpPr>
          <p:cNvPr id="12" name="Text Box 7"/>
          <p:cNvSpPr txBox="1">
            <a:spLocks noChangeArrowheads="1"/>
          </p:cNvSpPr>
          <p:nvPr/>
        </p:nvSpPr>
        <p:spPr bwMode="auto">
          <a:xfrm>
            <a:off x="-1" y="4340423"/>
            <a:ext cx="13271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algn="r" defTabSz="457200" eaLnBrk="1" fontAlgn="base" hangingPunct="1">
              <a:spcBef>
                <a:spcPct val="0"/>
              </a:spcBef>
              <a:spcAft>
                <a:spcPct val="0"/>
              </a:spcAft>
            </a:pPr>
            <a:r>
              <a:rPr lang="en-US" sz="1400" b="1" dirty="0" smtClean="0">
                <a:solidFill>
                  <a:srgbClr val="468272"/>
                </a:solidFill>
                <a:latin typeface="Arial"/>
                <a:cs typeface="Calibri"/>
              </a:rPr>
              <a:t>Activities</a:t>
            </a:r>
          </a:p>
        </p:txBody>
      </p:sp>
      <p:cxnSp>
        <p:nvCxnSpPr>
          <p:cNvPr id="6" name="Straight Connector 5"/>
          <p:cNvCxnSpPr/>
          <p:nvPr/>
        </p:nvCxnSpPr>
        <p:spPr>
          <a:xfrm>
            <a:off x="4318000" y="2311400"/>
            <a:ext cx="0" cy="4241800"/>
          </a:xfrm>
          <a:prstGeom prst="line">
            <a:avLst/>
          </a:prstGeom>
          <a:ln w="127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819400" y="2311400"/>
            <a:ext cx="0" cy="4241800"/>
          </a:xfrm>
          <a:prstGeom prst="line">
            <a:avLst/>
          </a:prstGeom>
          <a:ln w="127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803900" y="2311400"/>
            <a:ext cx="0" cy="4241800"/>
          </a:xfrm>
          <a:prstGeom prst="line">
            <a:avLst/>
          </a:prstGeom>
          <a:ln w="127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251700" y="2311400"/>
            <a:ext cx="0" cy="4241800"/>
          </a:xfrm>
          <a:prstGeom prst="line">
            <a:avLst/>
          </a:prstGeom>
          <a:ln w="127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09700" y="3796189"/>
            <a:ext cx="7315200" cy="0"/>
          </a:xfrm>
          <a:prstGeom prst="line">
            <a:avLst/>
          </a:prstGeom>
          <a:ln w="127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409700" y="5218589"/>
            <a:ext cx="7315200" cy="0"/>
          </a:xfrm>
          <a:prstGeom prst="line">
            <a:avLst/>
          </a:prstGeom>
          <a:ln w="127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3" name="Text Box 15"/>
          <p:cNvSpPr txBox="1">
            <a:spLocks noChangeArrowheads="1"/>
          </p:cNvSpPr>
          <p:nvPr/>
        </p:nvSpPr>
        <p:spPr bwMode="auto">
          <a:xfrm>
            <a:off x="2870200" y="2676525"/>
            <a:ext cx="133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smtClean="0">
                <a:solidFill>
                  <a:srgbClr val="000000"/>
                </a:solidFill>
                <a:latin typeface="Arial"/>
                <a:cs typeface="Calibri"/>
              </a:rPr>
              <a:t>XXX</a:t>
            </a:r>
          </a:p>
        </p:txBody>
      </p:sp>
      <p:sp>
        <p:nvSpPr>
          <p:cNvPr id="24" name="Text Box 15"/>
          <p:cNvSpPr txBox="1">
            <a:spLocks noChangeArrowheads="1"/>
          </p:cNvSpPr>
          <p:nvPr/>
        </p:nvSpPr>
        <p:spPr bwMode="auto">
          <a:xfrm>
            <a:off x="1409700" y="2676525"/>
            <a:ext cx="133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smtClean="0">
                <a:solidFill>
                  <a:srgbClr val="000000"/>
                </a:solidFill>
                <a:latin typeface="Arial"/>
                <a:cs typeface="Calibri"/>
              </a:rPr>
              <a:t>XXX</a:t>
            </a:r>
          </a:p>
        </p:txBody>
      </p:sp>
      <p:sp>
        <p:nvSpPr>
          <p:cNvPr id="25" name="Text Box 15"/>
          <p:cNvSpPr txBox="1">
            <a:spLocks noChangeArrowheads="1"/>
          </p:cNvSpPr>
          <p:nvPr/>
        </p:nvSpPr>
        <p:spPr bwMode="auto">
          <a:xfrm>
            <a:off x="4318000" y="2676525"/>
            <a:ext cx="133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smtClean="0">
                <a:solidFill>
                  <a:srgbClr val="000000"/>
                </a:solidFill>
                <a:latin typeface="Arial"/>
                <a:cs typeface="Calibri"/>
              </a:rPr>
              <a:t>XXX</a:t>
            </a:r>
          </a:p>
        </p:txBody>
      </p:sp>
      <p:sp>
        <p:nvSpPr>
          <p:cNvPr id="26" name="Text Box 15"/>
          <p:cNvSpPr txBox="1">
            <a:spLocks noChangeArrowheads="1"/>
          </p:cNvSpPr>
          <p:nvPr/>
        </p:nvSpPr>
        <p:spPr bwMode="auto">
          <a:xfrm>
            <a:off x="5803900" y="2676525"/>
            <a:ext cx="133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smtClean="0">
                <a:solidFill>
                  <a:srgbClr val="000000"/>
                </a:solidFill>
                <a:latin typeface="Arial"/>
                <a:cs typeface="Calibri"/>
              </a:rPr>
              <a:t>XXX</a:t>
            </a:r>
          </a:p>
        </p:txBody>
      </p:sp>
      <p:sp>
        <p:nvSpPr>
          <p:cNvPr id="27" name="Text Box 15"/>
          <p:cNvSpPr txBox="1">
            <a:spLocks noChangeArrowheads="1"/>
          </p:cNvSpPr>
          <p:nvPr/>
        </p:nvSpPr>
        <p:spPr bwMode="auto">
          <a:xfrm>
            <a:off x="7251700" y="2676525"/>
            <a:ext cx="133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smtClean="0">
                <a:solidFill>
                  <a:srgbClr val="000000"/>
                </a:solidFill>
                <a:latin typeface="Arial"/>
                <a:cs typeface="Calibri"/>
              </a:rPr>
              <a:t>XXX</a:t>
            </a:r>
          </a:p>
        </p:txBody>
      </p:sp>
      <p:sp>
        <p:nvSpPr>
          <p:cNvPr id="28" name="Text Box 15"/>
          <p:cNvSpPr txBox="1">
            <a:spLocks noChangeArrowheads="1"/>
          </p:cNvSpPr>
          <p:nvPr/>
        </p:nvSpPr>
        <p:spPr bwMode="auto">
          <a:xfrm>
            <a:off x="2870200" y="3955276"/>
            <a:ext cx="133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smtClean="0">
                <a:solidFill>
                  <a:srgbClr val="000000"/>
                </a:solidFill>
                <a:latin typeface="Arial"/>
                <a:cs typeface="Calibri"/>
              </a:rPr>
              <a:t>XXX</a:t>
            </a:r>
          </a:p>
        </p:txBody>
      </p:sp>
      <p:sp>
        <p:nvSpPr>
          <p:cNvPr id="29" name="Text Box 15"/>
          <p:cNvSpPr txBox="1">
            <a:spLocks noChangeArrowheads="1"/>
          </p:cNvSpPr>
          <p:nvPr/>
        </p:nvSpPr>
        <p:spPr bwMode="auto">
          <a:xfrm>
            <a:off x="1409700" y="3955276"/>
            <a:ext cx="133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smtClean="0">
                <a:solidFill>
                  <a:srgbClr val="000000"/>
                </a:solidFill>
                <a:latin typeface="Arial"/>
                <a:cs typeface="Calibri"/>
              </a:rPr>
              <a:t>XXX</a:t>
            </a:r>
          </a:p>
        </p:txBody>
      </p:sp>
      <p:sp>
        <p:nvSpPr>
          <p:cNvPr id="30" name="Text Box 15"/>
          <p:cNvSpPr txBox="1">
            <a:spLocks noChangeArrowheads="1"/>
          </p:cNvSpPr>
          <p:nvPr/>
        </p:nvSpPr>
        <p:spPr bwMode="auto">
          <a:xfrm>
            <a:off x="4318000" y="3955276"/>
            <a:ext cx="133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smtClean="0">
                <a:solidFill>
                  <a:srgbClr val="000000"/>
                </a:solidFill>
                <a:latin typeface="Arial"/>
                <a:cs typeface="Calibri"/>
              </a:rPr>
              <a:t>XXX</a:t>
            </a:r>
          </a:p>
        </p:txBody>
      </p:sp>
      <p:sp>
        <p:nvSpPr>
          <p:cNvPr id="31" name="Text Box 15"/>
          <p:cNvSpPr txBox="1">
            <a:spLocks noChangeArrowheads="1"/>
          </p:cNvSpPr>
          <p:nvPr/>
        </p:nvSpPr>
        <p:spPr bwMode="auto">
          <a:xfrm>
            <a:off x="5803900" y="3955276"/>
            <a:ext cx="133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smtClean="0">
                <a:solidFill>
                  <a:srgbClr val="000000"/>
                </a:solidFill>
                <a:latin typeface="Arial"/>
                <a:cs typeface="Calibri"/>
              </a:rPr>
              <a:t>XXX</a:t>
            </a:r>
          </a:p>
        </p:txBody>
      </p:sp>
      <p:sp>
        <p:nvSpPr>
          <p:cNvPr id="32" name="Text Box 15"/>
          <p:cNvSpPr txBox="1">
            <a:spLocks noChangeArrowheads="1"/>
          </p:cNvSpPr>
          <p:nvPr/>
        </p:nvSpPr>
        <p:spPr bwMode="auto">
          <a:xfrm>
            <a:off x="7251700" y="3955276"/>
            <a:ext cx="133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smtClean="0">
                <a:solidFill>
                  <a:srgbClr val="000000"/>
                </a:solidFill>
                <a:latin typeface="Arial"/>
                <a:cs typeface="Calibri"/>
              </a:rPr>
              <a:t>XXX</a:t>
            </a:r>
          </a:p>
        </p:txBody>
      </p:sp>
      <p:sp>
        <p:nvSpPr>
          <p:cNvPr id="33" name="Text Box 15"/>
          <p:cNvSpPr txBox="1">
            <a:spLocks noChangeArrowheads="1"/>
          </p:cNvSpPr>
          <p:nvPr/>
        </p:nvSpPr>
        <p:spPr bwMode="auto">
          <a:xfrm>
            <a:off x="2870200" y="5359013"/>
            <a:ext cx="133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smtClean="0">
                <a:solidFill>
                  <a:srgbClr val="000000"/>
                </a:solidFill>
                <a:latin typeface="Arial"/>
                <a:cs typeface="Calibri"/>
              </a:rPr>
              <a:t>XXX</a:t>
            </a:r>
          </a:p>
        </p:txBody>
      </p:sp>
      <p:sp>
        <p:nvSpPr>
          <p:cNvPr id="34" name="Text Box 15"/>
          <p:cNvSpPr txBox="1">
            <a:spLocks noChangeArrowheads="1"/>
          </p:cNvSpPr>
          <p:nvPr/>
        </p:nvSpPr>
        <p:spPr bwMode="auto">
          <a:xfrm>
            <a:off x="1409700" y="5359013"/>
            <a:ext cx="133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smtClean="0">
                <a:solidFill>
                  <a:srgbClr val="000000"/>
                </a:solidFill>
                <a:latin typeface="Arial"/>
                <a:cs typeface="Calibri"/>
              </a:rPr>
              <a:t>XXX</a:t>
            </a:r>
          </a:p>
        </p:txBody>
      </p:sp>
      <p:sp>
        <p:nvSpPr>
          <p:cNvPr id="35" name="Text Box 15"/>
          <p:cNvSpPr txBox="1">
            <a:spLocks noChangeArrowheads="1"/>
          </p:cNvSpPr>
          <p:nvPr/>
        </p:nvSpPr>
        <p:spPr bwMode="auto">
          <a:xfrm>
            <a:off x="4318000" y="5359013"/>
            <a:ext cx="133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smtClean="0">
                <a:solidFill>
                  <a:srgbClr val="000000"/>
                </a:solidFill>
                <a:latin typeface="Arial"/>
                <a:cs typeface="Calibri"/>
              </a:rPr>
              <a:t>XXX</a:t>
            </a:r>
          </a:p>
        </p:txBody>
      </p:sp>
      <p:sp>
        <p:nvSpPr>
          <p:cNvPr id="36" name="Text Box 15"/>
          <p:cNvSpPr txBox="1">
            <a:spLocks noChangeArrowheads="1"/>
          </p:cNvSpPr>
          <p:nvPr/>
        </p:nvSpPr>
        <p:spPr bwMode="auto">
          <a:xfrm>
            <a:off x="5803900" y="5359013"/>
            <a:ext cx="133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smtClean="0">
                <a:solidFill>
                  <a:srgbClr val="000000"/>
                </a:solidFill>
                <a:latin typeface="Arial"/>
                <a:cs typeface="Calibri"/>
              </a:rPr>
              <a:t>XXX</a:t>
            </a:r>
          </a:p>
        </p:txBody>
      </p:sp>
      <p:sp>
        <p:nvSpPr>
          <p:cNvPr id="37" name="Text Box 15"/>
          <p:cNvSpPr txBox="1">
            <a:spLocks noChangeArrowheads="1"/>
          </p:cNvSpPr>
          <p:nvPr/>
        </p:nvSpPr>
        <p:spPr bwMode="auto">
          <a:xfrm>
            <a:off x="7251700" y="5359013"/>
            <a:ext cx="133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smtClean="0">
                <a:solidFill>
                  <a:srgbClr val="000000"/>
                </a:solidFill>
                <a:latin typeface="Arial"/>
                <a:cs typeface="Calibri"/>
              </a:rPr>
              <a:t>XXX</a:t>
            </a:r>
          </a:p>
        </p:txBody>
      </p:sp>
      <p:sp>
        <p:nvSpPr>
          <p:cNvPr id="3" name="Rectangle 2"/>
          <p:cNvSpPr/>
          <p:nvPr/>
        </p:nvSpPr>
        <p:spPr>
          <a:xfrm>
            <a:off x="419100" y="1094601"/>
            <a:ext cx="8377237" cy="276999"/>
          </a:xfrm>
          <a:prstGeom prst="rect">
            <a:avLst/>
          </a:prstGeom>
        </p:spPr>
        <p:txBody>
          <a:bodyPr wrap="square">
            <a:spAutoFit/>
          </a:bodyPr>
          <a:lstStyle/>
          <a:p>
            <a:pPr defTabSz="457200">
              <a:spcAft>
                <a:spcPts val="300"/>
              </a:spcAft>
            </a:pPr>
            <a:r>
              <a:rPr lang="en-US" sz="1200" b="1" dirty="0">
                <a:solidFill>
                  <a:srgbClr val="468272"/>
                </a:solidFill>
                <a:latin typeface="Arial" panose="020B0604020202020204" pitchFamily="34" charset="0"/>
                <a:cs typeface="Arial" panose="020B0604020202020204" pitchFamily="34" charset="0"/>
              </a:rPr>
              <a:t>What are the key success factors and activities required to reach </a:t>
            </a:r>
            <a:r>
              <a:rPr lang="en-US" sz="1200" b="1" dirty="0" smtClean="0">
                <a:solidFill>
                  <a:srgbClr val="468272"/>
                </a:solidFill>
                <a:latin typeface="Arial" panose="020B0604020202020204" pitchFamily="34" charset="0"/>
                <a:cs typeface="Arial" panose="020B0604020202020204" pitchFamily="34" charset="0"/>
              </a:rPr>
              <a:t>v1.0 </a:t>
            </a:r>
            <a:r>
              <a:rPr lang="en-US" sz="1200" b="1" dirty="0">
                <a:solidFill>
                  <a:srgbClr val="468272"/>
                </a:solidFill>
                <a:latin typeface="Arial" panose="020B0604020202020204" pitchFamily="34" charset="0"/>
                <a:cs typeface="Arial" panose="020B0604020202020204" pitchFamily="34" charset="0"/>
              </a:rPr>
              <a:t>of our proposed </a:t>
            </a:r>
            <a:r>
              <a:rPr lang="en-US" sz="1200" b="1" dirty="0" smtClean="0">
                <a:solidFill>
                  <a:srgbClr val="468272"/>
                </a:solidFill>
                <a:latin typeface="Arial" panose="020B0604020202020204" pitchFamily="34" charset="0"/>
                <a:cs typeface="Arial" panose="020B0604020202020204" pitchFamily="34" charset="0"/>
              </a:rPr>
              <a:t>product or service</a:t>
            </a:r>
            <a:r>
              <a:rPr lang="en-US" sz="1200" b="1" dirty="0">
                <a:solidFill>
                  <a:srgbClr val="468272"/>
                </a:solidFill>
                <a:latin typeface="Arial" panose="020B0604020202020204" pitchFamily="34" charset="0"/>
                <a:cs typeface="Arial" panose="020B0604020202020204" pitchFamily="34" charset="0"/>
              </a:rPr>
              <a:t>?</a:t>
            </a:r>
          </a:p>
        </p:txBody>
      </p:sp>
      <p:sp>
        <p:nvSpPr>
          <p:cNvPr id="38" name="TextBox 37"/>
          <p:cNvSpPr txBox="1"/>
          <p:nvPr/>
        </p:nvSpPr>
        <p:spPr>
          <a:xfrm>
            <a:off x="419100" y="698504"/>
            <a:ext cx="8229600" cy="369312"/>
          </a:xfrm>
          <a:prstGeom prst="rect">
            <a:avLst/>
          </a:prstGeom>
          <a:noFill/>
        </p:spPr>
        <p:txBody>
          <a:bodyPr wrap="square" lIns="91419" tIns="45710" rIns="91419" bIns="45710" rtlCol="0">
            <a:spAutoFit/>
          </a:bodyPr>
          <a:lstStyle/>
          <a:p>
            <a:r>
              <a:rPr lang="en-US" b="1" dirty="0" smtClean="0">
                <a:solidFill>
                  <a:srgbClr val="000000"/>
                </a:solidFill>
                <a:latin typeface="Century Gothic" panose="020B0502020202020204" pitchFamily="34" charset="0"/>
                <a:cs typeface="Arial" panose="020B0604020202020204" pitchFamily="34" charset="0"/>
              </a:rPr>
              <a:t>COMMERCIALIZATION PLAN</a:t>
            </a:r>
            <a:endParaRPr lang="en-US" sz="1200" dirty="0">
              <a:solidFill>
                <a:prstClr val="white">
                  <a:lumMod val="75000"/>
                </a:prstClr>
              </a:solidFill>
              <a:latin typeface="Century Gothic" panose="020B0502020202020204" pitchFamily="34" charset="0"/>
              <a:cs typeface="Arial" panose="020B0604020202020204" pitchFamily="34" charset="0"/>
            </a:endParaRPr>
          </a:p>
        </p:txBody>
      </p:sp>
      <p:sp>
        <p:nvSpPr>
          <p:cNvPr id="41" name="Content Placeholder 1"/>
          <p:cNvSpPr>
            <a:spLocks noGrp="1"/>
          </p:cNvSpPr>
          <p:nvPr>
            <p:ph idx="1"/>
          </p:nvPr>
        </p:nvSpPr>
        <p:spPr>
          <a:xfrm>
            <a:off x="1882544" y="43152"/>
            <a:ext cx="7032856" cy="407647"/>
          </a:xfrm>
        </p:spPr>
        <p:txBody>
          <a:bodyPr/>
          <a:lstStyle/>
          <a:p>
            <a:r>
              <a:rPr lang="en-US" dirty="0" smtClean="0"/>
              <a:t>THE FIRST MILE – MINI BUSINESS PLAN TEMPLATE</a:t>
            </a:r>
            <a:endParaRPr lang="en-US" dirty="0"/>
          </a:p>
        </p:txBody>
      </p:sp>
      <p:sp>
        <p:nvSpPr>
          <p:cNvPr id="39" name="TextBox 38"/>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smtClean="0">
                <a:solidFill>
                  <a:prstClr val="black"/>
                </a:solidFill>
              </a:rPr>
              <a:t>© Copyright 2014 Innosight LLC </a:t>
            </a:r>
          </a:p>
          <a:p>
            <a:pPr>
              <a:spcBef>
                <a:spcPts val="200"/>
              </a:spcBef>
              <a:spcAft>
                <a:spcPts val="400"/>
              </a:spcAft>
            </a:pPr>
            <a:endParaRPr lang="de-DE" sz="1600" dirty="0" smtClean="0">
              <a:solidFill>
                <a:srgbClr val="000000"/>
              </a:solidFill>
            </a:endParaRPr>
          </a:p>
        </p:txBody>
      </p:sp>
      <p:sp>
        <p:nvSpPr>
          <p:cNvPr id="40" name="TextBox 39"/>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10</a:t>
            </a:fld>
            <a:endParaRPr lang="en-US" sz="800" dirty="0" smtClean="0">
              <a:solidFill>
                <a:prstClr val="black"/>
              </a:solidFill>
            </a:endParaRPr>
          </a:p>
        </p:txBody>
      </p:sp>
    </p:spTree>
    <p:extLst>
      <p:ext uri="{BB962C8B-B14F-4D97-AF65-F5344CB8AC3E}">
        <p14:creationId xmlns:p14="http://schemas.microsoft.com/office/powerpoint/2010/main" val="1870865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ectangle 106"/>
          <p:cNvSpPr/>
          <p:nvPr/>
        </p:nvSpPr>
        <p:spPr>
          <a:xfrm>
            <a:off x="5308599" y="1461551"/>
            <a:ext cx="3070225" cy="347345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110" name="Rectangle 3"/>
          <p:cNvSpPr>
            <a:spLocks noChangeArrowheads="1"/>
          </p:cNvSpPr>
          <p:nvPr/>
        </p:nvSpPr>
        <p:spPr bwMode="auto">
          <a:xfrm>
            <a:off x="5311319" y="1371600"/>
            <a:ext cx="3067505" cy="457199"/>
          </a:xfrm>
          <a:prstGeom prst="rect">
            <a:avLst/>
          </a:prstGeom>
          <a:solidFill>
            <a:schemeClr val="accent2"/>
          </a:solidFill>
          <a:ln>
            <a:noFill/>
          </a:ln>
          <a:extLst/>
        </p:spPr>
        <p:txBody>
          <a:bodyPr wrap="none" anchor="ctr"/>
          <a:lstStyle/>
          <a:p>
            <a:pPr algn="ctr" defTabSz="457200" fontAlgn="base">
              <a:spcBef>
                <a:spcPct val="100000"/>
              </a:spcBef>
              <a:spcAft>
                <a:spcPct val="0"/>
              </a:spcAft>
            </a:pPr>
            <a:r>
              <a:rPr lang="en-US" sz="1200" b="1" dirty="0">
                <a:solidFill>
                  <a:prstClr val="white"/>
                </a:solidFill>
                <a:latin typeface="Century Gothic" panose="020B0502020202020204" pitchFamily="34" charset="0"/>
                <a:ea typeface="ＭＳ Ｐゴシック" charset="0"/>
                <a:cs typeface="Arial" panose="020B0604020202020204" pitchFamily="34" charset="0"/>
              </a:rPr>
              <a:t>COST ESTIMATES</a:t>
            </a:r>
          </a:p>
        </p:txBody>
      </p:sp>
      <p:sp>
        <p:nvSpPr>
          <p:cNvPr id="3" name="Rectangle 2"/>
          <p:cNvSpPr/>
          <p:nvPr/>
        </p:nvSpPr>
        <p:spPr>
          <a:xfrm>
            <a:off x="1098549" y="1461551"/>
            <a:ext cx="2852738" cy="325733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rot="5400000">
            <a:off x="2247673" y="-1698397"/>
            <a:ext cx="555625" cy="5050975"/>
          </a:xfrm>
          <a:prstGeom prst="rect">
            <a:avLst/>
          </a:prstGeom>
          <a:noFill/>
          <a:ln>
            <a:no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vert="vert270" rtlCol="0" anchor="ctr"/>
          <a:lstStyle/>
          <a:p>
            <a:pPr algn="r" defTabSz="457200"/>
            <a:endParaRPr lang="en-US" sz="2000" dirty="0">
              <a:solidFill>
                <a:srgbClr val="FFFFFF"/>
              </a:solidFill>
              <a:cs typeface="Calibri" pitchFamily="34" charset="0"/>
            </a:endParaRPr>
          </a:p>
        </p:txBody>
      </p:sp>
      <p:sp>
        <p:nvSpPr>
          <p:cNvPr id="57" name="Rectangle 3"/>
          <p:cNvSpPr>
            <a:spLocks noChangeArrowheads="1"/>
          </p:cNvSpPr>
          <p:nvPr/>
        </p:nvSpPr>
        <p:spPr bwMode="auto">
          <a:xfrm>
            <a:off x="1098549" y="1371600"/>
            <a:ext cx="2852738" cy="457200"/>
          </a:xfrm>
          <a:prstGeom prst="rect">
            <a:avLst/>
          </a:prstGeom>
          <a:solidFill>
            <a:schemeClr val="accent6"/>
          </a:solidFill>
          <a:ln>
            <a:noFill/>
          </a:ln>
          <a:extLst/>
        </p:spPr>
        <p:txBody>
          <a:bodyPr wrap="none" anchor="ctr"/>
          <a:lstStyle/>
          <a:p>
            <a:pPr algn="ctr" defTabSz="457200" fontAlgn="base">
              <a:spcBef>
                <a:spcPct val="100000"/>
              </a:spcBef>
              <a:spcAft>
                <a:spcPct val="0"/>
              </a:spcAft>
            </a:pPr>
            <a:r>
              <a:rPr lang="en-US" sz="1200" b="1" dirty="0">
                <a:solidFill>
                  <a:prstClr val="white"/>
                </a:solidFill>
                <a:latin typeface="Century Gothic" panose="020B0502020202020204" pitchFamily="34" charset="0"/>
                <a:ea typeface="ＭＳ Ｐゴシック" charset="0"/>
                <a:cs typeface="Arial" panose="020B0604020202020204" pitchFamily="34" charset="0"/>
              </a:rPr>
              <a:t>VALUES FROM REVERSE </a:t>
            </a:r>
            <a:br>
              <a:rPr lang="en-US" sz="1200" b="1" dirty="0">
                <a:solidFill>
                  <a:prstClr val="white"/>
                </a:solidFill>
                <a:latin typeface="Century Gothic" panose="020B0502020202020204" pitchFamily="34" charset="0"/>
                <a:ea typeface="ＭＳ Ｐゴシック" charset="0"/>
                <a:cs typeface="Arial" panose="020B0604020202020204" pitchFamily="34" charset="0"/>
              </a:rPr>
            </a:br>
            <a:r>
              <a:rPr lang="en-US" sz="1200" b="1" dirty="0">
                <a:solidFill>
                  <a:prstClr val="white"/>
                </a:solidFill>
                <a:latin typeface="Century Gothic" panose="020B0502020202020204" pitchFamily="34" charset="0"/>
                <a:ea typeface="ＭＳ Ｐゴシック" charset="0"/>
                <a:cs typeface="Arial" panose="020B0604020202020204" pitchFamily="34" charset="0"/>
              </a:rPr>
              <a:t>INCOME STATEMENT</a:t>
            </a:r>
          </a:p>
        </p:txBody>
      </p:sp>
      <p:sp>
        <p:nvSpPr>
          <p:cNvPr id="58" name="Rectangle 4"/>
          <p:cNvSpPr>
            <a:spLocks noChangeArrowheads="1"/>
          </p:cNvSpPr>
          <p:nvPr/>
        </p:nvSpPr>
        <p:spPr bwMode="auto">
          <a:xfrm>
            <a:off x="2784475" y="3838039"/>
            <a:ext cx="11572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$XXX</a:t>
            </a:r>
          </a:p>
        </p:txBody>
      </p:sp>
      <p:sp>
        <p:nvSpPr>
          <p:cNvPr id="60" name="Rectangle 5"/>
          <p:cNvSpPr>
            <a:spLocks noChangeArrowheads="1"/>
          </p:cNvSpPr>
          <p:nvPr/>
        </p:nvSpPr>
        <p:spPr bwMode="auto">
          <a:xfrm>
            <a:off x="1093787" y="3838039"/>
            <a:ext cx="1690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Production Costs</a:t>
            </a:r>
          </a:p>
        </p:txBody>
      </p:sp>
      <p:sp>
        <p:nvSpPr>
          <p:cNvPr id="61" name="Rectangle 6"/>
          <p:cNvSpPr>
            <a:spLocks noChangeArrowheads="1"/>
          </p:cNvSpPr>
          <p:nvPr/>
        </p:nvSpPr>
        <p:spPr bwMode="auto">
          <a:xfrm>
            <a:off x="2784475" y="3585626"/>
            <a:ext cx="1157287"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defTabSz="457200" fontAlgn="base">
              <a:spcBef>
                <a:spcPct val="100000"/>
              </a:spcBef>
              <a:spcAft>
                <a:spcPct val="0"/>
              </a:spcAft>
            </a:pPr>
            <a:r>
              <a:rPr lang="en-US" sz="1000" dirty="0">
                <a:solidFill>
                  <a:srgbClr val="FF0000"/>
                </a:solidFill>
                <a:latin typeface="Arial" panose="020B0604020202020204" pitchFamily="34" charset="0"/>
                <a:ea typeface="ＭＳ Ｐゴシック" charset="0"/>
                <a:cs typeface="Arial" panose="020B0604020202020204" pitchFamily="34" charset="0"/>
              </a:rPr>
              <a:t>XXX%</a:t>
            </a:r>
          </a:p>
        </p:txBody>
      </p:sp>
      <p:sp>
        <p:nvSpPr>
          <p:cNvPr id="62" name="Rectangle 7"/>
          <p:cNvSpPr>
            <a:spLocks noChangeArrowheads="1"/>
          </p:cNvSpPr>
          <p:nvPr/>
        </p:nvSpPr>
        <p:spPr bwMode="auto">
          <a:xfrm>
            <a:off x="1093787" y="3585626"/>
            <a:ext cx="1690688"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Product Margins</a:t>
            </a:r>
          </a:p>
        </p:txBody>
      </p:sp>
      <p:sp>
        <p:nvSpPr>
          <p:cNvPr id="63" name="Rectangle 8"/>
          <p:cNvSpPr>
            <a:spLocks noChangeArrowheads="1"/>
          </p:cNvSpPr>
          <p:nvPr/>
        </p:nvSpPr>
        <p:spPr bwMode="auto">
          <a:xfrm>
            <a:off x="2784475" y="3333214"/>
            <a:ext cx="1157287"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$XXX</a:t>
            </a:r>
          </a:p>
        </p:txBody>
      </p:sp>
      <p:sp>
        <p:nvSpPr>
          <p:cNvPr id="64" name="Rectangle 9"/>
          <p:cNvSpPr>
            <a:spLocks noChangeArrowheads="1"/>
          </p:cNvSpPr>
          <p:nvPr/>
        </p:nvSpPr>
        <p:spPr bwMode="auto">
          <a:xfrm>
            <a:off x="1093787" y="3333214"/>
            <a:ext cx="1690688"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Allowed Costs</a:t>
            </a:r>
          </a:p>
        </p:txBody>
      </p:sp>
      <p:sp>
        <p:nvSpPr>
          <p:cNvPr id="65" name="Rectangle 10"/>
          <p:cNvSpPr>
            <a:spLocks noChangeArrowheads="1"/>
          </p:cNvSpPr>
          <p:nvPr/>
        </p:nvSpPr>
        <p:spPr bwMode="auto">
          <a:xfrm>
            <a:off x="2784475" y="3080801"/>
            <a:ext cx="1157287"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fontAlgn="base">
              <a:spcBef>
                <a:spcPct val="100000"/>
              </a:spcBef>
              <a:spcAft>
                <a:spcPct val="0"/>
              </a:spcAft>
            </a:pPr>
            <a:endParaRPr lang="en-US" sz="10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66" name="Rectangle 11"/>
          <p:cNvSpPr>
            <a:spLocks noChangeArrowheads="1"/>
          </p:cNvSpPr>
          <p:nvPr/>
        </p:nvSpPr>
        <p:spPr bwMode="auto">
          <a:xfrm>
            <a:off x="1093787" y="3080801"/>
            <a:ext cx="1690688"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fontAlgn="base">
              <a:spcBef>
                <a:spcPct val="100000"/>
              </a:spcBef>
              <a:spcAft>
                <a:spcPct val="0"/>
              </a:spcAft>
            </a:pPr>
            <a:endParaRPr lang="en-US" sz="10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67" name="Rectangle 12"/>
          <p:cNvSpPr>
            <a:spLocks noChangeArrowheads="1"/>
          </p:cNvSpPr>
          <p:nvPr/>
        </p:nvSpPr>
        <p:spPr bwMode="auto">
          <a:xfrm>
            <a:off x="2784475" y="2595026"/>
            <a:ext cx="115728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defTabSz="457200" fontAlgn="base">
              <a:spcBef>
                <a:spcPct val="100000"/>
              </a:spcBef>
              <a:spcAft>
                <a:spcPct val="0"/>
              </a:spcAft>
            </a:pPr>
            <a:r>
              <a:rPr lang="en-US" sz="1000" dirty="0">
                <a:solidFill>
                  <a:srgbClr val="FF0000"/>
                </a:solidFill>
                <a:latin typeface="Arial" panose="020B0604020202020204" pitchFamily="34" charset="0"/>
                <a:ea typeface="ＭＳ Ｐゴシック" charset="0"/>
                <a:cs typeface="Arial" panose="020B0604020202020204" pitchFamily="34" charset="0"/>
              </a:rPr>
              <a:t>$XXX</a:t>
            </a:r>
          </a:p>
        </p:txBody>
      </p:sp>
      <p:sp>
        <p:nvSpPr>
          <p:cNvPr id="68" name="Rectangle 13"/>
          <p:cNvSpPr>
            <a:spLocks noChangeArrowheads="1"/>
          </p:cNvSpPr>
          <p:nvPr/>
        </p:nvSpPr>
        <p:spPr bwMode="auto">
          <a:xfrm>
            <a:off x="1093787" y="2595026"/>
            <a:ext cx="1690688"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Product price</a:t>
            </a:r>
          </a:p>
        </p:txBody>
      </p:sp>
      <p:sp>
        <p:nvSpPr>
          <p:cNvPr id="69" name="Rectangle 14"/>
          <p:cNvSpPr>
            <a:spLocks noChangeArrowheads="1"/>
          </p:cNvSpPr>
          <p:nvPr/>
        </p:nvSpPr>
        <p:spPr bwMode="auto">
          <a:xfrm>
            <a:off x="2784475" y="2837914"/>
            <a:ext cx="1157287"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XXX</a:t>
            </a:r>
          </a:p>
        </p:txBody>
      </p:sp>
      <p:sp>
        <p:nvSpPr>
          <p:cNvPr id="70" name="Rectangle 15"/>
          <p:cNvSpPr>
            <a:spLocks noChangeArrowheads="1"/>
          </p:cNvSpPr>
          <p:nvPr/>
        </p:nvSpPr>
        <p:spPr bwMode="auto">
          <a:xfrm>
            <a:off x="1093787" y="2837914"/>
            <a:ext cx="1690688"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Volume</a:t>
            </a:r>
          </a:p>
        </p:txBody>
      </p:sp>
      <p:sp>
        <p:nvSpPr>
          <p:cNvPr id="72" name="Rectangle 17"/>
          <p:cNvSpPr>
            <a:spLocks noChangeArrowheads="1"/>
          </p:cNvSpPr>
          <p:nvPr/>
        </p:nvSpPr>
        <p:spPr bwMode="auto">
          <a:xfrm>
            <a:off x="2784475" y="4114264"/>
            <a:ext cx="1157287"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$XXX</a:t>
            </a:r>
          </a:p>
        </p:txBody>
      </p:sp>
      <p:sp>
        <p:nvSpPr>
          <p:cNvPr id="73" name="Rectangle 18"/>
          <p:cNvSpPr>
            <a:spLocks noChangeArrowheads="1"/>
          </p:cNvSpPr>
          <p:nvPr/>
        </p:nvSpPr>
        <p:spPr bwMode="auto">
          <a:xfrm>
            <a:off x="1093787" y="4114264"/>
            <a:ext cx="1690688"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Variable/SG&amp;A Costs</a:t>
            </a:r>
          </a:p>
        </p:txBody>
      </p:sp>
      <p:sp>
        <p:nvSpPr>
          <p:cNvPr id="74" name="Rectangle 19"/>
          <p:cNvSpPr>
            <a:spLocks noChangeArrowheads="1"/>
          </p:cNvSpPr>
          <p:nvPr/>
        </p:nvSpPr>
        <p:spPr bwMode="auto">
          <a:xfrm>
            <a:off x="2784475" y="2352139"/>
            <a:ext cx="1157287"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$XXX</a:t>
            </a:r>
          </a:p>
        </p:txBody>
      </p:sp>
      <p:sp>
        <p:nvSpPr>
          <p:cNvPr id="75" name="Rectangle 20"/>
          <p:cNvSpPr>
            <a:spLocks noChangeArrowheads="1"/>
          </p:cNvSpPr>
          <p:nvPr/>
        </p:nvSpPr>
        <p:spPr bwMode="auto">
          <a:xfrm>
            <a:off x="1093787" y="2352139"/>
            <a:ext cx="1690688"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Required Revenues</a:t>
            </a:r>
          </a:p>
        </p:txBody>
      </p:sp>
      <p:sp>
        <p:nvSpPr>
          <p:cNvPr id="76" name="Rectangle 21"/>
          <p:cNvSpPr>
            <a:spLocks noChangeArrowheads="1"/>
          </p:cNvSpPr>
          <p:nvPr/>
        </p:nvSpPr>
        <p:spPr bwMode="auto">
          <a:xfrm>
            <a:off x="2784475" y="2109251"/>
            <a:ext cx="115728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defTabSz="457200" fontAlgn="base">
              <a:spcBef>
                <a:spcPct val="100000"/>
              </a:spcBef>
              <a:spcAft>
                <a:spcPct val="0"/>
              </a:spcAft>
            </a:pPr>
            <a:r>
              <a:rPr lang="en-US" sz="1000" dirty="0">
                <a:solidFill>
                  <a:srgbClr val="FF0000"/>
                </a:solidFill>
                <a:latin typeface="Arial" panose="020B0604020202020204" pitchFamily="34" charset="0"/>
                <a:ea typeface="ＭＳ Ｐゴシック" charset="0"/>
                <a:cs typeface="Arial" panose="020B0604020202020204" pitchFamily="34" charset="0"/>
              </a:rPr>
              <a:t>XXX%</a:t>
            </a:r>
          </a:p>
        </p:txBody>
      </p:sp>
      <p:sp>
        <p:nvSpPr>
          <p:cNvPr id="77" name="Rectangle 22"/>
          <p:cNvSpPr>
            <a:spLocks noChangeArrowheads="1"/>
          </p:cNvSpPr>
          <p:nvPr/>
        </p:nvSpPr>
        <p:spPr bwMode="auto">
          <a:xfrm>
            <a:off x="1093787" y="2109251"/>
            <a:ext cx="1690688"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EBITDA Margins</a:t>
            </a:r>
          </a:p>
        </p:txBody>
      </p:sp>
      <p:sp>
        <p:nvSpPr>
          <p:cNvPr id="79" name="Rectangle 23"/>
          <p:cNvSpPr>
            <a:spLocks noChangeArrowheads="1"/>
          </p:cNvSpPr>
          <p:nvPr/>
        </p:nvSpPr>
        <p:spPr bwMode="auto">
          <a:xfrm>
            <a:off x="2784475" y="1866364"/>
            <a:ext cx="1157287"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fontAlgn="base">
              <a:spcBef>
                <a:spcPct val="100000"/>
              </a:spcBef>
              <a:spcAft>
                <a:spcPct val="0"/>
              </a:spcAft>
            </a:pPr>
            <a:r>
              <a:rPr lang="en-US" sz="1000" dirty="0">
                <a:solidFill>
                  <a:srgbClr val="FF0000"/>
                </a:solidFill>
                <a:latin typeface="Arial" panose="020B0604020202020204" pitchFamily="34" charset="0"/>
                <a:ea typeface="ＭＳ Ｐゴシック" charset="0"/>
                <a:cs typeface="Arial" panose="020B0604020202020204" pitchFamily="34" charset="0"/>
              </a:rPr>
              <a:t>$XXX</a:t>
            </a:r>
          </a:p>
        </p:txBody>
      </p:sp>
      <p:sp>
        <p:nvSpPr>
          <p:cNvPr id="80" name="Rectangle 24"/>
          <p:cNvSpPr>
            <a:spLocks noChangeArrowheads="1"/>
          </p:cNvSpPr>
          <p:nvPr/>
        </p:nvSpPr>
        <p:spPr bwMode="auto">
          <a:xfrm>
            <a:off x="1093787" y="1866364"/>
            <a:ext cx="1690688"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EBITDA</a:t>
            </a:r>
          </a:p>
        </p:txBody>
      </p:sp>
      <p:sp>
        <p:nvSpPr>
          <p:cNvPr id="91" name="Line 35"/>
          <p:cNvSpPr>
            <a:spLocks noChangeShapeType="1"/>
          </p:cNvSpPr>
          <p:nvPr/>
        </p:nvSpPr>
        <p:spPr bwMode="auto">
          <a:xfrm>
            <a:off x="1157287" y="2566451"/>
            <a:ext cx="2657475"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92" name="Line 36"/>
          <p:cNvSpPr>
            <a:spLocks noChangeShapeType="1"/>
          </p:cNvSpPr>
          <p:nvPr/>
        </p:nvSpPr>
        <p:spPr bwMode="auto">
          <a:xfrm>
            <a:off x="1157287" y="2096551"/>
            <a:ext cx="266065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93" name="Line 37"/>
          <p:cNvSpPr>
            <a:spLocks noChangeShapeType="1"/>
          </p:cNvSpPr>
          <p:nvPr/>
        </p:nvSpPr>
        <p:spPr bwMode="auto">
          <a:xfrm>
            <a:off x="1157287" y="3572926"/>
            <a:ext cx="266065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94" name="Text Box 38"/>
          <p:cNvSpPr txBox="1">
            <a:spLocks noChangeArrowheads="1"/>
          </p:cNvSpPr>
          <p:nvPr/>
        </p:nvSpPr>
        <p:spPr bwMode="auto">
          <a:xfrm>
            <a:off x="1797050" y="4357151"/>
            <a:ext cx="1666875" cy="34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30000"/>
              </a:spcBef>
              <a:spcAft>
                <a:spcPct val="0"/>
              </a:spcAft>
            </a:pPr>
            <a:r>
              <a:rPr lang="en-US" sz="700" dirty="0" smtClean="0">
                <a:solidFill>
                  <a:srgbClr val="000000"/>
                </a:solidFill>
                <a:latin typeface="Arial" panose="020B0604020202020204" pitchFamily="34" charset="0"/>
                <a:cs typeface="Arial" panose="020B0604020202020204" pitchFamily="34" charset="0"/>
              </a:rPr>
              <a:t>*</a:t>
            </a:r>
            <a:r>
              <a:rPr lang="en-US" sz="700" dirty="0" smtClean="0">
                <a:solidFill>
                  <a:srgbClr val="FF0000"/>
                </a:solidFill>
                <a:latin typeface="Arial" panose="020B0604020202020204" pitchFamily="34" charset="0"/>
                <a:cs typeface="Arial" panose="020B0604020202020204" pitchFamily="34" charset="0"/>
              </a:rPr>
              <a:t>Values in red are assumptions</a:t>
            </a:r>
          </a:p>
          <a:p>
            <a:pPr defTabSz="457200" eaLnBrk="1" fontAlgn="base" hangingPunct="1">
              <a:spcBef>
                <a:spcPct val="30000"/>
              </a:spcBef>
              <a:spcAft>
                <a:spcPct val="0"/>
              </a:spcAft>
            </a:pPr>
            <a:r>
              <a:rPr lang="en-US" sz="700" dirty="0" smtClean="0">
                <a:solidFill>
                  <a:srgbClr val="000000"/>
                </a:solidFill>
                <a:latin typeface="Arial" panose="020B0604020202020204" pitchFamily="34" charset="0"/>
                <a:cs typeface="Arial" panose="020B0604020202020204" pitchFamily="34" charset="0"/>
              </a:rPr>
              <a:t>*Values in black are calculations</a:t>
            </a:r>
          </a:p>
        </p:txBody>
      </p:sp>
      <p:sp>
        <p:nvSpPr>
          <p:cNvPr id="102" name="Rectangle 44"/>
          <p:cNvSpPr>
            <a:spLocks noChangeArrowheads="1"/>
          </p:cNvSpPr>
          <p:nvPr/>
        </p:nvSpPr>
        <p:spPr bwMode="auto">
          <a:xfrm>
            <a:off x="5319420" y="2852536"/>
            <a:ext cx="1217270"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algn="r" defTabSz="457200" fontAlgn="base">
              <a:spcBef>
                <a:spcPct val="100000"/>
              </a:spcBef>
              <a:spcAft>
                <a:spcPct val="0"/>
              </a:spcAft>
            </a:pPr>
            <a:endParaRPr lang="en-US" sz="10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05" name="Rectangle 47"/>
          <p:cNvSpPr>
            <a:spLocks noChangeArrowheads="1"/>
          </p:cNvSpPr>
          <p:nvPr/>
        </p:nvSpPr>
        <p:spPr bwMode="auto">
          <a:xfrm>
            <a:off x="5319420" y="3843293"/>
            <a:ext cx="1217270"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algn="r" defTabSz="457200" fontAlgn="base">
              <a:spcBef>
                <a:spcPct val="100000"/>
              </a:spcBef>
              <a:spcAft>
                <a:spcPct val="0"/>
              </a:spcAft>
            </a:pPr>
            <a:endParaRPr lang="en-US" sz="10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06" name="Rectangle 48"/>
          <p:cNvSpPr>
            <a:spLocks noChangeArrowheads="1"/>
          </p:cNvSpPr>
          <p:nvPr/>
        </p:nvSpPr>
        <p:spPr bwMode="auto">
          <a:xfrm>
            <a:off x="7396894" y="4544499"/>
            <a:ext cx="981931"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$XXX</a:t>
            </a:r>
          </a:p>
        </p:txBody>
      </p:sp>
      <p:sp>
        <p:nvSpPr>
          <p:cNvPr id="108" name="Rectangle 50"/>
          <p:cNvSpPr>
            <a:spLocks noChangeArrowheads="1"/>
          </p:cNvSpPr>
          <p:nvPr/>
        </p:nvSpPr>
        <p:spPr bwMode="auto">
          <a:xfrm>
            <a:off x="6179624" y="4544499"/>
            <a:ext cx="1217270"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algn="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Administrative</a:t>
            </a:r>
          </a:p>
        </p:txBody>
      </p:sp>
      <p:sp>
        <p:nvSpPr>
          <p:cNvPr id="109" name="Rectangle 51"/>
          <p:cNvSpPr>
            <a:spLocks noChangeArrowheads="1"/>
          </p:cNvSpPr>
          <p:nvPr/>
        </p:nvSpPr>
        <p:spPr bwMode="auto">
          <a:xfrm>
            <a:off x="7396894" y="4296810"/>
            <a:ext cx="981931"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$XXX</a:t>
            </a:r>
          </a:p>
        </p:txBody>
      </p:sp>
      <p:sp>
        <p:nvSpPr>
          <p:cNvPr id="111" name="Rectangle 53"/>
          <p:cNvSpPr>
            <a:spLocks noChangeArrowheads="1"/>
          </p:cNvSpPr>
          <p:nvPr/>
        </p:nvSpPr>
        <p:spPr bwMode="auto">
          <a:xfrm>
            <a:off x="6179624" y="4296810"/>
            <a:ext cx="1217270"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algn="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Rent</a:t>
            </a:r>
          </a:p>
        </p:txBody>
      </p:sp>
      <p:sp>
        <p:nvSpPr>
          <p:cNvPr id="112" name="Rectangle 54"/>
          <p:cNvSpPr>
            <a:spLocks noChangeArrowheads="1"/>
          </p:cNvSpPr>
          <p:nvPr/>
        </p:nvSpPr>
        <p:spPr bwMode="auto">
          <a:xfrm>
            <a:off x="7396894" y="5083233"/>
            <a:ext cx="981931" cy="232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endParaRPr lang="en-US" sz="10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13" name="Rectangle 55"/>
          <p:cNvSpPr>
            <a:spLocks noChangeArrowheads="1"/>
          </p:cNvSpPr>
          <p:nvPr/>
        </p:nvSpPr>
        <p:spPr bwMode="auto">
          <a:xfrm>
            <a:off x="6536690" y="5083233"/>
            <a:ext cx="860204" cy="232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endParaRPr lang="en-US" sz="8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14" name="Rectangle 56"/>
          <p:cNvSpPr>
            <a:spLocks noChangeArrowheads="1"/>
          </p:cNvSpPr>
          <p:nvPr/>
        </p:nvSpPr>
        <p:spPr bwMode="auto">
          <a:xfrm>
            <a:off x="5319420" y="5083233"/>
            <a:ext cx="1217270" cy="232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algn="r" defTabSz="457200" fontAlgn="base">
              <a:spcBef>
                <a:spcPct val="100000"/>
              </a:spcBef>
              <a:spcAft>
                <a:spcPct val="0"/>
              </a:spcAft>
            </a:pPr>
            <a:endParaRPr lang="en-US" sz="10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15" name="Rectangle 57"/>
          <p:cNvSpPr>
            <a:spLocks noChangeArrowheads="1"/>
          </p:cNvSpPr>
          <p:nvPr/>
        </p:nvSpPr>
        <p:spPr bwMode="auto">
          <a:xfrm>
            <a:off x="7396894" y="2711217"/>
            <a:ext cx="981931"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$XXX</a:t>
            </a:r>
          </a:p>
        </p:txBody>
      </p:sp>
      <p:sp>
        <p:nvSpPr>
          <p:cNvPr id="117" name="Rectangle 59"/>
          <p:cNvSpPr>
            <a:spLocks noChangeArrowheads="1"/>
          </p:cNvSpPr>
          <p:nvPr/>
        </p:nvSpPr>
        <p:spPr bwMode="auto">
          <a:xfrm>
            <a:off x="5319420" y="2843206"/>
            <a:ext cx="1217270"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algn="r" defTabSz="457200" fontAlgn="base">
              <a:spcBef>
                <a:spcPct val="100000"/>
              </a:spcBef>
              <a:spcAft>
                <a:spcPct val="0"/>
              </a:spcAft>
            </a:pPr>
            <a:endParaRPr lang="en-US" sz="10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18" name="Rectangle 60"/>
          <p:cNvSpPr>
            <a:spLocks noChangeArrowheads="1"/>
          </p:cNvSpPr>
          <p:nvPr/>
        </p:nvSpPr>
        <p:spPr bwMode="auto">
          <a:xfrm>
            <a:off x="7396894" y="2595517"/>
            <a:ext cx="981931"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endParaRPr lang="en-US" sz="10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19" name="Rectangle 61"/>
          <p:cNvSpPr>
            <a:spLocks noChangeArrowheads="1"/>
          </p:cNvSpPr>
          <p:nvPr/>
        </p:nvSpPr>
        <p:spPr bwMode="auto">
          <a:xfrm>
            <a:off x="6536690" y="2595517"/>
            <a:ext cx="860204"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endParaRPr lang="en-US" sz="8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20" name="Rectangle 62"/>
          <p:cNvSpPr>
            <a:spLocks noChangeArrowheads="1"/>
          </p:cNvSpPr>
          <p:nvPr/>
        </p:nvSpPr>
        <p:spPr bwMode="auto">
          <a:xfrm>
            <a:off x="6179624" y="2711217"/>
            <a:ext cx="1217270"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algn="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Equipment</a:t>
            </a:r>
          </a:p>
        </p:txBody>
      </p:sp>
      <p:sp>
        <p:nvSpPr>
          <p:cNvPr id="121" name="Rectangle 63"/>
          <p:cNvSpPr>
            <a:spLocks noChangeArrowheads="1"/>
          </p:cNvSpPr>
          <p:nvPr/>
        </p:nvSpPr>
        <p:spPr bwMode="auto">
          <a:xfrm>
            <a:off x="7396894" y="2448914"/>
            <a:ext cx="981931"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$XXX</a:t>
            </a:r>
          </a:p>
        </p:txBody>
      </p:sp>
      <p:sp>
        <p:nvSpPr>
          <p:cNvPr id="123" name="Rectangle 65"/>
          <p:cNvSpPr>
            <a:spLocks noChangeArrowheads="1"/>
          </p:cNvSpPr>
          <p:nvPr/>
        </p:nvSpPr>
        <p:spPr bwMode="auto">
          <a:xfrm>
            <a:off x="5319420" y="2347828"/>
            <a:ext cx="1217270"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algn="r" defTabSz="457200" fontAlgn="base">
              <a:spcBef>
                <a:spcPct val="100000"/>
              </a:spcBef>
              <a:spcAft>
                <a:spcPct val="0"/>
              </a:spcAft>
            </a:pPr>
            <a:endParaRPr lang="en-US" sz="10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24" name="Rectangle 66"/>
          <p:cNvSpPr>
            <a:spLocks noChangeArrowheads="1"/>
          </p:cNvSpPr>
          <p:nvPr/>
        </p:nvSpPr>
        <p:spPr bwMode="auto">
          <a:xfrm>
            <a:off x="7396894" y="3595604"/>
            <a:ext cx="981931"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$XXX</a:t>
            </a:r>
          </a:p>
        </p:txBody>
      </p:sp>
      <p:sp>
        <p:nvSpPr>
          <p:cNvPr id="126" name="Rectangle 68"/>
          <p:cNvSpPr>
            <a:spLocks noChangeArrowheads="1"/>
          </p:cNvSpPr>
          <p:nvPr/>
        </p:nvSpPr>
        <p:spPr bwMode="auto">
          <a:xfrm>
            <a:off x="6179624" y="3595604"/>
            <a:ext cx="1217270"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algn="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Marketing</a:t>
            </a:r>
          </a:p>
        </p:txBody>
      </p:sp>
      <p:sp>
        <p:nvSpPr>
          <p:cNvPr id="127" name="Rectangle 69"/>
          <p:cNvSpPr>
            <a:spLocks noChangeArrowheads="1"/>
          </p:cNvSpPr>
          <p:nvPr/>
        </p:nvSpPr>
        <p:spPr bwMode="auto">
          <a:xfrm>
            <a:off x="7396894" y="3347915"/>
            <a:ext cx="981931"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$XXX</a:t>
            </a:r>
          </a:p>
        </p:txBody>
      </p:sp>
      <p:sp>
        <p:nvSpPr>
          <p:cNvPr id="128" name="Rectangle 70"/>
          <p:cNvSpPr>
            <a:spLocks noChangeArrowheads="1"/>
          </p:cNvSpPr>
          <p:nvPr/>
        </p:nvSpPr>
        <p:spPr bwMode="auto">
          <a:xfrm>
            <a:off x="6536690" y="3347915"/>
            <a:ext cx="860204"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endParaRPr lang="en-US" sz="8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29" name="Rectangle 71"/>
          <p:cNvSpPr>
            <a:spLocks noChangeArrowheads="1"/>
          </p:cNvSpPr>
          <p:nvPr/>
        </p:nvSpPr>
        <p:spPr bwMode="auto">
          <a:xfrm>
            <a:off x="5319420" y="3347915"/>
            <a:ext cx="1217270"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Variable/SG&amp;A</a:t>
            </a:r>
          </a:p>
        </p:txBody>
      </p:sp>
      <p:sp>
        <p:nvSpPr>
          <p:cNvPr id="130" name="Rectangle 72"/>
          <p:cNvSpPr>
            <a:spLocks noChangeArrowheads="1"/>
          </p:cNvSpPr>
          <p:nvPr/>
        </p:nvSpPr>
        <p:spPr bwMode="auto">
          <a:xfrm>
            <a:off x="7396894" y="3059185"/>
            <a:ext cx="981931"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endParaRPr lang="en-US" sz="10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31" name="Rectangle 73"/>
          <p:cNvSpPr>
            <a:spLocks noChangeArrowheads="1"/>
          </p:cNvSpPr>
          <p:nvPr/>
        </p:nvSpPr>
        <p:spPr bwMode="auto">
          <a:xfrm>
            <a:off x="6536690" y="3059185"/>
            <a:ext cx="860204"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endParaRPr lang="en-US" sz="8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32" name="Rectangle 74"/>
          <p:cNvSpPr>
            <a:spLocks noChangeArrowheads="1"/>
          </p:cNvSpPr>
          <p:nvPr/>
        </p:nvSpPr>
        <p:spPr bwMode="auto">
          <a:xfrm>
            <a:off x="5319420" y="3100225"/>
            <a:ext cx="1217270"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algn="r" defTabSz="457200" fontAlgn="base">
              <a:spcBef>
                <a:spcPct val="100000"/>
              </a:spcBef>
              <a:spcAft>
                <a:spcPct val="0"/>
              </a:spcAft>
            </a:pPr>
            <a:endParaRPr lang="en-US" sz="10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33" name="Rectangle 75"/>
          <p:cNvSpPr>
            <a:spLocks noChangeArrowheads="1"/>
          </p:cNvSpPr>
          <p:nvPr/>
        </p:nvSpPr>
        <p:spPr bwMode="auto">
          <a:xfrm>
            <a:off x="7396894" y="4047628"/>
            <a:ext cx="981931" cy="249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$XXX</a:t>
            </a:r>
          </a:p>
        </p:txBody>
      </p:sp>
      <p:sp>
        <p:nvSpPr>
          <p:cNvPr id="134" name="Rectangle 76"/>
          <p:cNvSpPr>
            <a:spLocks noChangeArrowheads="1"/>
          </p:cNvSpPr>
          <p:nvPr/>
        </p:nvSpPr>
        <p:spPr bwMode="auto">
          <a:xfrm>
            <a:off x="6536690" y="4047628"/>
            <a:ext cx="860204" cy="249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endParaRPr lang="en-US" sz="8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35" name="Rectangle 77"/>
          <p:cNvSpPr>
            <a:spLocks noChangeArrowheads="1"/>
          </p:cNvSpPr>
          <p:nvPr/>
        </p:nvSpPr>
        <p:spPr bwMode="auto">
          <a:xfrm>
            <a:off x="6179624" y="4047628"/>
            <a:ext cx="1217270" cy="249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algn="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Overhead</a:t>
            </a:r>
          </a:p>
        </p:txBody>
      </p:sp>
      <p:sp>
        <p:nvSpPr>
          <p:cNvPr id="136" name="Rectangle 78"/>
          <p:cNvSpPr>
            <a:spLocks noChangeArrowheads="1"/>
          </p:cNvSpPr>
          <p:nvPr/>
        </p:nvSpPr>
        <p:spPr bwMode="auto">
          <a:xfrm>
            <a:off x="7396894" y="3799939"/>
            <a:ext cx="981931"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$XXX</a:t>
            </a:r>
          </a:p>
        </p:txBody>
      </p:sp>
      <p:sp>
        <p:nvSpPr>
          <p:cNvPr id="137" name="Rectangle 79"/>
          <p:cNvSpPr>
            <a:spLocks noChangeArrowheads="1"/>
          </p:cNvSpPr>
          <p:nvPr/>
        </p:nvSpPr>
        <p:spPr bwMode="auto">
          <a:xfrm>
            <a:off x="6536690" y="3799939"/>
            <a:ext cx="860204"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endParaRPr lang="en-US" sz="8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38" name="Rectangle 80"/>
          <p:cNvSpPr>
            <a:spLocks noChangeArrowheads="1"/>
          </p:cNvSpPr>
          <p:nvPr/>
        </p:nvSpPr>
        <p:spPr bwMode="auto">
          <a:xfrm>
            <a:off x="6179624" y="3799939"/>
            <a:ext cx="1217270" cy="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algn="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Sales</a:t>
            </a:r>
          </a:p>
        </p:txBody>
      </p:sp>
      <p:sp>
        <p:nvSpPr>
          <p:cNvPr id="139" name="Rectangle 81"/>
          <p:cNvSpPr>
            <a:spLocks noChangeArrowheads="1"/>
          </p:cNvSpPr>
          <p:nvPr/>
        </p:nvSpPr>
        <p:spPr bwMode="auto">
          <a:xfrm>
            <a:off x="7396894" y="2098646"/>
            <a:ext cx="981931" cy="249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endParaRPr lang="en-US" sz="10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40" name="Rectangle 82"/>
          <p:cNvSpPr>
            <a:spLocks noChangeArrowheads="1"/>
          </p:cNvSpPr>
          <p:nvPr/>
        </p:nvSpPr>
        <p:spPr bwMode="auto">
          <a:xfrm>
            <a:off x="6536690" y="2098646"/>
            <a:ext cx="860204" cy="249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endParaRPr lang="en-US" sz="8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41" name="Rectangle 83"/>
          <p:cNvSpPr>
            <a:spLocks noChangeArrowheads="1"/>
          </p:cNvSpPr>
          <p:nvPr/>
        </p:nvSpPr>
        <p:spPr bwMode="auto">
          <a:xfrm>
            <a:off x="6179624" y="2442946"/>
            <a:ext cx="1217270" cy="249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algn="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Labor</a:t>
            </a:r>
          </a:p>
        </p:txBody>
      </p:sp>
      <p:sp>
        <p:nvSpPr>
          <p:cNvPr id="144" name="Rectangle 86"/>
          <p:cNvSpPr>
            <a:spLocks noChangeArrowheads="1"/>
          </p:cNvSpPr>
          <p:nvPr/>
        </p:nvSpPr>
        <p:spPr bwMode="auto">
          <a:xfrm>
            <a:off x="5319420" y="1842004"/>
            <a:ext cx="1217270" cy="25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algn="r" defTabSz="457200" fontAlgn="base">
              <a:spcBef>
                <a:spcPct val="100000"/>
              </a:spcBef>
              <a:spcAft>
                <a:spcPct val="0"/>
              </a:spcAft>
            </a:pPr>
            <a:endParaRPr lang="en-US" sz="10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45" name="Rectangle 87"/>
          <p:cNvSpPr>
            <a:spLocks noChangeArrowheads="1"/>
          </p:cNvSpPr>
          <p:nvPr/>
        </p:nvSpPr>
        <p:spPr bwMode="auto">
          <a:xfrm>
            <a:off x="7396894" y="2210554"/>
            <a:ext cx="981931" cy="25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$XXX</a:t>
            </a:r>
          </a:p>
        </p:txBody>
      </p:sp>
      <p:sp>
        <p:nvSpPr>
          <p:cNvPr id="147" name="Rectangle 89"/>
          <p:cNvSpPr>
            <a:spLocks noChangeArrowheads="1"/>
          </p:cNvSpPr>
          <p:nvPr/>
        </p:nvSpPr>
        <p:spPr bwMode="auto">
          <a:xfrm>
            <a:off x="6179624" y="2207570"/>
            <a:ext cx="1217270" cy="25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algn="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Materials</a:t>
            </a:r>
          </a:p>
        </p:txBody>
      </p:sp>
      <p:sp>
        <p:nvSpPr>
          <p:cNvPr id="148" name="Rectangle 90"/>
          <p:cNvSpPr>
            <a:spLocks noChangeArrowheads="1"/>
          </p:cNvSpPr>
          <p:nvPr/>
        </p:nvSpPr>
        <p:spPr bwMode="auto">
          <a:xfrm>
            <a:off x="7396894" y="1961372"/>
            <a:ext cx="981931" cy="249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$XXX</a:t>
            </a:r>
          </a:p>
        </p:txBody>
      </p:sp>
      <p:sp>
        <p:nvSpPr>
          <p:cNvPr id="149" name="Rectangle 91"/>
          <p:cNvSpPr>
            <a:spLocks noChangeArrowheads="1"/>
          </p:cNvSpPr>
          <p:nvPr/>
        </p:nvSpPr>
        <p:spPr bwMode="auto">
          <a:xfrm>
            <a:off x="6536690" y="1099313"/>
            <a:ext cx="860204" cy="249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endParaRPr lang="en-US" sz="1000" dirty="0">
              <a:solidFill>
                <a:srgbClr val="000000"/>
              </a:solidFill>
              <a:ea typeface="ＭＳ Ｐゴシック" charset="0"/>
              <a:cs typeface="Calibri"/>
            </a:endParaRPr>
          </a:p>
        </p:txBody>
      </p:sp>
      <p:sp>
        <p:nvSpPr>
          <p:cNvPr id="150" name="Rectangle 92"/>
          <p:cNvSpPr>
            <a:spLocks noChangeArrowheads="1"/>
          </p:cNvSpPr>
          <p:nvPr/>
        </p:nvSpPr>
        <p:spPr bwMode="auto">
          <a:xfrm>
            <a:off x="5319420" y="1961372"/>
            <a:ext cx="1217270" cy="249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pPr defTabSz="457200" fontAlgn="base">
              <a:spcBef>
                <a:spcPct val="100000"/>
              </a:spcBef>
              <a:spcAft>
                <a:spcPct val="0"/>
              </a:spcAft>
            </a:pPr>
            <a:r>
              <a:rPr lang="en-US" sz="1000" dirty="0">
                <a:solidFill>
                  <a:srgbClr val="000000"/>
                </a:solidFill>
                <a:latin typeface="Arial" panose="020B0604020202020204" pitchFamily="34" charset="0"/>
                <a:ea typeface="ＭＳ Ｐゴシック" charset="0"/>
                <a:cs typeface="Arial" panose="020B0604020202020204" pitchFamily="34" charset="0"/>
              </a:rPr>
              <a:t>Production Costs</a:t>
            </a:r>
          </a:p>
        </p:txBody>
      </p:sp>
      <p:sp>
        <p:nvSpPr>
          <p:cNvPr id="98" name="Line 102"/>
          <p:cNvSpPr>
            <a:spLocks noChangeShapeType="1"/>
          </p:cNvSpPr>
          <p:nvPr/>
        </p:nvSpPr>
        <p:spPr bwMode="auto">
          <a:xfrm>
            <a:off x="5365406" y="2155346"/>
            <a:ext cx="2945793" cy="0"/>
          </a:xfrm>
          <a:prstGeom prst="line">
            <a:avLst/>
          </a:prstGeom>
          <a:noFill/>
          <a:ln w="9525">
            <a:solidFill>
              <a:srgbClr val="7D7D7D"/>
            </a:solidFill>
            <a:round/>
            <a:headEnd/>
            <a:tailEnd/>
          </a:ln>
          <a:extLst>
            <a:ext uri="{909E8E84-426E-40DD-AFC4-6F175D3DCCD1}">
              <a14:hiddenFill xmlns:a14="http://schemas.microsoft.com/office/drawing/2010/main">
                <a:noFill/>
              </a14:hiddenFill>
            </a:ext>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99" name="Line 103"/>
          <p:cNvSpPr>
            <a:spLocks noChangeShapeType="1"/>
          </p:cNvSpPr>
          <p:nvPr/>
        </p:nvSpPr>
        <p:spPr bwMode="auto">
          <a:xfrm>
            <a:off x="5365406" y="3546365"/>
            <a:ext cx="2945793" cy="0"/>
          </a:xfrm>
          <a:prstGeom prst="line">
            <a:avLst/>
          </a:prstGeom>
          <a:noFill/>
          <a:ln w="9525">
            <a:solidFill>
              <a:schemeClr val="accent5">
                <a:lumMod val="75000"/>
              </a:schemeClr>
            </a:solidFill>
            <a:round/>
            <a:headEnd/>
            <a:tailEnd/>
          </a:ln>
          <a:extLst>
            <a:ext uri="{909E8E84-426E-40DD-AFC4-6F175D3DCCD1}">
              <a14:hiddenFill xmlns:a14="http://schemas.microsoft.com/office/drawing/2010/main">
                <a:noFill/>
              </a14:hiddenFill>
            </a:ext>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cxnSp>
        <p:nvCxnSpPr>
          <p:cNvPr id="160" name="AutoShape 104"/>
          <p:cNvCxnSpPr>
            <a:cxnSpLocks noChangeShapeType="1"/>
            <a:stCxn id="58" idx="3"/>
            <a:endCxn id="150" idx="1"/>
          </p:cNvCxnSpPr>
          <p:nvPr/>
        </p:nvCxnSpPr>
        <p:spPr bwMode="auto">
          <a:xfrm flipV="1">
            <a:off x="3941762" y="2085963"/>
            <a:ext cx="1377658" cy="1890189"/>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61" name="AutoShape 105"/>
          <p:cNvCxnSpPr>
            <a:cxnSpLocks noChangeShapeType="1"/>
            <a:stCxn id="72" idx="3"/>
            <a:endCxn id="129" idx="1"/>
          </p:cNvCxnSpPr>
          <p:nvPr/>
        </p:nvCxnSpPr>
        <p:spPr bwMode="auto">
          <a:xfrm flipV="1">
            <a:off x="3941762" y="3471760"/>
            <a:ext cx="1377658" cy="76871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62" name="AutoShape 106"/>
          <p:cNvSpPr>
            <a:spLocks noChangeArrowheads="1"/>
          </p:cNvSpPr>
          <p:nvPr/>
        </p:nvSpPr>
        <p:spPr bwMode="auto">
          <a:xfrm>
            <a:off x="2154803" y="4718889"/>
            <a:ext cx="741364" cy="498475"/>
          </a:xfrm>
          <a:prstGeom prst="downArrow">
            <a:avLst>
              <a:gd name="adj1" fmla="val 50000"/>
              <a:gd name="adj2" fmla="val 53390"/>
            </a:avLst>
          </a:prstGeom>
          <a:solidFill>
            <a:schemeClr val="tx1">
              <a:lumMod val="50000"/>
              <a:lumOff val="50000"/>
            </a:schemeClr>
          </a:solidFill>
          <a:ln w="9525">
            <a:noFill/>
            <a:miter lim="800000"/>
            <a:headEnd/>
            <a:tailEnd/>
          </a:ln>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63" name="Text Box 107"/>
          <p:cNvSpPr txBox="1">
            <a:spLocks noChangeArrowheads="1"/>
          </p:cNvSpPr>
          <p:nvPr/>
        </p:nvSpPr>
        <p:spPr bwMode="auto">
          <a:xfrm>
            <a:off x="763359" y="5283226"/>
            <a:ext cx="3445329"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algn="ctr" defTabSz="457200" eaLnBrk="1" fontAlgn="base" hangingPunct="1">
              <a:spcBef>
                <a:spcPct val="30000"/>
              </a:spcBef>
              <a:spcAft>
                <a:spcPct val="0"/>
              </a:spcAft>
            </a:pPr>
            <a:r>
              <a:rPr lang="en-US" sz="1600" dirty="0" smtClean="0">
                <a:solidFill>
                  <a:srgbClr val="000000"/>
                </a:solidFill>
                <a:latin typeface="Arial" panose="020B0604020202020204" pitchFamily="34" charset="0"/>
                <a:cs typeface="Arial" panose="020B0604020202020204" pitchFamily="34" charset="0"/>
              </a:rPr>
              <a:t>Based on a market share of XX% implied total market value:     </a:t>
            </a:r>
          </a:p>
          <a:p>
            <a:pPr algn="ctr" defTabSz="457200" eaLnBrk="1" fontAlgn="base" hangingPunct="1">
              <a:spcBef>
                <a:spcPct val="30000"/>
              </a:spcBef>
              <a:spcAft>
                <a:spcPct val="0"/>
              </a:spcAft>
            </a:pPr>
            <a:r>
              <a:rPr lang="en-US" sz="1600" b="1" dirty="0" smtClean="0">
                <a:solidFill>
                  <a:srgbClr val="000000"/>
                </a:solidFill>
                <a:latin typeface="Arial" panose="020B0604020202020204" pitchFamily="34" charset="0"/>
                <a:cs typeface="Arial" panose="020B0604020202020204" pitchFamily="34" charset="0"/>
              </a:rPr>
              <a:t>$XXX billion</a:t>
            </a:r>
          </a:p>
        </p:txBody>
      </p:sp>
      <p:sp>
        <p:nvSpPr>
          <p:cNvPr id="164" name="Text Box 110"/>
          <p:cNvSpPr txBox="1">
            <a:spLocks noChangeArrowheads="1"/>
          </p:cNvSpPr>
          <p:nvPr/>
        </p:nvSpPr>
        <p:spPr bwMode="auto">
          <a:xfrm>
            <a:off x="5181600" y="5454272"/>
            <a:ext cx="34453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algn="ctr" defTabSz="457200" eaLnBrk="1" fontAlgn="base" hangingPunct="1">
              <a:spcBef>
                <a:spcPct val="50000"/>
              </a:spcBef>
              <a:spcAft>
                <a:spcPct val="0"/>
              </a:spcAft>
            </a:pPr>
            <a:r>
              <a:rPr lang="en-US" sz="1600" dirty="0" smtClean="0">
                <a:solidFill>
                  <a:srgbClr val="000000"/>
                </a:solidFill>
                <a:latin typeface="Arial" panose="020B0604020202020204" pitchFamily="34" charset="0"/>
                <a:cs typeface="Arial" panose="020B0604020202020204" pitchFamily="34" charset="0"/>
              </a:rPr>
              <a:t>Estimated costs at or below allowed values from reverse income statement analysis</a:t>
            </a:r>
          </a:p>
        </p:txBody>
      </p:sp>
      <p:sp>
        <p:nvSpPr>
          <p:cNvPr id="101" name="TextBox 100"/>
          <p:cNvSpPr txBox="1"/>
          <p:nvPr/>
        </p:nvSpPr>
        <p:spPr>
          <a:xfrm>
            <a:off x="419100" y="698504"/>
            <a:ext cx="8229600" cy="369312"/>
          </a:xfrm>
          <a:prstGeom prst="rect">
            <a:avLst/>
          </a:prstGeom>
          <a:noFill/>
        </p:spPr>
        <p:txBody>
          <a:bodyPr wrap="square" lIns="91419" tIns="45710" rIns="91419" bIns="45710" rtlCol="0">
            <a:spAutoFit/>
          </a:bodyPr>
          <a:lstStyle/>
          <a:p>
            <a:r>
              <a:rPr lang="en-US" b="1" dirty="0" smtClean="0">
                <a:solidFill>
                  <a:srgbClr val="000000"/>
                </a:solidFill>
                <a:latin typeface="Century Gothic" panose="020B0502020202020204" pitchFamily="34" charset="0"/>
                <a:cs typeface="Arial" panose="020B0604020202020204" pitchFamily="34" charset="0"/>
              </a:rPr>
              <a:t>REVERSE INCOME STATEMENT</a:t>
            </a:r>
            <a:endParaRPr lang="en-US" sz="1200" dirty="0">
              <a:solidFill>
                <a:prstClr val="white">
                  <a:lumMod val="75000"/>
                </a:prstClr>
              </a:solidFill>
              <a:latin typeface="Century Gothic" panose="020B0502020202020204" pitchFamily="34" charset="0"/>
              <a:cs typeface="Arial" panose="020B0604020202020204" pitchFamily="34" charset="0"/>
            </a:endParaRPr>
          </a:p>
        </p:txBody>
      </p:sp>
      <p:sp>
        <p:nvSpPr>
          <p:cNvPr id="104" name="Content Placeholder 1"/>
          <p:cNvSpPr>
            <a:spLocks noGrp="1"/>
          </p:cNvSpPr>
          <p:nvPr>
            <p:ph idx="1"/>
          </p:nvPr>
        </p:nvSpPr>
        <p:spPr>
          <a:xfrm>
            <a:off x="1882544" y="43152"/>
            <a:ext cx="7032856" cy="407647"/>
          </a:xfrm>
        </p:spPr>
        <p:txBody>
          <a:bodyPr/>
          <a:lstStyle/>
          <a:p>
            <a:r>
              <a:rPr lang="en-US" dirty="0" smtClean="0"/>
              <a:t>THE FIRST MILE – MINI BUSINESS PLAN TEMPLATE</a:t>
            </a:r>
            <a:endParaRPr lang="en-US" dirty="0"/>
          </a:p>
        </p:txBody>
      </p:sp>
      <p:sp>
        <p:nvSpPr>
          <p:cNvPr id="116" name="AutoShape 106"/>
          <p:cNvSpPr>
            <a:spLocks noChangeArrowheads="1"/>
          </p:cNvSpPr>
          <p:nvPr/>
        </p:nvSpPr>
        <p:spPr bwMode="auto">
          <a:xfrm>
            <a:off x="6596110" y="4935001"/>
            <a:ext cx="741364" cy="498475"/>
          </a:xfrm>
          <a:prstGeom prst="downArrow">
            <a:avLst>
              <a:gd name="adj1" fmla="val 50000"/>
              <a:gd name="adj2" fmla="val 53390"/>
            </a:avLst>
          </a:prstGeom>
          <a:solidFill>
            <a:schemeClr val="tx1">
              <a:lumMod val="50000"/>
              <a:lumOff val="50000"/>
            </a:schemeClr>
          </a:solidFill>
          <a:ln w="9525">
            <a:noFill/>
            <a:miter lim="800000"/>
            <a:headEnd/>
            <a:tailEnd/>
          </a:ln>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81" name="TextBox 80"/>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smtClean="0">
                <a:solidFill>
                  <a:prstClr val="black"/>
                </a:solidFill>
              </a:rPr>
              <a:t>© Copyright 2014 Innosight LLC </a:t>
            </a:r>
          </a:p>
          <a:p>
            <a:pPr>
              <a:spcBef>
                <a:spcPts val="200"/>
              </a:spcBef>
              <a:spcAft>
                <a:spcPts val="400"/>
              </a:spcAft>
            </a:pPr>
            <a:endParaRPr lang="de-DE" sz="1600" dirty="0" smtClean="0">
              <a:solidFill>
                <a:srgbClr val="000000"/>
              </a:solidFill>
            </a:endParaRPr>
          </a:p>
        </p:txBody>
      </p:sp>
      <p:sp>
        <p:nvSpPr>
          <p:cNvPr id="82" name="TextBox 81"/>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11</a:t>
            </a:fld>
            <a:endParaRPr lang="en-US" sz="800" dirty="0" smtClean="0">
              <a:solidFill>
                <a:prstClr val="black"/>
              </a:solidFill>
            </a:endParaRPr>
          </a:p>
        </p:txBody>
      </p:sp>
    </p:spTree>
    <p:extLst>
      <p:ext uri="{BB962C8B-B14F-4D97-AF65-F5344CB8AC3E}">
        <p14:creationId xmlns:p14="http://schemas.microsoft.com/office/powerpoint/2010/main" val="2245130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2247673" y="-1688301"/>
            <a:ext cx="555625" cy="5050975"/>
          </a:xfrm>
          <a:prstGeom prst="rect">
            <a:avLst/>
          </a:prstGeom>
          <a:noFill/>
          <a:ln>
            <a:no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vert="vert270" rtlCol="0" anchor="ctr"/>
          <a:lstStyle/>
          <a:p>
            <a:pPr algn="r" defTabSz="457200"/>
            <a:endParaRPr lang="en-US" sz="2000" dirty="0">
              <a:solidFill>
                <a:srgbClr val="FFFFFF"/>
              </a:solidFill>
              <a:cs typeface="Calibri"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703090076"/>
              </p:ext>
            </p:extLst>
          </p:nvPr>
        </p:nvGraphicFramePr>
        <p:xfrm>
          <a:off x="457200" y="1259108"/>
          <a:ext cx="3958992" cy="2111316"/>
        </p:xfrm>
        <a:graphic>
          <a:graphicData uri="http://schemas.openxmlformats.org/drawingml/2006/table">
            <a:tbl>
              <a:tblPr firstRow="1" bandRow="1">
                <a:tableStyleId>{5C22544A-7EE6-4342-B048-85BDC9FD1C3A}</a:tableStyleId>
              </a:tblPr>
              <a:tblGrid>
                <a:gridCol w="2934423"/>
                <a:gridCol w="1024569"/>
              </a:tblGrid>
              <a:tr h="413529">
                <a:tc>
                  <a:txBody>
                    <a:bodyPr/>
                    <a:lstStyle/>
                    <a:p>
                      <a:r>
                        <a:rPr lang="en-US" sz="1200" dirty="0" smtClean="0">
                          <a:solidFill>
                            <a:srgbClr val="468272"/>
                          </a:solidFill>
                          <a:latin typeface="Arial" panose="020B0604020202020204" pitchFamily="34" charset="0"/>
                          <a:cs typeface="Arial" panose="020B0604020202020204" pitchFamily="34" charset="0"/>
                        </a:rPr>
                        <a:t>Assumption</a:t>
                      </a:r>
                      <a:r>
                        <a:rPr lang="en-US" sz="1200" baseline="0" dirty="0" smtClean="0">
                          <a:solidFill>
                            <a:srgbClr val="468272"/>
                          </a:solidFill>
                          <a:latin typeface="Arial" panose="020B0604020202020204" pitchFamily="34" charset="0"/>
                          <a:cs typeface="Arial" panose="020B0604020202020204" pitchFamily="34" charset="0"/>
                        </a:rPr>
                        <a:t> Category 1: XXX</a:t>
                      </a:r>
                      <a:endParaRPr lang="en-US" sz="1200" dirty="0">
                        <a:solidFill>
                          <a:srgbClr val="468272"/>
                        </a:solidFill>
                        <a:latin typeface="Arial" panose="020B0604020202020204" pitchFamily="34" charset="0"/>
                        <a:cs typeface="Arial" panose="020B0604020202020204" pitchFamily="34" charset="0"/>
                      </a:endParaRP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tc>
                  <a:txBody>
                    <a:bodyPr/>
                    <a:lstStyle/>
                    <a:p>
                      <a:r>
                        <a:rPr lang="en-US" sz="1200" dirty="0" smtClean="0">
                          <a:solidFill>
                            <a:srgbClr val="468272"/>
                          </a:solidFill>
                          <a:latin typeface="Arial" panose="020B0604020202020204" pitchFamily="34" charset="0"/>
                          <a:cs typeface="Arial" panose="020B0604020202020204" pitchFamily="34" charset="0"/>
                        </a:rPr>
                        <a:t>Deal</a:t>
                      </a:r>
                      <a:r>
                        <a:rPr lang="en-US" sz="1200" baseline="0" dirty="0" smtClean="0">
                          <a:solidFill>
                            <a:srgbClr val="468272"/>
                          </a:solidFill>
                          <a:latin typeface="Arial" panose="020B0604020202020204" pitchFamily="34" charset="0"/>
                          <a:cs typeface="Arial" panose="020B0604020202020204" pitchFamily="34" charset="0"/>
                        </a:rPr>
                        <a:t> </a:t>
                      </a:r>
                      <a:r>
                        <a:rPr lang="en-US" sz="1200" dirty="0" smtClean="0">
                          <a:solidFill>
                            <a:srgbClr val="468272"/>
                          </a:solidFill>
                          <a:latin typeface="Arial" panose="020B0604020202020204" pitchFamily="34" charset="0"/>
                          <a:cs typeface="Arial" panose="020B0604020202020204" pitchFamily="34" charset="0"/>
                        </a:rPr>
                        <a:t>Killer Potential*</a:t>
                      </a:r>
                      <a:endParaRPr lang="en-US" sz="1200" dirty="0">
                        <a:solidFill>
                          <a:srgbClr val="468272"/>
                        </a:solidFill>
                        <a:latin typeface="Arial" panose="020B0604020202020204" pitchFamily="34" charset="0"/>
                        <a:cs typeface="Arial" panose="020B0604020202020204" pitchFamily="34" charset="0"/>
                      </a:endParaRP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tr>
              <a:tr h="413529">
                <a:tc>
                  <a:txBody>
                    <a:bodyPr/>
                    <a:lstStyle/>
                    <a:p>
                      <a:pPr marL="0" indent="0">
                        <a:spcBef>
                          <a:spcPts val="0"/>
                        </a:spcBef>
                        <a:spcAft>
                          <a:spcPts val="300"/>
                        </a:spcAft>
                        <a:buFont typeface="Wingdings" pitchFamily="2" charset="2"/>
                        <a:buNone/>
                      </a:pPr>
                      <a:r>
                        <a:rPr lang="en-US" sz="1200" i="1" dirty="0" smtClean="0">
                          <a:latin typeface="Arial" panose="020B0604020202020204" pitchFamily="34" charset="0"/>
                          <a:cs typeface="Arial" panose="020B0604020202020204" pitchFamily="34" charset="0"/>
                        </a:rPr>
                        <a:t>Assumption 1</a:t>
                      </a:r>
                    </a:p>
                  </a:txBody>
                  <a:tcPr anchor="ct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spcBef>
                          <a:spcPts val="0"/>
                        </a:spcBef>
                        <a:spcAft>
                          <a:spcPts val="300"/>
                        </a:spcAft>
                        <a:buFont typeface="Wingdings" pitchFamily="2" charset="2"/>
                        <a:buNone/>
                      </a:pPr>
                      <a:endParaRPr lang="en-US" sz="1200" dirty="0" smtClean="0">
                        <a:latin typeface="Arial" panose="020B0604020202020204" pitchFamily="34" charset="0"/>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accent2"/>
                    </a:solidFill>
                  </a:tcPr>
                </a:tc>
              </a:tr>
              <a:tr h="413529">
                <a:tc>
                  <a:txBody>
                    <a:bodyPr/>
                    <a:lstStyle/>
                    <a:p>
                      <a:pPr marL="0" indent="0">
                        <a:spcBef>
                          <a:spcPts val="0"/>
                        </a:spcBef>
                        <a:spcAft>
                          <a:spcPts val="300"/>
                        </a:spcAft>
                        <a:buFont typeface="Wingdings" pitchFamily="2" charset="2"/>
                        <a:buNone/>
                      </a:pPr>
                      <a:r>
                        <a:rPr lang="en-US" sz="1200" i="1" dirty="0" smtClean="0">
                          <a:latin typeface="Arial" panose="020B0604020202020204" pitchFamily="34" charset="0"/>
                          <a:cs typeface="Arial" panose="020B0604020202020204" pitchFamily="34" charset="0"/>
                        </a:rPr>
                        <a:t>Assumption</a:t>
                      </a:r>
                      <a:r>
                        <a:rPr lang="en-US" sz="1200" i="1" baseline="0" dirty="0" smtClean="0">
                          <a:latin typeface="Arial" panose="020B0604020202020204" pitchFamily="34" charset="0"/>
                          <a:cs typeface="Arial" panose="020B0604020202020204" pitchFamily="34" charset="0"/>
                        </a:rPr>
                        <a:t> 2</a:t>
                      </a:r>
                      <a:endParaRPr lang="en-US" sz="1200" i="1" dirty="0">
                        <a:latin typeface="Arial" panose="020B0604020202020204" pitchFamily="34" charset="0"/>
                        <a:cs typeface="Arial" panose="020B0604020202020204" pitchFamily="34" charset="0"/>
                      </a:endParaRPr>
                    </a:p>
                  </a:txBody>
                  <a:tcPr anchor="ct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spcBef>
                          <a:spcPts val="0"/>
                        </a:spcBef>
                        <a:spcAft>
                          <a:spcPts val="300"/>
                        </a:spcAft>
                        <a:buFont typeface="Wingdings" pitchFamily="2" charset="2"/>
                        <a:buNone/>
                      </a:pPr>
                      <a:endParaRPr lang="en-US" sz="1200" dirty="0" smtClean="0">
                        <a:latin typeface="Arial" panose="020B0604020202020204" pitchFamily="34" charset="0"/>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accent6"/>
                    </a:solidFill>
                  </a:tcPr>
                </a:tc>
              </a:tr>
              <a:tr h="413529">
                <a:tc>
                  <a:txBody>
                    <a:bodyPr/>
                    <a:lstStyle/>
                    <a:p>
                      <a:pPr marL="0" indent="0">
                        <a:spcBef>
                          <a:spcPts val="0"/>
                        </a:spcBef>
                        <a:spcAft>
                          <a:spcPts val="300"/>
                        </a:spcAft>
                        <a:buFont typeface="Wingdings" pitchFamily="2" charset="2"/>
                        <a:buNone/>
                      </a:pPr>
                      <a:r>
                        <a:rPr lang="en-US" sz="1200" i="1" dirty="0" smtClean="0">
                          <a:latin typeface="Arial" panose="020B0604020202020204" pitchFamily="34" charset="0"/>
                          <a:cs typeface="Arial" panose="020B0604020202020204" pitchFamily="34" charset="0"/>
                        </a:rPr>
                        <a:t>Assumption 3</a:t>
                      </a:r>
                      <a:endParaRPr lang="en-US" sz="1200" i="1" dirty="0">
                        <a:latin typeface="Arial" panose="020B0604020202020204" pitchFamily="34" charset="0"/>
                        <a:cs typeface="Arial" panose="020B0604020202020204" pitchFamily="34" charset="0"/>
                      </a:endParaRPr>
                    </a:p>
                  </a:txBody>
                  <a:tcPr anchor="ct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spcBef>
                          <a:spcPts val="0"/>
                        </a:spcBef>
                        <a:spcAft>
                          <a:spcPts val="300"/>
                        </a:spcAft>
                        <a:buFont typeface="Wingdings" pitchFamily="2" charset="2"/>
                        <a:buNone/>
                      </a:pPr>
                      <a:endParaRPr lang="en-US" sz="1200" dirty="0" smtClean="0">
                        <a:latin typeface="Arial" panose="020B0604020202020204" pitchFamily="34" charset="0"/>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rgbClr val="468272"/>
                    </a:solidFill>
                  </a:tcPr>
                </a:tc>
              </a:tr>
              <a:tr h="413529">
                <a:tc>
                  <a:txBody>
                    <a:bodyPr/>
                    <a:lstStyle/>
                    <a:p>
                      <a:pPr marL="0" indent="0">
                        <a:spcBef>
                          <a:spcPts val="0"/>
                        </a:spcBef>
                        <a:spcAft>
                          <a:spcPts val="300"/>
                        </a:spcAft>
                        <a:buFont typeface="Wingdings" pitchFamily="2" charset="2"/>
                        <a:buNone/>
                      </a:pPr>
                      <a:r>
                        <a:rPr lang="en-US" sz="1200" i="1" dirty="0" smtClean="0">
                          <a:latin typeface="Arial" panose="020B0604020202020204" pitchFamily="34" charset="0"/>
                          <a:cs typeface="Arial" panose="020B0604020202020204" pitchFamily="34" charset="0"/>
                        </a:rPr>
                        <a:t>...</a:t>
                      </a:r>
                      <a:endParaRPr lang="en-US" sz="1200" i="1" dirty="0">
                        <a:latin typeface="Arial" panose="020B0604020202020204" pitchFamily="34" charset="0"/>
                        <a:cs typeface="Arial" panose="020B0604020202020204" pitchFamily="34" charset="0"/>
                      </a:endParaRPr>
                    </a:p>
                  </a:txBody>
                  <a:tcPr anchor="ct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spcBef>
                          <a:spcPts val="0"/>
                        </a:spcBef>
                        <a:spcAft>
                          <a:spcPts val="300"/>
                        </a:spcAft>
                        <a:buFont typeface="Wingdings" pitchFamily="2" charset="2"/>
                        <a:buNone/>
                      </a:pPr>
                      <a:endParaRPr lang="en-US" sz="1200" dirty="0" smtClean="0">
                        <a:latin typeface="Arial" panose="020B0604020202020204" pitchFamily="34" charset="0"/>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965473985"/>
              </p:ext>
            </p:extLst>
          </p:nvPr>
        </p:nvGraphicFramePr>
        <p:xfrm>
          <a:off x="4648200" y="1259108"/>
          <a:ext cx="3958992" cy="2111316"/>
        </p:xfrm>
        <a:graphic>
          <a:graphicData uri="http://schemas.openxmlformats.org/drawingml/2006/table">
            <a:tbl>
              <a:tblPr firstRow="1" bandRow="1">
                <a:tableStyleId>{5C22544A-7EE6-4342-B048-85BDC9FD1C3A}</a:tableStyleId>
              </a:tblPr>
              <a:tblGrid>
                <a:gridCol w="2934423"/>
                <a:gridCol w="1024569"/>
              </a:tblGrid>
              <a:tr h="413529">
                <a:tc>
                  <a:txBody>
                    <a:bodyPr/>
                    <a:lstStyle/>
                    <a:p>
                      <a:r>
                        <a:rPr lang="en-US" sz="1200" dirty="0" smtClean="0">
                          <a:solidFill>
                            <a:srgbClr val="468272"/>
                          </a:solidFill>
                          <a:latin typeface="Arial" panose="020B0604020202020204" pitchFamily="34" charset="0"/>
                          <a:cs typeface="Arial" panose="020B0604020202020204" pitchFamily="34" charset="0"/>
                        </a:rPr>
                        <a:t>Assumption</a:t>
                      </a:r>
                      <a:r>
                        <a:rPr lang="en-US" sz="1200" baseline="0" dirty="0" smtClean="0">
                          <a:solidFill>
                            <a:srgbClr val="468272"/>
                          </a:solidFill>
                          <a:latin typeface="Arial" panose="020B0604020202020204" pitchFamily="34" charset="0"/>
                          <a:cs typeface="Arial" panose="020B0604020202020204" pitchFamily="34" charset="0"/>
                        </a:rPr>
                        <a:t> Category 2: XXX</a:t>
                      </a:r>
                      <a:endParaRPr lang="en-US" sz="1200" dirty="0">
                        <a:solidFill>
                          <a:srgbClr val="468272"/>
                        </a:solidFill>
                        <a:latin typeface="Arial" panose="020B0604020202020204" pitchFamily="34" charset="0"/>
                        <a:cs typeface="Arial" panose="020B0604020202020204" pitchFamily="34" charset="0"/>
                      </a:endParaRP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tc>
                  <a:txBody>
                    <a:bodyPr/>
                    <a:lstStyle/>
                    <a:p>
                      <a:r>
                        <a:rPr lang="en-US" sz="1200" dirty="0" smtClean="0">
                          <a:solidFill>
                            <a:srgbClr val="468272"/>
                          </a:solidFill>
                          <a:latin typeface="Arial" panose="020B0604020202020204" pitchFamily="34" charset="0"/>
                          <a:cs typeface="Arial" panose="020B0604020202020204" pitchFamily="34" charset="0"/>
                        </a:rPr>
                        <a:t>Deal</a:t>
                      </a:r>
                      <a:r>
                        <a:rPr lang="en-US" sz="1200" baseline="0" dirty="0" smtClean="0">
                          <a:solidFill>
                            <a:srgbClr val="468272"/>
                          </a:solidFill>
                          <a:latin typeface="Arial" panose="020B0604020202020204" pitchFamily="34" charset="0"/>
                          <a:cs typeface="Arial" panose="020B0604020202020204" pitchFamily="34" charset="0"/>
                        </a:rPr>
                        <a:t> </a:t>
                      </a:r>
                      <a:r>
                        <a:rPr lang="en-US" sz="1200" dirty="0" smtClean="0">
                          <a:solidFill>
                            <a:srgbClr val="468272"/>
                          </a:solidFill>
                          <a:latin typeface="Arial" panose="020B0604020202020204" pitchFamily="34" charset="0"/>
                          <a:cs typeface="Arial" panose="020B0604020202020204" pitchFamily="34" charset="0"/>
                        </a:rPr>
                        <a:t>Killer Potential*</a:t>
                      </a:r>
                      <a:endParaRPr lang="en-US" sz="1200" dirty="0">
                        <a:solidFill>
                          <a:srgbClr val="468272"/>
                        </a:solidFill>
                        <a:latin typeface="Arial" panose="020B0604020202020204" pitchFamily="34" charset="0"/>
                        <a:cs typeface="Arial" panose="020B0604020202020204" pitchFamily="34" charset="0"/>
                      </a:endParaRP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tr>
              <a:tr h="413529">
                <a:tc>
                  <a:txBody>
                    <a:bodyPr/>
                    <a:lstStyle/>
                    <a:p>
                      <a:pPr marL="0" indent="0">
                        <a:spcBef>
                          <a:spcPts val="0"/>
                        </a:spcBef>
                        <a:spcAft>
                          <a:spcPts val="300"/>
                        </a:spcAft>
                        <a:buFont typeface="Wingdings" pitchFamily="2" charset="2"/>
                        <a:buNone/>
                      </a:pPr>
                      <a:r>
                        <a:rPr lang="en-US" sz="1200" i="1" dirty="0" smtClean="0">
                          <a:latin typeface="Arial" panose="020B0604020202020204" pitchFamily="34" charset="0"/>
                          <a:cs typeface="Arial" panose="020B0604020202020204" pitchFamily="34" charset="0"/>
                        </a:rPr>
                        <a:t>Assumption 1</a:t>
                      </a:r>
                    </a:p>
                  </a:txBody>
                  <a:tcPr anchor="ct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spcBef>
                          <a:spcPts val="0"/>
                        </a:spcBef>
                        <a:spcAft>
                          <a:spcPts val="300"/>
                        </a:spcAft>
                        <a:buFont typeface="Wingdings" pitchFamily="2" charset="2"/>
                        <a:buNone/>
                      </a:pPr>
                      <a:endParaRPr lang="en-US" sz="1200" dirty="0" smtClean="0">
                        <a:latin typeface="Arial" panose="020B0604020202020204" pitchFamily="34" charset="0"/>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accent2"/>
                    </a:solidFill>
                  </a:tcPr>
                </a:tc>
              </a:tr>
              <a:tr h="413529">
                <a:tc>
                  <a:txBody>
                    <a:bodyPr/>
                    <a:lstStyle/>
                    <a:p>
                      <a:pPr marL="0" indent="0">
                        <a:spcBef>
                          <a:spcPts val="0"/>
                        </a:spcBef>
                        <a:spcAft>
                          <a:spcPts val="300"/>
                        </a:spcAft>
                        <a:buFont typeface="Wingdings" pitchFamily="2" charset="2"/>
                        <a:buNone/>
                      </a:pPr>
                      <a:r>
                        <a:rPr lang="en-US" sz="1200" i="1" dirty="0" smtClean="0">
                          <a:latin typeface="Arial" panose="020B0604020202020204" pitchFamily="34" charset="0"/>
                          <a:cs typeface="Arial" panose="020B0604020202020204" pitchFamily="34" charset="0"/>
                        </a:rPr>
                        <a:t>Assumption</a:t>
                      </a:r>
                      <a:r>
                        <a:rPr lang="en-US" sz="1200" i="1" baseline="0" dirty="0" smtClean="0">
                          <a:latin typeface="Arial" panose="020B0604020202020204" pitchFamily="34" charset="0"/>
                          <a:cs typeface="Arial" panose="020B0604020202020204" pitchFamily="34" charset="0"/>
                        </a:rPr>
                        <a:t> 2</a:t>
                      </a:r>
                      <a:endParaRPr lang="en-US" sz="1200" i="1" dirty="0">
                        <a:latin typeface="Arial" panose="020B0604020202020204" pitchFamily="34" charset="0"/>
                        <a:cs typeface="Arial" panose="020B0604020202020204" pitchFamily="34" charset="0"/>
                      </a:endParaRPr>
                    </a:p>
                  </a:txBody>
                  <a:tcPr anchor="ct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spcBef>
                          <a:spcPts val="0"/>
                        </a:spcBef>
                        <a:spcAft>
                          <a:spcPts val="300"/>
                        </a:spcAft>
                        <a:buFont typeface="Wingdings" pitchFamily="2" charset="2"/>
                        <a:buNone/>
                      </a:pPr>
                      <a:endParaRPr lang="en-US" sz="1200" dirty="0" smtClean="0">
                        <a:latin typeface="Arial" panose="020B0604020202020204" pitchFamily="34" charset="0"/>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accent6"/>
                    </a:solidFill>
                  </a:tcPr>
                </a:tc>
              </a:tr>
              <a:tr h="413529">
                <a:tc>
                  <a:txBody>
                    <a:bodyPr/>
                    <a:lstStyle/>
                    <a:p>
                      <a:pPr marL="0" indent="0">
                        <a:spcBef>
                          <a:spcPts val="0"/>
                        </a:spcBef>
                        <a:spcAft>
                          <a:spcPts val="300"/>
                        </a:spcAft>
                        <a:buFont typeface="Wingdings" pitchFamily="2" charset="2"/>
                        <a:buNone/>
                      </a:pPr>
                      <a:r>
                        <a:rPr lang="en-US" sz="1200" i="1" dirty="0" smtClean="0">
                          <a:latin typeface="Arial" panose="020B0604020202020204" pitchFamily="34" charset="0"/>
                          <a:cs typeface="Arial" panose="020B0604020202020204" pitchFamily="34" charset="0"/>
                        </a:rPr>
                        <a:t>Assumption 3</a:t>
                      </a:r>
                      <a:endParaRPr lang="en-US" sz="1200" i="1" dirty="0">
                        <a:latin typeface="Arial" panose="020B0604020202020204" pitchFamily="34" charset="0"/>
                        <a:cs typeface="Arial" panose="020B0604020202020204" pitchFamily="34" charset="0"/>
                      </a:endParaRPr>
                    </a:p>
                  </a:txBody>
                  <a:tcPr anchor="ct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spcBef>
                          <a:spcPts val="0"/>
                        </a:spcBef>
                        <a:spcAft>
                          <a:spcPts val="300"/>
                        </a:spcAft>
                        <a:buFont typeface="Wingdings" pitchFamily="2" charset="2"/>
                        <a:buNone/>
                      </a:pPr>
                      <a:endParaRPr lang="en-US" sz="1200" dirty="0" smtClean="0">
                        <a:latin typeface="Arial" panose="020B0604020202020204" pitchFamily="34" charset="0"/>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rgbClr val="468272"/>
                    </a:solidFill>
                  </a:tcPr>
                </a:tc>
              </a:tr>
              <a:tr h="413529">
                <a:tc>
                  <a:txBody>
                    <a:bodyPr/>
                    <a:lstStyle/>
                    <a:p>
                      <a:pPr marL="0" indent="0">
                        <a:spcBef>
                          <a:spcPts val="0"/>
                        </a:spcBef>
                        <a:spcAft>
                          <a:spcPts val="300"/>
                        </a:spcAft>
                        <a:buFont typeface="Wingdings" pitchFamily="2" charset="2"/>
                        <a:buNone/>
                      </a:pPr>
                      <a:r>
                        <a:rPr lang="en-US" sz="1200" i="1" dirty="0" smtClean="0">
                          <a:latin typeface="Arial" panose="020B0604020202020204" pitchFamily="34" charset="0"/>
                          <a:cs typeface="Arial" panose="020B0604020202020204" pitchFamily="34" charset="0"/>
                        </a:rPr>
                        <a:t>...</a:t>
                      </a:r>
                      <a:endParaRPr lang="en-US" sz="1200" i="1" dirty="0">
                        <a:latin typeface="Arial" panose="020B0604020202020204" pitchFamily="34" charset="0"/>
                        <a:cs typeface="Arial" panose="020B0604020202020204" pitchFamily="34" charset="0"/>
                      </a:endParaRPr>
                    </a:p>
                  </a:txBody>
                  <a:tcPr anchor="ct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spcBef>
                          <a:spcPts val="0"/>
                        </a:spcBef>
                        <a:spcAft>
                          <a:spcPts val="300"/>
                        </a:spcAft>
                        <a:buFont typeface="Wingdings" pitchFamily="2" charset="2"/>
                        <a:buNone/>
                      </a:pPr>
                      <a:endParaRPr lang="en-US" sz="1200" dirty="0" smtClean="0">
                        <a:latin typeface="Arial" panose="020B0604020202020204" pitchFamily="34" charset="0"/>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263545623"/>
              </p:ext>
            </p:extLst>
          </p:nvPr>
        </p:nvGraphicFramePr>
        <p:xfrm>
          <a:off x="457200" y="3581400"/>
          <a:ext cx="3958992" cy="2111316"/>
        </p:xfrm>
        <a:graphic>
          <a:graphicData uri="http://schemas.openxmlformats.org/drawingml/2006/table">
            <a:tbl>
              <a:tblPr firstRow="1" bandRow="1">
                <a:tableStyleId>{5C22544A-7EE6-4342-B048-85BDC9FD1C3A}</a:tableStyleId>
              </a:tblPr>
              <a:tblGrid>
                <a:gridCol w="2934423"/>
                <a:gridCol w="1024569"/>
              </a:tblGrid>
              <a:tr h="413529">
                <a:tc>
                  <a:txBody>
                    <a:bodyPr/>
                    <a:lstStyle/>
                    <a:p>
                      <a:r>
                        <a:rPr lang="en-US" sz="1200" kern="1200" dirty="0" smtClean="0">
                          <a:solidFill>
                            <a:srgbClr val="468272"/>
                          </a:solidFill>
                          <a:latin typeface="Arial" panose="020B0604020202020204" pitchFamily="34" charset="0"/>
                          <a:ea typeface="+mn-ea"/>
                          <a:cs typeface="Arial" panose="020B0604020202020204" pitchFamily="34" charset="0"/>
                        </a:rPr>
                        <a:t>Assumption</a:t>
                      </a:r>
                      <a:r>
                        <a:rPr lang="en-US" sz="1200" baseline="0" dirty="0" smtClean="0">
                          <a:solidFill>
                            <a:srgbClr val="468272"/>
                          </a:solidFill>
                          <a:latin typeface="Arial" panose="020B0604020202020204" pitchFamily="34" charset="0"/>
                          <a:cs typeface="Arial" panose="020B0604020202020204" pitchFamily="34" charset="0"/>
                        </a:rPr>
                        <a:t> Category 3: XXX</a:t>
                      </a:r>
                      <a:endParaRPr lang="en-US" sz="1200" dirty="0">
                        <a:solidFill>
                          <a:srgbClr val="468272"/>
                        </a:solidFill>
                        <a:latin typeface="Arial" panose="020B0604020202020204" pitchFamily="34" charset="0"/>
                        <a:cs typeface="Arial" panose="020B0604020202020204" pitchFamily="34" charset="0"/>
                      </a:endParaRP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tc>
                  <a:txBody>
                    <a:bodyPr/>
                    <a:lstStyle/>
                    <a:p>
                      <a:r>
                        <a:rPr lang="en-US" sz="1200" dirty="0" smtClean="0">
                          <a:solidFill>
                            <a:srgbClr val="468272"/>
                          </a:solidFill>
                          <a:latin typeface="Arial" panose="020B0604020202020204" pitchFamily="34" charset="0"/>
                          <a:cs typeface="Arial" panose="020B0604020202020204" pitchFamily="34" charset="0"/>
                        </a:rPr>
                        <a:t>Deal</a:t>
                      </a:r>
                      <a:r>
                        <a:rPr lang="en-US" sz="1200" baseline="0" dirty="0" smtClean="0">
                          <a:solidFill>
                            <a:srgbClr val="468272"/>
                          </a:solidFill>
                          <a:latin typeface="Arial" panose="020B0604020202020204" pitchFamily="34" charset="0"/>
                          <a:cs typeface="Arial" panose="020B0604020202020204" pitchFamily="34" charset="0"/>
                        </a:rPr>
                        <a:t> </a:t>
                      </a:r>
                      <a:r>
                        <a:rPr lang="en-US" sz="1200" dirty="0" smtClean="0">
                          <a:solidFill>
                            <a:srgbClr val="468272"/>
                          </a:solidFill>
                          <a:latin typeface="Arial" panose="020B0604020202020204" pitchFamily="34" charset="0"/>
                          <a:cs typeface="Arial" panose="020B0604020202020204" pitchFamily="34" charset="0"/>
                        </a:rPr>
                        <a:t>Killer Potential*</a:t>
                      </a:r>
                      <a:endParaRPr lang="en-US" sz="1200" dirty="0">
                        <a:solidFill>
                          <a:srgbClr val="468272"/>
                        </a:solidFill>
                        <a:latin typeface="Arial" panose="020B0604020202020204" pitchFamily="34" charset="0"/>
                        <a:cs typeface="Arial" panose="020B0604020202020204" pitchFamily="34" charset="0"/>
                      </a:endParaRP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tr>
              <a:tr h="413529">
                <a:tc>
                  <a:txBody>
                    <a:bodyPr/>
                    <a:lstStyle/>
                    <a:p>
                      <a:pPr marL="0" indent="0">
                        <a:spcBef>
                          <a:spcPts val="0"/>
                        </a:spcBef>
                        <a:spcAft>
                          <a:spcPts val="300"/>
                        </a:spcAft>
                        <a:buFont typeface="Wingdings" pitchFamily="2" charset="2"/>
                        <a:buNone/>
                      </a:pPr>
                      <a:r>
                        <a:rPr lang="en-US" sz="1200" i="1" dirty="0" smtClean="0">
                          <a:latin typeface="Arial" panose="020B0604020202020204" pitchFamily="34" charset="0"/>
                          <a:cs typeface="Arial" panose="020B0604020202020204" pitchFamily="34" charset="0"/>
                        </a:rPr>
                        <a:t>Assumption 1</a:t>
                      </a:r>
                    </a:p>
                  </a:txBody>
                  <a:tcPr anchor="ct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lgn="l" defTabSz="457200" rtl="0" eaLnBrk="1" latinLnBrk="0" hangingPunct="1">
                        <a:spcBef>
                          <a:spcPts val="0"/>
                        </a:spcBef>
                        <a:spcAft>
                          <a:spcPts val="300"/>
                        </a:spcAft>
                        <a:buFont typeface="Wingdings" pitchFamily="2" charset="2"/>
                        <a:buNone/>
                      </a:pPr>
                      <a:endParaRPr lang="en-US" sz="1200" kern="120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accent2"/>
                    </a:solidFill>
                  </a:tcPr>
                </a:tc>
              </a:tr>
              <a:tr h="413529">
                <a:tc>
                  <a:txBody>
                    <a:bodyPr/>
                    <a:lstStyle/>
                    <a:p>
                      <a:pPr marL="0" indent="0">
                        <a:spcBef>
                          <a:spcPts val="0"/>
                        </a:spcBef>
                        <a:spcAft>
                          <a:spcPts val="300"/>
                        </a:spcAft>
                        <a:buFont typeface="Wingdings" pitchFamily="2" charset="2"/>
                        <a:buNone/>
                      </a:pPr>
                      <a:r>
                        <a:rPr lang="en-US" sz="1200" i="1" dirty="0" smtClean="0">
                          <a:latin typeface="Arial" panose="020B0604020202020204" pitchFamily="34" charset="0"/>
                          <a:cs typeface="Arial" panose="020B0604020202020204" pitchFamily="34" charset="0"/>
                        </a:rPr>
                        <a:t>Assumption</a:t>
                      </a:r>
                      <a:r>
                        <a:rPr lang="en-US" sz="1200" i="1" baseline="0" dirty="0" smtClean="0">
                          <a:latin typeface="Arial" panose="020B0604020202020204" pitchFamily="34" charset="0"/>
                          <a:cs typeface="Arial" panose="020B0604020202020204" pitchFamily="34" charset="0"/>
                        </a:rPr>
                        <a:t> 2</a:t>
                      </a:r>
                      <a:endParaRPr lang="en-US" sz="1200" i="1" dirty="0">
                        <a:latin typeface="Arial" panose="020B0604020202020204" pitchFamily="34" charset="0"/>
                        <a:cs typeface="Arial" panose="020B0604020202020204" pitchFamily="34" charset="0"/>
                      </a:endParaRPr>
                    </a:p>
                  </a:txBody>
                  <a:tcPr anchor="ct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lgn="l" defTabSz="457200" rtl="0" eaLnBrk="1" latinLnBrk="0" hangingPunct="1">
                        <a:spcBef>
                          <a:spcPts val="0"/>
                        </a:spcBef>
                        <a:spcAft>
                          <a:spcPts val="300"/>
                        </a:spcAft>
                        <a:buFont typeface="Wingdings" pitchFamily="2" charset="2"/>
                        <a:buNone/>
                      </a:pPr>
                      <a:endParaRPr lang="en-US" sz="1200" kern="120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accent6"/>
                    </a:solidFill>
                  </a:tcPr>
                </a:tc>
              </a:tr>
              <a:tr h="413529">
                <a:tc>
                  <a:txBody>
                    <a:bodyPr/>
                    <a:lstStyle/>
                    <a:p>
                      <a:pPr marL="0" indent="0">
                        <a:spcBef>
                          <a:spcPts val="0"/>
                        </a:spcBef>
                        <a:spcAft>
                          <a:spcPts val="300"/>
                        </a:spcAft>
                        <a:buFont typeface="Wingdings" pitchFamily="2" charset="2"/>
                        <a:buNone/>
                      </a:pPr>
                      <a:r>
                        <a:rPr lang="en-US" sz="1200" i="1" dirty="0" smtClean="0">
                          <a:latin typeface="Arial" panose="020B0604020202020204" pitchFamily="34" charset="0"/>
                          <a:cs typeface="Arial" panose="020B0604020202020204" pitchFamily="34" charset="0"/>
                        </a:rPr>
                        <a:t>Assumption 3</a:t>
                      </a:r>
                      <a:endParaRPr lang="en-US" sz="1200" i="1" dirty="0">
                        <a:latin typeface="Arial" panose="020B0604020202020204" pitchFamily="34" charset="0"/>
                        <a:cs typeface="Arial" panose="020B0604020202020204" pitchFamily="34" charset="0"/>
                      </a:endParaRPr>
                    </a:p>
                  </a:txBody>
                  <a:tcPr anchor="ct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lgn="l" defTabSz="457200" rtl="0" eaLnBrk="1" latinLnBrk="0" hangingPunct="1">
                        <a:spcBef>
                          <a:spcPts val="0"/>
                        </a:spcBef>
                        <a:spcAft>
                          <a:spcPts val="300"/>
                        </a:spcAft>
                        <a:buFont typeface="Wingdings" pitchFamily="2" charset="2"/>
                        <a:buNone/>
                      </a:pPr>
                      <a:endParaRPr lang="en-US" sz="1200" kern="120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rgbClr val="468272"/>
                    </a:solidFill>
                  </a:tcPr>
                </a:tc>
              </a:tr>
              <a:tr h="413529">
                <a:tc>
                  <a:txBody>
                    <a:bodyPr/>
                    <a:lstStyle/>
                    <a:p>
                      <a:pPr marL="0" indent="0">
                        <a:spcBef>
                          <a:spcPts val="0"/>
                        </a:spcBef>
                        <a:spcAft>
                          <a:spcPts val="300"/>
                        </a:spcAft>
                        <a:buFont typeface="Wingdings" pitchFamily="2" charset="2"/>
                        <a:buNone/>
                      </a:pPr>
                      <a:r>
                        <a:rPr lang="en-US" sz="1200" i="1" dirty="0" smtClean="0">
                          <a:latin typeface="Arial" panose="020B0604020202020204" pitchFamily="34" charset="0"/>
                          <a:cs typeface="Arial" panose="020B0604020202020204" pitchFamily="34" charset="0"/>
                        </a:rPr>
                        <a:t>...</a:t>
                      </a:r>
                      <a:endParaRPr lang="en-US" sz="1200" i="1" dirty="0">
                        <a:latin typeface="Arial" panose="020B0604020202020204" pitchFamily="34" charset="0"/>
                        <a:cs typeface="Arial" panose="020B0604020202020204" pitchFamily="34" charset="0"/>
                      </a:endParaRPr>
                    </a:p>
                  </a:txBody>
                  <a:tcPr anchor="ct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spcBef>
                          <a:spcPts val="0"/>
                        </a:spcBef>
                        <a:spcAft>
                          <a:spcPts val="300"/>
                        </a:spcAft>
                        <a:buFont typeface="Wingdings" pitchFamily="2" charset="2"/>
                        <a:buNone/>
                      </a:pPr>
                      <a:endParaRPr lang="en-US" sz="1200" dirty="0" smtClean="0">
                        <a:latin typeface="Arial" panose="020B0604020202020204" pitchFamily="34" charset="0"/>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1339872213"/>
              </p:ext>
            </p:extLst>
          </p:nvPr>
        </p:nvGraphicFramePr>
        <p:xfrm>
          <a:off x="4648200" y="3581400"/>
          <a:ext cx="3958992" cy="2111316"/>
        </p:xfrm>
        <a:graphic>
          <a:graphicData uri="http://schemas.openxmlformats.org/drawingml/2006/table">
            <a:tbl>
              <a:tblPr firstRow="1" bandRow="1">
                <a:tableStyleId>{5C22544A-7EE6-4342-B048-85BDC9FD1C3A}</a:tableStyleId>
              </a:tblPr>
              <a:tblGrid>
                <a:gridCol w="2934423"/>
                <a:gridCol w="1024569"/>
              </a:tblGrid>
              <a:tr h="413529">
                <a:tc>
                  <a:txBody>
                    <a:bodyPr/>
                    <a:lstStyle/>
                    <a:p>
                      <a:r>
                        <a:rPr lang="en-US" sz="1200" dirty="0" smtClean="0">
                          <a:solidFill>
                            <a:srgbClr val="468272"/>
                          </a:solidFill>
                          <a:latin typeface="Arial" panose="020B0604020202020204" pitchFamily="34" charset="0"/>
                          <a:cs typeface="Arial" panose="020B0604020202020204" pitchFamily="34" charset="0"/>
                        </a:rPr>
                        <a:t>Assumption</a:t>
                      </a:r>
                      <a:r>
                        <a:rPr lang="en-US" sz="1200" baseline="0" dirty="0" smtClean="0">
                          <a:solidFill>
                            <a:srgbClr val="468272"/>
                          </a:solidFill>
                          <a:latin typeface="Arial" panose="020B0604020202020204" pitchFamily="34" charset="0"/>
                          <a:cs typeface="Arial" panose="020B0604020202020204" pitchFamily="34" charset="0"/>
                        </a:rPr>
                        <a:t> Category 4: XXX</a:t>
                      </a:r>
                      <a:endParaRPr lang="en-US" sz="1200" dirty="0">
                        <a:solidFill>
                          <a:srgbClr val="468272"/>
                        </a:solidFill>
                        <a:latin typeface="Arial" panose="020B0604020202020204" pitchFamily="34" charset="0"/>
                        <a:cs typeface="Arial" panose="020B0604020202020204" pitchFamily="34" charset="0"/>
                      </a:endParaRP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tc>
                  <a:txBody>
                    <a:bodyPr/>
                    <a:lstStyle/>
                    <a:p>
                      <a:r>
                        <a:rPr lang="en-US" sz="1200" dirty="0" smtClean="0">
                          <a:solidFill>
                            <a:srgbClr val="468272"/>
                          </a:solidFill>
                          <a:latin typeface="Arial" panose="020B0604020202020204" pitchFamily="34" charset="0"/>
                          <a:cs typeface="Arial" panose="020B0604020202020204" pitchFamily="34" charset="0"/>
                        </a:rPr>
                        <a:t>Deal</a:t>
                      </a:r>
                      <a:r>
                        <a:rPr lang="en-US" sz="1200" baseline="0" dirty="0" smtClean="0">
                          <a:solidFill>
                            <a:srgbClr val="468272"/>
                          </a:solidFill>
                          <a:latin typeface="Arial" panose="020B0604020202020204" pitchFamily="34" charset="0"/>
                          <a:cs typeface="Arial" panose="020B0604020202020204" pitchFamily="34" charset="0"/>
                        </a:rPr>
                        <a:t> </a:t>
                      </a:r>
                      <a:r>
                        <a:rPr lang="en-US" sz="1200" dirty="0" smtClean="0">
                          <a:solidFill>
                            <a:srgbClr val="468272"/>
                          </a:solidFill>
                          <a:latin typeface="Arial" panose="020B0604020202020204" pitchFamily="34" charset="0"/>
                          <a:cs typeface="Arial" panose="020B0604020202020204" pitchFamily="34" charset="0"/>
                        </a:rPr>
                        <a:t>Killer Potential*</a:t>
                      </a:r>
                      <a:endParaRPr lang="en-US" sz="1200" dirty="0">
                        <a:solidFill>
                          <a:srgbClr val="468272"/>
                        </a:solidFill>
                        <a:latin typeface="Arial" panose="020B0604020202020204" pitchFamily="34" charset="0"/>
                        <a:cs typeface="Arial" panose="020B0604020202020204" pitchFamily="34" charset="0"/>
                      </a:endParaRP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tr>
              <a:tr h="413529">
                <a:tc>
                  <a:txBody>
                    <a:bodyPr/>
                    <a:lstStyle/>
                    <a:p>
                      <a:pPr marL="0" indent="0">
                        <a:spcBef>
                          <a:spcPts val="0"/>
                        </a:spcBef>
                        <a:spcAft>
                          <a:spcPts val="300"/>
                        </a:spcAft>
                        <a:buFont typeface="Wingdings" pitchFamily="2" charset="2"/>
                        <a:buNone/>
                      </a:pPr>
                      <a:r>
                        <a:rPr lang="en-US" sz="1200" i="1" dirty="0" smtClean="0">
                          <a:latin typeface="Arial" panose="020B0604020202020204" pitchFamily="34" charset="0"/>
                          <a:cs typeface="Arial" panose="020B0604020202020204" pitchFamily="34" charset="0"/>
                        </a:rPr>
                        <a:t>Assumption 1</a:t>
                      </a:r>
                    </a:p>
                  </a:txBody>
                  <a:tcPr anchor="ct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spcBef>
                          <a:spcPts val="0"/>
                        </a:spcBef>
                        <a:spcAft>
                          <a:spcPts val="300"/>
                        </a:spcAft>
                        <a:buFont typeface="Wingdings" pitchFamily="2" charset="2"/>
                        <a:buNone/>
                      </a:pPr>
                      <a:endParaRPr lang="en-US" sz="1200" dirty="0" smtClean="0">
                        <a:latin typeface="Arial" panose="020B0604020202020204" pitchFamily="34" charset="0"/>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accent2"/>
                    </a:solidFill>
                  </a:tcPr>
                </a:tc>
              </a:tr>
              <a:tr h="413529">
                <a:tc>
                  <a:txBody>
                    <a:bodyPr/>
                    <a:lstStyle/>
                    <a:p>
                      <a:pPr marL="0" indent="0">
                        <a:spcBef>
                          <a:spcPts val="0"/>
                        </a:spcBef>
                        <a:spcAft>
                          <a:spcPts val="300"/>
                        </a:spcAft>
                        <a:buFont typeface="Wingdings" pitchFamily="2" charset="2"/>
                        <a:buNone/>
                      </a:pPr>
                      <a:r>
                        <a:rPr lang="en-US" sz="1200" i="1" dirty="0" smtClean="0">
                          <a:latin typeface="Arial" panose="020B0604020202020204" pitchFamily="34" charset="0"/>
                          <a:cs typeface="Arial" panose="020B0604020202020204" pitchFamily="34" charset="0"/>
                        </a:rPr>
                        <a:t>Assumption</a:t>
                      </a:r>
                      <a:r>
                        <a:rPr lang="en-US" sz="1200" i="1" baseline="0" dirty="0" smtClean="0">
                          <a:latin typeface="Arial" panose="020B0604020202020204" pitchFamily="34" charset="0"/>
                          <a:cs typeface="Arial" panose="020B0604020202020204" pitchFamily="34" charset="0"/>
                        </a:rPr>
                        <a:t> 2</a:t>
                      </a:r>
                      <a:endParaRPr lang="en-US" sz="1200" i="1" dirty="0">
                        <a:latin typeface="Arial" panose="020B0604020202020204" pitchFamily="34" charset="0"/>
                        <a:cs typeface="Arial" panose="020B0604020202020204" pitchFamily="34" charset="0"/>
                      </a:endParaRPr>
                    </a:p>
                  </a:txBody>
                  <a:tcPr anchor="ct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spcBef>
                          <a:spcPts val="0"/>
                        </a:spcBef>
                        <a:spcAft>
                          <a:spcPts val="300"/>
                        </a:spcAft>
                        <a:buFont typeface="Wingdings" pitchFamily="2" charset="2"/>
                        <a:buNone/>
                      </a:pPr>
                      <a:endParaRPr lang="en-US" sz="1200" dirty="0" smtClean="0">
                        <a:latin typeface="Arial" panose="020B0604020202020204" pitchFamily="34" charset="0"/>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accent6"/>
                    </a:solidFill>
                  </a:tcPr>
                </a:tc>
              </a:tr>
              <a:tr h="413529">
                <a:tc>
                  <a:txBody>
                    <a:bodyPr/>
                    <a:lstStyle/>
                    <a:p>
                      <a:pPr marL="0" indent="0">
                        <a:spcBef>
                          <a:spcPts val="0"/>
                        </a:spcBef>
                        <a:spcAft>
                          <a:spcPts val="300"/>
                        </a:spcAft>
                        <a:buFont typeface="Wingdings" pitchFamily="2" charset="2"/>
                        <a:buNone/>
                      </a:pPr>
                      <a:r>
                        <a:rPr lang="en-US" sz="1200" i="1" dirty="0" smtClean="0">
                          <a:latin typeface="Arial" panose="020B0604020202020204" pitchFamily="34" charset="0"/>
                          <a:cs typeface="Arial" panose="020B0604020202020204" pitchFamily="34" charset="0"/>
                        </a:rPr>
                        <a:t>Assumption 3</a:t>
                      </a:r>
                      <a:endParaRPr lang="en-US" sz="1200" i="1" dirty="0">
                        <a:latin typeface="Arial" panose="020B0604020202020204" pitchFamily="34" charset="0"/>
                        <a:cs typeface="Arial" panose="020B0604020202020204" pitchFamily="34" charset="0"/>
                      </a:endParaRPr>
                    </a:p>
                  </a:txBody>
                  <a:tcPr anchor="ct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spcBef>
                          <a:spcPts val="0"/>
                        </a:spcBef>
                        <a:spcAft>
                          <a:spcPts val="300"/>
                        </a:spcAft>
                        <a:buFont typeface="Wingdings" pitchFamily="2" charset="2"/>
                        <a:buNone/>
                      </a:pPr>
                      <a:endParaRPr lang="en-US" sz="1200" dirty="0" smtClean="0">
                        <a:latin typeface="Arial" panose="020B0604020202020204" pitchFamily="34" charset="0"/>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rgbClr val="468272"/>
                    </a:solidFill>
                  </a:tcPr>
                </a:tc>
              </a:tr>
              <a:tr h="413529">
                <a:tc>
                  <a:txBody>
                    <a:bodyPr/>
                    <a:lstStyle/>
                    <a:p>
                      <a:pPr marL="0" indent="0">
                        <a:spcBef>
                          <a:spcPts val="0"/>
                        </a:spcBef>
                        <a:spcAft>
                          <a:spcPts val="300"/>
                        </a:spcAft>
                        <a:buFont typeface="Wingdings" pitchFamily="2" charset="2"/>
                        <a:buNone/>
                      </a:pPr>
                      <a:r>
                        <a:rPr lang="en-US" sz="1200" i="1" dirty="0" smtClean="0">
                          <a:latin typeface="Arial" panose="020B0604020202020204" pitchFamily="34" charset="0"/>
                          <a:cs typeface="Arial" panose="020B0604020202020204" pitchFamily="34" charset="0"/>
                        </a:rPr>
                        <a:t>...</a:t>
                      </a:r>
                      <a:endParaRPr lang="en-US" sz="1200" i="1" dirty="0">
                        <a:latin typeface="Arial" panose="020B0604020202020204" pitchFamily="34" charset="0"/>
                        <a:cs typeface="Arial" panose="020B0604020202020204" pitchFamily="34" charset="0"/>
                      </a:endParaRPr>
                    </a:p>
                  </a:txBody>
                  <a:tcPr anchor="ct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spcBef>
                          <a:spcPts val="0"/>
                        </a:spcBef>
                        <a:spcAft>
                          <a:spcPts val="300"/>
                        </a:spcAft>
                        <a:buFont typeface="Wingdings" pitchFamily="2" charset="2"/>
                        <a:buNone/>
                      </a:pPr>
                      <a:endParaRPr lang="en-US" sz="1200" dirty="0" smtClean="0">
                        <a:latin typeface="Arial" panose="020B0604020202020204" pitchFamily="34" charset="0"/>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r>
            </a:tbl>
          </a:graphicData>
        </a:graphic>
      </p:graphicFrame>
      <p:sp>
        <p:nvSpPr>
          <p:cNvPr id="28" name="TextBox 27"/>
          <p:cNvSpPr txBox="1"/>
          <p:nvPr/>
        </p:nvSpPr>
        <p:spPr>
          <a:xfrm>
            <a:off x="419100" y="698504"/>
            <a:ext cx="8229600" cy="369312"/>
          </a:xfrm>
          <a:prstGeom prst="rect">
            <a:avLst/>
          </a:prstGeom>
          <a:noFill/>
        </p:spPr>
        <p:txBody>
          <a:bodyPr wrap="square" lIns="91419" tIns="45710" rIns="91419" bIns="45710" rtlCol="0">
            <a:spAutoFit/>
          </a:bodyPr>
          <a:lstStyle/>
          <a:p>
            <a:r>
              <a:rPr lang="en-US" b="1" dirty="0" smtClean="0">
                <a:solidFill>
                  <a:prstClr val="black"/>
                </a:solidFill>
                <a:latin typeface="Century Gothic" panose="020B0502020202020204" pitchFamily="34" charset="0"/>
                <a:cs typeface="Arial" panose="020B0604020202020204" pitchFamily="34" charset="0"/>
              </a:rPr>
              <a:t>CRITICAL ASSUMPTIONS LIST</a:t>
            </a:r>
            <a:endParaRPr lang="en-US" sz="1200" dirty="0">
              <a:solidFill>
                <a:prstClr val="black"/>
              </a:solidFill>
              <a:latin typeface="Century Gothic" panose="020B0502020202020204" pitchFamily="34" charset="0"/>
              <a:cs typeface="Arial" panose="020B0604020202020204" pitchFamily="34" charset="0"/>
            </a:endParaRPr>
          </a:p>
        </p:txBody>
      </p:sp>
      <p:sp>
        <p:nvSpPr>
          <p:cNvPr id="29" name="Content Placeholder 1"/>
          <p:cNvSpPr>
            <a:spLocks noGrp="1"/>
          </p:cNvSpPr>
          <p:nvPr>
            <p:ph idx="1"/>
          </p:nvPr>
        </p:nvSpPr>
        <p:spPr>
          <a:xfrm>
            <a:off x="1882544" y="43152"/>
            <a:ext cx="7032856" cy="407647"/>
          </a:xfrm>
        </p:spPr>
        <p:txBody>
          <a:bodyPr/>
          <a:lstStyle/>
          <a:p>
            <a:r>
              <a:rPr lang="en-US" dirty="0" smtClean="0"/>
              <a:t>THE FIRST MILE – MINI BUSINESS PLAN TEMPLATE</a:t>
            </a:r>
            <a:endParaRPr lang="en-US" dirty="0"/>
          </a:p>
        </p:txBody>
      </p:sp>
      <p:grpSp>
        <p:nvGrpSpPr>
          <p:cNvPr id="25" name="Group 24"/>
          <p:cNvGrpSpPr/>
          <p:nvPr/>
        </p:nvGrpSpPr>
        <p:grpSpPr>
          <a:xfrm>
            <a:off x="457200" y="5805160"/>
            <a:ext cx="3305175" cy="247650"/>
            <a:chOff x="1695450" y="6153150"/>
            <a:chExt cx="3305175" cy="247650"/>
          </a:xfrm>
        </p:grpSpPr>
        <p:grpSp>
          <p:nvGrpSpPr>
            <p:cNvPr id="26" name="Group 25"/>
            <p:cNvGrpSpPr/>
            <p:nvPr/>
          </p:nvGrpSpPr>
          <p:grpSpPr>
            <a:xfrm>
              <a:off x="1695450" y="6153150"/>
              <a:ext cx="2466975" cy="247650"/>
              <a:chOff x="1695450" y="6153150"/>
              <a:chExt cx="2466975" cy="247650"/>
            </a:xfrm>
          </p:grpSpPr>
          <p:sp>
            <p:nvSpPr>
              <p:cNvPr id="30" name="Rectangle 77"/>
              <p:cNvSpPr>
                <a:spLocks noChangeArrowheads="1"/>
              </p:cNvSpPr>
              <p:nvPr/>
            </p:nvSpPr>
            <p:spPr bwMode="auto">
              <a:xfrm>
                <a:off x="1695450" y="6194425"/>
                <a:ext cx="200025" cy="161925"/>
              </a:xfrm>
              <a:prstGeom prst="rect">
                <a:avLst/>
              </a:prstGeom>
              <a:solidFill>
                <a:srgbClr val="468272"/>
              </a:solidFill>
              <a:ln w="9525">
                <a:solidFill>
                  <a:schemeClr val="bg1"/>
                </a:solidFill>
                <a:miter lim="800000"/>
                <a:headEnd/>
                <a:tailEnd/>
              </a:ln>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31" name="Text Box 78"/>
              <p:cNvSpPr txBox="1">
                <a:spLocks noChangeArrowheads="1"/>
              </p:cNvSpPr>
              <p:nvPr/>
            </p:nvSpPr>
            <p:spPr bwMode="auto">
              <a:xfrm>
                <a:off x="1857375" y="6153150"/>
                <a:ext cx="1724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50000"/>
                  </a:spcBef>
                  <a:spcAft>
                    <a:spcPct val="0"/>
                  </a:spcAft>
                </a:pPr>
                <a:r>
                  <a:rPr lang="en-US" sz="1000" dirty="0" smtClean="0">
                    <a:solidFill>
                      <a:srgbClr val="000000"/>
                    </a:solidFill>
                    <a:latin typeface="Arial" panose="020B0604020202020204" pitchFamily="34" charset="0"/>
                    <a:cs typeface="Arial" panose="020B0604020202020204" pitchFamily="34" charset="0"/>
                  </a:rPr>
                  <a:t>Low</a:t>
                </a:r>
              </a:p>
            </p:txBody>
          </p:sp>
          <p:sp>
            <p:nvSpPr>
              <p:cNvPr id="32" name="Rectangle 80"/>
              <p:cNvSpPr>
                <a:spLocks noChangeArrowheads="1"/>
              </p:cNvSpPr>
              <p:nvPr/>
            </p:nvSpPr>
            <p:spPr bwMode="auto">
              <a:xfrm>
                <a:off x="2247900" y="6194425"/>
                <a:ext cx="200025" cy="161925"/>
              </a:xfrm>
              <a:prstGeom prst="rect">
                <a:avLst/>
              </a:prstGeom>
              <a:solidFill>
                <a:schemeClr val="accent6"/>
              </a:solidFill>
              <a:ln w="9525">
                <a:solidFill>
                  <a:schemeClr val="bg1"/>
                </a:solidFill>
                <a:miter lim="800000"/>
                <a:headEnd/>
                <a:tailEnd/>
              </a:ln>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33" name="Text Box 81"/>
              <p:cNvSpPr txBox="1">
                <a:spLocks noChangeArrowheads="1"/>
              </p:cNvSpPr>
              <p:nvPr/>
            </p:nvSpPr>
            <p:spPr bwMode="auto">
              <a:xfrm>
                <a:off x="2438400" y="6156325"/>
                <a:ext cx="1724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50000"/>
                  </a:spcBef>
                  <a:spcAft>
                    <a:spcPct val="0"/>
                  </a:spcAft>
                </a:pPr>
                <a:r>
                  <a:rPr lang="en-US" sz="1000" dirty="0" smtClean="0">
                    <a:solidFill>
                      <a:srgbClr val="000000"/>
                    </a:solidFill>
                    <a:latin typeface="Arial" panose="020B0604020202020204" pitchFamily="34" charset="0"/>
                    <a:cs typeface="Arial" panose="020B0604020202020204" pitchFamily="34" charset="0"/>
                  </a:rPr>
                  <a:t>Moderate</a:t>
                </a:r>
              </a:p>
            </p:txBody>
          </p:sp>
          <p:sp>
            <p:nvSpPr>
              <p:cNvPr id="34" name="Rectangle 83"/>
              <p:cNvSpPr>
                <a:spLocks noChangeArrowheads="1"/>
              </p:cNvSpPr>
              <p:nvPr/>
            </p:nvSpPr>
            <p:spPr bwMode="auto">
              <a:xfrm>
                <a:off x="3124200" y="6194425"/>
                <a:ext cx="200025" cy="161925"/>
              </a:xfrm>
              <a:prstGeom prst="rect">
                <a:avLst/>
              </a:prstGeom>
              <a:solidFill>
                <a:schemeClr val="accent2"/>
              </a:solidFill>
              <a:ln w="9525">
                <a:solidFill>
                  <a:schemeClr val="bg1"/>
                </a:solidFill>
                <a:miter lim="800000"/>
                <a:headEnd/>
                <a:tailEnd/>
              </a:ln>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grpSp>
        <p:sp>
          <p:nvSpPr>
            <p:cNvPr id="27" name="Text Box 84"/>
            <p:cNvSpPr txBox="1">
              <a:spLocks noChangeArrowheads="1"/>
            </p:cNvSpPr>
            <p:nvPr/>
          </p:nvSpPr>
          <p:spPr bwMode="auto">
            <a:xfrm>
              <a:off x="3276600" y="6153150"/>
              <a:ext cx="1724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50000"/>
                </a:spcBef>
                <a:spcAft>
                  <a:spcPct val="0"/>
                </a:spcAft>
              </a:pPr>
              <a:r>
                <a:rPr lang="en-US" sz="1000" dirty="0" smtClean="0">
                  <a:solidFill>
                    <a:srgbClr val="000000"/>
                  </a:solidFill>
                  <a:latin typeface="Arial" panose="020B0604020202020204" pitchFamily="34" charset="0"/>
                  <a:cs typeface="Arial" panose="020B0604020202020204" pitchFamily="34" charset="0"/>
                </a:rPr>
                <a:t>High</a:t>
              </a:r>
            </a:p>
          </p:txBody>
        </p:sp>
      </p:grpSp>
      <p:sp>
        <p:nvSpPr>
          <p:cNvPr id="35" name="Text Box 78"/>
          <p:cNvSpPr txBox="1">
            <a:spLocks noChangeArrowheads="1"/>
          </p:cNvSpPr>
          <p:nvPr/>
        </p:nvSpPr>
        <p:spPr bwMode="auto">
          <a:xfrm>
            <a:off x="2430012" y="5791200"/>
            <a:ext cx="623751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50000"/>
              </a:spcBef>
              <a:spcAft>
                <a:spcPct val="0"/>
              </a:spcAft>
            </a:pPr>
            <a:r>
              <a:rPr lang="en-US" sz="1100" dirty="0" smtClean="0">
                <a:solidFill>
                  <a:srgbClr val="000000"/>
                </a:solidFill>
                <a:latin typeface="Arial" panose="020B0604020202020204" pitchFamily="34" charset="0"/>
                <a:cs typeface="Arial" panose="020B0604020202020204" pitchFamily="34" charset="0"/>
              </a:rPr>
              <a:t>*Deal-killer potential is based on a combined view of impact and level of confidence</a:t>
            </a:r>
          </a:p>
        </p:txBody>
      </p:sp>
      <p:sp>
        <p:nvSpPr>
          <p:cNvPr id="18" name="TextBox 17"/>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smtClean="0">
                <a:solidFill>
                  <a:prstClr val="black"/>
                </a:solidFill>
              </a:rPr>
              <a:t>© Copyright 2014 Innosight LLC </a:t>
            </a:r>
          </a:p>
          <a:p>
            <a:pPr>
              <a:spcBef>
                <a:spcPts val="200"/>
              </a:spcBef>
              <a:spcAft>
                <a:spcPts val="400"/>
              </a:spcAft>
            </a:pPr>
            <a:endParaRPr lang="de-DE" sz="1600" dirty="0" smtClean="0">
              <a:solidFill>
                <a:srgbClr val="000000"/>
              </a:solidFill>
            </a:endParaRPr>
          </a:p>
        </p:txBody>
      </p:sp>
      <p:sp>
        <p:nvSpPr>
          <p:cNvPr id="19" name="TextBox 18"/>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12</a:t>
            </a:fld>
            <a:endParaRPr lang="en-US" sz="800" dirty="0" smtClean="0">
              <a:solidFill>
                <a:prstClr val="black"/>
              </a:solidFill>
            </a:endParaRPr>
          </a:p>
        </p:txBody>
      </p:sp>
    </p:spTree>
    <p:extLst>
      <p:ext uri="{BB962C8B-B14F-4D97-AF65-F5344CB8AC3E}">
        <p14:creationId xmlns:p14="http://schemas.microsoft.com/office/powerpoint/2010/main" val="3339008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2256895" y="-1722924"/>
            <a:ext cx="555625" cy="5069419"/>
          </a:xfrm>
          <a:prstGeom prst="rect">
            <a:avLst/>
          </a:prstGeom>
          <a:noFill/>
          <a:ln>
            <a:no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vert="vert270" rtlCol="0" anchor="ctr"/>
          <a:lstStyle/>
          <a:p>
            <a:pPr algn="r" defTabSz="457200"/>
            <a:endParaRPr lang="en-US" sz="2000" dirty="0">
              <a:solidFill>
                <a:srgbClr val="FFFFFF"/>
              </a:solidFill>
              <a:cs typeface="Calibri" pitchFamily="34" charset="0"/>
            </a:endParaRPr>
          </a:p>
        </p:txBody>
      </p:sp>
      <p:cxnSp>
        <p:nvCxnSpPr>
          <p:cNvPr id="7" name="Straight Connector 6"/>
          <p:cNvCxnSpPr/>
          <p:nvPr/>
        </p:nvCxnSpPr>
        <p:spPr>
          <a:xfrm>
            <a:off x="4050379" y="662078"/>
            <a:ext cx="1667435" cy="299415"/>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18" name="Table 17"/>
          <p:cNvGraphicFramePr>
            <a:graphicFrameLocks noGrp="1"/>
          </p:cNvGraphicFramePr>
          <p:nvPr>
            <p:extLst>
              <p:ext uri="{D42A27DB-BD31-4B8C-83A1-F6EECF244321}">
                <p14:modId xmlns:p14="http://schemas.microsoft.com/office/powerpoint/2010/main" val="3085555084"/>
              </p:ext>
            </p:extLst>
          </p:nvPr>
        </p:nvGraphicFramePr>
        <p:xfrm>
          <a:off x="508504" y="1194500"/>
          <a:ext cx="8249131" cy="5053899"/>
        </p:xfrm>
        <a:graphic>
          <a:graphicData uri="http://schemas.openxmlformats.org/drawingml/2006/table">
            <a:tbl>
              <a:tblPr firstRow="1" bandRow="1">
                <a:tableStyleId>{BDBED569-4797-4DF1-A0F4-6AAB3CD982D8}</a:tableStyleId>
              </a:tblPr>
              <a:tblGrid>
                <a:gridCol w="1941805"/>
                <a:gridCol w="2502691"/>
                <a:gridCol w="743099"/>
                <a:gridCol w="255128"/>
                <a:gridCol w="255128"/>
                <a:gridCol w="255128"/>
                <a:gridCol w="255128"/>
                <a:gridCol w="255128"/>
                <a:gridCol w="255128"/>
                <a:gridCol w="255128"/>
                <a:gridCol w="255128"/>
                <a:gridCol w="255128"/>
                <a:gridCol w="255128"/>
                <a:gridCol w="255128"/>
                <a:gridCol w="255128"/>
              </a:tblGrid>
              <a:tr h="363721">
                <a:tc>
                  <a:txBody>
                    <a:bodyPr/>
                    <a:lstStyle/>
                    <a:p>
                      <a:r>
                        <a:rPr lang="en-US" sz="1200" b="1" u="none" kern="1200" baseline="0" dirty="0" smtClean="0">
                          <a:solidFill>
                            <a:srgbClr val="468272"/>
                          </a:solidFill>
                          <a:latin typeface="Century Gothic" panose="020B0502020202020204" pitchFamily="34" charset="0"/>
                          <a:ea typeface="+mn-ea"/>
                          <a:cs typeface="Arial" pitchFamily="34" charset="0"/>
                        </a:rPr>
                        <a:t>ASSUMPTIONS</a:t>
                      </a:r>
                      <a:endParaRPr lang="en-US" sz="1200" b="1" u="none" kern="1200" baseline="0" dirty="0">
                        <a:solidFill>
                          <a:srgbClr val="468272"/>
                        </a:solidFill>
                        <a:latin typeface="Century Gothic" panose="020B0502020202020204" pitchFamily="34" charset="0"/>
                        <a:ea typeface="+mn-ea"/>
                        <a:cs typeface="Arial" pitchFamily="34" charset="0"/>
                      </a:endParaRPr>
                    </a:p>
                  </a:txBody>
                  <a:tcPr marR="42521"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r>
                        <a:rPr lang="en-US" sz="1200" b="1" dirty="0" smtClean="0">
                          <a:solidFill>
                            <a:srgbClr val="468272"/>
                          </a:solidFill>
                          <a:latin typeface="Century Gothic" panose="020B0502020202020204" pitchFamily="34" charset="0"/>
                          <a:cs typeface="Arial" pitchFamily="34" charset="0"/>
                        </a:rPr>
                        <a:t>LEARNING TESTS &amp; COST</a:t>
                      </a:r>
                      <a:endParaRPr lang="en-US" sz="1200" b="1" dirty="0">
                        <a:solidFill>
                          <a:srgbClr val="468272"/>
                        </a:solidFill>
                        <a:latin typeface="Century Gothic" panose="020B0502020202020204" pitchFamily="34" charset="0"/>
                        <a:cs typeface="Arial" pitchFamily="34" charset="0"/>
                      </a:endParaRPr>
                    </a:p>
                  </a:txBody>
                  <a:tcPr marR="42521" marT="17009" marB="17009" anchor="ctr" horzOverflow="overflow">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r"/>
                      <a:r>
                        <a:rPr lang="en-US" sz="1200" b="1" dirty="0" smtClean="0">
                          <a:solidFill>
                            <a:srgbClr val="468272"/>
                          </a:solidFill>
                          <a:latin typeface="Century Gothic" panose="020B0502020202020204" pitchFamily="34" charset="0"/>
                          <a:cs typeface="Arial" pitchFamily="34" charset="0"/>
                        </a:rPr>
                        <a:t>WEEK</a:t>
                      </a:r>
                    </a:p>
                  </a:txBody>
                  <a:tcPr marL="42521" marR="42521" marT="17009" marB="17009" anchor="ctr" horzOverflow="overflow">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smtClean="0">
                          <a:solidFill>
                            <a:srgbClr val="468272"/>
                          </a:solidFill>
                          <a:latin typeface="Century Gothic" panose="020B0502020202020204" pitchFamily="34" charset="0"/>
                          <a:ea typeface="+mn-ea"/>
                          <a:cs typeface="Arial" pitchFamily="34" charset="0"/>
                        </a:rPr>
                        <a:t>1</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smtClean="0">
                          <a:solidFill>
                            <a:srgbClr val="468272"/>
                          </a:solidFill>
                          <a:latin typeface="Century Gothic" panose="020B0502020202020204" pitchFamily="34" charset="0"/>
                          <a:ea typeface="+mn-ea"/>
                          <a:cs typeface="Arial" pitchFamily="34" charset="0"/>
                        </a:rPr>
                        <a:t>2</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smtClean="0">
                          <a:solidFill>
                            <a:srgbClr val="468272"/>
                          </a:solidFill>
                          <a:latin typeface="Century Gothic" panose="020B0502020202020204" pitchFamily="34" charset="0"/>
                          <a:ea typeface="+mn-ea"/>
                          <a:cs typeface="Arial" pitchFamily="34" charset="0"/>
                        </a:rPr>
                        <a:t>3</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smtClean="0">
                          <a:solidFill>
                            <a:srgbClr val="468272"/>
                          </a:solidFill>
                          <a:latin typeface="Century Gothic" panose="020B0502020202020204" pitchFamily="34" charset="0"/>
                          <a:ea typeface="+mn-ea"/>
                          <a:cs typeface="Arial" pitchFamily="34" charset="0"/>
                        </a:rPr>
                        <a:t>4</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smtClean="0">
                          <a:solidFill>
                            <a:srgbClr val="468272"/>
                          </a:solidFill>
                          <a:latin typeface="Century Gothic" panose="020B0502020202020204" pitchFamily="34" charset="0"/>
                          <a:ea typeface="+mn-ea"/>
                          <a:cs typeface="Arial" pitchFamily="34" charset="0"/>
                        </a:rPr>
                        <a:t>5</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smtClean="0">
                          <a:solidFill>
                            <a:srgbClr val="468272"/>
                          </a:solidFill>
                          <a:latin typeface="Century Gothic" panose="020B0502020202020204" pitchFamily="34" charset="0"/>
                          <a:ea typeface="+mn-ea"/>
                          <a:cs typeface="Arial" pitchFamily="34" charset="0"/>
                        </a:rPr>
                        <a:t>6</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smtClean="0">
                          <a:solidFill>
                            <a:srgbClr val="468272"/>
                          </a:solidFill>
                          <a:latin typeface="Century Gothic" panose="020B0502020202020204" pitchFamily="34" charset="0"/>
                          <a:ea typeface="+mn-ea"/>
                          <a:cs typeface="Arial" pitchFamily="34" charset="0"/>
                        </a:rPr>
                        <a:t>7</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smtClean="0">
                          <a:solidFill>
                            <a:srgbClr val="468272"/>
                          </a:solidFill>
                          <a:latin typeface="Century Gothic" panose="020B0502020202020204" pitchFamily="34" charset="0"/>
                          <a:ea typeface="+mn-ea"/>
                          <a:cs typeface="Arial" pitchFamily="34" charset="0"/>
                        </a:rPr>
                        <a:t>8</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smtClean="0">
                          <a:solidFill>
                            <a:srgbClr val="468272"/>
                          </a:solidFill>
                          <a:latin typeface="Century Gothic" panose="020B0502020202020204" pitchFamily="34" charset="0"/>
                          <a:ea typeface="+mn-ea"/>
                          <a:cs typeface="Arial" pitchFamily="34" charset="0"/>
                        </a:rPr>
                        <a:t>9</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smtClean="0">
                          <a:solidFill>
                            <a:srgbClr val="468272"/>
                          </a:solidFill>
                          <a:latin typeface="Century Gothic" panose="020B0502020202020204" pitchFamily="34" charset="0"/>
                          <a:ea typeface="+mn-ea"/>
                          <a:cs typeface="Arial" pitchFamily="34" charset="0"/>
                        </a:rPr>
                        <a:t>10</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smtClean="0">
                          <a:solidFill>
                            <a:srgbClr val="468272"/>
                          </a:solidFill>
                          <a:latin typeface="Century Gothic" panose="020B0502020202020204" pitchFamily="34" charset="0"/>
                          <a:ea typeface="+mn-ea"/>
                          <a:cs typeface="Arial" pitchFamily="34" charset="0"/>
                        </a:rPr>
                        <a:t>11</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smtClean="0">
                          <a:solidFill>
                            <a:srgbClr val="468272"/>
                          </a:solidFill>
                          <a:latin typeface="Century Gothic" panose="020B0502020202020204" pitchFamily="34" charset="0"/>
                          <a:ea typeface="+mn-ea"/>
                          <a:cs typeface="Arial" pitchFamily="34" charset="0"/>
                        </a:rPr>
                        <a:t>12</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627818">
                <a:tc>
                  <a:txBody>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lang="en-US" sz="900" b="0" kern="1200" dirty="0" smtClean="0">
                          <a:solidFill>
                            <a:schemeClr val="tx1">
                              <a:lumMod val="95000"/>
                              <a:lumOff val="5000"/>
                            </a:schemeClr>
                          </a:solidFill>
                          <a:latin typeface="Arial" panose="020B0604020202020204" pitchFamily="34" charset="0"/>
                          <a:ea typeface="+mn-ea"/>
                          <a:cs typeface="Arial" panose="020B0604020202020204" pitchFamily="34" charset="0"/>
                        </a:rPr>
                        <a:t>XXX</a:t>
                      </a:r>
                    </a:p>
                  </a:txBody>
                  <a:tcPr marR="42521"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lang="en-US" sz="900" b="0" u="none" kern="1200" baseline="0" dirty="0" smtClean="0">
                          <a:solidFill>
                            <a:schemeClr val="tx1">
                              <a:lumMod val="95000"/>
                              <a:lumOff val="5000"/>
                            </a:schemeClr>
                          </a:solidFill>
                          <a:latin typeface="Arial" panose="020B0604020202020204" pitchFamily="34" charset="0"/>
                          <a:ea typeface="+mn-ea"/>
                          <a:cs typeface="Arial" panose="020B0604020202020204" pitchFamily="34" charset="0"/>
                        </a:rPr>
                        <a:t>XXX</a:t>
                      </a:r>
                      <a:endParaRPr lang="en-US" sz="900" b="1" u="none" kern="1200" baseline="0" dirty="0" smtClean="0">
                        <a:solidFill>
                          <a:schemeClr val="tx1">
                            <a:lumMod val="95000"/>
                            <a:lumOff val="5000"/>
                          </a:schemeClr>
                        </a:solidFill>
                        <a:latin typeface="Arial" panose="020B0604020202020204" pitchFamily="34" charset="0"/>
                        <a:ea typeface="+mn-ea"/>
                        <a:cs typeface="Arial" panose="020B0604020202020204" pitchFamily="34" charset="0"/>
                      </a:endParaRPr>
                    </a:p>
                  </a:txBody>
                  <a:tcPr marR="42521"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627818">
                <a:tc>
                  <a:txBody>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lang="en-US" sz="900" b="0" kern="1200" dirty="0" smtClean="0">
                          <a:solidFill>
                            <a:schemeClr val="tx1">
                              <a:lumMod val="95000"/>
                              <a:lumOff val="5000"/>
                            </a:schemeClr>
                          </a:solidFill>
                          <a:latin typeface="Arial" panose="020B0604020202020204" pitchFamily="34" charset="0"/>
                          <a:ea typeface="+mn-ea"/>
                          <a:cs typeface="Arial" panose="020B0604020202020204" pitchFamily="34" charset="0"/>
                        </a:rPr>
                        <a:t>XXX</a:t>
                      </a:r>
                    </a:p>
                  </a:txBody>
                  <a:tcPr marR="42521"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lang="en-US" sz="900" b="0" u="none" kern="1200" baseline="0" dirty="0" smtClean="0">
                          <a:solidFill>
                            <a:schemeClr val="tx1">
                              <a:lumMod val="95000"/>
                              <a:lumOff val="5000"/>
                            </a:schemeClr>
                          </a:solidFill>
                          <a:latin typeface="Arial" panose="020B0604020202020204" pitchFamily="34" charset="0"/>
                          <a:ea typeface="+mn-ea"/>
                          <a:cs typeface="Arial" panose="020B0604020202020204" pitchFamily="34" charset="0"/>
                        </a:rPr>
                        <a:t>XXX</a:t>
                      </a:r>
                    </a:p>
                  </a:txBody>
                  <a:tcPr marR="42521"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87197">
                <a:tc>
                  <a:txBody>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lang="en-US" sz="900" b="0" kern="1200" dirty="0" smtClean="0">
                          <a:solidFill>
                            <a:schemeClr val="tx1">
                              <a:lumMod val="95000"/>
                              <a:lumOff val="5000"/>
                            </a:schemeClr>
                          </a:solidFill>
                          <a:latin typeface="Arial" panose="020B0604020202020204" pitchFamily="34" charset="0"/>
                          <a:ea typeface="+mn-ea"/>
                          <a:cs typeface="Arial" panose="020B0604020202020204" pitchFamily="34" charset="0"/>
                        </a:rPr>
                        <a:t>XXX</a:t>
                      </a:r>
                    </a:p>
                  </a:txBody>
                  <a:tcPr marR="42521"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lang="en-US" sz="900" b="0" u="none" kern="1200" baseline="0" dirty="0" smtClean="0">
                          <a:solidFill>
                            <a:schemeClr val="tx1">
                              <a:lumMod val="95000"/>
                              <a:lumOff val="5000"/>
                            </a:schemeClr>
                          </a:solidFill>
                          <a:latin typeface="Arial" panose="020B0604020202020204" pitchFamily="34" charset="0"/>
                          <a:ea typeface="+mn-ea"/>
                          <a:cs typeface="Arial" panose="020B0604020202020204" pitchFamily="34" charset="0"/>
                        </a:rPr>
                        <a:t>XXX</a:t>
                      </a:r>
                      <a:endParaRPr lang="en-US" sz="900" b="1" u="none" kern="1200" baseline="0" dirty="0" smtClean="0">
                        <a:solidFill>
                          <a:schemeClr val="tx1">
                            <a:lumMod val="95000"/>
                            <a:lumOff val="5000"/>
                          </a:schemeClr>
                        </a:solidFill>
                        <a:latin typeface="Arial" panose="020B0604020202020204" pitchFamily="34" charset="0"/>
                        <a:ea typeface="+mn-ea"/>
                        <a:cs typeface="Arial" panose="020B0604020202020204" pitchFamily="34" charset="0"/>
                      </a:endParaRPr>
                    </a:p>
                  </a:txBody>
                  <a:tcPr marR="42521"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87197">
                <a:tc>
                  <a:txBody>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lang="en-US" sz="900" b="0" kern="1200" dirty="0" smtClean="0">
                          <a:solidFill>
                            <a:schemeClr val="tx1">
                              <a:lumMod val="95000"/>
                              <a:lumOff val="5000"/>
                            </a:schemeClr>
                          </a:solidFill>
                          <a:latin typeface="Arial" panose="020B0604020202020204" pitchFamily="34" charset="0"/>
                          <a:ea typeface="+mn-ea"/>
                          <a:cs typeface="Arial" panose="020B0604020202020204" pitchFamily="34" charset="0"/>
                        </a:rPr>
                        <a:t>XXX</a:t>
                      </a:r>
                    </a:p>
                  </a:txBody>
                  <a:tcPr marR="42521"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lang="en-US" sz="900" b="0" u="none" kern="1200" baseline="0" dirty="0" smtClean="0">
                          <a:solidFill>
                            <a:schemeClr val="tx1">
                              <a:lumMod val="95000"/>
                              <a:lumOff val="5000"/>
                            </a:schemeClr>
                          </a:solidFill>
                          <a:latin typeface="Arial" panose="020B0604020202020204" pitchFamily="34" charset="0"/>
                          <a:ea typeface="+mn-ea"/>
                          <a:cs typeface="Arial" panose="020B0604020202020204" pitchFamily="34" charset="0"/>
                        </a:rPr>
                        <a:t>XXX</a:t>
                      </a:r>
                    </a:p>
                  </a:txBody>
                  <a:tcPr marR="42521"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65037">
                <a:tc>
                  <a:txBody>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lang="en-US" sz="900" b="0" kern="1200" dirty="0" smtClean="0">
                          <a:solidFill>
                            <a:schemeClr val="tx1">
                              <a:lumMod val="95000"/>
                              <a:lumOff val="5000"/>
                            </a:schemeClr>
                          </a:solidFill>
                          <a:latin typeface="Arial" panose="020B0604020202020204" pitchFamily="34" charset="0"/>
                          <a:ea typeface="+mn-ea"/>
                          <a:cs typeface="Arial" panose="020B0604020202020204" pitchFamily="34" charset="0"/>
                        </a:rPr>
                        <a:t>XXX</a:t>
                      </a:r>
                    </a:p>
                  </a:txBody>
                  <a:tcPr marR="42521"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lang="en-US" sz="900" b="0" u="none" kern="1200" baseline="0" dirty="0" smtClean="0">
                          <a:solidFill>
                            <a:schemeClr val="tx1">
                              <a:lumMod val="95000"/>
                              <a:lumOff val="5000"/>
                            </a:schemeClr>
                          </a:solidFill>
                          <a:latin typeface="Arial" panose="020B0604020202020204" pitchFamily="34" charset="0"/>
                          <a:ea typeface="+mn-ea"/>
                          <a:cs typeface="Arial" panose="020B0604020202020204" pitchFamily="34" charset="0"/>
                        </a:rPr>
                        <a:t>XXX</a:t>
                      </a:r>
                    </a:p>
                  </a:txBody>
                  <a:tcPr marR="42521"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65037">
                <a:tc>
                  <a:txBody>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lang="en-US" sz="900" b="0" kern="1200" dirty="0" smtClean="0">
                          <a:solidFill>
                            <a:schemeClr val="tx1">
                              <a:lumMod val="95000"/>
                              <a:lumOff val="5000"/>
                            </a:schemeClr>
                          </a:solidFill>
                          <a:latin typeface="Arial" panose="020B0604020202020204" pitchFamily="34" charset="0"/>
                          <a:ea typeface="+mn-ea"/>
                          <a:cs typeface="Arial" panose="020B0604020202020204" pitchFamily="34" charset="0"/>
                        </a:rPr>
                        <a:t>XXX</a:t>
                      </a:r>
                    </a:p>
                  </a:txBody>
                  <a:tcPr marR="42521"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lang="en-US" sz="900" b="0" u="none" kern="1200" baseline="0" dirty="0" smtClean="0">
                          <a:solidFill>
                            <a:schemeClr val="tx1">
                              <a:lumMod val="95000"/>
                              <a:lumOff val="5000"/>
                            </a:schemeClr>
                          </a:solidFill>
                          <a:latin typeface="Arial" panose="020B0604020202020204" pitchFamily="34" charset="0"/>
                          <a:ea typeface="+mn-ea"/>
                          <a:cs typeface="Arial" panose="020B0604020202020204" pitchFamily="34" charset="0"/>
                        </a:rPr>
                        <a:t>XXX</a:t>
                      </a:r>
                    </a:p>
                  </a:txBody>
                  <a:tcPr marR="42521"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65037">
                <a:tc>
                  <a:txBody>
                    <a:bodyPr/>
                    <a:lstStyle/>
                    <a:p>
                      <a:r>
                        <a:rPr lang="en-US" sz="900" dirty="0" smtClean="0">
                          <a:solidFill>
                            <a:schemeClr val="tx1">
                              <a:lumMod val="95000"/>
                              <a:lumOff val="5000"/>
                            </a:schemeClr>
                          </a:solidFill>
                          <a:latin typeface="Arial" panose="020B0604020202020204" pitchFamily="34" charset="0"/>
                          <a:cs typeface="Arial" panose="020B0604020202020204" pitchFamily="34" charset="0"/>
                        </a:rPr>
                        <a:t>XXX</a:t>
                      </a:r>
                      <a:endParaRPr lang="en-US" sz="900" dirty="0">
                        <a:solidFill>
                          <a:schemeClr val="tx1">
                            <a:lumMod val="95000"/>
                            <a:lumOff val="5000"/>
                          </a:schemeClr>
                        </a:solidFill>
                        <a:latin typeface="Arial" panose="020B0604020202020204" pitchFamily="34" charset="0"/>
                        <a:cs typeface="Arial" panose="020B0604020202020204" pitchFamily="34" charset="0"/>
                      </a:endParaRPr>
                    </a:p>
                  </a:txBody>
                  <a:tcPr marR="42521"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lang="en-US" sz="900" b="0" u="none" kern="1200" baseline="0" dirty="0" smtClean="0">
                          <a:solidFill>
                            <a:schemeClr val="tx1">
                              <a:lumMod val="95000"/>
                              <a:lumOff val="5000"/>
                            </a:schemeClr>
                          </a:solidFill>
                          <a:latin typeface="Arial" panose="020B0604020202020204" pitchFamily="34" charset="0"/>
                          <a:ea typeface="+mn-ea"/>
                          <a:cs typeface="Arial" panose="020B0604020202020204" pitchFamily="34" charset="0"/>
                        </a:rPr>
                        <a:t>XXX</a:t>
                      </a:r>
                    </a:p>
                  </a:txBody>
                  <a:tcPr marR="42521"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565037">
                <a:tc>
                  <a:txBody>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lang="en-US" sz="900" b="0" kern="1200" dirty="0" smtClean="0">
                          <a:solidFill>
                            <a:schemeClr val="tx1">
                              <a:lumMod val="95000"/>
                              <a:lumOff val="5000"/>
                            </a:schemeClr>
                          </a:solidFill>
                          <a:latin typeface="Arial" panose="020B0604020202020204" pitchFamily="34" charset="0"/>
                          <a:ea typeface="+mn-ea"/>
                          <a:cs typeface="Arial" panose="020B0604020202020204" pitchFamily="34" charset="0"/>
                        </a:rPr>
                        <a:t>XXX</a:t>
                      </a:r>
                    </a:p>
                  </a:txBody>
                  <a:tcPr marR="42521"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lang="en-US" sz="900" b="0" u="none" kern="1200" baseline="0" dirty="0" smtClean="0">
                          <a:solidFill>
                            <a:schemeClr val="tx1">
                              <a:lumMod val="95000"/>
                              <a:lumOff val="5000"/>
                            </a:schemeClr>
                          </a:solidFill>
                          <a:latin typeface="Arial" panose="020B0604020202020204" pitchFamily="34" charset="0"/>
                          <a:ea typeface="+mn-ea"/>
                          <a:cs typeface="Arial" panose="020B0604020202020204" pitchFamily="34" charset="0"/>
                        </a:rPr>
                        <a:t>XXX</a:t>
                      </a:r>
                    </a:p>
                  </a:txBody>
                  <a:tcPr marR="42521"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bl>
          </a:graphicData>
        </a:graphic>
      </p:graphicFrame>
      <p:sp>
        <p:nvSpPr>
          <p:cNvPr id="14" name="TextBox 13"/>
          <p:cNvSpPr txBox="1"/>
          <p:nvPr/>
        </p:nvSpPr>
        <p:spPr>
          <a:xfrm>
            <a:off x="419100" y="698504"/>
            <a:ext cx="8229600" cy="369312"/>
          </a:xfrm>
          <a:prstGeom prst="rect">
            <a:avLst/>
          </a:prstGeom>
          <a:noFill/>
        </p:spPr>
        <p:txBody>
          <a:bodyPr wrap="square" lIns="91419" tIns="45710" rIns="91419" bIns="45710" rtlCol="0">
            <a:spAutoFit/>
          </a:bodyPr>
          <a:lstStyle/>
          <a:p>
            <a:r>
              <a:rPr lang="en-US" b="1" dirty="0" smtClean="0">
                <a:solidFill>
                  <a:srgbClr val="000000"/>
                </a:solidFill>
                <a:latin typeface="Century Gothic" panose="020B0502020202020204" pitchFamily="34" charset="0"/>
                <a:cs typeface="Arial" panose="020B0604020202020204" pitchFamily="34" charset="0"/>
              </a:rPr>
              <a:t>90 DAY TEST &amp; LEARN PLAN</a:t>
            </a:r>
            <a:endParaRPr lang="en-US" sz="1200" dirty="0">
              <a:solidFill>
                <a:prstClr val="white">
                  <a:lumMod val="75000"/>
                </a:prstClr>
              </a:solidFill>
              <a:latin typeface="Century Gothic" panose="020B0502020202020204" pitchFamily="34" charset="0"/>
              <a:cs typeface="Arial" panose="020B0604020202020204" pitchFamily="34" charset="0"/>
            </a:endParaRPr>
          </a:p>
        </p:txBody>
      </p:sp>
      <p:sp>
        <p:nvSpPr>
          <p:cNvPr id="15" name="Content Placeholder 1"/>
          <p:cNvSpPr>
            <a:spLocks noGrp="1"/>
          </p:cNvSpPr>
          <p:nvPr>
            <p:ph idx="1"/>
          </p:nvPr>
        </p:nvSpPr>
        <p:spPr>
          <a:xfrm>
            <a:off x="1882544" y="43152"/>
            <a:ext cx="7032856" cy="407647"/>
          </a:xfrm>
        </p:spPr>
        <p:txBody>
          <a:bodyPr/>
          <a:lstStyle/>
          <a:p>
            <a:r>
              <a:rPr lang="en-US" dirty="0" smtClean="0"/>
              <a:t>THE FIRST MILE – MINI BUSINESS PLAN TEMPLATE</a:t>
            </a:r>
            <a:endParaRPr lang="en-US" dirty="0"/>
          </a:p>
        </p:txBody>
      </p:sp>
      <p:sp>
        <p:nvSpPr>
          <p:cNvPr id="12" name="Flowchart: Decision 11"/>
          <p:cNvSpPr/>
          <p:nvPr/>
        </p:nvSpPr>
        <p:spPr bwMode="auto">
          <a:xfrm>
            <a:off x="533400" y="6370638"/>
            <a:ext cx="157162" cy="182562"/>
          </a:xfrm>
          <a:prstGeom prst="flowChartDecision">
            <a:avLst/>
          </a:prstGeom>
          <a:solidFill>
            <a:schemeClr val="tx1"/>
          </a:solidFill>
          <a:ln w="9525" cap="flat" cmpd="sng" algn="ctr">
            <a:solidFill>
              <a:srgbClr val="000000"/>
            </a:solidFill>
            <a:prstDash val="solid"/>
            <a:round/>
            <a:headEnd type="none" w="med" len="med"/>
            <a:tailEnd type="none" w="med" len="med"/>
          </a:ln>
          <a:effectLst/>
        </p:spPr>
        <p:txBody>
          <a:bodyPr wrap="none" lIns="91429" tIns="45714" rIns="91429" bIns="45714" anchor="ctr"/>
          <a:lstStyle/>
          <a:p>
            <a:pPr algn="ctr" defTabSz="457200">
              <a:defRPr/>
            </a:pPr>
            <a:endParaRPr lang="en-US" sz="1000" kern="0" dirty="0">
              <a:solidFill>
                <a:srgbClr val="000000">
                  <a:lumMod val="95000"/>
                  <a:lumOff val="5000"/>
                </a:srgbClr>
              </a:solidFill>
            </a:endParaRPr>
          </a:p>
        </p:txBody>
      </p:sp>
      <p:sp>
        <p:nvSpPr>
          <p:cNvPr id="13" name="Text Box 78"/>
          <p:cNvSpPr txBox="1">
            <a:spLocks noChangeArrowheads="1"/>
          </p:cNvSpPr>
          <p:nvPr/>
        </p:nvSpPr>
        <p:spPr bwMode="auto">
          <a:xfrm>
            <a:off x="690562" y="6367790"/>
            <a:ext cx="623751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50000"/>
              </a:spcBef>
              <a:spcAft>
                <a:spcPct val="0"/>
              </a:spcAft>
            </a:pPr>
            <a:r>
              <a:rPr lang="en-US" sz="1100" dirty="0" smtClean="0">
                <a:solidFill>
                  <a:srgbClr val="000000"/>
                </a:solidFill>
                <a:latin typeface="Arial" panose="020B0604020202020204" pitchFamily="34" charset="0"/>
                <a:cs typeface="Arial" panose="020B0604020202020204" pitchFamily="34" charset="0"/>
              </a:rPr>
              <a:t>Key test and learn plan milestones</a:t>
            </a:r>
          </a:p>
        </p:txBody>
      </p:sp>
      <p:sp>
        <p:nvSpPr>
          <p:cNvPr id="16" name="Flowchart: Decision 15"/>
          <p:cNvSpPr/>
          <p:nvPr/>
        </p:nvSpPr>
        <p:spPr bwMode="auto">
          <a:xfrm>
            <a:off x="6629400" y="2362200"/>
            <a:ext cx="157162" cy="182562"/>
          </a:xfrm>
          <a:prstGeom prst="flowChartDecision">
            <a:avLst/>
          </a:prstGeom>
          <a:solidFill>
            <a:schemeClr val="tx1"/>
          </a:solidFill>
          <a:ln w="9525" cap="flat" cmpd="sng" algn="ctr">
            <a:solidFill>
              <a:srgbClr val="000000"/>
            </a:solidFill>
            <a:prstDash val="solid"/>
            <a:round/>
            <a:headEnd type="none" w="med" len="med"/>
            <a:tailEnd type="none" w="med" len="med"/>
          </a:ln>
          <a:effectLst/>
        </p:spPr>
        <p:txBody>
          <a:bodyPr wrap="none" lIns="91429" tIns="45714" rIns="91429" bIns="45714" anchor="ctr"/>
          <a:lstStyle/>
          <a:p>
            <a:pPr algn="ctr" defTabSz="457200">
              <a:defRPr/>
            </a:pPr>
            <a:endParaRPr lang="en-US" sz="1000" kern="0" dirty="0">
              <a:solidFill>
                <a:srgbClr val="000000">
                  <a:lumMod val="95000"/>
                  <a:lumOff val="5000"/>
                </a:srgbClr>
              </a:solidFill>
            </a:endParaRPr>
          </a:p>
        </p:txBody>
      </p:sp>
      <p:sp>
        <p:nvSpPr>
          <p:cNvPr id="17" name="Flowchart: Decision 16"/>
          <p:cNvSpPr/>
          <p:nvPr/>
        </p:nvSpPr>
        <p:spPr bwMode="auto">
          <a:xfrm>
            <a:off x="7136482" y="3581400"/>
            <a:ext cx="157162" cy="182562"/>
          </a:xfrm>
          <a:prstGeom prst="flowChartDecision">
            <a:avLst/>
          </a:prstGeom>
          <a:solidFill>
            <a:schemeClr val="tx1"/>
          </a:solidFill>
          <a:ln w="9525" cap="flat" cmpd="sng" algn="ctr">
            <a:solidFill>
              <a:srgbClr val="000000"/>
            </a:solidFill>
            <a:prstDash val="solid"/>
            <a:round/>
            <a:headEnd type="none" w="med" len="med"/>
            <a:tailEnd type="none" w="med" len="med"/>
          </a:ln>
          <a:effectLst/>
        </p:spPr>
        <p:txBody>
          <a:bodyPr wrap="none" lIns="91429" tIns="45714" rIns="91429" bIns="45714" anchor="ctr"/>
          <a:lstStyle/>
          <a:p>
            <a:pPr algn="ctr" defTabSz="457200">
              <a:defRPr/>
            </a:pPr>
            <a:endParaRPr lang="en-US" sz="1000" kern="0" dirty="0">
              <a:solidFill>
                <a:srgbClr val="000000">
                  <a:lumMod val="95000"/>
                  <a:lumOff val="5000"/>
                </a:srgbClr>
              </a:solidFill>
            </a:endParaRPr>
          </a:p>
        </p:txBody>
      </p:sp>
      <p:sp>
        <p:nvSpPr>
          <p:cNvPr id="19" name="Flowchart: Decision 18"/>
          <p:cNvSpPr/>
          <p:nvPr/>
        </p:nvSpPr>
        <p:spPr bwMode="auto">
          <a:xfrm>
            <a:off x="8153400" y="5301580"/>
            <a:ext cx="157162" cy="182562"/>
          </a:xfrm>
          <a:prstGeom prst="flowChartDecision">
            <a:avLst/>
          </a:prstGeom>
          <a:solidFill>
            <a:schemeClr val="tx1"/>
          </a:solidFill>
          <a:ln w="9525" cap="flat" cmpd="sng" algn="ctr">
            <a:solidFill>
              <a:srgbClr val="000000"/>
            </a:solidFill>
            <a:prstDash val="solid"/>
            <a:round/>
            <a:headEnd type="none" w="med" len="med"/>
            <a:tailEnd type="none" w="med" len="med"/>
          </a:ln>
          <a:effectLst/>
        </p:spPr>
        <p:txBody>
          <a:bodyPr wrap="none" lIns="91429" tIns="45714" rIns="91429" bIns="45714" anchor="ctr"/>
          <a:lstStyle/>
          <a:p>
            <a:pPr algn="ctr" defTabSz="457200">
              <a:defRPr/>
            </a:pPr>
            <a:endParaRPr lang="en-US" sz="1000" kern="0" dirty="0">
              <a:solidFill>
                <a:srgbClr val="000000">
                  <a:lumMod val="95000"/>
                  <a:lumOff val="5000"/>
                </a:srgbClr>
              </a:solidFill>
            </a:endParaRPr>
          </a:p>
        </p:txBody>
      </p:sp>
      <p:sp>
        <p:nvSpPr>
          <p:cNvPr id="20" name="TextBox 19"/>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smtClean="0">
                <a:solidFill>
                  <a:prstClr val="black"/>
                </a:solidFill>
              </a:rPr>
              <a:t>© Copyright 2014 Innosight LLC </a:t>
            </a:r>
          </a:p>
          <a:p>
            <a:pPr>
              <a:spcBef>
                <a:spcPts val="200"/>
              </a:spcBef>
              <a:spcAft>
                <a:spcPts val="400"/>
              </a:spcAft>
            </a:pPr>
            <a:endParaRPr lang="de-DE" sz="1600" dirty="0" smtClean="0">
              <a:solidFill>
                <a:srgbClr val="000000"/>
              </a:solidFill>
            </a:endParaRPr>
          </a:p>
        </p:txBody>
      </p:sp>
      <p:sp>
        <p:nvSpPr>
          <p:cNvPr id="21" name="TextBox 20"/>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13</a:t>
            </a:fld>
            <a:endParaRPr lang="en-US" sz="800" dirty="0" smtClean="0">
              <a:solidFill>
                <a:prstClr val="black"/>
              </a:solidFill>
            </a:endParaRPr>
          </a:p>
        </p:txBody>
      </p:sp>
    </p:spTree>
    <p:extLst>
      <p:ext uri="{BB962C8B-B14F-4D97-AF65-F5344CB8AC3E}">
        <p14:creationId xmlns:p14="http://schemas.microsoft.com/office/powerpoint/2010/main" val="3977448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2"/>
          </p:nvPr>
        </p:nvSpPr>
        <p:spPr/>
        <p:txBody>
          <a:bodyPr/>
          <a:lstStyle/>
          <a:p>
            <a:endParaRPr lang="en-US" dirty="0"/>
          </a:p>
        </p:txBody>
      </p:sp>
      <p:pic>
        <p:nvPicPr>
          <p:cNvPr id="1026" name="Picture 2" descr="C:\Users\cspanakos\Desktop\Innosight\Visualization Library\Mobile Morsels Pictures\TRACY &amp; SYD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57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715000"/>
            <a:ext cx="9144000" cy="762000"/>
          </a:xfrm>
          <a:prstGeom prst="rect">
            <a:avLst/>
          </a:prstGeom>
          <a:solidFill>
            <a:schemeClr val="tx1"/>
          </a:solidFill>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spc="600" dirty="0" smtClean="0">
                <a:solidFill>
                  <a:prstClr val="white"/>
                </a:solidFill>
                <a:latin typeface="Century Gothic" panose="020B0502020202020204" pitchFamily="34" charset="0"/>
              </a:rPr>
              <a:t>KRAFT MINI BUSINESS PLAN EXAMPLE</a:t>
            </a:r>
          </a:p>
        </p:txBody>
      </p:sp>
      <p:sp>
        <p:nvSpPr>
          <p:cNvPr id="5" name="Rectangle 4"/>
          <p:cNvSpPr/>
          <p:nvPr/>
        </p:nvSpPr>
        <p:spPr>
          <a:xfrm>
            <a:off x="-18199" y="6629400"/>
            <a:ext cx="9162198" cy="228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prstClr val="white"/>
                </a:solidFill>
              </a:rPr>
              <a:t>NOTE – SOME FACTS IN THIS EXAMPLE HAVE BEEN DISGUISED, IN THE INTEREST OF CONFIDENTIALITY</a:t>
            </a:r>
            <a:endParaRPr lang="en-US" sz="1400" b="1" dirty="0">
              <a:solidFill>
                <a:prstClr val="white"/>
              </a:solidFill>
            </a:endParaRPr>
          </a:p>
        </p:txBody>
      </p:sp>
    </p:spTree>
    <p:extLst>
      <p:ext uri="{BB962C8B-B14F-4D97-AF65-F5344CB8AC3E}">
        <p14:creationId xmlns:p14="http://schemas.microsoft.com/office/powerpoint/2010/main" val="340122549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ontent Placeholder 1"/>
          <p:cNvSpPr>
            <a:spLocks noGrp="1"/>
          </p:cNvSpPr>
          <p:nvPr>
            <p:ph idx="1"/>
          </p:nvPr>
        </p:nvSpPr>
        <p:spPr>
          <a:xfrm>
            <a:off x="1882544" y="43152"/>
            <a:ext cx="7032856" cy="407647"/>
          </a:xfrm>
        </p:spPr>
        <p:txBody>
          <a:bodyPr/>
          <a:lstStyle/>
          <a:p>
            <a:r>
              <a:rPr lang="en-US" dirty="0" smtClean="0"/>
              <a:t>THE FIRST MILE – MINI BUSINESS PLAN TEMPLATE</a:t>
            </a:r>
            <a:endParaRPr lang="en-US" dirty="0"/>
          </a:p>
        </p:txBody>
      </p:sp>
      <p:grpSp>
        <p:nvGrpSpPr>
          <p:cNvPr id="3" name="Group 2"/>
          <p:cNvGrpSpPr/>
          <p:nvPr/>
        </p:nvGrpSpPr>
        <p:grpSpPr>
          <a:xfrm>
            <a:off x="-1403181" y="422509"/>
            <a:ext cx="10547181" cy="6768900"/>
            <a:chOff x="-1403181" y="422509"/>
            <a:chExt cx="10547181" cy="6768900"/>
          </a:xfrm>
        </p:grpSpPr>
        <p:sp>
          <p:nvSpPr>
            <p:cNvPr id="5" name="Rectangle 4"/>
            <p:cNvSpPr/>
            <p:nvPr/>
          </p:nvSpPr>
          <p:spPr>
            <a:xfrm rot="5400000">
              <a:off x="844494" y="-1825166"/>
              <a:ext cx="555625" cy="5050975"/>
            </a:xfrm>
            <a:prstGeom prst="rect">
              <a:avLst/>
            </a:prstGeom>
            <a:noFill/>
            <a:ln>
              <a:no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vert="vert270" rtlCol="0" anchor="ctr"/>
            <a:lstStyle/>
            <a:p>
              <a:pPr algn="r" defTabSz="457200"/>
              <a:endParaRPr lang="en-US" sz="2000" dirty="0">
                <a:solidFill>
                  <a:srgbClr val="FFFFFF"/>
                </a:solidFill>
                <a:cs typeface="Calibri" pitchFamily="34" charset="0"/>
              </a:endParaRPr>
            </a:p>
          </p:txBody>
        </p:sp>
        <p:grpSp>
          <p:nvGrpSpPr>
            <p:cNvPr id="31" name="Group 58"/>
            <p:cNvGrpSpPr/>
            <p:nvPr/>
          </p:nvGrpSpPr>
          <p:grpSpPr>
            <a:xfrm>
              <a:off x="457200" y="1219200"/>
              <a:ext cx="4150579" cy="5192716"/>
              <a:chOff x="3030333" y="1447801"/>
              <a:chExt cx="3012568" cy="3733798"/>
            </a:xfrm>
          </p:grpSpPr>
          <p:sp>
            <p:nvSpPr>
              <p:cNvPr id="32" name="Rectangle 31"/>
              <p:cNvSpPr/>
              <p:nvPr/>
            </p:nvSpPr>
            <p:spPr>
              <a:xfrm>
                <a:off x="3030333" y="1609554"/>
                <a:ext cx="3012568" cy="3572045"/>
              </a:xfrm>
              <a:prstGeom prst="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nvGrpSpPr>
              <p:cNvPr id="33" name="Group 60"/>
              <p:cNvGrpSpPr/>
              <p:nvPr/>
            </p:nvGrpSpPr>
            <p:grpSpPr>
              <a:xfrm>
                <a:off x="3221525" y="1447804"/>
                <a:ext cx="2621506" cy="359015"/>
                <a:chOff x="3221525" y="1447804"/>
                <a:chExt cx="2621506" cy="359015"/>
              </a:xfrm>
            </p:grpSpPr>
            <p:grpSp>
              <p:nvGrpSpPr>
                <p:cNvPr id="34" name="Group 72"/>
                <p:cNvGrpSpPr/>
                <p:nvPr/>
              </p:nvGrpSpPr>
              <p:grpSpPr>
                <a:xfrm>
                  <a:off x="3221525" y="1447804"/>
                  <a:ext cx="111512" cy="359015"/>
                  <a:chOff x="1243538" y="2195302"/>
                  <a:chExt cx="274320" cy="883178"/>
                </a:xfrm>
              </p:grpSpPr>
              <p:sp>
                <p:nvSpPr>
                  <p:cNvPr id="80" name="Oval 79"/>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81" name="Rounded Rectangle 80"/>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35" name="Group 80"/>
                <p:cNvGrpSpPr/>
                <p:nvPr/>
              </p:nvGrpSpPr>
              <p:grpSpPr>
                <a:xfrm>
                  <a:off x="3387971" y="1447804"/>
                  <a:ext cx="111512" cy="359015"/>
                  <a:chOff x="1243538" y="2195302"/>
                  <a:chExt cx="274320" cy="883178"/>
                </a:xfrm>
              </p:grpSpPr>
              <p:sp>
                <p:nvSpPr>
                  <p:cNvPr id="78" name="Oval 77"/>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79" name="Rounded Rectangle 78"/>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36" name="Group 88"/>
                <p:cNvGrpSpPr/>
                <p:nvPr/>
              </p:nvGrpSpPr>
              <p:grpSpPr>
                <a:xfrm>
                  <a:off x="3554417" y="1447804"/>
                  <a:ext cx="111512" cy="359015"/>
                  <a:chOff x="1243538" y="2195302"/>
                  <a:chExt cx="274320" cy="883178"/>
                </a:xfrm>
              </p:grpSpPr>
              <p:sp>
                <p:nvSpPr>
                  <p:cNvPr id="76" name="Oval 75"/>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77" name="Rounded Rectangle 76"/>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37" name="Group 102"/>
                <p:cNvGrpSpPr/>
                <p:nvPr/>
              </p:nvGrpSpPr>
              <p:grpSpPr>
                <a:xfrm>
                  <a:off x="3720862" y="1447804"/>
                  <a:ext cx="111512" cy="359015"/>
                  <a:chOff x="1243538" y="2195302"/>
                  <a:chExt cx="274320" cy="883178"/>
                </a:xfrm>
              </p:grpSpPr>
              <p:sp>
                <p:nvSpPr>
                  <p:cNvPr id="74" name="Oval 73"/>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75" name="Rounded Rectangle 74"/>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38" name="Group 104"/>
                <p:cNvGrpSpPr/>
                <p:nvPr/>
              </p:nvGrpSpPr>
              <p:grpSpPr>
                <a:xfrm>
                  <a:off x="3887308" y="1447804"/>
                  <a:ext cx="111512" cy="359015"/>
                  <a:chOff x="1243538" y="2195302"/>
                  <a:chExt cx="274320" cy="883178"/>
                </a:xfrm>
              </p:grpSpPr>
              <p:sp>
                <p:nvSpPr>
                  <p:cNvPr id="72" name="Oval 71"/>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73" name="Rounded Rectangle 72"/>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39" name="Group 105"/>
                <p:cNvGrpSpPr/>
                <p:nvPr/>
              </p:nvGrpSpPr>
              <p:grpSpPr>
                <a:xfrm>
                  <a:off x="4053754" y="1447804"/>
                  <a:ext cx="111512" cy="359015"/>
                  <a:chOff x="1243538" y="2195302"/>
                  <a:chExt cx="274320" cy="883178"/>
                </a:xfrm>
              </p:grpSpPr>
              <p:sp>
                <p:nvSpPr>
                  <p:cNvPr id="70" name="Oval 69"/>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71" name="Rounded Rectangle 70"/>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40" name="Group 106"/>
                <p:cNvGrpSpPr/>
                <p:nvPr/>
              </p:nvGrpSpPr>
              <p:grpSpPr>
                <a:xfrm>
                  <a:off x="4220200" y="1447804"/>
                  <a:ext cx="111512" cy="359015"/>
                  <a:chOff x="1243538" y="2195302"/>
                  <a:chExt cx="274320" cy="883178"/>
                </a:xfrm>
              </p:grpSpPr>
              <p:sp>
                <p:nvSpPr>
                  <p:cNvPr id="68" name="Oval 67"/>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69" name="Rounded Rectangle 68"/>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41" name="Group 107"/>
                <p:cNvGrpSpPr/>
                <p:nvPr/>
              </p:nvGrpSpPr>
              <p:grpSpPr>
                <a:xfrm>
                  <a:off x="4386646" y="1447804"/>
                  <a:ext cx="111512" cy="359015"/>
                  <a:chOff x="1243538" y="2195302"/>
                  <a:chExt cx="274320" cy="883178"/>
                </a:xfrm>
              </p:grpSpPr>
              <p:sp>
                <p:nvSpPr>
                  <p:cNvPr id="66" name="Oval 65"/>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67" name="Rounded Rectangle 66"/>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42" name="Group 109"/>
                <p:cNvGrpSpPr/>
                <p:nvPr/>
              </p:nvGrpSpPr>
              <p:grpSpPr>
                <a:xfrm>
                  <a:off x="4553092" y="1447804"/>
                  <a:ext cx="111512" cy="359015"/>
                  <a:chOff x="1243538" y="2195302"/>
                  <a:chExt cx="274320" cy="883178"/>
                </a:xfrm>
              </p:grpSpPr>
              <p:sp>
                <p:nvSpPr>
                  <p:cNvPr id="64" name="Oval 63"/>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65" name="Rounded Rectangle 64"/>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43" name="Group 113"/>
                <p:cNvGrpSpPr/>
                <p:nvPr/>
              </p:nvGrpSpPr>
              <p:grpSpPr>
                <a:xfrm>
                  <a:off x="4719538" y="1447804"/>
                  <a:ext cx="111512" cy="359015"/>
                  <a:chOff x="1243538" y="2195302"/>
                  <a:chExt cx="274320" cy="883178"/>
                </a:xfrm>
              </p:grpSpPr>
              <p:sp>
                <p:nvSpPr>
                  <p:cNvPr id="62" name="Oval 61"/>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63" name="Rounded Rectangle 62"/>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44" name="Group 114"/>
                <p:cNvGrpSpPr/>
                <p:nvPr/>
              </p:nvGrpSpPr>
              <p:grpSpPr>
                <a:xfrm>
                  <a:off x="4899290" y="1447804"/>
                  <a:ext cx="111512" cy="359015"/>
                  <a:chOff x="1243538" y="2195302"/>
                  <a:chExt cx="274320" cy="883178"/>
                </a:xfrm>
              </p:grpSpPr>
              <p:sp>
                <p:nvSpPr>
                  <p:cNvPr id="60" name="Oval 59"/>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61" name="Rounded Rectangle 60"/>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45" name="Group 115"/>
                <p:cNvGrpSpPr/>
                <p:nvPr/>
              </p:nvGrpSpPr>
              <p:grpSpPr>
                <a:xfrm>
                  <a:off x="5065736" y="1447804"/>
                  <a:ext cx="111512" cy="359015"/>
                  <a:chOff x="1243538" y="2195302"/>
                  <a:chExt cx="274320" cy="883178"/>
                </a:xfrm>
              </p:grpSpPr>
              <p:sp>
                <p:nvSpPr>
                  <p:cNvPr id="58" name="Oval 57"/>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59" name="Rounded Rectangle 58"/>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46" name="Group 116"/>
                <p:cNvGrpSpPr/>
                <p:nvPr/>
              </p:nvGrpSpPr>
              <p:grpSpPr>
                <a:xfrm>
                  <a:off x="5232182" y="1447804"/>
                  <a:ext cx="111512" cy="359015"/>
                  <a:chOff x="1243538" y="2195302"/>
                  <a:chExt cx="274320" cy="883178"/>
                </a:xfrm>
              </p:grpSpPr>
              <p:sp>
                <p:nvSpPr>
                  <p:cNvPr id="56" name="Oval 55"/>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57" name="Rounded Rectangle 56"/>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47" name="Group 117"/>
                <p:cNvGrpSpPr/>
                <p:nvPr/>
              </p:nvGrpSpPr>
              <p:grpSpPr>
                <a:xfrm>
                  <a:off x="5398627" y="1447804"/>
                  <a:ext cx="111512" cy="359015"/>
                  <a:chOff x="1243538" y="2195302"/>
                  <a:chExt cx="274320" cy="883178"/>
                </a:xfrm>
              </p:grpSpPr>
              <p:sp>
                <p:nvSpPr>
                  <p:cNvPr id="54" name="Oval 53"/>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55" name="Rounded Rectangle 54"/>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48" name="Group 118"/>
                <p:cNvGrpSpPr/>
                <p:nvPr/>
              </p:nvGrpSpPr>
              <p:grpSpPr>
                <a:xfrm>
                  <a:off x="5565073" y="1447804"/>
                  <a:ext cx="111512" cy="359015"/>
                  <a:chOff x="1243538" y="2195302"/>
                  <a:chExt cx="274320" cy="883178"/>
                </a:xfrm>
              </p:grpSpPr>
              <p:sp>
                <p:nvSpPr>
                  <p:cNvPr id="52" name="Oval 51"/>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53" name="Rounded Rectangle 52"/>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49" name="Group 119"/>
                <p:cNvGrpSpPr/>
                <p:nvPr/>
              </p:nvGrpSpPr>
              <p:grpSpPr>
                <a:xfrm>
                  <a:off x="5731519" y="1447804"/>
                  <a:ext cx="111512" cy="359015"/>
                  <a:chOff x="1243538" y="2195302"/>
                  <a:chExt cx="274320" cy="883178"/>
                </a:xfrm>
              </p:grpSpPr>
              <p:sp>
                <p:nvSpPr>
                  <p:cNvPr id="50" name="Oval 49"/>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51" name="Rounded Rectangle 50"/>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grpSp>
        <p:sp>
          <p:nvSpPr>
            <p:cNvPr id="91" name="TextBox 90"/>
            <p:cNvSpPr txBox="1"/>
            <p:nvPr/>
          </p:nvSpPr>
          <p:spPr>
            <a:xfrm>
              <a:off x="304800" y="698504"/>
              <a:ext cx="8229600" cy="369312"/>
            </a:xfrm>
            <a:prstGeom prst="rect">
              <a:avLst/>
            </a:prstGeom>
            <a:noFill/>
          </p:spPr>
          <p:txBody>
            <a:bodyPr wrap="square" lIns="91419" tIns="45710" rIns="91419" bIns="45710" rtlCol="0">
              <a:spAutoFit/>
            </a:bodyPr>
            <a:lstStyle/>
            <a:p>
              <a:r>
                <a:rPr lang="en-US" b="1" dirty="0" smtClean="0">
                  <a:solidFill>
                    <a:srgbClr val="000000"/>
                  </a:solidFill>
                  <a:latin typeface="Century Gothic" panose="020B0502020202020204" pitchFamily="34" charset="0"/>
                  <a:cs typeface="Arial" panose="020B0604020202020204" pitchFamily="34" charset="0"/>
                </a:rPr>
                <a:t>THE HOLLYWOOD PITCH</a:t>
              </a:r>
              <a:endParaRPr lang="en-US" sz="1200" dirty="0">
                <a:solidFill>
                  <a:prstClr val="white">
                    <a:lumMod val="75000"/>
                  </a:prstClr>
                </a:solidFill>
                <a:latin typeface="Century Gothic" panose="020B0502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500" y="2133600"/>
              <a:ext cx="3925977" cy="3925977"/>
            </a:xfrm>
            <a:prstGeom prst="rect">
              <a:avLst/>
            </a:prstGeom>
          </p:spPr>
        </p:pic>
        <p:grpSp>
          <p:nvGrpSpPr>
            <p:cNvPr id="8" name="Group 7"/>
            <p:cNvGrpSpPr/>
            <p:nvPr/>
          </p:nvGrpSpPr>
          <p:grpSpPr>
            <a:xfrm>
              <a:off x="4872035" y="1340548"/>
              <a:ext cx="4271964" cy="5575525"/>
              <a:chOff x="4872035" y="1340548"/>
              <a:chExt cx="4271964" cy="5575525"/>
            </a:xfrm>
          </p:grpSpPr>
          <p:sp>
            <p:nvSpPr>
              <p:cNvPr id="84" name="Rectangle 83"/>
              <p:cNvSpPr/>
              <p:nvPr/>
            </p:nvSpPr>
            <p:spPr>
              <a:xfrm>
                <a:off x="4872035" y="4300954"/>
                <a:ext cx="4024533" cy="1477328"/>
              </a:xfrm>
              <a:prstGeom prst="rect">
                <a:avLst/>
              </a:prstGeom>
            </p:spPr>
            <p:txBody>
              <a:bodyPr wrap="square">
                <a:spAutoFit/>
              </a:bodyPr>
              <a:lstStyle/>
              <a:p>
                <a:pPr marL="171450" indent="-171450" defTabSz="457200">
                  <a:buFont typeface="Arial" pitchFamily="34" charset="0"/>
                  <a:buChar char="•"/>
                </a:pPr>
                <a:r>
                  <a:rPr lang="en-US" sz="1300" b="1" dirty="0" smtClean="0">
                    <a:solidFill>
                      <a:srgbClr val="000000"/>
                    </a:solidFill>
                    <a:latin typeface="Arial" panose="020B0604020202020204" pitchFamily="34" charset="0"/>
                    <a:cs typeface="Arial" panose="020B0604020202020204" pitchFamily="34" charset="0"/>
                  </a:rPr>
                  <a:t>Primary Job-To-Be-Done – </a:t>
                </a:r>
                <a:r>
                  <a:rPr lang="en-US" sz="1300" dirty="0" smtClean="0">
                    <a:solidFill>
                      <a:srgbClr val="000000"/>
                    </a:solidFill>
                    <a:latin typeface="Arial" panose="020B0604020202020204" pitchFamily="34" charset="0"/>
                    <a:cs typeface="Arial" panose="020B0604020202020204" pitchFamily="34" charset="0"/>
                  </a:rPr>
                  <a:t>Make mid-day eating convenient and interesting (top quartile job)</a:t>
                </a:r>
              </a:p>
              <a:p>
                <a:pPr marL="171450" indent="-171450" defTabSz="457200">
                  <a:buFont typeface="Arial" pitchFamily="34" charset="0"/>
                  <a:buChar char="•"/>
                </a:pPr>
                <a:r>
                  <a:rPr lang="en-US" sz="1300" b="1" dirty="0" smtClean="0">
                    <a:solidFill>
                      <a:srgbClr val="000000"/>
                    </a:solidFill>
                    <a:latin typeface="Arial" panose="020B0604020202020204" pitchFamily="34" charset="0"/>
                    <a:cs typeface="Arial" panose="020B0604020202020204" pitchFamily="34" charset="0"/>
                  </a:rPr>
                  <a:t>Secondary Job-To-Be-Done – </a:t>
                </a:r>
                <a:r>
                  <a:rPr lang="en-US" sz="1300" dirty="0" smtClean="0">
                    <a:solidFill>
                      <a:srgbClr val="000000"/>
                    </a:solidFill>
                    <a:latin typeface="Arial" panose="020B0604020202020204" pitchFamily="34" charset="0"/>
                    <a:cs typeface="Arial" panose="020B0604020202020204" pitchFamily="34" charset="0"/>
                  </a:rPr>
                  <a:t>Find foods that fit my mood and my budget</a:t>
                </a:r>
                <a:endParaRPr lang="en-US" sz="1300" b="1" dirty="0">
                  <a:solidFill>
                    <a:srgbClr val="000000"/>
                  </a:solidFill>
                  <a:latin typeface="Arial" panose="020B0604020202020204" pitchFamily="34" charset="0"/>
                  <a:cs typeface="Arial" panose="020B0604020202020204" pitchFamily="34" charset="0"/>
                </a:endParaRPr>
              </a:p>
              <a:p>
                <a:pPr marL="171450" indent="-171450" defTabSz="457200">
                  <a:buFont typeface="Arial" pitchFamily="34" charset="0"/>
                  <a:buChar char="•"/>
                </a:pPr>
                <a:endParaRPr lang="en-US" sz="1300" i="1" dirty="0">
                  <a:solidFill>
                    <a:srgbClr val="000000"/>
                  </a:solidFill>
                  <a:latin typeface="Arial" panose="020B0604020202020204" pitchFamily="34" charset="0"/>
                  <a:cs typeface="Arial" panose="020B0604020202020204" pitchFamily="34" charset="0"/>
                </a:endParaRPr>
              </a:p>
              <a:p>
                <a:pPr marL="171450" indent="-171450" defTabSz="457200"/>
                <a:endParaRPr lang="en-US" sz="1300" i="1" dirty="0">
                  <a:solidFill>
                    <a:srgbClr val="000000"/>
                  </a:solidFill>
                  <a:latin typeface="Arial" panose="020B0604020202020204" pitchFamily="34" charset="0"/>
                  <a:cs typeface="Arial" panose="020B0604020202020204" pitchFamily="34" charset="0"/>
                </a:endParaRPr>
              </a:p>
              <a:p>
                <a:pPr marL="171450" indent="-171450" defTabSz="457200">
                  <a:buFont typeface="Arial" pitchFamily="34" charset="0"/>
                  <a:buChar char="•"/>
                </a:pPr>
                <a:endParaRPr lang="en-US" sz="1200" i="1" dirty="0">
                  <a:solidFill>
                    <a:srgbClr val="000000"/>
                  </a:solidFill>
                  <a:latin typeface="Arial" panose="020B0604020202020204" pitchFamily="34" charset="0"/>
                  <a:cs typeface="Arial" panose="020B0604020202020204" pitchFamily="34" charset="0"/>
                </a:endParaRPr>
              </a:p>
            </p:txBody>
          </p:sp>
          <p:sp>
            <p:nvSpPr>
              <p:cNvPr id="85" name="TextBox 84"/>
              <p:cNvSpPr txBox="1"/>
              <p:nvPr/>
            </p:nvSpPr>
            <p:spPr>
              <a:xfrm>
                <a:off x="4872036" y="3962400"/>
                <a:ext cx="3075993" cy="338554"/>
              </a:xfrm>
              <a:prstGeom prst="rect">
                <a:avLst/>
              </a:prstGeom>
              <a:noFill/>
            </p:spPr>
            <p:txBody>
              <a:bodyPr wrap="square" rtlCol="0">
                <a:spAutoFit/>
              </a:bodyPr>
              <a:lstStyle/>
              <a:p>
                <a:pPr defTabSz="457200"/>
                <a:r>
                  <a:rPr lang="en-US" sz="1600" b="1" dirty="0">
                    <a:solidFill>
                      <a:srgbClr val="468272"/>
                    </a:solidFill>
                    <a:latin typeface="Century Gothic" panose="020B0502020202020204" pitchFamily="34" charset="0"/>
                    <a:cs typeface="Arial" panose="020B0604020202020204" pitchFamily="34" charset="0"/>
                  </a:rPr>
                  <a:t>KEY</a:t>
                </a:r>
                <a:r>
                  <a:rPr lang="en-US" sz="1600" b="1" dirty="0">
                    <a:solidFill>
                      <a:srgbClr val="4F81BD">
                        <a:lumMod val="50000"/>
                      </a:srgbClr>
                    </a:solidFill>
                    <a:latin typeface="Arial" panose="020B0604020202020204" pitchFamily="34" charset="0"/>
                    <a:cs typeface="Arial" panose="020B0604020202020204" pitchFamily="34" charset="0"/>
                  </a:rPr>
                  <a:t> </a:t>
                </a:r>
                <a:r>
                  <a:rPr lang="en-US" sz="1600" b="1" dirty="0">
                    <a:solidFill>
                      <a:srgbClr val="468272"/>
                    </a:solidFill>
                    <a:latin typeface="Century Gothic" panose="020B0502020202020204" pitchFamily="34" charset="0"/>
                    <a:cs typeface="Arial" panose="020B0604020202020204" pitchFamily="34" charset="0"/>
                  </a:rPr>
                  <a:t>MESSAGES</a:t>
                </a:r>
              </a:p>
            </p:txBody>
          </p:sp>
          <p:sp>
            <p:nvSpPr>
              <p:cNvPr id="87" name="TextBox 86"/>
              <p:cNvSpPr txBox="1"/>
              <p:nvPr/>
            </p:nvSpPr>
            <p:spPr>
              <a:xfrm>
                <a:off x="4872036" y="1340548"/>
                <a:ext cx="4114800" cy="1985159"/>
              </a:xfrm>
              <a:prstGeom prst="rect">
                <a:avLst/>
              </a:prstGeom>
              <a:noFill/>
            </p:spPr>
            <p:txBody>
              <a:bodyPr wrap="square" rtlCol="0">
                <a:spAutoFit/>
              </a:bodyPr>
              <a:lstStyle/>
              <a:p>
                <a:pPr defTabSz="457200"/>
                <a:r>
                  <a:rPr lang="en-US" sz="1600" b="1" dirty="0" smtClean="0">
                    <a:solidFill>
                      <a:srgbClr val="468272"/>
                    </a:solidFill>
                    <a:latin typeface="Century Gothic" panose="020B0502020202020204" pitchFamily="34" charset="0"/>
                    <a:cs typeface="Arial" panose="020B0604020202020204" pitchFamily="34" charset="0"/>
                  </a:rPr>
                  <a:t>OVERVIEW</a:t>
                </a:r>
                <a:br>
                  <a:rPr lang="en-US" sz="1600" b="1" dirty="0" smtClean="0">
                    <a:solidFill>
                      <a:srgbClr val="468272"/>
                    </a:solidFill>
                    <a:latin typeface="Century Gothic" panose="020B0502020202020204" pitchFamily="34" charset="0"/>
                    <a:cs typeface="Arial" panose="020B0604020202020204" pitchFamily="34" charset="0"/>
                  </a:rPr>
                </a:br>
                <a:r>
                  <a:rPr lang="en-US" sz="1300" dirty="0" smtClean="0">
                    <a:solidFill>
                      <a:prstClr val="black"/>
                    </a:solidFill>
                    <a:latin typeface="Arial" panose="020B0604020202020204" pitchFamily="34" charset="0"/>
                    <a:cs typeface="Arial" panose="020B0604020202020204" pitchFamily="34" charset="0"/>
                  </a:rPr>
                  <a:t>40% of Millennials work for small companies – many without compelling lunch options. Buying lunch at work is becoming the new norm. They don’t want to plan ahead, but they want to get great food quickly. What if we brought great food to them with a line </a:t>
                </a:r>
                <a:br>
                  <a:rPr lang="en-US" sz="1300" dirty="0" smtClean="0">
                    <a:solidFill>
                      <a:prstClr val="black"/>
                    </a:solidFill>
                    <a:latin typeface="Arial" panose="020B0604020202020204" pitchFamily="34" charset="0"/>
                    <a:cs typeface="Arial" panose="020B0604020202020204" pitchFamily="34" charset="0"/>
                  </a:rPr>
                </a:br>
                <a:r>
                  <a:rPr lang="en-US" sz="1300" dirty="0" smtClean="0">
                    <a:solidFill>
                      <a:prstClr val="black"/>
                    </a:solidFill>
                    <a:latin typeface="Arial" panose="020B0604020202020204" pitchFamily="34" charset="0"/>
                    <a:cs typeface="Arial" panose="020B0604020202020204" pitchFamily="34" charset="0"/>
                  </a:rPr>
                  <a:t>of branded food service trucks? </a:t>
                </a:r>
                <a:r>
                  <a:rPr lang="en-US" sz="1300" b="1" dirty="0" smtClean="0">
                    <a:solidFill>
                      <a:prstClr val="black"/>
                    </a:solidFill>
                    <a:latin typeface="Arial" panose="020B0604020202020204" pitchFamily="34" charset="0"/>
                    <a:cs typeface="Arial" panose="020B0604020202020204" pitchFamily="34" charset="0"/>
                  </a:rPr>
                  <a:t>Introducing Mobile Morsels!</a:t>
                </a:r>
                <a:endParaRPr lang="en-US" sz="1300" b="1" i="1" dirty="0">
                  <a:solidFill>
                    <a:prstClr val="black"/>
                  </a:solidFill>
                  <a:latin typeface="Arial" panose="020B0604020202020204" pitchFamily="34" charset="0"/>
                  <a:cs typeface="Arial" panose="020B0604020202020204" pitchFamily="34" charset="0"/>
                </a:endParaRPr>
              </a:p>
              <a:p>
                <a:pPr defTabSz="457200"/>
                <a:endParaRPr lang="en-US" sz="1600" b="1" dirty="0">
                  <a:solidFill>
                    <a:srgbClr val="468272"/>
                  </a:solidFill>
                  <a:latin typeface="Century Gothic" panose="020B0502020202020204" pitchFamily="34" charset="0"/>
                  <a:cs typeface="Arial" panose="020B0604020202020204" pitchFamily="34" charset="0"/>
                </a:endParaRPr>
              </a:p>
            </p:txBody>
          </p:sp>
          <p:sp>
            <p:nvSpPr>
              <p:cNvPr id="92" name="TextBox 91"/>
              <p:cNvSpPr txBox="1"/>
              <p:nvPr/>
            </p:nvSpPr>
            <p:spPr>
              <a:xfrm>
                <a:off x="4872036" y="3147536"/>
                <a:ext cx="4271963" cy="738664"/>
              </a:xfrm>
              <a:prstGeom prst="rect">
                <a:avLst/>
              </a:prstGeom>
              <a:noFill/>
            </p:spPr>
            <p:txBody>
              <a:bodyPr wrap="square" rtlCol="0">
                <a:spAutoFit/>
              </a:bodyPr>
              <a:lstStyle/>
              <a:p>
                <a:pPr defTabSz="457200"/>
                <a:r>
                  <a:rPr lang="en-US" sz="1600" b="1" dirty="0" smtClean="0">
                    <a:solidFill>
                      <a:srgbClr val="468272"/>
                    </a:solidFill>
                    <a:latin typeface="Century Gothic" panose="020B0502020202020204" pitchFamily="34" charset="0"/>
                    <a:cs typeface="Arial" panose="020B0604020202020204" pitchFamily="34" charset="0"/>
                  </a:rPr>
                  <a:t>PITCH</a:t>
                </a:r>
                <a:br>
                  <a:rPr lang="en-US" sz="1600" b="1" dirty="0" smtClean="0">
                    <a:solidFill>
                      <a:srgbClr val="468272"/>
                    </a:solidFill>
                    <a:latin typeface="Century Gothic" panose="020B0502020202020204" pitchFamily="34" charset="0"/>
                    <a:cs typeface="Arial" panose="020B0604020202020204" pitchFamily="34" charset="0"/>
                  </a:rPr>
                </a:br>
                <a:r>
                  <a:rPr lang="en-US" sz="1300" b="1" dirty="0" smtClean="0">
                    <a:solidFill>
                      <a:prstClr val="black"/>
                    </a:solidFill>
                    <a:latin typeface="Arial" panose="020B0604020202020204" pitchFamily="34" charset="0"/>
                    <a:cs typeface="Arial" panose="020B0604020202020204" pitchFamily="34" charset="0"/>
                  </a:rPr>
                  <a:t>Ice cream truck meets DiGiorno</a:t>
                </a:r>
                <a:r>
                  <a:rPr lang="en-US" sz="1300" b="1" dirty="0">
                    <a:solidFill>
                      <a:prstClr val="black"/>
                    </a:solidFill>
                    <a:latin typeface="Arial" panose="020B0604020202020204" pitchFamily="34" charset="0"/>
                    <a:cs typeface="Arial" panose="020B0604020202020204" pitchFamily="34" charset="0"/>
                  </a:rPr>
                  <a:t> </a:t>
                </a:r>
                <a:r>
                  <a:rPr lang="en-US" sz="1300" b="1" dirty="0" smtClean="0">
                    <a:solidFill>
                      <a:prstClr val="black"/>
                    </a:solidFill>
                    <a:latin typeface="Arial" panose="020B0604020202020204" pitchFamily="34" charset="0"/>
                    <a:cs typeface="Arial" panose="020B0604020202020204" pitchFamily="34" charset="0"/>
                  </a:rPr>
                  <a:t>pizza </a:t>
                </a:r>
                <a:br>
                  <a:rPr lang="en-US" sz="1300" b="1" dirty="0" smtClean="0">
                    <a:solidFill>
                      <a:prstClr val="black"/>
                    </a:solidFill>
                    <a:latin typeface="Arial" panose="020B0604020202020204" pitchFamily="34" charset="0"/>
                    <a:cs typeface="Arial" panose="020B0604020202020204" pitchFamily="34" charset="0"/>
                  </a:rPr>
                </a:br>
                <a:r>
                  <a:rPr lang="en-US" sz="1300" b="1" dirty="0" smtClean="0">
                    <a:solidFill>
                      <a:prstClr val="black"/>
                    </a:solidFill>
                    <a:latin typeface="Arial" panose="020B0604020202020204" pitchFamily="34" charset="0"/>
                    <a:cs typeface="Arial" panose="020B0604020202020204" pitchFamily="34" charset="0"/>
                  </a:rPr>
                  <a:t>at your office</a:t>
                </a:r>
                <a:endParaRPr lang="en-US" sz="1300" b="1" i="1" dirty="0">
                  <a:solidFill>
                    <a:prstClr val="black"/>
                  </a:solidFill>
                  <a:latin typeface="Arial" panose="020B0604020202020204" pitchFamily="34" charset="0"/>
                  <a:cs typeface="Arial" panose="020B0604020202020204" pitchFamily="34" charset="0"/>
                </a:endParaRPr>
              </a:p>
            </p:txBody>
          </p:sp>
          <p:sp>
            <p:nvSpPr>
              <p:cNvPr id="109" name="Rectangle 108"/>
              <p:cNvSpPr/>
              <p:nvPr/>
            </p:nvSpPr>
            <p:spPr>
              <a:xfrm>
                <a:off x="4872036" y="5638800"/>
                <a:ext cx="3962400" cy="1277273"/>
              </a:xfrm>
              <a:prstGeom prst="rect">
                <a:avLst/>
              </a:prstGeom>
            </p:spPr>
            <p:txBody>
              <a:bodyPr wrap="square">
                <a:spAutoFit/>
              </a:bodyPr>
              <a:lstStyle/>
              <a:p>
                <a:pPr marL="171450" indent="-171450" defTabSz="457200">
                  <a:buFont typeface="Arial" pitchFamily="34" charset="0"/>
                  <a:buChar char="•"/>
                </a:pPr>
                <a:r>
                  <a:rPr lang="en-US" sz="1300" b="1" dirty="0" smtClean="0">
                    <a:solidFill>
                      <a:srgbClr val="000000"/>
                    </a:solidFill>
                    <a:latin typeface="Arial" panose="020B0604020202020204" pitchFamily="34" charset="0"/>
                    <a:cs typeface="Arial" panose="020B0604020202020204" pitchFamily="34" charset="0"/>
                  </a:rPr>
                  <a:t>Model – </a:t>
                </a:r>
                <a:r>
                  <a:rPr lang="en-US" sz="1300" dirty="0" smtClean="0">
                    <a:solidFill>
                      <a:srgbClr val="000000"/>
                    </a:solidFill>
                    <a:latin typeface="Arial" panose="020B0604020202020204" pitchFamily="34" charset="0"/>
                    <a:cs typeface="Arial" panose="020B0604020202020204" pitchFamily="34" charset="0"/>
                  </a:rPr>
                  <a:t>Multi-franchise model with different food options, locations, and meal times</a:t>
                </a:r>
              </a:p>
              <a:p>
                <a:pPr marL="171450" indent="-171450" defTabSz="457200">
                  <a:buFont typeface="Arial" pitchFamily="34" charset="0"/>
                  <a:buChar char="•"/>
                </a:pPr>
                <a:r>
                  <a:rPr lang="en-US" sz="1300" b="1" dirty="0" smtClean="0">
                    <a:solidFill>
                      <a:srgbClr val="000000"/>
                    </a:solidFill>
                    <a:latin typeface="Arial" panose="020B0604020202020204" pitchFamily="34" charset="0"/>
                    <a:cs typeface="Arial" panose="020B0604020202020204" pitchFamily="34" charset="0"/>
                  </a:rPr>
                  <a:t>Offering – </a:t>
                </a:r>
                <a:r>
                  <a:rPr lang="en-US" sz="1300" dirty="0" smtClean="0">
                    <a:solidFill>
                      <a:srgbClr val="000000"/>
                    </a:solidFill>
                    <a:latin typeface="Arial" panose="020B0604020202020204" pitchFamily="34" charset="0"/>
                    <a:cs typeface="Arial" panose="020B0604020202020204" pitchFamily="34" charset="0"/>
                  </a:rPr>
                  <a:t>Affordable, great-tasting lunch with minimal effort</a:t>
                </a:r>
                <a:endParaRPr lang="en-US" sz="1300" b="1" dirty="0">
                  <a:solidFill>
                    <a:srgbClr val="000000"/>
                  </a:solidFill>
                  <a:latin typeface="Arial" panose="020B0604020202020204" pitchFamily="34" charset="0"/>
                  <a:cs typeface="Arial" panose="020B0604020202020204" pitchFamily="34" charset="0"/>
                </a:endParaRPr>
              </a:p>
              <a:p>
                <a:pPr marL="171450" indent="-171450" defTabSz="457200"/>
                <a:endParaRPr lang="en-US" sz="1300" dirty="0">
                  <a:solidFill>
                    <a:srgbClr val="000000"/>
                  </a:solidFill>
                  <a:latin typeface="Arial" panose="020B0604020202020204" pitchFamily="34" charset="0"/>
                  <a:cs typeface="Arial" panose="020B0604020202020204" pitchFamily="34" charset="0"/>
                </a:endParaRPr>
              </a:p>
              <a:p>
                <a:pPr marL="171450" indent="-171450" defTabSz="457200">
                  <a:buFont typeface="Arial" pitchFamily="34" charset="0"/>
                  <a:buChar char="•"/>
                </a:pPr>
                <a:endParaRPr lang="en-US" sz="1200" i="1" dirty="0">
                  <a:solidFill>
                    <a:srgbClr val="000000"/>
                  </a:solidFill>
                  <a:latin typeface="Arial" panose="020B0604020202020204" pitchFamily="34" charset="0"/>
                  <a:cs typeface="Arial" panose="020B0604020202020204" pitchFamily="34" charset="0"/>
                </a:endParaRPr>
              </a:p>
            </p:txBody>
          </p:sp>
          <p:sp>
            <p:nvSpPr>
              <p:cNvPr id="110" name="TextBox 109"/>
              <p:cNvSpPr txBox="1"/>
              <p:nvPr/>
            </p:nvSpPr>
            <p:spPr>
              <a:xfrm>
                <a:off x="4872036" y="5300246"/>
                <a:ext cx="3075993" cy="338554"/>
              </a:xfrm>
              <a:prstGeom prst="rect">
                <a:avLst/>
              </a:prstGeom>
              <a:noFill/>
            </p:spPr>
            <p:txBody>
              <a:bodyPr wrap="square" rtlCol="0">
                <a:spAutoFit/>
              </a:bodyPr>
              <a:lstStyle/>
              <a:p>
                <a:pPr defTabSz="457200"/>
                <a:r>
                  <a:rPr lang="en-US" sz="1600" b="1" dirty="0" smtClean="0">
                    <a:solidFill>
                      <a:srgbClr val="468272"/>
                    </a:solidFill>
                    <a:latin typeface="Century Gothic" panose="020B0502020202020204" pitchFamily="34" charset="0"/>
                    <a:cs typeface="Arial" panose="020B0604020202020204" pitchFamily="34" charset="0"/>
                  </a:rPr>
                  <a:t>DIFFERENTIATING FEATURES</a:t>
                </a:r>
                <a:endParaRPr lang="en-US" sz="1600" b="1" dirty="0">
                  <a:solidFill>
                    <a:srgbClr val="468272"/>
                  </a:solidFill>
                  <a:latin typeface="Century Gothic" panose="020B0502020202020204" pitchFamily="34" charset="0"/>
                  <a:cs typeface="Arial" panose="020B0604020202020204" pitchFamily="34" charset="0"/>
                </a:endParaRPr>
              </a:p>
            </p:txBody>
          </p:sp>
        </p:grpSp>
        <p:sp>
          <p:nvSpPr>
            <p:cNvPr id="82" name="TextBox 81"/>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smtClean="0">
                  <a:solidFill>
                    <a:prstClr val="black"/>
                  </a:solidFill>
                </a:rPr>
                <a:t>© Copyright 2014 Innosight LLC </a:t>
              </a:r>
            </a:p>
            <a:p>
              <a:pPr>
                <a:spcBef>
                  <a:spcPts val="200"/>
                </a:spcBef>
                <a:spcAft>
                  <a:spcPts val="400"/>
                </a:spcAft>
              </a:pPr>
              <a:endParaRPr lang="de-DE" sz="1600" dirty="0" smtClean="0">
                <a:solidFill>
                  <a:srgbClr val="000000"/>
                </a:solidFill>
              </a:endParaRPr>
            </a:p>
          </p:txBody>
        </p:sp>
        <p:sp>
          <p:nvSpPr>
            <p:cNvPr id="83" name="TextBox 82"/>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15</a:t>
              </a:fld>
              <a:endParaRPr lang="en-US" sz="800" dirty="0" smtClean="0">
                <a:solidFill>
                  <a:prstClr val="black"/>
                </a:solidFill>
              </a:endParaRPr>
            </a:p>
          </p:txBody>
        </p:sp>
      </p:grpSp>
    </p:spTree>
    <p:extLst>
      <p:ext uri="{BB962C8B-B14F-4D97-AF65-F5344CB8AC3E}">
        <p14:creationId xmlns:p14="http://schemas.microsoft.com/office/powerpoint/2010/main" val="4024153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2651379" y="-1285985"/>
            <a:ext cx="555625" cy="4133852"/>
          </a:xfrm>
          <a:prstGeom prst="rect">
            <a:avLst/>
          </a:prstGeom>
          <a:noFill/>
          <a:ln>
            <a:no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vert="vert270" rtlCol="0" anchor="ctr"/>
          <a:lstStyle/>
          <a:p>
            <a:pPr algn="r" defTabSz="457200"/>
            <a:endParaRPr lang="en-US" sz="2000" dirty="0">
              <a:solidFill>
                <a:srgbClr val="FFFFFF"/>
              </a:solidFill>
              <a:cs typeface="Calibri" pitchFamily="34" charset="0"/>
            </a:endParaRPr>
          </a:p>
        </p:txBody>
      </p:sp>
      <p:sp>
        <p:nvSpPr>
          <p:cNvPr id="89" name="Rounded Rectangle 88"/>
          <p:cNvSpPr/>
          <p:nvPr/>
        </p:nvSpPr>
        <p:spPr>
          <a:xfrm>
            <a:off x="381000" y="1040386"/>
            <a:ext cx="8324850" cy="426337"/>
          </a:xfrm>
          <a:prstGeom prst="roundRect">
            <a:avLst/>
          </a:prstGeom>
          <a:solidFill>
            <a:schemeClr val="bg1"/>
          </a:solidFill>
          <a:ln w="12700">
            <a:no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defTabSz="457200"/>
            <a:r>
              <a:rPr lang="en-US" sz="1400" b="1" dirty="0" smtClean="0">
                <a:solidFill>
                  <a:srgbClr val="468272"/>
                </a:solidFill>
                <a:latin typeface="Century Gothic" panose="020B0502020202020204" pitchFamily="34" charset="0"/>
                <a:cs typeface="Arial" panose="020B0604020202020204" pitchFamily="34" charset="0"/>
              </a:rPr>
              <a:t>SERVICE </a:t>
            </a:r>
            <a:r>
              <a:rPr lang="en-US" sz="1400" b="1" dirty="0">
                <a:solidFill>
                  <a:srgbClr val="468272"/>
                </a:solidFill>
                <a:latin typeface="Century Gothic" panose="020B0502020202020204" pitchFamily="34" charset="0"/>
                <a:cs typeface="Arial" panose="020B0604020202020204" pitchFamily="34" charset="0"/>
              </a:rPr>
              <a:t>SUMMARY: </a:t>
            </a:r>
            <a:r>
              <a:rPr lang="en-US" sz="1400" i="1" dirty="0" smtClean="0">
                <a:solidFill>
                  <a:srgbClr val="000000"/>
                </a:solidFill>
                <a:latin typeface="Arial" panose="020B0604020202020204" pitchFamily="34" charset="0"/>
                <a:cs typeface="Arial" panose="020B0604020202020204" pitchFamily="34" charset="0"/>
              </a:rPr>
              <a:t>Pizza truck serving hot, fresh DiGiorno Pizza at office parks</a:t>
            </a:r>
            <a:endParaRPr lang="en-US" sz="1400" b="1" i="1" dirty="0">
              <a:solidFill>
                <a:srgbClr val="000000"/>
              </a:solidFill>
              <a:latin typeface="Arial" panose="020B0604020202020204" pitchFamily="34" charset="0"/>
              <a:cs typeface="Arial" panose="020B0604020202020204" pitchFamily="34" charset="0"/>
            </a:endParaRPr>
          </a:p>
        </p:txBody>
      </p:sp>
      <p:sp>
        <p:nvSpPr>
          <p:cNvPr id="15" name="Oval 10"/>
          <p:cNvSpPr>
            <a:spLocks noChangeArrowheads="1"/>
          </p:cNvSpPr>
          <p:nvPr/>
        </p:nvSpPr>
        <p:spPr bwMode="auto">
          <a:xfrm>
            <a:off x="3704431" y="2551612"/>
            <a:ext cx="1735138" cy="1737360"/>
          </a:xfrm>
          <a:prstGeom prst="ellipse">
            <a:avLst/>
          </a:prstGeom>
          <a:solidFill>
            <a:srgbClr val="468272"/>
          </a:solidFill>
          <a:ln w="9525">
            <a:noFill/>
            <a:round/>
            <a:headEnd/>
            <a:tailEnd/>
          </a:ln>
        </p:spPr>
        <p:txBody>
          <a:bodyPr wrap="square" lIns="0" rIns="0" anchor="ctr"/>
          <a:lstStyle/>
          <a:p>
            <a:pPr algn="ctr" fontAlgn="base">
              <a:spcBef>
                <a:spcPct val="100000"/>
              </a:spcBef>
              <a:spcAft>
                <a:spcPct val="0"/>
              </a:spcAft>
            </a:pPr>
            <a:r>
              <a:rPr lang="en-US" sz="1600" b="1" dirty="0">
                <a:solidFill>
                  <a:prstClr val="white"/>
                </a:solidFill>
                <a:latin typeface="Century Gothic" panose="020B0502020202020204" pitchFamily="34" charset="0"/>
                <a:cs typeface="Arial" panose="020B0604020202020204" pitchFamily="34" charset="0"/>
              </a:rPr>
              <a:t>WIN-WIN FOR </a:t>
            </a:r>
            <a:r>
              <a:rPr lang="en-US" sz="1600" b="1" dirty="0" smtClean="0">
                <a:solidFill>
                  <a:prstClr val="white"/>
                </a:solidFill>
                <a:latin typeface="Century Gothic" panose="020B0502020202020204" pitchFamily="34" charset="0"/>
                <a:cs typeface="Arial" panose="020B0604020202020204" pitchFamily="34" charset="0"/>
              </a:rPr>
              <a:t>ALL </a:t>
            </a:r>
            <a:r>
              <a:rPr lang="en-US" sz="1600" b="1" dirty="0">
                <a:solidFill>
                  <a:prstClr val="white"/>
                </a:solidFill>
                <a:latin typeface="Century Gothic" panose="020B0502020202020204" pitchFamily="34" charset="0"/>
                <a:cs typeface="Arial" panose="020B0604020202020204" pitchFamily="34" charset="0"/>
              </a:rPr>
              <a:t>INVOLVED?</a:t>
            </a:r>
          </a:p>
        </p:txBody>
      </p:sp>
      <p:graphicFrame>
        <p:nvGraphicFramePr>
          <p:cNvPr id="134" name="Group 3"/>
          <p:cNvGraphicFramePr>
            <a:graphicFrameLocks noGrp="1"/>
          </p:cNvGraphicFramePr>
          <p:nvPr>
            <p:extLst>
              <p:ext uri="{D42A27DB-BD31-4B8C-83A1-F6EECF244321}">
                <p14:modId xmlns:p14="http://schemas.microsoft.com/office/powerpoint/2010/main" val="1057437277"/>
              </p:ext>
            </p:extLst>
          </p:nvPr>
        </p:nvGraphicFramePr>
        <p:xfrm>
          <a:off x="5638800" y="1813625"/>
          <a:ext cx="3086100" cy="1861245"/>
        </p:xfrm>
        <a:graphic>
          <a:graphicData uri="http://schemas.openxmlformats.org/drawingml/2006/table">
            <a:tbl>
              <a:tblPr/>
              <a:tblGrid>
                <a:gridCol w="2387600"/>
                <a:gridCol w="698500"/>
              </a:tblGrid>
              <a:tr h="242192">
                <a:tc gridSpan="2">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1" i="0" u="none" strike="noStrike" kern="1200" cap="none" normalizeH="0" baseline="0" dirty="0" smtClean="0">
                          <a:ln>
                            <a:noFill/>
                          </a:ln>
                          <a:solidFill>
                            <a:schemeClr val="bg1"/>
                          </a:solidFill>
                          <a:effectLst/>
                          <a:latin typeface="Century Gothic" panose="020B0502020202020204" pitchFamily="34" charset="0"/>
                          <a:ea typeface="+mn-ea"/>
                          <a:cs typeface="Arial" panose="020B0604020202020204" pitchFamily="34" charset="0"/>
                        </a:rPr>
                        <a:t>HOW WELL THE SERVICE MEETS COMPANY CRITERIA:</a:t>
                      </a:r>
                    </a:p>
                  </a:txBody>
                  <a:tcPr anchor="ctr" horzOverflow="overflow">
                    <a:lnL cap="flat">
                      <a:noFill/>
                    </a:lnL>
                    <a:lnR cap="flat">
                      <a:noFill/>
                    </a:lnR>
                    <a:lnT cap="flat">
                      <a:noFill/>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50000"/>
                      </a:schemeClr>
                    </a:solidFill>
                  </a:tcPr>
                </a:tc>
                <a:tc hMerge="1">
                  <a:txBody>
                    <a:bodyPr/>
                    <a:lstStyle/>
                    <a:p>
                      <a:endParaRPr lang="en-US"/>
                    </a:p>
                  </a:txBody>
                  <a:tcPr/>
                </a:tc>
              </a:tr>
              <a:tr h="353802">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Financial attractiveness</a:t>
                      </a:r>
                    </a:p>
                  </a:txBody>
                  <a:tcPr anchor="ctr" horzOverflow="overflow">
                    <a:lnL cap="flat">
                      <a:noFill/>
                    </a:lnL>
                    <a:lnR w="12700" cap="flat" cmpd="sng" algn="ctr">
                      <a:solidFill>
                        <a:srgbClr val="A6A6A6">
                          <a:lumMod val="75000"/>
                        </a:srgbClr>
                      </a:solid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txBody>
                  <a:tcPr anchor="ctr" horzOverflow="overflow">
                    <a:lnL w="12700" cap="flat" cmpd="sng" algn="ctr">
                      <a:solidFill>
                        <a:srgbClr val="A6A6A6">
                          <a:lumMod val="75000"/>
                        </a:srgbClr>
                      </a:solidFill>
                      <a:prstDash val="sysDash"/>
                      <a:round/>
                      <a:headEnd type="none" w="med" len="med"/>
                      <a:tailEnd type="none" w="med" len="med"/>
                    </a:lnL>
                    <a:lnR cap="flat">
                      <a:noFill/>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r>
              <a:tr h="352685">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Evidence of demand</a:t>
                      </a:r>
                    </a:p>
                  </a:txBody>
                  <a:tcPr anchor="ctr" horzOverflow="overflow">
                    <a:lnL cap="flat">
                      <a:noFill/>
                    </a:lnL>
                    <a:lnR w="12700" cap="flat" cmpd="sng" algn="ctr">
                      <a:solidFill>
                        <a:srgbClr val="A6A6A6">
                          <a:lumMod val="75000"/>
                        </a:srgbClr>
                      </a:solid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A6A6A6">
                          <a:lumMod val="75000"/>
                        </a:srgbClr>
                      </a:solidFill>
                      <a:prstDash val="sysDash"/>
                      <a:round/>
                      <a:headEnd type="none" w="med" len="med"/>
                      <a:tailEnd type="none" w="med" len="med"/>
                    </a:lnL>
                    <a:lnR cap="flat">
                      <a:noFill/>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r>
              <a:tr h="351569">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Capability &amp; asset leverage</a:t>
                      </a:r>
                    </a:p>
                  </a:txBody>
                  <a:tcPr anchor="ctr" horzOverflow="overflow">
                    <a:lnL cap="flat">
                      <a:noFill/>
                    </a:lnL>
                    <a:lnR w="12700" cap="flat" cmpd="sng" algn="ctr">
                      <a:solidFill>
                        <a:srgbClr val="A6A6A6">
                          <a:lumMod val="75000"/>
                        </a:srgbClr>
                      </a:solid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A6A6A6">
                          <a:lumMod val="75000"/>
                        </a:srgbClr>
                      </a:solidFill>
                      <a:prstDash val="sysDash"/>
                      <a:round/>
                      <a:headEnd type="none" w="med" len="med"/>
                      <a:tailEnd type="none" w="med" len="med"/>
                    </a:lnL>
                    <a:lnR cap="flat">
                      <a:noFill/>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r>
              <a:tr h="345989">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Ease of implementation &amp; scale</a:t>
                      </a:r>
                    </a:p>
                  </a:txBody>
                  <a:tcPr anchor="ctr" horzOverflow="overflow">
                    <a:lnL cap="flat">
                      <a:noFill/>
                    </a:lnL>
                    <a:lnR w="12700" cap="flat" cmpd="sng" algn="ctr">
                      <a:solidFill>
                        <a:srgbClr val="A6A6A6">
                          <a:lumMod val="75000"/>
                        </a:srgbClr>
                      </a:solid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noFill/>
                      <a:prstDash val="sysDash"/>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txBody>
                  <a:tcPr anchor="ctr" horzOverflow="overflow">
                    <a:lnL w="12700" cap="flat" cmpd="sng" algn="ctr">
                      <a:solidFill>
                        <a:srgbClr val="A6A6A6">
                          <a:lumMod val="75000"/>
                        </a:srgbClr>
                      </a:solidFill>
                      <a:prstDash val="sysDash"/>
                      <a:round/>
                      <a:headEnd type="none" w="med" len="med"/>
                      <a:tailEnd type="none" w="med" len="med"/>
                    </a:lnL>
                    <a:lnR cap="flat">
                      <a:noFill/>
                    </a:lnR>
                    <a:lnT w="12700" cap="flat" cmpd="sng" algn="ctr">
                      <a:solidFill>
                        <a:srgbClr val="A6A6A6">
                          <a:lumMod val="75000"/>
                        </a:srgbClr>
                      </a:solidFill>
                      <a:prstDash val="sysDash"/>
                      <a:round/>
                      <a:headEnd type="none" w="med" len="med"/>
                      <a:tailEnd type="none" w="med" len="med"/>
                    </a:lnT>
                    <a:lnB w="12700" cap="flat" cmpd="sng" algn="ctr">
                      <a:noFill/>
                      <a:prstDash val="sysDash"/>
                      <a:round/>
                      <a:headEnd type="none" w="med" len="med"/>
                      <a:tailEnd type="none" w="med" len="med"/>
                    </a:lnB>
                    <a:lnTlToBr>
                      <a:noFill/>
                    </a:lnTlToBr>
                    <a:lnBlToTr>
                      <a:noFill/>
                    </a:lnBlToTr>
                    <a:solidFill>
                      <a:schemeClr val="bg1">
                        <a:lumMod val="95000"/>
                      </a:schemeClr>
                    </a:solidFill>
                  </a:tcPr>
                </a:tc>
              </a:tr>
            </a:tbl>
          </a:graphicData>
        </a:graphic>
      </p:graphicFrame>
      <p:graphicFrame>
        <p:nvGraphicFramePr>
          <p:cNvPr id="135" name="Group 3"/>
          <p:cNvGraphicFramePr>
            <a:graphicFrameLocks noGrp="1"/>
          </p:cNvGraphicFramePr>
          <p:nvPr>
            <p:extLst>
              <p:ext uri="{D42A27DB-BD31-4B8C-83A1-F6EECF244321}">
                <p14:modId xmlns:p14="http://schemas.microsoft.com/office/powerpoint/2010/main" val="1007184807"/>
              </p:ext>
            </p:extLst>
          </p:nvPr>
        </p:nvGraphicFramePr>
        <p:xfrm>
          <a:off x="465536" y="1828800"/>
          <a:ext cx="3039664" cy="1861245"/>
        </p:xfrm>
        <a:graphic>
          <a:graphicData uri="http://schemas.openxmlformats.org/drawingml/2006/table">
            <a:tbl>
              <a:tblPr/>
              <a:tblGrid>
                <a:gridCol w="2349500"/>
                <a:gridCol w="690164"/>
              </a:tblGrid>
              <a:tr h="242192">
                <a:tc gridSpan="2">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Century Gothic" panose="020B0502020202020204" pitchFamily="34" charset="0"/>
                          <a:cs typeface="Arial" panose="020B0604020202020204" pitchFamily="34" charset="0"/>
                        </a:rPr>
                        <a:t>HOW WELL THE SERVICE MEETS </a:t>
                      </a:r>
                      <a:br>
                        <a:rPr kumimoji="0" lang="en-US" sz="1200" b="1" i="0" u="none" strike="noStrike" cap="none" normalizeH="0" baseline="0" dirty="0" smtClean="0">
                          <a:ln>
                            <a:noFill/>
                          </a:ln>
                          <a:solidFill>
                            <a:schemeClr val="bg1"/>
                          </a:solidFill>
                          <a:effectLst/>
                          <a:latin typeface="Century Gothic" panose="020B0502020202020204" pitchFamily="34" charset="0"/>
                          <a:cs typeface="Arial" panose="020B0604020202020204" pitchFamily="34" charset="0"/>
                        </a:rPr>
                      </a:br>
                      <a:r>
                        <a:rPr kumimoji="0" lang="en-US" sz="1200" b="1" i="0" u="none" strike="noStrike" cap="none" normalizeH="0" baseline="0" dirty="0" smtClean="0">
                          <a:ln>
                            <a:noFill/>
                          </a:ln>
                          <a:solidFill>
                            <a:schemeClr val="bg1"/>
                          </a:solidFill>
                          <a:effectLst/>
                          <a:latin typeface="Century Gothic" panose="020B0502020202020204" pitchFamily="34" charset="0"/>
                          <a:cs typeface="Arial" panose="020B0604020202020204" pitchFamily="34" charset="0"/>
                        </a:rPr>
                        <a:t>END-USER CRITERIA:</a:t>
                      </a:r>
                    </a:p>
                  </a:txBody>
                  <a:tcPr anchor="ctr" horzOverflow="overflow">
                    <a:lnL cap="flat">
                      <a:noFill/>
                    </a:lnL>
                    <a:lnR cap="flat">
                      <a:noFill/>
                    </a:lnR>
                    <a:lnT cap="flat">
                      <a:noFill/>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50000"/>
                      </a:schemeClr>
                    </a:solidFill>
                  </a:tcPr>
                </a:tc>
                <a:tc hMerge="1">
                  <a:txBody>
                    <a:bodyPr/>
                    <a:lstStyle/>
                    <a:p>
                      <a:endParaRPr lang="en-US"/>
                    </a:p>
                  </a:txBody>
                  <a:tcPr/>
                </a:tc>
              </a:tr>
              <a:tr h="353802">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Importance of job</a:t>
                      </a:r>
                    </a:p>
                  </a:txBody>
                  <a:tcPr anchor="ctr" horzOverflow="overflow">
                    <a:lnL w="12700" cap="flat" cmpd="sng" algn="ctr">
                      <a:noFill/>
                      <a:prstDash val="sysDash"/>
                      <a:round/>
                      <a:headEnd type="none" w="med" len="med"/>
                      <a:tailEnd type="none" w="med" len="med"/>
                    </a:lnL>
                    <a:lnR w="12700" cap="flat" cmpd="sng" algn="ctr">
                      <a:solidFill>
                        <a:srgbClr val="A6A6A6">
                          <a:lumMod val="75000"/>
                        </a:srgbClr>
                      </a:solid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txBody>
                  <a:tcPr anchor="ctr" horzOverflow="overflow">
                    <a:lnL w="12700" cap="flat" cmpd="sng" algn="ctr">
                      <a:solidFill>
                        <a:srgbClr val="A6A6A6">
                          <a:lumMod val="75000"/>
                        </a:srgbClr>
                      </a:solid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r>
              <a:tr h="352685">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Frequency of job</a:t>
                      </a:r>
                    </a:p>
                  </a:txBody>
                  <a:tcPr anchor="ctr" horzOverflow="overflow">
                    <a:lnL cap="flat">
                      <a:noFill/>
                    </a:lnL>
                    <a:lnR w="12700" cap="flat" cmpd="sng" algn="ctr">
                      <a:solidFill>
                        <a:srgbClr val="A6A6A6">
                          <a:lumMod val="75000"/>
                        </a:srgbClr>
                      </a:solid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A6A6A6">
                          <a:lumMod val="75000"/>
                        </a:srgbClr>
                      </a:solidFill>
                      <a:prstDash val="sysDash"/>
                      <a:round/>
                      <a:headEnd type="none" w="med" len="med"/>
                      <a:tailEnd type="none" w="med" len="med"/>
                    </a:lnL>
                    <a:lnR cap="flat">
                      <a:noFill/>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r>
              <a:tr h="351569">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Unsatisfactory alternatives</a:t>
                      </a:r>
                    </a:p>
                  </a:txBody>
                  <a:tcPr anchor="ctr" horzOverflow="overflow">
                    <a:lnL cap="flat">
                      <a:noFill/>
                    </a:lnL>
                    <a:lnR w="12700" cap="flat" cmpd="sng" algn="ctr">
                      <a:solidFill>
                        <a:srgbClr val="A6A6A6">
                          <a:lumMod val="75000"/>
                        </a:srgbClr>
                      </a:solid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A6A6A6">
                          <a:lumMod val="75000"/>
                        </a:srgbClr>
                      </a:solidFill>
                      <a:prstDash val="sysDash"/>
                      <a:round/>
                      <a:headEnd type="none" w="med" len="med"/>
                      <a:tailEnd type="none" w="med" len="med"/>
                    </a:lnL>
                    <a:lnR cap="flat">
                      <a:noFill/>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r>
              <a:tr h="345989">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Novelty of offering</a:t>
                      </a:r>
                    </a:p>
                  </a:txBody>
                  <a:tcPr anchor="ctr" horzOverflow="overflow">
                    <a:lnL cap="flat">
                      <a:noFill/>
                    </a:lnL>
                    <a:lnR w="12700" cap="flat" cmpd="sng" algn="ctr">
                      <a:solidFill>
                        <a:srgbClr val="A6A6A6">
                          <a:lumMod val="75000"/>
                        </a:srgbClr>
                      </a:solid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noFill/>
                      <a:prstDash val="sysDash"/>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txBody>
                  <a:tcPr anchor="ctr" horzOverflow="overflow">
                    <a:lnL w="12700" cap="flat" cmpd="sng" algn="ctr">
                      <a:solidFill>
                        <a:srgbClr val="A6A6A6">
                          <a:lumMod val="75000"/>
                        </a:srgbClr>
                      </a:solidFill>
                      <a:prstDash val="sysDash"/>
                      <a:round/>
                      <a:headEnd type="none" w="med" len="med"/>
                      <a:tailEnd type="none" w="med" len="med"/>
                    </a:lnL>
                    <a:lnR cap="flat">
                      <a:noFill/>
                    </a:lnR>
                    <a:lnT w="12700" cap="flat" cmpd="sng" algn="ctr">
                      <a:solidFill>
                        <a:srgbClr val="A6A6A6">
                          <a:lumMod val="75000"/>
                        </a:srgbClr>
                      </a:solidFill>
                      <a:prstDash val="sysDash"/>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r>
            </a:tbl>
          </a:graphicData>
        </a:graphic>
      </p:graphicFrame>
      <p:graphicFrame>
        <p:nvGraphicFramePr>
          <p:cNvPr id="136" name="Group 3"/>
          <p:cNvGraphicFramePr>
            <a:graphicFrameLocks noGrp="1"/>
          </p:cNvGraphicFramePr>
          <p:nvPr>
            <p:extLst>
              <p:ext uri="{D42A27DB-BD31-4B8C-83A1-F6EECF244321}">
                <p14:modId xmlns:p14="http://schemas.microsoft.com/office/powerpoint/2010/main" val="3788773820"/>
              </p:ext>
            </p:extLst>
          </p:nvPr>
        </p:nvGraphicFramePr>
        <p:xfrm>
          <a:off x="3039376" y="4495800"/>
          <a:ext cx="3065248" cy="1515256"/>
        </p:xfrm>
        <a:graphic>
          <a:graphicData uri="http://schemas.openxmlformats.org/drawingml/2006/table">
            <a:tbl>
              <a:tblPr/>
              <a:tblGrid>
                <a:gridCol w="2392148"/>
                <a:gridCol w="673100"/>
              </a:tblGrid>
              <a:tr h="242192">
                <a:tc gridSpan="2">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1" i="0" u="none" strike="noStrike" kern="1200" cap="none" normalizeH="0" baseline="0" dirty="0" smtClean="0">
                          <a:ln>
                            <a:noFill/>
                          </a:ln>
                          <a:solidFill>
                            <a:schemeClr val="bg1"/>
                          </a:solidFill>
                          <a:effectLst/>
                          <a:latin typeface="Century Gothic" panose="020B0502020202020204" pitchFamily="34" charset="0"/>
                          <a:ea typeface="+mn-ea"/>
                          <a:cs typeface="Arial" panose="020B0604020202020204" pitchFamily="34" charset="0"/>
                        </a:rPr>
                        <a:t>HOW WELL THE SERVICE MEETS FRANCHISE OWNER CRITERIA:</a:t>
                      </a:r>
                    </a:p>
                  </a:txBody>
                  <a:tcPr anchor="ctr" horzOverflow="overflow">
                    <a:lnL cap="flat">
                      <a:noFill/>
                    </a:lnL>
                    <a:lnR cap="flat">
                      <a:noFill/>
                    </a:lnR>
                    <a:lnT cap="flat">
                      <a:noFill/>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50000"/>
                      </a:schemeClr>
                    </a:solidFill>
                  </a:tcPr>
                </a:tc>
                <a:tc hMerge="1">
                  <a:txBody>
                    <a:bodyPr/>
                    <a:lstStyle/>
                    <a:p>
                      <a:endParaRPr lang="en-US"/>
                    </a:p>
                  </a:txBody>
                  <a:tcPr/>
                </a:tc>
              </a:tr>
              <a:tr h="353802">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Strategic fit</a:t>
                      </a:r>
                    </a:p>
                  </a:txBody>
                  <a:tcPr anchor="ctr" horzOverflow="overflow">
                    <a:lnL cap="flat">
                      <a:noFill/>
                    </a:lnL>
                    <a:lnR w="12700" cap="flat" cmpd="sng" algn="ctr">
                      <a:solidFill>
                        <a:srgbClr val="A6A6A6">
                          <a:lumMod val="75000"/>
                        </a:srgbClr>
                      </a:solid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txBody>
                  <a:tcPr anchor="ctr" horzOverflow="overflow">
                    <a:lnL w="12700" cap="flat" cmpd="sng" algn="ctr">
                      <a:solidFill>
                        <a:srgbClr val="A6A6A6">
                          <a:lumMod val="75000"/>
                        </a:srgbClr>
                      </a:solidFill>
                      <a:prstDash val="sysDash"/>
                      <a:round/>
                      <a:headEnd type="none" w="med" len="med"/>
                      <a:tailEnd type="none" w="med" len="med"/>
                    </a:lnL>
                    <a:lnR cap="flat">
                      <a:noFill/>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r>
              <a:tr h="352685">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Growth potential</a:t>
                      </a:r>
                    </a:p>
                  </a:txBody>
                  <a:tcPr anchor="ctr" horzOverflow="overflow">
                    <a:lnL cap="flat">
                      <a:noFill/>
                    </a:lnL>
                    <a:lnR w="12700" cap="flat" cmpd="sng" algn="ctr">
                      <a:solidFill>
                        <a:srgbClr val="A6A6A6">
                          <a:lumMod val="75000"/>
                        </a:srgbClr>
                      </a:solid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A6A6A6">
                          <a:lumMod val="75000"/>
                        </a:srgbClr>
                      </a:solidFill>
                      <a:prstDash val="sysDash"/>
                      <a:round/>
                      <a:headEnd type="none" w="med" len="med"/>
                      <a:tailEnd type="none" w="med" len="med"/>
                    </a:lnL>
                    <a:lnR cap="flat">
                      <a:noFill/>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r>
              <a:tr h="351569">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Ease of implementation</a:t>
                      </a:r>
                    </a:p>
                  </a:txBody>
                  <a:tcPr anchor="ctr" horzOverflow="overflow">
                    <a:lnL cap="flat">
                      <a:noFill/>
                    </a:lnL>
                    <a:lnR w="12700" cap="flat" cmpd="sng" algn="ctr">
                      <a:solidFill>
                        <a:srgbClr val="A6A6A6">
                          <a:lumMod val="75000"/>
                        </a:srgbClr>
                      </a:solid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A6A6A6">
                          <a:lumMod val="75000"/>
                        </a:srgbClr>
                      </a:solidFill>
                      <a:prstDash val="sysDash"/>
                      <a:round/>
                      <a:headEnd type="none" w="med" len="med"/>
                      <a:tailEnd type="none" w="med" len="med"/>
                    </a:lnL>
                    <a:lnR cap="flat">
                      <a:noFill/>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r>
            </a:tbl>
          </a:graphicData>
        </a:graphic>
      </p:graphicFrame>
      <p:sp>
        <p:nvSpPr>
          <p:cNvPr id="138" name="Oval 29"/>
          <p:cNvSpPr>
            <a:spLocks noChangeArrowheads="1"/>
          </p:cNvSpPr>
          <p:nvPr/>
        </p:nvSpPr>
        <p:spPr bwMode="auto">
          <a:xfrm>
            <a:off x="3084195" y="2384719"/>
            <a:ext cx="182880" cy="182880"/>
          </a:xfrm>
          <a:prstGeom prst="ellipse">
            <a:avLst/>
          </a:prstGeom>
          <a:solidFill>
            <a:srgbClr val="468272"/>
          </a:solidFill>
          <a:ln>
            <a:noFill/>
          </a:ln>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39" name="Oval 98"/>
          <p:cNvSpPr>
            <a:spLocks noChangeArrowheads="1"/>
          </p:cNvSpPr>
          <p:nvPr/>
        </p:nvSpPr>
        <p:spPr bwMode="auto">
          <a:xfrm>
            <a:off x="3084195" y="2733969"/>
            <a:ext cx="182880" cy="182880"/>
          </a:xfrm>
          <a:prstGeom prst="ellipse">
            <a:avLst/>
          </a:prstGeom>
          <a:solidFill>
            <a:srgbClr val="468272"/>
          </a:solidFill>
          <a:ln>
            <a:noFill/>
          </a:ln>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40" name="Oval 99"/>
          <p:cNvSpPr>
            <a:spLocks noChangeArrowheads="1"/>
          </p:cNvSpPr>
          <p:nvPr/>
        </p:nvSpPr>
        <p:spPr bwMode="auto">
          <a:xfrm>
            <a:off x="3093720" y="3087981"/>
            <a:ext cx="182880" cy="182880"/>
          </a:xfrm>
          <a:prstGeom prst="ellipse">
            <a:avLst/>
          </a:prstGeom>
          <a:solidFill>
            <a:schemeClr val="accent6"/>
          </a:solidFill>
          <a:ln>
            <a:noFill/>
          </a:ln>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41" name="Oval 100"/>
          <p:cNvSpPr>
            <a:spLocks noChangeArrowheads="1"/>
          </p:cNvSpPr>
          <p:nvPr/>
        </p:nvSpPr>
        <p:spPr bwMode="auto">
          <a:xfrm>
            <a:off x="3093720" y="3446353"/>
            <a:ext cx="182880" cy="182880"/>
          </a:xfrm>
          <a:prstGeom prst="ellipse">
            <a:avLst/>
          </a:prstGeom>
          <a:solidFill>
            <a:schemeClr val="accent2"/>
          </a:solidFill>
          <a:ln>
            <a:noFill/>
          </a:ln>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50" name="Oval 29"/>
          <p:cNvSpPr>
            <a:spLocks noChangeArrowheads="1"/>
          </p:cNvSpPr>
          <p:nvPr/>
        </p:nvSpPr>
        <p:spPr bwMode="auto">
          <a:xfrm>
            <a:off x="8305800" y="2358658"/>
            <a:ext cx="182880" cy="182880"/>
          </a:xfrm>
          <a:prstGeom prst="ellipse">
            <a:avLst/>
          </a:prstGeom>
          <a:solidFill>
            <a:schemeClr val="accent6"/>
          </a:solidFill>
          <a:ln>
            <a:noFill/>
          </a:ln>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51" name="Oval 98"/>
          <p:cNvSpPr>
            <a:spLocks noChangeArrowheads="1"/>
          </p:cNvSpPr>
          <p:nvPr/>
        </p:nvSpPr>
        <p:spPr bwMode="auto">
          <a:xfrm>
            <a:off x="8305800" y="2707908"/>
            <a:ext cx="182880" cy="182880"/>
          </a:xfrm>
          <a:prstGeom prst="ellipse">
            <a:avLst/>
          </a:prstGeom>
          <a:solidFill>
            <a:srgbClr val="468272"/>
          </a:solidFill>
          <a:ln>
            <a:noFill/>
          </a:ln>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52" name="Oval 99"/>
          <p:cNvSpPr>
            <a:spLocks noChangeArrowheads="1"/>
          </p:cNvSpPr>
          <p:nvPr/>
        </p:nvSpPr>
        <p:spPr bwMode="auto">
          <a:xfrm>
            <a:off x="8315325" y="3061920"/>
            <a:ext cx="182880" cy="182880"/>
          </a:xfrm>
          <a:prstGeom prst="ellipse">
            <a:avLst/>
          </a:prstGeom>
          <a:solidFill>
            <a:srgbClr val="468272"/>
          </a:solidFill>
          <a:ln>
            <a:noFill/>
          </a:ln>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53" name="Oval 100"/>
          <p:cNvSpPr>
            <a:spLocks noChangeArrowheads="1"/>
          </p:cNvSpPr>
          <p:nvPr/>
        </p:nvSpPr>
        <p:spPr bwMode="auto">
          <a:xfrm>
            <a:off x="8315325" y="3420292"/>
            <a:ext cx="182880" cy="182880"/>
          </a:xfrm>
          <a:prstGeom prst="ellipse">
            <a:avLst/>
          </a:prstGeom>
          <a:solidFill>
            <a:schemeClr val="accent2"/>
          </a:solidFill>
          <a:ln>
            <a:noFill/>
          </a:ln>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54" name="Oval 29"/>
          <p:cNvSpPr>
            <a:spLocks noChangeArrowheads="1"/>
          </p:cNvSpPr>
          <p:nvPr/>
        </p:nvSpPr>
        <p:spPr bwMode="auto">
          <a:xfrm>
            <a:off x="5674995" y="5047217"/>
            <a:ext cx="182880" cy="182880"/>
          </a:xfrm>
          <a:prstGeom prst="ellipse">
            <a:avLst/>
          </a:prstGeom>
          <a:solidFill>
            <a:schemeClr val="accent6"/>
          </a:solidFill>
          <a:ln>
            <a:noFill/>
          </a:ln>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55" name="Oval 98"/>
          <p:cNvSpPr>
            <a:spLocks noChangeArrowheads="1"/>
          </p:cNvSpPr>
          <p:nvPr/>
        </p:nvSpPr>
        <p:spPr bwMode="auto">
          <a:xfrm>
            <a:off x="5674995" y="5396467"/>
            <a:ext cx="182880" cy="182880"/>
          </a:xfrm>
          <a:prstGeom prst="ellipse">
            <a:avLst/>
          </a:prstGeom>
          <a:solidFill>
            <a:schemeClr val="accent6"/>
          </a:solidFill>
          <a:ln>
            <a:noFill/>
          </a:ln>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56" name="Oval 99"/>
          <p:cNvSpPr>
            <a:spLocks noChangeArrowheads="1"/>
          </p:cNvSpPr>
          <p:nvPr/>
        </p:nvSpPr>
        <p:spPr bwMode="auto">
          <a:xfrm>
            <a:off x="5684520" y="5750479"/>
            <a:ext cx="182880" cy="182880"/>
          </a:xfrm>
          <a:prstGeom prst="ellipse">
            <a:avLst/>
          </a:prstGeom>
          <a:solidFill>
            <a:schemeClr val="accent2"/>
          </a:solidFill>
          <a:ln>
            <a:noFill/>
          </a:ln>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grpSp>
        <p:nvGrpSpPr>
          <p:cNvPr id="159" name="Group 31"/>
          <p:cNvGrpSpPr>
            <a:grpSpLocks/>
          </p:cNvGrpSpPr>
          <p:nvPr/>
        </p:nvGrpSpPr>
        <p:grpSpPr bwMode="auto">
          <a:xfrm>
            <a:off x="6248396" y="4419600"/>
            <a:ext cx="1752600" cy="276225"/>
            <a:chOff x="3313" y="4143"/>
            <a:chExt cx="1104" cy="174"/>
          </a:xfrm>
        </p:grpSpPr>
        <p:sp>
          <p:nvSpPr>
            <p:cNvPr id="166" name="Oval 32"/>
            <p:cNvSpPr>
              <a:spLocks noChangeArrowheads="1"/>
            </p:cNvSpPr>
            <p:nvPr/>
          </p:nvSpPr>
          <p:spPr bwMode="auto">
            <a:xfrm>
              <a:off x="3313" y="4177"/>
              <a:ext cx="115" cy="115"/>
            </a:xfrm>
            <a:prstGeom prst="ellipse">
              <a:avLst/>
            </a:prstGeom>
            <a:solidFill>
              <a:srgbClr val="46827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457200" fontAlgn="base">
                <a:spcBef>
                  <a:spcPct val="0"/>
                </a:spcBef>
                <a:spcAft>
                  <a:spcPct val="0"/>
                </a:spcAft>
              </a:pPr>
              <a:endParaRPr lang="en-US" sz="12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67" name="Text Box 33"/>
            <p:cNvSpPr txBox="1">
              <a:spLocks noChangeArrowheads="1"/>
            </p:cNvSpPr>
            <p:nvPr/>
          </p:nvSpPr>
          <p:spPr bwMode="auto">
            <a:xfrm>
              <a:off x="3409" y="4143"/>
              <a:ext cx="100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8969375" algn="r"/>
                </a:tabLst>
                <a:defRPr>
                  <a:solidFill>
                    <a:schemeClr val="tx1"/>
                  </a:solidFill>
                  <a:latin typeface="Verdana" charset="0"/>
                  <a:ea typeface="ＭＳ Ｐゴシック" charset="0"/>
                  <a:cs typeface="Arial" charset="0"/>
                </a:defRPr>
              </a:lvl1pPr>
              <a:lvl2pPr marL="742950" indent="-285750" eaLnBrk="0" hangingPunct="0">
                <a:tabLst>
                  <a:tab pos="8969375" algn="r"/>
                </a:tabLst>
                <a:defRPr>
                  <a:solidFill>
                    <a:schemeClr val="tx1"/>
                  </a:solidFill>
                  <a:latin typeface="Verdana" charset="0"/>
                  <a:ea typeface="Arial" charset="0"/>
                  <a:cs typeface="Arial" charset="0"/>
                </a:defRPr>
              </a:lvl2pPr>
              <a:lvl3pPr marL="1143000" indent="-228600" eaLnBrk="0" hangingPunct="0">
                <a:tabLst>
                  <a:tab pos="8969375" algn="r"/>
                </a:tabLst>
                <a:defRPr>
                  <a:solidFill>
                    <a:schemeClr val="tx1"/>
                  </a:solidFill>
                  <a:latin typeface="Verdana" charset="0"/>
                  <a:ea typeface="Arial" charset="0"/>
                  <a:cs typeface="Arial" charset="0"/>
                </a:defRPr>
              </a:lvl3pPr>
              <a:lvl4pPr marL="1600200" indent="-228600" eaLnBrk="0" hangingPunct="0">
                <a:tabLst>
                  <a:tab pos="8969375" algn="r"/>
                </a:tabLst>
                <a:defRPr>
                  <a:solidFill>
                    <a:schemeClr val="tx1"/>
                  </a:solidFill>
                  <a:latin typeface="Verdana" charset="0"/>
                  <a:ea typeface="Arial" charset="0"/>
                  <a:cs typeface="Arial" charset="0"/>
                </a:defRPr>
              </a:lvl4pPr>
              <a:lvl5pPr marL="2057400" indent="-228600" eaLnBrk="0" hangingPunct="0">
                <a:tabLst>
                  <a:tab pos="8969375" algn="r"/>
                </a:tabLst>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9pPr>
            </a:lstStyle>
            <a:p>
              <a:pPr defTabSz="457200" eaLnBrk="1" fontAlgn="base" hangingPunct="1">
                <a:spcBef>
                  <a:spcPct val="50000"/>
                </a:spcBef>
                <a:spcAft>
                  <a:spcPct val="0"/>
                </a:spcAft>
              </a:pPr>
              <a:r>
                <a:rPr lang="en-US" sz="1200" dirty="0" smtClean="0">
                  <a:solidFill>
                    <a:srgbClr val="000000"/>
                  </a:solidFill>
                  <a:latin typeface="Arial" panose="020B0604020202020204" pitchFamily="34" charset="0"/>
                  <a:cs typeface="Arial" panose="020B0604020202020204" pitchFamily="34" charset="0"/>
                </a:rPr>
                <a:t>High</a:t>
              </a:r>
            </a:p>
          </p:txBody>
        </p:sp>
      </p:grpSp>
      <p:sp>
        <p:nvSpPr>
          <p:cNvPr id="165" name="Oval 36"/>
          <p:cNvSpPr>
            <a:spLocks noChangeArrowheads="1"/>
          </p:cNvSpPr>
          <p:nvPr/>
        </p:nvSpPr>
        <p:spPr bwMode="auto">
          <a:xfrm>
            <a:off x="6248396" y="4749800"/>
            <a:ext cx="182563" cy="182563"/>
          </a:xfrm>
          <a:prstGeom prst="ellipse">
            <a:avLst/>
          </a:prstGeom>
          <a:solidFill>
            <a:schemeClr val="accent6"/>
          </a:solidFill>
          <a:ln>
            <a:noFill/>
          </a:ln>
          <a:extLst/>
        </p:spPr>
        <p:txBody>
          <a:bodyPr wrap="none" anchor="ctr"/>
          <a:lstStyle/>
          <a:p>
            <a:pPr algn="ctr" defTabSz="457200" fontAlgn="base">
              <a:spcBef>
                <a:spcPct val="0"/>
              </a:spcBef>
              <a:spcAft>
                <a:spcPct val="0"/>
              </a:spcAft>
            </a:pPr>
            <a:endParaRPr lang="en-US" sz="12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63" name="Oval 39"/>
          <p:cNvSpPr>
            <a:spLocks noChangeArrowheads="1"/>
          </p:cNvSpPr>
          <p:nvPr/>
        </p:nvSpPr>
        <p:spPr bwMode="auto">
          <a:xfrm>
            <a:off x="6265859" y="5023638"/>
            <a:ext cx="182563" cy="18256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457200" fontAlgn="base">
              <a:spcBef>
                <a:spcPct val="0"/>
              </a:spcBef>
              <a:spcAft>
                <a:spcPct val="0"/>
              </a:spcAft>
            </a:pPr>
            <a:endParaRPr lang="en-US" sz="12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34" name="Content Placeholder 1"/>
          <p:cNvSpPr>
            <a:spLocks noGrp="1"/>
          </p:cNvSpPr>
          <p:nvPr>
            <p:ph idx="1"/>
          </p:nvPr>
        </p:nvSpPr>
        <p:spPr>
          <a:xfrm>
            <a:off x="1882544" y="43152"/>
            <a:ext cx="7032856" cy="407647"/>
          </a:xfrm>
        </p:spPr>
        <p:txBody>
          <a:bodyPr/>
          <a:lstStyle/>
          <a:p>
            <a:r>
              <a:rPr lang="en-US" dirty="0" smtClean="0"/>
              <a:t>THE FIRST MILE – MINI BUSINESS PLAN TEMPLATE</a:t>
            </a:r>
            <a:endParaRPr lang="en-US" dirty="0"/>
          </a:p>
        </p:txBody>
      </p:sp>
      <p:sp>
        <p:nvSpPr>
          <p:cNvPr id="35" name="TextBox 34"/>
          <p:cNvSpPr txBox="1"/>
          <p:nvPr/>
        </p:nvSpPr>
        <p:spPr>
          <a:xfrm>
            <a:off x="419100" y="698504"/>
            <a:ext cx="8229600" cy="369312"/>
          </a:xfrm>
          <a:prstGeom prst="rect">
            <a:avLst/>
          </a:prstGeom>
          <a:noFill/>
        </p:spPr>
        <p:txBody>
          <a:bodyPr wrap="square" lIns="91419" tIns="45710" rIns="91419" bIns="45710" rtlCol="0">
            <a:spAutoFit/>
          </a:bodyPr>
          <a:lstStyle/>
          <a:p>
            <a:r>
              <a:rPr lang="en-US" b="1" dirty="0" smtClean="0">
                <a:solidFill>
                  <a:prstClr val="black"/>
                </a:solidFill>
                <a:latin typeface="Century Gothic" panose="020B0502020202020204" pitchFamily="34" charset="0"/>
                <a:cs typeface="Arial" panose="020B0604020202020204" pitchFamily="34" charset="0"/>
              </a:rPr>
              <a:t>SERVICE OVERVIEW</a:t>
            </a:r>
            <a:endParaRPr lang="en-US" sz="1200" dirty="0">
              <a:solidFill>
                <a:prstClr val="black"/>
              </a:solidFill>
              <a:latin typeface="Century Gothic" panose="020B0502020202020204" pitchFamily="34" charset="0"/>
              <a:cs typeface="Arial" panose="020B0604020202020204" pitchFamily="34" charset="0"/>
            </a:endParaRPr>
          </a:p>
        </p:txBody>
      </p:sp>
      <p:sp>
        <p:nvSpPr>
          <p:cNvPr id="38" name="Text Box 33"/>
          <p:cNvSpPr txBox="1">
            <a:spLocks noChangeArrowheads="1"/>
          </p:cNvSpPr>
          <p:nvPr/>
        </p:nvSpPr>
        <p:spPr bwMode="auto">
          <a:xfrm>
            <a:off x="6404378" y="4702968"/>
            <a:ext cx="15966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8969375" algn="r"/>
              </a:tabLst>
              <a:defRPr>
                <a:solidFill>
                  <a:schemeClr val="tx1"/>
                </a:solidFill>
                <a:latin typeface="Verdana" charset="0"/>
                <a:ea typeface="ＭＳ Ｐゴシック" charset="0"/>
                <a:cs typeface="Arial" charset="0"/>
              </a:defRPr>
            </a:lvl1pPr>
            <a:lvl2pPr marL="742950" indent="-285750" eaLnBrk="0" hangingPunct="0">
              <a:tabLst>
                <a:tab pos="8969375" algn="r"/>
              </a:tabLst>
              <a:defRPr>
                <a:solidFill>
                  <a:schemeClr val="tx1"/>
                </a:solidFill>
                <a:latin typeface="Verdana" charset="0"/>
                <a:ea typeface="Arial" charset="0"/>
                <a:cs typeface="Arial" charset="0"/>
              </a:defRPr>
            </a:lvl2pPr>
            <a:lvl3pPr marL="1143000" indent="-228600" eaLnBrk="0" hangingPunct="0">
              <a:tabLst>
                <a:tab pos="8969375" algn="r"/>
              </a:tabLst>
              <a:defRPr>
                <a:solidFill>
                  <a:schemeClr val="tx1"/>
                </a:solidFill>
                <a:latin typeface="Verdana" charset="0"/>
                <a:ea typeface="Arial" charset="0"/>
                <a:cs typeface="Arial" charset="0"/>
              </a:defRPr>
            </a:lvl3pPr>
            <a:lvl4pPr marL="1600200" indent="-228600" eaLnBrk="0" hangingPunct="0">
              <a:tabLst>
                <a:tab pos="8969375" algn="r"/>
              </a:tabLst>
              <a:defRPr>
                <a:solidFill>
                  <a:schemeClr val="tx1"/>
                </a:solidFill>
                <a:latin typeface="Verdana" charset="0"/>
                <a:ea typeface="Arial" charset="0"/>
                <a:cs typeface="Arial" charset="0"/>
              </a:defRPr>
            </a:lvl4pPr>
            <a:lvl5pPr marL="2057400" indent="-228600" eaLnBrk="0" hangingPunct="0">
              <a:tabLst>
                <a:tab pos="8969375" algn="r"/>
              </a:tabLst>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9pPr>
          </a:lstStyle>
          <a:p>
            <a:pPr defTabSz="457200" eaLnBrk="1" fontAlgn="base" hangingPunct="1">
              <a:spcBef>
                <a:spcPct val="50000"/>
              </a:spcBef>
              <a:spcAft>
                <a:spcPct val="0"/>
              </a:spcAft>
            </a:pPr>
            <a:r>
              <a:rPr lang="en-US" sz="1200" dirty="0" smtClean="0">
                <a:solidFill>
                  <a:srgbClr val="000000"/>
                </a:solidFill>
                <a:latin typeface="Arial" panose="020B0604020202020204" pitchFamily="34" charset="0"/>
                <a:cs typeface="Arial" panose="020B0604020202020204" pitchFamily="34" charset="0"/>
              </a:rPr>
              <a:t>Moderate</a:t>
            </a:r>
          </a:p>
        </p:txBody>
      </p:sp>
      <p:sp>
        <p:nvSpPr>
          <p:cNvPr id="39" name="Text Box 33"/>
          <p:cNvSpPr txBox="1">
            <a:spLocks noChangeArrowheads="1"/>
          </p:cNvSpPr>
          <p:nvPr/>
        </p:nvSpPr>
        <p:spPr bwMode="auto">
          <a:xfrm>
            <a:off x="6400800" y="4979193"/>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8969375" algn="r"/>
              </a:tabLst>
              <a:defRPr>
                <a:solidFill>
                  <a:schemeClr val="tx1"/>
                </a:solidFill>
                <a:latin typeface="Verdana" charset="0"/>
                <a:ea typeface="ＭＳ Ｐゴシック" charset="0"/>
                <a:cs typeface="Arial" charset="0"/>
              </a:defRPr>
            </a:lvl1pPr>
            <a:lvl2pPr marL="742950" indent="-285750" eaLnBrk="0" hangingPunct="0">
              <a:tabLst>
                <a:tab pos="8969375" algn="r"/>
              </a:tabLst>
              <a:defRPr>
                <a:solidFill>
                  <a:schemeClr val="tx1"/>
                </a:solidFill>
                <a:latin typeface="Verdana" charset="0"/>
                <a:ea typeface="Arial" charset="0"/>
                <a:cs typeface="Arial" charset="0"/>
              </a:defRPr>
            </a:lvl2pPr>
            <a:lvl3pPr marL="1143000" indent="-228600" eaLnBrk="0" hangingPunct="0">
              <a:tabLst>
                <a:tab pos="8969375" algn="r"/>
              </a:tabLst>
              <a:defRPr>
                <a:solidFill>
                  <a:schemeClr val="tx1"/>
                </a:solidFill>
                <a:latin typeface="Verdana" charset="0"/>
                <a:ea typeface="Arial" charset="0"/>
                <a:cs typeface="Arial" charset="0"/>
              </a:defRPr>
            </a:lvl3pPr>
            <a:lvl4pPr marL="1600200" indent="-228600" eaLnBrk="0" hangingPunct="0">
              <a:tabLst>
                <a:tab pos="8969375" algn="r"/>
              </a:tabLst>
              <a:defRPr>
                <a:solidFill>
                  <a:schemeClr val="tx1"/>
                </a:solidFill>
                <a:latin typeface="Verdana" charset="0"/>
                <a:ea typeface="Arial" charset="0"/>
                <a:cs typeface="Arial" charset="0"/>
              </a:defRPr>
            </a:lvl4pPr>
            <a:lvl5pPr marL="2057400" indent="-228600" eaLnBrk="0" hangingPunct="0">
              <a:tabLst>
                <a:tab pos="8969375" algn="r"/>
              </a:tabLst>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9pPr>
          </a:lstStyle>
          <a:p>
            <a:pPr defTabSz="457200" eaLnBrk="1" fontAlgn="base" hangingPunct="1">
              <a:spcBef>
                <a:spcPct val="50000"/>
              </a:spcBef>
              <a:spcAft>
                <a:spcPct val="0"/>
              </a:spcAft>
            </a:pPr>
            <a:r>
              <a:rPr lang="en-US" sz="1200" dirty="0" smtClean="0">
                <a:solidFill>
                  <a:srgbClr val="000000"/>
                </a:solidFill>
                <a:latin typeface="Arial" panose="020B0604020202020204" pitchFamily="34" charset="0"/>
                <a:cs typeface="Arial" panose="020B0604020202020204" pitchFamily="34" charset="0"/>
              </a:rPr>
              <a:t>Low</a:t>
            </a:r>
          </a:p>
        </p:txBody>
      </p:sp>
      <p:sp>
        <p:nvSpPr>
          <p:cNvPr id="28" name="TextBox 27"/>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smtClean="0">
                <a:solidFill>
                  <a:prstClr val="black"/>
                </a:solidFill>
              </a:rPr>
              <a:t>© Copyright 2014 Innosight LLC </a:t>
            </a:r>
          </a:p>
          <a:p>
            <a:pPr>
              <a:spcBef>
                <a:spcPts val="200"/>
              </a:spcBef>
              <a:spcAft>
                <a:spcPts val="400"/>
              </a:spcAft>
            </a:pPr>
            <a:endParaRPr lang="de-DE" sz="1600" dirty="0" smtClean="0">
              <a:solidFill>
                <a:srgbClr val="000000"/>
              </a:solidFill>
            </a:endParaRPr>
          </a:p>
        </p:txBody>
      </p:sp>
      <p:sp>
        <p:nvSpPr>
          <p:cNvPr id="29" name="TextBox 28"/>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16</a:t>
            </a:fld>
            <a:endParaRPr lang="en-US" sz="800" dirty="0" smtClean="0">
              <a:solidFill>
                <a:prstClr val="black"/>
              </a:solidFill>
            </a:endParaRPr>
          </a:p>
        </p:txBody>
      </p:sp>
    </p:spTree>
    <p:extLst>
      <p:ext uri="{BB962C8B-B14F-4D97-AF65-F5344CB8AC3E}">
        <p14:creationId xmlns:p14="http://schemas.microsoft.com/office/powerpoint/2010/main" val="2932923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513336" y="-1785450"/>
            <a:ext cx="555625" cy="4959280"/>
          </a:xfrm>
          <a:prstGeom prst="rect">
            <a:avLst/>
          </a:prstGeom>
          <a:noFill/>
          <a:ln>
            <a:no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vert="vert270" rtlCol="0" anchor="ctr"/>
          <a:lstStyle/>
          <a:p>
            <a:pPr algn="r" defTabSz="457200"/>
            <a:endParaRPr lang="en-US" sz="2000" dirty="0">
              <a:solidFill>
                <a:srgbClr val="FFFFFF"/>
              </a:solidFill>
              <a:cs typeface="Calibri" pitchFamily="34" charset="0"/>
            </a:endParaRPr>
          </a:p>
        </p:txBody>
      </p:sp>
      <p:sp>
        <p:nvSpPr>
          <p:cNvPr id="41" name="Content Placeholder 1"/>
          <p:cNvSpPr>
            <a:spLocks noGrp="1"/>
          </p:cNvSpPr>
          <p:nvPr>
            <p:ph idx="1"/>
          </p:nvPr>
        </p:nvSpPr>
        <p:spPr>
          <a:xfrm>
            <a:off x="1882544" y="43152"/>
            <a:ext cx="7032856" cy="407647"/>
          </a:xfrm>
        </p:spPr>
        <p:txBody>
          <a:bodyPr/>
          <a:lstStyle/>
          <a:p>
            <a:r>
              <a:rPr lang="en-US" dirty="0" smtClean="0"/>
              <a:t>THE FIRST MILE – MINI BUSINESS PLAN TEMPLATE</a:t>
            </a:r>
            <a:endParaRPr lang="en-US" dirty="0"/>
          </a:p>
        </p:txBody>
      </p:sp>
      <p:sp>
        <p:nvSpPr>
          <p:cNvPr id="60" name="Rectangle 59"/>
          <p:cNvSpPr/>
          <p:nvPr/>
        </p:nvSpPr>
        <p:spPr>
          <a:xfrm>
            <a:off x="7452360" y="2501630"/>
            <a:ext cx="4572000" cy="769441"/>
          </a:xfrm>
          <a:prstGeom prst="rect">
            <a:avLst/>
          </a:prstGeom>
        </p:spPr>
        <p:txBody>
          <a:bodyPr>
            <a:spAutoFit/>
          </a:bodyPr>
          <a:lstStyle/>
          <a:p>
            <a:pPr defTabSz="457200">
              <a:spcAft>
                <a:spcPts val="300"/>
              </a:spcAft>
            </a:pPr>
            <a:r>
              <a:rPr lang="en-US" sz="1200" dirty="0">
                <a:solidFill>
                  <a:srgbClr val="000000"/>
                </a:solidFill>
                <a:latin typeface="Arial" panose="020B0604020202020204" pitchFamily="34" charset="0"/>
                <a:cs typeface="Arial" panose="020B0604020202020204" pitchFamily="34" charset="0"/>
              </a:rPr>
              <a:t>Variety of </a:t>
            </a:r>
            <a:br>
              <a:rPr lang="en-US" sz="1200" dirty="0">
                <a:solidFill>
                  <a:srgbClr val="000000"/>
                </a:solidFill>
                <a:latin typeface="Arial" panose="020B0604020202020204" pitchFamily="34" charset="0"/>
                <a:cs typeface="Arial" panose="020B0604020202020204" pitchFamily="34" charset="0"/>
              </a:rPr>
            </a:br>
            <a:r>
              <a:rPr lang="en-US" sz="1200" dirty="0">
                <a:solidFill>
                  <a:srgbClr val="000000"/>
                </a:solidFill>
                <a:latin typeface="Arial" panose="020B0604020202020204" pitchFamily="34" charset="0"/>
                <a:cs typeface="Arial" panose="020B0604020202020204" pitchFamily="34" charset="0"/>
              </a:rPr>
              <a:t>food choices</a:t>
            </a:r>
            <a:br>
              <a:rPr lang="en-US" sz="1200" dirty="0">
                <a:solidFill>
                  <a:srgbClr val="000000"/>
                </a:solidFill>
                <a:latin typeface="Arial" panose="020B0604020202020204" pitchFamily="34" charset="0"/>
                <a:cs typeface="Arial" panose="020B0604020202020204" pitchFamily="34" charset="0"/>
              </a:rPr>
            </a:br>
            <a:r>
              <a:rPr lang="en-US" sz="1000" dirty="0">
                <a:solidFill>
                  <a:prstClr val="white">
                    <a:lumMod val="65000"/>
                  </a:prstClr>
                </a:solidFill>
                <a:latin typeface="Arial" panose="020B0604020202020204" pitchFamily="34" charset="0"/>
                <a:cs typeface="Arial" panose="020B0604020202020204" pitchFamily="34" charset="0"/>
              </a:rPr>
              <a:t>(e.g. different</a:t>
            </a:r>
            <a:br>
              <a:rPr lang="en-US" sz="1000" dirty="0">
                <a:solidFill>
                  <a:prstClr val="white">
                    <a:lumMod val="65000"/>
                  </a:prstClr>
                </a:solidFill>
                <a:latin typeface="Arial" panose="020B0604020202020204" pitchFamily="34" charset="0"/>
                <a:cs typeface="Arial" panose="020B0604020202020204" pitchFamily="34" charset="0"/>
              </a:rPr>
            </a:br>
            <a:r>
              <a:rPr lang="en-US" sz="1000" dirty="0">
                <a:solidFill>
                  <a:prstClr val="white">
                    <a:lumMod val="65000"/>
                  </a:prstClr>
                </a:solidFill>
                <a:latin typeface="Arial" panose="020B0604020202020204" pitchFamily="34" charset="0"/>
                <a:cs typeface="Arial" panose="020B0604020202020204" pitchFamily="34" charset="0"/>
              </a:rPr>
              <a:t>toppings and crusts)</a:t>
            </a:r>
          </a:p>
        </p:txBody>
      </p:sp>
      <p:sp>
        <p:nvSpPr>
          <p:cNvPr id="68" name="Rectangle 67"/>
          <p:cNvSpPr/>
          <p:nvPr/>
        </p:nvSpPr>
        <p:spPr>
          <a:xfrm>
            <a:off x="7452360" y="3921543"/>
            <a:ext cx="4572000" cy="769441"/>
          </a:xfrm>
          <a:prstGeom prst="rect">
            <a:avLst/>
          </a:prstGeom>
        </p:spPr>
        <p:txBody>
          <a:bodyPr>
            <a:spAutoFit/>
          </a:bodyPr>
          <a:lstStyle/>
          <a:p>
            <a:pPr defTabSz="457200">
              <a:spcAft>
                <a:spcPts val="300"/>
              </a:spcAft>
            </a:pPr>
            <a:r>
              <a:rPr lang="en-US" sz="1200" dirty="0">
                <a:solidFill>
                  <a:srgbClr val="000000"/>
                </a:solidFill>
                <a:latin typeface="Arial" panose="020B0604020202020204" pitchFamily="34" charset="0"/>
                <a:cs typeface="Arial" panose="020B0604020202020204" pitchFamily="34" charset="0"/>
              </a:rPr>
              <a:t>Satisfying </a:t>
            </a:r>
            <a:r>
              <a:rPr lang="en-US" sz="1200" i="1" dirty="0">
                <a:solidFill>
                  <a:srgbClr val="000000"/>
                </a:solidFill>
                <a:latin typeface="Arial" panose="020B0604020202020204" pitchFamily="34" charset="0"/>
                <a:cs typeface="Arial" panose="020B0604020202020204" pitchFamily="34" charset="0"/>
              </a:rPr>
              <a:t>and</a:t>
            </a:r>
            <a:br>
              <a:rPr lang="en-US" sz="1200" i="1" dirty="0">
                <a:solidFill>
                  <a:srgbClr val="000000"/>
                </a:solidFill>
                <a:latin typeface="Arial" panose="020B0604020202020204" pitchFamily="34" charset="0"/>
                <a:cs typeface="Arial" panose="020B0604020202020204" pitchFamily="34" charset="0"/>
              </a:rPr>
            </a:br>
            <a:r>
              <a:rPr lang="en-US" sz="1200" dirty="0">
                <a:solidFill>
                  <a:srgbClr val="000000"/>
                </a:solidFill>
                <a:latin typeface="Arial" panose="020B0604020202020204" pitchFamily="34" charset="0"/>
                <a:cs typeface="Arial" panose="020B0604020202020204" pitchFamily="34" charset="0"/>
              </a:rPr>
              <a:t>fun meals</a:t>
            </a:r>
            <a:br>
              <a:rPr lang="en-US" sz="1200" dirty="0">
                <a:solidFill>
                  <a:srgbClr val="000000"/>
                </a:solidFill>
                <a:latin typeface="Arial" panose="020B0604020202020204" pitchFamily="34" charset="0"/>
                <a:cs typeface="Arial" panose="020B0604020202020204" pitchFamily="34" charset="0"/>
              </a:rPr>
            </a:br>
            <a:r>
              <a:rPr lang="en-US" sz="1000" dirty="0">
                <a:solidFill>
                  <a:prstClr val="white">
                    <a:lumMod val="65000"/>
                  </a:prstClr>
                </a:solidFill>
                <a:latin typeface="Arial" panose="020B0604020202020204" pitchFamily="34" charset="0"/>
                <a:cs typeface="Arial" panose="020B0604020202020204" pitchFamily="34" charset="0"/>
              </a:rPr>
              <a:t>(e.g. pizza has</a:t>
            </a:r>
            <a:br>
              <a:rPr lang="en-US" sz="1000" dirty="0">
                <a:solidFill>
                  <a:prstClr val="white">
                    <a:lumMod val="65000"/>
                  </a:prstClr>
                </a:solidFill>
                <a:latin typeface="Arial" panose="020B0604020202020204" pitchFamily="34" charset="0"/>
                <a:cs typeface="Arial" panose="020B0604020202020204" pitchFamily="34" charset="0"/>
              </a:rPr>
            </a:br>
            <a:r>
              <a:rPr lang="en-US" sz="1000" dirty="0">
                <a:solidFill>
                  <a:prstClr val="white">
                    <a:lumMod val="65000"/>
                  </a:prstClr>
                </a:solidFill>
                <a:latin typeface="Arial" panose="020B0604020202020204" pitchFamily="34" charset="0"/>
                <a:cs typeface="Arial" panose="020B0604020202020204" pitchFamily="34" charset="0"/>
              </a:rPr>
              <a:t>this ultimate combo)</a:t>
            </a:r>
          </a:p>
        </p:txBody>
      </p:sp>
      <p:grpSp>
        <p:nvGrpSpPr>
          <p:cNvPr id="3" name="Group 2"/>
          <p:cNvGrpSpPr/>
          <p:nvPr/>
        </p:nvGrpSpPr>
        <p:grpSpPr>
          <a:xfrm>
            <a:off x="0" y="698504"/>
            <a:ext cx="9533604" cy="6492905"/>
            <a:chOff x="0" y="698504"/>
            <a:chExt cx="9533604" cy="6492905"/>
          </a:xfrm>
        </p:grpSpPr>
        <p:sp>
          <p:nvSpPr>
            <p:cNvPr id="26" name="TextBox 25"/>
            <p:cNvSpPr txBox="1"/>
            <p:nvPr/>
          </p:nvSpPr>
          <p:spPr>
            <a:xfrm>
              <a:off x="1559560" y="1447800"/>
              <a:ext cx="1737360" cy="461665"/>
            </a:xfrm>
            <a:prstGeom prst="rect">
              <a:avLst/>
            </a:prstGeom>
            <a:noFill/>
          </p:spPr>
          <p:txBody>
            <a:bodyPr wrap="square" rtlCol="0">
              <a:spAutoFit/>
            </a:bodyPr>
            <a:lstStyle/>
            <a:p>
              <a:pPr defTabSz="457200"/>
              <a:r>
                <a:rPr lang="en-US" sz="1200" b="1" dirty="0">
                  <a:solidFill>
                    <a:srgbClr val="4F81BD">
                      <a:lumMod val="50000"/>
                    </a:srgbClr>
                  </a:solidFill>
                  <a:latin typeface="Century Gothic" panose="020B0502020202020204" pitchFamily="34" charset="0"/>
                  <a:cs typeface="Calibri" pitchFamily="34" charset="0"/>
                </a:rPr>
                <a:t>JOB-TO-BE-DONE STATEMENT</a:t>
              </a:r>
            </a:p>
          </p:txBody>
        </p:sp>
        <p:sp>
          <p:nvSpPr>
            <p:cNvPr id="27" name="TextBox 26"/>
            <p:cNvSpPr txBox="1"/>
            <p:nvPr/>
          </p:nvSpPr>
          <p:spPr>
            <a:xfrm>
              <a:off x="3593747" y="1447800"/>
              <a:ext cx="3299813" cy="461665"/>
            </a:xfrm>
            <a:prstGeom prst="rect">
              <a:avLst/>
            </a:prstGeom>
            <a:noFill/>
          </p:spPr>
          <p:txBody>
            <a:bodyPr wrap="square" rtlCol="0">
              <a:spAutoFit/>
            </a:bodyPr>
            <a:lstStyle/>
            <a:p>
              <a:pPr defTabSz="457200"/>
              <a:r>
                <a:rPr lang="en-US" sz="1200" b="1" dirty="0" smtClean="0">
                  <a:solidFill>
                    <a:srgbClr val="4F81BD">
                      <a:lumMod val="50000"/>
                    </a:srgbClr>
                  </a:solidFill>
                  <a:latin typeface="Century Gothic" panose="020B0502020202020204" pitchFamily="34" charset="0"/>
                  <a:cs typeface="Calibri" pitchFamily="34" charset="0"/>
                </a:rPr>
                <a:t>THIS JOB-TO-BE-DONE IS IMPORTANT </a:t>
              </a:r>
              <a:br>
                <a:rPr lang="en-US" sz="1200" b="1" dirty="0" smtClean="0">
                  <a:solidFill>
                    <a:srgbClr val="4F81BD">
                      <a:lumMod val="50000"/>
                    </a:srgbClr>
                  </a:solidFill>
                  <a:latin typeface="Century Gothic" panose="020B0502020202020204" pitchFamily="34" charset="0"/>
                  <a:cs typeface="Calibri" pitchFamily="34" charset="0"/>
                </a:rPr>
              </a:br>
              <a:r>
                <a:rPr lang="en-US" sz="1200" b="1" dirty="0" smtClean="0">
                  <a:solidFill>
                    <a:srgbClr val="4F81BD">
                      <a:lumMod val="50000"/>
                    </a:srgbClr>
                  </a:solidFill>
                  <a:latin typeface="Century Gothic" panose="020B0502020202020204" pitchFamily="34" charset="0"/>
                  <a:cs typeface="Calibri" pitchFamily="34" charset="0"/>
                </a:rPr>
                <a:t>AND UNSATISFIED  BECAUSE…</a:t>
              </a:r>
              <a:endParaRPr lang="en-US" sz="1200" dirty="0">
                <a:solidFill>
                  <a:srgbClr val="4F81BD">
                    <a:lumMod val="50000"/>
                  </a:srgbClr>
                </a:solidFill>
                <a:latin typeface="Century Gothic" panose="020B0502020202020204" pitchFamily="34" charset="0"/>
                <a:cs typeface="Calibri" pitchFamily="34" charset="0"/>
              </a:endParaRPr>
            </a:p>
          </p:txBody>
        </p:sp>
        <p:sp>
          <p:nvSpPr>
            <p:cNvPr id="29" name="TextBox 28"/>
            <p:cNvSpPr txBox="1"/>
            <p:nvPr/>
          </p:nvSpPr>
          <p:spPr>
            <a:xfrm>
              <a:off x="7022116" y="1447800"/>
              <a:ext cx="2106644" cy="461665"/>
            </a:xfrm>
            <a:prstGeom prst="rect">
              <a:avLst/>
            </a:prstGeom>
            <a:noFill/>
          </p:spPr>
          <p:txBody>
            <a:bodyPr wrap="square" rtlCol="0">
              <a:spAutoFit/>
            </a:bodyPr>
            <a:lstStyle/>
            <a:p>
              <a:pPr defTabSz="457200"/>
              <a:r>
                <a:rPr lang="en-US" sz="1200" b="1" dirty="0">
                  <a:solidFill>
                    <a:srgbClr val="4F81BD">
                      <a:lumMod val="50000"/>
                    </a:srgbClr>
                  </a:solidFill>
                  <a:latin typeface="Century Gothic" panose="020B0502020202020204" pitchFamily="34" charset="0"/>
                  <a:cs typeface="Calibri" pitchFamily="34" charset="0"/>
                </a:rPr>
                <a:t>CUSTOMERS ARE LOOKING FOR ….</a:t>
              </a:r>
            </a:p>
          </p:txBody>
        </p:sp>
        <p:cxnSp>
          <p:nvCxnSpPr>
            <p:cNvPr id="30" name="Straight Connector 29"/>
            <p:cNvCxnSpPr/>
            <p:nvPr/>
          </p:nvCxnSpPr>
          <p:spPr>
            <a:xfrm>
              <a:off x="1632540" y="3341723"/>
              <a:ext cx="7115220"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95548" y="4865723"/>
              <a:ext cx="7052212"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95548" y="6389723"/>
              <a:ext cx="7052212"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464560" y="1447800"/>
              <a:ext cx="0" cy="4941923"/>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893560" y="1447800"/>
              <a:ext cx="0" cy="4941923"/>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Rounded Rectangular Callout 10"/>
            <p:cNvSpPr/>
            <p:nvPr/>
          </p:nvSpPr>
          <p:spPr>
            <a:xfrm>
              <a:off x="1632540" y="2046323"/>
              <a:ext cx="1581076" cy="1066800"/>
            </a:xfrm>
            <a:prstGeom prst="wedgeRoundRectCallout">
              <a:avLst>
                <a:gd name="adj1" fmla="val -27116"/>
                <a:gd name="adj2" fmla="val 7743"/>
                <a:gd name="adj3" fmla="val 16667"/>
              </a:avLst>
            </a:prstGeom>
            <a:solidFill>
              <a:srgbClr val="468272"/>
            </a:solidFill>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defTabSz="457200"/>
              <a:r>
                <a:rPr lang="en-US" sz="1100" b="1" dirty="0" smtClean="0">
                  <a:solidFill>
                    <a:srgbClr val="FFFFFF"/>
                  </a:solidFill>
                  <a:latin typeface="Arial" panose="020B0604020202020204" pitchFamily="34" charset="0"/>
                  <a:cs typeface="Arial" panose="020B0604020202020204" pitchFamily="34" charset="0"/>
                </a:rPr>
                <a:t>“Find foods that fit my mood and my budget”</a:t>
              </a:r>
              <a:endParaRPr lang="en-US" sz="1100" b="1" dirty="0">
                <a:solidFill>
                  <a:srgbClr val="FFFFFF"/>
                </a:solidFill>
                <a:latin typeface="Arial" panose="020B0604020202020204" pitchFamily="34" charset="0"/>
                <a:cs typeface="Arial" panose="020B0604020202020204" pitchFamily="34" charset="0"/>
              </a:endParaRPr>
            </a:p>
          </p:txBody>
        </p:sp>
        <p:sp>
          <p:nvSpPr>
            <p:cNvPr id="6" name="Rectangle 5"/>
            <p:cNvSpPr/>
            <p:nvPr/>
          </p:nvSpPr>
          <p:spPr>
            <a:xfrm>
              <a:off x="7452360" y="2003992"/>
              <a:ext cx="2081244" cy="646331"/>
            </a:xfrm>
            <a:prstGeom prst="rect">
              <a:avLst/>
            </a:prstGeom>
          </p:spPr>
          <p:txBody>
            <a:bodyPr wrap="square">
              <a:spAutoFit/>
            </a:bodyPr>
            <a:lstStyle/>
            <a:p>
              <a:pPr defTabSz="457200">
                <a:spcAft>
                  <a:spcPts val="300"/>
                </a:spcAft>
              </a:pPr>
              <a:r>
                <a:rPr lang="en-US" sz="1200" dirty="0" smtClean="0">
                  <a:solidFill>
                    <a:srgbClr val="000000"/>
                  </a:solidFill>
                  <a:latin typeface="Arial" panose="020B0604020202020204" pitchFamily="34" charset="0"/>
                  <a:cs typeface="Arial" panose="020B0604020202020204" pitchFamily="34" charset="0"/>
                </a:rPr>
                <a:t>Inexpensive </a:t>
              </a:r>
              <a:br>
                <a:rPr lang="en-US" sz="1200" dirty="0" smtClean="0">
                  <a:solidFill>
                    <a:srgbClr val="000000"/>
                  </a:solidFill>
                  <a:latin typeface="Arial" panose="020B0604020202020204" pitchFamily="34" charset="0"/>
                  <a:cs typeface="Arial" panose="020B0604020202020204" pitchFamily="34" charset="0"/>
                </a:rPr>
              </a:br>
              <a:r>
                <a:rPr lang="en-US" sz="1200" dirty="0" smtClean="0">
                  <a:solidFill>
                    <a:srgbClr val="000000"/>
                  </a:solidFill>
                  <a:latin typeface="Arial" panose="020B0604020202020204" pitchFamily="34" charset="0"/>
                  <a:cs typeface="Arial" panose="020B0604020202020204" pitchFamily="34" charset="0"/>
                </a:rPr>
                <a:t>food options</a:t>
              </a:r>
              <a:br>
                <a:rPr lang="en-US" sz="1200" dirty="0" smtClean="0">
                  <a:solidFill>
                    <a:srgbClr val="000000"/>
                  </a:solidFill>
                  <a:latin typeface="Arial" panose="020B0604020202020204" pitchFamily="34" charset="0"/>
                  <a:cs typeface="Arial" panose="020B0604020202020204" pitchFamily="34" charset="0"/>
                </a:rPr>
              </a:br>
              <a:endParaRPr lang="en-US" sz="1200" dirty="0">
                <a:solidFill>
                  <a:srgbClr val="000000"/>
                </a:solidFill>
                <a:latin typeface="Arial" panose="020B0604020202020204" pitchFamily="34" charset="0"/>
                <a:cs typeface="Arial" panose="020B0604020202020204" pitchFamily="34" charset="0"/>
              </a:endParaRPr>
            </a:p>
          </p:txBody>
        </p:sp>
        <p:sp>
          <p:nvSpPr>
            <p:cNvPr id="40" name="TextBox 39"/>
            <p:cNvSpPr txBox="1"/>
            <p:nvPr/>
          </p:nvSpPr>
          <p:spPr>
            <a:xfrm>
              <a:off x="419100" y="698504"/>
              <a:ext cx="8229600" cy="369312"/>
            </a:xfrm>
            <a:prstGeom prst="rect">
              <a:avLst/>
            </a:prstGeom>
            <a:noFill/>
          </p:spPr>
          <p:txBody>
            <a:bodyPr wrap="square" lIns="91419" tIns="45710" rIns="91419" bIns="45710" rtlCol="0">
              <a:spAutoFit/>
            </a:bodyPr>
            <a:lstStyle/>
            <a:p>
              <a:r>
                <a:rPr lang="en-US" b="1" dirty="0" smtClean="0">
                  <a:solidFill>
                    <a:srgbClr val="000000"/>
                  </a:solidFill>
                  <a:latin typeface="Century Gothic" panose="020B0502020202020204" pitchFamily="34" charset="0"/>
                  <a:cs typeface="Arial" panose="020B0604020202020204" pitchFamily="34" charset="0"/>
                </a:rPr>
                <a:t>JOBS-TO-BE-DONE OVERVIEW</a:t>
              </a:r>
              <a:endParaRPr lang="en-US" sz="1200" dirty="0">
                <a:solidFill>
                  <a:prstClr val="white">
                    <a:lumMod val="75000"/>
                  </a:prstClr>
                </a:solidFill>
                <a:latin typeface="Century Gothic" panose="020B0502020202020204" pitchFamily="34" charset="0"/>
                <a:cs typeface="Arial" panose="020B0604020202020204" pitchFamily="34" charset="0"/>
              </a:endParaRPr>
            </a:p>
          </p:txBody>
        </p:sp>
        <p:sp>
          <p:nvSpPr>
            <p:cNvPr id="34" name="Rectangle 33"/>
            <p:cNvSpPr/>
            <p:nvPr/>
          </p:nvSpPr>
          <p:spPr>
            <a:xfrm>
              <a:off x="3593747" y="2003992"/>
              <a:ext cx="3172812" cy="1238801"/>
            </a:xfrm>
            <a:prstGeom prst="rect">
              <a:avLst/>
            </a:prstGeom>
          </p:spPr>
          <p:txBody>
            <a:bodyPr wrap="square">
              <a:spAutoFit/>
            </a:bodyPr>
            <a:lstStyle/>
            <a:p>
              <a:pPr marL="171450" indent="-171450" defTabSz="457200">
                <a:spcAft>
                  <a:spcPts val="300"/>
                </a:spcAft>
                <a:buFont typeface="Arial" panose="020B0604020202020204" pitchFamily="34" charset="0"/>
                <a:buChar char="•"/>
              </a:pPr>
              <a:r>
                <a:rPr lang="en-US" sz="1200" dirty="0" smtClean="0">
                  <a:solidFill>
                    <a:prstClr val="black"/>
                  </a:solidFill>
                  <a:latin typeface="Arial" panose="020B0604020202020204" pitchFamily="34" charset="0"/>
                  <a:cs typeface="Arial" panose="020B0604020202020204" pitchFamily="34" charset="0"/>
                </a:rPr>
                <a:t>Millennials consider “mood” and “feeling excited by what you’re eating” to be the </a:t>
              </a:r>
              <a:r>
                <a:rPr lang="en-US" sz="1200" b="1" dirty="0" smtClean="0">
                  <a:solidFill>
                    <a:prstClr val="black"/>
                  </a:solidFill>
                  <a:latin typeface="Arial" panose="020B0604020202020204" pitchFamily="34" charset="0"/>
                  <a:cs typeface="Arial" panose="020B0604020202020204" pitchFamily="34" charset="0"/>
                </a:rPr>
                <a:t>most important way </a:t>
              </a:r>
              <a:r>
                <a:rPr lang="en-US" sz="1200" dirty="0" smtClean="0">
                  <a:solidFill>
                    <a:prstClr val="black"/>
                  </a:solidFill>
                  <a:latin typeface="Arial" panose="020B0604020202020204" pitchFamily="34" charset="0"/>
                  <a:cs typeface="Arial" panose="020B0604020202020204" pitchFamily="34" charset="0"/>
                </a:rPr>
                <a:t>to achieve variety</a:t>
              </a:r>
            </a:p>
            <a:p>
              <a:pPr marL="171450" indent="-171450" defTabSz="457200">
                <a:spcAft>
                  <a:spcPts val="300"/>
                </a:spcAft>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rPr>
                <a:t>Millennials </a:t>
              </a:r>
              <a:r>
                <a:rPr lang="en-US" sz="1200" dirty="0" smtClean="0">
                  <a:solidFill>
                    <a:prstClr val="black"/>
                  </a:solidFill>
                  <a:latin typeface="Arial" panose="020B0604020202020204" pitchFamily="34" charset="0"/>
                  <a:cs typeface="Arial" panose="020B0604020202020204" pitchFamily="34" charset="0"/>
                </a:rPr>
                <a:t>are money conscious, looking for options that offer </a:t>
              </a:r>
              <a:r>
                <a:rPr lang="en-US" sz="1200" b="1" dirty="0" smtClean="0">
                  <a:solidFill>
                    <a:prstClr val="black"/>
                  </a:solidFill>
                  <a:latin typeface="Arial" panose="020B0604020202020204" pitchFamily="34" charset="0"/>
                  <a:cs typeface="Arial" panose="020B0604020202020204" pitchFamily="34" charset="0"/>
                </a:rPr>
                <a:t>restaurant-quality foods at a good value</a:t>
              </a:r>
              <a:endParaRPr lang="en-US" sz="1200" b="1" dirty="0">
                <a:solidFill>
                  <a:prstClr val="black"/>
                </a:solidFill>
                <a:latin typeface="Arial" panose="020B0604020202020204" pitchFamily="34" charset="0"/>
                <a:cs typeface="Arial" panose="020B0604020202020204" pitchFamily="34" charset="0"/>
              </a:endParaRPr>
            </a:p>
          </p:txBody>
        </p:sp>
        <p:sp>
          <p:nvSpPr>
            <p:cNvPr id="45" name="Rounded Rectangular Callout 44"/>
            <p:cNvSpPr/>
            <p:nvPr/>
          </p:nvSpPr>
          <p:spPr>
            <a:xfrm>
              <a:off x="1632540" y="3570323"/>
              <a:ext cx="1581076" cy="1066800"/>
            </a:xfrm>
            <a:prstGeom prst="wedgeRoundRectCallout">
              <a:avLst>
                <a:gd name="adj1" fmla="val -30946"/>
                <a:gd name="adj2" fmla="val -23426"/>
                <a:gd name="adj3" fmla="val 16667"/>
              </a:avLst>
            </a:prstGeom>
            <a:solidFill>
              <a:srgbClr val="468272"/>
            </a:solidFill>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defTabSz="457200"/>
              <a:r>
                <a:rPr lang="en-US" sz="1100" b="1" dirty="0" smtClean="0">
                  <a:solidFill>
                    <a:srgbClr val="FFFFFF"/>
                  </a:solidFill>
                  <a:latin typeface="Arial" panose="020B0604020202020204" pitchFamily="34" charset="0"/>
                  <a:cs typeface="Arial" panose="020B0604020202020204" pitchFamily="34" charset="0"/>
                </a:rPr>
                <a:t>“Find convenient satisfying lunches despite limited options, that fit my workday schedule” </a:t>
              </a:r>
              <a:endParaRPr lang="en-US" sz="1100" b="1" dirty="0">
                <a:solidFill>
                  <a:srgbClr val="FFFFFF"/>
                </a:solidFill>
                <a:latin typeface="Arial" panose="020B0604020202020204" pitchFamily="34" charset="0"/>
                <a:cs typeface="Arial" panose="020B0604020202020204" pitchFamily="34" charset="0"/>
              </a:endParaRPr>
            </a:p>
          </p:txBody>
        </p:sp>
        <p:sp>
          <p:nvSpPr>
            <p:cNvPr id="46" name="Rounded Rectangular Callout 45"/>
            <p:cNvSpPr/>
            <p:nvPr/>
          </p:nvSpPr>
          <p:spPr>
            <a:xfrm>
              <a:off x="1632540" y="5086406"/>
              <a:ext cx="1581076" cy="1066800"/>
            </a:xfrm>
            <a:prstGeom prst="wedgeRoundRectCallout">
              <a:avLst>
                <a:gd name="adj1" fmla="val -13596"/>
                <a:gd name="adj2" fmla="val 7743"/>
                <a:gd name="adj3" fmla="val 16667"/>
              </a:avLst>
            </a:prstGeom>
            <a:solidFill>
              <a:srgbClr val="468272"/>
            </a:solidFill>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defTabSz="457200"/>
              <a:r>
                <a:rPr lang="en-US" sz="1100" b="1" dirty="0" smtClean="0">
                  <a:solidFill>
                    <a:srgbClr val="FFFFFF"/>
                  </a:solidFill>
                  <a:latin typeface="Arial" panose="020B0604020202020204" pitchFamily="34" charset="0"/>
                  <a:cs typeface="Arial" panose="020B0604020202020204" pitchFamily="34" charset="0"/>
                </a:rPr>
                <a:t>“Eliminate the need to plan ahead and the work associated with weekday lunches”</a:t>
              </a:r>
              <a:endParaRPr lang="en-US" sz="1100" b="1" dirty="0">
                <a:solidFill>
                  <a:srgbClr val="FFFFFF"/>
                </a:solidFill>
                <a:latin typeface="Arial" panose="020B0604020202020204" pitchFamily="34" charset="0"/>
                <a:cs typeface="Arial" panose="020B0604020202020204" pitchFamily="34" charset="0"/>
              </a:endParaRPr>
            </a:p>
          </p:txBody>
        </p:sp>
        <p:sp>
          <p:nvSpPr>
            <p:cNvPr id="49" name="Rectangle 48"/>
            <p:cNvSpPr/>
            <p:nvPr/>
          </p:nvSpPr>
          <p:spPr>
            <a:xfrm>
              <a:off x="3593746" y="3494123"/>
              <a:ext cx="3172813" cy="1054135"/>
            </a:xfrm>
            <a:prstGeom prst="rect">
              <a:avLst/>
            </a:prstGeom>
          </p:spPr>
          <p:txBody>
            <a:bodyPr wrap="square">
              <a:spAutoFit/>
            </a:bodyPr>
            <a:lstStyle/>
            <a:p>
              <a:pPr marL="171450" indent="-171450" defTabSz="457200">
                <a:spcAft>
                  <a:spcPts val="300"/>
                </a:spcAft>
                <a:buFont typeface="Arial" panose="020B0604020202020204" pitchFamily="34" charset="0"/>
                <a:buChar char="•"/>
              </a:pPr>
              <a:r>
                <a:rPr lang="en-US" sz="1200" dirty="0" smtClean="0">
                  <a:solidFill>
                    <a:prstClr val="black"/>
                  </a:solidFill>
                  <a:latin typeface="Arial" panose="020B0604020202020204" pitchFamily="34" charset="0"/>
                  <a:cs typeface="Arial" panose="020B0604020202020204" pitchFamily="34" charset="0"/>
                </a:rPr>
                <a:t>Having lunch options that are </a:t>
              </a:r>
              <a:r>
                <a:rPr lang="en-US" sz="1200" b="1" dirty="0" smtClean="0">
                  <a:solidFill>
                    <a:prstClr val="black"/>
                  </a:solidFill>
                  <a:latin typeface="Arial" panose="020B0604020202020204" pitchFamily="34" charset="0"/>
                  <a:cs typeface="Arial" panose="020B0604020202020204" pitchFamily="34" charset="0"/>
                </a:rPr>
                <a:t>close and convenient to work</a:t>
              </a:r>
              <a:r>
                <a:rPr lang="en-US" sz="1200" dirty="0" smtClean="0">
                  <a:solidFill>
                    <a:prstClr val="black"/>
                  </a:solidFill>
                  <a:latin typeface="Arial" panose="020B0604020202020204" pitchFamily="34" charset="0"/>
                  <a:cs typeface="Arial" panose="020B0604020202020204" pitchFamily="34" charset="0"/>
                </a:rPr>
                <a:t> is more important to </a:t>
              </a:r>
              <a:r>
                <a:rPr lang="en-US" sz="1200" dirty="0">
                  <a:solidFill>
                    <a:prstClr val="black"/>
                  </a:solidFill>
                  <a:latin typeface="Arial" panose="020B0604020202020204" pitchFamily="34" charset="0"/>
                  <a:cs typeface="Arial" panose="020B0604020202020204" pitchFamily="34" charset="0"/>
                </a:rPr>
                <a:t>Millennials than </a:t>
              </a:r>
              <a:r>
                <a:rPr lang="en-US" sz="1200" dirty="0" smtClean="0">
                  <a:solidFill>
                    <a:prstClr val="black"/>
                  </a:solidFill>
                  <a:latin typeface="Arial" panose="020B0604020202020204" pitchFamily="34" charset="0"/>
                  <a:cs typeface="Arial" panose="020B0604020202020204" pitchFamily="34" charset="0"/>
                </a:rPr>
                <a:t>Boomers</a:t>
              </a:r>
            </a:p>
            <a:p>
              <a:pPr marL="171450" indent="-171450" defTabSz="457200">
                <a:spcAft>
                  <a:spcPts val="300"/>
                </a:spcAft>
                <a:buFont typeface="Arial" panose="020B0604020202020204" pitchFamily="34" charset="0"/>
                <a:buChar char="•"/>
              </a:pPr>
              <a:r>
                <a:rPr lang="en-US" sz="1200" dirty="0" smtClean="0">
                  <a:solidFill>
                    <a:prstClr val="black"/>
                  </a:solidFill>
                  <a:latin typeface="Arial" panose="020B0604020202020204" pitchFamily="34" charset="0"/>
                  <a:cs typeface="Arial" panose="020B0604020202020204" pitchFamily="34" charset="0"/>
                </a:rPr>
                <a:t>CPK recipes, even without brand names, are </a:t>
              </a:r>
              <a:r>
                <a:rPr lang="en-US" sz="1200" b="1" dirty="0" smtClean="0">
                  <a:solidFill>
                    <a:prstClr val="black"/>
                  </a:solidFill>
                  <a:latin typeface="Arial" panose="020B0604020202020204" pitchFamily="34" charset="0"/>
                  <a:cs typeface="Arial" panose="020B0604020202020204" pitchFamily="34" charset="0"/>
                </a:rPr>
                <a:t>Millennials’ </a:t>
              </a:r>
              <a:r>
                <a:rPr lang="en-US" sz="1200" b="1" dirty="0">
                  <a:solidFill>
                    <a:prstClr val="black"/>
                  </a:solidFill>
                  <a:latin typeface="Arial" panose="020B0604020202020204" pitchFamily="34" charset="0"/>
                  <a:cs typeface="Arial" panose="020B0604020202020204" pitchFamily="34" charset="0"/>
                </a:rPr>
                <a:t>flavor </a:t>
              </a:r>
              <a:r>
                <a:rPr lang="en-US" sz="1200" b="1" dirty="0" smtClean="0">
                  <a:solidFill>
                    <a:prstClr val="black"/>
                  </a:solidFill>
                  <a:latin typeface="Arial" panose="020B0604020202020204" pitchFamily="34" charset="0"/>
                  <a:cs typeface="Arial" panose="020B0604020202020204" pitchFamily="34" charset="0"/>
                </a:rPr>
                <a:t>combinations</a:t>
              </a:r>
              <a:endParaRPr lang="en-US" sz="1200" b="1" dirty="0">
                <a:solidFill>
                  <a:prstClr val="black"/>
                </a:solidFill>
                <a:latin typeface="Arial" panose="020B0604020202020204" pitchFamily="34" charset="0"/>
                <a:cs typeface="Arial" panose="020B0604020202020204" pitchFamily="34" charset="0"/>
              </a:endParaRPr>
            </a:p>
          </p:txBody>
        </p:sp>
        <p:sp>
          <p:nvSpPr>
            <p:cNvPr id="50" name="Rectangle 49"/>
            <p:cNvSpPr/>
            <p:nvPr/>
          </p:nvSpPr>
          <p:spPr>
            <a:xfrm>
              <a:off x="7452360" y="3459878"/>
              <a:ext cx="2081244" cy="461665"/>
            </a:xfrm>
            <a:prstGeom prst="rect">
              <a:avLst/>
            </a:prstGeom>
          </p:spPr>
          <p:txBody>
            <a:bodyPr wrap="square">
              <a:spAutoFit/>
            </a:bodyPr>
            <a:lstStyle/>
            <a:p>
              <a:pPr defTabSz="457200">
                <a:spcAft>
                  <a:spcPts val="300"/>
                </a:spcAft>
              </a:pPr>
              <a:r>
                <a:rPr lang="en-US" sz="1200" dirty="0" smtClean="0">
                  <a:solidFill>
                    <a:srgbClr val="000000"/>
                  </a:solidFill>
                  <a:latin typeface="Arial" panose="020B0604020202020204" pitchFamily="34" charset="0"/>
                  <a:cs typeface="Arial" panose="020B0604020202020204" pitchFamily="34" charset="0"/>
                </a:rPr>
                <a:t>Convenient </a:t>
              </a:r>
              <a:br>
                <a:rPr lang="en-US" sz="1200" dirty="0" smtClean="0">
                  <a:solidFill>
                    <a:srgbClr val="000000"/>
                  </a:solidFill>
                  <a:latin typeface="Arial" panose="020B0604020202020204" pitchFamily="34" charset="0"/>
                  <a:cs typeface="Arial" panose="020B0604020202020204" pitchFamily="34" charset="0"/>
                </a:rPr>
              </a:br>
              <a:r>
                <a:rPr lang="en-US" sz="1200" dirty="0" smtClean="0">
                  <a:solidFill>
                    <a:srgbClr val="000000"/>
                  </a:solidFill>
                  <a:latin typeface="Arial" panose="020B0604020202020204" pitchFamily="34" charset="0"/>
                  <a:cs typeface="Arial" panose="020B0604020202020204" pitchFamily="34" charset="0"/>
                </a:rPr>
                <a:t>food options</a:t>
              </a:r>
              <a:endParaRPr lang="en-US" sz="1200" dirty="0">
                <a:solidFill>
                  <a:srgbClr val="000000"/>
                </a:solidFill>
                <a:latin typeface="Arial" panose="020B0604020202020204" pitchFamily="34" charset="0"/>
                <a:cs typeface="Arial" panose="020B0604020202020204" pitchFamily="34" charset="0"/>
              </a:endParaRPr>
            </a:p>
          </p:txBody>
        </p:sp>
        <p:sp>
          <p:nvSpPr>
            <p:cNvPr id="52" name="Rectangle 51"/>
            <p:cNvSpPr/>
            <p:nvPr/>
          </p:nvSpPr>
          <p:spPr>
            <a:xfrm>
              <a:off x="3593747" y="4998522"/>
              <a:ext cx="3172812" cy="1238801"/>
            </a:xfrm>
            <a:prstGeom prst="rect">
              <a:avLst/>
            </a:prstGeom>
          </p:spPr>
          <p:txBody>
            <a:bodyPr wrap="square">
              <a:spAutoFit/>
            </a:bodyPr>
            <a:lstStyle/>
            <a:p>
              <a:pPr marL="171450" indent="-171450" defTabSz="457200">
                <a:spcAft>
                  <a:spcPts val="300"/>
                </a:spcAft>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rPr>
                <a:t>Millennials </a:t>
              </a:r>
              <a:r>
                <a:rPr lang="en-US" sz="1200" dirty="0" smtClean="0">
                  <a:solidFill>
                    <a:prstClr val="black"/>
                  </a:solidFill>
                  <a:latin typeface="Arial" panose="020B0604020202020204" pitchFamily="34" charset="0"/>
                  <a:cs typeface="Arial" panose="020B0604020202020204" pitchFamily="34" charset="0"/>
                </a:rPr>
                <a:t>are more likely to assume that lunch at work means buying lunch, than Boomers are</a:t>
              </a:r>
            </a:p>
            <a:p>
              <a:pPr marL="171450" indent="-171450" defTabSz="457200">
                <a:spcAft>
                  <a:spcPts val="300"/>
                </a:spcAft>
                <a:buFont typeface="Arial" panose="020B0604020202020204" pitchFamily="34" charset="0"/>
                <a:buChar char="•"/>
              </a:pPr>
              <a:r>
                <a:rPr lang="en-US" sz="1200" b="1" dirty="0" smtClean="0">
                  <a:solidFill>
                    <a:prstClr val="black"/>
                  </a:solidFill>
                  <a:latin typeface="Arial" panose="020B0604020202020204" pitchFamily="34" charset="0"/>
                  <a:cs typeface="Arial" panose="020B0604020202020204" pitchFamily="34" charset="0"/>
                </a:rPr>
                <a:t>“Make mid-day eating more interesting</a:t>
              </a:r>
              <a:br>
                <a:rPr lang="en-US" sz="1200" b="1" dirty="0" smtClean="0">
                  <a:solidFill>
                    <a:prstClr val="black"/>
                  </a:solidFill>
                  <a:latin typeface="Arial" panose="020B0604020202020204" pitchFamily="34" charset="0"/>
                  <a:cs typeface="Arial" panose="020B0604020202020204" pitchFamily="34" charset="0"/>
                </a:rPr>
              </a:br>
              <a:r>
                <a:rPr lang="en-US" sz="1200" b="1" dirty="0" smtClean="0">
                  <a:solidFill>
                    <a:prstClr val="black"/>
                  </a:solidFill>
                  <a:latin typeface="Arial" panose="020B0604020202020204" pitchFamily="34" charset="0"/>
                  <a:cs typeface="Arial" panose="020B0604020202020204" pitchFamily="34" charset="0"/>
                </a:rPr>
                <a:t>and convenient” </a:t>
              </a:r>
              <a:r>
                <a:rPr lang="en-US" sz="1200" dirty="0" smtClean="0">
                  <a:solidFill>
                    <a:prstClr val="black"/>
                  </a:solidFill>
                  <a:latin typeface="Arial" panose="020B0604020202020204" pitchFamily="34" charset="0"/>
                  <a:cs typeface="Arial" panose="020B0604020202020204" pitchFamily="34" charset="0"/>
                </a:rPr>
                <a:t>is the 10th-highest job-opportunity gap (out of 40) for </a:t>
              </a:r>
              <a:r>
                <a:rPr lang="en-US" sz="1200" dirty="0">
                  <a:solidFill>
                    <a:prstClr val="black"/>
                  </a:solidFill>
                  <a:latin typeface="Arial" panose="020B0604020202020204" pitchFamily="34" charset="0"/>
                  <a:cs typeface="Arial" panose="020B0604020202020204" pitchFamily="34" charset="0"/>
                </a:rPr>
                <a:t>Millennials </a:t>
              </a:r>
            </a:p>
          </p:txBody>
        </p:sp>
        <p:sp>
          <p:nvSpPr>
            <p:cNvPr id="53" name="Rectangle 52"/>
            <p:cNvSpPr/>
            <p:nvPr/>
          </p:nvSpPr>
          <p:spPr>
            <a:xfrm>
              <a:off x="7452360" y="5029200"/>
              <a:ext cx="2081244" cy="1292662"/>
            </a:xfrm>
            <a:prstGeom prst="rect">
              <a:avLst/>
            </a:prstGeom>
          </p:spPr>
          <p:txBody>
            <a:bodyPr wrap="square">
              <a:spAutoFit/>
            </a:bodyPr>
            <a:lstStyle/>
            <a:p>
              <a:pPr defTabSz="457200">
                <a:spcAft>
                  <a:spcPts val="300"/>
                </a:spcAft>
              </a:pPr>
              <a:r>
                <a:rPr lang="en-US" sz="1200" dirty="0" smtClean="0">
                  <a:solidFill>
                    <a:srgbClr val="000000"/>
                  </a:solidFill>
                  <a:latin typeface="Arial" panose="020B0604020202020204" pitchFamily="34" charset="0"/>
                  <a:cs typeface="Arial" panose="020B0604020202020204" pitchFamily="34" charset="0"/>
                </a:rPr>
                <a:t>Real-time</a:t>
              </a:r>
              <a:br>
                <a:rPr lang="en-US" sz="1200" dirty="0" smtClean="0">
                  <a:solidFill>
                    <a:srgbClr val="000000"/>
                  </a:solidFill>
                  <a:latin typeface="Arial" panose="020B0604020202020204" pitchFamily="34" charset="0"/>
                  <a:cs typeface="Arial" panose="020B0604020202020204" pitchFamily="34" charset="0"/>
                </a:rPr>
              </a:br>
              <a:r>
                <a:rPr lang="en-US" sz="1200" dirty="0" smtClean="0">
                  <a:solidFill>
                    <a:srgbClr val="000000"/>
                  </a:solidFill>
                  <a:latin typeface="Arial" panose="020B0604020202020204" pitchFamily="34" charset="0"/>
                  <a:cs typeface="Arial" panose="020B0604020202020204" pitchFamily="34" charset="0"/>
                </a:rPr>
                <a:t>information</a:t>
              </a:r>
              <a:br>
                <a:rPr lang="en-US" sz="1200" dirty="0" smtClean="0">
                  <a:solidFill>
                    <a:srgbClr val="000000"/>
                  </a:solidFill>
                  <a:latin typeface="Arial" panose="020B0604020202020204" pitchFamily="34" charset="0"/>
                  <a:cs typeface="Arial" panose="020B0604020202020204" pitchFamily="34" charset="0"/>
                </a:rPr>
              </a:br>
              <a:r>
                <a:rPr lang="en-US" sz="1200" dirty="0" smtClean="0">
                  <a:solidFill>
                    <a:srgbClr val="000000"/>
                  </a:solidFill>
                  <a:latin typeface="Arial" panose="020B0604020202020204" pitchFamily="34" charset="0"/>
                  <a:cs typeface="Arial" panose="020B0604020202020204" pitchFamily="34" charset="0"/>
                </a:rPr>
                <a:t>to optimize my</a:t>
              </a:r>
              <a:br>
                <a:rPr lang="en-US" sz="1200" dirty="0" smtClean="0">
                  <a:solidFill>
                    <a:srgbClr val="000000"/>
                  </a:solidFill>
                  <a:latin typeface="Arial" panose="020B0604020202020204" pitchFamily="34" charset="0"/>
                  <a:cs typeface="Arial" panose="020B0604020202020204" pitchFamily="34" charset="0"/>
                </a:rPr>
              </a:br>
              <a:r>
                <a:rPr lang="en-US" sz="1200" dirty="0" smtClean="0">
                  <a:solidFill>
                    <a:srgbClr val="000000"/>
                  </a:solidFill>
                  <a:latin typeface="Arial" panose="020B0604020202020204" pitchFamily="34" charset="0"/>
                  <a:cs typeface="Arial" panose="020B0604020202020204" pitchFamily="34" charset="0"/>
                </a:rPr>
                <a:t>lunch experience</a:t>
              </a:r>
              <a:br>
                <a:rPr lang="en-US" sz="1200" dirty="0" smtClean="0">
                  <a:solidFill>
                    <a:srgbClr val="000000"/>
                  </a:solidFill>
                  <a:latin typeface="Arial" panose="020B0604020202020204" pitchFamily="34" charset="0"/>
                  <a:cs typeface="Arial" panose="020B0604020202020204" pitchFamily="34" charset="0"/>
                </a:rPr>
              </a:br>
              <a:r>
                <a:rPr lang="en-US" sz="1000" dirty="0" smtClean="0">
                  <a:solidFill>
                    <a:prstClr val="white">
                      <a:lumMod val="65000"/>
                    </a:prstClr>
                  </a:solidFill>
                  <a:latin typeface="Arial" panose="020B0604020202020204" pitchFamily="34" charset="0"/>
                  <a:cs typeface="Arial" panose="020B0604020202020204" pitchFamily="34" charset="0"/>
                </a:rPr>
                <a:t>(e.g. Twitter alerts</a:t>
              </a:r>
              <a:br>
                <a:rPr lang="en-US" sz="1000" dirty="0" smtClean="0">
                  <a:solidFill>
                    <a:prstClr val="white">
                      <a:lumMod val="65000"/>
                    </a:prstClr>
                  </a:solidFill>
                  <a:latin typeface="Arial" panose="020B0604020202020204" pitchFamily="34" charset="0"/>
                  <a:cs typeface="Arial" panose="020B0604020202020204" pitchFamily="34" charset="0"/>
                </a:rPr>
              </a:br>
              <a:r>
                <a:rPr lang="en-US" sz="1000" dirty="0" smtClean="0">
                  <a:solidFill>
                    <a:prstClr val="white">
                      <a:lumMod val="65000"/>
                    </a:prstClr>
                  </a:solidFill>
                  <a:latin typeface="Arial" panose="020B0604020202020204" pitchFamily="34" charset="0"/>
                  <a:cs typeface="Arial" panose="020B0604020202020204" pitchFamily="34" charset="0"/>
                </a:rPr>
                <a:t>when truck is</a:t>
              </a:r>
              <a:br>
                <a:rPr lang="en-US" sz="1000" dirty="0" smtClean="0">
                  <a:solidFill>
                    <a:prstClr val="white">
                      <a:lumMod val="65000"/>
                    </a:prstClr>
                  </a:solidFill>
                  <a:latin typeface="Arial" panose="020B0604020202020204" pitchFamily="34" charset="0"/>
                  <a:cs typeface="Arial" panose="020B0604020202020204" pitchFamily="34" charset="0"/>
                </a:rPr>
              </a:br>
              <a:r>
                <a:rPr lang="en-US" sz="1000" dirty="0" smtClean="0">
                  <a:solidFill>
                    <a:prstClr val="white">
                      <a:lumMod val="65000"/>
                    </a:prstClr>
                  </a:solidFill>
                  <a:latin typeface="Arial" panose="020B0604020202020204" pitchFamily="34" charset="0"/>
                  <a:cs typeface="Arial" panose="020B0604020202020204" pitchFamily="34" charset="0"/>
                </a:rPr>
                <a:t>near office park)</a:t>
              </a:r>
              <a:endParaRPr lang="en-US" sz="1000" dirty="0">
                <a:solidFill>
                  <a:prstClr val="white">
                    <a:lumMod val="65000"/>
                  </a:prstClr>
                </a:solidFill>
                <a:latin typeface="Arial" panose="020B0604020202020204" pitchFamily="34" charset="0"/>
                <a:cs typeface="Arial" panose="020B0604020202020204" pitchFamily="34" charset="0"/>
              </a:endParaRPr>
            </a:p>
          </p:txBody>
        </p:sp>
        <p:sp>
          <p:nvSpPr>
            <p:cNvPr id="54" name="TextBox 53"/>
            <p:cNvSpPr txBox="1"/>
            <p:nvPr/>
          </p:nvSpPr>
          <p:spPr>
            <a:xfrm>
              <a:off x="228600" y="3265523"/>
              <a:ext cx="1737360" cy="461665"/>
            </a:xfrm>
            <a:prstGeom prst="rect">
              <a:avLst/>
            </a:prstGeom>
            <a:noFill/>
          </p:spPr>
          <p:txBody>
            <a:bodyPr wrap="square" rtlCol="0">
              <a:spAutoFit/>
            </a:bodyPr>
            <a:lstStyle/>
            <a:p>
              <a:pPr defTabSz="457200"/>
              <a:r>
                <a:rPr lang="en-US" sz="1200" b="1" dirty="0" smtClean="0">
                  <a:solidFill>
                    <a:srgbClr val="468272"/>
                  </a:solidFill>
                  <a:latin typeface="Century Gothic" panose="020B0502020202020204" pitchFamily="34" charset="0"/>
                  <a:cs typeface="Calibri" pitchFamily="34" charset="0"/>
                </a:rPr>
                <a:t>TARGET</a:t>
              </a:r>
              <a:br>
                <a:rPr lang="en-US" sz="1200" b="1" dirty="0" smtClean="0">
                  <a:solidFill>
                    <a:srgbClr val="468272"/>
                  </a:solidFill>
                  <a:latin typeface="Century Gothic" panose="020B0502020202020204" pitchFamily="34" charset="0"/>
                  <a:cs typeface="Calibri" pitchFamily="34" charset="0"/>
                </a:rPr>
              </a:br>
              <a:r>
                <a:rPr lang="en-US" sz="1200" b="1" dirty="0" smtClean="0">
                  <a:solidFill>
                    <a:srgbClr val="468272"/>
                  </a:solidFill>
                  <a:latin typeface="Century Gothic" panose="020B0502020202020204" pitchFamily="34" charset="0"/>
                  <a:cs typeface="Calibri" pitchFamily="34" charset="0"/>
                </a:rPr>
                <a:t>CUSTOMER</a:t>
              </a:r>
              <a:endParaRPr lang="en-US" sz="1200" b="1" dirty="0">
                <a:solidFill>
                  <a:srgbClr val="468272"/>
                </a:solidFill>
                <a:latin typeface="Century Gothic" panose="020B0502020202020204" pitchFamily="34" charset="0"/>
                <a:cs typeface="Calibri" pitchFamily="34" charset="0"/>
              </a:endParaRPr>
            </a:p>
          </p:txBody>
        </p:sp>
        <p:cxnSp>
          <p:nvCxnSpPr>
            <p:cNvPr id="14" name="Elbow Connector 13"/>
            <p:cNvCxnSpPr/>
            <p:nvPr/>
          </p:nvCxnSpPr>
          <p:spPr>
            <a:xfrm flipV="1">
              <a:off x="1141464" y="2579723"/>
              <a:ext cx="502542" cy="1564393"/>
            </a:xfrm>
            <a:prstGeom prst="bentConnector3">
              <a:avLst/>
            </a:prstGeom>
            <a:ln>
              <a:solidFill>
                <a:srgbClr val="468272"/>
              </a:solidFill>
            </a:ln>
            <a:effectLst/>
          </p:spPr>
          <p:style>
            <a:lnRef idx="2">
              <a:schemeClr val="accent1"/>
            </a:lnRef>
            <a:fillRef idx="0">
              <a:schemeClr val="accent1"/>
            </a:fillRef>
            <a:effectRef idx="1">
              <a:schemeClr val="accent1"/>
            </a:effectRef>
            <a:fontRef idx="minor">
              <a:schemeClr val="tx1"/>
            </a:fontRef>
          </p:style>
        </p:cxnSp>
        <p:cxnSp>
          <p:nvCxnSpPr>
            <p:cNvPr id="55" name="Elbow Connector 54"/>
            <p:cNvCxnSpPr/>
            <p:nvPr/>
          </p:nvCxnSpPr>
          <p:spPr>
            <a:xfrm>
              <a:off x="1121144" y="4144116"/>
              <a:ext cx="543182" cy="1564393"/>
            </a:xfrm>
            <a:prstGeom prst="bentConnector3">
              <a:avLst/>
            </a:prstGeom>
            <a:ln>
              <a:solidFill>
                <a:srgbClr val="46827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089358" y="4144116"/>
              <a:ext cx="606190" cy="0"/>
            </a:xfrm>
            <a:prstGeom prst="line">
              <a:avLst/>
            </a:prstGeom>
            <a:ln>
              <a:solidFill>
                <a:srgbClr val="468272"/>
              </a:solidFill>
            </a:ln>
            <a:effectLst/>
          </p:spPr>
          <p:style>
            <a:lnRef idx="2">
              <a:schemeClr val="accent1"/>
            </a:lnRef>
            <a:fillRef idx="0">
              <a:schemeClr val="accent1"/>
            </a:fillRef>
            <a:effectRef idx="1">
              <a:schemeClr val="accent1"/>
            </a:effectRef>
            <a:fontRef idx="minor">
              <a:schemeClr val="tx1"/>
            </a:fontRef>
          </p:style>
        </p:cxnSp>
        <p:grpSp>
          <p:nvGrpSpPr>
            <p:cNvPr id="24" name="Group 23"/>
            <p:cNvGrpSpPr/>
            <p:nvPr/>
          </p:nvGrpSpPr>
          <p:grpSpPr>
            <a:xfrm>
              <a:off x="7124464" y="1909465"/>
              <a:ext cx="418823" cy="438638"/>
              <a:chOff x="7232448" y="1909465"/>
              <a:chExt cx="418823" cy="438638"/>
            </a:xfrm>
          </p:grpSpPr>
          <p:sp>
            <p:nvSpPr>
              <p:cNvPr id="23" name="Rectangle 22"/>
              <p:cNvSpPr/>
              <p:nvPr/>
            </p:nvSpPr>
            <p:spPr>
              <a:xfrm>
                <a:off x="7232449" y="2070259"/>
                <a:ext cx="277844" cy="27784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20" name="Picture 1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2448" y="1909465"/>
                <a:ext cx="418823" cy="418823"/>
              </a:xfrm>
              <a:prstGeom prst="rect">
                <a:avLst/>
              </a:prstGeom>
            </p:spPr>
          </p:pic>
        </p:grpSp>
        <p:grpSp>
          <p:nvGrpSpPr>
            <p:cNvPr id="56" name="Group 55"/>
            <p:cNvGrpSpPr/>
            <p:nvPr/>
          </p:nvGrpSpPr>
          <p:grpSpPr>
            <a:xfrm>
              <a:off x="7124464" y="2380762"/>
              <a:ext cx="418823" cy="438638"/>
              <a:chOff x="7232448" y="1909465"/>
              <a:chExt cx="418823" cy="438638"/>
            </a:xfrm>
          </p:grpSpPr>
          <p:sp>
            <p:nvSpPr>
              <p:cNvPr id="57" name="Rectangle 56"/>
              <p:cNvSpPr/>
              <p:nvPr/>
            </p:nvSpPr>
            <p:spPr>
              <a:xfrm>
                <a:off x="7232449" y="2070259"/>
                <a:ext cx="277844" cy="27784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9" name="Picture 5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2448" y="1909465"/>
                <a:ext cx="418823" cy="418823"/>
              </a:xfrm>
              <a:prstGeom prst="rect">
                <a:avLst/>
              </a:prstGeom>
            </p:spPr>
          </p:pic>
        </p:grpSp>
        <p:grpSp>
          <p:nvGrpSpPr>
            <p:cNvPr id="61" name="Group 60"/>
            <p:cNvGrpSpPr/>
            <p:nvPr/>
          </p:nvGrpSpPr>
          <p:grpSpPr>
            <a:xfrm>
              <a:off x="7124464" y="3352800"/>
              <a:ext cx="418823" cy="438638"/>
              <a:chOff x="7232448" y="1909465"/>
              <a:chExt cx="418823" cy="438638"/>
            </a:xfrm>
          </p:grpSpPr>
          <p:sp>
            <p:nvSpPr>
              <p:cNvPr id="62" name="Rectangle 61"/>
              <p:cNvSpPr/>
              <p:nvPr/>
            </p:nvSpPr>
            <p:spPr>
              <a:xfrm>
                <a:off x="7232449" y="2070259"/>
                <a:ext cx="277844" cy="27784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63" name="Picture 6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2448" y="1909465"/>
                <a:ext cx="418823" cy="418823"/>
              </a:xfrm>
              <a:prstGeom prst="rect">
                <a:avLst/>
              </a:prstGeom>
            </p:spPr>
          </p:pic>
        </p:grpSp>
        <p:grpSp>
          <p:nvGrpSpPr>
            <p:cNvPr id="64" name="Group 63"/>
            <p:cNvGrpSpPr/>
            <p:nvPr/>
          </p:nvGrpSpPr>
          <p:grpSpPr>
            <a:xfrm>
              <a:off x="7124464" y="3824097"/>
              <a:ext cx="418823" cy="438638"/>
              <a:chOff x="7232448" y="1909465"/>
              <a:chExt cx="418823" cy="438638"/>
            </a:xfrm>
          </p:grpSpPr>
          <p:sp>
            <p:nvSpPr>
              <p:cNvPr id="65" name="Rectangle 64"/>
              <p:cNvSpPr/>
              <p:nvPr/>
            </p:nvSpPr>
            <p:spPr>
              <a:xfrm>
                <a:off x="7232449" y="2070259"/>
                <a:ext cx="277844" cy="27784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66" name="Picture 6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2448" y="1909465"/>
                <a:ext cx="418823" cy="418823"/>
              </a:xfrm>
              <a:prstGeom prst="rect">
                <a:avLst/>
              </a:prstGeom>
            </p:spPr>
          </p:pic>
        </p:grpSp>
        <p:grpSp>
          <p:nvGrpSpPr>
            <p:cNvPr id="69" name="Group 68"/>
            <p:cNvGrpSpPr/>
            <p:nvPr/>
          </p:nvGrpSpPr>
          <p:grpSpPr>
            <a:xfrm>
              <a:off x="7124464" y="4909957"/>
              <a:ext cx="418823" cy="438638"/>
              <a:chOff x="7232448" y="1909465"/>
              <a:chExt cx="418823" cy="438638"/>
            </a:xfrm>
          </p:grpSpPr>
          <p:sp>
            <p:nvSpPr>
              <p:cNvPr id="70" name="Rectangle 69"/>
              <p:cNvSpPr/>
              <p:nvPr/>
            </p:nvSpPr>
            <p:spPr>
              <a:xfrm>
                <a:off x="7232449" y="2070259"/>
                <a:ext cx="277844" cy="27784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1" name="Picture 7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2448" y="1909465"/>
                <a:ext cx="418823" cy="418823"/>
              </a:xfrm>
              <a:prstGeom prst="rect">
                <a:avLst/>
              </a:prstGeom>
            </p:spPr>
          </p:pic>
        </p:gr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3826" r="34469" b="16231"/>
            <a:stretch/>
          </p:blipFill>
          <p:spPr>
            <a:xfrm>
              <a:off x="320656" y="3723749"/>
              <a:ext cx="820807" cy="837295"/>
            </a:xfrm>
            <a:prstGeom prst="rect">
              <a:avLst/>
            </a:prstGeom>
          </p:spPr>
        </p:pic>
        <p:sp>
          <p:nvSpPr>
            <p:cNvPr id="44" name="TextBox 43"/>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smtClean="0">
                  <a:solidFill>
                    <a:prstClr val="black"/>
                  </a:solidFill>
                </a:rPr>
                <a:t>© Copyright 2014 Innosight LLC </a:t>
              </a:r>
            </a:p>
            <a:p>
              <a:pPr>
                <a:spcBef>
                  <a:spcPts val="200"/>
                </a:spcBef>
                <a:spcAft>
                  <a:spcPts val="400"/>
                </a:spcAft>
              </a:pPr>
              <a:endParaRPr lang="de-DE" sz="1600" dirty="0" smtClean="0">
                <a:solidFill>
                  <a:srgbClr val="000000"/>
                </a:solidFill>
              </a:endParaRPr>
            </a:p>
          </p:txBody>
        </p:sp>
        <p:sp>
          <p:nvSpPr>
            <p:cNvPr id="47" name="TextBox 46"/>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17</a:t>
              </a:fld>
              <a:endParaRPr lang="en-US" sz="800" dirty="0" smtClean="0">
                <a:solidFill>
                  <a:prstClr val="black"/>
                </a:solidFill>
              </a:endParaRPr>
            </a:p>
          </p:txBody>
        </p:sp>
      </p:grpSp>
    </p:spTree>
    <p:extLst>
      <p:ext uri="{BB962C8B-B14F-4D97-AF65-F5344CB8AC3E}">
        <p14:creationId xmlns:p14="http://schemas.microsoft.com/office/powerpoint/2010/main" val="398946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1"/>
          <p:cNvSpPr>
            <a:spLocks noGrp="1"/>
          </p:cNvSpPr>
          <p:nvPr>
            <p:ph idx="1"/>
          </p:nvPr>
        </p:nvSpPr>
        <p:spPr>
          <a:xfrm>
            <a:off x="1882544" y="43152"/>
            <a:ext cx="7032856" cy="407647"/>
          </a:xfrm>
        </p:spPr>
        <p:txBody>
          <a:bodyPr/>
          <a:lstStyle/>
          <a:p>
            <a:r>
              <a:rPr lang="en-US" dirty="0" smtClean="0"/>
              <a:t>THE FIRST MILE – MINI BUSINESS PLAN TEMPLATE</a:t>
            </a:r>
            <a:endParaRPr lang="en-US" dirty="0"/>
          </a:p>
        </p:txBody>
      </p:sp>
      <p:grpSp>
        <p:nvGrpSpPr>
          <p:cNvPr id="2" name="Group 1"/>
          <p:cNvGrpSpPr/>
          <p:nvPr/>
        </p:nvGrpSpPr>
        <p:grpSpPr>
          <a:xfrm>
            <a:off x="0" y="698504"/>
            <a:ext cx="9271486" cy="6492905"/>
            <a:chOff x="0" y="698504"/>
            <a:chExt cx="9271486" cy="6492905"/>
          </a:xfrm>
        </p:grpSpPr>
        <p:sp>
          <p:nvSpPr>
            <p:cNvPr id="29" name="Rectangle 28"/>
            <p:cNvSpPr>
              <a:spLocks noChangeArrowheads="1"/>
            </p:cNvSpPr>
            <p:nvPr/>
          </p:nvSpPr>
          <p:spPr bwMode="auto">
            <a:xfrm>
              <a:off x="603302" y="2771781"/>
              <a:ext cx="7957293" cy="1503861"/>
            </a:xfrm>
            <a:prstGeom prst="rect">
              <a:avLst/>
            </a:prstGeom>
            <a:solidFill>
              <a:schemeClr val="bg1">
                <a:lumMod val="95000"/>
              </a:schemeClr>
            </a:solidFill>
            <a:ln w="9525">
              <a:solidFill>
                <a:schemeClr val="bg1">
                  <a:lumMod val="75000"/>
                </a:schemeClr>
              </a:solid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defTabSz="457200"/>
              <a:endParaRPr lang="en-US" sz="1600" dirty="0">
                <a:solidFill>
                  <a:srgbClr val="000000"/>
                </a:solidFill>
                <a:latin typeface="Arial" panose="020B0604020202020204" pitchFamily="34" charset="0"/>
                <a:cs typeface="Arial" panose="020B0604020202020204" pitchFamily="34" charset="0"/>
              </a:endParaRPr>
            </a:p>
          </p:txBody>
        </p:sp>
        <p:pic>
          <p:nvPicPr>
            <p:cNvPr id="36" name="Picture 35"/>
            <p:cNvPicPr>
              <a:picLocks noChangeAspect="1"/>
            </p:cNvPicPr>
            <p:nvPr/>
          </p:nvPicPr>
          <p:blipFill rotWithShape="1">
            <a:blip r:embed="rId2">
              <a:extLst>
                <a:ext uri="{28A0092B-C50C-407E-A947-70E740481C1C}">
                  <a14:useLocalDpi xmlns:a14="http://schemas.microsoft.com/office/drawing/2010/main" val="0"/>
                </a:ext>
              </a:extLst>
            </a:blip>
            <a:srcRect l="13826" r="34469" b="16231"/>
            <a:stretch/>
          </p:blipFill>
          <p:spPr>
            <a:xfrm>
              <a:off x="790257" y="3170218"/>
              <a:ext cx="947976" cy="967794"/>
            </a:xfrm>
            <a:prstGeom prst="rect">
              <a:avLst/>
            </a:prstGeom>
          </p:spPr>
        </p:pic>
        <p:sp>
          <p:nvSpPr>
            <p:cNvPr id="32" name="TextBox 31"/>
            <p:cNvSpPr txBox="1"/>
            <p:nvPr/>
          </p:nvSpPr>
          <p:spPr>
            <a:xfrm>
              <a:off x="457201" y="698504"/>
              <a:ext cx="8229600" cy="369312"/>
            </a:xfrm>
            <a:prstGeom prst="rect">
              <a:avLst/>
            </a:prstGeom>
            <a:noFill/>
          </p:spPr>
          <p:txBody>
            <a:bodyPr wrap="square" lIns="91419" tIns="45710" rIns="91419" bIns="45710" rtlCol="0">
              <a:spAutoFit/>
            </a:bodyPr>
            <a:lstStyle/>
            <a:p>
              <a:r>
                <a:rPr lang="en-US" b="1" dirty="0" smtClean="0">
                  <a:solidFill>
                    <a:srgbClr val="000000"/>
                  </a:solidFill>
                  <a:latin typeface="Century Gothic" panose="020B0502020202020204" pitchFamily="34" charset="0"/>
                  <a:cs typeface="Arial" panose="020B0604020202020204" pitchFamily="34" charset="0"/>
                </a:rPr>
                <a:t>CUSTOMER PROFILE</a:t>
              </a:r>
              <a:endParaRPr lang="en-US" sz="1200" dirty="0">
                <a:solidFill>
                  <a:prstClr val="white">
                    <a:lumMod val="75000"/>
                  </a:prstClr>
                </a:solidFill>
                <a:latin typeface="Century Gothic" panose="020B0502020202020204" pitchFamily="34" charset="0"/>
                <a:cs typeface="Arial" panose="020B0604020202020204" pitchFamily="34" charset="0"/>
              </a:endParaRPr>
            </a:p>
          </p:txBody>
        </p:sp>
        <p:sp>
          <p:nvSpPr>
            <p:cNvPr id="35" name="Rectangle 34"/>
            <p:cNvSpPr>
              <a:spLocks noChangeArrowheads="1"/>
            </p:cNvSpPr>
            <p:nvPr/>
          </p:nvSpPr>
          <p:spPr bwMode="auto">
            <a:xfrm>
              <a:off x="581819" y="5786496"/>
              <a:ext cx="7978775" cy="739398"/>
            </a:xfrm>
            <a:prstGeom prst="rect">
              <a:avLst/>
            </a:prstGeom>
            <a:solidFill>
              <a:schemeClr val="bg1">
                <a:lumMod val="95000"/>
              </a:schemeClr>
            </a:solidFill>
            <a:ln>
              <a:solidFill>
                <a:schemeClr val="bg1">
                  <a:lumMod val="75000"/>
                </a:schemeClr>
              </a:solid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defTabSz="457200"/>
              <a:endParaRPr lang="en-US" sz="1600" dirty="0">
                <a:solidFill>
                  <a:srgbClr val="000000"/>
                </a:solidFill>
                <a:latin typeface="Arial" panose="020B0604020202020204" pitchFamily="34" charset="0"/>
                <a:cs typeface="Arial" panose="020B0604020202020204" pitchFamily="34" charset="0"/>
              </a:endParaRPr>
            </a:p>
          </p:txBody>
        </p:sp>
        <p:sp>
          <p:nvSpPr>
            <p:cNvPr id="53" name="Rectangle 52"/>
            <p:cNvSpPr>
              <a:spLocks noChangeArrowheads="1"/>
            </p:cNvSpPr>
            <p:nvPr/>
          </p:nvSpPr>
          <p:spPr bwMode="auto">
            <a:xfrm>
              <a:off x="581819" y="4402986"/>
              <a:ext cx="3925887" cy="1264396"/>
            </a:xfrm>
            <a:prstGeom prst="rect">
              <a:avLst/>
            </a:prstGeom>
            <a:solidFill>
              <a:schemeClr val="bg1">
                <a:lumMod val="95000"/>
              </a:schemeClr>
            </a:solidFill>
            <a:ln>
              <a:solidFill>
                <a:schemeClr val="bg1">
                  <a:lumMod val="75000"/>
                </a:schemeClr>
              </a:solid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defTabSz="457200"/>
              <a:endParaRPr lang="en-US" sz="1600" dirty="0">
                <a:solidFill>
                  <a:srgbClr val="000000"/>
                </a:solidFill>
                <a:latin typeface="Arial" panose="020B0604020202020204" pitchFamily="34" charset="0"/>
                <a:cs typeface="Arial" panose="020B0604020202020204" pitchFamily="34" charset="0"/>
              </a:endParaRPr>
            </a:p>
          </p:txBody>
        </p:sp>
        <p:sp>
          <p:nvSpPr>
            <p:cNvPr id="44" name="Rectangle 43"/>
            <p:cNvSpPr>
              <a:spLocks noChangeArrowheads="1"/>
            </p:cNvSpPr>
            <p:nvPr/>
          </p:nvSpPr>
          <p:spPr bwMode="auto">
            <a:xfrm>
              <a:off x="4695303" y="4402986"/>
              <a:ext cx="3865291" cy="1264395"/>
            </a:xfrm>
            <a:prstGeom prst="rect">
              <a:avLst/>
            </a:prstGeom>
            <a:solidFill>
              <a:schemeClr val="bg1">
                <a:lumMod val="95000"/>
              </a:schemeClr>
            </a:solidFill>
            <a:ln>
              <a:solidFill>
                <a:schemeClr val="bg1">
                  <a:lumMod val="75000"/>
                </a:schemeClr>
              </a:solid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defTabSz="457200"/>
              <a:endParaRPr lang="en-US" sz="1600" dirty="0">
                <a:solidFill>
                  <a:srgbClr val="000000"/>
                </a:solidFill>
                <a:latin typeface="Arial" panose="020B0604020202020204" pitchFamily="34" charset="0"/>
                <a:cs typeface="Arial" panose="020B0604020202020204" pitchFamily="34" charset="0"/>
              </a:endParaRPr>
            </a:p>
          </p:txBody>
        </p:sp>
        <p:sp>
          <p:nvSpPr>
            <p:cNvPr id="21" name="Rectangle 20"/>
            <p:cNvSpPr>
              <a:spLocks noChangeArrowheads="1"/>
            </p:cNvSpPr>
            <p:nvPr/>
          </p:nvSpPr>
          <p:spPr bwMode="auto">
            <a:xfrm>
              <a:off x="1828800" y="3096894"/>
              <a:ext cx="2349743" cy="1097548"/>
            </a:xfrm>
            <a:prstGeom prst="rect">
              <a:avLst/>
            </a:prstGeom>
            <a:noFill/>
            <a:ln w="9525" algn="ctr">
              <a:noFill/>
              <a:round/>
              <a:headEnd/>
              <a:tailEnd/>
            </a:ln>
            <a:effectLst/>
          </p:spPr>
          <p:txBody>
            <a:bodyPr anchor="ctr">
              <a:normAutofit/>
            </a:bodyPr>
            <a:lstStyle/>
            <a:p>
              <a:pPr defTabSz="534988">
                <a:spcAft>
                  <a:spcPct val="50000"/>
                </a:spcAft>
              </a:pPr>
              <a:r>
                <a:rPr lang="en-US" sz="1200" i="1" dirty="0" smtClean="0">
                  <a:solidFill>
                    <a:srgbClr val="000000"/>
                  </a:solidFill>
                  <a:latin typeface="Arial" panose="020B0604020202020204" pitchFamily="34" charset="0"/>
                  <a:cs typeface="Arial" panose="020B0604020202020204" pitchFamily="34" charset="0"/>
                </a:rPr>
                <a:t>“When I’m in the middle </a:t>
              </a:r>
              <a:br>
                <a:rPr lang="en-US" sz="1200" i="1" dirty="0" smtClean="0">
                  <a:solidFill>
                    <a:srgbClr val="000000"/>
                  </a:solidFill>
                  <a:latin typeface="Arial" panose="020B0604020202020204" pitchFamily="34" charset="0"/>
                  <a:cs typeface="Arial" panose="020B0604020202020204" pitchFamily="34" charset="0"/>
                </a:rPr>
              </a:br>
              <a:r>
                <a:rPr lang="en-US" sz="1200" i="1" dirty="0" smtClean="0">
                  <a:solidFill>
                    <a:srgbClr val="000000"/>
                  </a:solidFill>
                  <a:latin typeface="Arial" panose="020B0604020202020204" pitchFamily="34" charset="0"/>
                  <a:cs typeface="Arial" panose="020B0604020202020204" pitchFamily="34" charset="0"/>
                </a:rPr>
                <a:t>of work, I’m on a tight timetable – I can’t spend the time to walk to a restaurant or cafeteria across campus.”</a:t>
              </a:r>
            </a:p>
          </p:txBody>
        </p:sp>
        <p:sp>
          <p:nvSpPr>
            <p:cNvPr id="22" name="Text Box 7"/>
            <p:cNvSpPr txBox="1">
              <a:spLocks noChangeArrowheads="1"/>
            </p:cNvSpPr>
            <p:nvPr/>
          </p:nvSpPr>
          <p:spPr bwMode="auto">
            <a:xfrm>
              <a:off x="603302" y="2771781"/>
              <a:ext cx="7958880" cy="276999"/>
            </a:xfrm>
            <a:prstGeom prst="rect">
              <a:avLst/>
            </a:prstGeom>
            <a:solidFill>
              <a:schemeClr val="bg1">
                <a:lumMod val="85000"/>
              </a:schemeClr>
            </a:solidFill>
            <a:ln w="9525" algn="ctr">
              <a:noFill/>
              <a:miter lim="800000"/>
              <a:headEnd/>
              <a:tailEnd/>
            </a:ln>
          </p:spPr>
          <p:txBody>
            <a:bodyPr wrap="square">
              <a:spAutoFit/>
            </a:bodyPr>
            <a:lstStyle>
              <a:defPPr>
                <a:defRPr lang="en-US"/>
              </a:defPPr>
              <a:lvl1pPr algn="ctr" defTabSz="457200">
                <a:defRPr sz="1200" b="1">
                  <a:solidFill>
                    <a:schemeClr val="bg1"/>
                  </a:solidFill>
                  <a:latin typeface="Century Gothic" panose="020B0502020202020204" pitchFamily="34" charset="0"/>
                  <a:cs typeface="Arial" panose="020B0604020202020204" pitchFamily="34" charset="0"/>
                </a:defRPr>
              </a:lvl1pPr>
            </a:lstStyle>
            <a:p>
              <a:pPr algn="l"/>
              <a:r>
                <a:rPr lang="en-US" dirty="0" smtClean="0">
                  <a:solidFill>
                    <a:srgbClr val="468272"/>
                  </a:solidFill>
                </a:rPr>
                <a:t>MEET STACEY – SAMPLE QUOTES</a:t>
              </a:r>
              <a:endParaRPr lang="en-US" dirty="0">
                <a:solidFill>
                  <a:srgbClr val="468272"/>
                </a:solidFill>
              </a:endParaRPr>
            </a:p>
          </p:txBody>
        </p:sp>
        <p:sp>
          <p:nvSpPr>
            <p:cNvPr id="25" name="Text Box 7"/>
            <p:cNvSpPr txBox="1">
              <a:spLocks noChangeArrowheads="1"/>
            </p:cNvSpPr>
            <p:nvPr/>
          </p:nvSpPr>
          <p:spPr bwMode="auto">
            <a:xfrm>
              <a:off x="581819" y="5786469"/>
              <a:ext cx="7980362" cy="276999"/>
            </a:xfrm>
            <a:prstGeom prst="rect">
              <a:avLst/>
            </a:prstGeom>
            <a:solidFill>
              <a:schemeClr val="bg1">
                <a:lumMod val="85000"/>
              </a:schemeClr>
            </a:solidFill>
            <a:ln w="9525" algn="ctr">
              <a:noFill/>
              <a:miter lim="800000"/>
              <a:headEnd/>
              <a:tailEnd/>
            </a:ln>
          </p:spPr>
          <p:txBody>
            <a:bodyPr wrap="square">
              <a:spAutoFit/>
            </a:bodyPr>
            <a:lstStyle>
              <a:defPPr>
                <a:defRPr lang="en-US"/>
              </a:defPPr>
              <a:lvl1pPr algn="ctr" defTabSz="457200">
                <a:defRPr sz="1200" b="1">
                  <a:solidFill>
                    <a:srgbClr val="468272"/>
                  </a:solidFill>
                  <a:latin typeface="Century Gothic" panose="020B0502020202020204" pitchFamily="34" charset="0"/>
                  <a:cs typeface="Arial" panose="020B0604020202020204" pitchFamily="34" charset="0"/>
                </a:defRPr>
              </a:lvl1pPr>
            </a:lstStyle>
            <a:p>
              <a:pPr algn="l"/>
              <a:r>
                <a:rPr lang="en-US" dirty="0" smtClean="0"/>
                <a:t>PRIORITY JOBS</a:t>
              </a:r>
              <a:endParaRPr lang="en-US" dirty="0"/>
            </a:p>
          </p:txBody>
        </p:sp>
        <p:sp>
          <p:nvSpPr>
            <p:cNvPr id="23" name="TextBox 34"/>
            <p:cNvSpPr txBox="1">
              <a:spLocks noChangeArrowheads="1"/>
            </p:cNvSpPr>
            <p:nvPr/>
          </p:nvSpPr>
          <p:spPr bwMode="auto">
            <a:xfrm>
              <a:off x="626379" y="4688194"/>
              <a:ext cx="3955568" cy="984885"/>
            </a:xfrm>
            <a:prstGeom prst="rect">
              <a:avLst/>
            </a:prstGeom>
            <a:noFill/>
            <a:ln w="9525">
              <a:noFill/>
              <a:miter lim="800000"/>
              <a:headEnd/>
              <a:tailEnd/>
            </a:ln>
          </p:spPr>
          <p:txBody>
            <a:bodyPr wrap="square">
              <a:spAutoFit/>
            </a:bodyPr>
            <a:lstStyle/>
            <a:p>
              <a:pPr marL="231775" indent="-231775" defTabSz="457200">
                <a:spcBef>
                  <a:spcPts val="200"/>
                </a:spcBef>
                <a:spcAft>
                  <a:spcPts val="400"/>
                </a:spcAft>
                <a:buFont typeface="Arial" charset="0"/>
                <a:buChar char="•"/>
              </a:pPr>
              <a:r>
                <a:rPr lang="en-US" sz="1200" dirty="0" smtClean="0">
                  <a:solidFill>
                    <a:prstClr val="black"/>
                  </a:solidFill>
                  <a:latin typeface="Arial" panose="020B0604020202020204" pitchFamily="34" charset="0"/>
                  <a:cs typeface="Arial" panose="020B0604020202020204" pitchFamily="34" charset="0"/>
                </a:rPr>
                <a:t>27 years old</a:t>
              </a:r>
            </a:p>
            <a:p>
              <a:pPr marL="231775" indent="-231775" defTabSz="457200">
                <a:spcBef>
                  <a:spcPts val="200"/>
                </a:spcBef>
                <a:spcAft>
                  <a:spcPts val="400"/>
                </a:spcAft>
                <a:buFont typeface="Arial" charset="0"/>
                <a:buChar char="•"/>
              </a:pPr>
              <a:r>
                <a:rPr lang="en-US" sz="1200" dirty="0" smtClean="0">
                  <a:solidFill>
                    <a:prstClr val="black"/>
                  </a:solidFill>
                  <a:latin typeface="Arial" panose="020B0604020202020204" pitchFamily="34" charset="0"/>
                  <a:cs typeface="Arial" panose="020B0604020202020204" pitchFamily="34" charset="0"/>
                </a:rPr>
                <a:t>Lab technician on a medical campus in Indianapolis</a:t>
              </a:r>
            </a:p>
            <a:p>
              <a:pPr marL="231775" indent="-231775" defTabSz="457200">
                <a:spcBef>
                  <a:spcPts val="200"/>
                </a:spcBef>
                <a:spcAft>
                  <a:spcPts val="400"/>
                </a:spcAft>
                <a:buFont typeface="Arial" charset="0"/>
                <a:buChar char="•"/>
              </a:pPr>
              <a:r>
                <a:rPr lang="en-US" sz="1200" dirty="0" smtClean="0">
                  <a:solidFill>
                    <a:prstClr val="black"/>
                  </a:solidFill>
                  <a:latin typeface="Arial" panose="020B0604020202020204" pitchFamily="34" charset="0"/>
                  <a:cs typeface="Arial" panose="020B0604020202020204" pitchFamily="34" charset="0"/>
                </a:rPr>
                <a:t>Has busy schedule of lab work and meetings and </a:t>
              </a:r>
              <a:br>
                <a:rPr lang="en-US" sz="1200" dirty="0" smtClean="0">
                  <a:solidFill>
                    <a:prstClr val="black"/>
                  </a:solidFill>
                  <a:latin typeface="Arial" panose="020B0604020202020204" pitchFamily="34" charset="0"/>
                  <a:cs typeface="Arial" panose="020B0604020202020204" pitchFamily="34" charset="0"/>
                </a:rPr>
              </a:br>
              <a:r>
                <a:rPr lang="en-US" sz="1200" dirty="0" smtClean="0">
                  <a:solidFill>
                    <a:prstClr val="black"/>
                  </a:solidFill>
                  <a:latin typeface="Arial" panose="020B0604020202020204" pitchFamily="34" charset="0"/>
                  <a:cs typeface="Arial" panose="020B0604020202020204" pitchFamily="34" charset="0"/>
                </a:rPr>
                <a:t>is often in the middle of timed experiments</a:t>
              </a:r>
              <a:endParaRPr lang="en-US" sz="1200" dirty="0">
                <a:solidFill>
                  <a:prstClr val="black"/>
                </a:solidFill>
                <a:latin typeface="Arial" panose="020B0604020202020204" pitchFamily="34" charset="0"/>
                <a:cs typeface="Arial" panose="020B0604020202020204" pitchFamily="34" charset="0"/>
              </a:endParaRPr>
            </a:p>
          </p:txBody>
        </p:sp>
        <p:sp>
          <p:nvSpPr>
            <p:cNvPr id="24" name="Text Box 7"/>
            <p:cNvSpPr txBox="1">
              <a:spLocks noChangeArrowheads="1"/>
            </p:cNvSpPr>
            <p:nvPr/>
          </p:nvSpPr>
          <p:spPr bwMode="auto">
            <a:xfrm>
              <a:off x="581819" y="4402985"/>
              <a:ext cx="3925887" cy="276999"/>
            </a:xfrm>
            <a:prstGeom prst="rect">
              <a:avLst/>
            </a:prstGeom>
            <a:solidFill>
              <a:schemeClr val="bg1">
                <a:lumMod val="85000"/>
              </a:schemeClr>
            </a:solidFill>
            <a:ln w="9525" algn="ctr">
              <a:noFill/>
              <a:miter lim="800000"/>
              <a:headEnd/>
              <a:tailEnd/>
            </a:ln>
          </p:spPr>
          <p:txBody>
            <a:bodyPr wrap="square">
              <a:spAutoFit/>
            </a:bodyPr>
            <a:lstStyle>
              <a:defPPr>
                <a:defRPr lang="en-US"/>
              </a:defPPr>
              <a:lvl1pPr algn="ctr" defTabSz="457200">
                <a:defRPr sz="1200" b="1">
                  <a:solidFill>
                    <a:srgbClr val="468272"/>
                  </a:solidFill>
                  <a:latin typeface="Century Gothic" panose="020B0502020202020204" pitchFamily="34" charset="0"/>
                  <a:cs typeface="Arial" panose="020B0604020202020204" pitchFamily="34" charset="0"/>
                </a:defRPr>
              </a:lvl1pPr>
            </a:lstStyle>
            <a:p>
              <a:pPr algn="l"/>
              <a:r>
                <a:rPr lang="en-US" dirty="0"/>
                <a:t>ABOUT </a:t>
              </a:r>
              <a:r>
                <a:rPr lang="en-US" dirty="0" smtClean="0"/>
                <a:t>STACEY</a:t>
              </a:r>
              <a:endParaRPr lang="en-US" dirty="0"/>
            </a:p>
          </p:txBody>
        </p:sp>
        <p:sp>
          <p:nvSpPr>
            <p:cNvPr id="43" name="Text Box 7"/>
            <p:cNvSpPr txBox="1">
              <a:spLocks noChangeArrowheads="1"/>
            </p:cNvSpPr>
            <p:nvPr/>
          </p:nvSpPr>
          <p:spPr bwMode="auto">
            <a:xfrm>
              <a:off x="4695303" y="4402986"/>
              <a:ext cx="3865291" cy="276999"/>
            </a:xfrm>
            <a:prstGeom prst="rect">
              <a:avLst/>
            </a:prstGeom>
            <a:solidFill>
              <a:schemeClr val="bg1">
                <a:lumMod val="85000"/>
              </a:schemeClr>
            </a:solidFill>
            <a:ln w="9525" algn="ctr">
              <a:noFill/>
              <a:miter lim="800000"/>
              <a:headEnd/>
              <a:tailEnd/>
            </a:ln>
          </p:spPr>
          <p:txBody>
            <a:bodyPr wrap="square">
              <a:spAutoFit/>
            </a:bodyPr>
            <a:lstStyle>
              <a:defPPr>
                <a:defRPr lang="en-US"/>
              </a:defPPr>
              <a:lvl1pPr algn="ctr" defTabSz="457200">
                <a:defRPr sz="1200" b="1">
                  <a:solidFill>
                    <a:srgbClr val="468272"/>
                  </a:solidFill>
                  <a:latin typeface="Century Gothic" panose="020B0502020202020204" pitchFamily="34" charset="0"/>
                  <a:cs typeface="Arial" panose="020B0604020202020204" pitchFamily="34" charset="0"/>
                </a:defRPr>
              </a:lvl1pPr>
            </a:lstStyle>
            <a:p>
              <a:pPr algn="l"/>
              <a:r>
                <a:rPr lang="en-US" dirty="0"/>
                <a:t>CIRCUMSTANCES</a:t>
              </a:r>
            </a:p>
          </p:txBody>
        </p:sp>
        <p:sp>
          <p:nvSpPr>
            <p:cNvPr id="55" name="TextBox 34"/>
            <p:cNvSpPr txBox="1">
              <a:spLocks noChangeArrowheads="1"/>
            </p:cNvSpPr>
            <p:nvPr/>
          </p:nvSpPr>
          <p:spPr bwMode="auto">
            <a:xfrm>
              <a:off x="4736991" y="4697094"/>
              <a:ext cx="3721208" cy="907941"/>
            </a:xfrm>
            <a:prstGeom prst="rect">
              <a:avLst/>
            </a:prstGeom>
            <a:noFill/>
            <a:ln w="9525">
              <a:noFill/>
              <a:miter lim="800000"/>
              <a:headEnd/>
              <a:tailEnd/>
            </a:ln>
          </p:spPr>
          <p:txBody>
            <a:bodyPr wrap="square">
              <a:spAutoFit/>
            </a:bodyPr>
            <a:lstStyle/>
            <a:p>
              <a:pPr marL="231775" indent="-231775" defTabSz="457200">
                <a:spcBef>
                  <a:spcPts val="200"/>
                </a:spcBef>
                <a:spcAft>
                  <a:spcPts val="400"/>
                </a:spcAft>
                <a:buFont typeface="Arial" charset="0"/>
                <a:buChar char="•"/>
              </a:pPr>
              <a:r>
                <a:rPr lang="en-US" sz="1200" dirty="0" smtClean="0">
                  <a:solidFill>
                    <a:prstClr val="black"/>
                  </a:solidFill>
                  <a:latin typeface="Arial" panose="020B0604020202020204" pitchFamily="34" charset="0"/>
                  <a:cs typeface="Arial" panose="020B0604020202020204" pitchFamily="34" charset="0"/>
                </a:rPr>
                <a:t>Earns a decent salary but is saving for a home down payment and is quite money conscious</a:t>
              </a:r>
            </a:p>
            <a:p>
              <a:pPr marL="231775" indent="-231775" defTabSz="457200">
                <a:spcBef>
                  <a:spcPts val="200"/>
                </a:spcBef>
                <a:spcAft>
                  <a:spcPts val="400"/>
                </a:spcAft>
                <a:buFont typeface="Arial" charset="0"/>
                <a:buChar char="•"/>
              </a:pPr>
              <a:r>
                <a:rPr lang="en-US" sz="1200" dirty="0" smtClean="0">
                  <a:solidFill>
                    <a:prstClr val="black"/>
                  </a:solidFill>
                  <a:latin typeface="Arial" panose="020B0604020202020204" pitchFamily="34" charset="0"/>
                  <a:cs typeface="Arial" panose="020B0604020202020204" pitchFamily="34" charset="0"/>
                </a:rPr>
                <a:t>Doesn’t want to make lunch at home, given the effort required and the lack of refrigerator space </a:t>
              </a:r>
            </a:p>
          </p:txBody>
        </p:sp>
        <p:sp>
          <p:nvSpPr>
            <p:cNvPr id="48" name="Rectangle 47"/>
            <p:cNvSpPr>
              <a:spLocks noChangeArrowheads="1"/>
            </p:cNvSpPr>
            <p:nvPr/>
          </p:nvSpPr>
          <p:spPr bwMode="auto">
            <a:xfrm>
              <a:off x="4178543" y="3096894"/>
              <a:ext cx="2052351" cy="1097548"/>
            </a:xfrm>
            <a:prstGeom prst="rect">
              <a:avLst/>
            </a:prstGeom>
            <a:noFill/>
            <a:ln w="9525" algn="ctr">
              <a:noFill/>
              <a:round/>
              <a:headEnd/>
              <a:tailEnd/>
            </a:ln>
            <a:effectLst/>
          </p:spPr>
          <p:txBody>
            <a:bodyPr anchor="ctr">
              <a:normAutofit/>
            </a:bodyPr>
            <a:lstStyle/>
            <a:p>
              <a:pPr defTabSz="534988">
                <a:spcAft>
                  <a:spcPct val="50000"/>
                </a:spcAft>
              </a:pPr>
              <a:r>
                <a:rPr lang="en-US" sz="1200" i="1" dirty="0" smtClean="0">
                  <a:solidFill>
                    <a:srgbClr val="000000"/>
                  </a:solidFill>
                  <a:latin typeface="Arial" panose="020B0604020202020204" pitchFamily="34" charset="0"/>
                  <a:cs typeface="Arial" panose="020B0604020202020204" pitchFamily="34" charset="0"/>
                </a:rPr>
                <a:t>“At lunchtime, I just want something good and satisfying. Bringing something cold to work really doesn’t cut it.”</a:t>
              </a:r>
            </a:p>
          </p:txBody>
        </p:sp>
        <p:sp>
          <p:nvSpPr>
            <p:cNvPr id="54" name="Rectangle 53"/>
            <p:cNvSpPr>
              <a:spLocks noChangeArrowheads="1"/>
            </p:cNvSpPr>
            <p:nvPr/>
          </p:nvSpPr>
          <p:spPr bwMode="auto">
            <a:xfrm>
              <a:off x="6070022" y="3096894"/>
              <a:ext cx="2388177" cy="1097548"/>
            </a:xfrm>
            <a:prstGeom prst="rect">
              <a:avLst/>
            </a:prstGeom>
            <a:noFill/>
            <a:ln w="9525" algn="ctr">
              <a:noFill/>
              <a:round/>
              <a:headEnd/>
              <a:tailEnd/>
            </a:ln>
            <a:effectLst/>
          </p:spPr>
          <p:txBody>
            <a:bodyPr anchor="ctr">
              <a:normAutofit/>
            </a:bodyPr>
            <a:lstStyle/>
            <a:p>
              <a:pPr defTabSz="534988">
                <a:spcAft>
                  <a:spcPct val="50000"/>
                </a:spcAft>
              </a:pPr>
              <a:r>
                <a:rPr lang="en-US" sz="1200" i="1" dirty="0" smtClean="0">
                  <a:solidFill>
                    <a:srgbClr val="000000"/>
                  </a:solidFill>
                  <a:latin typeface="Arial" panose="020B0604020202020204" pitchFamily="34" charset="0"/>
                  <a:cs typeface="Arial" panose="020B0604020202020204" pitchFamily="34" charset="0"/>
                </a:rPr>
                <a:t>“When I buy lunch</a:t>
              </a:r>
              <a:r>
                <a:rPr lang="en-US" sz="1200" i="1" dirty="0">
                  <a:solidFill>
                    <a:srgbClr val="000000"/>
                  </a:solidFill>
                  <a:latin typeface="Arial" panose="020B0604020202020204" pitchFamily="34" charset="0"/>
                  <a:cs typeface="Arial" panose="020B0604020202020204" pitchFamily="34" charset="0"/>
                </a:rPr>
                <a:t> </a:t>
              </a:r>
              <a:r>
                <a:rPr lang="en-US" sz="1200" i="1" dirty="0" smtClean="0">
                  <a:solidFill>
                    <a:srgbClr val="000000"/>
                  </a:solidFill>
                  <a:latin typeface="Arial" panose="020B0604020202020204" pitchFamily="34" charset="0"/>
                  <a:cs typeface="Arial" panose="020B0604020202020204" pitchFamily="34" charset="0"/>
                </a:rPr>
                <a:t>from a restaurant, I feel really guilty about spending the money. I feel like it really adds up and that I should be more responsible.”</a:t>
              </a:r>
            </a:p>
          </p:txBody>
        </p:sp>
        <p:sp>
          <p:nvSpPr>
            <p:cNvPr id="61" name="Rectangle 60"/>
            <p:cNvSpPr>
              <a:spLocks noChangeArrowheads="1"/>
            </p:cNvSpPr>
            <p:nvPr/>
          </p:nvSpPr>
          <p:spPr bwMode="auto">
            <a:xfrm>
              <a:off x="603302" y="1143000"/>
              <a:ext cx="7957293" cy="1503861"/>
            </a:xfrm>
            <a:prstGeom prst="rect">
              <a:avLst/>
            </a:prstGeom>
            <a:solidFill>
              <a:schemeClr val="bg1">
                <a:lumMod val="95000"/>
              </a:schemeClr>
            </a:solidFill>
            <a:ln>
              <a:solidFill>
                <a:schemeClr val="bg1">
                  <a:lumMod val="75000"/>
                </a:schemeClr>
              </a:solid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defTabSz="457200"/>
              <a:endParaRPr lang="en-US" sz="1600" dirty="0">
                <a:solidFill>
                  <a:srgbClr val="000000"/>
                </a:solidFill>
                <a:latin typeface="Arial" panose="020B0604020202020204" pitchFamily="34" charset="0"/>
                <a:cs typeface="Arial" panose="020B0604020202020204" pitchFamily="34" charset="0"/>
              </a:endParaRPr>
            </a:p>
          </p:txBody>
        </p:sp>
        <p:sp>
          <p:nvSpPr>
            <p:cNvPr id="63" name="Text Box 7"/>
            <p:cNvSpPr txBox="1">
              <a:spLocks noChangeArrowheads="1"/>
            </p:cNvSpPr>
            <p:nvPr/>
          </p:nvSpPr>
          <p:spPr bwMode="auto">
            <a:xfrm>
              <a:off x="609600" y="1143000"/>
              <a:ext cx="7952581" cy="276999"/>
            </a:xfrm>
            <a:prstGeom prst="rect">
              <a:avLst/>
            </a:prstGeom>
            <a:solidFill>
              <a:schemeClr val="bg1">
                <a:lumMod val="85000"/>
              </a:schemeClr>
            </a:solidFill>
            <a:ln w="9525" algn="ctr">
              <a:noFill/>
              <a:miter lim="800000"/>
              <a:headEnd/>
              <a:tailEnd/>
            </a:ln>
          </p:spPr>
          <p:txBody>
            <a:bodyPr wrap="square">
              <a:spAutoFit/>
            </a:bodyPr>
            <a:lstStyle>
              <a:defPPr>
                <a:defRPr lang="en-US"/>
              </a:defPPr>
              <a:lvl1pPr algn="ctr" defTabSz="457200">
                <a:defRPr sz="1200" b="1">
                  <a:solidFill>
                    <a:schemeClr val="bg1"/>
                  </a:solidFill>
                  <a:latin typeface="Century Gothic" panose="020B0502020202020204" pitchFamily="34" charset="0"/>
                  <a:cs typeface="Arial" panose="020B0604020202020204" pitchFamily="34" charset="0"/>
                </a:defRPr>
              </a:lvl1pPr>
            </a:lstStyle>
            <a:p>
              <a:pPr algn="l"/>
              <a:r>
                <a:rPr lang="en-US" dirty="0">
                  <a:solidFill>
                    <a:srgbClr val="468272"/>
                  </a:solidFill>
                </a:rPr>
                <a:t>TARGET </a:t>
              </a:r>
              <a:r>
                <a:rPr lang="en-US" dirty="0" smtClean="0">
                  <a:solidFill>
                    <a:srgbClr val="468272"/>
                  </a:solidFill>
                </a:rPr>
                <a:t>CUSTOMER OVERVIEW</a:t>
              </a:r>
              <a:endParaRPr lang="en-US" dirty="0">
                <a:solidFill>
                  <a:srgbClr val="468272"/>
                </a:solidFill>
              </a:endParaRPr>
            </a:p>
          </p:txBody>
        </p:sp>
        <p:sp>
          <p:nvSpPr>
            <p:cNvPr id="66" name="Rectangle 65"/>
            <p:cNvSpPr>
              <a:spLocks noChangeArrowheads="1"/>
            </p:cNvSpPr>
            <p:nvPr/>
          </p:nvSpPr>
          <p:spPr bwMode="auto">
            <a:xfrm>
              <a:off x="2819400" y="1476381"/>
              <a:ext cx="5711771" cy="1097548"/>
            </a:xfrm>
            <a:prstGeom prst="rect">
              <a:avLst/>
            </a:prstGeom>
            <a:noFill/>
            <a:ln w="9525" algn="ctr">
              <a:noFill/>
              <a:round/>
              <a:headEnd/>
              <a:tailEnd/>
            </a:ln>
            <a:effectLst/>
          </p:spPr>
          <p:txBody>
            <a:bodyPr anchor="t">
              <a:noAutofit/>
            </a:bodyPr>
            <a:lstStyle/>
            <a:p>
              <a:pPr defTabSz="534988">
                <a:spcAft>
                  <a:spcPct val="50000"/>
                </a:spcAft>
              </a:pPr>
              <a:r>
                <a:rPr lang="en-US" sz="1200" b="1" dirty="0" smtClean="0">
                  <a:solidFill>
                    <a:srgbClr val="000000"/>
                  </a:solidFill>
                  <a:latin typeface="Arial" panose="020B0604020202020204" pitchFamily="34" charset="0"/>
                  <a:cs typeface="Arial" panose="020B0604020202020204" pitchFamily="34" charset="0"/>
                </a:rPr>
                <a:t>Target customers are white collar employees of businesses in office parks </a:t>
              </a:r>
              <a:endParaRPr lang="en-US" sz="1200" b="1" dirty="0">
                <a:solidFill>
                  <a:srgbClr val="000000"/>
                </a:solidFill>
                <a:latin typeface="Arial" panose="020B0604020202020204" pitchFamily="34" charset="0"/>
                <a:cs typeface="Arial" panose="020B0604020202020204" pitchFamily="34" charset="0"/>
              </a:endParaRPr>
            </a:p>
            <a:p>
              <a:pPr marL="171450" indent="-171450" defTabSz="534988">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80% of </a:t>
              </a:r>
              <a:r>
                <a:rPr lang="en-US" sz="1200" dirty="0">
                  <a:solidFill>
                    <a:prstClr val="black"/>
                  </a:solidFill>
                  <a:latin typeface="Arial" panose="020B0604020202020204" pitchFamily="34" charset="0"/>
                  <a:cs typeface="Arial" panose="020B0604020202020204" pitchFamily="34" charset="0"/>
                </a:rPr>
                <a:t>the </a:t>
              </a:r>
              <a:r>
                <a:rPr lang="en-US" sz="1200" dirty="0" smtClean="0">
                  <a:solidFill>
                    <a:prstClr val="black"/>
                  </a:solidFill>
                  <a:latin typeface="Arial" panose="020B0604020202020204" pitchFamily="34" charset="0"/>
                  <a:cs typeface="Arial" panose="020B0604020202020204" pitchFamily="34" charset="0"/>
                </a:rPr>
                <a:t>Millennial </a:t>
              </a:r>
              <a:r>
                <a:rPr lang="en-US" sz="1200" dirty="0">
                  <a:solidFill>
                    <a:prstClr val="black"/>
                  </a:solidFill>
                  <a:latin typeface="Arial" panose="020B0604020202020204" pitchFamily="34" charset="0"/>
                  <a:cs typeface="Arial" panose="020B0604020202020204" pitchFamily="34" charset="0"/>
                </a:rPr>
                <a:t>population is in the </a:t>
              </a:r>
              <a:r>
                <a:rPr lang="en-US" sz="1200" dirty="0" smtClean="0">
                  <a:solidFill>
                    <a:prstClr val="black"/>
                  </a:solidFill>
                  <a:latin typeface="Arial" panose="020B0604020202020204" pitchFamily="34" charset="0"/>
                  <a:cs typeface="Arial" panose="020B0604020202020204" pitchFamily="34" charset="0"/>
                </a:rPr>
                <a:t>workforce</a:t>
              </a:r>
            </a:p>
            <a:p>
              <a:pPr marL="171450" indent="-171450" defTabSz="534988">
                <a:buFont typeface="Arial" panose="020B0604020202020204" pitchFamily="34" charset="0"/>
                <a:buChar char="•"/>
              </a:pPr>
              <a:r>
                <a:rPr lang="en-US" sz="1200" dirty="0" smtClean="0">
                  <a:solidFill>
                    <a:prstClr val="black"/>
                  </a:solidFill>
                  <a:latin typeface="Arial" panose="020B0604020202020204" pitchFamily="34" charset="0"/>
                  <a:cs typeface="Arial" panose="020B0604020202020204" pitchFamily="34" charset="0"/>
                </a:rPr>
                <a:t>50% work for companies with &lt;</a:t>
              </a:r>
              <a:r>
                <a:rPr lang="en-US" sz="1200" dirty="0" smtClean="0">
                  <a:solidFill>
                    <a:srgbClr val="000000"/>
                  </a:solidFill>
                  <a:latin typeface="Arial" panose="020B0604020202020204" pitchFamily="34" charset="0"/>
                  <a:cs typeface="Arial" panose="020B0604020202020204" pitchFamily="34" charset="0"/>
                </a:rPr>
                <a:t>1,000 employees</a:t>
              </a:r>
            </a:p>
            <a:p>
              <a:pPr marL="171450" indent="-171450" defTabSz="534988">
                <a:buFont typeface="Arial" panose="020B0604020202020204" pitchFamily="34" charset="0"/>
                <a:buChar char="•"/>
              </a:pPr>
              <a:r>
                <a:rPr lang="en-US" sz="1200" dirty="0" smtClean="0">
                  <a:solidFill>
                    <a:srgbClr val="000000"/>
                  </a:solidFill>
                  <a:latin typeface="Arial" panose="020B0604020202020204" pitchFamily="34" charset="0"/>
                  <a:cs typeface="Arial" panose="020B0604020202020204" pitchFamily="34" charset="0"/>
                </a:rPr>
                <a:t>40% rated “not having to plan ahead” and “not having to go far for lunch” </a:t>
              </a:r>
              <a:br>
                <a:rPr lang="en-US" sz="1200" dirty="0" smtClean="0">
                  <a:solidFill>
                    <a:srgbClr val="000000"/>
                  </a:solidFill>
                  <a:latin typeface="Arial" panose="020B0604020202020204" pitchFamily="34" charset="0"/>
                  <a:cs typeface="Arial" panose="020B0604020202020204" pitchFamily="34" charset="0"/>
                </a:rPr>
              </a:br>
              <a:r>
                <a:rPr lang="en-US" sz="1200" dirty="0" smtClean="0">
                  <a:solidFill>
                    <a:srgbClr val="000000"/>
                  </a:solidFill>
                  <a:latin typeface="Arial" panose="020B0604020202020204" pitchFamily="34" charset="0"/>
                  <a:cs typeface="Arial" panose="020B0604020202020204" pitchFamily="34" charset="0"/>
                </a:rPr>
                <a:t>as important or very important when considering lunch options</a:t>
              </a:r>
            </a:p>
            <a:p>
              <a:pPr marL="171450" indent="-171450" defTabSz="534988">
                <a:spcAft>
                  <a:spcPct val="50000"/>
                </a:spcAft>
                <a:buFont typeface="Arial" panose="020B0604020202020204" pitchFamily="34" charset="0"/>
                <a:buChar char="•"/>
              </a:pPr>
              <a:endParaRPr lang="en-US" sz="1200" b="1" dirty="0" smtClean="0">
                <a:solidFill>
                  <a:srgbClr val="000000"/>
                </a:solidFill>
                <a:latin typeface="Arial" panose="020B0604020202020204" pitchFamily="34" charset="0"/>
                <a:cs typeface="Arial" panose="020B0604020202020204" pitchFamily="34" charset="0"/>
              </a:endParaRPr>
            </a:p>
          </p:txBody>
        </p:sp>
        <p:sp>
          <p:nvSpPr>
            <p:cNvPr id="57" name="TextBox 34"/>
            <p:cNvSpPr txBox="1">
              <a:spLocks noChangeArrowheads="1"/>
            </p:cNvSpPr>
            <p:nvPr/>
          </p:nvSpPr>
          <p:spPr bwMode="auto">
            <a:xfrm>
              <a:off x="609601" y="6068694"/>
              <a:ext cx="2084333" cy="461665"/>
            </a:xfrm>
            <a:prstGeom prst="rect">
              <a:avLst/>
            </a:prstGeom>
            <a:noFill/>
            <a:ln w="9525">
              <a:noFill/>
              <a:miter lim="800000"/>
              <a:headEnd/>
              <a:tailEnd/>
            </a:ln>
          </p:spPr>
          <p:txBody>
            <a:bodyPr wrap="square">
              <a:spAutoFit/>
            </a:bodyPr>
            <a:lstStyle/>
            <a:p>
              <a:pPr marL="231775" indent="-231775" defTabSz="457200">
                <a:spcBef>
                  <a:spcPts val="200"/>
                </a:spcBef>
                <a:spcAft>
                  <a:spcPts val="400"/>
                </a:spcAft>
                <a:buFont typeface="Arial" charset="0"/>
                <a:buChar char="•"/>
              </a:pPr>
              <a:r>
                <a:rPr lang="en-US" sz="1200" dirty="0" smtClean="0">
                  <a:solidFill>
                    <a:prstClr val="black"/>
                  </a:solidFill>
                  <a:latin typeface="Arial" panose="020B0604020202020204" pitchFamily="34" charset="0"/>
                  <a:cs typeface="Arial" panose="020B0604020202020204" pitchFamily="34" charset="0"/>
                </a:rPr>
                <a:t>Find foods that fit my mood and my budget</a:t>
              </a:r>
            </a:p>
          </p:txBody>
        </p:sp>
        <p:sp>
          <p:nvSpPr>
            <p:cNvPr id="68" name="TextBox 34"/>
            <p:cNvSpPr txBox="1">
              <a:spLocks noChangeArrowheads="1"/>
            </p:cNvSpPr>
            <p:nvPr/>
          </p:nvSpPr>
          <p:spPr bwMode="auto">
            <a:xfrm>
              <a:off x="2362200" y="6068694"/>
              <a:ext cx="3632686" cy="461665"/>
            </a:xfrm>
            <a:prstGeom prst="rect">
              <a:avLst/>
            </a:prstGeom>
            <a:noFill/>
            <a:ln w="9525">
              <a:noFill/>
              <a:miter lim="800000"/>
              <a:headEnd/>
              <a:tailEnd/>
            </a:ln>
          </p:spPr>
          <p:txBody>
            <a:bodyPr wrap="square">
              <a:spAutoFit/>
            </a:bodyPr>
            <a:lstStyle/>
            <a:p>
              <a:pPr marL="231775" indent="-231775" defTabSz="457200">
                <a:spcBef>
                  <a:spcPts val="200"/>
                </a:spcBef>
                <a:spcAft>
                  <a:spcPts val="400"/>
                </a:spcAft>
                <a:buFont typeface="Arial" charset="0"/>
                <a:buChar char="•"/>
              </a:pPr>
              <a:r>
                <a:rPr lang="en-US" sz="1200" dirty="0" smtClean="0">
                  <a:solidFill>
                    <a:prstClr val="black"/>
                  </a:solidFill>
                  <a:latin typeface="Arial" panose="020B0604020202020204" pitchFamily="34" charset="0"/>
                  <a:cs typeface="Arial" panose="020B0604020202020204" pitchFamily="34" charset="0"/>
                </a:rPr>
                <a:t>Find convenient satisfying lunches despite limited options, that fit my workday schedule</a:t>
              </a:r>
            </a:p>
          </p:txBody>
        </p:sp>
        <p:sp>
          <p:nvSpPr>
            <p:cNvPr id="69" name="TextBox 34"/>
            <p:cNvSpPr txBox="1">
              <a:spLocks noChangeArrowheads="1"/>
            </p:cNvSpPr>
            <p:nvPr/>
          </p:nvSpPr>
          <p:spPr bwMode="auto">
            <a:xfrm>
              <a:off x="5638800" y="6068694"/>
              <a:ext cx="3632686" cy="461665"/>
            </a:xfrm>
            <a:prstGeom prst="rect">
              <a:avLst/>
            </a:prstGeom>
            <a:noFill/>
            <a:ln w="9525">
              <a:noFill/>
              <a:miter lim="800000"/>
              <a:headEnd/>
              <a:tailEnd/>
            </a:ln>
          </p:spPr>
          <p:txBody>
            <a:bodyPr wrap="square">
              <a:spAutoFit/>
            </a:bodyPr>
            <a:lstStyle/>
            <a:p>
              <a:pPr marL="231775" indent="-231775" defTabSz="457200">
                <a:spcBef>
                  <a:spcPts val="200"/>
                </a:spcBef>
                <a:spcAft>
                  <a:spcPts val="400"/>
                </a:spcAft>
                <a:buFont typeface="Arial" charset="0"/>
                <a:buChar char="•"/>
              </a:pPr>
              <a:r>
                <a:rPr lang="en-US" sz="1200" dirty="0" smtClean="0">
                  <a:solidFill>
                    <a:prstClr val="black"/>
                  </a:solidFill>
                  <a:latin typeface="Arial" panose="020B0604020202020204" pitchFamily="34" charset="0"/>
                  <a:cs typeface="Arial" panose="020B0604020202020204" pitchFamily="34" charset="0"/>
                </a:rPr>
                <a:t>Eliminate the need to plan ahead</a:t>
              </a:r>
              <a:br>
                <a:rPr lang="en-US" sz="1200" dirty="0" smtClean="0">
                  <a:solidFill>
                    <a:prstClr val="black"/>
                  </a:solidFill>
                  <a:latin typeface="Arial" panose="020B0604020202020204" pitchFamily="34" charset="0"/>
                  <a:cs typeface="Arial" panose="020B0604020202020204" pitchFamily="34" charset="0"/>
                </a:rPr>
              </a:br>
              <a:r>
                <a:rPr lang="en-US" sz="1200" dirty="0" smtClean="0">
                  <a:solidFill>
                    <a:prstClr val="black"/>
                  </a:solidFill>
                  <a:latin typeface="Arial" panose="020B0604020202020204" pitchFamily="34" charset="0"/>
                  <a:cs typeface="Arial" panose="020B0604020202020204" pitchFamily="34" charset="0"/>
                </a:rPr>
                <a:t>and the work associated with lunches</a:t>
              </a:r>
            </a:p>
          </p:txBody>
        </p:sp>
        <p:sp>
          <p:nvSpPr>
            <p:cNvPr id="28" name="Rectangle 27"/>
            <p:cNvSpPr/>
            <p:nvPr/>
          </p:nvSpPr>
          <p:spPr>
            <a:xfrm>
              <a:off x="782534" y="1529855"/>
              <a:ext cx="1911399" cy="9906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468272"/>
                  </a:solidFill>
                  <a:latin typeface="Arial" panose="020B0604020202020204" pitchFamily="34" charset="0"/>
                  <a:cs typeface="Arial" panose="020B0604020202020204" pitchFamily="34" charset="0"/>
                </a:rPr>
                <a:t>There are ~18MM potential target customers in the US</a:t>
              </a:r>
              <a:endParaRPr lang="en-US" sz="1400" b="1" dirty="0">
                <a:solidFill>
                  <a:srgbClr val="468272"/>
                </a:solidFill>
                <a:latin typeface="Arial" panose="020B0604020202020204" pitchFamily="34" charset="0"/>
                <a:cs typeface="Arial" panose="020B0604020202020204" pitchFamily="34" charset="0"/>
              </a:endParaRPr>
            </a:p>
          </p:txBody>
        </p:sp>
        <p:sp>
          <p:nvSpPr>
            <p:cNvPr id="26" name="TextBox 25"/>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smtClean="0">
                  <a:solidFill>
                    <a:prstClr val="black"/>
                  </a:solidFill>
                </a:rPr>
                <a:t>© Copyright 2014 Innosight LLC </a:t>
              </a:r>
            </a:p>
            <a:p>
              <a:pPr>
                <a:spcBef>
                  <a:spcPts val="200"/>
                </a:spcBef>
                <a:spcAft>
                  <a:spcPts val="400"/>
                </a:spcAft>
              </a:pPr>
              <a:endParaRPr lang="de-DE" sz="1600" dirty="0" smtClean="0">
                <a:solidFill>
                  <a:srgbClr val="000000"/>
                </a:solidFill>
              </a:endParaRPr>
            </a:p>
          </p:txBody>
        </p:sp>
        <p:sp>
          <p:nvSpPr>
            <p:cNvPr id="27" name="TextBox 26"/>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18</a:t>
              </a:fld>
              <a:endParaRPr lang="en-US" sz="800" dirty="0" smtClean="0">
                <a:solidFill>
                  <a:prstClr val="black"/>
                </a:solidFill>
              </a:endParaRPr>
            </a:p>
          </p:txBody>
        </p:sp>
      </p:grpSp>
    </p:spTree>
    <p:extLst>
      <p:ext uri="{BB962C8B-B14F-4D97-AF65-F5344CB8AC3E}">
        <p14:creationId xmlns:p14="http://schemas.microsoft.com/office/powerpoint/2010/main" val="3641279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 name="Table 76"/>
          <p:cNvGraphicFramePr>
            <a:graphicFrameLocks noGrp="1"/>
          </p:cNvGraphicFramePr>
          <p:nvPr>
            <p:extLst>
              <p:ext uri="{D42A27DB-BD31-4B8C-83A1-F6EECF244321}">
                <p14:modId xmlns:p14="http://schemas.microsoft.com/office/powerpoint/2010/main" val="3424778249"/>
              </p:ext>
            </p:extLst>
          </p:nvPr>
        </p:nvGraphicFramePr>
        <p:xfrm>
          <a:off x="497631" y="1572293"/>
          <a:ext cx="8227268" cy="3685507"/>
        </p:xfrm>
        <a:graphic>
          <a:graphicData uri="http://schemas.openxmlformats.org/drawingml/2006/table">
            <a:tbl>
              <a:tblPr firstRow="1" bandRow="1">
                <a:tableStyleId>{5C22544A-7EE6-4342-B048-85BDC9FD1C3A}</a:tableStyleId>
              </a:tblPr>
              <a:tblGrid>
                <a:gridCol w="2056817"/>
                <a:gridCol w="2056817"/>
                <a:gridCol w="2056817"/>
                <a:gridCol w="2056817"/>
              </a:tblGrid>
              <a:tr h="164100">
                <a:tc>
                  <a:txBody>
                    <a:bodyPr/>
                    <a:lstStyle/>
                    <a:p>
                      <a:pPr marL="0" indent="0" defTabSz="457200">
                        <a:lnSpc>
                          <a:spcPct val="90000"/>
                        </a:lnSpc>
                        <a:spcAft>
                          <a:spcPts val="300"/>
                        </a:spcAft>
                        <a:buFont typeface="Arial" panose="020B0604020202020204" pitchFamily="34" charset="0"/>
                        <a:buNone/>
                      </a:pPr>
                      <a:r>
                        <a:rPr lang="en-US" sz="1000" b="1" dirty="0" smtClean="0">
                          <a:solidFill>
                            <a:srgbClr val="468272"/>
                          </a:solidFill>
                          <a:latin typeface="Century Gothic" panose="020B0502020202020204" pitchFamily="34" charset="0"/>
                          <a:cs typeface="Arial" panose="020B0604020202020204" pitchFamily="34" charset="0"/>
                        </a:rPr>
                        <a:t>HOLLYWOOD PITCH</a:t>
                      </a:r>
                    </a:p>
                  </a:txBody>
                  <a:tcPr marL="0" marR="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indent="0" algn="l" defTabSz="457200" rtl="0" eaLnBrk="1" latinLnBrk="0" hangingPunct="1">
                        <a:lnSpc>
                          <a:spcPct val="90000"/>
                        </a:lnSpc>
                        <a:spcAft>
                          <a:spcPts val="300"/>
                        </a:spcAft>
                        <a:buFont typeface="Arial" panose="020B0604020202020204" pitchFamily="34" charset="0"/>
                        <a:buNone/>
                      </a:pPr>
                      <a:r>
                        <a:rPr lang="en-US" sz="1000" b="1" kern="1200" baseline="0" dirty="0" smtClean="0">
                          <a:solidFill>
                            <a:srgbClr val="468272"/>
                          </a:solidFill>
                          <a:latin typeface="Century Gothic" panose="020B0502020202020204" pitchFamily="34" charset="0"/>
                          <a:ea typeface="+mn-ea"/>
                          <a:cs typeface="Arial" panose="020B0604020202020204" pitchFamily="34" charset="0"/>
                        </a:rPr>
                        <a:t>PRODUCT/SERVICE OVERVIEW</a:t>
                      </a:r>
                      <a:endParaRPr lang="en-US" sz="1000" b="1" kern="1200" dirty="0" smtClean="0">
                        <a:solidFill>
                          <a:srgbClr val="468272"/>
                        </a:solidFill>
                        <a:latin typeface="Century Gothic" panose="020B0502020202020204" pitchFamily="34" charset="0"/>
                        <a:ea typeface="+mn-ea"/>
                        <a:cs typeface="Arial" panose="020B0604020202020204" pitchFamily="34" charset="0"/>
                      </a:endParaRPr>
                    </a:p>
                  </a:txBody>
                  <a:tcPr marL="0" marR="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indent="0" algn="l" defTabSz="457200" rtl="0" eaLnBrk="1" latinLnBrk="0" hangingPunct="1">
                        <a:lnSpc>
                          <a:spcPct val="90000"/>
                        </a:lnSpc>
                        <a:spcAft>
                          <a:spcPts val="300"/>
                        </a:spcAft>
                        <a:buFont typeface="Arial" panose="020B0604020202020204" pitchFamily="34" charset="0"/>
                        <a:buNone/>
                      </a:pPr>
                      <a:r>
                        <a:rPr lang="en-US" sz="1000" b="1" kern="1200" dirty="0" smtClean="0">
                          <a:solidFill>
                            <a:srgbClr val="468272"/>
                          </a:solidFill>
                          <a:latin typeface="Century Gothic" panose="020B0502020202020204" pitchFamily="34" charset="0"/>
                          <a:ea typeface="+mn-ea"/>
                          <a:cs typeface="Arial" panose="020B0604020202020204" pitchFamily="34" charset="0"/>
                        </a:rPr>
                        <a:t>JOBS-TO-BE-DONE</a:t>
                      </a:r>
                      <a:r>
                        <a:rPr lang="en-US" sz="1000" b="1" kern="1200" baseline="0" dirty="0" smtClean="0">
                          <a:solidFill>
                            <a:srgbClr val="468272"/>
                          </a:solidFill>
                          <a:latin typeface="Century Gothic" panose="020B0502020202020204" pitchFamily="34" charset="0"/>
                          <a:ea typeface="+mn-ea"/>
                          <a:cs typeface="Arial" panose="020B0604020202020204" pitchFamily="34" charset="0"/>
                        </a:rPr>
                        <a:t> </a:t>
                      </a:r>
                      <a:r>
                        <a:rPr lang="en-US" sz="1000" b="1" kern="1200" dirty="0" smtClean="0">
                          <a:solidFill>
                            <a:srgbClr val="468272"/>
                          </a:solidFill>
                          <a:latin typeface="Century Gothic" panose="020B0502020202020204" pitchFamily="34" charset="0"/>
                          <a:ea typeface="+mn-ea"/>
                          <a:cs typeface="Arial" panose="020B0604020202020204" pitchFamily="34" charset="0"/>
                        </a:rPr>
                        <a:t>OVERVIEW</a:t>
                      </a:r>
                    </a:p>
                  </a:txBody>
                  <a:tcPr marR="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indent="0" algn="l" defTabSz="457200" rtl="0" eaLnBrk="1" latinLnBrk="0" hangingPunct="1">
                        <a:lnSpc>
                          <a:spcPct val="90000"/>
                        </a:lnSpc>
                        <a:spcAft>
                          <a:spcPts val="300"/>
                        </a:spcAft>
                        <a:buFont typeface="Arial" panose="020B0604020202020204" pitchFamily="34" charset="0"/>
                        <a:buNone/>
                      </a:pPr>
                      <a:r>
                        <a:rPr lang="en-US" sz="1000" b="1" kern="1200" dirty="0" smtClean="0">
                          <a:solidFill>
                            <a:srgbClr val="468272"/>
                          </a:solidFill>
                          <a:latin typeface="Century Gothic" panose="020B0502020202020204" pitchFamily="34" charset="0"/>
                          <a:ea typeface="+mn-ea"/>
                          <a:cs typeface="Arial" panose="020B0604020202020204" pitchFamily="34" charset="0"/>
                        </a:rPr>
                        <a:t>CUSTOMER</a:t>
                      </a:r>
                      <a:r>
                        <a:rPr lang="en-US" sz="1000" b="1" kern="1200" baseline="0" dirty="0" smtClean="0">
                          <a:solidFill>
                            <a:srgbClr val="468272"/>
                          </a:solidFill>
                          <a:latin typeface="Century Gothic" panose="020B0502020202020204" pitchFamily="34" charset="0"/>
                          <a:ea typeface="+mn-ea"/>
                          <a:cs typeface="Arial" panose="020B0604020202020204" pitchFamily="34" charset="0"/>
                        </a:rPr>
                        <a:t> </a:t>
                      </a:r>
                      <a:r>
                        <a:rPr lang="en-US" sz="1000" b="1" kern="1200" dirty="0" smtClean="0">
                          <a:solidFill>
                            <a:srgbClr val="468272"/>
                          </a:solidFill>
                          <a:latin typeface="Century Gothic" panose="020B0502020202020204" pitchFamily="34" charset="0"/>
                          <a:ea typeface="+mn-ea"/>
                          <a:cs typeface="Arial" panose="020B0604020202020204" pitchFamily="34" charset="0"/>
                        </a:rPr>
                        <a:t>PROFILE</a:t>
                      </a:r>
                    </a:p>
                  </a:txBody>
                  <a:tcPr marL="45720" marR="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r h="1524001">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dirty="0" smtClean="0">
                          <a:solidFill>
                            <a:srgbClr val="000000"/>
                          </a:solidFill>
                          <a:latin typeface="Arial" panose="020B0604020202020204" pitchFamily="34" charset="0"/>
                          <a:cs typeface="Arial" panose="020B0604020202020204" pitchFamily="34" charset="0"/>
                        </a:rPr>
                        <a:t>Mockup </a:t>
                      </a:r>
                      <a:br>
                        <a:rPr lang="en-US" sz="900" b="0" dirty="0" smtClean="0">
                          <a:solidFill>
                            <a:srgbClr val="000000"/>
                          </a:solidFill>
                          <a:latin typeface="Arial" panose="020B0604020202020204" pitchFamily="34" charset="0"/>
                          <a:cs typeface="Arial" panose="020B0604020202020204" pitchFamily="34" charset="0"/>
                        </a:rPr>
                      </a:br>
                      <a:r>
                        <a:rPr lang="en-US" sz="900" b="0" dirty="0" smtClean="0">
                          <a:solidFill>
                            <a:srgbClr val="000000"/>
                          </a:solidFill>
                          <a:latin typeface="Arial" panose="020B0604020202020204" pitchFamily="34" charset="0"/>
                          <a:cs typeface="Arial" panose="020B0604020202020204" pitchFamily="34" charset="0"/>
                        </a:rPr>
                        <a:t>and</a:t>
                      </a:r>
                      <a:r>
                        <a:rPr lang="en-US" sz="900" b="0" baseline="0" dirty="0" smtClean="0">
                          <a:solidFill>
                            <a:srgbClr val="000000"/>
                          </a:solidFill>
                          <a:latin typeface="Arial" panose="020B0604020202020204" pitchFamily="34" charset="0"/>
                          <a:cs typeface="Arial" panose="020B0604020202020204" pitchFamily="34" charset="0"/>
                        </a:rPr>
                        <a:t> </a:t>
                      </a:r>
                      <a:r>
                        <a:rPr lang="en-US" sz="900" b="0" dirty="0" smtClean="0">
                          <a:solidFill>
                            <a:srgbClr val="000000"/>
                          </a:solidFill>
                          <a:latin typeface="Arial" panose="020B0604020202020204" pitchFamily="34" charset="0"/>
                          <a:cs typeface="Arial" panose="020B0604020202020204" pitchFamily="34" charset="0"/>
                        </a:rPr>
                        <a:t>high-level  description </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dirty="0" smtClean="0">
                          <a:solidFill>
                            <a:srgbClr val="000000"/>
                          </a:solidFill>
                          <a:latin typeface="Arial" panose="020B0604020202020204" pitchFamily="34" charset="0"/>
                          <a:cs typeface="Arial" panose="020B0604020202020204" pitchFamily="34" charset="0"/>
                        </a:rPr>
                        <a:t>of the proposed product</a:t>
                      </a:r>
                      <a:r>
                        <a:rPr lang="en-US" sz="900" b="0" baseline="0" dirty="0" smtClean="0">
                          <a:solidFill>
                            <a:srgbClr val="000000"/>
                          </a:solidFill>
                          <a:latin typeface="Arial" panose="020B0604020202020204" pitchFamily="34" charset="0"/>
                          <a:cs typeface="Arial" panose="020B0604020202020204" pitchFamily="34" charset="0"/>
                        </a:rPr>
                        <a:t> or </a:t>
                      </a:r>
                      <a:r>
                        <a:rPr lang="en-US" sz="900" b="0" dirty="0" smtClean="0">
                          <a:solidFill>
                            <a:srgbClr val="000000"/>
                          </a:solidFill>
                          <a:latin typeface="Arial" panose="020B0604020202020204" pitchFamily="34" charset="0"/>
                          <a:cs typeface="Arial" panose="020B0604020202020204" pitchFamily="34" charset="0"/>
                        </a:rPr>
                        <a:t>service</a:t>
                      </a:r>
                    </a:p>
                  </a:txBody>
                  <a:tcPr marL="0" marR="1188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indent="0" defTabSz="457200">
                        <a:spcAft>
                          <a:spcPts val="300"/>
                        </a:spcAft>
                        <a:buFont typeface="Arial" charset="0"/>
                        <a:buNone/>
                      </a:pPr>
                      <a:r>
                        <a:rPr lang="en-US" sz="900" b="0" dirty="0" smtClean="0">
                          <a:solidFill>
                            <a:srgbClr val="000000"/>
                          </a:solidFill>
                          <a:latin typeface="Arial" panose="020B0604020202020204" pitchFamily="34" charset="0"/>
                          <a:cs typeface="Arial" panose="020B0604020202020204" pitchFamily="34" charset="0"/>
                        </a:rPr>
                        <a:t>Overview </a:t>
                      </a:r>
                      <a:br>
                        <a:rPr lang="en-US" sz="900" b="0" dirty="0" smtClean="0">
                          <a:solidFill>
                            <a:srgbClr val="000000"/>
                          </a:solidFill>
                          <a:latin typeface="Arial" panose="020B0604020202020204" pitchFamily="34" charset="0"/>
                          <a:cs typeface="Arial" panose="020B0604020202020204" pitchFamily="34" charset="0"/>
                        </a:rPr>
                      </a:br>
                      <a:r>
                        <a:rPr lang="en-US" sz="900" b="0" dirty="0" smtClean="0">
                          <a:solidFill>
                            <a:srgbClr val="000000"/>
                          </a:solidFill>
                          <a:latin typeface="Arial" panose="020B0604020202020204" pitchFamily="34" charset="0"/>
                          <a:cs typeface="Arial" panose="020B0604020202020204" pitchFamily="34" charset="0"/>
                        </a:rPr>
                        <a:t>of how the proposed product</a:t>
                      </a:r>
                      <a:r>
                        <a:rPr lang="en-US" sz="900" b="0" baseline="0" dirty="0" smtClean="0">
                          <a:solidFill>
                            <a:srgbClr val="000000"/>
                          </a:solidFill>
                          <a:latin typeface="Arial" panose="020B0604020202020204" pitchFamily="34" charset="0"/>
                          <a:cs typeface="Arial" panose="020B0604020202020204" pitchFamily="34" charset="0"/>
                        </a:rPr>
                        <a:t> or </a:t>
                      </a:r>
                      <a:r>
                        <a:rPr lang="en-US" sz="900" b="0" dirty="0" smtClean="0">
                          <a:solidFill>
                            <a:srgbClr val="000000"/>
                          </a:solidFill>
                          <a:latin typeface="Arial" panose="020B0604020202020204" pitchFamily="34" charset="0"/>
                          <a:cs typeface="Arial" panose="020B0604020202020204" pitchFamily="34" charset="0"/>
                        </a:rPr>
                        <a:t>service benefits the customer, organization,</a:t>
                      </a:r>
                      <a:br>
                        <a:rPr lang="en-US" sz="900" b="0" dirty="0" smtClean="0">
                          <a:solidFill>
                            <a:srgbClr val="000000"/>
                          </a:solidFill>
                          <a:latin typeface="Arial" panose="020B0604020202020204" pitchFamily="34" charset="0"/>
                          <a:cs typeface="Arial" panose="020B0604020202020204" pitchFamily="34" charset="0"/>
                        </a:rPr>
                      </a:br>
                      <a:r>
                        <a:rPr lang="en-US" sz="900" b="0" dirty="0" smtClean="0">
                          <a:solidFill>
                            <a:srgbClr val="000000"/>
                          </a:solidFill>
                          <a:latin typeface="Arial" panose="020B0604020202020204" pitchFamily="34" charset="0"/>
                          <a:cs typeface="Arial" panose="020B0604020202020204" pitchFamily="34" charset="0"/>
                        </a:rPr>
                        <a:t>and</a:t>
                      </a:r>
                      <a:r>
                        <a:rPr lang="en-US" sz="900" b="0" baseline="0" dirty="0" smtClean="0">
                          <a:solidFill>
                            <a:srgbClr val="000000"/>
                          </a:solidFill>
                          <a:latin typeface="Arial" panose="020B0604020202020204" pitchFamily="34" charset="0"/>
                          <a:cs typeface="Arial" panose="020B0604020202020204" pitchFamily="34" charset="0"/>
                        </a:rPr>
                        <a:t> others</a:t>
                      </a:r>
                      <a:endParaRPr lang="en-US" sz="900" b="0" dirty="0" smtClean="0">
                        <a:solidFill>
                          <a:srgbClr val="000000"/>
                        </a:solidFill>
                        <a:latin typeface="Arial" panose="020B0604020202020204" pitchFamily="34" charset="0"/>
                        <a:cs typeface="Arial" panose="020B0604020202020204" pitchFamily="34" charset="0"/>
                      </a:endParaRPr>
                    </a:p>
                  </a:txBody>
                  <a:tcPr marL="0" marR="1188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300"/>
                        </a:spcAft>
                        <a:buClrTx/>
                        <a:buSzTx/>
                        <a:buFont typeface="Arial" charset="0"/>
                        <a:buNone/>
                        <a:tabLst/>
                        <a:defRPr/>
                      </a:pPr>
                      <a:r>
                        <a:rPr lang="en-US" sz="900" b="0" dirty="0" smtClean="0">
                          <a:solidFill>
                            <a:srgbClr val="000000"/>
                          </a:solidFill>
                          <a:latin typeface="Arial" panose="020B0604020202020204" pitchFamily="34" charset="0"/>
                          <a:cs typeface="Arial" panose="020B0604020202020204" pitchFamily="34" charset="0"/>
                        </a:rPr>
                        <a:t>Summary of the important, unsatisfied customer jobs that the product</a:t>
                      </a:r>
                      <a:r>
                        <a:rPr lang="en-US" sz="900" b="0" baseline="0" dirty="0" smtClean="0">
                          <a:solidFill>
                            <a:srgbClr val="000000"/>
                          </a:solidFill>
                          <a:latin typeface="Arial" panose="020B0604020202020204" pitchFamily="34" charset="0"/>
                          <a:cs typeface="Arial" panose="020B0604020202020204" pitchFamily="34" charset="0"/>
                        </a:rPr>
                        <a:t> or </a:t>
                      </a:r>
                      <a:r>
                        <a:rPr lang="en-US" sz="900" b="0" dirty="0" smtClean="0">
                          <a:solidFill>
                            <a:srgbClr val="000000"/>
                          </a:solidFill>
                          <a:latin typeface="Arial" panose="020B0604020202020204" pitchFamily="34" charset="0"/>
                          <a:cs typeface="Arial" panose="020B0604020202020204" pitchFamily="34" charset="0"/>
                        </a:rPr>
                        <a:t>service targets</a:t>
                      </a:r>
                    </a:p>
                  </a:txBody>
                  <a:tcPr marR="1188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300"/>
                        </a:spcAft>
                        <a:buClrTx/>
                        <a:buSzTx/>
                        <a:buFont typeface="Arial" charset="0"/>
                        <a:buNone/>
                        <a:tabLst/>
                        <a:defRPr/>
                      </a:pPr>
                      <a:r>
                        <a:rPr lang="en-US" sz="900" b="0" dirty="0" smtClean="0">
                          <a:solidFill>
                            <a:srgbClr val="000000"/>
                          </a:solidFill>
                          <a:latin typeface="Arial" panose="020B0604020202020204" pitchFamily="34" charset="0"/>
                          <a:cs typeface="Arial" panose="020B0604020202020204" pitchFamily="34" charset="0"/>
                        </a:rPr>
                        <a:t>Snapshot of an individual who is representative of the target segment</a:t>
                      </a:r>
                    </a:p>
                  </a:txBody>
                  <a:tcPr marL="45720" marR="1143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r h="227420">
                <a:tc>
                  <a:txBody>
                    <a:bodyPr/>
                    <a:lstStyle/>
                    <a:p>
                      <a:pPr marL="0" marR="0" indent="0" algn="l" defTabSz="457200" rtl="0" eaLnBrk="1" fontAlgn="auto" latinLnBrk="0" hangingPunct="1">
                        <a:lnSpc>
                          <a:spcPct val="90000"/>
                        </a:lnSpc>
                        <a:spcBef>
                          <a:spcPts val="0"/>
                        </a:spcBef>
                        <a:spcAft>
                          <a:spcPts val="300"/>
                        </a:spcAft>
                        <a:buClrTx/>
                        <a:buSzTx/>
                        <a:buFont typeface="Arial" panose="020B0604020202020204" pitchFamily="34" charset="0"/>
                        <a:buNone/>
                        <a:tabLst/>
                        <a:defRPr/>
                      </a:pPr>
                      <a:r>
                        <a:rPr lang="en-US" sz="1000" b="1" kern="1200" dirty="0" smtClean="0">
                          <a:solidFill>
                            <a:srgbClr val="468272"/>
                          </a:solidFill>
                          <a:latin typeface="Century Gothic" panose="020B0502020202020204" pitchFamily="34" charset="0"/>
                          <a:ea typeface="+mn-ea"/>
                          <a:cs typeface="Arial" panose="020B0604020202020204" pitchFamily="34" charset="0"/>
                        </a:rPr>
                        <a:t>OFFERING PROFILE</a:t>
                      </a:r>
                    </a:p>
                  </a:txBody>
                  <a:tcPr marL="0" marR="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indent="0" algn="l" defTabSz="457200" rtl="0" eaLnBrk="1" latinLnBrk="0" hangingPunct="1">
                        <a:lnSpc>
                          <a:spcPct val="90000"/>
                        </a:lnSpc>
                        <a:spcAft>
                          <a:spcPts val="300"/>
                        </a:spcAft>
                        <a:buFont typeface="Arial" panose="020B0604020202020204" pitchFamily="34" charset="0"/>
                        <a:buNone/>
                      </a:pPr>
                      <a:r>
                        <a:rPr lang="en-US" sz="1000" b="1" kern="1200" dirty="0" smtClean="0">
                          <a:solidFill>
                            <a:srgbClr val="468272"/>
                          </a:solidFill>
                          <a:latin typeface="Century Gothic" panose="020B0502020202020204" pitchFamily="34" charset="0"/>
                          <a:ea typeface="+mn-ea"/>
                          <a:cs typeface="Arial" panose="020B0604020202020204" pitchFamily="34" charset="0"/>
                        </a:rPr>
                        <a:t>COMPETITIVE LANDSCAPE</a:t>
                      </a:r>
                    </a:p>
                  </a:txBody>
                  <a:tcPr marL="0" marR="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indent="0" algn="l" defTabSz="457200" rtl="0" eaLnBrk="1" latinLnBrk="0" hangingPunct="1">
                        <a:lnSpc>
                          <a:spcPct val="90000"/>
                        </a:lnSpc>
                        <a:spcAft>
                          <a:spcPts val="300"/>
                        </a:spcAft>
                        <a:buFont typeface="Arial" panose="020B0604020202020204" pitchFamily="34" charset="0"/>
                        <a:buNone/>
                      </a:pPr>
                      <a:r>
                        <a:rPr lang="en-US" sz="1000" b="1" kern="1200" dirty="0" smtClean="0">
                          <a:solidFill>
                            <a:srgbClr val="468272"/>
                          </a:solidFill>
                          <a:latin typeface="Century Gothic" panose="020B0502020202020204" pitchFamily="34" charset="0"/>
                          <a:ea typeface="+mn-ea"/>
                          <a:cs typeface="Arial" panose="020B0604020202020204" pitchFamily="34" charset="0"/>
                        </a:rPr>
                        <a:t>PROPOSED BUSINESS MODEL </a:t>
                      </a:r>
                    </a:p>
                  </a:txBody>
                  <a:tcPr marR="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90000"/>
                        </a:lnSpc>
                        <a:spcBef>
                          <a:spcPts val="0"/>
                        </a:spcBef>
                        <a:spcAft>
                          <a:spcPts val="300"/>
                        </a:spcAft>
                        <a:buClrTx/>
                        <a:buSzTx/>
                        <a:buFont typeface="Arial" panose="020B0604020202020204" pitchFamily="34" charset="0"/>
                        <a:buNone/>
                        <a:tabLst/>
                        <a:defRPr/>
                      </a:pPr>
                      <a:r>
                        <a:rPr lang="en-US" sz="1000" b="1" kern="1200" dirty="0" smtClean="0">
                          <a:solidFill>
                            <a:srgbClr val="468272"/>
                          </a:solidFill>
                          <a:latin typeface="Century Gothic" panose="020B0502020202020204" pitchFamily="34" charset="0"/>
                          <a:ea typeface="+mn-ea"/>
                          <a:cs typeface="Arial" panose="020B0604020202020204" pitchFamily="34" charset="0"/>
                        </a:rPr>
                        <a:t>GROWTH PATH</a:t>
                      </a:r>
                    </a:p>
                  </a:txBody>
                  <a:tcPr marL="45720" marR="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r h="1704306">
                <a:tc>
                  <a:txBody>
                    <a:bodyPr/>
                    <a:lstStyle/>
                    <a:p>
                      <a:pPr marL="0" marR="0" indent="0" algn="l" defTabSz="457200" rtl="0" eaLnBrk="1" fontAlgn="auto" latinLnBrk="0" hangingPunct="1">
                        <a:lnSpc>
                          <a:spcPct val="100000"/>
                        </a:lnSpc>
                        <a:spcBef>
                          <a:spcPts val="0"/>
                        </a:spcBef>
                        <a:spcAft>
                          <a:spcPts val="300"/>
                        </a:spcAft>
                        <a:buClrTx/>
                        <a:buSzTx/>
                        <a:buFont typeface="Arial" charset="0"/>
                        <a:buNone/>
                        <a:tabLst/>
                        <a:defRPr/>
                      </a:pPr>
                      <a:r>
                        <a:rPr lang="en-US" sz="900" b="0" kern="1200" dirty="0" smtClean="0">
                          <a:solidFill>
                            <a:srgbClr val="000000"/>
                          </a:solidFill>
                          <a:latin typeface="Arial" panose="020B0604020202020204" pitchFamily="34" charset="0"/>
                          <a:ea typeface="+mn-ea"/>
                          <a:cs typeface="Arial" panose="020B0604020202020204" pitchFamily="34" charset="0"/>
                        </a:rPr>
                        <a:t>In-depth description of the product</a:t>
                      </a:r>
                      <a:r>
                        <a:rPr lang="en-US" sz="900" b="0" kern="1200" baseline="0" dirty="0" smtClean="0">
                          <a:solidFill>
                            <a:srgbClr val="000000"/>
                          </a:solidFill>
                          <a:latin typeface="Arial" panose="020B0604020202020204" pitchFamily="34" charset="0"/>
                          <a:ea typeface="+mn-ea"/>
                          <a:cs typeface="Arial" panose="020B0604020202020204" pitchFamily="34" charset="0"/>
                        </a:rPr>
                        <a:t> or </a:t>
                      </a:r>
                      <a:r>
                        <a:rPr lang="en-US" sz="900" b="0" kern="1200" dirty="0" smtClean="0">
                          <a:solidFill>
                            <a:srgbClr val="000000"/>
                          </a:solidFill>
                          <a:latin typeface="Arial" panose="020B0604020202020204" pitchFamily="34" charset="0"/>
                          <a:ea typeface="+mn-ea"/>
                          <a:cs typeface="Arial" panose="020B0604020202020204" pitchFamily="34" charset="0"/>
                        </a:rPr>
                        <a:t>service for the</a:t>
                      </a:r>
                      <a:br>
                        <a:rPr lang="en-US" sz="900" b="0" kern="1200" dirty="0" smtClean="0">
                          <a:solidFill>
                            <a:srgbClr val="000000"/>
                          </a:solidFill>
                          <a:latin typeface="Arial" panose="020B0604020202020204" pitchFamily="34" charset="0"/>
                          <a:ea typeface="+mn-ea"/>
                          <a:cs typeface="Arial" panose="020B0604020202020204" pitchFamily="34" charset="0"/>
                        </a:rPr>
                      </a:br>
                      <a:r>
                        <a:rPr lang="en-US" sz="900" b="0" kern="1200" dirty="0" smtClean="0">
                          <a:solidFill>
                            <a:srgbClr val="000000"/>
                          </a:solidFill>
                          <a:latin typeface="Arial" panose="020B0604020202020204" pitchFamily="34" charset="0"/>
                          <a:ea typeface="+mn-ea"/>
                          <a:cs typeface="Arial" panose="020B0604020202020204" pitchFamily="34" charset="0"/>
                        </a:rPr>
                        <a:t>target customer</a:t>
                      </a:r>
                    </a:p>
                  </a:txBody>
                  <a:tcPr marL="0" marR="1188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300"/>
                        </a:spcAft>
                        <a:buClrTx/>
                        <a:buSzTx/>
                        <a:buFont typeface="Arial" charset="0"/>
                        <a:buNone/>
                        <a:tabLst/>
                        <a:defRPr/>
                      </a:pPr>
                      <a:r>
                        <a:rPr lang="en-US" sz="900" b="0" kern="1200" dirty="0" smtClean="0">
                          <a:solidFill>
                            <a:srgbClr val="000000"/>
                          </a:solidFill>
                          <a:latin typeface="Arial" panose="020B0604020202020204" pitchFamily="34" charset="0"/>
                          <a:ea typeface="+mn-ea"/>
                          <a:cs typeface="Arial" panose="020B0604020202020204" pitchFamily="34" charset="0"/>
                        </a:rPr>
                        <a:t>Performance map that compares existing products</a:t>
                      </a:r>
                      <a:r>
                        <a:rPr lang="en-US" sz="900" b="0" kern="1200" baseline="0" dirty="0" smtClean="0">
                          <a:solidFill>
                            <a:srgbClr val="000000"/>
                          </a:solidFill>
                          <a:latin typeface="Arial" panose="020B0604020202020204" pitchFamily="34" charset="0"/>
                          <a:ea typeface="+mn-ea"/>
                          <a:cs typeface="Arial" panose="020B0604020202020204" pitchFamily="34" charset="0"/>
                        </a:rPr>
                        <a:t> and </a:t>
                      </a:r>
                      <a:r>
                        <a:rPr lang="en-US" sz="900" b="0" kern="1200" dirty="0" smtClean="0">
                          <a:solidFill>
                            <a:srgbClr val="000000"/>
                          </a:solidFill>
                          <a:latin typeface="Arial" panose="020B0604020202020204" pitchFamily="34" charset="0"/>
                          <a:ea typeface="+mn-ea"/>
                          <a:cs typeface="Arial" panose="020B0604020202020204" pitchFamily="34" charset="0"/>
                        </a:rPr>
                        <a:t>services along the dimensions that customers value</a:t>
                      </a:r>
                    </a:p>
                  </a:txBody>
                  <a:tcPr marL="0" marR="1188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300"/>
                        </a:spcAft>
                        <a:buClrTx/>
                        <a:buSzTx/>
                        <a:buFont typeface="Arial" charset="0"/>
                        <a:buNone/>
                        <a:tabLst/>
                        <a:defRPr/>
                      </a:pPr>
                      <a:r>
                        <a:rPr lang="en-US" sz="900" b="0" kern="1200" dirty="0" smtClean="0">
                          <a:solidFill>
                            <a:srgbClr val="000000"/>
                          </a:solidFill>
                          <a:latin typeface="Arial" panose="020B0604020202020204" pitchFamily="34" charset="0"/>
                          <a:ea typeface="+mn-ea"/>
                          <a:cs typeface="Arial" panose="020B0604020202020204" pitchFamily="34" charset="0"/>
                        </a:rPr>
                        <a:t>Overview of</a:t>
                      </a:r>
                      <a:br>
                        <a:rPr lang="en-US" sz="900" b="0" kern="1200" dirty="0" smtClean="0">
                          <a:solidFill>
                            <a:srgbClr val="000000"/>
                          </a:solidFill>
                          <a:latin typeface="Arial" panose="020B0604020202020204" pitchFamily="34" charset="0"/>
                          <a:ea typeface="+mn-ea"/>
                          <a:cs typeface="Arial" panose="020B0604020202020204" pitchFamily="34" charset="0"/>
                        </a:rPr>
                      </a:br>
                      <a:r>
                        <a:rPr lang="en-US" sz="900" b="0" kern="1200" dirty="0" smtClean="0">
                          <a:solidFill>
                            <a:srgbClr val="000000"/>
                          </a:solidFill>
                          <a:latin typeface="Arial" panose="020B0604020202020204" pitchFamily="34" charset="0"/>
                          <a:ea typeface="+mn-ea"/>
                          <a:cs typeface="Arial" panose="020B0604020202020204" pitchFamily="34" charset="0"/>
                        </a:rPr>
                        <a:t>the proposed delivery model and profit formula to deliver on </a:t>
                      </a:r>
                      <a:br>
                        <a:rPr lang="en-US" sz="900" b="0" kern="1200" dirty="0" smtClean="0">
                          <a:solidFill>
                            <a:srgbClr val="000000"/>
                          </a:solidFill>
                          <a:latin typeface="Arial" panose="020B0604020202020204" pitchFamily="34" charset="0"/>
                          <a:ea typeface="+mn-ea"/>
                          <a:cs typeface="Arial" panose="020B0604020202020204" pitchFamily="34" charset="0"/>
                        </a:rPr>
                      </a:br>
                      <a:r>
                        <a:rPr lang="en-US" sz="900" b="0" kern="1200" dirty="0" smtClean="0">
                          <a:solidFill>
                            <a:srgbClr val="000000"/>
                          </a:solidFill>
                          <a:latin typeface="Arial" panose="020B0604020202020204" pitchFamily="34" charset="0"/>
                          <a:ea typeface="+mn-ea"/>
                          <a:cs typeface="Arial" panose="020B0604020202020204" pitchFamily="34" charset="0"/>
                        </a:rPr>
                        <a:t>the</a:t>
                      </a:r>
                      <a:r>
                        <a:rPr lang="en-US" sz="900" b="0" kern="1200" baseline="0" dirty="0" smtClean="0">
                          <a:solidFill>
                            <a:srgbClr val="000000"/>
                          </a:solidFill>
                          <a:latin typeface="Arial" panose="020B0604020202020204" pitchFamily="34" charset="0"/>
                          <a:ea typeface="+mn-ea"/>
                          <a:cs typeface="Arial" panose="020B0604020202020204" pitchFamily="34" charset="0"/>
                        </a:rPr>
                        <a:t> </a:t>
                      </a:r>
                      <a:r>
                        <a:rPr lang="en-US" sz="900" b="0" kern="1200" dirty="0" smtClean="0">
                          <a:solidFill>
                            <a:srgbClr val="000000"/>
                          </a:solidFill>
                          <a:latin typeface="Arial" panose="020B0604020202020204" pitchFamily="34" charset="0"/>
                          <a:ea typeface="+mn-ea"/>
                          <a:cs typeface="Arial" panose="020B0604020202020204" pitchFamily="34" charset="0"/>
                        </a:rPr>
                        <a:t>value proposition</a:t>
                      </a:r>
                    </a:p>
                  </a:txBody>
                  <a:tcPr marR="1188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300"/>
                        </a:spcAft>
                        <a:buClrTx/>
                        <a:buSzTx/>
                        <a:buFont typeface="Arial" charset="0"/>
                        <a:buNone/>
                        <a:tabLst/>
                        <a:defRPr/>
                      </a:pPr>
                      <a:r>
                        <a:rPr lang="en-US" sz="900" b="0" kern="1200" dirty="0" smtClean="0">
                          <a:solidFill>
                            <a:srgbClr val="000000"/>
                          </a:solidFill>
                          <a:latin typeface="Arial" panose="020B0604020202020204" pitchFamily="34" charset="0"/>
                          <a:ea typeface="+mn-ea"/>
                          <a:cs typeface="Arial" panose="020B0604020202020204" pitchFamily="34" charset="0"/>
                        </a:rPr>
                        <a:t>High-level view of how the business will expand from the initial foothold to capture a larger share of the market</a:t>
                      </a:r>
                    </a:p>
                  </a:txBody>
                  <a:tcPr marL="45720" marR="1143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01357509"/>
              </p:ext>
            </p:extLst>
          </p:nvPr>
        </p:nvGraphicFramePr>
        <p:xfrm>
          <a:off x="459532" y="5029200"/>
          <a:ext cx="8227268" cy="1600200"/>
        </p:xfrm>
        <a:graphic>
          <a:graphicData uri="http://schemas.openxmlformats.org/drawingml/2006/table">
            <a:tbl>
              <a:tblPr firstRow="1" bandRow="1">
                <a:tableStyleId>{5C22544A-7EE6-4342-B048-85BDC9FD1C3A}</a:tableStyleId>
              </a:tblPr>
              <a:tblGrid>
                <a:gridCol w="2056817"/>
                <a:gridCol w="2056817"/>
                <a:gridCol w="2056817"/>
                <a:gridCol w="2056817"/>
              </a:tblGrid>
              <a:tr h="227420">
                <a:tc>
                  <a:txBody>
                    <a:bodyPr/>
                    <a:lstStyle/>
                    <a:p>
                      <a:pPr marL="0" indent="0" algn="l" defTabSz="457200" rtl="0" eaLnBrk="1" latinLnBrk="0" hangingPunct="1">
                        <a:lnSpc>
                          <a:spcPct val="90000"/>
                        </a:lnSpc>
                        <a:spcAft>
                          <a:spcPts val="300"/>
                        </a:spcAft>
                        <a:buFont typeface="Arial" panose="020B0604020202020204" pitchFamily="34" charset="0"/>
                        <a:buNone/>
                      </a:pPr>
                      <a:r>
                        <a:rPr lang="en-US" sz="1000" b="1" kern="1200" dirty="0" smtClean="0">
                          <a:solidFill>
                            <a:srgbClr val="468272"/>
                          </a:solidFill>
                          <a:latin typeface="Century Gothic" panose="020B0502020202020204" pitchFamily="34" charset="0"/>
                          <a:ea typeface="+mn-ea"/>
                          <a:cs typeface="Arial" panose="020B0604020202020204" pitchFamily="34" charset="0"/>
                        </a:rPr>
                        <a:t>COMMERCIALIZATION PLAN</a:t>
                      </a:r>
                    </a:p>
                  </a:txBody>
                  <a:tcPr marL="0" marR="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0" algn="l" defTabSz="457200" rtl="0" eaLnBrk="1" latinLnBrk="0" hangingPunct="1">
                        <a:lnSpc>
                          <a:spcPct val="90000"/>
                        </a:lnSpc>
                        <a:spcAft>
                          <a:spcPts val="300"/>
                        </a:spcAft>
                        <a:buFont typeface="Arial" panose="020B0604020202020204" pitchFamily="34" charset="0"/>
                        <a:buNone/>
                      </a:pPr>
                      <a:r>
                        <a:rPr lang="en-US" sz="1000" b="1" kern="1200" dirty="0" smtClean="0">
                          <a:solidFill>
                            <a:srgbClr val="468272"/>
                          </a:solidFill>
                          <a:latin typeface="Century Gothic" panose="020B0502020202020204" pitchFamily="34" charset="0"/>
                          <a:ea typeface="+mn-ea"/>
                          <a:cs typeface="Arial" panose="020B0604020202020204" pitchFamily="34" charset="0"/>
                        </a:rPr>
                        <a:t>REVERSE INCOME STATEMENT</a:t>
                      </a:r>
                    </a:p>
                  </a:txBody>
                  <a:tcPr marL="0" marR="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0" algn="l" defTabSz="457200" rtl="0" eaLnBrk="1" latinLnBrk="0" hangingPunct="1">
                        <a:lnSpc>
                          <a:spcPct val="90000"/>
                        </a:lnSpc>
                        <a:spcAft>
                          <a:spcPts val="300"/>
                        </a:spcAft>
                        <a:buFont typeface="Arial" panose="020B0604020202020204" pitchFamily="34" charset="0"/>
                        <a:buNone/>
                      </a:pPr>
                      <a:r>
                        <a:rPr lang="en-US" sz="1000" b="1" kern="1200" dirty="0" smtClean="0">
                          <a:solidFill>
                            <a:srgbClr val="468272"/>
                          </a:solidFill>
                          <a:latin typeface="Century Gothic" panose="020B0502020202020204" pitchFamily="34" charset="0"/>
                          <a:ea typeface="+mn-ea"/>
                          <a:cs typeface="Arial" panose="020B0604020202020204" pitchFamily="34" charset="0"/>
                        </a:rPr>
                        <a:t>CRITICAL ASSUMPTIONS LIST</a:t>
                      </a:r>
                    </a:p>
                  </a:txBody>
                  <a:tcPr marR="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0" algn="l" defTabSz="457200" rtl="0" eaLnBrk="1" latinLnBrk="0" hangingPunct="1">
                        <a:lnSpc>
                          <a:spcPct val="90000"/>
                        </a:lnSpc>
                        <a:spcAft>
                          <a:spcPts val="300"/>
                        </a:spcAft>
                        <a:buFont typeface="Arial" panose="020B0604020202020204" pitchFamily="34" charset="0"/>
                        <a:buNone/>
                      </a:pPr>
                      <a:r>
                        <a:rPr lang="en-US" sz="1000" b="1" kern="1200" dirty="0" smtClean="0">
                          <a:solidFill>
                            <a:srgbClr val="468272"/>
                          </a:solidFill>
                          <a:latin typeface="Century Gothic" panose="020B0502020202020204" pitchFamily="34" charset="0"/>
                          <a:ea typeface="+mn-ea"/>
                          <a:cs typeface="Arial" panose="020B0604020202020204" pitchFamily="34" charset="0"/>
                        </a:rPr>
                        <a:t>90 DAY TEST-AND-LEARN PLAN</a:t>
                      </a:r>
                    </a:p>
                  </a:txBody>
                  <a:tcPr marL="45720" marR="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371600">
                <a:tc>
                  <a:txBody>
                    <a:bodyPr/>
                    <a:lstStyle/>
                    <a:p>
                      <a:pPr marL="0" marR="0" indent="0" algn="l" defTabSz="457200" rtl="0" eaLnBrk="1" fontAlgn="auto" latinLnBrk="0" hangingPunct="1">
                        <a:lnSpc>
                          <a:spcPct val="100000"/>
                        </a:lnSpc>
                        <a:spcBef>
                          <a:spcPts val="0"/>
                        </a:spcBef>
                        <a:spcAft>
                          <a:spcPts val="300"/>
                        </a:spcAft>
                        <a:buClrTx/>
                        <a:buSzTx/>
                        <a:buFont typeface="Arial" charset="0"/>
                        <a:buNone/>
                        <a:tabLst/>
                        <a:defRPr/>
                      </a:pPr>
                      <a:r>
                        <a:rPr lang="en-US" sz="900" b="0" kern="1200" dirty="0" smtClean="0">
                          <a:solidFill>
                            <a:srgbClr val="000000"/>
                          </a:solidFill>
                          <a:latin typeface="Arial" panose="020B0604020202020204" pitchFamily="34" charset="0"/>
                          <a:ea typeface="+mn-ea"/>
                          <a:cs typeface="Arial" panose="020B0604020202020204" pitchFamily="34" charset="0"/>
                        </a:rPr>
                        <a:t>List of key activities</a:t>
                      </a:r>
                      <a:r>
                        <a:rPr lang="en-US" sz="900" b="0" kern="1200" baseline="0" dirty="0" smtClean="0">
                          <a:solidFill>
                            <a:srgbClr val="000000"/>
                          </a:solidFill>
                          <a:latin typeface="Arial" panose="020B0604020202020204" pitchFamily="34" charset="0"/>
                          <a:ea typeface="+mn-ea"/>
                          <a:cs typeface="Arial" panose="020B0604020202020204" pitchFamily="34" charset="0"/>
                        </a:rPr>
                        <a:t> and </a:t>
                      </a:r>
                      <a:r>
                        <a:rPr lang="en-US" sz="900" b="0" kern="1200" dirty="0" smtClean="0">
                          <a:solidFill>
                            <a:srgbClr val="000000"/>
                          </a:solidFill>
                          <a:latin typeface="Arial" panose="020B0604020202020204" pitchFamily="34" charset="0"/>
                          <a:ea typeface="+mn-ea"/>
                          <a:cs typeface="Arial" panose="020B0604020202020204" pitchFamily="34" charset="0"/>
                        </a:rPr>
                        <a:t>processes necessary </a:t>
                      </a:r>
                      <a:br>
                        <a:rPr lang="en-US" sz="900" b="0" kern="1200" dirty="0" smtClean="0">
                          <a:solidFill>
                            <a:srgbClr val="000000"/>
                          </a:solidFill>
                          <a:latin typeface="Arial" panose="020B0604020202020204" pitchFamily="34" charset="0"/>
                          <a:ea typeface="+mn-ea"/>
                          <a:cs typeface="Arial" panose="020B0604020202020204" pitchFamily="34" charset="0"/>
                        </a:rPr>
                      </a:br>
                      <a:r>
                        <a:rPr lang="en-US" sz="900" b="0" kern="1200" dirty="0" smtClean="0">
                          <a:solidFill>
                            <a:srgbClr val="000000"/>
                          </a:solidFill>
                          <a:latin typeface="Arial" panose="020B0604020202020204" pitchFamily="34" charset="0"/>
                          <a:ea typeface="+mn-ea"/>
                          <a:cs typeface="Arial" panose="020B0604020202020204" pitchFamily="34" charset="0"/>
                        </a:rPr>
                        <a:t>to reach the foothold market</a:t>
                      </a:r>
                    </a:p>
                  </a:txBody>
                  <a:tcPr marL="0" marR="1188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300"/>
                        </a:spcAft>
                        <a:buClrTx/>
                        <a:buSzTx/>
                        <a:buFont typeface="Arial" charset="0"/>
                        <a:buNone/>
                        <a:tabLst/>
                        <a:defRPr/>
                      </a:pPr>
                      <a:r>
                        <a:rPr lang="en-US" sz="900" b="0" kern="1200" dirty="0" smtClean="0">
                          <a:solidFill>
                            <a:srgbClr val="000000"/>
                          </a:solidFill>
                          <a:latin typeface="Arial" panose="020B0604020202020204" pitchFamily="34" charset="0"/>
                          <a:ea typeface="+mn-ea"/>
                          <a:cs typeface="Arial" panose="020B0604020202020204" pitchFamily="34" charset="0"/>
                        </a:rPr>
                        <a:t>Reverse </a:t>
                      </a:r>
                      <a:br>
                        <a:rPr lang="en-US" sz="900" b="0" kern="1200" dirty="0" smtClean="0">
                          <a:solidFill>
                            <a:srgbClr val="000000"/>
                          </a:solidFill>
                          <a:latin typeface="Arial" panose="020B0604020202020204" pitchFamily="34" charset="0"/>
                          <a:ea typeface="+mn-ea"/>
                          <a:cs typeface="Arial" panose="020B0604020202020204" pitchFamily="34" charset="0"/>
                        </a:rPr>
                      </a:br>
                      <a:r>
                        <a:rPr lang="en-US" sz="900" b="0" kern="1200" dirty="0" smtClean="0">
                          <a:solidFill>
                            <a:srgbClr val="000000"/>
                          </a:solidFill>
                          <a:latin typeface="Arial" panose="020B0604020202020204" pitchFamily="34" charset="0"/>
                          <a:ea typeface="+mn-ea"/>
                          <a:cs typeface="Arial" panose="020B0604020202020204" pitchFamily="34" charset="0"/>
                        </a:rPr>
                        <a:t>income statement </a:t>
                      </a:r>
                      <a:br>
                        <a:rPr lang="en-US" sz="900" b="0" kern="1200" dirty="0" smtClean="0">
                          <a:solidFill>
                            <a:srgbClr val="000000"/>
                          </a:solidFill>
                          <a:latin typeface="Arial" panose="020B0604020202020204" pitchFamily="34" charset="0"/>
                          <a:ea typeface="+mn-ea"/>
                          <a:cs typeface="Arial" panose="020B0604020202020204" pitchFamily="34" charset="0"/>
                        </a:rPr>
                      </a:br>
                      <a:r>
                        <a:rPr lang="en-US" sz="900" b="0" kern="1200" dirty="0" smtClean="0">
                          <a:solidFill>
                            <a:srgbClr val="000000"/>
                          </a:solidFill>
                          <a:latin typeface="Arial" panose="020B0604020202020204" pitchFamily="34" charset="0"/>
                          <a:ea typeface="+mn-ea"/>
                          <a:cs typeface="Arial" panose="020B0604020202020204" pitchFamily="34" charset="0"/>
                        </a:rPr>
                        <a:t>to identify </a:t>
                      </a:r>
                      <a:br>
                        <a:rPr lang="en-US" sz="900" b="0" kern="1200" dirty="0" smtClean="0">
                          <a:solidFill>
                            <a:srgbClr val="000000"/>
                          </a:solidFill>
                          <a:latin typeface="Arial" panose="020B0604020202020204" pitchFamily="34" charset="0"/>
                          <a:ea typeface="+mn-ea"/>
                          <a:cs typeface="Arial" panose="020B0604020202020204" pitchFamily="34" charset="0"/>
                        </a:rPr>
                      </a:br>
                      <a:r>
                        <a:rPr lang="en-US" sz="900" b="0" kern="1200" dirty="0" smtClean="0">
                          <a:solidFill>
                            <a:srgbClr val="000000"/>
                          </a:solidFill>
                          <a:latin typeface="Arial" panose="020B0604020202020204" pitchFamily="34" charset="0"/>
                          <a:ea typeface="+mn-ea"/>
                          <a:cs typeface="Arial" panose="020B0604020202020204" pitchFamily="34" charset="0"/>
                        </a:rPr>
                        <a:t>key profit assumptions</a:t>
                      </a:r>
                    </a:p>
                  </a:txBody>
                  <a:tcPr marL="0" marR="1188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300"/>
                        </a:spcAft>
                        <a:buClrTx/>
                        <a:buSzTx/>
                        <a:buFont typeface="Arial" charset="0"/>
                        <a:buNone/>
                        <a:tabLst/>
                        <a:defRPr/>
                      </a:pPr>
                      <a:r>
                        <a:rPr lang="en-US" sz="900" b="0" kern="1200" dirty="0" smtClean="0">
                          <a:solidFill>
                            <a:srgbClr val="000000"/>
                          </a:solidFill>
                          <a:latin typeface="Arial" panose="020B0604020202020204" pitchFamily="34" charset="0"/>
                          <a:ea typeface="+mn-ea"/>
                          <a:cs typeface="Arial" panose="020B0604020202020204" pitchFamily="34" charset="0"/>
                        </a:rPr>
                        <a:t>List of the </a:t>
                      </a:r>
                      <a:br>
                        <a:rPr lang="en-US" sz="900" b="0" kern="1200" dirty="0" smtClean="0">
                          <a:solidFill>
                            <a:srgbClr val="000000"/>
                          </a:solidFill>
                          <a:latin typeface="Arial" panose="020B0604020202020204" pitchFamily="34" charset="0"/>
                          <a:ea typeface="+mn-ea"/>
                          <a:cs typeface="Arial" panose="020B0604020202020204" pitchFamily="34" charset="0"/>
                        </a:rPr>
                      </a:br>
                      <a:r>
                        <a:rPr lang="en-US" sz="900" b="0" kern="1200" dirty="0" smtClean="0">
                          <a:solidFill>
                            <a:srgbClr val="000000"/>
                          </a:solidFill>
                          <a:latin typeface="Arial" panose="020B0604020202020204" pitchFamily="34" charset="0"/>
                          <a:ea typeface="+mn-ea"/>
                          <a:cs typeface="Arial" panose="020B0604020202020204" pitchFamily="34" charset="0"/>
                        </a:rPr>
                        <a:t>most critical assumptions </a:t>
                      </a:r>
                      <a:br>
                        <a:rPr lang="en-US" sz="900" b="0" kern="1200" dirty="0" smtClean="0">
                          <a:solidFill>
                            <a:srgbClr val="000000"/>
                          </a:solidFill>
                          <a:latin typeface="Arial" panose="020B0604020202020204" pitchFamily="34" charset="0"/>
                          <a:ea typeface="+mn-ea"/>
                          <a:cs typeface="Arial" panose="020B0604020202020204" pitchFamily="34" charset="0"/>
                        </a:rPr>
                      </a:br>
                      <a:r>
                        <a:rPr lang="en-US" sz="900" b="0" kern="1200" dirty="0" smtClean="0">
                          <a:solidFill>
                            <a:srgbClr val="000000"/>
                          </a:solidFill>
                          <a:latin typeface="Arial" panose="020B0604020202020204" pitchFamily="34" charset="0"/>
                          <a:ea typeface="+mn-ea"/>
                          <a:cs typeface="Arial" panose="020B0604020202020204" pitchFamily="34" charset="0"/>
                        </a:rPr>
                        <a:t>that must be addressed,</a:t>
                      </a:r>
                      <a:br>
                        <a:rPr lang="en-US" sz="900" b="0" kern="1200" dirty="0" smtClean="0">
                          <a:solidFill>
                            <a:srgbClr val="000000"/>
                          </a:solidFill>
                          <a:latin typeface="Arial" panose="020B0604020202020204" pitchFamily="34" charset="0"/>
                          <a:ea typeface="+mn-ea"/>
                          <a:cs typeface="Arial" panose="020B0604020202020204" pitchFamily="34" charset="0"/>
                        </a:rPr>
                      </a:br>
                      <a:r>
                        <a:rPr lang="en-US" sz="900" b="0" kern="1200" dirty="0" smtClean="0">
                          <a:solidFill>
                            <a:srgbClr val="000000"/>
                          </a:solidFill>
                          <a:latin typeface="Arial" panose="020B0604020202020204" pitchFamily="34" charset="0"/>
                          <a:ea typeface="+mn-ea"/>
                          <a:cs typeface="Arial" panose="020B0604020202020204" pitchFamily="34" charset="0"/>
                        </a:rPr>
                        <a:t>including</a:t>
                      </a:r>
                      <a:br>
                        <a:rPr lang="en-US" sz="900" b="0" kern="1200" dirty="0" smtClean="0">
                          <a:solidFill>
                            <a:srgbClr val="000000"/>
                          </a:solidFill>
                          <a:latin typeface="Arial" panose="020B0604020202020204" pitchFamily="34" charset="0"/>
                          <a:ea typeface="+mn-ea"/>
                          <a:cs typeface="Arial" panose="020B0604020202020204" pitchFamily="34" charset="0"/>
                        </a:rPr>
                      </a:br>
                      <a:r>
                        <a:rPr lang="en-US" sz="900" b="0" kern="1200" dirty="0" smtClean="0">
                          <a:solidFill>
                            <a:srgbClr val="000000"/>
                          </a:solidFill>
                          <a:latin typeface="Arial" panose="020B0604020202020204" pitchFamily="34" charset="0"/>
                          <a:ea typeface="+mn-ea"/>
                          <a:cs typeface="Arial" panose="020B0604020202020204" pitchFamily="34" charset="0"/>
                        </a:rPr>
                        <a:t>deal-killers</a:t>
                      </a:r>
                    </a:p>
                  </a:txBody>
                  <a:tcPr marR="1188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300"/>
                        </a:spcAft>
                        <a:buClrTx/>
                        <a:buSzTx/>
                        <a:buFont typeface="Arial" charset="0"/>
                        <a:buNone/>
                        <a:tabLst/>
                        <a:defRPr/>
                      </a:pPr>
                      <a:r>
                        <a:rPr lang="en-US" sz="900" b="0" kern="1200" dirty="0" smtClean="0">
                          <a:solidFill>
                            <a:srgbClr val="000000"/>
                          </a:solidFill>
                          <a:latin typeface="Arial" panose="020B0604020202020204" pitchFamily="34" charset="0"/>
                          <a:ea typeface="+mn-ea"/>
                          <a:cs typeface="Arial" panose="020B0604020202020204" pitchFamily="34" charset="0"/>
                        </a:rPr>
                        <a:t>High level test and learn plan for the next 90 days</a:t>
                      </a:r>
                    </a:p>
                  </a:txBody>
                  <a:tcPr marL="45720" marR="1143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bl>
          </a:graphicData>
        </a:graphic>
      </p:graphicFrame>
      <p:pic>
        <p:nvPicPr>
          <p:cNvPr id="1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3645718"/>
            <a:ext cx="886968" cy="663104"/>
          </a:xfrm>
          <a:prstGeom prst="roundRect">
            <a:avLst>
              <a:gd name="adj" fmla="val 8427"/>
            </a:avLst>
          </a:prstGeom>
          <a:solidFill>
            <a:schemeClr val="tx1"/>
          </a:solidFill>
          <a:ln w="38100">
            <a:solidFill>
              <a:schemeClr val="bg1"/>
            </a:solidFill>
            <a:miter lim="800000"/>
            <a:headEnd/>
            <a:tailEnd/>
          </a:ln>
          <a:effectLst>
            <a:outerShdw blurRad="63500" sx="102000" sy="102000" algn="ctr" rotWithShape="0">
              <a:prstClr val="black">
                <a:alpha val="40000"/>
              </a:prstClr>
            </a:outerShdw>
          </a:effectLs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6968" y="3645718"/>
            <a:ext cx="886968" cy="662836"/>
          </a:xfrm>
          <a:prstGeom prst="roundRect">
            <a:avLst>
              <a:gd name="adj" fmla="val 8427"/>
            </a:avLst>
          </a:prstGeom>
          <a:solidFill>
            <a:schemeClr val="tx1"/>
          </a:solidFill>
          <a:ln w="38100">
            <a:solidFill>
              <a:schemeClr val="bg1"/>
            </a:solidFill>
            <a:miter lim="800000"/>
            <a:headEnd/>
            <a:tailEnd/>
          </a:ln>
          <a:effectLst>
            <a:outerShdw blurRad="63500" sx="102000" sy="102000" algn="ctr" rotWithShape="0">
              <a:prstClr val="black">
                <a:alpha val="40000"/>
              </a:prstClr>
            </a:outerShdw>
          </a:effectLs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4368" y="3645719"/>
            <a:ext cx="886968" cy="663371"/>
          </a:xfrm>
          <a:prstGeom prst="roundRect">
            <a:avLst>
              <a:gd name="adj" fmla="val 8427"/>
            </a:avLst>
          </a:prstGeom>
          <a:solidFill>
            <a:schemeClr val="tx1"/>
          </a:solidFill>
          <a:ln w="38100">
            <a:solidFill>
              <a:schemeClr val="bg1"/>
            </a:solidFill>
            <a:miter lim="800000"/>
            <a:headEnd/>
            <a:tailEnd/>
          </a:ln>
          <a:effectLst>
            <a:outerShdw blurRad="63500" sx="102000" sy="102000" algn="ctr" rotWithShape="0">
              <a:prstClr val="black">
                <a:alpha val="40000"/>
              </a:prstClr>
            </a:outerShdw>
          </a:effectLs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94802" y="3645718"/>
            <a:ext cx="886968" cy="664432"/>
          </a:xfrm>
          <a:prstGeom prst="roundRect">
            <a:avLst>
              <a:gd name="adj" fmla="val 8427"/>
            </a:avLst>
          </a:prstGeom>
          <a:solidFill>
            <a:schemeClr val="tx1"/>
          </a:solidFill>
          <a:ln w="38100">
            <a:solidFill>
              <a:schemeClr val="bg1"/>
            </a:solidFill>
            <a:miter lim="800000"/>
            <a:headEnd/>
            <a:tailEnd/>
          </a:ln>
          <a:effectLst>
            <a:outerShdw blurRad="63500" sx="102000" sy="102000" algn="ctr" rotWithShape="0">
              <a:prstClr val="black">
                <a:alpha val="40000"/>
              </a:prstClr>
            </a:outerShdw>
          </a:effectLst>
          <a:extLst/>
        </p:spPr>
      </p:pic>
      <p:pic>
        <p:nvPicPr>
          <p:cNvPr id="1026"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22153" b="22572"/>
          <a:stretch/>
        </p:blipFill>
        <p:spPr bwMode="auto">
          <a:xfrm>
            <a:off x="1447800" y="1934805"/>
            <a:ext cx="886968" cy="664432"/>
          </a:xfrm>
          <a:prstGeom prst="roundRect">
            <a:avLst>
              <a:gd name="adj" fmla="val 8427"/>
            </a:avLst>
          </a:prstGeom>
          <a:solidFill>
            <a:schemeClr val="tx1"/>
          </a:solidFill>
          <a:ln w="38100">
            <a:solidFill>
              <a:schemeClr val="bg1"/>
            </a:solidFill>
            <a:miter lim="800000"/>
            <a:headEnd/>
            <a:tailEnd/>
          </a:ln>
          <a:effectLst>
            <a:outerShdw blurRad="63500" sx="102000" sy="102000" algn="ctr" rotWithShape="0">
              <a:prstClr val="black">
                <a:alpha val="40000"/>
              </a:prstClr>
            </a:outerShdw>
          </a:effectLst>
          <a:extLst/>
        </p:spPr>
      </p:pic>
      <p:pic>
        <p:nvPicPr>
          <p:cNvPr id="1027"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98"/>
          <a:stretch/>
        </p:blipFill>
        <p:spPr bwMode="auto">
          <a:xfrm>
            <a:off x="3546968" y="1934805"/>
            <a:ext cx="886968" cy="664432"/>
          </a:xfrm>
          <a:prstGeom prst="roundRect">
            <a:avLst>
              <a:gd name="adj" fmla="val 10062"/>
            </a:avLst>
          </a:prstGeom>
          <a:solidFill>
            <a:schemeClr val="tx1"/>
          </a:solidFill>
          <a:ln w="38100">
            <a:solidFill>
              <a:schemeClr val="bg1"/>
            </a:solidFill>
            <a:miter lim="800000"/>
            <a:headEnd/>
            <a:tailEnd/>
          </a:ln>
          <a:effectLst>
            <a:outerShdw blurRad="63500" sx="102000" sy="102000" algn="ctr" rotWithShape="0">
              <a:prstClr val="black">
                <a:alpha val="40000"/>
              </a:prstClr>
            </a:outerShdw>
          </a:effectLst>
          <a:extLst/>
        </p:spPr>
      </p:pic>
      <p:pic>
        <p:nvPicPr>
          <p:cNvPr id="1028" name="Picture 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88"/>
          <a:stretch/>
        </p:blipFill>
        <p:spPr bwMode="auto">
          <a:xfrm>
            <a:off x="5604368" y="1934805"/>
            <a:ext cx="886968" cy="664432"/>
          </a:xfrm>
          <a:prstGeom prst="roundRect">
            <a:avLst>
              <a:gd name="adj" fmla="val 5121"/>
            </a:avLst>
          </a:prstGeom>
          <a:solidFill>
            <a:schemeClr val="tx1"/>
          </a:solidFill>
          <a:ln w="38100">
            <a:solidFill>
              <a:schemeClr val="bg1"/>
            </a:solidFill>
            <a:miter lim="800000"/>
            <a:headEnd/>
            <a:tailEnd/>
          </a:ln>
          <a:effectLst>
            <a:outerShdw blurRad="63500" sx="102000" sy="102000" algn="ctr" rotWithShape="0">
              <a:prstClr val="black">
                <a:alpha val="40000"/>
              </a:prstClr>
            </a:outerShdw>
          </a:effectLst>
          <a:extLst/>
        </p:spPr>
      </p:pic>
      <p:pic>
        <p:nvPicPr>
          <p:cNvPr id="120"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40"/>
          <a:stretch/>
        </p:blipFill>
        <p:spPr bwMode="auto">
          <a:xfrm>
            <a:off x="7794802" y="1934806"/>
            <a:ext cx="886968" cy="664431"/>
          </a:xfrm>
          <a:prstGeom prst="roundRect">
            <a:avLst>
              <a:gd name="adj" fmla="val 8423"/>
            </a:avLst>
          </a:prstGeom>
          <a:solidFill>
            <a:schemeClr val="tx1"/>
          </a:solidFill>
          <a:ln w="38100">
            <a:solidFill>
              <a:schemeClr val="bg1"/>
            </a:solidFill>
            <a:miter lim="800000"/>
            <a:headEnd/>
            <a:tailEnd/>
          </a:ln>
          <a:effectLst>
            <a:outerShdw blurRad="63500" sx="102000" sy="102000" algn="ctr" rotWithShape="0">
              <a:prstClr val="black">
                <a:alpha val="40000"/>
              </a:prstClr>
            </a:outerShdw>
          </a:effectLst>
          <a:extLst/>
        </p:spPr>
      </p:pic>
      <p:sp>
        <p:nvSpPr>
          <p:cNvPr id="2" name="Content Placeholder 1"/>
          <p:cNvSpPr>
            <a:spLocks noGrp="1"/>
          </p:cNvSpPr>
          <p:nvPr>
            <p:ph idx="1"/>
          </p:nvPr>
        </p:nvSpPr>
        <p:spPr/>
        <p:txBody>
          <a:bodyPr/>
          <a:lstStyle/>
          <a:p>
            <a:r>
              <a:rPr lang="en-US" dirty="0" smtClean="0"/>
              <a:t>THE FIRST MILE – MINI BUSINESS PLAN TEMPLATE</a:t>
            </a:r>
            <a:endParaRPr lang="en-US" dirty="0"/>
          </a:p>
        </p:txBody>
      </p:sp>
      <p:sp>
        <p:nvSpPr>
          <p:cNvPr id="5" name="Rectangle 4"/>
          <p:cNvSpPr/>
          <p:nvPr/>
        </p:nvSpPr>
        <p:spPr>
          <a:xfrm rot="5400000">
            <a:off x="2227371" y="-2084494"/>
            <a:ext cx="555625" cy="5010370"/>
          </a:xfrm>
          <a:prstGeom prst="rect">
            <a:avLst/>
          </a:prstGeom>
          <a:noFill/>
          <a:ln>
            <a:no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vert="vert270" rtlCol="0" anchor="ctr"/>
          <a:lstStyle/>
          <a:p>
            <a:pPr algn="r" defTabSz="457200"/>
            <a:endParaRPr lang="en-US" sz="2000" dirty="0">
              <a:solidFill>
                <a:srgbClr val="FFFFFF"/>
              </a:solidFill>
              <a:cs typeface="Calibri" pitchFamily="34" charset="0"/>
            </a:endParaRPr>
          </a:p>
        </p:txBody>
      </p:sp>
      <p:sp>
        <p:nvSpPr>
          <p:cNvPr id="68" name="TextBox 67"/>
          <p:cNvSpPr txBox="1"/>
          <p:nvPr/>
        </p:nvSpPr>
        <p:spPr>
          <a:xfrm>
            <a:off x="419100" y="698504"/>
            <a:ext cx="8229600" cy="369312"/>
          </a:xfrm>
          <a:prstGeom prst="rect">
            <a:avLst/>
          </a:prstGeom>
          <a:noFill/>
        </p:spPr>
        <p:txBody>
          <a:bodyPr wrap="square" lIns="91419" tIns="45710" rIns="91419" bIns="45710" rtlCol="0">
            <a:spAutoFit/>
          </a:bodyPr>
          <a:lstStyle/>
          <a:p>
            <a:r>
              <a:rPr lang="en-US" b="1" dirty="0" smtClean="0">
                <a:solidFill>
                  <a:srgbClr val="000000"/>
                </a:solidFill>
                <a:latin typeface="Century Gothic" panose="020B0502020202020204" pitchFamily="34" charset="0"/>
                <a:cs typeface="Arial" panose="020B0604020202020204" pitchFamily="34" charset="0"/>
              </a:rPr>
              <a:t>KEY ELEMENTS OF A MINI BUSINESS PLAN  </a:t>
            </a:r>
            <a:r>
              <a:rPr lang="en-US" sz="1200" dirty="0" smtClean="0">
                <a:solidFill>
                  <a:prstClr val="white">
                    <a:lumMod val="75000"/>
                  </a:prstClr>
                </a:solidFill>
                <a:latin typeface="Century Gothic" panose="020B0502020202020204" pitchFamily="34" charset="0"/>
                <a:cs typeface="Arial" panose="020B0604020202020204" pitchFamily="34" charset="0"/>
              </a:rPr>
              <a:t>(THE LENGTH OF EACH SECTION WILL VARY)</a:t>
            </a:r>
            <a:endParaRPr lang="en-US" sz="1200" dirty="0">
              <a:solidFill>
                <a:prstClr val="white">
                  <a:lumMod val="75000"/>
                </a:prstClr>
              </a:solidFill>
              <a:latin typeface="Century Gothic" panose="020B0502020202020204" pitchFamily="34" charset="0"/>
              <a:cs typeface="Arial" panose="020B0604020202020204" pitchFamily="34" charset="0"/>
            </a:endParaRPr>
          </a:p>
        </p:txBody>
      </p:sp>
      <p:cxnSp>
        <p:nvCxnSpPr>
          <p:cNvPr id="70" name="Straight Connector 69"/>
          <p:cNvCxnSpPr/>
          <p:nvPr/>
        </p:nvCxnSpPr>
        <p:spPr>
          <a:xfrm>
            <a:off x="493713" y="1066800"/>
            <a:ext cx="822960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1329832" y="1815725"/>
            <a:ext cx="274320" cy="274320"/>
          </a:xfrm>
          <a:prstGeom prst="ellipse">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pPr algn="ctr"/>
            <a:r>
              <a:rPr lang="en-US" sz="1100" b="1" dirty="0" smtClean="0">
                <a:solidFill>
                  <a:prstClr val="white"/>
                </a:solidFill>
                <a:latin typeface="Century Gothic" panose="020B0502020202020204" pitchFamily="34" charset="0"/>
                <a:cs typeface="Arial" panose="020B0604020202020204" pitchFamily="34" charset="0"/>
              </a:rPr>
              <a:t>1</a:t>
            </a:r>
            <a:endParaRPr lang="en-US" sz="1100" b="1" dirty="0">
              <a:solidFill>
                <a:prstClr val="white"/>
              </a:solidFill>
              <a:latin typeface="Century Gothic" panose="020B0502020202020204" pitchFamily="34" charset="0"/>
              <a:cs typeface="Arial" panose="020B0604020202020204" pitchFamily="34" charset="0"/>
            </a:endParaRPr>
          </a:p>
        </p:txBody>
      </p:sp>
      <p:sp>
        <p:nvSpPr>
          <p:cNvPr id="84" name="Oval 83"/>
          <p:cNvSpPr/>
          <p:nvPr/>
        </p:nvSpPr>
        <p:spPr>
          <a:xfrm>
            <a:off x="3429000" y="1815725"/>
            <a:ext cx="274320" cy="274320"/>
          </a:xfrm>
          <a:prstGeom prst="ellipse">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pPr algn="ctr"/>
            <a:r>
              <a:rPr lang="en-US" sz="1100" b="1" dirty="0" smtClean="0">
                <a:solidFill>
                  <a:prstClr val="white"/>
                </a:solidFill>
                <a:latin typeface="Century Gothic" panose="020B0502020202020204" pitchFamily="34" charset="0"/>
                <a:cs typeface="Arial" panose="020B0604020202020204" pitchFamily="34" charset="0"/>
              </a:rPr>
              <a:t>2</a:t>
            </a:r>
            <a:endParaRPr lang="en-US" sz="1100" b="1" dirty="0">
              <a:solidFill>
                <a:prstClr val="white"/>
              </a:solidFill>
              <a:latin typeface="Century Gothic" panose="020B0502020202020204" pitchFamily="34" charset="0"/>
              <a:cs typeface="Arial" panose="020B0604020202020204" pitchFamily="34" charset="0"/>
            </a:endParaRPr>
          </a:p>
        </p:txBody>
      </p:sp>
      <p:sp>
        <p:nvSpPr>
          <p:cNvPr id="86" name="Oval 85"/>
          <p:cNvSpPr/>
          <p:nvPr/>
        </p:nvSpPr>
        <p:spPr>
          <a:xfrm>
            <a:off x="5486400" y="1815725"/>
            <a:ext cx="274320" cy="274320"/>
          </a:xfrm>
          <a:prstGeom prst="ellipse">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pPr algn="ctr"/>
            <a:r>
              <a:rPr lang="en-US" sz="1100" b="1" dirty="0" smtClean="0">
                <a:solidFill>
                  <a:prstClr val="white"/>
                </a:solidFill>
                <a:latin typeface="Century Gothic" panose="020B0502020202020204" pitchFamily="34" charset="0"/>
                <a:cs typeface="Arial" panose="020B0604020202020204" pitchFamily="34" charset="0"/>
              </a:rPr>
              <a:t>3</a:t>
            </a:r>
            <a:endParaRPr lang="en-US" sz="1100" b="1" dirty="0">
              <a:solidFill>
                <a:prstClr val="white"/>
              </a:solidFill>
              <a:latin typeface="Century Gothic" panose="020B0502020202020204" pitchFamily="34" charset="0"/>
              <a:cs typeface="Arial" panose="020B0604020202020204" pitchFamily="34" charset="0"/>
            </a:endParaRPr>
          </a:p>
        </p:txBody>
      </p:sp>
      <p:sp>
        <p:nvSpPr>
          <p:cNvPr id="88" name="Oval 87"/>
          <p:cNvSpPr/>
          <p:nvPr/>
        </p:nvSpPr>
        <p:spPr>
          <a:xfrm>
            <a:off x="7676834" y="1815725"/>
            <a:ext cx="274320" cy="274320"/>
          </a:xfrm>
          <a:prstGeom prst="ellipse">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pPr algn="ctr"/>
            <a:r>
              <a:rPr lang="en-US" sz="1100" b="1" dirty="0" smtClean="0">
                <a:solidFill>
                  <a:prstClr val="white"/>
                </a:solidFill>
                <a:latin typeface="Century Gothic" panose="020B0502020202020204" pitchFamily="34" charset="0"/>
                <a:cs typeface="Arial" panose="020B0604020202020204" pitchFamily="34" charset="0"/>
              </a:rPr>
              <a:t>4</a:t>
            </a:r>
            <a:endParaRPr lang="en-US" sz="1100" b="1" dirty="0">
              <a:solidFill>
                <a:prstClr val="white"/>
              </a:solidFill>
              <a:latin typeface="Century Gothic" panose="020B0502020202020204" pitchFamily="34" charset="0"/>
              <a:cs typeface="Arial" panose="020B0604020202020204" pitchFamily="34" charset="0"/>
            </a:endParaRPr>
          </a:p>
        </p:txBody>
      </p:sp>
      <p:sp>
        <p:nvSpPr>
          <p:cNvPr id="95" name="Oval 94"/>
          <p:cNvSpPr/>
          <p:nvPr/>
        </p:nvSpPr>
        <p:spPr>
          <a:xfrm>
            <a:off x="1329832" y="3570182"/>
            <a:ext cx="274320" cy="274320"/>
          </a:xfrm>
          <a:prstGeom prst="ellipse">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pPr algn="ctr"/>
            <a:r>
              <a:rPr lang="en-US" sz="1100" b="1" dirty="0" smtClean="0">
                <a:solidFill>
                  <a:prstClr val="white"/>
                </a:solidFill>
                <a:latin typeface="Century Gothic" panose="020B0502020202020204" pitchFamily="34" charset="0"/>
                <a:cs typeface="Arial" panose="020B0604020202020204" pitchFamily="34" charset="0"/>
              </a:rPr>
              <a:t>5</a:t>
            </a:r>
            <a:endParaRPr lang="en-US" sz="1100" b="1" dirty="0">
              <a:solidFill>
                <a:prstClr val="white"/>
              </a:solidFill>
              <a:latin typeface="Century Gothic" panose="020B0502020202020204" pitchFamily="34" charset="0"/>
              <a:cs typeface="Arial" panose="020B0604020202020204" pitchFamily="34" charset="0"/>
            </a:endParaRPr>
          </a:p>
        </p:txBody>
      </p:sp>
      <p:sp>
        <p:nvSpPr>
          <p:cNvPr id="98" name="Oval 97"/>
          <p:cNvSpPr/>
          <p:nvPr/>
        </p:nvSpPr>
        <p:spPr>
          <a:xfrm>
            <a:off x="3429000" y="3570182"/>
            <a:ext cx="274320" cy="274320"/>
          </a:xfrm>
          <a:prstGeom prst="ellipse">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pPr algn="ctr"/>
            <a:r>
              <a:rPr lang="en-US" sz="1100" b="1" dirty="0" smtClean="0">
                <a:solidFill>
                  <a:prstClr val="white"/>
                </a:solidFill>
                <a:latin typeface="Century Gothic" panose="020B0502020202020204" pitchFamily="34" charset="0"/>
                <a:cs typeface="Arial" panose="020B0604020202020204" pitchFamily="34" charset="0"/>
              </a:rPr>
              <a:t>6</a:t>
            </a:r>
            <a:endParaRPr lang="en-US" sz="1100" b="1" dirty="0">
              <a:solidFill>
                <a:prstClr val="white"/>
              </a:solidFill>
              <a:latin typeface="Century Gothic" panose="020B0502020202020204" pitchFamily="34" charset="0"/>
              <a:cs typeface="Arial" panose="020B0604020202020204" pitchFamily="34" charset="0"/>
            </a:endParaRPr>
          </a:p>
        </p:txBody>
      </p:sp>
      <p:sp>
        <p:nvSpPr>
          <p:cNvPr id="101" name="Oval 100"/>
          <p:cNvSpPr/>
          <p:nvPr/>
        </p:nvSpPr>
        <p:spPr>
          <a:xfrm>
            <a:off x="5486400" y="3570182"/>
            <a:ext cx="274320" cy="274320"/>
          </a:xfrm>
          <a:prstGeom prst="ellipse">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pPr algn="ctr"/>
            <a:r>
              <a:rPr lang="en-US" sz="1100" b="1" dirty="0">
                <a:solidFill>
                  <a:prstClr val="white"/>
                </a:solidFill>
                <a:latin typeface="Century Gothic" panose="020B0502020202020204" pitchFamily="34" charset="0"/>
                <a:cs typeface="Arial" panose="020B0604020202020204" pitchFamily="34" charset="0"/>
              </a:rPr>
              <a:t>7</a:t>
            </a:r>
          </a:p>
        </p:txBody>
      </p:sp>
      <p:sp>
        <p:nvSpPr>
          <p:cNvPr id="104" name="Oval 103"/>
          <p:cNvSpPr/>
          <p:nvPr/>
        </p:nvSpPr>
        <p:spPr>
          <a:xfrm>
            <a:off x="7676834" y="3570182"/>
            <a:ext cx="274320" cy="274320"/>
          </a:xfrm>
          <a:prstGeom prst="ellipse">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pPr algn="ctr"/>
            <a:r>
              <a:rPr lang="en-US" sz="1100" b="1" dirty="0" smtClean="0">
                <a:solidFill>
                  <a:prstClr val="white"/>
                </a:solidFill>
                <a:latin typeface="Century Gothic" panose="020B0502020202020204" pitchFamily="34" charset="0"/>
                <a:cs typeface="Arial" panose="020B0604020202020204" pitchFamily="34" charset="0"/>
              </a:rPr>
              <a:t>8</a:t>
            </a:r>
            <a:endParaRPr lang="en-US" sz="1100" b="1" dirty="0">
              <a:solidFill>
                <a:prstClr val="white"/>
              </a:solidFill>
              <a:latin typeface="Century Gothic" panose="020B0502020202020204" pitchFamily="34" charset="0"/>
              <a:cs typeface="Arial" panose="020B0604020202020204" pitchFamily="34" charset="0"/>
            </a:endParaRPr>
          </a:p>
        </p:txBody>
      </p:sp>
      <p:grpSp>
        <p:nvGrpSpPr>
          <p:cNvPr id="7" name="Group 6"/>
          <p:cNvGrpSpPr/>
          <p:nvPr/>
        </p:nvGrpSpPr>
        <p:grpSpPr>
          <a:xfrm>
            <a:off x="1295400" y="5279833"/>
            <a:ext cx="7351938" cy="739967"/>
            <a:chOff x="1329832" y="5414950"/>
            <a:chExt cx="7351938" cy="739967"/>
          </a:xfrm>
        </p:grpSpPr>
        <p:pic>
          <p:nvPicPr>
            <p:cNvPr id="1032"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47800" y="5490486"/>
              <a:ext cx="886968" cy="661774"/>
            </a:xfrm>
            <a:prstGeom prst="roundRect">
              <a:avLst>
                <a:gd name="adj" fmla="val 8427"/>
              </a:avLst>
            </a:prstGeom>
            <a:solidFill>
              <a:schemeClr val="tx1"/>
            </a:solidFill>
            <a:ln w="38100">
              <a:solidFill>
                <a:schemeClr val="bg1"/>
              </a:solidFill>
              <a:miter lim="800000"/>
              <a:headEnd/>
              <a:tailEnd/>
            </a:ln>
            <a:effectLst>
              <a:outerShdw blurRad="63500" sx="102000" sy="102000" algn="ctr" rotWithShape="0">
                <a:prstClr val="black">
                  <a:alpha val="40000"/>
                </a:prstClr>
              </a:outerShdw>
            </a:effectLst>
            <a:extLst/>
          </p:spPr>
        </p:pic>
        <p:pic>
          <p:nvPicPr>
            <p:cNvPr id="1033" name="Picture 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546968" y="5490486"/>
              <a:ext cx="886968" cy="662312"/>
            </a:xfrm>
            <a:prstGeom prst="roundRect">
              <a:avLst>
                <a:gd name="adj" fmla="val 8427"/>
              </a:avLst>
            </a:prstGeom>
            <a:solidFill>
              <a:schemeClr val="tx1"/>
            </a:solidFill>
            <a:ln w="38100">
              <a:solidFill>
                <a:schemeClr val="bg1"/>
              </a:solidFill>
              <a:miter lim="800000"/>
              <a:headEnd/>
              <a:tailEnd/>
            </a:ln>
            <a:effectLst>
              <a:outerShdw blurRad="63500" sx="102000" sy="102000" algn="ctr" rotWithShape="0">
                <a:prstClr val="black">
                  <a:alpha val="40000"/>
                </a:prstClr>
              </a:outerShdw>
            </a:effectLst>
            <a:extLst/>
          </p:spPr>
        </p:pic>
        <p:pic>
          <p:nvPicPr>
            <p:cNvPr id="1034" name="Picture 1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04368" y="5490486"/>
              <a:ext cx="886968" cy="662312"/>
            </a:xfrm>
            <a:prstGeom prst="roundRect">
              <a:avLst>
                <a:gd name="adj" fmla="val 8427"/>
              </a:avLst>
            </a:prstGeom>
            <a:solidFill>
              <a:schemeClr val="tx1"/>
            </a:solidFill>
            <a:ln w="38100">
              <a:solidFill>
                <a:schemeClr val="bg1"/>
              </a:solidFill>
              <a:miter lim="800000"/>
              <a:headEnd/>
              <a:tailEnd/>
            </a:ln>
            <a:effectLst>
              <a:outerShdw blurRad="63500" sx="102000" sy="102000" algn="ctr" rotWithShape="0">
                <a:prstClr val="black">
                  <a:alpha val="40000"/>
                </a:prstClr>
              </a:outerShdw>
            </a:effectLst>
            <a:extLst/>
          </p:spPr>
        </p:pic>
        <p:pic>
          <p:nvPicPr>
            <p:cNvPr id="1035" name="Picture 1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94802" y="5490486"/>
              <a:ext cx="886968" cy="664431"/>
            </a:xfrm>
            <a:prstGeom prst="roundRect">
              <a:avLst>
                <a:gd name="adj" fmla="val 8427"/>
              </a:avLst>
            </a:prstGeom>
            <a:solidFill>
              <a:schemeClr val="tx1"/>
            </a:solidFill>
            <a:ln w="38100">
              <a:solidFill>
                <a:schemeClr val="bg1"/>
              </a:solidFill>
              <a:miter lim="800000"/>
              <a:headEnd/>
              <a:tailEnd/>
            </a:ln>
            <a:effectLst>
              <a:outerShdw blurRad="63500" sx="102000" sy="102000" algn="ctr" rotWithShape="0">
                <a:prstClr val="black">
                  <a:alpha val="40000"/>
                </a:prstClr>
              </a:outerShdw>
            </a:effectLst>
            <a:extLst/>
          </p:spPr>
        </p:pic>
        <p:sp>
          <p:nvSpPr>
            <p:cNvPr id="107" name="Oval 106"/>
            <p:cNvSpPr/>
            <p:nvPr/>
          </p:nvSpPr>
          <p:spPr>
            <a:xfrm>
              <a:off x="1329832" y="5414950"/>
              <a:ext cx="274320" cy="274320"/>
            </a:xfrm>
            <a:prstGeom prst="ellipse">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pPr algn="ctr"/>
              <a:r>
                <a:rPr lang="en-US" sz="1100" b="1" dirty="0" smtClean="0">
                  <a:solidFill>
                    <a:prstClr val="white"/>
                  </a:solidFill>
                  <a:latin typeface="Century Gothic" panose="020B0502020202020204" pitchFamily="34" charset="0"/>
                  <a:cs typeface="Arial" panose="020B0604020202020204" pitchFamily="34" charset="0"/>
                </a:rPr>
                <a:t>9</a:t>
              </a:r>
              <a:endParaRPr lang="en-US" sz="1100" b="1" dirty="0">
                <a:solidFill>
                  <a:prstClr val="white"/>
                </a:solidFill>
                <a:latin typeface="Century Gothic" panose="020B0502020202020204" pitchFamily="34" charset="0"/>
                <a:cs typeface="Arial" panose="020B0604020202020204" pitchFamily="34" charset="0"/>
              </a:endParaRPr>
            </a:p>
          </p:txBody>
        </p:sp>
        <p:sp>
          <p:nvSpPr>
            <p:cNvPr id="110" name="Oval 109"/>
            <p:cNvSpPr/>
            <p:nvPr/>
          </p:nvSpPr>
          <p:spPr>
            <a:xfrm>
              <a:off x="3429000" y="5414950"/>
              <a:ext cx="274320" cy="274320"/>
            </a:xfrm>
            <a:prstGeom prst="ellipse">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91419" tIns="45710" rIns="91419" bIns="45710" rtlCol="0" anchor="ctr"/>
            <a:lstStyle/>
            <a:p>
              <a:pPr algn="ctr"/>
              <a:r>
                <a:rPr lang="en-US" sz="1100" b="1" dirty="0" smtClean="0">
                  <a:solidFill>
                    <a:prstClr val="white"/>
                  </a:solidFill>
                  <a:latin typeface="Century Gothic" panose="020B0502020202020204" pitchFamily="34" charset="0"/>
                  <a:cs typeface="Arial" panose="020B0604020202020204" pitchFamily="34" charset="0"/>
                </a:rPr>
                <a:t>10</a:t>
              </a:r>
              <a:endParaRPr lang="en-US" sz="1100" b="1" dirty="0">
                <a:solidFill>
                  <a:prstClr val="white"/>
                </a:solidFill>
                <a:latin typeface="Century Gothic" panose="020B0502020202020204" pitchFamily="34" charset="0"/>
                <a:cs typeface="Arial" panose="020B0604020202020204" pitchFamily="34" charset="0"/>
              </a:endParaRPr>
            </a:p>
          </p:txBody>
        </p:sp>
        <p:sp>
          <p:nvSpPr>
            <p:cNvPr id="116" name="Oval 115"/>
            <p:cNvSpPr/>
            <p:nvPr/>
          </p:nvSpPr>
          <p:spPr>
            <a:xfrm>
              <a:off x="7676834" y="5414950"/>
              <a:ext cx="274320" cy="274320"/>
            </a:xfrm>
            <a:prstGeom prst="ellipse">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91419" tIns="45710" rIns="91419" bIns="45710" rtlCol="0" anchor="ctr"/>
            <a:lstStyle/>
            <a:p>
              <a:pPr algn="ctr"/>
              <a:r>
                <a:rPr lang="en-US" sz="1100" b="1" dirty="0" smtClean="0">
                  <a:solidFill>
                    <a:prstClr val="white"/>
                  </a:solidFill>
                  <a:latin typeface="Century Gothic" panose="020B0502020202020204" pitchFamily="34" charset="0"/>
                  <a:cs typeface="Arial" panose="020B0604020202020204" pitchFamily="34" charset="0"/>
                </a:rPr>
                <a:t>12</a:t>
              </a:r>
              <a:endParaRPr lang="en-US" sz="1100" b="1" dirty="0">
                <a:solidFill>
                  <a:prstClr val="white"/>
                </a:solidFill>
                <a:latin typeface="Century Gothic" panose="020B0502020202020204" pitchFamily="34" charset="0"/>
                <a:cs typeface="Arial" panose="020B0604020202020204" pitchFamily="34" charset="0"/>
              </a:endParaRPr>
            </a:p>
          </p:txBody>
        </p:sp>
        <p:pic>
          <p:nvPicPr>
            <p:cNvPr id="4" name="Picture 2"/>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34991" t="37241" r="20011" b="19247"/>
            <a:stretch/>
          </p:blipFill>
          <p:spPr bwMode="auto">
            <a:xfrm>
              <a:off x="5623560" y="5552110"/>
              <a:ext cx="867776" cy="6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3" name="Oval 112"/>
            <p:cNvSpPr/>
            <p:nvPr/>
          </p:nvSpPr>
          <p:spPr>
            <a:xfrm>
              <a:off x="5486400" y="5414950"/>
              <a:ext cx="274320" cy="274320"/>
            </a:xfrm>
            <a:prstGeom prst="ellipse">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91419" tIns="45710" rIns="91419" bIns="45710" rtlCol="0" anchor="ctr"/>
            <a:lstStyle/>
            <a:p>
              <a:pPr algn="ctr"/>
              <a:r>
                <a:rPr lang="en-US" sz="1100" b="1" dirty="0" smtClean="0">
                  <a:solidFill>
                    <a:prstClr val="white"/>
                  </a:solidFill>
                  <a:latin typeface="Century Gothic" panose="020B0502020202020204" pitchFamily="34" charset="0"/>
                  <a:cs typeface="Arial" panose="020B0604020202020204" pitchFamily="34" charset="0"/>
                </a:rPr>
                <a:t>11</a:t>
              </a:r>
              <a:endParaRPr lang="en-US" sz="1100" b="1" dirty="0">
                <a:solidFill>
                  <a:prstClr val="white"/>
                </a:solidFill>
                <a:latin typeface="Century Gothic" panose="020B0502020202020204" pitchFamily="34" charset="0"/>
                <a:cs typeface="Arial" panose="020B0604020202020204" pitchFamily="34" charset="0"/>
              </a:endParaRPr>
            </a:p>
          </p:txBody>
        </p:sp>
      </p:grpSp>
      <p:sp>
        <p:nvSpPr>
          <p:cNvPr id="37" name="TextBox 36"/>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smtClean="0">
                <a:solidFill>
                  <a:prstClr val="black"/>
                </a:solidFill>
              </a:rPr>
              <a:t>© Copyright 2014 Innosight LLC </a:t>
            </a:r>
          </a:p>
          <a:p>
            <a:pPr>
              <a:spcBef>
                <a:spcPts val="200"/>
              </a:spcBef>
              <a:spcAft>
                <a:spcPts val="400"/>
              </a:spcAft>
            </a:pPr>
            <a:endParaRPr lang="de-DE" sz="1600" dirty="0" smtClean="0">
              <a:solidFill>
                <a:srgbClr val="000000"/>
              </a:solidFill>
            </a:endParaRPr>
          </a:p>
        </p:txBody>
      </p:sp>
      <p:sp>
        <p:nvSpPr>
          <p:cNvPr id="38" name="TextBox 37"/>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1</a:t>
            </a:fld>
            <a:endParaRPr lang="en-US" sz="800" dirty="0" smtClean="0">
              <a:solidFill>
                <a:prstClr val="black"/>
              </a:solidFill>
            </a:endParaRPr>
          </a:p>
        </p:txBody>
      </p:sp>
    </p:spTree>
    <p:extLst>
      <p:ext uri="{BB962C8B-B14F-4D97-AF65-F5344CB8AC3E}">
        <p14:creationId xmlns:p14="http://schemas.microsoft.com/office/powerpoint/2010/main" val="2940940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2254931" y="-1771759"/>
            <a:ext cx="555625" cy="5065490"/>
          </a:xfrm>
          <a:prstGeom prst="rect">
            <a:avLst/>
          </a:prstGeom>
          <a:noFill/>
          <a:ln>
            <a:no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vert="vert270" rtlCol="0" anchor="ctr"/>
          <a:lstStyle/>
          <a:p>
            <a:pPr algn="r" defTabSz="457200"/>
            <a:endParaRPr lang="en-US" sz="2000" dirty="0">
              <a:solidFill>
                <a:srgbClr val="FFFFFF"/>
              </a:solidFill>
              <a:cs typeface="Calibri" pitchFamily="34" charset="0"/>
            </a:endParaRPr>
          </a:p>
        </p:txBody>
      </p:sp>
      <p:sp>
        <p:nvSpPr>
          <p:cNvPr id="19" name="Content Placeholder 1"/>
          <p:cNvSpPr>
            <a:spLocks noGrp="1"/>
          </p:cNvSpPr>
          <p:nvPr>
            <p:ph idx="1"/>
          </p:nvPr>
        </p:nvSpPr>
        <p:spPr>
          <a:xfrm>
            <a:off x="1882544" y="43152"/>
            <a:ext cx="7032856" cy="407647"/>
          </a:xfrm>
        </p:spPr>
        <p:txBody>
          <a:bodyPr/>
          <a:lstStyle/>
          <a:p>
            <a:r>
              <a:rPr lang="en-US" dirty="0" smtClean="0"/>
              <a:t>THE FIRST MILE – MINI BUSINESS PLAN TEMPLATE</a:t>
            </a:r>
            <a:endParaRPr lang="en-US" dirty="0"/>
          </a:p>
        </p:txBody>
      </p:sp>
      <p:grpSp>
        <p:nvGrpSpPr>
          <p:cNvPr id="2" name="Group 1"/>
          <p:cNvGrpSpPr/>
          <p:nvPr/>
        </p:nvGrpSpPr>
        <p:grpSpPr>
          <a:xfrm>
            <a:off x="0" y="698504"/>
            <a:ext cx="9144000" cy="6492905"/>
            <a:chOff x="0" y="698504"/>
            <a:chExt cx="9144000" cy="6492905"/>
          </a:xfrm>
        </p:grpSpPr>
        <p:sp>
          <p:nvSpPr>
            <p:cNvPr id="63" name="Rectangle 6"/>
            <p:cNvSpPr>
              <a:spLocks noChangeArrowheads="1"/>
            </p:cNvSpPr>
            <p:nvPr/>
          </p:nvSpPr>
          <p:spPr bwMode="auto">
            <a:xfrm>
              <a:off x="569911" y="2737385"/>
              <a:ext cx="3900489" cy="1747827"/>
            </a:xfrm>
            <a:prstGeom prst="rect">
              <a:avLst/>
            </a:prstGeom>
            <a:solidFill>
              <a:schemeClr val="bg1">
                <a:lumMod val="95000"/>
              </a:schemeClr>
            </a:solidFill>
            <a:ln w="12700" cmpd="sng">
              <a:solidFill>
                <a:schemeClr val="bg1">
                  <a:lumMod val="85000"/>
                </a:schemeClr>
              </a:solidFill>
              <a:miter lim="800000"/>
              <a:headEnd/>
              <a:tailEnd/>
            </a:ln>
            <a:extLst/>
          </p:spPr>
          <p:txBody>
            <a:bodyPr lIns="182880" tIns="274320" anchor="t"/>
            <a:lstStyle/>
            <a:p>
              <a:pPr marL="231775" indent="-231775" defTabSz="457200" fontAlgn="base">
                <a:spcBef>
                  <a:spcPct val="30000"/>
                </a:spcBef>
                <a:spcAft>
                  <a:spcPct val="0"/>
                </a:spcAft>
                <a:buFontTx/>
                <a:buChar char="•"/>
                <a:defRPr/>
              </a:pPr>
              <a:endParaRPr lang="en-US" sz="1200" b="1" kern="0" dirty="0">
                <a:solidFill>
                  <a:srgbClr val="000000"/>
                </a:solidFill>
                <a:latin typeface="Arial" panose="020B0604020202020204" pitchFamily="34" charset="0"/>
                <a:ea typeface="ＭＳ Ｐゴシック" charset="0"/>
                <a:cs typeface="Arial" panose="020B0604020202020204" pitchFamily="34" charset="0"/>
              </a:endParaRPr>
            </a:p>
            <a:p>
              <a:pPr marL="231775" indent="-231775" defTabSz="457200" fontAlgn="base">
                <a:spcBef>
                  <a:spcPct val="30000"/>
                </a:spcBef>
                <a:spcAft>
                  <a:spcPct val="0"/>
                </a:spcAft>
                <a:buFontTx/>
                <a:buChar char="•"/>
                <a:defRPr/>
              </a:pPr>
              <a:r>
                <a:rPr lang="en-US" sz="1200" b="1" kern="0" dirty="0" smtClean="0">
                  <a:solidFill>
                    <a:srgbClr val="000000"/>
                  </a:solidFill>
                  <a:latin typeface="Arial" panose="020B0604020202020204" pitchFamily="34" charset="0"/>
                  <a:ea typeface="ＭＳ Ｐゴシック" charset="0"/>
                  <a:cs typeface="Arial" panose="020B0604020202020204" pitchFamily="34" charset="0"/>
                </a:rPr>
                <a:t>Target Customer: </a:t>
              </a:r>
              <a:r>
                <a:rPr lang="en-US" sz="1200" kern="0" dirty="0">
                  <a:solidFill>
                    <a:prstClr val="black"/>
                  </a:solidFill>
                  <a:latin typeface="Arial" panose="020B0604020202020204" pitchFamily="34" charset="0"/>
                  <a:ea typeface="ＭＳ Ｐゴシック" charset="0"/>
                  <a:cs typeface="Arial" panose="020B0604020202020204" pitchFamily="34" charset="0"/>
                </a:rPr>
                <a:t>Millennials in </a:t>
              </a:r>
              <a:r>
                <a:rPr lang="en-US" sz="1200" kern="0" dirty="0" smtClean="0">
                  <a:solidFill>
                    <a:prstClr val="black"/>
                  </a:solidFill>
                  <a:latin typeface="Arial" panose="020B0604020202020204" pitchFamily="34" charset="0"/>
                  <a:ea typeface="ＭＳ Ｐゴシック" charset="0"/>
                  <a:cs typeface="Arial" panose="020B0604020202020204" pitchFamily="34" charset="0"/>
                </a:rPr>
                <a:t>office parks with</a:t>
              </a:r>
              <a:br>
                <a:rPr lang="en-US" sz="1200" kern="0" dirty="0" smtClean="0">
                  <a:solidFill>
                    <a:prstClr val="black"/>
                  </a:solidFill>
                  <a:latin typeface="Arial" panose="020B0604020202020204" pitchFamily="34" charset="0"/>
                  <a:ea typeface="ＭＳ Ｐゴシック" charset="0"/>
                  <a:cs typeface="Arial" panose="020B0604020202020204" pitchFamily="34" charset="0"/>
                </a:rPr>
              </a:br>
              <a:r>
                <a:rPr lang="en-US" sz="1200" kern="0" dirty="0" smtClean="0">
                  <a:solidFill>
                    <a:prstClr val="black"/>
                  </a:solidFill>
                  <a:latin typeface="Arial" panose="020B0604020202020204" pitchFamily="34" charset="0"/>
                  <a:ea typeface="ＭＳ Ｐゴシック" charset="0"/>
                  <a:cs typeface="Arial" panose="020B0604020202020204" pitchFamily="34" charset="0"/>
                </a:rPr>
                <a:t>limited lunch options (~18M prime prospects)</a:t>
              </a:r>
              <a:endParaRPr lang="en-US" sz="1200" b="1" kern="0" dirty="0" smtClean="0">
                <a:solidFill>
                  <a:prstClr val="black"/>
                </a:solidFill>
                <a:latin typeface="Arial" panose="020B0604020202020204" pitchFamily="34" charset="0"/>
                <a:ea typeface="ＭＳ Ｐゴシック" charset="0"/>
                <a:cs typeface="Arial" panose="020B0604020202020204" pitchFamily="34" charset="0"/>
              </a:endParaRPr>
            </a:p>
            <a:p>
              <a:pPr marL="231775" indent="-231775" defTabSz="457200" fontAlgn="base">
                <a:spcBef>
                  <a:spcPct val="30000"/>
                </a:spcBef>
                <a:spcAft>
                  <a:spcPct val="0"/>
                </a:spcAft>
                <a:buFontTx/>
                <a:buChar char="•"/>
                <a:defRPr/>
              </a:pPr>
              <a:r>
                <a:rPr lang="en-US" sz="1200" b="1" kern="0" dirty="0" smtClean="0">
                  <a:solidFill>
                    <a:prstClr val="black"/>
                  </a:solidFill>
                  <a:latin typeface="Arial" panose="020B0604020202020204" pitchFamily="34" charset="0"/>
                  <a:ea typeface="ＭＳ Ｐゴシック" charset="0"/>
                  <a:cs typeface="Arial" panose="020B0604020202020204" pitchFamily="34" charset="0"/>
                </a:rPr>
                <a:t>Ultimate Vision: </a:t>
              </a:r>
              <a:r>
                <a:rPr lang="en-US" sz="1200" kern="0" dirty="0" smtClean="0">
                  <a:solidFill>
                    <a:prstClr val="black"/>
                  </a:solidFill>
                  <a:latin typeface="Arial" panose="020B0604020202020204" pitchFamily="34" charset="0"/>
                  <a:ea typeface="ＭＳ Ｐゴシック" charset="0"/>
                  <a:cs typeface="Arial" panose="020B0604020202020204" pitchFamily="34" charset="0"/>
                </a:rPr>
                <a:t>Multi-franchise model </a:t>
              </a:r>
              <a:r>
                <a:rPr lang="en-US" sz="1200" kern="0" dirty="0" smtClean="0">
                  <a:solidFill>
                    <a:srgbClr val="000000"/>
                  </a:solidFill>
                  <a:latin typeface="Arial" panose="020B0604020202020204" pitchFamily="34" charset="0"/>
                  <a:ea typeface="ＭＳ Ｐゴシック" charset="0"/>
                  <a:cs typeface="Arial" panose="020B0604020202020204" pitchFamily="34" charset="0"/>
                </a:rPr>
                <a:t>with different food options, locations, and meal times</a:t>
              </a:r>
              <a:endParaRPr lang="en-US" sz="1200" b="1" kern="0" dirty="0">
                <a:solidFill>
                  <a:srgbClr val="000000"/>
                </a:solidFill>
                <a:latin typeface="Arial" panose="020B0604020202020204" pitchFamily="34" charset="0"/>
                <a:ea typeface="ＭＳ Ｐゴシック" charset="0"/>
                <a:cs typeface="Arial" panose="020B0604020202020204" pitchFamily="34" charset="0"/>
              </a:endParaRPr>
            </a:p>
            <a:p>
              <a:pPr marL="231775" indent="-231775" defTabSz="457200" fontAlgn="base">
                <a:spcBef>
                  <a:spcPct val="30000"/>
                </a:spcBef>
                <a:spcAft>
                  <a:spcPct val="0"/>
                </a:spcAft>
                <a:buFontTx/>
                <a:buChar char="•"/>
                <a:defRPr/>
              </a:pPr>
              <a:r>
                <a:rPr lang="en-US" sz="1200" b="1" kern="0" dirty="0" smtClean="0">
                  <a:solidFill>
                    <a:srgbClr val="000000"/>
                  </a:solidFill>
                  <a:latin typeface="Arial" panose="020B0604020202020204" pitchFamily="34" charset="0"/>
                  <a:ea typeface="ＭＳ Ｐゴシック" charset="0"/>
                  <a:cs typeface="Arial" panose="020B0604020202020204" pitchFamily="34" charset="0"/>
                </a:rPr>
                <a:t>Trend: </a:t>
              </a:r>
              <a:r>
                <a:rPr lang="en-US" sz="1200" kern="0" dirty="0" smtClean="0">
                  <a:solidFill>
                    <a:srgbClr val="000000"/>
                  </a:solidFill>
                  <a:latin typeface="Arial" panose="020B0604020202020204" pitchFamily="34" charset="0"/>
                  <a:ea typeface="ＭＳ Ｐゴシック" charset="0"/>
                  <a:cs typeface="Arial" panose="020B0604020202020204" pitchFamily="34" charset="0"/>
                </a:rPr>
                <a:t>Supports trend of buying lunch at work</a:t>
              </a:r>
              <a:endParaRPr lang="en-US" sz="1200" b="1" kern="0" dirty="0">
                <a:solidFill>
                  <a:srgbClr val="000000"/>
                </a:solidFill>
                <a:latin typeface="Arial" panose="020B0604020202020204" pitchFamily="34" charset="0"/>
                <a:ea typeface="ＭＳ Ｐゴシック" charset="0"/>
                <a:cs typeface="Arial" panose="020B0604020202020204" pitchFamily="34" charset="0"/>
              </a:endParaRPr>
            </a:p>
            <a:p>
              <a:pPr marL="231775" indent="-231775" defTabSz="457200" fontAlgn="base">
                <a:spcBef>
                  <a:spcPct val="30000"/>
                </a:spcBef>
                <a:spcAft>
                  <a:spcPct val="0"/>
                </a:spcAft>
                <a:buFontTx/>
                <a:buChar char="•"/>
                <a:defRPr/>
              </a:pPr>
              <a:endParaRPr lang="en-US" sz="1100" kern="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64" name="Rectangle 7"/>
            <p:cNvSpPr>
              <a:spLocks noChangeArrowheads="1"/>
            </p:cNvSpPr>
            <p:nvPr/>
          </p:nvSpPr>
          <p:spPr bwMode="auto">
            <a:xfrm>
              <a:off x="569911" y="2737385"/>
              <a:ext cx="3900489" cy="276999"/>
            </a:xfrm>
            <a:prstGeom prst="rect">
              <a:avLst/>
            </a:prstGeom>
            <a:solidFill>
              <a:schemeClr val="bg1">
                <a:lumMod val="85000"/>
              </a:schemeClr>
            </a:solidFill>
            <a:ln w="9525" algn="ctr">
              <a:noFill/>
              <a:miter lim="800000"/>
              <a:headEnd/>
              <a:tailEnd/>
            </a:ln>
          </p:spPr>
          <p:txBody>
            <a:bodyPr wrap="square">
              <a:spAutoFit/>
            </a:bodyPr>
            <a:lstStyle/>
            <a:p>
              <a:pPr defTabSz="457200"/>
              <a:r>
                <a:rPr lang="en-US" sz="1200" b="1" dirty="0">
                  <a:solidFill>
                    <a:srgbClr val="468272"/>
                  </a:solidFill>
                  <a:latin typeface="Century Gothic" panose="020B0502020202020204" pitchFamily="34" charset="0"/>
                  <a:cs typeface="Arial" panose="020B0604020202020204" pitchFamily="34" charset="0"/>
                </a:rPr>
                <a:t>OVERVIEW OF </a:t>
              </a:r>
              <a:r>
                <a:rPr lang="en-US" sz="1200" b="1" dirty="0" smtClean="0">
                  <a:solidFill>
                    <a:srgbClr val="468272"/>
                  </a:solidFill>
                  <a:latin typeface="Century Gothic" panose="020B0502020202020204" pitchFamily="34" charset="0"/>
                  <a:cs typeface="Arial" panose="020B0604020202020204" pitchFamily="34" charset="0"/>
                </a:rPr>
                <a:t>SERVICE</a:t>
              </a:r>
              <a:endParaRPr lang="en-US" sz="1200" b="1" dirty="0">
                <a:solidFill>
                  <a:srgbClr val="468272"/>
                </a:solidFill>
                <a:latin typeface="Century Gothic" panose="020B0502020202020204" pitchFamily="34" charset="0"/>
                <a:cs typeface="Arial" panose="020B0604020202020204" pitchFamily="34" charset="0"/>
              </a:endParaRPr>
            </a:p>
          </p:txBody>
        </p:sp>
        <p:sp>
          <p:nvSpPr>
            <p:cNvPr id="65" name="Rectangle 8"/>
            <p:cNvSpPr>
              <a:spLocks noChangeArrowheads="1"/>
            </p:cNvSpPr>
            <p:nvPr/>
          </p:nvSpPr>
          <p:spPr bwMode="auto">
            <a:xfrm>
              <a:off x="569911" y="4584341"/>
              <a:ext cx="3900489" cy="1838325"/>
            </a:xfrm>
            <a:prstGeom prst="rect">
              <a:avLst/>
            </a:prstGeom>
            <a:solidFill>
              <a:schemeClr val="bg1">
                <a:lumMod val="95000"/>
              </a:schemeClr>
            </a:solidFill>
            <a:ln w="12700" cmpd="sng">
              <a:solidFill>
                <a:schemeClr val="bg1">
                  <a:lumMod val="85000"/>
                </a:schemeClr>
              </a:solidFill>
              <a:miter lim="800000"/>
              <a:headEnd/>
              <a:tailEnd/>
            </a:ln>
            <a:extLst/>
          </p:spPr>
          <p:txBody>
            <a:bodyPr lIns="182880" tIns="365760" anchor="t"/>
            <a:lstStyle/>
            <a:p>
              <a:pPr marL="231775" indent="-231775" defTabSz="457200" fontAlgn="base">
                <a:spcBef>
                  <a:spcPct val="30000"/>
                </a:spcBef>
                <a:spcAft>
                  <a:spcPct val="0"/>
                </a:spcAft>
                <a:defRPr/>
              </a:pPr>
              <a:r>
                <a:rPr lang="en-US" sz="1200" b="1" kern="0" dirty="0" smtClean="0">
                  <a:solidFill>
                    <a:srgbClr val="000000"/>
                  </a:solidFill>
                  <a:latin typeface="Arial" panose="020B0604020202020204" pitchFamily="34" charset="0"/>
                  <a:ea typeface="ＭＳ Ｐゴシック" charset="0"/>
                  <a:cs typeface="Arial" panose="020B0604020202020204" pitchFamily="34" charset="0"/>
                </a:rPr>
                <a:t>Priority jobs fulfilled:</a:t>
              </a:r>
              <a:endParaRPr lang="en-US" sz="1200" b="1" kern="0" dirty="0">
                <a:solidFill>
                  <a:srgbClr val="000000"/>
                </a:solidFill>
                <a:latin typeface="Arial" panose="020B0604020202020204" pitchFamily="34" charset="0"/>
                <a:ea typeface="ＭＳ Ｐゴシック" charset="0"/>
                <a:cs typeface="Arial" panose="020B0604020202020204" pitchFamily="34" charset="0"/>
              </a:endParaRPr>
            </a:p>
            <a:p>
              <a:pPr marL="171450" lvl="1" indent="-171450" defTabSz="457200" fontAlgn="base">
                <a:spcBef>
                  <a:spcPct val="30000"/>
                </a:spcBef>
                <a:spcAft>
                  <a:spcPct val="0"/>
                </a:spcAft>
                <a:buFont typeface="Arial"/>
                <a:buChar char="•"/>
                <a:defRPr/>
              </a:pPr>
              <a:r>
                <a:rPr lang="en-US" sz="1200" kern="0" dirty="0" smtClean="0">
                  <a:solidFill>
                    <a:prstClr val="black"/>
                  </a:solidFill>
                  <a:latin typeface="Arial" panose="020B0604020202020204" pitchFamily="34" charset="0"/>
                  <a:ea typeface="ＭＳ Ｐゴシック" charset="0"/>
                  <a:cs typeface="Arial" panose="020B0604020202020204" pitchFamily="34" charset="0"/>
                </a:rPr>
                <a:t>Provide affordable options</a:t>
              </a:r>
              <a:endParaRPr lang="en-US" sz="1200" kern="0" dirty="0">
                <a:solidFill>
                  <a:prstClr val="black"/>
                </a:solidFill>
                <a:latin typeface="Arial" panose="020B0604020202020204" pitchFamily="34" charset="0"/>
                <a:ea typeface="ＭＳ Ｐゴシック" charset="0"/>
                <a:cs typeface="Arial" panose="020B0604020202020204" pitchFamily="34" charset="0"/>
              </a:endParaRPr>
            </a:p>
            <a:p>
              <a:pPr marL="171450" lvl="1" indent="-171450" defTabSz="457200" fontAlgn="base">
                <a:spcBef>
                  <a:spcPct val="30000"/>
                </a:spcBef>
                <a:spcAft>
                  <a:spcPct val="0"/>
                </a:spcAft>
                <a:buFont typeface="Arial"/>
                <a:buChar char="•"/>
                <a:defRPr/>
              </a:pPr>
              <a:r>
                <a:rPr lang="en-US" sz="1200" kern="0" dirty="0" smtClean="0">
                  <a:solidFill>
                    <a:prstClr val="black"/>
                  </a:solidFill>
                  <a:latin typeface="Arial" panose="020B0604020202020204" pitchFamily="34" charset="0"/>
                  <a:ea typeface="ＭＳ Ｐゴシック" charset="0"/>
                  <a:cs typeface="Arial" panose="020B0604020202020204" pitchFamily="34" charset="0"/>
                </a:rPr>
                <a:t>Require minimal effort</a:t>
              </a:r>
              <a:endParaRPr lang="en-US" sz="1200" b="1" i="1" kern="0" dirty="0">
                <a:solidFill>
                  <a:prstClr val="black"/>
                </a:solidFill>
                <a:latin typeface="Arial" panose="020B0604020202020204" pitchFamily="34" charset="0"/>
                <a:ea typeface="ＭＳ Ｐゴシック" charset="0"/>
                <a:cs typeface="Arial" panose="020B0604020202020204" pitchFamily="34" charset="0"/>
              </a:endParaRPr>
            </a:p>
            <a:p>
              <a:pPr marL="171450" lvl="1" indent="-171450" defTabSz="457200" fontAlgn="base">
                <a:spcBef>
                  <a:spcPct val="30000"/>
                </a:spcBef>
                <a:spcAft>
                  <a:spcPct val="0"/>
                </a:spcAft>
                <a:buFont typeface="Arial"/>
                <a:buChar char="•"/>
                <a:defRPr/>
              </a:pPr>
              <a:r>
                <a:rPr lang="en-US" sz="1200" kern="0" dirty="0" smtClean="0">
                  <a:solidFill>
                    <a:prstClr val="black"/>
                  </a:solidFill>
                  <a:latin typeface="Arial" panose="020B0604020202020204" pitchFamily="34" charset="0"/>
                  <a:ea typeface="ＭＳ Ｐゴシック" charset="0"/>
                  <a:cs typeface="Arial" panose="020B0604020202020204" pitchFamily="34" charset="0"/>
                </a:rPr>
                <a:t>Purchase from a trusted brand (i.e. DiGiornio)</a:t>
              </a:r>
            </a:p>
            <a:p>
              <a:pPr marL="171450" lvl="1" indent="-171450" defTabSz="457200" fontAlgn="base">
                <a:spcBef>
                  <a:spcPct val="30000"/>
                </a:spcBef>
                <a:spcAft>
                  <a:spcPct val="0"/>
                </a:spcAft>
                <a:buFont typeface="Arial"/>
                <a:buChar char="•"/>
                <a:defRPr/>
              </a:pPr>
              <a:r>
                <a:rPr lang="en-US" sz="1200" kern="0" dirty="0" smtClean="0">
                  <a:solidFill>
                    <a:prstClr val="black"/>
                  </a:solidFill>
                  <a:latin typeface="Arial" panose="020B0604020202020204" pitchFamily="34" charset="0"/>
                  <a:ea typeface="ＭＳ Ｐゴシック" charset="0"/>
                  <a:cs typeface="Arial" panose="020B0604020202020204" pitchFamily="34" charset="0"/>
                </a:rPr>
                <a:t>Superior taste (i.e. DiGiornio pizza)</a:t>
              </a:r>
              <a:endParaRPr lang="en-US" sz="1200" kern="0" dirty="0">
                <a:solidFill>
                  <a:prstClr val="black"/>
                </a:solidFill>
                <a:latin typeface="Arial" panose="020B0604020202020204" pitchFamily="34" charset="0"/>
                <a:ea typeface="ＭＳ Ｐゴシック" charset="0"/>
                <a:cs typeface="Arial" panose="020B0604020202020204" pitchFamily="34" charset="0"/>
              </a:endParaRPr>
            </a:p>
            <a:p>
              <a:pPr marL="231775" indent="-231775" defTabSz="457200" fontAlgn="base">
                <a:spcBef>
                  <a:spcPct val="30000"/>
                </a:spcBef>
                <a:spcAft>
                  <a:spcPct val="0"/>
                </a:spcAft>
                <a:defRPr/>
              </a:pPr>
              <a:endParaRPr lang="en-US" sz="1200" b="1" kern="0" dirty="0">
                <a:solidFill>
                  <a:srgbClr val="000000"/>
                </a:solidFill>
                <a:latin typeface="Arial" panose="020B0604020202020204" pitchFamily="34" charset="0"/>
                <a:ea typeface="ＭＳ Ｐゴシック" charset="0"/>
                <a:cs typeface="Arial" panose="020B0604020202020204" pitchFamily="34" charset="0"/>
              </a:endParaRPr>
            </a:p>
            <a:p>
              <a:pPr marL="231775" indent="-231775" defTabSz="457200" fontAlgn="base">
                <a:spcBef>
                  <a:spcPct val="0"/>
                </a:spcBef>
                <a:spcAft>
                  <a:spcPct val="0"/>
                </a:spcAft>
                <a:buFont typeface="Wingdings" charset="0"/>
                <a:buNone/>
                <a:defRPr/>
              </a:pPr>
              <a:r>
                <a:rPr lang="en-US" sz="1200" b="1" kern="0" dirty="0">
                  <a:solidFill>
                    <a:srgbClr val="000000"/>
                  </a:solidFill>
                  <a:latin typeface="Arial" panose="020B0604020202020204" pitchFamily="34" charset="0"/>
                  <a:ea typeface="ＭＳ Ｐゴシック" charset="0"/>
                  <a:cs typeface="Arial" panose="020B0604020202020204" pitchFamily="34" charset="0"/>
                </a:rPr>
                <a:t> </a:t>
              </a:r>
            </a:p>
          </p:txBody>
        </p:sp>
        <p:sp>
          <p:nvSpPr>
            <p:cNvPr id="66" name="Rectangle 9"/>
            <p:cNvSpPr>
              <a:spLocks noChangeArrowheads="1"/>
            </p:cNvSpPr>
            <p:nvPr/>
          </p:nvSpPr>
          <p:spPr bwMode="auto">
            <a:xfrm>
              <a:off x="569911" y="4589104"/>
              <a:ext cx="3900489" cy="276999"/>
            </a:xfrm>
            <a:prstGeom prst="rect">
              <a:avLst/>
            </a:prstGeom>
            <a:solidFill>
              <a:schemeClr val="bg1">
                <a:lumMod val="85000"/>
              </a:schemeClr>
            </a:solidFill>
            <a:ln w="9525" algn="ctr">
              <a:noFill/>
              <a:miter lim="800000"/>
              <a:headEnd/>
              <a:tailEnd/>
            </a:ln>
          </p:spPr>
          <p:txBody>
            <a:bodyPr wrap="square">
              <a:spAutoFit/>
            </a:bodyPr>
            <a:lstStyle/>
            <a:p>
              <a:pPr defTabSz="457200"/>
              <a:r>
                <a:rPr lang="en-US" sz="1200" b="1" dirty="0" smtClean="0">
                  <a:solidFill>
                    <a:srgbClr val="468272"/>
                  </a:solidFill>
                  <a:latin typeface="Century Gothic" panose="020B0502020202020204" pitchFamily="34" charset="0"/>
                  <a:cs typeface="Arial" panose="020B0604020202020204" pitchFamily="34" charset="0"/>
                </a:rPr>
                <a:t>SERVICE </a:t>
              </a:r>
              <a:r>
                <a:rPr lang="en-US" sz="1200" b="1" dirty="0">
                  <a:solidFill>
                    <a:srgbClr val="468272"/>
                  </a:solidFill>
                  <a:latin typeface="Century Gothic" panose="020B0502020202020204" pitchFamily="34" charset="0"/>
                  <a:cs typeface="Arial" panose="020B0604020202020204" pitchFamily="34" charset="0"/>
                </a:rPr>
                <a:t>CHARACTERISTICS</a:t>
              </a:r>
            </a:p>
          </p:txBody>
        </p:sp>
        <p:sp>
          <p:nvSpPr>
            <p:cNvPr id="69" name="Rectangle 13"/>
            <p:cNvSpPr>
              <a:spLocks noChangeArrowheads="1"/>
            </p:cNvSpPr>
            <p:nvPr/>
          </p:nvSpPr>
          <p:spPr bwMode="auto">
            <a:xfrm>
              <a:off x="4622800" y="4589103"/>
              <a:ext cx="3962401" cy="1833563"/>
            </a:xfrm>
            <a:prstGeom prst="rect">
              <a:avLst/>
            </a:prstGeom>
            <a:solidFill>
              <a:schemeClr val="bg1">
                <a:lumMod val="95000"/>
              </a:schemeClr>
            </a:solidFill>
            <a:ln w="12700" cmpd="sng">
              <a:solidFill>
                <a:schemeClr val="bg1">
                  <a:lumMod val="85000"/>
                </a:schemeClr>
              </a:solidFill>
              <a:miter lim="800000"/>
              <a:headEnd/>
              <a:tailEnd/>
            </a:ln>
            <a:extLst/>
          </p:spPr>
          <p:txBody>
            <a:bodyPr lIns="182880" tIns="365760" anchor="t"/>
            <a:lstStyle/>
            <a:p>
              <a:pPr marL="231775" indent="-231775" defTabSz="457200" fontAlgn="base">
                <a:spcAft>
                  <a:spcPts val="300"/>
                </a:spcAft>
                <a:defRPr/>
              </a:pPr>
              <a:r>
                <a:rPr lang="en-US" sz="1200" b="1" kern="0" dirty="0">
                  <a:solidFill>
                    <a:prstClr val="black"/>
                  </a:solidFill>
                  <a:latin typeface="Arial" panose="020B0604020202020204" pitchFamily="34" charset="0"/>
                  <a:ea typeface="ＭＳ Ｐゴシック" charset="0"/>
                  <a:cs typeface="Arial" panose="020B0604020202020204" pitchFamily="34" charset="0"/>
                </a:rPr>
                <a:t>Competitive Comparison:</a:t>
              </a:r>
            </a:p>
            <a:p>
              <a:pPr defTabSz="457200" fontAlgn="base">
                <a:spcAft>
                  <a:spcPts val="100"/>
                </a:spcAft>
                <a:defRPr/>
              </a:pPr>
              <a:r>
                <a:rPr lang="en-US" sz="1000" kern="0" dirty="0">
                  <a:solidFill>
                    <a:prstClr val="white">
                      <a:lumMod val="50000"/>
                    </a:prstClr>
                  </a:solidFill>
                  <a:latin typeface="Arial" panose="020B0604020202020204" pitchFamily="34" charset="0"/>
                  <a:ea typeface="ＭＳ Ｐゴシック" charset="0"/>
                  <a:cs typeface="Arial" panose="020B0604020202020204" pitchFamily="34" charset="0"/>
                </a:rPr>
                <a:t>Compared to the best alternative, the offering is better because:</a:t>
              </a:r>
            </a:p>
            <a:p>
              <a:pPr marL="171450" lvl="1" indent="-171450" defTabSz="457200" fontAlgn="base">
                <a:spcAft>
                  <a:spcPts val="100"/>
                </a:spcAft>
                <a:buFont typeface="Arial"/>
                <a:buChar char="•"/>
                <a:defRPr/>
              </a:pPr>
              <a:r>
                <a:rPr lang="en-US" sz="1200" kern="0" dirty="0" smtClean="0">
                  <a:solidFill>
                    <a:prstClr val="black"/>
                  </a:solidFill>
                  <a:latin typeface="Arial" panose="020B0604020202020204" pitchFamily="34" charset="0"/>
                  <a:ea typeface="ＭＳ Ｐゴシック" charset="0"/>
                  <a:cs typeface="Arial" panose="020B0604020202020204" pitchFamily="34" charset="0"/>
                </a:rPr>
                <a:t>More affordable, yet still tastes good </a:t>
              </a:r>
            </a:p>
            <a:p>
              <a:pPr marL="171450" lvl="1" indent="-171450" defTabSz="457200" fontAlgn="base">
                <a:spcAft>
                  <a:spcPts val="400"/>
                </a:spcAft>
                <a:buFont typeface="Arial"/>
                <a:buChar char="•"/>
                <a:defRPr/>
              </a:pPr>
              <a:r>
                <a:rPr lang="en-US" sz="1200" kern="0" dirty="0" smtClean="0">
                  <a:solidFill>
                    <a:prstClr val="black"/>
                  </a:solidFill>
                  <a:latin typeface="Arial" panose="020B0604020202020204" pitchFamily="34" charset="0"/>
                  <a:ea typeface="ＭＳ Ｐゴシック" charset="0"/>
                  <a:cs typeface="Arial" panose="020B0604020202020204" pitchFamily="34" charset="0"/>
                </a:rPr>
                <a:t>Less effort required</a:t>
              </a:r>
              <a:endParaRPr lang="en-US" sz="1200" i="1" kern="0" dirty="0">
                <a:solidFill>
                  <a:prstClr val="black"/>
                </a:solidFill>
                <a:latin typeface="Arial" panose="020B0604020202020204" pitchFamily="34" charset="0"/>
                <a:ea typeface="ＭＳ Ｐゴシック" charset="0"/>
                <a:cs typeface="Arial" panose="020B0604020202020204" pitchFamily="34" charset="0"/>
              </a:endParaRPr>
            </a:p>
            <a:p>
              <a:pPr defTabSz="457200" fontAlgn="base">
                <a:spcAft>
                  <a:spcPts val="100"/>
                </a:spcAft>
                <a:defRPr/>
              </a:pPr>
              <a:r>
                <a:rPr lang="en-US" sz="1000" kern="0" dirty="0">
                  <a:solidFill>
                    <a:prstClr val="white">
                      <a:lumMod val="50000"/>
                    </a:prstClr>
                  </a:solidFill>
                  <a:latin typeface="Arial" panose="020B0604020202020204" pitchFamily="34" charset="0"/>
                  <a:ea typeface="ＭＳ Ｐゴシック" charset="0"/>
                  <a:cs typeface="Arial" panose="020B0604020202020204" pitchFamily="34" charset="0"/>
                </a:rPr>
                <a:t>Compared to the best alternative, the offering is </a:t>
              </a:r>
              <a:r>
                <a:rPr lang="en-US" sz="1000" kern="0" dirty="0" smtClean="0">
                  <a:solidFill>
                    <a:prstClr val="white">
                      <a:lumMod val="50000"/>
                    </a:prstClr>
                  </a:solidFill>
                  <a:latin typeface="Arial" panose="020B0604020202020204" pitchFamily="34" charset="0"/>
                  <a:ea typeface="ＭＳ Ｐゴシック" charset="0"/>
                  <a:cs typeface="Arial" panose="020B0604020202020204" pitchFamily="34" charset="0"/>
                </a:rPr>
                <a:t>worse because</a:t>
              </a:r>
              <a:r>
                <a:rPr lang="en-US" sz="1000" kern="0" dirty="0">
                  <a:solidFill>
                    <a:prstClr val="white">
                      <a:lumMod val="50000"/>
                    </a:prstClr>
                  </a:solidFill>
                  <a:latin typeface="Arial" panose="020B0604020202020204" pitchFamily="34" charset="0"/>
                  <a:ea typeface="ＭＳ Ｐゴシック" charset="0"/>
                  <a:cs typeface="Arial" panose="020B0604020202020204" pitchFamily="34" charset="0"/>
                </a:rPr>
                <a:t>:</a:t>
              </a:r>
            </a:p>
            <a:p>
              <a:pPr marL="171450" lvl="1" indent="-171450" defTabSz="457200" fontAlgn="base">
                <a:spcAft>
                  <a:spcPts val="100"/>
                </a:spcAft>
                <a:buFont typeface="Arial"/>
                <a:buChar char="•"/>
                <a:defRPr/>
              </a:pPr>
              <a:r>
                <a:rPr lang="en-US" sz="1200" kern="0" dirty="0" smtClean="0">
                  <a:solidFill>
                    <a:prstClr val="black"/>
                  </a:solidFill>
                  <a:latin typeface="Arial" panose="020B0604020202020204" pitchFamily="34" charset="0"/>
                  <a:ea typeface="ＭＳ Ｐゴシック" charset="0"/>
                  <a:cs typeface="Arial" panose="020B0604020202020204" pitchFamily="34" charset="0"/>
                </a:rPr>
                <a:t>Less extensive menu of lunch options</a:t>
              </a:r>
            </a:p>
            <a:p>
              <a:pPr marL="171450" lvl="1" indent="-171450" defTabSz="457200" fontAlgn="base">
                <a:spcAft>
                  <a:spcPts val="100"/>
                </a:spcAft>
                <a:buFont typeface="Arial"/>
                <a:buChar char="•"/>
                <a:defRPr/>
              </a:pPr>
              <a:r>
                <a:rPr lang="en-US" sz="1200" kern="0" dirty="0" smtClean="0">
                  <a:solidFill>
                    <a:prstClr val="black"/>
                  </a:solidFill>
                  <a:latin typeface="Arial" panose="020B0604020202020204" pitchFamily="34" charset="0"/>
                  <a:ea typeface="ＭＳ Ｐゴシック" charset="0"/>
                  <a:cs typeface="Arial" panose="020B0604020202020204" pitchFamily="34" charset="0"/>
                </a:rPr>
                <a:t>Not a fine dining experience for lunch</a:t>
              </a:r>
              <a:endParaRPr lang="en-US" sz="1200" kern="0" dirty="0">
                <a:solidFill>
                  <a:prstClr val="black"/>
                </a:solidFill>
                <a:latin typeface="Arial" panose="020B0604020202020204" pitchFamily="34" charset="0"/>
                <a:ea typeface="ＭＳ Ｐゴシック" charset="0"/>
                <a:cs typeface="Arial" panose="020B0604020202020204" pitchFamily="34" charset="0"/>
              </a:endParaRPr>
            </a:p>
          </p:txBody>
        </p:sp>
        <p:sp>
          <p:nvSpPr>
            <p:cNvPr id="70" name="Rectangle 14"/>
            <p:cNvSpPr>
              <a:spLocks noChangeArrowheads="1"/>
            </p:cNvSpPr>
            <p:nvPr/>
          </p:nvSpPr>
          <p:spPr bwMode="auto">
            <a:xfrm>
              <a:off x="4622800" y="4589104"/>
              <a:ext cx="3962401" cy="276999"/>
            </a:xfrm>
            <a:prstGeom prst="rect">
              <a:avLst/>
            </a:prstGeom>
            <a:solidFill>
              <a:schemeClr val="bg1">
                <a:lumMod val="85000"/>
              </a:schemeClr>
            </a:solidFill>
            <a:ln w="9525" algn="ctr">
              <a:noFill/>
              <a:miter lim="800000"/>
              <a:headEnd/>
              <a:tailEnd/>
            </a:ln>
          </p:spPr>
          <p:txBody>
            <a:bodyPr wrap="square">
              <a:spAutoFit/>
            </a:bodyPr>
            <a:lstStyle/>
            <a:p>
              <a:pPr defTabSz="457200"/>
              <a:r>
                <a:rPr lang="en-US" sz="1200" b="1" dirty="0">
                  <a:solidFill>
                    <a:srgbClr val="468272"/>
                  </a:solidFill>
                  <a:latin typeface="Century Gothic" panose="020B0502020202020204" pitchFamily="34" charset="0"/>
                  <a:cs typeface="Arial" panose="020B0604020202020204" pitchFamily="34" charset="0"/>
                </a:rPr>
                <a:t>CUSTOMER TRADE-OFFS</a:t>
              </a:r>
            </a:p>
          </p:txBody>
        </p:sp>
        <p:sp>
          <p:nvSpPr>
            <p:cNvPr id="73" name="Rectangle 6"/>
            <p:cNvSpPr>
              <a:spLocks noChangeArrowheads="1"/>
            </p:cNvSpPr>
            <p:nvPr/>
          </p:nvSpPr>
          <p:spPr bwMode="auto">
            <a:xfrm>
              <a:off x="4622800" y="2737385"/>
              <a:ext cx="3962401" cy="1747827"/>
            </a:xfrm>
            <a:prstGeom prst="rect">
              <a:avLst/>
            </a:prstGeom>
            <a:solidFill>
              <a:schemeClr val="bg1">
                <a:lumMod val="95000"/>
              </a:schemeClr>
            </a:solidFill>
            <a:ln w="9525" cmpd="sng">
              <a:solidFill>
                <a:schemeClr val="bg1">
                  <a:lumMod val="85000"/>
                </a:schemeClr>
              </a:solidFill>
              <a:miter lim="800000"/>
              <a:headEnd/>
              <a:tailEnd/>
            </a:ln>
            <a:extLst/>
          </p:spPr>
          <p:txBody>
            <a:bodyPr lIns="182880" tIns="274320" anchor="t"/>
            <a:lstStyle/>
            <a:p>
              <a:pPr marL="231775" indent="-231775" defTabSz="457200" fontAlgn="base">
                <a:spcBef>
                  <a:spcPct val="30000"/>
                </a:spcBef>
                <a:spcAft>
                  <a:spcPct val="0"/>
                </a:spcAft>
                <a:buFontTx/>
                <a:buChar char="•"/>
                <a:defRPr/>
              </a:pPr>
              <a:endParaRPr lang="en-US" sz="1200" b="1" kern="0" dirty="0" smtClean="0">
                <a:solidFill>
                  <a:srgbClr val="000000"/>
                </a:solidFill>
                <a:latin typeface="Arial" panose="020B0604020202020204" pitchFamily="34" charset="0"/>
                <a:ea typeface="ＭＳ Ｐゴシック" charset="0"/>
                <a:cs typeface="Arial" panose="020B0604020202020204" pitchFamily="34" charset="0"/>
              </a:endParaRPr>
            </a:p>
          </p:txBody>
        </p:sp>
        <p:sp>
          <p:nvSpPr>
            <p:cNvPr id="68" name="Rectangle 12"/>
            <p:cNvSpPr>
              <a:spLocks noChangeArrowheads="1"/>
            </p:cNvSpPr>
            <p:nvPr/>
          </p:nvSpPr>
          <p:spPr bwMode="auto">
            <a:xfrm>
              <a:off x="4622801" y="2737385"/>
              <a:ext cx="3962400" cy="276999"/>
            </a:xfrm>
            <a:prstGeom prst="rect">
              <a:avLst/>
            </a:prstGeom>
            <a:solidFill>
              <a:schemeClr val="bg1">
                <a:lumMod val="85000"/>
              </a:schemeClr>
            </a:solidFill>
            <a:ln w="9525" algn="ctr">
              <a:noFill/>
              <a:miter lim="800000"/>
              <a:headEnd/>
              <a:tailEnd/>
            </a:ln>
          </p:spPr>
          <p:txBody>
            <a:bodyPr wrap="square">
              <a:spAutoFit/>
            </a:bodyPr>
            <a:lstStyle/>
            <a:p>
              <a:pPr defTabSz="457200"/>
              <a:r>
                <a:rPr lang="en-US" sz="1200" b="1" dirty="0">
                  <a:solidFill>
                    <a:srgbClr val="468272"/>
                  </a:solidFill>
                  <a:latin typeface="Century Gothic" panose="020B0502020202020204" pitchFamily="34" charset="0"/>
                  <a:cs typeface="Arial" panose="020B0604020202020204" pitchFamily="34" charset="0"/>
                </a:rPr>
                <a:t>BUSINESS MODEL HIGHLIGHTS</a:t>
              </a:r>
            </a:p>
          </p:txBody>
        </p:sp>
        <p:sp>
          <p:nvSpPr>
            <p:cNvPr id="20" name="TextBox 19"/>
            <p:cNvSpPr txBox="1"/>
            <p:nvPr/>
          </p:nvSpPr>
          <p:spPr>
            <a:xfrm>
              <a:off x="457200" y="698504"/>
              <a:ext cx="8229600" cy="369312"/>
            </a:xfrm>
            <a:prstGeom prst="rect">
              <a:avLst/>
            </a:prstGeom>
            <a:noFill/>
          </p:spPr>
          <p:txBody>
            <a:bodyPr wrap="square" lIns="91419" tIns="45710" rIns="91419" bIns="45710" rtlCol="0">
              <a:spAutoFit/>
            </a:bodyPr>
            <a:lstStyle/>
            <a:p>
              <a:r>
                <a:rPr lang="en-US" b="1" dirty="0" smtClean="0">
                  <a:solidFill>
                    <a:srgbClr val="000000"/>
                  </a:solidFill>
                  <a:latin typeface="Century Gothic" panose="020B0502020202020204" pitchFamily="34" charset="0"/>
                  <a:cs typeface="Arial" panose="020B0604020202020204" pitchFamily="34" charset="0"/>
                </a:rPr>
                <a:t>OFFERING PROFILE</a:t>
              </a:r>
              <a:endParaRPr lang="en-US" sz="1200" dirty="0">
                <a:solidFill>
                  <a:prstClr val="white">
                    <a:lumMod val="75000"/>
                  </a:prstClr>
                </a:solidFill>
                <a:latin typeface="Century Gothic" panose="020B0502020202020204" pitchFamily="34" charset="0"/>
                <a:cs typeface="Arial" panose="020B0604020202020204" pitchFamily="34" charset="0"/>
              </a:endParaRPr>
            </a:p>
          </p:txBody>
        </p:sp>
        <p:sp>
          <p:nvSpPr>
            <p:cNvPr id="18" name="Rectangle 17"/>
            <p:cNvSpPr>
              <a:spLocks noChangeArrowheads="1"/>
            </p:cNvSpPr>
            <p:nvPr/>
          </p:nvSpPr>
          <p:spPr bwMode="auto">
            <a:xfrm>
              <a:off x="587983" y="1143000"/>
              <a:ext cx="7957293" cy="1503861"/>
            </a:xfrm>
            <a:prstGeom prst="rect">
              <a:avLst/>
            </a:prstGeom>
            <a:solidFill>
              <a:schemeClr val="bg1">
                <a:lumMod val="95000"/>
              </a:schemeClr>
            </a:solidFill>
            <a:ln>
              <a:solidFill>
                <a:schemeClr val="bg1">
                  <a:lumMod val="75000"/>
                </a:schemeClr>
              </a:solid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defTabSz="457200"/>
              <a:endParaRPr lang="en-US" sz="1600" dirty="0">
                <a:solidFill>
                  <a:srgbClr val="000000"/>
                </a:solidFill>
                <a:latin typeface="Arial" panose="020B0604020202020204" pitchFamily="34" charset="0"/>
                <a:cs typeface="Arial" panose="020B0604020202020204" pitchFamily="34" charset="0"/>
              </a:endParaRPr>
            </a:p>
          </p:txBody>
        </p:sp>
        <p:sp>
          <p:nvSpPr>
            <p:cNvPr id="22" name="Text Box 7"/>
            <p:cNvSpPr txBox="1">
              <a:spLocks noChangeArrowheads="1"/>
            </p:cNvSpPr>
            <p:nvPr/>
          </p:nvSpPr>
          <p:spPr bwMode="auto">
            <a:xfrm>
              <a:off x="587983" y="1143000"/>
              <a:ext cx="7958879" cy="276999"/>
            </a:xfrm>
            <a:prstGeom prst="rect">
              <a:avLst/>
            </a:prstGeom>
            <a:solidFill>
              <a:schemeClr val="bg1">
                <a:lumMod val="85000"/>
              </a:schemeClr>
            </a:solidFill>
            <a:ln w="9525" algn="ctr">
              <a:noFill/>
              <a:miter lim="800000"/>
              <a:headEnd/>
              <a:tailEnd/>
            </a:ln>
          </p:spPr>
          <p:txBody>
            <a:bodyPr wrap="square">
              <a:spAutoFit/>
            </a:bodyPr>
            <a:lstStyle>
              <a:defPPr>
                <a:defRPr lang="en-US"/>
              </a:defPPr>
              <a:lvl1pPr algn="ctr" defTabSz="457200">
                <a:defRPr sz="1200" b="1">
                  <a:solidFill>
                    <a:schemeClr val="bg1"/>
                  </a:solidFill>
                  <a:latin typeface="Century Gothic" panose="020B0502020202020204" pitchFamily="34" charset="0"/>
                  <a:cs typeface="Arial" panose="020B0604020202020204" pitchFamily="34" charset="0"/>
                </a:defRPr>
              </a:lvl1pPr>
            </a:lstStyle>
            <a:p>
              <a:pPr algn="l"/>
              <a:r>
                <a:rPr lang="en-US" dirty="0" smtClean="0">
                  <a:solidFill>
                    <a:srgbClr val="468272"/>
                  </a:solidFill>
                </a:rPr>
                <a:t>V1.0 SERVICE EXPERIENCE</a:t>
              </a:r>
              <a:endParaRPr lang="en-US" dirty="0">
                <a:solidFill>
                  <a:srgbClr val="468272"/>
                </a:solidFill>
              </a:endParaRPr>
            </a:p>
          </p:txBody>
        </p:sp>
        <p:sp>
          <p:nvSpPr>
            <p:cNvPr id="29" name="TextBox 28"/>
            <p:cNvSpPr txBox="1"/>
            <p:nvPr/>
          </p:nvSpPr>
          <p:spPr>
            <a:xfrm>
              <a:off x="2235201" y="1524000"/>
              <a:ext cx="6299199" cy="1015663"/>
            </a:xfrm>
            <a:prstGeom prst="rect">
              <a:avLst/>
            </a:prstGeom>
            <a:noFill/>
          </p:spPr>
          <p:txBody>
            <a:bodyPr wrap="square" rtlCol="0">
              <a:spAutoFit/>
            </a:bodyPr>
            <a:lstStyle/>
            <a:p>
              <a:pPr defTabSz="457200"/>
              <a:r>
                <a:rPr lang="en-US" sz="1200" b="1" dirty="0" smtClean="0">
                  <a:solidFill>
                    <a:prstClr val="black"/>
                  </a:solidFill>
                  <a:latin typeface="Arial" panose="020B0604020202020204" pitchFamily="34" charset="0"/>
                  <a:cs typeface="Arial" panose="020B0604020202020204" pitchFamily="34" charset="0"/>
                </a:rPr>
                <a:t>The Mobile Morsels Experience: </a:t>
              </a:r>
              <a:r>
                <a:rPr lang="en-US" sz="1200" dirty="0" smtClean="0">
                  <a:solidFill>
                    <a:prstClr val="black"/>
                  </a:solidFill>
                  <a:latin typeface="Arial" panose="020B0604020202020204" pitchFamily="34" charset="0"/>
                  <a:cs typeface="Arial" panose="020B0604020202020204" pitchFamily="34" charset="0"/>
                </a:rPr>
                <a:t>In the morning, the truck picks up its stock of frozen pizzas and stores them in the onboard freezer. The truck pulls up to a parking spot in an office park, and employees in the truck heat up the DiGiorno pizzas using an onboard oven. Around lunchtime, employees at the office park run out to the truck right outside their office, buy a slice of pizza, snack and drink and are back at work in only a few minutes.</a:t>
              </a:r>
              <a:endParaRPr lang="en-US" sz="1200" i="1" dirty="0">
                <a:solidFill>
                  <a:prstClr val="black"/>
                </a:solidFill>
                <a:latin typeface="Arial" panose="020B0604020202020204" pitchFamily="34" charset="0"/>
                <a:cs typeface="Arial" panose="020B0604020202020204" pitchFamily="34" charset="0"/>
              </a:endParaRPr>
            </a:p>
          </p:txBody>
        </p:sp>
        <p:pic>
          <p:nvPicPr>
            <p:cNvPr id="17" name="Picture 3" descr="C:\Users\cspanakos\Desktop\Innosight\Visualization Library\Mobile Morsels Pictures\DSCN081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708" t="16596" r="22645" b="6555"/>
            <a:stretch/>
          </p:blipFill>
          <p:spPr bwMode="auto">
            <a:xfrm>
              <a:off x="4776861" y="3168253"/>
              <a:ext cx="1215878" cy="119493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C:\Users\cspanakos\Desktop\Innosight\Visualization Library\Mobile Morsels Pictures\DSCN080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425" b="2975"/>
            <a:stretch/>
          </p:blipFill>
          <p:spPr bwMode="auto">
            <a:xfrm>
              <a:off x="762591" y="1564757"/>
              <a:ext cx="1447801" cy="9341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96000" y="3124200"/>
              <a:ext cx="2590800" cy="1548116"/>
            </a:xfrm>
            <a:prstGeom prst="rect">
              <a:avLst/>
            </a:prstGeom>
          </p:spPr>
          <p:txBody>
            <a:bodyPr wrap="square">
              <a:spAutoFit/>
            </a:bodyPr>
            <a:lstStyle/>
            <a:p>
              <a:pPr marL="231775" indent="-231775" defTabSz="457200" fontAlgn="base">
                <a:spcBef>
                  <a:spcPct val="30000"/>
                </a:spcBef>
                <a:spcAft>
                  <a:spcPct val="0"/>
                </a:spcAft>
                <a:buFontTx/>
                <a:buChar char="•"/>
                <a:defRPr/>
              </a:pPr>
              <a:r>
                <a:rPr lang="en-US" sz="1100" b="1" kern="0" dirty="0">
                  <a:solidFill>
                    <a:srgbClr val="000000"/>
                  </a:solidFill>
                  <a:latin typeface="Arial" panose="020B0604020202020204" pitchFamily="34" charset="0"/>
                  <a:ea typeface="ＭＳ Ｐゴシック" charset="0"/>
                  <a:cs typeface="Arial" panose="020B0604020202020204" pitchFamily="34" charset="0"/>
                </a:rPr>
                <a:t>Reaching </a:t>
              </a:r>
              <a:r>
                <a:rPr lang="en-US" sz="1100" b="1" kern="0" dirty="0" smtClean="0">
                  <a:solidFill>
                    <a:srgbClr val="000000"/>
                  </a:solidFill>
                  <a:latin typeface="Arial" panose="020B0604020202020204" pitchFamily="34" charset="0"/>
                  <a:ea typeface="ＭＳ Ｐゴシック" charset="0"/>
                  <a:cs typeface="Arial" panose="020B0604020202020204" pitchFamily="34" charset="0"/>
                </a:rPr>
                <a:t>$100MM</a:t>
              </a:r>
              <a:r>
                <a:rPr lang="en-US" sz="1100" kern="0" dirty="0">
                  <a:solidFill>
                    <a:srgbClr val="000000"/>
                  </a:solidFill>
                  <a:latin typeface="Arial" panose="020B0604020202020204" pitchFamily="34" charset="0"/>
                  <a:ea typeface="ＭＳ Ｐゴシック" charset="0"/>
                  <a:cs typeface="Arial" panose="020B0604020202020204" pitchFamily="34" charset="0"/>
                </a:rPr>
                <a:t>: </a:t>
              </a:r>
              <a:br>
                <a:rPr lang="en-US" sz="1100" kern="0" dirty="0">
                  <a:solidFill>
                    <a:srgbClr val="000000"/>
                  </a:solidFill>
                  <a:latin typeface="Arial" panose="020B0604020202020204" pitchFamily="34" charset="0"/>
                  <a:ea typeface="ＭＳ Ｐゴシック" charset="0"/>
                  <a:cs typeface="Arial" panose="020B0604020202020204" pitchFamily="34" charset="0"/>
                </a:rPr>
              </a:br>
              <a:r>
                <a:rPr lang="en-US" sz="1100" kern="0" dirty="0" smtClean="0">
                  <a:solidFill>
                    <a:srgbClr val="000000"/>
                  </a:solidFill>
                  <a:latin typeface="Arial" panose="020B0604020202020204" pitchFamily="34" charset="0"/>
                  <a:ea typeface="ＭＳ Ｐゴシック" charset="0"/>
                  <a:cs typeface="Arial" panose="020B0604020202020204" pitchFamily="34" charset="0"/>
                </a:rPr>
                <a:t>1.5MM trucks, 125 transactions</a:t>
              </a:r>
              <a:br>
                <a:rPr lang="en-US" sz="1100" kern="0" dirty="0" smtClean="0">
                  <a:solidFill>
                    <a:srgbClr val="000000"/>
                  </a:solidFill>
                  <a:latin typeface="Arial" panose="020B0604020202020204" pitchFamily="34" charset="0"/>
                  <a:ea typeface="ＭＳ Ｐゴシック" charset="0"/>
                  <a:cs typeface="Arial" panose="020B0604020202020204" pitchFamily="34" charset="0"/>
                </a:rPr>
              </a:br>
              <a:r>
                <a:rPr lang="en-US" sz="1100" kern="0" dirty="0" smtClean="0">
                  <a:solidFill>
                    <a:srgbClr val="000000"/>
                  </a:solidFill>
                  <a:latin typeface="Arial" panose="020B0604020202020204" pitchFamily="34" charset="0"/>
                  <a:ea typeface="ＭＳ Ｐゴシック" charset="0"/>
                  <a:cs typeface="Arial" panose="020B0604020202020204" pitchFamily="34" charset="0"/>
                </a:rPr>
                <a:t>per day, $5 per transaction</a:t>
              </a:r>
              <a:endParaRPr lang="en-US" sz="1100" kern="0" dirty="0">
                <a:solidFill>
                  <a:srgbClr val="000000"/>
                </a:solidFill>
                <a:latin typeface="Arial" panose="020B0604020202020204" pitchFamily="34" charset="0"/>
                <a:ea typeface="ＭＳ Ｐゴシック" charset="0"/>
                <a:cs typeface="Arial" panose="020B0604020202020204" pitchFamily="34" charset="0"/>
              </a:endParaRPr>
            </a:p>
            <a:p>
              <a:pPr marL="231775" indent="-231775" defTabSz="457200" fontAlgn="base">
                <a:spcBef>
                  <a:spcPct val="30000"/>
                </a:spcBef>
                <a:spcAft>
                  <a:spcPct val="0"/>
                </a:spcAft>
                <a:buFontTx/>
                <a:buChar char="•"/>
                <a:defRPr/>
              </a:pPr>
              <a:r>
                <a:rPr lang="en-US" sz="1100" b="1" kern="0" dirty="0">
                  <a:solidFill>
                    <a:srgbClr val="000000"/>
                  </a:solidFill>
                  <a:latin typeface="Arial" panose="020B0604020202020204" pitchFamily="34" charset="0"/>
                  <a:ea typeface="ＭＳ Ｐゴシック" charset="0"/>
                  <a:cs typeface="Arial" panose="020B0604020202020204" pitchFamily="34" charset="0"/>
                </a:rPr>
                <a:t>Reason to Believe: </a:t>
              </a:r>
              <a:r>
                <a:rPr lang="en-US" sz="1100" kern="0" dirty="0">
                  <a:solidFill>
                    <a:srgbClr val="000000"/>
                  </a:solidFill>
                  <a:latin typeface="Arial" panose="020B0604020202020204" pitchFamily="34" charset="0"/>
                  <a:ea typeface="ＭＳ Ｐゴシック" charset="0"/>
                  <a:cs typeface="Arial" panose="020B0604020202020204" pitchFamily="34" charset="0"/>
                </a:rPr>
                <a:t>Truck </a:t>
              </a:r>
              <a:br>
                <a:rPr lang="en-US" sz="1100" kern="0" dirty="0">
                  <a:solidFill>
                    <a:srgbClr val="000000"/>
                  </a:solidFill>
                  <a:latin typeface="Arial" panose="020B0604020202020204" pitchFamily="34" charset="0"/>
                  <a:ea typeface="ＭＳ Ｐゴシック" charset="0"/>
                  <a:cs typeface="Arial" panose="020B0604020202020204" pitchFamily="34" charset="0"/>
                </a:rPr>
              </a:br>
              <a:r>
                <a:rPr lang="en-US" sz="1100" kern="0" dirty="0" smtClean="0">
                  <a:solidFill>
                    <a:srgbClr val="000000"/>
                  </a:solidFill>
                  <a:latin typeface="Arial" panose="020B0604020202020204" pitchFamily="34" charset="0"/>
                  <a:ea typeface="ＭＳ Ｐゴシック" charset="0"/>
                  <a:cs typeface="Arial" panose="020B0604020202020204" pitchFamily="34" charset="0"/>
                </a:rPr>
                <a:t>needs </a:t>
              </a:r>
              <a:r>
                <a:rPr lang="en-US" sz="1100" kern="0" dirty="0">
                  <a:solidFill>
                    <a:srgbClr val="000000"/>
                  </a:solidFill>
                  <a:latin typeface="Arial" panose="020B0604020202020204" pitchFamily="34" charset="0"/>
                  <a:ea typeface="ＭＳ Ｐゴシック" charset="0"/>
                  <a:cs typeface="Arial" panose="020B0604020202020204" pitchFamily="34" charset="0"/>
                </a:rPr>
                <a:t>to achieve</a:t>
              </a:r>
              <a:r>
                <a:rPr lang="en-US" sz="1100" kern="0" dirty="0">
                  <a:solidFill>
                    <a:srgbClr val="C00000"/>
                  </a:solidFill>
                  <a:latin typeface="Arial" panose="020B0604020202020204" pitchFamily="34" charset="0"/>
                  <a:ea typeface="ＭＳ Ｐゴシック" charset="0"/>
                  <a:cs typeface="Arial" panose="020B0604020202020204" pitchFamily="34" charset="0"/>
                </a:rPr>
                <a:t> </a:t>
              </a:r>
              <a:r>
                <a:rPr lang="en-US" sz="1100" kern="0" dirty="0" smtClean="0">
                  <a:solidFill>
                    <a:prstClr val="black"/>
                  </a:solidFill>
                  <a:latin typeface="Arial" panose="020B0604020202020204" pitchFamily="34" charset="0"/>
                  <a:ea typeface="ＭＳ Ｐゴシック" charset="0"/>
                  <a:cs typeface="Arial" panose="020B0604020202020204" pitchFamily="34" charset="0"/>
                </a:rPr>
                <a:t>X</a:t>
              </a:r>
              <a:r>
                <a:rPr lang="en-US" sz="1100" kern="0" dirty="0" smtClean="0">
                  <a:solidFill>
                    <a:srgbClr val="000000"/>
                  </a:solidFill>
                  <a:latin typeface="Arial" panose="020B0604020202020204" pitchFamily="34" charset="0"/>
                  <a:ea typeface="ＭＳ Ｐゴシック" charset="0"/>
                  <a:cs typeface="Arial" panose="020B0604020202020204" pitchFamily="34" charset="0"/>
                </a:rPr>
                <a:t>% </a:t>
              </a:r>
              <a:r>
                <a:rPr lang="en-US" sz="1100" kern="0" dirty="0">
                  <a:solidFill>
                    <a:srgbClr val="000000"/>
                  </a:solidFill>
                  <a:latin typeface="Arial" panose="020B0604020202020204" pitchFamily="34" charset="0"/>
                  <a:ea typeface="ＭＳ Ｐゴシック" charset="0"/>
                  <a:cs typeface="Arial" panose="020B0604020202020204" pitchFamily="34" charset="0"/>
                </a:rPr>
                <a:t>sales </a:t>
              </a:r>
              <a:r>
                <a:rPr lang="en-US" sz="1100" kern="0" dirty="0" smtClean="0">
                  <a:solidFill>
                    <a:srgbClr val="000000"/>
                  </a:solidFill>
                  <a:latin typeface="Arial" panose="020B0604020202020204" pitchFamily="34" charset="0"/>
                  <a:ea typeface="ＭＳ Ｐゴシック" charset="0"/>
                  <a:cs typeface="Arial" panose="020B0604020202020204" pitchFamily="34" charset="0"/>
                </a:rPr>
                <a:t/>
              </a:r>
              <a:br>
                <a:rPr lang="en-US" sz="1100" kern="0" dirty="0" smtClean="0">
                  <a:solidFill>
                    <a:srgbClr val="000000"/>
                  </a:solidFill>
                  <a:latin typeface="Arial" panose="020B0604020202020204" pitchFamily="34" charset="0"/>
                  <a:ea typeface="ＭＳ Ｐゴシック" charset="0"/>
                  <a:cs typeface="Arial" panose="020B0604020202020204" pitchFamily="34" charset="0"/>
                </a:rPr>
              </a:br>
              <a:r>
                <a:rPr lang="en-US" sz="1100" kern="0" dirty="0" smtClean="0">
                  <a:solidFill>
                    <a:srgbClr val="000000"/>
                  </a:solidFill>
                  <a:latin typeface="Arial" panose="020B0604020202020204" pitchFamily="34" charset="0"/>
                  <a:ea typeface="ＭＳ Ｐゴシック" charset="0"/>
                  <a:cs typeface="Arial" panose="020B0604020202020204" pitchFamily="34" charset="0"/>
                </a:rPr>
                <a:t>of </a:t>
              </a:r>
              <a:r>
                <a:rPr lang="en-US" sz="1100" kern="0" dirty="0">
                  <a:solidFill>
                    <a:srgbClr val="000000"/>
                  </a:solidFill>
                  <a:latin typeface="Arial" panose="020B0604020202020204" pitchFamily="34" charset="0"/>
                  <a:ea typeface="ＭＳ Ｐゴシック" charset="0"/>
                  <a:cs typeface="Arial" panose="020B0604020202020204" pitchFamily="34" charset="0"/>
                </a:rPr>
                <a:t>one Domino’s franchise to be profitable</a:t>
              </a:r>
            </a:p>
            <a:p>
              <a:pPr marL="231775" indent="-231775" defTabSz="457200" fontAlgn="base">
                <a:spcBef>
                  <a:spcPct val="30000"/>
                </a:spcBef>
                <a:spcAft>
                  <a:spcPct val="0"/>
                </a:spcAft>
                <a:buFontTx/>
                <a:buChar char="•"/>
                <a:defRPr/>
              </a:pPr>
              <a:endParaRPr lang="en-US" sz="1100" kern="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21" name="TextBox 20"/>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smtClean="0">
                  <a:solidFill>
                    <a:prstClr val="black"/>
                  </a:solidFill>
                </a:rPr>
                <a:t>© Copyright 2014 Innosight LLC </a:t>
              </a:r>
            </a:p>
            <a:p>
              <a:pPr>
                <a:spcBef>
                  <a:spcPts val="200"/>
                </a:spcBef>
                <a:spcAft>
                  <a:spcPts val="400"/>
                </a:spcAft>
              </a:pPr>
              <a:endParaRPr lang="de-DE" sz="1600" dirty="0" smtClean="0">
                <a:solidFill>
                  <a:srgbClr val="000000"/>
                </a:solidFill>
              </a:endParaRPr>
            </a:p>
          </p:txBody>
        </p:sp>
        <p:sp>
          <p:nvSpPr>
            <p:cNvPr id="24" name="TextBox 23"/>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19</a:t>
              </a:fld>
              <a:endParaRPr lang="en-US" sz="800" dirty="0" smtClean="0">
                <a:solidFill>
                  <a:prstClr val="black"/>
                </a:solidFill>
              </a:endParaRPr>
            </a:p>
          </p:txBody>
        </p:sp>
      </p:grpSp>
    </p:spTree>
    <p:extLst>
      <p:ext uri="{BB962C8B-B14F-4D97-AF65-F5344CB8AC3E}">
        <p14:creationId xmlns:p14="http://schemas.microsoft.com/office/powerpoint/2010/main" val="2105216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Content Placeholder 1"/>
          <p:cNvSpPr>
            <a:spLocks noGrp="1"/>
          </p:cNvSpPr>
          <p:nvPr>
            <p:ph idx="1"/>
          </p:nvPr>
        </p:nvSpPr>
        <p:spPr>
          <a:xfrm>
            <a:off x="1882544" y="43152"/>
            <a:ext cx="7032856" cy="407647"/>
          </a:xfrm>
        </p:spPr>
        <p:txBody>
          <a:bodyPr/>
          <a:lstStyle/>
          <a:p>
            <a:r>
              <a:rPr lang="en-US" dirty="0" smtClean="0"/>
              <a:t>THE FIRST MILE – MINI BUSINESS PLAN TEMPLATE</a:t>
            </a:r>
            <a:endParaRPr lang="en-US" dirty="0"/>
          </a:p>
        </p:txBody>
      </p:sp>
      <p:grpSp>
        <p:nvGrpSpPr>
          <p:cNvPr id="2" name="Group 1"/>
          <p:cNvGrpSpPr/>
          <p:nvPr/>
        </p:nvGrpSpPr>
        <p:grpSpPr>
          <a:xfrm>
            <a:off x="0" y="698504"/>
            <a:ext cx="9144000" cy="6492905"/>
            <a:chOff x="0" y="698504"/>
            <a:chExt cx="9144000" cy="6492905"/>
          </a:xfrm>
        </p:grpSpPr>
        <p:sp>
          <p:nvSpPr>
            <p:cNvPr id="122" name="TextBox 121"/>
            <p:cNvSpPr txBox="1"/>
            <p:nvPr/>
          </p:nvSpPr>
          <p:spPr>
            <a:xfrm>
              <a:off x="419100" y="698504"/>
              <a:ext cx="8229600" cy="369312"/>
            </a:xfrm>
            <a:prstGeom prst="rect">
              <a:avLst/>
            </a:prstGeom>
            <a:noFill/>
          </p:spPr>
          <p:txBody>
            <a:bodyPr wrap="square" lIns="91419" tIns="45710" rIns="91419" bIns="45710" rtlCol="0">
              <a:spAutoFit/>
            </a:bodyPr>
            <a:lstStyle/>
            <a:p>
              <a:r>
                <a:rPr lang="en-US" b="1" dirty="0" smtClean="0">
                  <a:solidFill>
                    <a:srgbClr val="000000"/>
                  </a:solidFill>
                  <a:latin typeface="Century Gothic" panose="020B0502020202020204" pitchFamily="34" charset="0"/>
                  <a:cs typeface="Arial" panose="020B0604020202020204" pitchFamily="34" charset="0"/>
                </a:rPr>
                <a:t>COMPETITIVE LANDSCAPE</a:t>
              </a:r>
              <a:endParaRPr lang="en-US" sz="1200" dirty="0">
                <a:solidFill>
                  <a:prstClr val="white">
                    <a:lumMod val="75000"/>
                  </a:prstClr>
                </a:solidFill>
                <a:latin typeface="Century Gothic" panose="020B0502020202020204" pitchFamily="34" charset="0"/>
                <a:cs typeface="Arial" panose="020B0604020202020204" pitchFamily="34" charset="0"/>
              </a:endParaRPr>
            </a:p>
          </p:txBody>
        </p:sp>
        <p:grpSp>
          <p:nvGrpSpPr>
            <p:cNvPr id="4" name="Group 3"/>
            <p:cNvGrpSpPr/>
            <p:nvPr/>
          </p:nvGrpSpPr>
          <p:grpSpPr>
            <a:xfrm>
              <a:off x="398470" y="1491368"/>
              <a:ext cx="8371924" cy="4299832"/>
              <a:chOff x="398470" y="1270533"/>
              <a:chExt cx="8371924" cy="4299832"/>
            </a:xfrm>
          </p:grpSpPr>
          <p:cxnSp>
            <p:nvCxnSpPr>
              <p:cNvPr id="26" name="Straight Connector 25"/>
              <p:cNvCxnSpPr/>
              <p:nvPr/>
            </p:nvCxnSpPr>
            <p:spPr>
              <a:xfrm>
                <a:off x="1395070" y="1783854"/>
                <a:ext cx="7142419"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395070" y="3795030"/>
                <a:ext cx="7142419"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395070" y="2739508"/>
                <a:ext cx="7142419"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162165" y="4925835"/>
                <a:ext cx="7375324" cy="0"/>
              </a:xfrm>
              <a:prstGeom prst="line">
                <a:avLst/>
              </a:prstGeom>
              <a:ln>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98470" y="4605885"/>
                <a:ext cx="929798" cy="380352"/>
              </a:xfrm>
              <a:prstGeom prst="rect">
                <a:avLst/>
              </a:prstGeom>
              <a:noFill/>
            </p:spPr>
            <p:txBody>
              <a:bodyPr wrap="square" lIns="101882" tIns="50941" rIns="101882" bIns="50941">
                <a:spAutoFit/>
              </a:bodyPr>
              <a:lstStyle/>
              <a:p>
                <a:pPr defTabSz="457200">
                  <a:defRPr/>
                </a:pPr>
                <a:r>
                  <a:rPr lang="en-US" sz="1000" b="1" dirty="0">
                    <a:solidFill>
                      <a:srgbClr val="000000">
                        <a:lumMod val="95000"/>
                        <a:lumOff val="5000"/>
                      </a:srgbClr>
                    </a:solidFill>
                    <a:latin typeface="Arial" panose="020B0604020202020204" pitchFamily="34" charset="0"/>
                    <a:cs typeface="Arial" panose="020B0604020202020204" pitchFamily="34" charset="0"/>
                  </a:rPr>
                  <a:t>Not good enough</a:t>
                </a:r>
              </a:p>
            </p:txBody>
          </p:sp>
          <p:sp>
            <p:nvSpPr>
              <p:cNvPr id="31" name="TextBox 30"/>
              <p:cNvSpPr txBox="1"/>
              <p:nvPr/>
            </p:nvSpPr>
            <p:spPr>
              <a:xfrm>
                <a:off x="398470" y="3524035"/>
                <a:ext cx="820411" cy="380352"/>
              </a:xfrm>
              <a:prstGeom prst="rect">
                <a:avLst/>
              </a:prstGeom>
              <a:noFill/>
            </p:spPr>
            <p:txBody>
              <a:bodyPr wrap="square" lIns="101882" tIns="50941" rIns="101882" bIns="50941">
                <a:spAutoFit/>
              </a:bodyPr>
              <a:lstStyle/>
              <a:p>
                <a:pPr defTabSz="457200">
                  <a:defRPr/>
                </a:pPr>
                <a:r>
                  <a:rPr lang="en-US" sz="1000" b="1" dirty="0">
                    <a:solidFill>
                      <a:srgbClr val="000000">
                        <a:lumMod val="95000"/>
                        <a:lumOff val="5000"/>
                      </a:srgbClr>
                    </a:solidFill>
                    <a:latin typeface="Arial" panose="020B0604020202020204" pitchFamily="34" charset="0"/>
                    <a:cs typeface="Arial" panose="020B0604020202020204" pitchFamily="34" charset="0"/>
                  </a:rPr>
                  <a:t>Good enough</a:t>
                </a:r>
              </a:p>
            </p:txBody>
          </p:sp>
          <p:sp>
            <p:nvSpPr>
              <p:cNvPr id="32" name="TextBox 31"/>
              <p:cNvSpPr txBox="1"/>
              <p:nvPr/>
            </p:nvSpPr>
            <p:spPr>
              <a:xfrm>
                <a:off x="398470" y="2600821"/>
                <a:ext cx="820411" cy="237819"/>
              </a:xfrm>
              <a:prstGeom prst="rect">
                <a:avLst/>
              </a:prstGeom>
              <a:noFill/>
            </p:spPr>
            <p:txBody>
              <a:bodyPr wrap="square" lIns="101882" tIns="50941" rIns="101882" bIns="50941">
                <a:spAutoFit/>
              </a:bodyPr>
              <a:lstStyle/>
              <a:p>
                <a:pPr defTabSz="457200">
                  <a:defRPr/>
                </a:pPr>
                <a:r>
                  <a:rPr lang="en-US" sz="1000" b="1" dirty="0">
                    <a:solidFill>
                      <a:srgbClr val="000000">
                        <a:lumMod val="95000"/>
                        <a:lumOff val="5000"/>
                      </a:srgbClr>
                    </a:solidFill>
                    <a:latin typeface="Arial" panose="020B0604020202020204" pitchFamily="34" charset="0"/>
                    <a:cs typeface="Arial" panose="020B0604020202020204" pitchFamily="34" charset="0"/>
                  </a:rPr>
                  <a:t>Excellent</a:t>
                </a:r>
              </a:p>
            </p:txBody>
          </p:sp>
          <p:sp>
            <p:nvSpPr>
              <p:cNvPr id="33" name="TextBox 32"/>
              <p:cNvSpPr txBox="1"/>
              <p:nvPr/>
            </p:nvSpPr>
            <p:spPr>
              <a:xfrm>
                <a:off x="398470" y="1664858"/>
                <a:ext cx="820411" cy="237819"/>
              </a:xfrm>
              <a:prstGeom prst="rect">
                <a:avLst/>
              </a:prstGeom>
              <a:noFill/>
            </p:spPr>
            <p:txBody>
              <a:bodyPr wrap="square" lIns="101882" tIns="50941" rIns="101882" bIns="50941">
                <a:spAutoFit/>
              </a:bodyPr>
              <a:lstStyle/>
              <a:p>
                <a:pPr defTabSz="457200">
                  <a:defRPr/>
                </a:pPr>
                <a:r>
                  <a:rPr lang="en-US" sz="1000" b="1" dirty="0">
                    <a:solidFill>
                      <a:srgbClr val="000000">
                        <a:lumMod val="95000"/>
                        <a:lumOff val="5000"/>
                      </a:srgbClr>
                    </a:solidFill>
                    <a:latin typeface="Arial" panose="020B0604020202020204" pitchFamily="34" charset="0"/>
                    <a:cs typeface="Arial" panose="020B0604020202020204" pitchFamily="34" charset="0"/>
                  </a:rPr>
                  <a:t>Overshot</a:t>
                </a:r>
              </a:p>
            </p:txBody>
          </p:sp>
          <p:sp>
            <p:nvSpPr>
              <p:cNvPr id="34" name="TextBox 33"/>
              <p:cNvSpPr txBox="1">
                <a:spLocks noChangeArrowheads="1"/>
              </p:cNvSpPr>
              <p:nvPr/>
            </p:nvSpPr>
            <p:spPr bwMode="auto">
              <a:xfrm>
                <a:off x="1162165" y="5005823"/>
                <a:ext cx="1242160" cy="410654"/>
              </a:xfrm>
              <a:prstGeom prst="rect">
                <a:avLst/>
              </a:prstGeom>
              <a:noFill/>
              <a:ln w="9525">
                <a:noFill/>
                <a:miter lim="800000"/>
                <a:headEnd/>
                <a:tailEnd/>
              </a:ln>
            </p:spPr>
            <p:txBody>
              <a:bodyPr lIns="101882" tIns="50941" rIns="101882" bIns="50941">
                <a:spAutoFit/>
              </a:bodyPr>
              <a:lstStyle/>
              <a:p>
                <a:pPr algn="ctr" defTabSz="457200"/>
                <a:r>
                  <a:rPr lang="en-US" sz="1000" b="1" dirty="0" smtClean="0">
                    <a:solidFill>
                      <a:srgbClr val="000000">
                        <a:lumMod val="95000"/>
                        <a:lumOff val="5000"/>
                      </a:srgbClr>
                    </a:solidFill>
                    <a:latin typeface="Arial" panose="020B0604020202020204" pitchFamily="34" charset="0"/>
                    <a:cs typeface="Arial" panose="020B0604020202020204" pitchFamily="34" charset="0"/>
                  </a:rPr>
                  <a:t>Effort/time in the morning</a:t>
                </a:r>
                <a:endParaRPr lang="en-US" sz="1000" b="1" dirty="0">
                  <a:solidFill>
                    <a:srgbClr val="000000">
                      <a:lumMod val="95000"/>
                      <a:lumOff val="5000"/>
                    </a:srgbClr>
                  </a:solidFill>
                  <a:latin typeface="Arial" panose="020B0604020202020204" pitchFamily="34" charset="0"/>
                  <a:cs typeface="Arial" panose="020B0604020202020204" pitchFamily="34" charset="0"/>
                </a:endParaRPr>
              </a:p>
            </p:txBody>
          </p:sp>
          <p:sp>
            <p:nvSpPr>
              <p:cNvPr id="47" name="TextBox 46"/>
              <p:cNvSpPr txBox="1">
                <a:spLocks noChangeArrowheads="1"/>
              </p:cNvSpPr>
              <p:nvPr/>
            </p:nvSpPr>
            <p:spPr bwMode="auto">
              <a:xfrm>
                <a:off x="2436673" y="5005823"/>
                <a:ext cx="1009255" cy="410654"/>
              </a:xfrm>
              <a:prstGeom prst="rect">
                <a:avLst/>
              </a:prstGeom>
              <a:noFill/>
              <a:ln w="9525">
                <a:noFill/>
                <a:miter lim="800000"/>
                <a:headEnd/>
                <a:tailEnd/>
              </a:ln>
            </p:spPr>
            <p:txBody>
              <a:bodyPr lIns="101882" tIns="50941" rIns="101882" bIns="50941">
                <a:spAutoFit/>
              </a:bodyPr>
              <a:lstStyle/>
              <a:p>
                <a:pPr algn="ctr" defTabSz="457200"/>
                <a:r>
                  <a:rPr lang="en-US" sz="1000" b="1" dirty="0" smtClean="0">
                    <a:solidFill>
                      <a:srgbClr val="000000">
                        <a:lumMod val="95000"/>
                        <a:lumOff val="5000"/>
                      </a:srgbClr>
                    </a:solidFill>
                    <a:latin typeface="Arial" panose="020B0604020202020204" pitchFamily="34" charset="0"/>
                    <a:cs typeface="Arial" panose="020B0604020202020204" pitchFamily="34" charset="0"/>
                  </a:rPr>
                  <a:t>Effort/time at lunch</a:t>
                </a:r>
                <a:endParaRPr lang="en-US" sz="1000" b="1" dirty="0">
                  <a:solidFill>
                    <a:srgbClr val="000000">
                      <a:lumMod val="95000"/>
                      <a:lumOff val="5000"/>
                    </a:srgbClr>
                  </a:solidFill>
                  <a:latin typeface="Arial" panose="020B0604020202020204" pitchFamily="34" charset="0"/>
                  <a:cs typeface="Arial" panose="020B0604020202020204" pitchFamily="34" charset="0"/>
                </a:endParaRPr>
              </a:p>
            </p:txBody>
          </p:sp>
          <p:sp>
            <p:nvSpPr>
              <p:cNvPr id="48" name="TextBox 47"/>
              <p:cNvSpPr txBox="1">
                <a:spLocks noChangeArrowheads="1"/>
              </p:cNvSpPr>
              <p:nvPr/>
            </p:nvSpPr>
            <p:spPr bwMode="auto">
              <a:xfrm>
                <a:off x="3478276" y="5005823"/>
                <a:ext cx="918681" cy="256765"/>
              </a:xfrm>
              <a:prstGeom prst="rect">
                <a:avLst/>
              </a:prstGeom>
              <a:noFill/>
              <a:ln w="9525">
                <a:noFill/>
                <a:miter lim="800000"/>
                <a:headEnd/>
                <a:tailEnd/>
              </a:ln>
            </p:spPr>
            <p:txBody>
              <a:bodyPr wrap="square" lIns="101882" tIns="50941" rIns="101882" bIns="50941">
                <a:spAutoFit/>
              </a:bodyPr>
              <a:lstStyle/>
              <a:p>
                <a:pPr algn="ctr" defTabSz="457200"/>
                <a:r>
                  <a:rPr lang="en-US" sz="1000" b="1" dirty="0" smtClean="0">
                    <a:solidFill>
                      <a:srgbClr val="000000">
                        <a:lumMod val="95000"/>
                        <a:lumOff val="5000"/>
                      </a:srgbClr>
                    </a:solidFill>
                    <a:latin typeface="Arial" panose="020B0604020202020204" pitchFamily="34" charset="0"/>
                    <a:cs typeface="Arial" panose="020B0604020202020204" pitchFamily="34" charset="0"/>
                  </a:rPr>
                  <a:t>Cost</a:t>
                </a:r>
                <a:endParaRPr lang="en-US" sz="1000" b="1" dirty="0">
                  <a:solidFill>
                    <a:srgbClr val="000000">
                      <a:lumMod val="95000"/>
                      <a:lumOff val="5000"/>
                    </a:srgbClr>
                  </a:solidFill>
                  <a:latin typeface="Arial" panose="020B0604020202020204" pitchFamily="34" charset="0"/>
                  <a:cs typeface="Arial" panose="020B0604020202020204" pitchFamily="34" charset="0"/>
                </a:endParaRPr>
              </a:p>
            </p:txBody>
          </p:sp>
          <p:sp>
            <p:nvSpPr>
              <p:cNvPr id="49" name="TextBox 48"/>
              <p:cNvSpPr txBox="1">
                <a:spLocks noChangeArrowheads="1"/>
              </p:cNvSpPr>
              <p:nvPr/>
            </p:nvSpPr>
            <p:spPr bwMode="auto">
              <a:xfrm>
                <a:off x="6564268" y="5005823"/>
                <a:ext cx="931620" cy="564542"/>
              </a:xfrm>
              <a:prstGeom prst="rect">
                <a:avLst/>
              </a:prstGeom>
              <a:noFill/>
              <a:ln w="9525">
                <a:noFill/>
                <a:miter lim="800000"/>
                <a:headEnd/>
                <a:tailEnd/>
              </a:ln>
            </p:spPr>
            <p:txBody>
              <a:bodyPr lIns="101882" tIns="50941" rIns="101882" bIns="50941">
                <a:spAutoFit/>
              </a:bodyPr>
              <a:lstStyle/>
              <a:p>
                <a:pPr algn="ctr" defTabSz="457200"/>
                <a:r>
                  <a:rPr lang="en-US" sz="1000" b="1" dirty="0" smtClean="0">
                    <a:solidFill>
                      <a:srgbClr val="000000">
                        <a:lumMod val="95000"/>
                        <a:lumOff val="5000"/>
                      </a:srgbClr>
                    </a:solidFill>
                    <a:latin typeface="Arial" panose="020B0604020202020204" pitchFamily="34" charset="0"/>
                    <a:cs typeface="Arial" panose="020B0604020202020204" pitchFamily="34" charset="0"/>
                  </a:rPr>
                  <a:t>Flexibility to eat when I want</a:t>
                </a:r>
                <a:endParaRPr lang="en-US" sz="1000" b="1" dirty="0">
                  <a:solidFill>
                    <a:srgbClr val="000000">
                      <a:lumMod val="95000"/>
                      <a:lumOff val="5000"/>
                    </a:srgbClr>
                  </a:solidFill>
                  <a:latin typeface="Arial" panose="020B0604020202020204" pitchFamily="34" charset="0"/>
                  <a:cs typeface="Arial" panose="020B0604020202020204" pitchFamily="34" charset="0"/>
                </a:endParaRPr>
              </a:p>
            </p:txBody>
          </p:sp>
          <p:sp>
            <p:nvSpPr>
              <p:cNvPr id="50" name="TextBox 49"/>
              <p:cNvSpPr txBox="1">
                <a:spLocks noChangeArrowheads="1"/>
              </p:cNvSpPr>
              <p:nvPr/>
            </p:nvSpPr>
            <p:spPr bwMode="auto">
              <a:xfrm>
                <a:off x="5470908" y="5005823"/>
                <a:ext cx="1061012" cy="410654"/>
              </a:xfrm>
              <a:prstGeom prst="rect">
                <a:avLst/>
              </a:prstGeom>
              <a:noFill/>
              <a:ln w="9525">
                <a:noFill/>
                <a:miter lim="800000"/>
                <a:headEnd/>
                <a:tailEnd/>
              </a:ln>
            </p:spPr>
            <p:txBody>
              <a:bodyPr lIns="101882" tIns="50941" rIns="101882" bIns="50941">
                <a:spAutoFit/>
              </a:bodyPr>
              <a:lstStyle/>
              <a:p>
                <a:pPr algn="ctr" defTabSz="457200"/>
                <a:r>
                  <a:rPr lang="en-US" sz="1000" b="1" dirty="0" smtClean="0">
                    <a:solidFill>
                      <a:srgbClr val="000000">
                        <a:lumMod val="95000"/>
                        <a:lumOff val="5000"/>
                      </a:srgbClr>
                    </a:solidFill>
                    <a:latin typeface="Arial" panose="020B0604020202020204" pitchFamily="34" charset="0"/>
                    <a:cs typeface="Arial" panose="020B0604020202020204" pitchFamily="34" charset="0"/>
                  </a:rPr>
                  <a:t>Ability to match mood</a:t>
                </a:r>
                <a:endParaRPr lang="en-US" sz="1000" b="1" dirty="0">
                  <a:solidFill>
                    <a:srgbClr val="000000">
                      <a:lumMod val="95000"/>
                      <a:lumOff val="5000"/>
                    </a:srgbClr>
                  </a:solidFill>
                  <a:latin typeface="Arial" panose="020B0604020202020204" pitchFamily="34" charset="0"/>
                  <a:cs typeface="Arial" panose="020B0604020202020204" pitchFamily="34" charset="0"/>
                </a:endParaRPr>
              </a:p>
            </p:txBody>
          </p:sp>
          <p:sp>
            <p:nvSpPr>
              <p:cNvPr id="51" name="TextBox 50"/>
              <p:cNvSpPr txBox="1">
                <a:spLocks noChangeArrowheads="1"/>
              </p:cNvSpPr>
              <p:nvPr/>
            </p:nvSpPr>
            <p:spPr bwMode="auto">
              <a:xfrm>
                <a:off x="7528234" y="5005823"/>
                <a:ext cx="1242160" cy="410654"/>
              </a:xfrm>
              <a:prstGeom prst="rect">
                <a:avLst/>
              </a:prstGeom>
              <a:noFill/>
              <a:ln w="9525">
                <a:noFill/>
                <a:miter lim="800000"/>
                <a:headEnd/>
                <a:tailEnd/>
              </a:ln>
            </p:spPr>
            <p:txBody>
              <a:bodyPr lIns="101882" tIns="50941" rIns="101882" bIns="50941">
                <a:spAutoFit/>
              </a:bodyPr>
              <a:lstStyle/>
              <a:p>
                <a:pPr algn="ctr" defTabSz="457200"/>
                <a:r>
                  <a:rPr lang="en-US" sz="1000" b="1" dirty="0" smtClean="0">
                    <a:solidFill>
                      <a:srgbClr val="000000">
                        <a:lumMod val="95000"/>
                        <a:lumOff val="5000"/>
                      </a:srgbClr>
                    </a:solidFill>
                    <a:latin typeface="Arial" panose="020B0604020202020204" pitchFamily="34" charset="0"/>
                    <a:cs typeface="Arial" panose="020B0604020202020204" pitchFamily="34" charset="0"/>
                  </a:rPr>
                  <a:t>Wide selection of options</a:t>
                </a:r>
                <a:endParaRPr lang="en-US" sz="1000" b="1" dirty="0">
                  <a:solidFill>
                    <a:srgbClr val="000000">
                      <a:lumMod val="95000"/>
                      <a:lumOff val="5000"/>
                    </a:srgbClr>
                  </a:solidFill>
                  <a:latin typeface="Arial" panose="020B0604020202020204" pitchFamily="34" charset="0"/>
                  <a:cs typeface="Arial" panose="020B0604020202020204" pitchFamily="34" charset="0"/>
                </a:endParaRPr>
              </a:p>
            </p:txBody>
          </p:sp>
          <p:sp>
            <p:nvSpPr>
              <p:cNvPr id="56" name="TextBox 55"/>
              <p:cNvSpPr txBox="1">
                <a:spLocks noChangeArrowheads="1"/>
              </p:cNvSpPr>
              <p:nvPr/>
            </p:nvSpPr>
            <p:spPr bwMode="auto">
              <a:xfrm>
                <a:off x="4429305" y="5005823"/>
                <a:ext cx="1009255" cy="256765"/>
              </a:xfrm>
              <a:prstGeom prst="rect">
                <a:avLst/>
              </a:prstGeom>
              <a:noFill/>
              <a:ln w="9525">
                <a:noFill/>
                <a:miter lim="800000"/>
                <a:headEnd/>
                <a:tailEnd/>
              </a:ln>
            </p:spPr>
            <p:txBody>
              <a:bodyPr lIns="101882" tIns="50941" rIns="101882" bIns="50941">
                <a:spAutoFit/>
              </a:bodyPr>
              <a:lstStyle/>
              <a:p>
                <a:pPr algn="ctr" defTabSz="457200"/>
                <a:r>
                  <a:rPr lang="en-US" sz="1000" b="1" dirty="0" smtClean="0">
                    <a:solidFill>
                      <a:srgbClr val="000000">
                        <a:lumMod val="95000"/>
                        <a:lumOff val="5000"/>
                      </a:srgbClr>
                    </a:solidFill>
                    <a:latin typeface="Arial" panose="020B0604020202020204" pitchFamily="34" charset="0"/>
                    <a:cs typeface="Arial" panose="020B0604020202020204" pitchFamily="34" charset="0"/>
                  </a:rPr>
                  <a:t>Taste</a:t>
                </a:r>
                <a:endParaRPr lang="en-US" sz="1000" b="1" dirty="0">
                  <a:solidFill>
                    <a:srgbClr val="000000">
                      <a:lumMod val="95000"/>
                      <a:lumOff val="5000"/>
                    </a:srgbClr>
                  </a:solidFill>
                  <a:latin typeface="Arial" panose="020B0604020202020204" pitchFamily="34" charset="0"/>
                  <a:cs typeface="Arial" panose="020B0604020202020204" pitchFamily="34" charset="0"/>
                </a:endParaRPr>
              </a:p>
            </p:txBody>
          </p:sp>
          <p:sp>
            <p:nvSpPr>
              <p:cNvPr id="57" name="TextBox 28"/>
              <p:cNvSpPr txBox="1">
                <a:spLocks noChangeArrowheads="1"/>
              </p:cNvSpPr>
              <p:nvPr/>
            </p:nvSpPr>
            <p:spPr bwMode="auto">
              <a:xfrm>
                <a:off x="4036108" y="1270637"/>
                <a:ext cx="1191601" cy="256765"/>
              </a:xfrm>
              <a:prstGeom prst="rect">
                <a:avLst/>
              </a:prstGeom>
              <a:noFill/>
              <a:ln w="9525">
                <a:noFill/>
                <a:miter lim="800000"/>
                <a:headEnd/>
                <a:tailEnd/>
              </a:ln>
            </p:spPr>
            <p:txBody>
              <a:bodyPr wrap="none" lIns="101882" tIns="50941" rIns="101882" bIns="50941">
                <a:spAutoFit/>
              </a:bodyPr>
              <a:lstStyle/>
              <a:p>
                <a:pPr defTabSz="457200"/>
                <a:r>
                  <a:rPr lang="en-US" sz="1000" dirty="0" smtClean="0">
                    <a:solidFill>
                      <a:srgbClr val="000000">
                        <a:lumMod val="95000"/>
                        <a:lumOff val="5000"/>
                      </a:srgbClr>
                    </a:solidFill>
                    <a:latin typeface="Arial" panose="020B0604020202020204" pitchFamily="34" charset="0"/>
                    <a:cs typeface="Arial" panose="020B0604020202020204" pitchFamily="34" charset="0"/>
                  </a:rPr>
                  <a:t>Quick Restaurant</a:t>
                </a:r>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58" name="TextBox 29"/>
              <p:cNvSpPr txBox="1">
                <a:spLocks noChangeArrowheads="1"/>
              </p:cNvSpPr>
              <p:nvPr/>
            </p:nvSpPr>
            <p:spPr bwMode="auto">
              <a:xfrm>
                <a:off x="2903070" y="1270637"/>
                <a:ext cx="932438" cy="256765"/>
              </a:xfrm>
              <a:prstGeom prst="rect">
                <a:avLst/>
              </a:prstGeom>
              <a:noFill/>
              <a:ln w="9525">
                <a:noFill/>
                <a:miter lim="800000"/>
                <a:headEnd/>
                <a:tailEnd/>
              </a:ln>
            </p:spPr>
            <p:txBody>
              <a:bodyPr wrap="square" lIns="101882" tIns="50941" rIns="101882" bIns="50941">
                <a:spAutoFit/>
              </a:bodyPr>
              <a:lstStyle/>
              <a:p>
                <a:pPr defTabSz="457200"/>
                <a:r>
                  <a:rPr lang="en-US" sz="1000" dirty="0" smtClean="0">
                    <a:solidFill>
                      <a:srgbClr val="000000">
                        <a:lumMod val="95000"/>
                        <a:lumOff val="5000"/>
                      </a:srgbClr>
                    </a:solidFill>
                    <a:latin typeface="Arial" panose="020B0604020202020204" pitchFamily="34" charset="0"/>
                    <a:cs typeface="Arial" panose="020B0604020202020204" pitchFamily="34" charset="0"/>
                  </a:rPr>
                  <a:t>Delivery</a:t>
                </a:r>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59" name="TextBox 58"/>
              <p:cNvSpPr txBox="1">
                <a:spLocks noChangeArrowheads="1"/>
              </p:cNvSpPr>
              <p:nvPr/>
            </p:nvSpPr>
            <p:spPr bwMode="auto">
              <a:xfrm>
                <a:off x="1396156" y="1270533"/>
                <a:ext cx="1066567" cy="256765"/>
              </a:xfrm>
              <a:prstGeom prst="rect">
                <a:avLst/>
              </a:prstGeom>
              <a:noFill/>
              <a:ln w="9525">
                <a:noFill/>
                <a:miter lim="800000"/>
                <a:headEnd/>
                <a:tailEnd/>
              </a:ln>
            </p:spPr>
            <p:txBody>
              <a:bodyPr wrap="none" lIns="101882" tIns="50941" rIns="101882" bIns="50941">
                <a:spAutoFit/>
              </a:bodyPr>
              <a:lstStyle/>
              <a:p>
                <a:pPr defTabSz="457200"/>
                <a:r>
                  <a:rPr lang="en-US" sz="1000" dirty="0" smtClean="0">
                    <a:solidFill>
                      <a:srgbClr val="000000">
                        <a:lumMod val="95000"/>
                        <a:lumOff val="5000"/>
                      </a:srgbClr>
                    </a:solidFill>
                    <a:latin typeface="Arial" panose="020B0604020202020204" pitchFamily="34" charset="0"/>
                    <a:cs typeface="Arial" panose="020B0604020202020204" pitchFamily="34" charset="0"/>
                  </a:rPr>
                  <a:t>Mobile Morsels</a:t>
                </a:r>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60" name="Rectangle 59"/>
              <p:cNvSpPr/>
              <p:nvPr/>
            </p:nvSpPr>
            <p:spPr>
              <a:xfrm>
                <a:off x="1292962" y="1295146"/>
                <a:ext cx="155270" cy="1599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61" name="Oval 60"/>
              <p:cNvSpPr/>
              <p:nvPr/>
            </p:nvSpPr>
            <p:spPr>
              <a:xfrm>
                <a:off x="3926395" y="1306589"/>
                <a:ext cx="155270" cy="159975"/>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62" name="Oval 61"/>
              <p:cNvSpPr/>
              <p:nvPr/>
            </p:nvSpPr>
            <p:spPr>
              <a:xfrm>
                <a:off x="1705610" y="2507233"/>
                <a:ext cx="155270" cy="159975"/>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63" name="Rectangle 62"/>
              <p:cNvSpPr/>
              <p:nvPr/>
            </p:nvSpPr>
            <p:spPr>
              <a:xfrm>
                <a:off x="1705610" y="2319792"/>
                <a:ext cx="155270" cy="1599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76" name="Oval 75"/>
              <p:cNvSpPr/>
              <p:nvPr/>
            </p:nvSpPr>
            <p:spPr>
              <a:xfrm>
                <a:off x="1705610" y="2724262"/>
                <a:ext cx="155270" cy="159975"/>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95" name="Oval 94"/>
              <p:cNvSpPr/>
              <p:nvPr/>
            </p:nvSpPr>
            <p:spPr>
              <a:xfrm>
                <a:off x="2771143" y="1306588"/>
                <a:ext cx="177909" cy="182880"/>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02" name="TextBox 28"/>
              <p:cNvSpPr txBox="1">
                <a:spLocks noChangeArrowheads="1"/>
              </p:cNvSpPr>
              <p:nvPr/>
            </p:nvSpPr>
            <p:spPr bwMode="auto">
              <a:xfrm>
                <a:off x="5592650" y="1270637"/>
                <a:ext cx="1424036" cy="256765"/>
              </a:xfrm>
              <a:prstGeom prst="rect">
                <a:avLst/>
              </a:prstGeom>
              <a:noFill/>
              <a:ln w="9525">
                <a:noFill/>
                <a:miter lim="800000"/>
                <a:headEnd/>
                <a:tailEnd/>
              </a:ln>
            </p:spPr>
            <p:txBody>
              <a:bodyPr wrap="none" lIns="101882" tIns="50941" rIns="101882" bIns="50941">
                <a:spAutoFit/>
              </a:bodyPr>
              <a:lstStyle/>
              <a:p>
                <a:pPr defTabSz="457200"/>
                <a:r>
                  <a:rPr lang="en-US" sz="1000" dirty="0" smtClean="0">
                    <a:solidFill>
                      <a:srgbClr val="000000">
                        <a:lumMod val="95000"/>
                        <a:lumOff val="5000"/>
                      </a:srgbClr>
                    </a:solidFill>
                    <a:latin typeface="Arial" panose="020B0604020202020204" pitchFamily="34" charset="0"/>
                    <a:cs typeface="Arial" panose="020B0604020202020204" pitchFamily="34" charset="0"/>
                  </a:rPr>
                  <a:t>Brown Bag/Leftovers</a:t>
                </a:r>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03" name="Isosceles Triangle 102"/>
              <p:cNvSpPr>
                <a:spLocks noChangeAspect="1"/>
              </p:cNvSpPr>
              <p:nvPr/>
            </p:nvSpPr>
            <p:spPr>
              <a:xfrm>
                <a:off x="5468556" y="1309030"/>
                <a:ext cx="176839" cy="152447"/>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04" name="Isosceles Triangle 103"/>
              <p:cNvSpPr>
                <a:spLocks noChangeAspect="1"/>
              </p:cNvSpPr>
              <p:nvPr/>
            </p:nvSpPr>
            <p:spPr>
              <a:xfrm>
                <a:off x="1694826" y="4724353"/>
                <a:ext cx="176839" cy="152447"/>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17" name="TextBox 28"/>
              <p:cNvSpPr txBox="1">
                <a:spLocks noChangeArrowheads="1"/>
              </p:cNvSpPr>
              <p:nvPr/>
            </p:nvSpPr>
            <p:spPr bwMode="auto">
              <a:xfrm>
                <a:off x="7418999" y="1270637"/>
                <a:ext cx="1191601" cy="256765"/>
              </a:xfrm>
              <a:prstGeom prst="rect">
                <a:avLst/>
              </a:prstGeom>
              <a:noFill/>
              <a:ln w="9525">
                <a:noFill/>
                <a:miter lim="800000"/>
                <a:headEnd/>
                <a:tailEnd/>
              </a:ln>
            </p:spPr>
            <p:txBody>
              <a:bodyPr wrap="none" lIns="101882" tIns="50941" rIns="101882" bIns="50941">
                <a:spAutoFit/>
              </a:bodyPr>
              <a:lstStyle/>
              <a:p>
                <a:pPr defTabSz="457200"/>
                <a:r>
                  <a:rPr lang="en-US" sz="1000" dirty="0" smtClean="0">
                    <a:solidFill>
                      <a:srgbClr val="000000">
                        <a:lumMod val="95000"/>
                        <a:lumOff val="5000"/>
                      </a:srgbClr>
                    </a:solidFill>
                    <a:latin typeface="Arial" panose="020B0604020202020204" pitchFamily="34" charset="0"/>
                    <a:cs typeface="Arial" panose="020B0604020202020204" pitchFamily="34" charset="0"/>
                  </a:rPr>
                  <a:t>Stockpile at Desk</a:t>
                </a:r>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18" name="Hexagon 117"/>
              <p:cNvSpPr>
                <a:spLocks noChangeAspect="1"/>
              </p:cNvSpPr>
              <p:nvPr/>
            </p:nvSpPr>
            <p:spPr>
              <a:xfrm>
                <a:off x="7200023" y="1309030"/>
                <a:ext cx="176839" cy="152447"/>
              </a:xfrm>
              <a:prstGeom prst="hexagon">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21" name="Hexagon 120"/>
              <p:cNvSpPr>
                <a:spLocks noChangeAspect="1"/>
              </p:cNvSpPr>
              <p:nvPr/>
            </p:nvSpPr>
            <p:spPr>
              <a:xfrm>
                <a:off x="1694826" y="2962322"/>
                <a:ext cx="176839" cy="152447"/>
              </a:xfrm>
              <a:prstGeom prst="hexagon">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24" name="Rectangle 123"/>
              <p:cNvSpPr/>
              <p:nvPr/>
            </p:nvSpPr>
            <p:spPr>
              <a:xfrm>
                <a:off x="2863665" y="3116625"/>
                <a:ext cx="155270" cy="1599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25" name="Rectangle 124"/>
              <p:cNvSpPr/>
              <p:nvPr/>
            </p:nvSpPr>
            <p:spPr>
              <a:xfrm>
                <a:off x="3859981" y="2644274"/>
                <a:ext cx="155270" cy="1599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26" name="Rectangle 125"/>
              <p:cNvSpPr/>
              <p:nvPr/>
            </p:nvSpPr>
            <p:spPr>
              <a:xfrm>
                <a:off x="4856297" y="3269025"/>
                <a:ext cx="155270" cy="1599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27" name="Rectangle 126"/>
              <p:cNvSpPr/>
              <p:nvPr/>
            </p:nvSpPr>
            <p:spPr>
              <a:xfrm>
                <a:off x="5923779" y="3654865"/>
                <a:ext cx="155270" cy="1599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28" name="Rectangle 127"/>
              <p:cNvSpPr/>
              <p:nvPr/>
            </p:nvSpPr>
            <p:spPr>
              <a:xfrm>
                <a:off x="6952443" y="3737109"/>
                <a:ext cx="155270" cy="1599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29" name="Rectangle 128"/>
              <p:cNvSpPr/>
              <p:nvPr/>
            </p:nvSpPr>
            <p:spPr>
              <a:xfrm>
                <a:off x="8071679" y="3726225"/>
                <a:ext cx="155270" cy="1599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37" name="Oval 136"/>
              <p:cNvSpPr/>
              <p:nvPr/>
            </p:nvSpPr>
            <p:spPr>
              <a:xfrm>
                <a:off x="2863665" y="3559628"/>
                <a:ext cx="155270" cy="159975"/>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138" name="Oval 137"/>
              <p:cNvSpPr/>
              <p:nvPr/>
            </p:nvSpPr>
            <p:spPr>
              <a:xfrm>
                <a:off x="3859981" y="3650025"/>
                <a:ext cx="155270" cy="159975"/>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139" name="Oval 138"/>
              <p:cNvSpPr/>
              <p:nvPr/>
            </p:nvSpPr>
            <p:spPr>
              <a:xfrm>
                <a:off x="4856297" y="2520833"/>
                <a:ext cx="155270" cy="159975"/>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140" name="Oval 139"/>
              <p:cNvSpPr/>
              <p:nvPr/>
            </p:nvSpPr>
            <p:spPr>
              <a:xfrm>
                <a:off x="5923779" y="2180634"/>
                <a:ext cx="155270" cy="159975"/>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141" name="Oval 140"/>
              <p:cNvSpPr/>
              <p:nvPr/>
            </p:nvSpPr>
            <p:spPr>
              <a:xfrm>
                <a:off x="6952443" y="4343400"/>
                <a:ext cx="155270" cy="159975"/>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142" name="Oval 141"/>
              <p:cNvSpPr/>
              <p:nvPr/>
            </p:nvSpPr>
            <p:spPr>
              <a:xfrm>
                <a:off x="8071679" y="1724718"/>
                <a:ext cx="155270" cy="159975"/>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143" name="Oval 142"/>
              <p:cNvSpPr/>
              <p:nvPr/>
            </p:nvSpPr>
            <p:spPr>
              <a:xfrm>
                <a:off x="2863665" y="3319188"/>
                <a:ext cx="155270" cy="159975"/>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144" name="Oval 143"/>
              <p:cNvSpPr/>
              <p:nvPr/>
            </p:nvSpPr>
            <p:spPr>
              <a:xfrm>
                <a:off x="3859981" y="3211286"/>
                <a:ext cx="155270" cy="159975"/>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145" name="Oval 144"/>
              <p:cNvSpPr/>
              <p:nvPr/>
            </p:nvSpPr>
            <p:spPr>
              <a:xfrm>
                <a:off x="4856297" y="2743293"/>
                <a:ext cx="155270" cy="159975"/>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146" name="Oval 145"/>
              <p:cNvSpPr/>
              <p:nvPr/>
            </p:nvSpPr>
            <p:spPr>
              <a:xfrm>
                <a:off x="5923779" y="2811825"/>
                <a:ext cx="155270" cy="159975"/>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147" name="Oval 146"/>
              <p:cNvSpPr/>
              <p:nvPr/>
            </p:nvSpPr>
            <p:spPr>
              <a:xfrm>
                <a:off x="6952443" y="3534921"/>
                <a:ext cx="155270" cy="159975"/>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148" name="Oval 147"/>
              <p:cNvSpPr/>
              <p:nvPr/>
            </p:nvSpPr>
            <p:spPr>
              <a:xfrm>
                <a:off x="8071679" y="3094853"/>
                <a:ext cx="155270" cy="159975"/>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149" name="Isosceles Triangle 148"/>
              <p:cNvSpPr>
                <a:spLocks noChangeAspect="1"/>
              </p:cNvSpPr>
              <p:nvPr/>
            </p:nvSpPr>
            <p:spPr>
              <a:xfrm>
                <a:off x="2852881" y="2771566"/>
                <a:ext cx="176839" cy="152447"/>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50" name="Isosceles Triangle 149"/>
              <p:cNvSpPr>
                <a:spLocks noChangeAspect="1"/>
              </p:cNvSpPr>
              <p:nvPr/>
            </p:nvSpPr>
            <p:spPr>
              <a:xfrm>
                <a:off x="3849197" y="3015297"/>
                <a:ext cx="176839" cy="152447"/>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51" name="Isosceles Triangle 150"/>
              <p:cNvSpPr>
                <a:spLocks noChangeAspect="1"/>
              </p:cNvSpPr>
              <p:nvPr/>
            </p:nvSpPr>
            <p:spPr>
              <a:xfrm>
                <a:off x="4845513" y="4267176"/>
                <a:ext cx="176839" cy="152447"/>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52" name="Isosceles Triangle 151"/>
              <p:cNvSpPr>
                <a:spLocks noChangeAspect="1"/>
              </p:cNvSpPr>
              <p:nvPr/>
            </p:nvSpPr>
            <p:spPr>
              <a:xfrm>
                <a:off x="5912995" y="4114800"/>
                <a:ext cx="176839" cy="152447"/>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53" name="Isosceles Triangle 152"/>
              <p:cNvSpPr>
                <a:spLocks noChangeAspect="1"/>
              </p:cNvSpPr>
              <p:nvPr/>
            </p:nvSpPr>
            <p:spPr>
              <a:xfrm>
                <a:off x="6941659" y="2852011"/>
                <a:ext cx="176839" cy="152447"/>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54" name="Isosceles Triangle 153"/>
              <p:cNvSpPr>
                <a:spLocks noChangeAspect="1"/>
              </p:cNvSpPr>
              <p:nvPr/>
            </p:nvSpPr>
            <p:spPr>
              <a:xfrm>
                <a:off x="8060895" y="4343353"/>
                <a:ext cx="176839" cy="152447"/>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55" name="Hexagon 154"/>
              <p:cNvSpPr>
                <a:spLocks noChangeAspect="1"/>
              </p:cNvSpPr>
              <p:nvPr/>
            </p:nvSpPr>
            <p:spPr>
              <a:xfrm>
                <a:off x="2852881" y="1959428"/>
                <a:ext cx="176839" cy="152447"/>
              </a:xfrm>
              <a:prstGeom prst="hexagon">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56" name="Hexagon 155"/>
              <p:cNvSpPr>
                <a:spLocks noChangeAspect="1"/>
              </p:cNvSpPr>
              <p:nvPr/>
            </p:nvSpPr>
            <p:spPr>
              <a:xfrm>
                <a:off x="3849197" y="2830262"/>
                <a:ext cx="176839" cy="152447"/>
              </a:xfrm>
              <a:prstGeom prst="hexagon">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57" name="Hexagon 156"/>
              <p:cNvSpPr>
                <a:spLocks noChangeAspect="1"/>
              </p:cNvSpPr>
              <p:nvPr/>
            </p:nvSpPr>
            <p:spPr>
              <a:xfrm>
                <a:off x="4845513" y="4571953"/>
                <a:ext cx="176839" cy="152447"/>
              </a:xfrm>
              <a:prstGeom prst="hexagon">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58" name="Hexagon 157"/>
              <p:cNvSpPr>
                <a:spLocks noChangeAspect="1"/>
              </p:cNvSpPr>
              <p:nvPr/>
            </p:nvSpPr>
            <p:spPr>
              <a:xfrm>
                <a:off x="5912995" y="3904387"/>
                <a:ext cx="176839" cy="152447"/>
              </a:xfrm>
              <a:prstGeom prst="hexagon">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59" name="Hexagon 158"/>
              <p:cNvSpPr>
                <a:spLocks noChangeAspect="1"/>
              </p:cNvSpPr>
              <p:nvPr/>
            </p:nvSpPr>
            <p:spPr>
              <a:xfrm>
                <a:off x="6941659" y="2629827"/>
                <a:ext cx="176839" cy="152447"/>
              </a:xfrm>
              <a:prstGeom prst="hexagon">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60" name="Hexagon 159"/>
              <p:cNvSpPr>
                <a:spLocks noChangeAspect="1"/>
              </p:cNvSpPr>
              <p:nvPr/>
            </p:nvSpPr>
            <p:spPr>
              <a:xfrm>
                <a:off x="8060895" y="4143765"/>
                <a:ext cx="176839" cy="152447"/>
              </a:xfrm>
              <a:prstGeom prst="hexagon">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grpSp>
        <p:cxnSp>
          <p:nvCxnSpPr>
            <p:cNvPr id="161" name="Straight Connector 160"/>
            <p:cNvCxnSpPr>
              <a:stCxn id="63" idx="3"/>
              <a:endCxn id="124" idx="1"/>
            </p:cNvCxnSpPr>
            <p:nvPr/>
          </p:nvCxnSpPr>
          <p:spPr>
            <a:xfrm>
              <a:off x="1860880" y="2620615"/>
              <a:ext cx="1002785" cy="79683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stCxn id="124" idx="3"/>
              <a:endCxn id="125" idx="1"/>
            </p:cNvCxnSpPr>
            <p:nvPr/>
          </p:nvCxnSpPr>
          <p:spPr>
            <a:xfrm flipV="1">
              <a:off x="3018935" y="2945097"/>
              <a:ext cx="841046" cy="47235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stCxn id="125" idx="3"/>
              <a:endCxn id="126" idx="1"/>
            </p:cNvCxnSpPr>
            <p:nvPr/>
          </p:nvCxnSpPr>
          <p:spPr>
            <a:xfrm>
              <a:off x="4015251" y="2945097"/>
              <a:ext cx="841046" cy="62475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126" idx="3"/>
              <a:endCxn id="127" idx="1"/>
            </p:cNvCxnSpPr>
            <p:nvPr/>
          </p:nvCxnSpPr>
          <p:spPr>
            <a:xfrm>
              <a:off x="5011567" y="3569848"/>
              <a:ext cx="912212" cy="38584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127" idx="3"/>
              <a:endCxn id="128" idx="1"/>
            </p:cNvCxnSpPr>
            <p:nvPr/>
          </p:nvCxnSpPr>
          <p:spPr>
            <a:xfrm>
              <a:off x="6079049" y="3955688"/>
              <a:ext cx="873394" cy="8224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128" idx="3"/>
              <a:endCxn id="129" idx="1"/>
            </p:cNvCxnSpPr>
            <p:nvPr/>
          </p:nvCxnSpPr>
          <p:spPr>
            <a:xfrm flipV="1">
              <a:off x="7107713" y="4027048"/>
              <a:ext cx="963966" cy="1088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stCxn id="62" idx="5"/>
              <a:endCxn id="137" idx="1"/>
            </p:cNvCxnSpPr>
            <p:nvPr/>
          </p:nvCxnSpPr>
          <p:spPr>
            <a:xfrm>
              <a:off x="1838141" y="2864615"/>
              <a:ext cx="1048263" cy="939276"/>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137" idx="6"/>
              <a:endCxn id="138" idx="2"/>
            </p:cNvCxnSpPr>
            <p:nvPr/>
          </p:nvCxnSpPr>
          <p:spPr>
            <a:xfrm>
              <a:off x="3018935" y="3860451"/>
              <a:ext cx="841046" cy="90397"/>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138" idx="7"/>
              <a:endCxn id="139" idx="3"/>
            </p:cNvCxnSpPr>
            <p:nvPr/>
          </p:nvCxnSpPr>
          <p:spPr>
            <a:xfrm flipV="1">
              <a:off x="3992512" y="2878215"/>
              <a:ext cx="886524" cy="1016073"/>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a:stCxn id="139" idx="6"/>
              <a:endCxn id="140" idx="2"/>
            </p:cNvCxnSpPr>
            <p:nvPr/>
          </p:nvCxnSpPr>
          <p:spPr>
            <a:xfrm flipV="1">
              <a:off x="5011567" y="2481457"/>
              <a:ext cx="912212" cy="340199"/>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a:stCxn id="140" idx="5"/>
              <a:endCxn id="141" idx="1"/>
            </p:cNvCxnSpPr>
            <p:nvPr/>
          </p:nvCxnSpPr>
          <p:spPr>
            <a:xfrm>
              <a:off x="6056310" y="2538016"/>
              <a:ext cx="918872" cy="2049647"/>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stCxn id="142" idx="4"/>
              <a:endCxn id="141" idx="7"/>
            </p:cNvCxnSpPr>
            <p:nvPr/>
          </p:nvCxnSpPr>
          <p:spPr>
            <a:xfrm flipH="1">
              <a:off x="7084974" y="2105528"/>
              <a:ext cx="1064340" cy="248213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stCxn id="76" idx="5"/>
              <a:endCxn id="143" idx="2"/>
            </p:cNvCxnSpPr>
            <p:nvPr/>
          </p:nvCxnSpPr>
          <p:spPr>
            <a:xfrm>
              <a:off x="1838141" y="3081644"/>
              <a:ext cx="1025524" cy="53836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a:stCxn id="143" idx="6"/>
              <a:endCxn id="144" idx="2"/>
            </p:cNvCxnSpPr>
            <p:nvPr/>
          </p:nvCxnSpPr>
          <p:spPr>
            <a:xfrm flipV="1">
              <a:off x="3018935" y="3512109"/>
              <a:ext cx="841046" cy="10790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stCxn id="144" idx="6"/>
              <a:endCxn id="145" idx="2"/>
            </p:cNvCxnSpPr>
            <p:nvPr/>
          </p:nvCxnSpPr>
          <p:spPr>
            <a:xfrm flipV="1">
              <a:off x="4015251" y="3044116"/>
              <a:ext cx="841046" cy="46799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a:stCxn id="145" idx="6"/>
              <a:endCxn id="146" idx="2"/>
            </p:cNvCxnSpPr>
            <p:nvPr/>
          </p:nvCxnSpPr>
          <p:spPr>
            <a:xfrm>
              <a:off x="5011567" y="3044116"/>
              <a:ext cx="912212" cy="6853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146" idx="6"/>
              <a:endCxn id="147" idx="1"/>
            </p:cNvCxnSpPr>
            <p:nvPr/>
          </p:nvCxnSpPr>
          <p:spPr>
            <a:xfrm>
              <a:off x="6079049" y="3112648"/>
              <a:ext cx="896133" cy="66653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a:stCxn id="147" idx="7"/>
              <a:endCxn id="148" idx="2"/>
            </p:cNvCxnSpPr>
            <p:nvPr/>
          </p:nvCxnSpPr>
          <p:spPr>
            <a:xfrm flipV="1">
              <a:off x="7084974" y="3395676"/>
              <a:ext cx="986705" cy="38350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a:stCxn id="121" idx="5"/>
              <a:endCxn id="155" idx="3"/>
            </p:cNvCxnSpPr>
            <p:nvPr/>
          </p:nvCxnSpPr>
          <p:spPr>
            <a:xfrm flipV="1">
              <a:off x="1833553" y="2256487"/>
              <a:ext cx="1019328" cy="92667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a:stCxn id="155" idx="0"/>
              <a:endCxn id="156" idx="3"/>
            </p:cNvCxnSpPr>
            <p:nvPr/>
          </p:nvCxnSpPr>
          <p:spPr>
            <a:xfrm>
              <a:off x="3029720" y="2256487"/>
              <a:ext cx="819477" cy="87083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a:stCxn id="156" idx="1"/>
              <a:endCxn id="157" idx="4"/>
            </p:cNvCxnSpPr>
            <p:nvPr/>
          </p:nvCxnSpPr>
          <p:spPr>
            <a:xfrm>
              <a:off x="3987924" y="3203544"/>
              <a:ext cx="895701" cy="158924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a:stCxn id="157" idx="5"/>
              <a:endCxn id="158" idx="3"/>
            </p:cNvCxnSpPr>
            <p:nvPr/>
          </p:nvCxnSpPr>
          <p:spPr>
            <a:xfrm flipV="1">
              <a:off x="4984240" y="4201446"/>
              <a:ext cx="928755" cy="59134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a:stCxn id="158" idx="5"/>
              <a:endCxn id="159" idx="2"/>
            </p:cNvCxnSpPr>
            <p:nvPr/>
          </p:nvCxnSpPr>
          <p:spPr>
            <a:xfrm flipV="1">
              <a:off x="6051722" y="3003109"/>
              <a:ext cx="928049" cy="112211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159" idx="1"/>
              <a:endCxn id="160" idx="4"/>
            </p:cNvCxnSpPr>
            <p:nvPr/>
          </p:nvCxnSpPr>
          <p:spPr>
            <a:xfrm>
              <a:off x="7080386" y="3003109"/>
              <a:ext cx="1018621" cy="136149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a:stCxn id="104" idx="0"/>
              <a:endCxn id="149" idx="2"/>
            </p:cNvCxnSpPr>
            <p:nvPr/>
          </p:nvCxnSpPr>
          <p:spPr>
            <a:xfrm flipV="1">
              <a:off x="1783246" y="3144848"/>
              <a:ext cx="1069635" cy="180034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a:stCxn id="149" idx="5"/>
              <a:endCxn id="150" idx="1"/>
            </p:cNvCxnSpPr>
            <p:nvPr/>
          </p:nvCxnSpPr>
          <p:spPr>
            <a:xfrm>
              <a:off x="2985510" y="3068625"/>
              <a:ext cx="907897" cy="24373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a:stCxn id="150" idx="5"/>
              <a:endCxn id="151" idx="1"/>
            </p:cNvCxnSpPr>
            <p:nvPr/>
          </p:nvCxnSpPr>
          <p:spPr>
            <a:xfrm>
              <a:off x="3981826" y="3312356"/>
              <a:ext cx="907897" cy="125187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a:stCxn id="151" idx="5"/>
              <a:endCxn id="152" idx="1"/>
            </p:cNvCxnSpPr>
            <p:nvPr/>
          </p:nvCxnSpPr>
          <p:spPr>
            <a:xfrm flipV="1">
              <a:off x="4978142" y="4411859"/>
              <a:ext cx="979063" cy="15237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a:stCxn id="152" idx="5"/>
              <a:endCxn id="153" idx="2"/>
            </p:cNvCxnSpPr>
            <p:nvPr/>
          </p:nvCxnSpPr>
          <p:spPr>
            <a:xfrm flipV="1">
              <a:off x="6045624" y="3225293"/>
              <a:ext cx="896035" cy="118656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a:stCxn id="153" idx="4"/>
              <a:endCxn id="154" idx="3"/>
            </p:cNvCxnSpPr>
            <p:nvPr/>
          </p:nvCxnSpPr>
          <p:spPr>
            <a:xfrm>
              <a:off x="7118498" y="3225293"/>
              <a:ext cx="1030817" cy="149134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smtClean="0">
                  <a:solidFill>
                    <a:prstClr val="black"/>
                  </a:solidFill>
                </a:rPr>
                <a:t>© Copyright 2014 Innosight LLC </a:t>
              </a:r>
            </a:p>
            <a:p>
              <a:pPr>
                <a:spcBef>
                  <a:spcPts val="200"/>
                </a:spcBef>
                <a:spcAft>
                  <a:spcPts val="400"/>
                </a:spcAft>
              </a:pPr>
              <a:endParaRPr lang="de-DE" sz="1600" dirty="0" smtClean="0">
                <a:solidFill>
                  <a:srgbClr val="000000"/>
                </a:solidFill>
              </a:endParaRPr>
            </a:p>
          </p:txBody>
        </p:sp>
        <p:sp>
          <p:nvSpPr>
            <p:cNvPr id="97" name="TextBox 96"/>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20</a:t>
              </a:fld>
              <a:endParaRPr lang="en-US" sz="800" dirty="0" smtClean="0">
                <a:solidFill>
                  <a:prstClr val="black"/>
                </a:solidFill>
              </a:endParaRPr>
            </a:p>
          </p:txBody>
        </p:sp>
      </p:grpSp>
    </p:spTree>
    <p:extLst>
      <p:ext uri="{BB962C8B-B14F-4D97-AF65-F5344CB8AC3E}">
        <p14:creationId xmlns:p14="http://schemas.microsoft.com/office/powerpoint/2010/main" val="1382097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Group 32"/>
          <p:cNvGrpSpPr/>
          <p:nvPr/>
        </p:nvGrpSpPr>
        <p:grpSpPr>
          <a:xfrm>
            <a:off x="2717404" y="556680"/>
            <a:ext cx="4521596" cy="6606120"/>
            <a:chOff x="1801821" y="76053"/>
            <a:chExt cx="5060277" cy="7393142"/>
          </a:xfrm>
          <a:solidFill>
            <a:schemeClr val="accent1">
              <a:lumMod val="50000"/>
            </a:schemeClr>
          </a:solidFill>
        </p:grpSpPr>
        <p:sp>
          <p:nvSpPr>
            <p:cNvPr id="132" name="Right Arrow 131"/>
            <p:cNvSpPr/>
            <p:nvPr/>
          </p:nvSpPr>
          <p:spPr>
            <a:xfrm rot="18564514">
              <a:off x="720744" y="3589744"/>
              <a:ext cx="7393142" cy="365760"/>
            </a:xfrm>
            <a:prstGeom prst="rightArrow">
              <a:avLst>
                <a:gd name="adj1" fmla="val 50001"/>
                <a:gd name="adj2" fmla="val 50000"/>
              </a:avLst>
            </a:prstGeom>
            <a:solidFill>
              <a:srgbClr val="4682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dirty="0">
                <a:solidFill>
                  <a:srgbClr val="FFFFFF"/>
                </a:solidFill>
                <a:cs typeface="Calibri"/>
              </a:endParaRPr>
            </a:p>
          </p:txBody>
        </p:sp>
        <p:sp>
          <p:nvSpPr>
            <p:cNvPr id="133" name="Oval 132"/>
            <p:cNvSpPr/>
            <p:nvPr/>
          </p:nvSpPr>
          <p:spPr>
            <a:xfrm>
              <a:off x="1801821" y="6543036"/>
              <a:ext cx="409335" cy="409335"/>
            </a:xfrm>
            <a:prstGeom prst="ellipse">
              <a:avLst/>
            </a:prstGeom>
            <a:solidFill>
              <a:srgbClr val="468272"/>
            </a:solidFill>
            <a:ln>
              <a:solidFill>
                <a:srgbClr val="4682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defTabSz="457200"/>
              <a:r>
                <a:rPr lang="en-US" b="1" dirty="0">
                  <a:solidFill>
                    <a:srgbClr val="FFFFFF"/>
                  </a:solidFill>
                  <a:latin typeface="Century Gothic" panose="020B0502020202020204" pitchFamily="34" charset="0"/>
                  <a:cs typeface="Calibri"/>
                </a:rPr>
                <a:t>v1</a:t>
              </a:r>
            </a:p>
          </p:txBody>
        </p:sp>
        <p:sp>
          <p:nvSpPr>
            <p:cNvPr id="131" name="Oval 130"/>
            <p:cNvSpPr/>
            <p:nvPr/>
          </p:nvSpPr>
          <p:spPr>
            <a:xfrm>
              <a:off x="5261898" y="1032709"/>
              <a:ext cx="1600200" cy="1600200"/>
            </a:xfrm>
            <a:prstGeom prst="ellipse">
              <a:avLst/>
            </a:prstGeom>
            <a:solidFill>
              <a:srgbClr val="468272"/>
            </a:solidFill>
            <a:ln>
              <a:solidFill>
                <a:srgbClr val="4682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en-US" b="1" dirty="0">
                  <a:solidFill>
                    <a:srgbClr val="FFFFFF"/>
                  </a:solidFill>
                  <a:latin typeface="Century Gothic" panose="020B0502020202020204" pitchFamily="34" charset="0"/>
                  <a:cs typeface="Calibri"/>
                </a:rPr>
                <a:t>vF</a:t>
              </a:r>
            </a:p>
          </p:txBody>
        </p:sp>
        <p:sp>
          <p:nvSpPr>
            <p:cNvPr id="136" name="Oval 135"/>
            <p:cNvSpPr/>
            <p:nvPr/>
          </p:nvSpPr>
          <p:spPr>
            <a:xfrm>
              <a:off x="3719562" y="3495794"/>
              <a:ext cx="1005840" cy="1005840"/>
            </a:xfrm>
            <a:prstGeom prst="ellipse">
              <a:avLst/>
            </a:prstGeom>
            <a:solidFill>
              <a:srgbClr val="468272"/>
            </a:solidFill>
            <a:ln>
              <a:solidFill>
                <a:srgbClr val="46827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en-US" b="1" dirty="0">
                  <a:solidFill>
                    <a:srgbClr val="FFFFFF"/>
                  </a:solidFill>
                  <a:latin typeface="Century Gothic" panose="020B0502020202020204" pitchFamily="34" charset="0"/>
                  <a:cs typeface="Calibri"/>
                </a:rPr>
                <a:t>v</a:t>
              </a:r>
              <a:r>
                <a:rPr lang="en-US" b="1" dirty="0" smtClean="0">
                  <a:solidFill>
                    <a:srgbClr val="FFFFFF"/>
                  </a:solidFill>
                  <a:latin typeface="Century Gothic" panose="020B0502020202020204" pitchFamily="34" charset="0"/>
                  <a:cs typeface="Calibri"/>
                </a:rPr>
                <a:t>2</a:t>
              </a:r>
              <a:endParaRPr lang="en-US" b="1" dirty="0">
                <a:solidFill>
                  <a:srgbClr val="FFFFFF"/>
                </a:solidFill>
                <a:latin typeface="Century Gothic" panose="020B0502020202020204" pitchFamily="34" charset="0"/>
                <a:cs typeface="Calibri"/>
              </a:endParaRPr>
            </a:p>
          </p:txBody>
        </p:sp>
      </p:grpSp>
      <p:sp>
        <p:nvSpPr>
          <p:cNvPr id="33" name="TextBox 32"/>
          <p:cNvSpPr txBox="1"/>
          <p:nvPr/>
        </p:nvSpPr>
        <p:spPr>
          <a:xfrm>
            <a:off x="419100" y="698504"/>
            <a:ext cx="8229600" cy="369312"/>
          </a:xfrm>
          <a:prstGeom prst="rect">
            <a:avLst/>
          </a:prstGeom>
          <a:noFill/>
        </p:spPr>
        <p:txBody>
          <a:bodyPr wrap="square" lIns="91419" tIns="45710" rIns="91419" bIns="45710" rtlCol="0">
            <a:spAutoFit/>
          </a:bodyPr>
          <a:lstStyle/>
          <a:p>
            <a:r>
              <a:rPr lang="en-US" b="1" dirty="0" smtClean="0">
                <a:solidFill>
                  <a:srgbClr val="000000"/>
                </a:solidFill>
                <a:latin typeface="Century Gothic" panose="020B0502020202020204" pitchFamily="34" charset="0"/>
                <a:cs typeface="Arial" panose="020B0604020202020204" pitchFamily="34" charset="0"/>
              </a:rPr>
              <a:t>GROWTH PATH</a:t>
            </a:r>
            <a:endParaRPr lang="en-US" sz="1200" dirty="0">
              <a:solidFill>
                <a:prstClr val="white">
                  <a:lumMod val="75000"/>
                </a:prstClr>
              </a:solidFill>
              <a:latin typeface="Century Gothic" panose="020B0502020202020204" pitchFamily="34" charset="0"/>
              <a:cs typeface="Arial" panose="020B0604020202020204" pitchFamily="34" charset="0"/>
            </a:endParaRPr>
          </a:p>
        </p:txBody>
      </p:sp>
      <p:sp>
        <p:nvSpPr>
          <p:cNvPr id="34" name="Content Placeholder 1"/>
          <p:cNvSpPr>
            <a:spLocks noGrp="1"/>
          </p:cNvSpPr>
          <p:nvPr>
            <p:ph idx="1"/>
          </p:nvPr>
        </p:nvSpPr>
        <p:spPr>
          <a:xfrm>
            <a:off x="1882544" y="43152"/>
            <a:ext cx="7032856" cy="407647"/>
          </a:xfrm>
        </p:spPr>
        <p:txBody>
          <a:bodyPr/>
          <a:lstStyle/>
          <a:p>
            <a:r>
              <a:rPr lang="en-US" dirty="0" smtClean="0"/>
              <a:t>THE FIRST MILE – MINI BUSINESS PLAN TEMPLATE</a:t>
            </a:r>
            <a:endParaRPr lang="en-US" dirty="0"/>
          </a:p>
        </p:txBody>
      </p:sp>
      <p:grpSp>
        <p:nvGrpSpPr>
          <p:cNvPr id="2" name="Group 1"/>
          <p:cNvGrpSpPr/>
          <p:nvPr/>
        </p:nvGrpSpPr>
        <p:grpSpPr>
          <a:xfrm>
            <a:off x="0" y="1231155"/>
            <a:ext cx="9265941" cy="5960254"/>
            <a:chOff x="0" y="1231155"/>
            <a:chExt cx="9265941" cy="5960254"/>
          </a:xfrm>
        </p:grpSpPr>
        <p:cxnSp>
          <p:nvCxnSpPr>
            <p:cNvPr id="148" name="Straight Connector 147"/>
            <p:cNvCxnSpPr/>
            <p:nvPr/>
          </p:nvCxnSpPr>
          <p:spPr>
            <a:xfrm flipV="1">
              <a:off x="4927600" y="4405952"/>
              <a:ext cx="0" cy="4848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Round Same Side Corner Rectangle 138"/>
            <p:cNvSpPr/>
            <p:nvPr/>
          </p:nvSpPr>
          <p:spPr>
            <a:xfrm flipV="1">
              <a:off x="278569" y="1774915"/>
              <a:ext cx="3840480" cy="3121602"/>
            </a:xfrm>
            <a:prstGeom prst="round2SameRect">
              <a:avLst>
                <a:gd name="adj1" fmla="val 9844"/>
                <a:gd name="adj2" fmla="val 0"/>
              </a:avLst>
            </a:prstGeom>
            <a:solidFill>
              <a:schemeClr val="bg1">
                <a:lumMod val="95000"/>
              </a:schemeClr>
            </a:solid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000" dirty="0">
                <a:solidFill>
                  <a:srgbClr val="4F81BD">
                    <a:lumMod val="50000"/>
                  </a:srgbClr>
                </a:solidFill>
                <a:cs typeface="Calibri"/>
              </a:endParaRPr>
            </a:p>
          </p:txBody>
        </p:sp>
        <p:sp>
          <p:nvSpPr>
            <p:cNvPr id="140" name="Round Same Side Corner Rectangle 139"/>
            <p:cNvSpPr/>
            <p:nvPr/>
          </p:nvSpPr>
          <p:spPr>
            <a:xfrm>
              <a:off x="278570" y="1231155"/>
              <a:ext cx="3842631" cy="548640"/>
            </a:xfrm>
            <a:prstGeom prst="round2SameRect">
              <a:avLst>
                <a:gd name="adj1" fmla="val 33680"/>
                <a:gd name="adj2" fmla="val 0"/>
              </a:avLst>
            </a:prstGeom>
            <a:solidFill>
              <a:schemeClr val="bg1">
                <a:lumMod val="50000"/>
              </a:schemeClr>
            </a:solid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dirty="0">
                <a:solidFill>
                  <a:prstClr val="white"/>
                </a:solidFill>
                <a:cs typeface="Calibri"/>
              </a:endParaRPr>
            </a:p>
          </p:txBody>
        </p:sp>
        <p:cxnSp>
          <p:nvCxnSpPr>
            <p:cNvPr id="118" name="Straight Connector 117"/>
            <p:cNvCxnSpPr/>
            <p:nvPr/>
          </p:nvCxnSpPr>
          <p:spPr>
            <a:xfrm flipV="1">
              <a:off x="7050606" y="2188193"/>
              <a:ext cx="0" cy="7616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2998148" y="4896517"/>
              <a:ext cx="0" cy="13618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447623" y="3357210"/>
              <a:ext cx="1815072" cy="707886"/>
            </a:xfrm>
            <a:prstGeom prst="rect">
              <a:avLst/>
            </a:prstGeom>
          </p:spPr>
          <p:txBody>
            <a:bodyPr wrap="square">
              <a:spAutoFit/>
            </a:bodyPr>
            <a:lstStyle/>
            <a:p>
              <a:pPr marL="109538" indent="-109538" defTabSz="457200">
                <a:buFont typeface="Arial" pitchFamily="34" charset="0"/>
                <a:buChar char="•"/>
              </a:pPr>
              <a:r>
                <a:rPr lang="en-US" sz="1000" dirty="0" smtClean="0">
                  <a:solidFill>
                    <a:prstClr val="black"/>
                  </a:solidFill>
                  <a:latin typeface="Arial" panose="020B0604020202020204" pitchFamily="34" charset="0"/>
                  <a:cs typeface="Arial" panose="020B0604020202020204" pitchFamily="34" charset="0"/>
                </a:rPr>
                <a:t>Affordable</a:t>
              </a:r>
            </a:p>
            <a:p>
              <a:pPr marL="109538" indent="-109538" defTabSz="457200">
                <a:buFont typeface="Arial" pitchFamily="34" charset="0"/>
                <a:buChar char="•"/>
              </a:pPr>
              <a:r>
                <a:rPr lang="en-US" sz="1000" dirty="0" smtClean="0">
                  <a:solidFill>
                    <a:prstClr val="black"/>
                  </a:solidFill>
                  <a:latin typeface="Arial" panose="020B0604020202020204" pitchFamily="34" charset="0"/>
                  <a:cs typeface="Arial" panose="020B0604020202020204" pitchFamily="34" charset="0"/>
                </a:rPr>
                <a:t>2-4 types of pizza, </a:t>
              </a:r>
              <a:br>
                <a:rPr lang="en-US" sz="1000" dirty="0" smtClean="0">
                  <a:solidFill>
                    <a:prstClr val="black"/>
                  </a:solidFill>
                  <a:latin typeface="Arial" panose="020B0604020202020204" pitchFamily="34" charset="0"/>
                  <a:cs typeface="Arial" panose="020B0604020202020204" pitchFamily="34" charset="0"/>
                </a:rPr>
              </a:br>
              <a:r>
                <a:rPr lang="en-US" sz="1000" dirty="0" smtClean="0">
                  <a:solidFill>
                    <a:prstClr val="black"/>
                  </a:solidFill>
                  <a:latin typeface="Arial" panose="020B0604020202020204" pitchFamily="34" charset="0"/>
                  <a:cs typeface="Arial" panose="020B0604020202020204" pitchFamily="34" charset="0"/>
                </a:rPr>
                <a:t>served quickly</a:t>
              </a:r>
            </a:p>
            <a:p>
              <a:pPr marL="109538" indent="-109538" defTabSz="457200">
                <a:buFont typeface="Arial" pitchFamily="34" charset="0"/>
                <a:buChar char="•"/>
              </a:pPr>
              <a:r>
                <a:rPr lang="en-US" sz="1000" dirty="0" smtClean="0">
                  <a:solidFill>
                    <a:prstClr val="black"/>
                  </a:solidFill>
                  <a:latin typeface="Arial" panose="020B0604020202020204" pitchFamily="34" charset="0"/>
                  <a:cs typeface="Arial" panose="020B0604020202020204" pitchFamily="34" charset="0"/>
                </a:rPr>
                <a:t>Convenient, ‘at your door’</a:t>
              </a:r>
              <a:endParaRPr lang="en-US" sz="1000" dirty="0">
                <a:solidFill>
                  <a:prstClr val="black"/>
                </a:solidFill>
                <a:latin typeface="Arial" panose="020B0604020202020204" pitchFamily="34" charset="0"/>
                <a:cs typeface="Arial" panose="020B0604020202020204" pitchFamily="34" charset="0"/>
              </a:endParaRPr>
            </a:p>
          </p:txBody>
        </p:sp>
        <p:sp>
          <p:nvSpPr>
            <p:cNvPr id="121" name="TextBox 120"/>
            <p:cNvSpPr txBox="1"/>
            <p:nvPr/>
          </p:nvSpPr>
          <p:spPr>
            <a:xfrm>
              <a:off x="385889" y="3183202"/>
              <a:ext cx="1920240" cy="246221"/>
            </a:xfrm>
            <a:prstGeom prst="rect">
              <a:avLst/>
            </a:prstGeom>
            <a:noFill/>
          </p:spPr>
          <p:txBody>
            <a:bodyPr wrap="square" rtlCol="0">
              <a:spAutoFit/>
            </a:bodyPr>
            <a:lstStyle/>
            <a:p>
              <a:pPr defTabSz="457200"/>
              <a:r>
                <a:rPr lang="en-US" sz="1000" b="1" dirty="0">
                  <a:solidFill>
                    <a:srgbClr val="468272"/>
                  </a:solidFill>
                  <a:latin typeface="Century Gothic" panose="020B0502020202020204" pitchFamily="34" charset="0"/>
                  <a:cs typeface="Arial" panose="020B0604020202020204" pitchFamily="34" charset="0"/>
                </a:rPr>
                <a:t>KEY </a:t>
              </a:r>
              <a:r>
                <a:rPr lang="en-US" sz="1000" b="1" dirty="0" smtClean="0">
                  <a:solidFill>
                    <a:srgbClr val="468272"/>
                  </a:solidFill>
                  <a:latin typeface="Century Gothic" panose="020B0502020202020204" pitchFamily="34" charset="0"/>
                  <a:cs typeface="Arial" panose="020B0604020202020204" pitchFamily="34" charset="0"/>
                </a:rPr>
                <a:t>FEATURES</a:t>
              </a:r>
              <a:endParaRPr lang="en-US" sz="1000" b="1" dirty="0">
                <a:solidFill>
                  <a:srgbClr val="468272"/>
                </a:solidFill>
                <a:latin typeface="Century Gothic" panose="020B0502020202020204" pitchFamily="34" charset="0"/>
                <a:cs typeface="Arial" panose="020B0604020202020204" pitchFamily="34" charset="0"/>
              </a:endParaRPr>
            </a:p>
          </p:txBody>
        </p:sp>
        <p:sp>
          <p:nvSpPr>
            <p:cNvPr id="122" name="Rectangle 121"/>
            <p:cNvSpPr/>
            <p:nvPr/>
          </p:nvSpPr>
          <p:spPr>
            <a:xfrm>
              <a:off x="430563" y="4289421"/>
              <a:ext cx="1920240" cy="553998"/>
            </a:xfrm>
            <a:prstGeom prst="rect">
              <a:avLst/>
            </a:prstGeom>
          </p:spPr>
          <p:txBody>
            <a:bodyPr wrap="square">
              <a:spAutoFit/>
            </a:bodyPr>
            <a:lstStyle/>
            <a:p>
              <a:pPr marL="109538" indent="-109538" defTabSz="457200">
                <a:buFont typeface="Arial" pitchFamily="34" charset="0"/>
                <a:buChar char="•"/>
              </a:pPr>
              <a:r>
                <a:rPr lang="en-US" sz="1000" dirty="0" smtClean="0">
                  <a:solidFill>
                    <a:prstClr val="black"/>
                  </a:solidFill>
                  <a:latin typeface="Arial" panose="020B0604020202020204" pitchFamily="34" charset="0"/>
                  <a:cs typeface="Arial" panose="020B0604020202020204" pitchFamily="34" charset="0"/>
                </a:rPr>
                <a:t>Ads in and around offices</a:t>
              </a:r>
            </a:p>
            <a:p>
              <a:pPr marL="109538" indent="-109538" defTabSz="457200">
                <a:buFont typeface="Arial" pitchFamily="34" charset="0"/>
                <a:buChar char="•"/>
              </a:pPr>
              <a:r>
                <a:rPr lang="en-US" sz="1000" dirty="0" smtClean="0">
                  <a:solidFill>
                    <a:prstClr val="black"/>
                  </a:solidFill>
                  <a:latin typeface="Arial" panose="020B0604020202020204" pitchFamily="34" charset="0"/>
                  <a:cs typeface="Arial" panose="020B0604020202020204" pitchFamily="34" charset="0"/>
                </a:rPr>
                <a:t>Free pizza opening day to encourage trial and repeat</a:t>
              </a:r>
              <a:endParaRPr lang="en-US" sz="1000" dirty="0">
                <a:solidFill>
                  <a:prstClr val="black"/>
                </a:solidFill>
                <a:latin typeface="Arial" panose="020B0604020202020204" pitchFamily="34" charset="0"/>
                <a:cs typeface="Arial" panose="020B0604020202020204" pitchFamily="34" charset="0"/>
              </a:endParaRPr>
            </a:p>
          </p:txBody>
        </p:sp>
        <p:sp>
          <p:nvSpPr>
            <p:cNvPr id="123" name="TextBox 122"/>
            <p:cNvSpPr txBox="1"/>
            <p:nvPr/>
          </p:nvSpPr>
          <p:spPr>
            <a:xfrm>
              <a:off x="368829" y="4136408"/>
              <a:ext cx="1920240" cy="246221"/>
            </a:xfrm>
            <a:prstGeom prst="rect">
              <a:avLst/>
            </a:prstGeom>
            <a:noFill/>
          </p:spPr>
          <p:txBody>
            <a:bodyPr wrap="square" rtlCol="0">
              <a:spAutoFit/>
            </a:bodyPr>
            <a:lstStyle/>
            <a:p>
              <a:pPr defTabSz="457200"/>
              <a:r>
                <a:rPr lang="en-US" sz="1000" b="1" dirty="0" smtClean="0">
                  <a:solidFill>
                    <a:srgbClr val="468272"/>
                  </a:solidFill>
                  <a:latin typeface="Century Gothic" panose="020B0502020202020204" pitchFamily="34" charset="0"/>
                  <a:cs typeface="Arial" panose="020B0604020202020204" pitchFamily="34" charset="0"/>
                </a:rPr>
                <a:t>DISTRIBUTION/MARKETING</a:t>
              </a:r>
              <a:endParaRPr lang="en-US" sz="1000" b="1" dirty="0">
                <a:solidFill>
                  <a:srgbClr val="468272"/>
                </a:solidFill>
                <a:latin typeface="Century Gothic" panose="020B0502020202020204" pitchFamily="34" charset="0"/>
                <a:cs typeface="Arial" panose="020B0604020202020204" pitchFamily="34" charset="0"/>
              </a:endParaRPr>
            </a:p>
          </p:txBody>
        </p:sp>
        <p:sp>
          <p:nvSpPr>
            <p:cNvPr id="124" name="Rectangle 123"/>
            <p:cNvSpPr/>
            <p:nvPr/>
          </p:nvSpPr>
          <p:spPr>
            <a:xfrm>
              <a:off x="2195335" y="3357210"/>
              <a:ext cx="1920240" cy="707886"/>
            </a:xfrm>
            <a:prstGeom prst="rect">
              <a:avLst/>
            </a:prstGeom>
          </p:spPr>
          <p:txBody>
            <a:bodyPr wrap="square">
              <a:spAutoFit/>
            </a:bodyPr>
            <a:lstStyle/>
            <a:p>
              <a:pPr marL="109538" indent="-109538" defTabSz="457200">
                <a:buFont typeface="Arial" pitchFamily="34" charset="0"/>
                <a:buChar char="•"/>
              </a:pPr>
              <a:r>
                <a:rPr lang="en-US" sz="1000" dirty="0" smtClean="0">
                  <a:solidFill>
                    <a:prstClr val="black"/>
                  </a:solidFill>
                  <a:latin typeface="Arial" panose="020B0604020202020204" pitchFamily="34" charset="0"/>
                  <a:cs typeface="Arial" panose="020B0604020202020204" pitchFamily="34" charset="0"/>
                </a:rPr>
                <a:t>~18MM foothold in the US</a:t>
              </a:r>
            </a:p>
            <a:p>
              <a:pPr marL="109538" indent="-109538" defTabSz="457200">
                <a:buFont typeface="Arial" pitchFamily="34" charset="0"/>
                <a:buChar char="•"/>
              </a:pPr>
              <a:r>
                <a:rPr lang="en-US" sz="1000" dirty="0" smtClean="0">
                  <a:solidFill>
                    <a:prstClr val="black"/>
                  </a:solidFill>
                  <a:latin typeface="Arial" panose="020B0604020202020204" pitchFamily="34" charset="0"/>
                  <a:cs typeface="Arial" panose="020B0604020202020204" pitchFamily="34" charset="0"/>
                </a:rPr>
                <a:t>~40% rated not having to plan ahead or go far as important or very important</a:t>
              </a:r>
              <a:endParaRPr lang="en-US" sz="1000" dirty="0">
                <a:solidFill>
                  <a:prstClr val="black"/>
                </a:solidFill>
                <a:latin typeface="Arial" panose="020B0604020202020204" pitchFamily="34" charset="0"/>
                <a:cs typeface="Arial" panose="020B0604020202020204" pitchFamily="34" charset="0"/>
              </a:endParaRPr>
            </a:p>
          </p:txBody>
        </p:sp>
        <p:sp>
          <p:nvSpPr>
            <p:cNvPr id="125" name="TextBox 124"/>
            <p:cNvSpPr txBox="1"/>
            <p:nvPr/>
          </p:nvSpPr>
          <p:spPr>
            <a:xfrm>
              <a:off x="2133600" y="3183202"/>
              <a:ext cx="2066239" cy="246221"/>
            </a:xfrm>
            <a:prstGeom prst="rect">
              <a:avLst/>
            </a:prstGeom>
            <a:noFill/>
          </p:spPr>
          <p:txBody>
            <a:bodyPr wrap="square" rtlCol="0">
              <a:spAutoFit/>
            </a:bodyPr>
            <a:lstStyle/>
            <a:p>
              <a:pPr defTabSz="457200"/>
              <a:r>
                <a:rPr lang="en-US" sz="1000" b="1" dirty="0" smtClean="0">
                  <a:solidFill>
                    <a:srgbClr val="468272"/>
                  </a:solidFill>
                  <a:latin typeface="Century Gothic" panose="020B0502020202020204" pitchFamily="34" charset="0"/>
                  <a:cs typeface="Arial" panose="020B0604020202020204" pitchFamily="34" charset="0"/>
                </a:rPr>
                <a:t>ADDRESSABLE </a:t>
              </a:r>
              <a:r>
                <a:rPr lang="en-US" sz="1000" b="1" dirty="0">
                  <a:solidFill>
                    <a:srgbClr val="468272"/>
                  </a:solidFill>
                  <a:latin typeface="Century Gothic" panose="020B0502020202020204" pitchFamily="34" charset="0"/>
                  <a:cs typeface="Arial" panose="020B0604020202020204" pitchFamily="34" charset="0"/>
                </a:rPr>
                <a:t>POPULATION</a:t>
              </a:r>
            </a:p>
          </p:txBody>
        </p:sp>
        <p:sp>
          <p:nvSpPr>
            <p:cNvPr id="126" name="Rectangle 125"/>
            <p:cNvSpPr/>
            <p:nvPr/>
          </p:nvSpPr>
          <p:spPr>
            <a:xfrm>
              <a:off x="2262695" y="4289421"/>
              <a:ext cx="1920240" cy="553998"/>
            </a:xfrm>
            <a:prstGeom prst="rect">
              <a:avLst/>
            </a:prstGeom>
          </p:spPr>
          <p:txBody>
            <a:bodyPr wrap="square">
              <a:spAutoFit/>
            </a:bodyPr>
            <a:lstStyle/>
            <a:p>
              <a:pPr marL="109538" indent="-109538" defTabSz="457200">
                <a:buFont typeface="Arial" pitchFamily="34" charset="0"/>
                <a:buChar char="•"/>
              </a:pPr>
              <a:r>
                <a:rPr lang="en-US" sz="1000" dirty="0" smtClean="0">
                  <a:solidFill>
                    <a:prstClr val="black"/>
                  </a:solidFill>
                  <a:latin typeface="Arial" panose="020B0604020202020204" pitchFamily="34" charset="0"/>
                  <a:cs typeface="Arial" panose="020B0604020202020204" pitchFamily="34" charset="0"/>
                </a:rPr>
                <a:t>Per meal charge</a:t>
              </a:r>
            </a:p>
            <a:p>
              <a:pPr marL="109538" indent="-109538" defTabSz="457200">
                <a:buFont typeface="Arial" pitchFamily="34" charset="0"/>
                <a:buChar char="•"/>
              </a:pPr>
              <a:r>
                <a:rPr lang="en-US" sz="1000" dirty="0" smtClean="0">
                  <a:solidFill>
                    <a:prstClr val="black"/>
                  </a:solidFill>
                  <a:latin typeface="Arial" panose="020B0604020202020204" pitchFamily="34" charset="0"/>
                  <a:cs typeface="Arial" panose="020B0604020202020204" pitchFamily="34" charset="0"/>
                </a:rPr>
                <a:t>Meal plan/loyalty program</a:t>
              </a:r>
            </a:p>
            <a:p>
              <a:pPr marL="109538" indent="-109538" defTabSz="457200">
                <a:buFont typeface="Arial" pitchFamily="34" charset="0"/>
                <a:buChar char="•"/>
              </a:pPr>
              <a:r>
                <a:rPr lang="en-US" sz="1000" dirty="0" smtClean="0">
                  <a:solidFill>
                    <a:prstClr val="black"/>
                  </a:solidFill>
                  <a:latin typeface="Arial" panose="020B0604020202020204" pitchFamily="34" charset="0"/>
                  <a:cs typeface="Arial" panose="020B0604020202020204" pitchFamily="34" charset="0"/>
                </a:rPr>
                <a:t>Company-owned trucks</a:t>
              </a:r>
            </a:p>
          </p:txBody>
        </p:sp>
        <p:sp>
          <p:nvSpPr>
            <p:cNvPr id="127" name="TextBox 126"/>
            <p:cNvSpPr txBox="1"/>
            <p:nvPr/>
          </p:nvSpPr>
          <p:spPr>
            <a:xfrm>
              <a:off x="2200961" y="4136408"/>
              <a:ext cx="1920240" cy="246221"/>
            </a:xfrm>
            <a:prstGeom prst="rect">
              <a:avLst/>
            </a:prstGeom>
            <a:noFill/>
          </p:spPr>
          <p:txBody>
            <a:bodyPr wrap="square" rtlCol="0">
              <a:spAutoFit/>
            </a:bodyPr>
            <a:lstStyle/>
            <a:p>
              <a:pPr defTabSz="457200"/>
              <a:r>
                <a:rPr lang="en-US" sz="1000" b="1" dirty="0">
                  <a:solidFill>
                    <a:srgbClr val="468272"/>
                  </a:solidFill>
                  <a:latin typeface="Century Gothic" panose="020B0502020202020204" pitchFamily="34" charset="0"/>
                  <a:cs typeface="Arial" panose="020B0604020202020204" pitchFamily="34" charset="0"/>
                </a:rPr>
                <a:t>PRICING </a:t>
              </a:r>
              <a:r>
                <a:rPr lang="en-US" sz="1000" b="1" dirty="0" smtClean="0">
                  <a:solidFill>
                    <a:srgbClr val="468272"/>
                  </a:solidFill>
                  <a:latin typeface="Century Gothic" panose="020B0502020202020204" pitchFamily="34" charset="0"/>
                  <a:cs typeface="Arial" panose="020B0604020202020204" pitchFamily="34" charset="0"/>
                </a:rPr>
                <a:t>STRATEGY</a:t>
              </a:r>
              <a:endParaRPr lang="en-US" sz="1000" b="1" dirty="0">
                <a:solidFill>
                  <a:srgbClr val="468272"/>
                </a:solidFill>
                <a:latin typeface="Century Gothic" panose="020B0502020202020204" pitchFamily="34" charset="0"/>
                <a:cs typeface="Arial" panose="020B0604020202020204" pitchFamily="34" charset="0"/>
              </a:endParaRPr>
            </a:p>
          </p:txBody>
        </p:sp>
        <p:sp>
          <p:nvSpPr>
            <p:cNvPr id="138" name="TextBox 137"/>
            <p:cNvSpPr txBox="1"/>
            <p:nvPr/>
          </p:nvSpPr>
          <p:spPr>
            <a:xfrm>
              <a:off x="278571" y="1266034"/>
              <a:ext cx="3842630" cy="492443"/>
            </a:xfrm>
            <a:prstGeom prst="rect">
              <a:avLst/>
            </a:prstGeom>
            <a:noFill/>
            <a:ln>
              <a:noFill/>
            </a:ln>
          </p:spPr>
          <p:txBody>
            <a:bodyPr wrap="square" rtlCol="0">
              <a:spAutoFit/>
            </a:bodyPr>
            <a:lstStyle/>
            <a:p>
              <a:pPr algn="ctr" defTabSz="457200"/>
              <a:r>
                <a:rPr lang="en-US" sz="1400" b="1" dirty="0">
                  <a:solidFill>
                    <a:prstClr val="white"/>
                  </a:solidFill>
                  <a:latin typeface="Century Gothic" panose="020B0502020202020204" pitchFamily="34" charset="0"/>
                  <a:cs typeface="Calibri"/>
                </a:rPr>
                <a:t>TARGET </a:t>
              </a:r>
              <a:r>
                <a:rPr lang="en-US" sz="1400" b="1" dirty="0" smtClean="0">
                  <a:solidFill>
                    <a:prstClr val="white"/>
                  </a:solidFill>
                  <a:latin typeface="Century Gothic" panose="020B0502020202020204" pitchFamily="34" charset="0"/>
                  <a:cs typeface="Calibri"/>
                </a:rPr>
                <a:t>SERVICE </a:t>
              </a:r>
              <a:r>
                <a:rPr lang="en-US" sz="1400" b="1" dirty="0">
                  <a:solidFill>
                    <a:prstClr val="white"/>
                  </a:solidFill>
                  <a:latin typeface="Century Gothic" panose="020B0502020202020204" pitchFamily="34" charset="0"/>
                  <a:cs typeface="Calibri"/>
                </a:rPr>
                <a:t>PROFILE </a:t>
              </a:r>
            </a:p>
            <a:p>
              <a:pPr algn="ctr" defTabSz="457200"/>
              <a:r>
                <a:rPr lang="en-US" sz="1200" dirty="0">
                  <a:solidFill>
                    <a:prstClr val="white"/>
                  </a:solidFill>
                  <a:latin typeface="Arial" panose="020B0604020202020204" pitchFamily="34" charset="0"/>
                  <a:cs typeface="Arial" panose="020B0604020202020204" pitchFamily="34" charset="0"/>
                </a:rPr>
                <a:t>Foothold Market and Initial Offering</a:t>
              </a:r>
            </a:p>
          </p:txBody>
        </p:sp>
        <p:sp>
          <p:nvSpPr>
            <p:cNvPr id="142" name="Round Same Side Corner Rectangle 141"/>
            <p:cNvSpPr/>
            <p:nvPr/>
          </p:nvSpPr>
          <p:spPr>
            <a:xfrm flipV="1">
              <a:off x="6731000" y="2949803"/>
              <a:ext cx="2184400" cy="1581254"/>
            </a:xfrm>
            <a:prstGeom prst="round2SameRect">
              <a:avLst>
                <a:gd name="adj1" fmla="val 9844"/>
                <a:gd name="adj2" fmla="val 0"/>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dirty="0">
                <a:solidFill>
                  <a:srgbClr val="4F81BD">
                    <a:lumMod val="50000"/>
                  </a:srgbClr>
                </a:solidFill>
                <a:cs typeface="Calibri"/>
              </a:endParaRPr>
            </a:p>
          </p:txBody>
        </p:sp>
        <p:sp>
          <p:nvSpPr>
            <p:cNvPr id="145" name="Round Same Side Corner Rectangle 144"/>
            <p:cNvSpPr/>
            <p:nvPr/>
          </p:nvSpPr>
          <p:spPr>
            <a:xfrm flipV="1">
              <a:off x="4519896" y="4896514"/>
              <a:ext cx="2211104" cy="1645920"/>
            </a:xfrm>
            <a:prstGeom prst="round2SameRect">
              <a:avLst>
                <a:gd name="adj1" fmla="val 9844"/>
                <a:gd name="adj2" fmla="val 0"/>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dirty="0">
                <a:solidFill>
                  <a:srgbClr val="4F81BD">
                    <a:lumMod val="50000"/>
                  </a:srgbClr>
                </a:solidFill>
                <a:cs typeface="Calibri"/>
              </a:endParaRPr>
            </a:p>
          </p:txBody>
        </p:sp>
        <p:sp>
          <p:nvSpPr>
            <p:cNvPr id="146" name="Rectangle 145"/>
            <p:cNvSpPr/>
            <p:nvPr/>
          </p:nvSpPr>
          <p:spPr>
            <a:xfrm>
              <a:off x="4557534" y="5206287"/>
              <a:ext cx="2095978" cy="1243417"/>
            </a:xfrm>
            <a:prstGeom prst="rect">
              <a:avLst/>
            </a:prstGeom>
          </p:spPr>
          <p:txBody>
            <a:bodyPr wrap="square">
              <a:spAutoFit/>
            </a:bodyPr>
            <a:lstStyle/>
            <a:p>
              <a:pPr marL="109538" indent="-109538" defTabSz="457200">
                <a:lnSpc>
                  <a:spcPct val="90000"/>
                </a:lnSpc>
                <a:spcAft>
                  <a:spcPts val="600"/>
                </a:spcAft>
                <a:buFont typeface="Arial" pitchFamily="34" charset="0"/>
                <a:buChar char="•"/>
              </a:pPr>
              <a:r>
                <a:rPr lang="en-US" sz="1200" dirty="0" smtClean="0">
                  <a:solidFill>
                    <a:srgbClr val="4F81BD">
                      <a:lumMod val="50000"/>
                    </a:srgbClr>
                  </a:solidFill>
                  <a:latin typeface="Arial" panose="020B0604020202020204" pitchFamily="34" charset="0"/>
                  <a:cs typeface="Arial" panose="020B0604020202020204" pitchFamily="34" charset="0"/>
                </a:rPr>
                <a:t>Add CPK pizza and flatbreads</a:t>
              </a:r>
            </a:p>
            <a:p>
              <a:pPr marL="109538" indent="-109538" defTabSz="457200">
                <a:lnSpc>
                  <a:spcPct val="90000"/>
                </a:lnSpc>
                <a:spcAft>
                  <a:spcPts val="600"/>
                </a:spcAft>
                <a:buFont typeface="Arial" pitchFamily="34" charset="0"/>
                <a:buChar char="•"/>
              </a:pPr>
              <a:r>
                <a:rPr lang="en-US" sz="1200" dirty="0" smtClean="0">
                  <a:solidFill>
                    <a:srgbClr val="4F81BD">
                      <a:lumMod val="50000"/>
                    </a:srgbClr>
                  </a:solidFill>
                  <a:latin typeface="Arial" panose="020B0604020202020204" pitchFamily="34" charset="0"/>
                  <a:cs typeface="Arial" panose="020B0604020202020204" pitchFamily="34" charset="0"/>
                </a:rPr>
                <a:t>Scaled launch in 3-5 appropriate markets</a:t>
              </a:r>
            </a:p>
            <a:p>
              <a:pPr marL="109538" indent="-109538" defTabSz="457200">
                <a:lnSpc>
                  <a:spcPct val="90000"/>
                </a:lnSpc>
                <a:spcAft>
                  <a:spcPts val="600"/>
                </a:spcAft>
                <a:buFont typeface="Arial" pitchFamily="34" charset="0"/>
                <a:buChar char="•"/>
              </a:pPr>
              <a:r>
                <a:rPr lang="en-US" sz="1200" dirty="0" smtClean="0">
                  <a:solidFill>
                    <a:srgbClr val="4F81BD">
                      <a:lumMod val="50000"/>
                    </a:srgbClr>
                  </a:solidFill>
                  <a:latin typeface="Arial" panose="020B0604020202020204" pitchFamily="34" charset="0"/>
                  <a:cs typeface="Arial" panose="020B0604020202020204" pitchFamily="34" charset="0"/>
                </a:rPr>
                <a:t>Combination of owned trucks and franchise tests</a:t>
              </a:r>
              <a:endParaRPr lang="en-US" sz="1200" dirty="0">
                <a:solidFill>
                  <a:srgbClr val="4F81BD">
                    <a:lumMod val="50000"/>
                  </a:srgbClr>
                </a:solidFill>
                <a:latin typeface="Arial" panose="020B0604020202020204" pitchFamily="34" charset="0"/>
                <a:cs typeface="Arial" panose="020B0604020202020204" pitchFamily="34" charset="0"/>
              </a:endParaRPr>
            </a:p>
          </p:txBody>
        </p:sp>
        <p:sp>
          <p:nvSpPr>
            <p:cNvPr id="147" name="TextBox 146"/>
            <p:cNvSpPr txBox="1"/>
            <p:nvPr/>
          </p:nvSpPr>
          <p:spPr>
            <a:xfrm>
              <a:off x="4495800" y="4971615"/>
              <a:ext cx="2477318" cy="246221"/>
            </a:xfrm>
            <a:prstGeom prst="rect">
              <a:avLst/>
            </a:prstGeom>
            <a:noFill/>
          </p:spPr>
          <p:txBody>
            <a:bodyPr wrap="square" rtlCol="0">
              <a:spAutoFit/>
            </a:bodyPr>
            <a:lstStyle>
              <a:defPPr>
                <a:defRPr lang="en-US"/>
              </a:defPPr>
              <a:lvl1pPr defTabSz="457200">
                <a:defRPr sz="1000" b="1">
                  <a:solidFill>
                    <a:srgbClr val="4F81BD">
                      <a:lumMod val="50000"/>
                    </a:srgbClr>
                  </a:solidFill>
                  <a:latin typeface="Century Gothic" panose="020B0502020202020204" pitchFamily="34" charset="0"/>
                  <a:cs typeface="Arial" panose="020B0604020202020204" pitchFamily="34" charset="0"/>
                </a:defRPr>
              </a:lvl1pPr>
            </a:lstStyle>
            <a:p>
              <a:r>
                <a:rPr lang="en-US" dirty="0">
                  <a:solidFill>
                    <a:srgbClr val="468272"/>
                  </a:solidFill>
                </a:rPr>
                <a:t>NEW </a:t>
              </a:r>
              <a:r>
                <a:rPr lang="en-US" dirty="0" smtClean="0">
                  <a:solidFill>
                    <a:srgbClr val="468272"/>
                  </a:solidFill>
                </a:rPr>
                <a:t>FEATURES/MARKETS/FORMS</a:t>
              </a:r>
              <a:endParaRPr lang="en-US" dirty="0">
                <a:solidFill>
                  <a:srgbClr val="468272"/>
                </a:solidFill>
              </a:endParaRPr>
            </a:p>
          </p:txBody>
        </p:sp>
        <p:sp>
          <p:nvSpPr>
            <p:cNvPr id="151" name="Rectangle 150"/>
            <p:cNvSpPr/>
            <p:nvPr/>
          </p:nvSpPr>
          <p:spPr>
            <a:xfrm>
              <a:off x="6781800" y="3226910"/>
              <a:ext cx="2051154" cy="1200329"/>
            </a:xfrm>
            <a:prstGeom prst="rect">
              <a:avLst/>
            </a:prstGeom>
          </p:spPr>
          <p:txBody>
            <a:bodyPr wrap="square">
              <a:spAutoFit/>
            </a:bodyPr>
            <a:lstStyle/>
            <a:p>
              <a:pPr marL="109538" indent="-109538" defTabSz="457200">
                <a:buFont typeface="Arial" pitchFamily="34" charset="0"/>
                <a:buChar char="•"/>
              </a:pPr>
              <a:r>
                <a:rPr lang="en-US" sz="1200" dirty="0" smtClean="0">
                  <a:solidFill>
                    <a:srgbClr val="4F81BD">
                      <a:lumMod val="50000"/>
                    </a:srgbClr>
                  </a:solidFill>
                  <a:latin typeface="Arial" panose="020B0604020202020204" pitchFamily="34" charset="0"/>
                  <a:cs typeface="Arial" panose="020B0604020202020204" pitchFamily="34" charset="0"/>
                </a:rPr>
                <a:t>Full franchise model</a:t>
              </a:r>
            </a:p>
            <a:p>
              <a:pPr marL="109538" indent="-109538" defTabSz="457200">
                <a:buFont typeface="Arial" pitchFamily="34" charset="0"/>
                <a:buChar char="•"/>
              </a:pPr>
              <a:r>
                <a:rPr lang="en-US" sz="1200" dirty="0" smtClean="0">
                  <a:solidFill>
                    <a:srgbClr val="4F81BD">
                      <a:lumMod val="50000"/>
                    </a:srgbClr>
                  </a:solidFill>
                  <a:latin typeface="Arial" panose="020B0604020202020204" pitchFamily="34" charset="0"/>
                  <a:cs typeface="Arial" panose="020B0604020202020204" pitchFamily="34" charset="0"/>
                </a:rPr>
                <a:t>New locations (e.g. urban centers, universities)</a:t>
              </a:r>
            </a:p>
            <a:p>
              <a:pPr marL="109538" indent="-109538" defTabSz="457200">
                <a:buFont typeface="Arial" pitchFamily="34" charset="0"/>
                <a:buChar char="•"/>
              </a:pPr>
              <a:r>
                <a:rPr lang="en-US" sz="1200" dirty="0" smtClean="0">
                  <a:solidFill>
                    <a:srgbClr val="4F81BD">
                      <a:lumMod val="50000"/>
                    </a:srgbClr>
                  </a:solidFill>
                  <a:latin typeface="Arial" panose="020B0604020202020204" pitchFamily="34" charset="0"/>
                  <a:cs typeface="Arial" panose="020B0604020202020204" pitchFamily="34" charset="0"/>
                </a:rPr>
                <a:t>National launch</a:t>
              </a:r>
            </a:p>
            <a:p>
              <a:pPr marL="109538" indent="-109538" defTabSz="457200">
                <a:buFont typeface="Arial" pitchFamily="34" charset="0"/>
                <a:buChar char="•"/>
              </a:pPr>
              <a:r>
                <a:rPr lang="en-US" sz="1200" dirty="0" smtClean="0">
                  <a:solidFill>
                    <a:srgbClr val="4F81BD">
                      <a:lumMod val="50000"/>
                    </a:srgbClr>
                  </a:solidFill>
                  <a:latin typeface="Arial" panose="020B0604020202020204" pitchFamily="34" charset="0"/>
                  <a:cs typeface="Arial" panose="020B0604020202020204" pitchFamily="34" charset="0"/>
                </a:rPr>
                <a:t>Fresh foods</a:t>
              </a:r>
            </a:p>
            <a:p>
              <a:pPr marL="109538" indent="-109538" defTabSz="457200">
                <a:buFont typeface="Arial" pitchFamily="34" charset="0"/>
                <a:buChar char="•"/>
              </a:pPr>
              <a:r>
                <a:rPr lang="en-US" sz="1200" dirty="0" smtClean="0">
                  <a:solidFill>
                    <a:srgbClr val="4F81BD">
                      <a:lumMod val="50000"/>
                    </a:srgbClr>
                  </a:solidFill>
                  <a:latin typeface="Arial" panose="020B0604020202020204" pitchFamily="34" charset="0"/>
                  <a:cs typeface="Arial" panose="020B0604020202020204" pitchFamily="34" charset="0"/>
                </a:rPr>
                <a:t>More meals and foods</a:t>
              </a:r>
            </a:p>
          </p:txBody>
        </p:sp>
        <p:sp>
          <p:nvSpPr>
            <p:cNvPr id="153" name="TextBox 152"/>
            <p:cNvSpPr txBox="1"/>
            <p:nvPr/>
          </p:nvSpPr>
          <p:spPr>
            <a:xfrm>
              <a:off x="381000" y="1817783"/>
              <a:ext cx="3886200" cy="246221"/>
            </a:xfrm>
            <a:prstGeom prst="rect">
              <a:avLst/>
            </a:prstGeom>
            <a:noFill/>
          </p:spPr>
          <p:txBody>
            <a:bodyPr wrap="square" rtlCol="0">
              <a:spAutoFit/>
            </a:bodyPr>
            <a:lstStyle/>
            <a:p>
              <a:pPr defTabSz="457200"/>
              <a:r>
                <a:rPr lang="en-US" sz="1000" b="1" dirty="0">
                  <a:solidFill>
                    <a:srgbClr val="468272"/>
                  </a:solidFill>
                  <a:latin typeface="Century Gothic" panose="020B0502020202020204" pitchFamily="34" charset="0"/>
                  <a:cs typeface="Arial" panose="020B0604020202020204" pitchFamily="34" charset="0"/>
                </a:rPr>
                <a:t>FOOTHOLD MARKET &amp; RATIONALE:</a:t>
              </a:r>
            </a:p>
          </p:txBody>
        </p:sp>
        <p:sp>
          <p:nvSpPr>
            <p:cNvPr id="154" name="Rectangle 153"/>
            <p:cNvSpPr/>
            <p:nvPr/>
          </p:nvSpPr>
          <p:spPr>
            <a:xfrm>
              <a:off x="381000" y="2007304"/>
              <a:ext cx="3657600" cy="1169551"/>
            </a:xfrm>
            <a:prstGeom prst="rect">
              <a:avLst/>
            </a:prstGeom>
          </p:spPr>
          <p:txBody>
            <a:bodyPr wrap="square">
              <a:spAutoFit/>
            </a:bodyPr>
            <a:lstStyle/>
            <a:p>
              <a:pPr defTabSz="457200"/>
              <a:r>
                <a:rPr lang="en-US" sz="1000" smtClean="0">
                  <a:solidFill>
                    <a:prstClr val="black"/>
                  </a:solidFill>
                  <a:latin typeface="Arial" panose="020B0604020202020204" pitchFamily="34" charset="0"/>
                  <a:cs typeface="Arial" panose="020B0604020202020204" pitchFamily="34" charset="0"/>
                </a:rPr>
                <a:t>White-collar </a:t>
              </a:r>
              <a:r>
                <a:rPr lang="en-US" sz="1000" dirty="0" smtClean="0">
                  <a:solidFill>
                    <a:prstClr val="black"/>
                  </a:solidFill>
                  <a:latin typeface="Arial" panose="020B0604020202020204" pitchFamily="34" charset="0"/>
                  <a:cs typeface="Arial" panose="020B0604020202020204" pitchFamily="34" charset="0"/>
                </a:rPr>
                <a:t>employees of businesses located in office parks</a:t>
              </a:r>
            </a:p>
            <a:p>
              <a:pPr marL="171450" indent="-171450" defTabSz="457200">
                <a:buFont typeface="Arial" panose="020B0604020202020204" pitchFamily="34" charset="0"/>
                <a:buChar char="•"/>
              </a:pPr>
              <a:r>
                <a:rPr lang="en-US" sz="1000" dirty="0" smtClean="0">
                  <a:solidFill>
                    <a:prstClr val="black"/>
                  </a:solidFill>
                  <a:latin typeface="Arial" panose="020B0604020202020204" pitchFamily="34" charset="0"/>
                  <a:cs typeface="Arial" panose="020B0604020202020204" pitchFamily="34" charset="0"/>
                </a:rPr>
                <a:t>Busy schedule and have little time to run out for lunch</a:t>
              </a:r>
            </a:p>
            <a:p>
              <a:pPr marL="171450" indent="-171450" defTabSz="457200">
                <a:buFont typeface="Arial" panose="020B0604020202020204" pitchFamily="34" charset="0"/>
                <a:buChar char="•"/>
              </a:pPr>
              <a:r>
                <a:rPr lang="en-US" sz="1000" dirty="0" smtClean="0">
                  <a:solidFill>
                    <a:prstClr val="black"/>
                  </a:solidFill>
                  <a:latin typeface="Arial" panose="020B0604020202020204" pitchFamily="34" charset="0"/>
                  <a:cs typeface="Arial" panose="020B0604020202020204" pitchFamily="34" charset="0"/>
                </a:rPr>
                <a:t>Cost-conscious</a:t>
              </a:r>
            </a:p>
            <a:p>
              <a:pPr marL="171450" indent="-171450" defTabSz="457200">
                <a:buFont typeface="Arial" panose="020B0604020202020204" pitchFamily="34" charset="0"/>
                <a:buChar char="•"/>
              </a:pPr>
              <a:r>
                <a:rPr lang="en-US" sz="1000" dirty="0" smtClean="0">
                  <a:solidFill>
                    <a:prstClr val="black"/>
                  </a:solidFill>
                  <a:latin typeface="Arial" panose="020B0604020202020204" pitchFamily="34" charset="0"/>
                  <a:cs typeface="Arial" panose="020B0604020202020204" pitchFamily="34" charset="0"/>
                </a:rPr>
                <a:t>Feel it takes too much time and effort to make lunch at home, plus there may not be refrigerator space at work</a:t>
              </a:r>
            </a:p>
            <a:p>
              <a:pPr marL="171450" indent="-171450" defTabSz="457200">
                <a:buFont typeface="Arial" panose="020B0604020202020204" pitchFamily="34" charset="0"/>
                <a:buChar char="•"/>
              </a:pPr>
              <a:r>
                <a:rPr lang="en-US" sz="1000" dirty="0" smtClean="0">
                  <a:solidFill>
                    <a:prstClr val="black"/>
                  </a:solidFill>
                  <a:latin typeface="Arial" panose="020B0604020202020204" pitchFamily="34" charset="0"/>
                  <a:cs typeface="Arial" panose="020B0604020202020204" pitchFamily="34" charset="0"/>
                </a:rPr>
                <a:t>Restaurants in the area are mediocre and/or the cafeteria has ‘boring’ options or is a long walk away</a:t>
              </a:r>
              <a:endParaRPr lang="en-US" sz="1000" dirty="0">
                <a:solidFill>
                  <a:prstClr val="black"/>
                </a:solidFill>
                <a:latin typeface="Arial" panose="020B0604020202020204" pitchFamily="34" charset="0"/>
                <a:cs typeface="Arial" panose="020B0604020202020204" pitchFamily="34" charset="0"/>
              </a:endParaRPr>
            </a:p>
          </p:txBody>
        </p:sp>
        <p:sp>
          <p:nvSpPr>
            <p:cNvPr id="39" name="TextBox 38"/>
            <p:cNvSpPr txBox="1"/>
            <p:nvPr/>
          </p:nvSpPr>
          <p:spPr>
            <a:xfrm>
              <a:off x="6788623" y="3019985"/>
              <a:ext cx="2477318" cy="246221"/>
            </a:xfrm>
            <a:prstGeom prst="rect">
              <a:avLst/>
            </a:prstGeom>
            <a:noFill/>
          </p:spPr>
          <p:txBody>
            <a:bodyPr wrap="square" rtlCol="0">
              <a:spAutoFit/>
            </a:bodyPr>
            <a:lstStyle>
              <a:defPPr>
                <a:defRPr lang="en-US"/>
              </a:defPPr>
              <a:lvl1pPr defTabSz="457200">
                <a:defRPr sz="1000" b="1">
                  <a:solidFill>
                    <a:srgbClr val="4F81BD">
                      <a:lumMod val="50000"/>
                    </a:srgbClr>
                  </a:solidFill>
                  <a:latin typeface="Century Gothic" panose="020B0502020202020204" pitchFamily="34" charset="0"/>
                  <a:cs typeface="Arial" panose="020B0604020202020204" pitchFamily="34" charset="0"/>
                </a:defRPr>
              </a:lvl1pPr>
            </a:lstStyle>
            <a:p>
              <a:r>
                <a:rPr lang="en-US" dirty="0">
                  <a:solidFill>
                    <a:srgbClr val="468272"/>
                  </a:solidFill>
                </a:rPr>
                <a:t>NEW </a:t>
              </a:r>
              <a:r>
                <a:rPr lang="en-US" dirty="0" smtClean="0">
                  <a:solidFill>
                    <a:srgbClr val="468272"/>
                  </a:solidFill>
                </a:rPr>
                <a:t>FEATURES/MARKETS/FORMS</a:t>
              </a:r>
              <a:endParaRPr lang="en-US" dirty="0">
                <a:solidFill>
                  <a:srgbClr val="468272"/>
                </a:solidFill>
              </a:endParaRPr>
            </a:p>
          </p:txBody>
        </p:sp>
        <p:sp>
          <p:nvSpPr>
            <p:cNvPr id="31" name="TextBox 30"/>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smtClean="0">
                  <a:solidFill>
                    <a:prstClr val="black"/>
                  </a:solidFill>
                </a:rPr>
                <a:t>© Copyright 2014 Innosight LLC </a:t>
              </a:r>
            </a:p>
            <a:p>
              <a:pPr>
                <a:spcBef>
                  <a:spcPts val="200"/>
                </a:spcBef>
                <a:spcAft>
                  <a:spcPts val="400"/>
                </a:spcAft>
              </a:pPr>
              <a:endParaRPr lang="de-DE" sz="1600" dirty="0" smtClean="0">
                <a:solidFill>
                  <a:srgbClr val="000000"/>
                </a:solidFill>
              </a:endParaRPr>
            </a:p>
          </p:txBody>
        </p:sp>
        <p:sp>
          <p:nvSpPr>
            <p:cNvPr id="32" name="TextBox 31"/>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21</a:t>
              </a:fld>
              <a:endParaRPr lang="en-US" sz="800" dirty="0" smtClean="0">
                <a:solidFill>
                  <a:prstClr val="black"/>
                </a:solidFill>
              </a:endParaRPr>
            </a:p>
          </p:txBody>
        </p:sp>
      </p:grpSp>
    </p:spTree>
    <p:extLst>
      <p:ext uri="{BB962C8B-B14F-4D97-AF65-F5344CB8AC3E}">
        <p14:creationId xmlns:p14="http://schemas.microsoft.com/office/powerpoint/2010/main" val="3587896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ontent Placeholder 1"/>
          <p:cNvSpPr>
            <a:spLocks noGrp="1"/>
          </p:cNvSpPr>
          <p:nvPr>
            <p:ph idx="1"/>
          </p:nvPr>
        </p:nvSpPr>
        <p:spPr>
          <a:xfrm>
            <a:off x="1882544" y="43152"/>
            <a:ext cx="7032856" cy="407647"/>
          </a:xfrm>
        </p:spPr>
        <p:txBody>
          <a:bodyPr/>
          <a:lstStyle/>
          <a:p>
            <a:r>
              <a:rPr lang="en-US" dirty="0" smtClean="0"/>
              <a:t>THE FIRST MILE – MINI BUSINESS PLAN TEMPLATE</a:t>
            </a:r>
            <a:endParaRPr lang="en-US" dirty="0"/>
          </a:p>
        </p:txBody>
      </p:sp>
      <p:grpSp>
        <p:nvGrpSpPr>
          <p:cNvPr id="7" name="Group 6"/>
          <p:cNvGrpSpPr/>
          <p:nvPr/>
        </p:nvGrpSpPr>
        <p:grpSpPr>
          <a:xfrm>
            <a:off x="-2" y="508573"/>
            <a:ext cx="9144002" cy="6682836"/>
            <a:chOff x="-2" y="508573"/>
            <a:chExt cx="9144002" cy="6682836"/>
          </a:xfrm>
        </p:grpSpPr>
        <p:sp>
          <p:nvSpPr>
            <p:cNvPr id="5" name="Rectangle 4"/>
            <p:cNvSpPr/>
            <p:nvPr/>
          </p:nvSpPr>
          <p:spPr>
            <a:xfrm rot="5400000">
              <a:off x="2255837" y="-1747266"/>
              <a:ext cx="555625" cy="5067303"/>
            </a:xfrm>
            <a:prstGeom prst="rect">
              <a:avLst/>
            </a:prstGeom>
            <a:noFill/>
            <a:ln>
              <a:no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vert="vert270" rtlCol="0" anchor="ctr"/>
            <a:lstStyle/>
            <a:p>
              <a:pPr algn="r" defTabSz="457200"/>
              <a:endParaRPr lang="en-US" sz="2000" dirty="0">
                <a:solidFill>
                  <a:srgbClr val="FFFFFF"/>
                </a:solidFill>
                <a:cs typeface="Calibri" pitchFamily="34" charset="0"/>
              </a:endParaRPr>
            </a:p>
          </p:txBody>
        </p:sp>
        <p:graphicFrame>
          <p:nvGraphicFramePr>
            <p:cNvPr id="2" name="Diagram 1"/>
            <p:cNvGraphicFramePr/>
            <p:nvPr>
              <p:extLst>
                <p:ext uri="{D42A27DB-BD31-4B8C-83A1-F6EECF244321}">
                  <p14:modId xmlns:p14="http://schemas.microsoft.com/office/powerpoint/2010/main" val="3884618844"/>
                </p:ext>
              </p:extLst>
            </p:nvPr>
          </p:nvGraphicFramePr>
          <p:xfrm>
            <a:off x="1409700" y="1676400"/>
            <a:ext cx="7546446" cy="63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 Box 4"/>
            <p:cNvSpPr txBox="1">
              <a:spLocks noChangeArrowheads="1"/>
            </p:cNvSpPr>
            <p:nvPr/>
          </p:nvSpPr>
          <p:spPr bwMode="auto">
            <a:xfrm>
              <a:off x="144463" y="2362200"/>
              <a:ext cx="11826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algn="r" defTabSz="457200" eaLnBrk="1" fontAlgn="base" hangingPunct="1">
                <a:spcBef>
                  <a:spcPct val="0"/>
                </a:spcBef>
                <a:spcAft>
                  <a:spcPct val="0"/>
                </a:spcAft>
              </a:pPr>
              <a:r>
                <a:rPr lang="en-US" sz="1400" b="1" dirty="0" smtClean="0">
                  <a:solidFill>
                    <a:srgbClr val="468272"/>
                  </a:solidFill>
                  <a:latin typeface="Arial"/>
                  <a:cs typeface="Calibri"/>
                </a:rPr>
                <a:t>Key Success Factors</a:t>
              </a:r>
            </a:p>
          </p:txBody>
        </p:sp>
        <p:sp>
          <p:nvSpPr>
            <p:cNvPr id="11" name="Text Box 5"/>
            <p:cNvSpPr txBox="1">
              <a:spLocks noChangeArrowheads="1"/>
            </p:cNvSpPr>
            <p:nvPr/>
          </p:nvSpPr>
          <p:spPr bwMode="auto">
            <a:xfrm>
              <a:off x="144463" y="5595258"/>
              <a:ext cx="11826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algn="r" defTabSz="457200" eaLnBrk="1" fontAlgn="base" hangingPunct="1">
                <a:spcBef>
                  <a:spcPct val="0"/>
                </a:spcBef>
                <a:spcAft>
                  <a:spcPct val="0"/>
                </a:spcAft>
              </a:pPr>
              <a:r>
                <a:rPr lang="en-US" sz="1400" b="1" dirty="0" smtClean="0">
                  <a:solidFill>
                    <a:srgbClr val="468272"/>
                  </a:solidFill>
                  <a:latin typeface="Arial"/>
                  <a:cs typeface="Calibri"/>
                </a:rPr>
                <a:t>Partner Activities</a:t>
              </a:r>
            </a:p>
          </p:txBody>
        </p:sp>
        <p:sp>
          <p:nvSpPr>
            <p:cNvPr id="12" name="Text Box 7"/>
            <p:cNvSpPr txBox="1">
              <a:spLocks noChangeArrowheads="1"/>
            </p:cNvSpPr>
            <p:nvPr/>
          </p:nvSpPr>
          <p:spPr bwMode="auto">
            <a:xfrm>
              <a:off x="-1" y="4340423"/>
              <a:ext cx="13271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algn="r" defTabSz="457200" eaLnBrk="1" fontAlgn="base" hangingPunct="1">
                <a:spcBef>
                  <a:spcPct val="0"/>
                </a:spcBef>
                <a:spcAft>
                  <a:spcPct val="0"/>
                </a:spcAft>
              </a:pPr>
              <a:r>
                <a:rPr lang="en-US" sz="1400" b="1" dirty="0" smtClean="0">
                  <a:solidFill>
                    <a:srgbClr val="468272"/>
                  </a:solidFill>
                  <a:latin typeface="Arial"/>
                  <a:cs typeface="Calibri"/>
                </a:rPr>
                <a:t>Activities</a:t>
              </a:r>
            </a:p>
          </p:txBody>
        </p:sp>
        <p:cxnSp>
          <p:nvCxnSpPr>
            <p:cNvPr id="6" name="Straight Connector 5"/>
            <p:cNvCxnSpPr/>
            <p:nvPr/>
          </p:nvCxnSpPr>
          <p:spPr>
            <a:xfrm>
              <a:off x="4318000" y="2311400"/>
              <a:ext cx="0" cy="4241800"/>
            </a:xfrm>
            <a:prstGeom prst="line">
              <a:avLst/>
            </a:prstGeom>
            <a:ln w="127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819400" y="2311400"/>
              <a:ext cx="0" cy="4241800"/>
            </a:xfrm>
            <a:prstGeom prst="line">
              <a:avLst/>
            </a:prstGeom>
            <a:ln w="127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803900" y="2311400"/>
              <a:ext cx="0" cy="4241800"/>
            </a:xfrm>
            <a:prstGeom prst="line">
              <a:avLst/>
            </a:prstGeom>
            <a:ln w="127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251700" y="2311400"/>
              <a:ext cx="0" cy="4241800"/>
            </a:xfrm>
            <a:prstGeom prst="line">
              <a:avLst/>
            </a:prstGeom>
            <a:ln w="127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09700" y="3796189"/>
              <a:ext cx="7315200" cy="0"/>
            </a:xfrm>
            <a:prstGeom prst="line">
              <a:avLst/>
            </a:prstGeom>
            <a:ln w="127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409700" y="5218589"/>
              <a:ext cx="7315200" cy="0"/>
            </a:xfrm>
            <a:prstGeom prst="line">
              <a:avLst/>
            </a:prstGeom>
            <a:ln w="127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3" name="Text Box 15"/>
            <p:cNvSpPr txBox="1">
              <a:spLocks noChangeArrowheads="1"/>
            </p:cNvSpPr>
            <p:nvPr/>
          </p:nvSpPr>
          <p:spPr bwMode="auto">
            <a:xfrm>
              <a:off x="2870200" y="2369403"/>
              <a:ext cx="13335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smtClean="0">
                  <a:solidFill>
                    <a:srgbClr val="000000"/>
                  </a:solidFill>
                  <a:latin typeface="Arial"/>
                  <a:cs typeface="Calibri"/>
                </a:rPr>
                <a:t>Align on right set of </a:t>
              </a:r>
              <a:r>
                <a:rPr lang="en-US" sz="1200" b="1" dirty="0" smtClean="0">
                  <a:solidFill>
                    <a:srgbClr val="000000"/>
                  </a:solidFill>
                  <a:latin typeface="Arial"/>
                  <a:cs typeface="Calibri"/>
                </a:rPr>
                <a:t>menu options </a:t>
              </a:r>
              <a:r>
                <a:rPr lang="en-US" sz="1200" dirty="0" smtClean="0">
                  <a:solidFill>
                    <a:srgbClr val="000000"/>
                  </a:solidFill>
                  <a:latin typeface="Arial"/>
                  <a:cs typeface="Calibri"/>
                </a:rPr>
                <a:t>to appeal to customers</a:t>
              </a:r>
            </a:p>
          </p:txBody>
        </p:sp>
        <p:sp>
          <p:nvSpPr>
            <p:cNvPr id="24" name="Text Box 15"/>
            <p:cNvSpPr txBox="1">
              <a:spLocks noChangeArrowheads="1"/>
            </p:cNvSpPr>
            <p:nvPr/>
          </p:nvSpPr>
          <p:spPr bwMode="auto">
            <a:xfrm>
              <a:off x="1409700" y="2369403"/>
              <a:ext cx="13335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b="1" dirty="0" smtClean="0">
                  <a:solidFill>
                    <a:srgbClr val="000000"/>
                  </a:solidFill>
                  <a:latin typeface="Arial"/>
                  <a:cs typeface="Calibri"/>
                </a:rPr>
                <a:t>Acquire and service</a:t>
              </a:r>
              <a:r>
                <a:rPr lang="en-US" sz="1200" dirty="0" smtClean="0">
                  <a:solidFill>
                    <a:srgbClr val="000000"/>
                  </a:solidFill>
                  <a:latin typeface="Arial"/>
                  <a:cs typeface="Calibri"/>
                </a:rPr>
                <a:t> trucks, including truck kitchen, for reasonable price</a:t>
              </a:r>
            </a:p>
          </p:txBody>
        </p:sp>
        <p:sp>
          <p:nvSpPr>
            <p:cNvPr id="25" name="Text Box 15"/>
            <p:cNvSpPr txBox="1">
              <a:spLocks noChangeArrowheads="1"/>
            </p:cNvSpPr>
            <p:nvPr/>
          </p:nvSpPr>
          <p:spPr bwMode="auto">
            <a:xfrm>
              <a:off x="4318000" y="2369403"/>
              <a:ext cx="1485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smtClean="0">
                  <a:solidFill>
                    <a:srgbClr val="000000"/>
                  </a:solidFill>
                  <a:latin typeface="Arial"/>
                  <a:cs typeface="Calibri"/>
                </a:rPr>
                <a:t>Consumers will </a:t>
              </a:r>
              <a:r>
                <a:rPr lang="en-US" sz="1200" b="1" dirty="0" smtClean="0">
                  <a:solidFill>
                    <a:srgbClr val="000000"/>
                  </a:solidFill>
                  <a:latin typeface="Arial"/>
                  <a:cs typeface="Calibri"/>
                </a:rPr>
                <a:t>try and repeat </a:t>
              </a:r>
              <a:br>
                <a:rPr lang="en-US" sz="1200" b="1" dirty="0" smtClean="0">
                  <a:solidFill>
                    <a:srgbClr val="000000"/>
                  </a:solidFill>
                  <a:latin typeface="Arial"/>
                  <a:cs typeface="Calibri"/>
                </a:rPr>
              </a:br>
              <a:r>
                <a:rPr lang="en-US" sz="1200" dirty="0" smtClean="0">
                  <a:solidFill>
                    <a:srgbClr val="000000"/>
                  </a:solidFill>
                  <a:latin typeface="Arial"/>
                  <a:cs typeface="Calibri"/>
                </a:rPr>
                <a:t>to reach adequate number of transactions</a:t>
              </a:r>
              <a:endParaRPr lang="en-US" sz="1200" dirty="0">
                <a:solidFill>
                  <a:srgbClr val="000000"/>
                </a:solidFill>
                <a:latin typeface="Arial"/>
                <a:cs typeface="Calibri"/>
              </a:endParaRPr>
            </a:p>
          </p:txBody>
        </p:sp>
        <p:sp>
          <p:nvSpPr>
            <p:cNvPr id="26" name="Text Box 15"/>
            <p:cNvSpPr txBox="1">
              <a:spLocks noChangeArrowheads="1"/>
            </p:cNvSpPr>
            <p:nvPr/>
          </p:nvSpPr>
          <p:spPr bwMode="auto">
            <a:xfrm>
              <a:off x="5803900" y="2369403"/>
              <a:ext cx="1447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smtClean="0">
                  <a:solidFill>
                    <a:srgbClr val="000000"/>
                  </a:solidFill>
                  <a:latin typeface="Arial"/>
                  <a:cs typeface="Calibri"/>
                </a:rPr>
                <a:t>Market via direct messaging to </a:t>
              </a:r>
              <a:r>
                <a:rPr lang="en-US" sz="1200" b="1" dirty="0" smtClean="0">
                  <a:solidFill>
                    <a:srgbClr val="000000"/>
                  </a:solidFill>
                  <a:latin typeface="Arial"/>
                  <a:cs typeface="Calibri"/>
                </a:rPr>
                <a:t>employers –</a:t>
              </a:r>
              <a:r>
                <a:rPr lang="en-US" sz="1200" dirty="0">
                  <a:solidFill>
                    <a:srgbClr val="000000"/>
                  </a:solidFill>
                  <a:latin typeface="Arial"/>
                  <a:cs typeface="Calibri"/>
                </a:rPr>
                <a:t/>
              </a:r>
              <a:br>
                <a:rPr lang="en-US" sz="1200" dirty="0">
                  <a:solidFill>
                    <a:srgbClr val="000000"/>
                  </a:solidFill>
                  <a:latin typeface="Arial"/>
                  <a:cs typeface="Calibri"/>
                </a:rPr>
              </a:br>
              <a:r>
                <a:rPr lang="en-US" sz="1200" dirty="0" smtClean="0">
                  <a:solidFill>
                    <a:srgbClr val="000000"/>
                  </a:solidFill>
                  <a:latin typeface="Arial"/>
                  <a:cs typeface="Calibri"/>
                </a:rPr>
                <a:t>and ultimately via social media</a:t>
              </a:r>
            </a:p>
          </p:txBody>
        </p:sp>
        <p:sp>
          <p:nvSpPr>
            <p:cNvPr id="27" name="Text Box 15"/>
            <p:cNvSpPr txBox="1">
              <a:spLocks noChangeArrowheads="1"/>
            </p:cNvSpPr>
            <p:nvPr/>
          </p:nvSpPr>
          <p:spPr bwMode="auto">
            <a:xfrm>
              <a:off x="7251700" y="2369403"/>
              <a:ext cx="1663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b="1" dirty="0" smtClean="0">
                  <a:solidFill>
                    <a:srgbClr val="000000"/>
                  </a:solidFill>
                  <a:latin typeface="Arial"/>
                  <a:cs typeface="Calibri"/>
                </a:rPr>
                <a:t>Leverage existing</a:t>
              </a:r>
              <a:br>
                <a:rPr lang="en-US" sz="1200" b="1" dirty="0" smtClean="0">
                  <a:solidFill>
                    <a:srgbClr val="000000"/>
                  </a:solidFill>
                  <a:latin typeface="Arial"/>
                  <a:cs typeface="Calibri"/>
                </a:rPr>
              </a:br>
              <a:r>
                <a:rPr lang="en-US" sz="1200" b="1" dirty="0" smtClean="0">
                  <a:solidFill>
                    <a:srgbClr val="000000"/>
                  </a:solidFill>
                  <a:latin typeface="Arial"/>
                  <a:cs typeface="Calibri"/>
                </a:rPr>
                <a:t>supply chain </a:t>
              </a:r>
              <a:r>
                <a:rPr lang="en-US" sz="1200" dirty="0" smtClean="0">
                  <a:solidFill>
                    <a:srgbClr val="000000"/>
                  </a:solidFill>
                  <a:latin typeface="Arial"/>
                  <a:cs typeface="Calibri"/>
                </a:rPr>
                <a:t>to the best of our ability</a:t>
              </a:r>
            </a:p>
          </p:txBody>
        </p:sp>
        <p:sp>
          <p:nvSpPr>
            <p:cNvPr id="28" name="Text Box 15"/>
            <p:cNvSpPr txBox="1">
              <a:spLocks noChangeArrowheads="1"/>
            </p:cNvSpPr>
            <p:nvPr/>
          </p:nvSpPr>
          <p:spPr bwMode="auto">
            <a:xfrm>
              <a:off x="2870200" y="3886200"/>
              <a:ext cx="13335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smtClean="0">
                  <a:solidFill>
                    <a:srgbClr val="000000"/>
                  </a:solidFill>
                  <a:latin typeface="Arial"/>
                  <a:cs typeface="Calibri"/>
                </a:rPr>
                <a:t>Conduct market research </a:t>
              </a:r>
              <a:br>
                <a:rPr lang="en-US" sz="1200" dirty="0" smtClean="0">
                  <a:solidFill>
                    <a:srgbClr val="000000"/>
                  </a:solidFill>
                  <a:latin typeface="Arial"/>
                  <a:cs typeface="Calibri"/>
                </a:rPr>
              </a:br>
              <a:r>
                <a:rPr lang="en-US" sz="1200" dirty="0" smtClean="0">
                  <a:solidFill>
                    <a:srgbClr val="000000"/>
                  </a:solidFill>
                  <a:latin typeface="Arial"/>
                  <a:cs typeface="Calibri"/>
                </a:rPr>
                <a:t>to identify customer preferences</a:t>
              </a:r>
            </a:p>
          </p:txBody>
        </p:sp>
        <p:sp>
          <p:nvSpPr>
            <p:cNvPr id="29" name="Text Box 15"/>
            <p:cNvSpPr txBox="1">
              <a:spLocks noChangeArrowheads="1"/>
            </p:cNvSpPr>
            <p:nvPr/>
          </p:nvSpPr>
          <p:spPr bwMode="auto">
            <a:xfrm>
              <a:off x="1409700" y="3886200"/>
              <a:ext cx="14097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smtClean="0">
                  <a:solidFill>
                    <a:srgbClr val="000000"/>
                  </a:solidFill>
                  <a:latin typeface="Arial"/>
                  <a:cs typeface="Calibri"/>
                </a:rPr>
                <a:t>Contact appropriate truck supplier</a:t>
              </a:r>
            </a:p>
            <a:p>
              <a:pPr defTabSz="457200" eaLnBrk="1" fontAlgn="base" hangingPunct="1">
                <a:spcBef>
                  <a:spcPct val="0"/>
                </a:spcBef>
                <a:spcAft>
                  <a:spcPct val="0"/>
                </a:spcAft>
                <a:buFontTx/>
                <a:buChar char="•"/>
              </a:pPr>
              <a:r>
                <a:rPr lang="en-US" sz="1200" dirty="0" smtClean="0">
                  <a:solidFill>
                    <a:srgbClr val="000000"/>
                  </a:solidFill>
                  <a:latin typeface="Arial"/>
                  <a:cs typeface="Calibri"/>
                </a:rPr>
                <a:t>Gather set of estimates and weigh tradeoffs</a:t>
              </a:r>
            </a:p>
          </p:txBody>
        </p:sp>
        <p:sp>
          <p:nvSpPr>
            <p:cNvPr id="30" name="Text Box 15"/>
            <p:cNvSpPr txBox="1">
              <a:spLocks noChangeArrowheads="1"/>
            </p:cNvSpPr>
            <p:nvPr/>
          </p:nvSpPr>
          <p:spPr bwMode="auto">
            <a:xfrm>
              <a:off x="4318000" y="3886200"/>
              <a:ext cx="13335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smtClean="0">
                  <a:solidFill>
                    <a:srgbClr val="000000"/>
                  </a:solidFill>
                  <a:latin typeface="Arial"/>
                  <a:cs typeface="Calibri"/>
                </a:rPr>
                <a:t>Execute in-field testing and market research </a:t>
              </a:r>
              <a:br>
                <a:rPr lang="en-US" sz="1200" dirty="0" smtClean="0">
                  <a:solidFill>
                    <a:srgbClr val="000000"/>
                  </a:solidFill>
                  <a:latin typeface="Arial"/>
                  <a:cs typeface="Calibri"/>
                </a:rPr>
              </a:br>
              <a:r>
                <a:rPr lang="en-US" sz="1200" dirty="0" smtClean="0">
                  <a:solidFill>
                    <a:srgbClr val="000000"/>
                  </a:solidFill>
                  <a:latin typeface="Arial"/>
                  <a:cs typeface="Calibri"/>
                </a:rPr>
                <a:t>on lunch behavior</a:t>
              </a:r>
            </a:p>
          </p:txBody>
        </p:sp>
        <p:sp>
          <p:nvSpPr>
            <p:cNvPr id="31" name="Text Box 15"/>
            <p:cNvSpPr txBox="1">
              <a:spLocks noChangeArrowheads="1"/>
            </p:cNvSpPr>
            <p:nvPr/>
          </p:nvSpPr>
          <p:spPr bwMode="auto">
            <a:xfrm>
              <a:off x="5803900" y="3886200"/>
              <a:ext cx="1447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smtClean="0">
                  <a:solidFill>
                    <a:srgbClr val="000000"/>
                  </a:solidFill>
                  <a:latin typeface="Arial"/>
                  <a:cs typeface="Calibri"/>
                </a:rPr>
                <a:t>Conduct </a:t>
              </a:r>
              <a:br>
                <a:rPr lang="en-US" sz="1200" dirty="0" smtClean="0">
                  <a:solidFill>
                    <a:srgbClr val="000000"/>
                  </a:solidFill>
                  <a:latin typeface="Arial"/>
                  <a:cs typeface="Calibri"/>
                </a:rPr>
              </a:br>
              <a:r>
                <a:rPr lang="en-US" sz="1200" dirty="0" smtClean="0">
                  <a:solidFill>
                    <a:srgbClr val="000000"/>
                  </a:solidFill>
                  <a:latin typeface="Arial"/>
                  <a:cs typeface="Calibri"/>
                </a:rPr>
                <a:t>multiple leg </a:t>
              </a:r>
              <a:br>
                <a:rPr lang="en-US" sz="1200" dirty="0" smtClean="0">
                  <a:solidFill>
                    <a:srgbClr val="000000"/>
                  </a:solidFill>
                  <a:latin typeface="Arial"/>
                  <a:cs typeface="Calibri"/>
                </a:rPr>
              </a:br>
              <a:r>
                <a:rPr lang="en-US" sz="1200" dirty="0" smtClean="0">
                  <a:solidFill>
                    <a:srgbClr val="000000"/>
                  </a:solidFill>
                  <a:latin typeface="Arial"/>
                  <a:cs typeface="Calibri"/>
                </a:rPr>
                <a:t>test to identify activities and level of spending required</a:t>
              </a:r>
            </a:p>
          </p:txBody>
        </p:sp>
        <p:sp>
          <p:nvSpPr>
            <p:cNvPr id="32" name="Text Box 15"/>
            <p:cNvSpPr txBox="1">
              <a:spLocks noChangeArrowheads="1"/>
            </p:cNvSpPr>
            <p:nvPr/>
          </p:nvSpPr>
          <p:spPr bwMode="auto">
            <a:xfrm>
              <a:off x="7251700" y="3886200"/>
              <a:ext cx="13335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dirty="0" smtClean="0">
                  <a:solidFill>
                    <a:srgbClr val="000000"/>
                  </a:solidFill>
                  <a:latin typeface="Arial"/>
                  <a:cs typeface="Calibri"/>
                </a:rPr>
                <a:t>Hold internal meetings and conduct research with internal stakeholders</a:t>
              </a:r>
            </a:p>
          </p:txBody>
        </p:sp>
        <p:sp>
          <p:nvSpPr>
            <p:cNvPr id="37" name="Text Box 15"/>
            <p:cNvSpPr txBox="1">
              <a:spLocks noChangeArrowheads="1"/>
            </p:cNvSpPr>
            <p:nvPr/>
          </p:nvSpPr>
          <p:spPr bwMode="auto">
            <a:xfrm>
              <a:off x="7251700" y="5359013"/>
              <a:ext cx="133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0"/>
                </a:spcBef>
                <a:spcAft>
                  <a:spcPct val="0"/>
                </a:spcAft>
                <a:buFontTx/>
                <a:buChar char="•"/>
              </a:pPr>
              <a:r>
                <a:rPr lang="en-US" sz="1200" i="1" dirty="0" smtClean="0">
                  <a:solidFill>
                    <a:srgbClr val="000000"/>
                  </a:solidFill>
                  <a:latin typeface="Arial"/>
                  <a:cs typeface="Calibri"/>
                </a:rPr>
                <a:t>Not applicable</a:t>
              </a:r>
            </a:p>
          </p:txBody>
        </p:sp>
        <p:sp>
          <p:nvSpPr>
            <p:cNvPr id="3" name="Rectangle 2"/>
            <p:cNvSpPr/>
            <p:nvPr/>
          </p:nvSpPr>
          <p:spPr>
            <a:xfrm>
              <a:off x="419100" y="1094601"/>
              <a:ext cx="8377237" cy="276999"/>
            </a:xfrm>
            <a:prstGeom prst="rect">
              <a:avLst/>
            </a:prstGeom>
          </p:spPr>
          <p:txBody>
            <a:bodyPr wrap="square">
              <a:spAutoFit/>
            </a:bodyPr>
            <a:lstStyle/>
            <a:p>
              <a:pPr defTabSz="457200">
                <a:spcAft>
                  <a:spcPts val="300"/>
                </a:spcAft>
              </a:pPr>
              <a:r>
                <a:rPr lang="en-US" sz="1200" b="1" dirty="0">
                  <a:solidFill>
                    <a:srgbClr val="468272"/>
                  </a:solidFill>
                  <a:latin typeface="Arial" panose="020B0604020202020204" pitchFamily="34" charset="0"/>
                  <a:cs typeface="Arial" panose="020B0604020202020204" pitchFamily="34" charset="0"/>
                </a:rPr>
                <a:t>What are the key success factors and activities required to reach </a:t>
              </a:r>
              <a:r>
                <a:rPr lang="en-US" sz="1200" b="1" dirty="0" smtClean="0">
                  <a:solidFill>
                    <a:srgbClr val="468272"/>
                  </a:solidFill>
                  <a:latin typeface="Arial" panose="020B0604020202020204" pitchFamily="34" charset="0"/>
                  <a:cs typeface="Arial" panose="020B0604020202020204" pitchFamily="34" charset="0"/>
                </a:rPr>
                <a:t>v1.0 of </a:t>
              </a:r>
              <a:r>
                <a:rPr lang="en-US" sz="1200" b="1" dirty="0">
                  <a:solidFill>
                    <a:srgbClr val="468272"/>
                  </a:solidFill>
                  <a:latin typeface="Arial" panose="020B0604020202020204" pitchFamily="34" charset="0"/>
                  <a:cs typeface="Arial" panose="020B0604020202020204" pitchFamily="34" charset="0"/>
                </a:rPr>
                <a:t>our proposed </a:t>
              </a:r>
              <a:r>
                <a:rPr lang="en-US" sz="1200" b="1" dirty="0" smtClean="0">
                  <a:solidFill>
                    <a:srgbClr val="468272"/>
                  </a:solidFill>
                  <a:latin typeface="Arial" panose="020B0604020202020204" pitchFamily="34" charset="0"/>
                  <a:cs typeface="Arial" panose="020B0604020202020204" pitchFamily="34" charset="0"/>
                </a:rPr>
                <a:t>service</a:t>
              </a:r>
              <a:r>
                <a:rPr lang="en-US" sz="1200" b="1" dirty="0">
                  <a:solidFill>
                    <a:srgbClr val="468272"/>
                  </a:solidFill>
                  <a:latin typeface="Arial" panose="020B0604020202020204" pitchFamily="34" charset="0"/>
                  <a:cs typeface="Arial" panose="020B0604020202020204" pitchFamily="34" charset="0"/>
                </a:rPr>
                <a:t>?</a:t>
              </a:r>
            </a:p>
          </p:txBody>
        </p:sp>
        <p:sp>
          <p:nvSpPr>
            <p:cNvPr id="38" name="TextBox 37"/>
            <p:cNvSpPr txBox="1"/>
            <p:nvPr/>
          </p:nvSpPr>
          <p:spPr>
            <a:xfrm>
              <a:off x="419100" y="698504"/>
              <a:ext cx="8229600" cy="369312"/>
            </a:xfrm>
            <a:prstGeom prst="rect">
              <a:avLst/>
            </a:prstGeom>
            <a:noFill/>
          </p:spPr>
          <p:txBody>
            <a:bodyPr wrap="square" lIns="91419" tIns="45710" rIns="91419" bIns="45710" rtlCol="0">
              <a:spAutoFit/>
            </a:bodyPr>
            <a:lstStyle/>
            <a:p>
              <a:r>
                <a:rPr lang="en-US" b="1" dirty="0" smtClean="0">
                  <a:solidFill>
                    <a:srgbClr val="000000"/>
                  </a:solidFill>
                  <a:latin typeface="Century Gothic" panose="020B0502020202020204" pitchFamily="34" charset="0"/>
                  <a:cs typeface="Arial" panose="020B0604020202020204" pitchFamily="34" charset="0"/>
                </a:rPr>
                <a:t>COMMERCIALIZATION PLAN</a:t>
              </a:r>
              <a:endParaRPr lang="en-US" sz="1200" dirty="0">
                <a:solidFill>
                  <a:prstClr val="white">
                    <a:lumMod val="75000"/>
                  </a:prstClr>
                </a:solidFill>
                <a:latin typeface="Century Gothic" panose="020B0502020202020204" pitchFamily="34" charset="0"/>
                <a:cs typeface="Arial" panose="020B0604020202020204" pitchFamily="34" charset="0"/>
              </a:endParaRPr>
            </a:p>
          </p:txBody>
        </p:sp>
        <p:sp>
          <p:nvSpPr>
            <p:cNvPr id="4" name="Rectangle 3"/>
            <p:cNvSpPr/>
            <p:nvPr/>
          </p:nvSpPr>
          <p:spPr>
            <a:xfrm>
              <a:off x="1524000" y="5359013"/>
              <a:ext cx="5562600" cy="118555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6" name="Text Box 15"/>
            <p:cNvSpPr txBox="1">
              <a:spLocks noChangeArrowheads="1"/>
            </p:cNvSpPr>
            <p:nvPr/>
          </p:nvSpPr>
          <p:spPr bwMode="auto">
            <a:xfrm>
              <a:off x="1676401" y="5819001"/>
              <a:ext cx="53339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9063" indent="-119063"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marL="0" indent="0" defTabSz="457200" eaLnBrk="1" fontAlgn="base" hangingPunct="1">
                <a:spcBef>
                  <a:spcPct val="0"/>
                </a:spcBef>
                <a:spcAft>
                  <a:spcPct val="0"/>
                </a:spcAft>
              </a:pPr>
              <a:r>
                <a:rPr lang="en-US" sz="1200" dirty="0" smtClean="0">
                  <a:solidFill>
                    <a:srgbClr val="000000"/>
                  </a:solidFill>
                  <a:latin typeface="Arial"/>
                  <a:cs typeface="Calibri"/>
                </a:rPr>
                <a:t>Provide estimates and information regarding plan and investment required</a:t>
              </a:r>
            </a:p>
          </p:txBody>
        </p:sp>
        <p:sp>
          <p:nvSpPr>
            <p:cNvPr id="33" name="TextBox 32"/>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smtClean="0">
                  <a:solidFill>
                    <a:prstClr val="black"/>
                  </a:solidFill>
                </a:rPr>
                <a:t>© Copyright 2014 Innosight LLC </a:t>
              </a:r>
            </a:p>
            <a:p>
              <a:pPr>
                <a:spcBef>
                  <a:spcPts val="200"/>
                </a:spcBef>
                <a:spcAft>
                  <a:spcPts val="400"/>
                </a:spcAft>
              </a:pPr>
              <a:endParaRPr lang="de-DE" sz="1600" dirty="0" smtClean="0">
                <a:solidFill>
                  <a:srgbClr val="000000"/>
                </a:solidFill>
              </a:endParaRPr>
            </a:p>
          </p:txBody>
        </p:sp>
        <p:sp>
          <p:nvSpPr>
            <p:cNvPr id="34" name="TextBox 33"/>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22</a:t>
              </a:fld>
              <a:endParaRPr lang="en-US" sz="800" dirty="0" smtClean="0">
                <a:solidFill>
                  <a:prstClr val="black"/>
                </a:solidFill>
              </a:endParaRPr>
            </a:p>
          </p:txBody>
        </p:sp>
      </p:grpSp>
    </p:spTree>
    <p:extLst>
      <p:ext uri="{BB962C8B-B14F-4D97-AF65-F5344CB8AC3E}">
        <p14:creationId xmlns:p14="http://schemas.microsoft.com/office/powerpoint/2010/main" val="2355070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2247673" y="-1698397"/>
            <a:ext cx="555625" cy="5050975"/>
          </a:xfrm>
          <a:prstGeom prst="rect">
            <a:avLst/>
          </a:prstGeom>
          <a:noFill/>
          <a:ln>
            <a:no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vert="vert270" rtlCol="0" anchor="ctr"/>
          <a:lstStyle/>
          <a:p>
            <a:pPr algn="r" defTabSz="457200"/>
            <a:endParaRPr lang="en-US" sz="2000" dirty="0">
              <a:solidFill>
                <a:srgbClr val="FFFFFF"/>
              </a:solidFill>
              <a:cs typeface="Calibri" pitchFamily="34" charset="0"/>
            </a:endParaRPr>
          </a:p>
        </p:txBody>
      </p:sp>
      <p:sp>
        <p:nvSpPr>
          <p:cNvPr id="104" name="Content Placeholder 1"/>
          <p:cNvSpPr>
            <a:spLocks noGrp="1"/>
          </p:cNvSpPr>
          <p:nvPr>
            <p:ph idx="1"/>
          </p:nvPr>
        </p:nvSpPr>
        <p:spPr>
          <a:xfrm>
            <a:off x="1882544" y="43152"/>
            <a:ext cx="7032856" cy="407647"/>
          </a:xfrm>
        </p:spPr>
        <p:txBody>
          <a:bodyPr/>
          <a:lstStyle/>
          <a:p>
            <a:r>
              <a:rPr lang="en-US" dirty="0" smtClean="0"/>
              <a:t>THE FIRST MILE – MINI BUSINESS PLAN TEMPLATE</a:t>
            </a:r>
            <a:endParaRPr lang="en-US" dirty="0"/>
          </a:p>
        </p:txBody>
      </p:sp>
      <p:sp>
        <p:nvSpPr>
          <p:cNvPr id="65" name="TextBox 64"/>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smtClean="0">
                <a:solidFill>
                  <a:prstClr val="black"/>
                </a:solidFill>
              </a:rPr>
              <a:t>© Copyright 2014 Innosight LLC </a:t>
            </a:r>
          </a:p>
          <a:p>
            <a:pPr>
              <a:spcBef>
                <a:spcPts val="200"/>
              </a:spcBef>
              <a:spcAft>
                <a:spcPts val="400"/>
              </a:spcAft>
            </a:pPr>
            <a:endParaRPr lang="de-DE" sz="1600" dirty="0" smtClean="0">
              <a:solidFill>
                <a:srgbClr val="000000"/>
              </a:solidFill>
            </a:endParaRPr>
          </a:p>
        </p:txBody>
      </p:sp>
      <p:grpSp>
        <p:nvGrpSpPr>
          <p:cNvPr id="2" name="Group 1"/>
          <p:cNvGrpSpPr/>
          <p:nvPr/>
        </p:nvGrpSpPr>
        <p:grpSpPr>
          <a:xfrm>
            <a:off x="196850" y="698504"/>
            <a:ext cx="8947150" cy="6047896"/>
            <a:chOff x="196850" y="698504"/>
            <a:chExt cx="8947150" cy="6047896"/>
          </a:xfrm>
        </p:grpSpPr>
        <p:sp>
          <p:nvSpPr>
            <p:cNvPr id="101" name="TextBox 100"/>
            <p:cNvSpPr txBox="1"/>
            <p:nvPr/>
          </p:nvSpPr>
          <p:spPr>
            <a:xfrm>
              <a:off x="419100" y="698504"/>
              <a:ext cx="8229600" cy="369312"/>
            </a:xfrm>
            <a:prstGeom prst="rect">
              <a:avLst/>
            </a:prstGeom>
            <a:noFill/>
          </p:spPr>
          <p:txBody>
            <a:bodyPr wrap="square" lIns="91419" tIns="45710" rIns="91419" bIns="45710" rtlCol="0">
              <a:spAutoFit/>
            </a:bodyPr>
            <a:lstStyle/>
            <a:p>
              <a:r>
                <a:rPr lang="en-US" b="1" dirty="0" smtClean="0">
                  <a:solidFill>
                    <a:srgbClr val="000000"/>
                  </a:solidFill>
                  <a:latin typeface="Century Gothic" panose="020B0502020202020204" pitchFamily="34" charset="0"/>
                  <a:cs typeface="Arial" panose="020B0604020202020204" pitchFamily="34" charset="0"/>
                </a:rPr>
                <a:t>REVERSE INCOME STATEMENT</a:t>
              </a:r>
              <a:endParaRPr lang="en-US" sz="1050" b="1" dirty="0">
                <a:solidFill>
                  <a:srgbClr val="468272"/>
                </a:solidFill>
                <a:latin typeface="Century Gothic" panose="020B0502020202020204" pitchFamily="34" charset="0"/>
                <a:cs typeface="Arial" panose="020B0604020202020204" pitchFamily="34" charset="0"/>
              </a:endParaRPr>
            </a:p>
          </p:txBody>
        </p:sp>
        <p:sp>
          <p:nvSpPr>
            <p:cNvPr id="130" name="Text Box 23"/>
            <p:cNvSpPr txBox="1">
              <a:spLocks noChangeArrowheads="1"/>
            </p:cNvSpPr>
            <p:nvPr/>
          </p:nvSpPr>
          <p:spPr bwMode="auto">
            <a:xfrm>
              <a:off x="196850" y="6075363"/>
              <a:ext cx="4298950" cy="246062"/>
            </a:xfrm>
            <a:prstGeom prst="rect">
              <a:avLst/>
            </a:prstGeom>
            <a:noFill/>
            <a:ln w="9525">
              <a:noFill/>
              <a:miter lim="800000"/>
              <a:headEnd/>
              <a:tailEnd/>
            </a:ln>
          </p:spPr>
          <p:txBody>
            <a:bodyPr>
              <a:spAutoFit/>
            </a:bodyPr>
            <a:lstStyle/>
            <a:p>
              <a:pPr>
                <a:spcBef>
                  <a:spcPct val="30000"/>
                </a:spcBef>
                <a:defRPr/>
              </a:pPr>
              <a:r>
                <a:rPr lang="en-US" sz="1000" kern="0" dirty="0">
                  <a:solidFill>
                    <a:srgbClr val="B12924"/>
                  </a:solidFill>
                  <a:latin typeface="Arial" pitchFamily="34" charset="0"/>
                </a:rPr>
                <a:t>Assumptions in Red   </a:t>
              </a:r>
              <a:r>
                <a:rPr lang="en-US" sz="1000" kern="0" dirty="0">
                  <a:solidFill>
                    <a:sysClr val="windowText" lastClr="000000"/>
                  </a:solidFill>
                  <a:latin typeface="Arial" pitchFamily="34" charset="0"/>
                </a:rPr>
                <a:t>Calculations in Black</a:t>
              </a:r>
            </a:p>
          </p:txBody>
        </p:sp>
        <p:sp>
          <p:nvSpPr>
            <p:cNvPr id="132" name="Text Box 23"/>
            <p:cNvSpPr txBox="1">
              <a:spLocks noChangeArrowheads="1"/>
            </p:cNvSpPr>
            <p:nvPr/>
          </p:nvSpPr>
          <p:spPr bwMode="auto">
            <a:xfrm>
              <a:off x="395288" y="6307138"/>
              <a:ext cx="3806825" cy="246062"/>
            </a:xfrm>
            <a:prstGeom prst="rect">
              <a:avLst/>
            </a:prstGeom>
            <a:noFill/>
            <a:ln w="9525">
              <a:noFill/>
              <a:miter lim="800000"/>
              <a:headEnd/>
              <a:tailEnd/>
            </a:ln>
          </p:spPr>
          <p:txBody>
            <a:bodyPr>
              <a:spAutoFit/>
            </a:bodyPr>
            <a:lstStyle/>
            <a:p>
              <a:pPr>
                <a:spcBef>
                  <a:spcPct val="30000"/>
                </a:spcBef>
                <a:defRPr/>
              </a:pPr>
              <a:r>
                <a:rPr lang="en-US" sz="1000" kern="0" dirty="0">
                  <a:solidFill>
                    <a:sysClr val="windowText" lastClr="000000"/>
                  </a:solidFill>
                  <a:latin typeface="Arial" pitchFamily="34" charset="0"/>
                </a:rPr>
                <a:t>Key variables solved for in order to reach </a:t>
              </a:r>
              <a:r>
                <a:rPr lang="en-US" sz="1000" kern="0" dirty="0" smtClean="0">
                  <a:solidFill>
                    <a:sysClr val="windowText" lastClr="000000"/>
                  </a:solidFill>
                  <a:latin typeface="Arial" pitchFamily="34" charset="0"/>
                </a:rPr>
                <a:t>$100M </a:t>
              </a:r>
              <a:r>
                <a:rPr lang="en-US" sz="1000" kern="0" dirty="0">
                  <a:solidFill>
                    <a:sysClr val="windowText" lastClr="000000"/>
                  </a:solidFill>
                  <a:latin typeface="Arial" pitchFamily="34" charset="0"/>
                </a:rPr>
                <a:t>revenue</a:t>
              </a:r>
            </a:p>
          </p:txBody>
        </p:sp>
        <p:sp>
          <p:nvSpPr>
            <p:cNvPr id="67" name="Rectangle 66"/>
            <p:cNvSpPr/>
            <p:nvPr/>
          </p:nvSpPr>
          <p:spPr>
            <a:xfrm>
              <a:off x="1421667" y="3396292"/>
              <a:ext cx="1097280" cy="640080"/>
            </a:xfrm>
            <a:prstGeom prst="rect">
              <a:avLst/>
            </a:prstGeom>
            <a:no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a:solidFill>
                    <a:srgbClr val="C00000"/>
                  </a:solidFill>
                  <a:latin typeface="Arial" panose="020B0604020202020204" pitchFamily="34" charset="0"/>
                  <a:cs typeface="Arial" panose="020B0604020202020204" pitchFamily="34" charset="0"/>
                </a:rPr>
                <a:t>$5.00 </a:t>
              </a:r>
              <a:r>
                <a:rPr lang="en-US" sz="1100" dirty="0">
                  <a:solidFill>
                    <a:srgbClr val="C00000"/>
                  </a:solidFill>
                  <a:latin typeface="Arial" panose="020B0604020202020204" pitchFamily="34" charset="0"/>
                  <a:cs typeface="Arial" panose="020B0604020202020204" pitchFamily="34" charset="0"/>
                </a:rPr>
                <a:t>revenue/ transaction</a:t>
              </a:r>
            </a:p>
          </p:txBody>
        </p:sp>
        <p:sp>
          <p:nvSpPr>
            <p:cNvPr id="68" name="Rectangle 67"/>
            <p:cNvSpPr/>
            <p:nvPr/>
          </p:nvSpPr>
          <p:spPr>
            <a:xfrm>
              <a:off x="1421667" y="2597898"/>
              <a:ext cx="1097280" cy="640080"/>
            </a:xfrm>
            <a:prstGeom prst="rect">
              <a:avLst/>
            </a:prstGeom>
            <a:solidFill>
              <a:schemeClr val="accent6">
                <a:lumMod val="75000"/>
              </a:schemeClr>
            </a:solid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a:solidFill>
                    <a:prstClr val="white"/>
                  </a:solidFill>
                  <a:latin typeface="Arial" panose="020B0604020202020204" pitchFamily="34" charset="0"/>
                  <a:cs typeface="Arial" panose="020B0604020202020204" pitchFamily="34" charset="0"/>
                </a:rPr>
                <a:t>1</a:t>
              </a:r>
              <a:r>
                <a:rPr lang="en-US" sz="1100" b="1" dirty="0" smtClean="0">
                  <a:solidFill>
                    <a:prstClr val="white"/>
                  </a:solidFill>
                  <a:latin typeface="Arial" panose="020B0604020202020204" pitchFamily="34" charset="0"/>
                  <a:cs typeface="Arial" panose="020B0604020202020204" pitchFamily="34" charset="0"/>
                </a:rPr>
                <a:t>MM</a:t>
              </a:r>
              <a:endParaRPr lang="en-US" sz="1100" b="1" dirty="0">
                <a:solidFill>
                  <a:prstClr val="white"/>
                </a:solidFill>
                <a:latin typeface="Arial" panose="020B0604020202020204" pitchFamily="34" charset="0"/>
                <a:cs typeface="Arial" panose="020B0604020202020204" pitchFamily="34" charset="0"/>
              </a:endParaRPr>
            </a:p>
            <a:p>
              <a:pPr algn="ctr">
                <a:defRPr/>
              </a:pPr>
              <a:r>
                <a:rPr lang="en-US" sz="1100" dirty="0">
                  <a:solidFill>
                    <a:prstClr val="white"/>
                  </a:solidFill>
                  <a:latin typeface="Arial" panose="020B0604020202020204" pitchFamily="34" charset="0"/>
                  <a:cs typeface="Arial" panose="020B0604020202020204" pitchFamily="34" charset="0"/>
                </a:rPr>
                <a:t>Staceys</a:t>
              </a:r>
            </a:p>
          </p:txBody>
        </p:sp>
        <p:sp>
          <p:nvSpPr>
            <p:cNvPr id="69" name="Rectangle 68"/>
            <p:cNvSpPr/>
            <p:nvPr/>
          </p:nvSpPr>
          <p:spPr>
            <a:xfrm>
              <a:off x="1421667" y="4194687"/>
              <a:ext cx="1097280" cy="640080"/>
            </a:xfrm>
            <a:prstGeom prst="rect">
              <a:avLst/>
            </a:prstGeom>
            <a:no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smtClean="0">
                  <a:solidFill>
                    <a:prstClr val="black"/>
                  </a:solidFill>
                  <a:latin typeface="Arial" panose="020B0604020202020204" pitchFamily="34" charset="0"/>
                  <a:cs typeface="Arial" panose="020B0604020202020204" pitchFamily="34" charset="0"/>
                </a:rPr>
                <a:t>20 </a:t>
              </a:r>
              <a:r>
                <a:rPr lang="en-US" sz="1100" dirty="0" smtClean="0">
                  <a:solidFill>
                    <a:prstClr val="black"/>
                  </a:solidFill>
                  <a:latin typeface="Arial" panose="020B0604020202020204" pitchFamily="34" charset="0"/>
                  <a:cs typeface="Arial" panose="020B0604020202020204" pitchFamily="34" charset="0"/>
                </a:rPr>
                <a:t>trans-actions/year</a:t>
              </a:r>
              <a:endParaRPr lang="en-US" sz="1100" dirty="0">
                <a:solidFill>
                  <a:prstClr val="black"/>
                </a:solidFill>
                <a:latin typeface="Arial" panose="020B0604020202020204" pitchFamily="34" charset="0"/>
                <a:cs typeface="Arial" panose="020B0604020202020204" pitchFamily="34" charset="0"/>
              </a:endParaRPr>
            </a:p>
          </p:txBody>
        </p:sp>
        <p:sp>
          <p:nvSpPr>
            <p:cNvPr id="70" name="Rectangle 69"/>
            <p:cNvSpPr/>
            <p:nvPr/>
          </p:nvSpPr>
          <p:spPr>
            <a:xfrm>
              <a:off x="250358" y="4590479"/>
              <a:ext cx="997050" cy="640080"/>
            </a:xfrm>
            <a:prstGeom prst="rect">
              <a:avLst/>
            </a:prstGeom>
            <a:no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a:solidFill>
                    <a:srgbClr val="C00000"/>
                  </a:solidFill>
                  <a:latin typeface="Arial" panose="020B0604020202020204" pitchFamily="34" charset="0"/>
                  <a:cs typeface="Arial" panose="020B0604020202020204" pitchFamily="34" charset="0"/>
                </a:rPr>
                <a:t>50</a:t>
              </a:r>
              <a:r>
                <a:rPr lang="en-US" sz="1100" dirty="0">
                  <a:solidFill>
                    <a:srgbClr val="C00000"/>
                  </a:solidFill>
                  <a:latin typeface="Arial" panose="020B0604020202020204" pitchFamily="34" charset="0"/>
                  <a:cs typeface="Arial" panose="020B0604020202020204" pitchFamily="34" charset="0"/>
                </a:rPr>
                <a:t> weeks/ year</a:t>
              </a:r>
            </a:p>
          </p:txBody>
        </p:sp>
        <p:sp>
          <p:nvSpPr>
            <p:cNvPr id="71" name="Rectangle 70"/>
            <p:cNvSpPr/>
            <p:nvPr/>
          </p:nvSpPr>
          <p:spPr>
            <a:xfrm>
              <a:off x="250358" y="3785261"/>
              <a:ext cx="997050" cy="640080"/>
            </a:xfrm>
            <a:prstGeom prst="rect">
              <a:avLst/>
            </a:prstGeom>
            <a:no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smtClean="0">
                  <a:solidFill>
                    <a:srgbClr val="C00000"/>
                  </a:solidFill>
                  <a:latin typeface="Arial" panose="020B0604020202020204" pitchFamily="34" charset="0"/>
                  <a:cs typeface="Arial" panose="020B0604020202020204" pitchFamily="34" charset="0"/>
                </a:rPr>
                <a:t>0.4 </a:t>
              </a:r>
              <a:r>
                <a:rPr lang="en-US" sz="1100" dirty="0" smtClean="0">
                  <a:solidFill>
                    <a:srgbClr val="C00000"/>
                  </a:solidFill>
                  <a:latin typeface="Arial" panose="020B0604020202020204" pitchFamily="34" charset="0"/>
                  <a:cs typeface="Arial" panose="020B0604020202020204" pitchFamily="34" charset="0"/>
                </a:rPr>
                <a:t>trans-actions/week</a:t>
              </a:r>
              <a:endParaRPr lang="en-US" sz="1100" dirty="0">
                <a:solidFill>
                  <a:srgbClr val="C00000"/>
                </a:solidFill>
                <a:latin typeface="Arial" panose="020B0604020202020204" pitchFamily="34" charset="0"/>
                <a:cs typeface="Arial" panose="020B0604020202020204" pitchFamily="34" charset="0"/>
              </a:endParaRPr>
            </a:p>
          </p:txBody>
        </p:sp>
        <p:cxnSp>
          <p:nvCxnSpPr>
            <p:cNvPr id="72" name="Elbow Connector 71"/>
            <p:cNvCxnSpPr/>
            <p:nvPr/>
          </p:nvCxnSpPr>
          <p:spPr>
            <a:xfrm rot="10800000" flipV="1">
              <a:off x="1247775" y="4514789"/>
              <a:ext cx="174625" cy="3952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Elbow Connector 72"/>
            <p:cNvCxnSpPr/>
            <p:nvPr/>
          </p:nvCxnSpPr>
          <p:spPr>
            <a:xfrm rot="10800000">
              <a:off x="1247775" y="4119502"/>
              <a:ext cx="174625" cy="395287"/>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Elbow Connector 73"/>
            <p:cNvCxnSpPr/>
            <p:nvPr/>
          </p:nvCxnSpPr>
          <p:spPr>
            <a:xfrm rot="10800000">
              <a:off x="2519363" y="2917764"/>
              <a:ext cx="250825" cy="8128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Elbow Connector 74"/>
            <p:cNvCxnSpPr/>
            <p:nvPr/>
          </p:nvCxnSpPr>
          <p:spPr>
            <a:xfrm rot="10800000">
              <a:off x="2519363" y="3722627"/>
              <a:ext cx="250825" cy="635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Elbow Connector 75"/>
            <p:cNvCxnSpPr/>
            <p:nvPr/>
          </p:nvCxnSpPr>
          <p:spPr>
            <a:xfrm rot="10800000" flipV="1">
              <a:off x="2519363" y="3730564"/>
              <a:ext cx="250825" cy="784225"/>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Elbow Connector 135"/>
            <p:cNvCxnSpPr>
              <a:stCxn id="66" idx="6"/>
              <a:endCxn id="86" idx="1"/>
            </p:cNvCxnSpPr>
            <p:nvPr/>
          </p:nvCxnSpPr>
          <p:spPr>
            <a:xfrm flipH="1">
              <a:off x="3728129" y="3731108"/>
              <a:ext cx="188551" cy="1855663"/>
            </a:xfrm>
            <a:prstGeom prst="bentConnector5">
              <a:avLst>
                <a:gd name="adj1" fmla="val -98684"/>
                <a:gd name="adj2" fmla="val 59186"/>
                <a:gd name="adj3" fmla="val 22124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250358" y="2980043"/>
              <a:ext cx="997050" cy="640080"/>
            </a:xfrm>
            <a:prstGeom prst="rect">
              <a:avLst/>
            </a:prstGeom>
            <a:no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smtClean="0">
                  <a:solidFill>
                    <a:srgbClr val="C00000"/>
                  </a:solidFill>
                  <a:latin typeface="Arial" panose="020B0604020202020204" pitchFamily="34" charset="0"/>
                  <a:cs typeface="Arial" panose="020B0604020202020204" pitchFamily="34" charset="0"/>
                </a:rPr>
                <a:t>400 </a:t>
              </a:r>
              <a:r>
                <a:rPr lang="en-US" sz="1100" dirty="0">
                  <a:solidFill>
                    <a:srgbClr val="C00000"/>
                  </a:solidFill>
                  <a:latin typeface="Arial" panose="020B0604020202020204" pitchFamily="34" charset="0"/>
                  <a:cs typeface="Arial" panose="020B0604020202020204" pitchFamily="34" charset="0"/>
                </a:rPr>
                <a:t>Staceys per park</a:t>
              </a:r>
            </a:p>
          </p:txBody>
        </p:sp>
        <p:sp>
          <p:nvSpPr>
            <p:cNvPr id="80" name="Rectangle 79"/>
            <p:cNvSpPr/>
            <p:nvPr/>
          </p:nvSpPr>
          <p:spPr>
            <a:xfrm>
              <a:off x="250358" y="2174825"/>
              <a:ext cx="997050" cy="640080"/>
            </a:xfrm>
            <a:prstGeom prst="rect">
              <a:avLst/>
            </a:prstGeom>
            <a:no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smtClean="0">
                  <a:solidFill>
                    <a:srgbClr val="C00000"/>
                  </a:solidFill>
                  <a:latin typeface="Arial" panose="020B0604020202020204" pitchFamily="34" charset="0"/>
                  <a:cs typeface="Arial" panose="020B0604020202020204" pitchFamily="34" charset="0"/>
                </a:rPr>
                <a:t>2,500 </a:t>
              </a:r>
              <a:r>
                <a:rPr lang="en-US" sz="1100" dirty="0" smtClean="0">
                  <a:solidFill>
                    <a:srgbClr val="C00000"/>
                  </a:solidFill>
                  <a:latin typeface="Arial" panose="020B0604020202020204" pitchFamily="34" charset="0"/>
                  <a:cs typeface="Arial" panose="020B0604020202020204" pitchFamily="34" charset="0"/>
                </a:rPr>
                <a:t>office </a:t>
              </a:r>
              <a:r>
                <a:rPr lang="en-US" sz="1100" dirty="0">
                  <a:solidFill>
                    <a:srgbClr val="C00000"/>
                  </a:solidFill>
                  <a:latin typeface="Arial" panose="020B0604020202020204" pitchFamily="34" charset="0"/>
                  <a:cs typeface="Arial" panose="020B0604020202020204" pitchFamily="34" charset="0"/>
                </a:rPr>
                <a:t>parks</a:t>
              </a:r>
            </a:p>
          </p:txBody>
        </p:sp>
        <p:cxnSp>
          <p:nvCxnSpPr>
            <p:cNvPr id="81" name="Elbow Connector 80"/>
            <p:cNvCxnSpPr/>
            <p:nvPr/>
          </p:nvCxnSpPr>
          <p:spPr>
            <a:xfrm rot="10800000">
              <a:off x="1247775" y="2495489"/>
              <a:ext cx="174625" cy="422275"/>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flipV="1">
              <a:off x="1247775" y="2917764"/>
              <a:ext cx="174625" cy="3683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Rounded Rectangular Callout 82"/>
            <p:cNvSpPr/>
            <p:nvPr/>
          </p:nvSpPr>
          <p:spPr>
            <a:xfrm>
              <a:off x="1447800" y="1935292"/>
              <a:ext cx="1626333" cy="548184"/>
            </a:xfrm>
            <a:prstGeom prst="wedgeRoundRectCallout">
              <a:avLst>
                <a:gd name="adj1" fmla="val -40067"/>
                <a:gd name="adj2" fmla="val 87187"/>
                <a:gd name="adj3" fmla="val 16667"/>
              </a:avLst>
            </a:prstGeom>
            <a:solidFill>
              <a:schemeClr val="bg1">
                <a:lumMod val="85000"/>
              </a:schemeClr>
            </a:solidFill>
            <a:ln>
              <a:solidFill>
                <a:schemeClr val="bg2"/>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50" dirty="0" smtClean="0">
                  <a:solidFill>
                    <a:prstClr val="black">
                      <a:lumMod val="50000"/>
                      <a:lumOff val="50000"/>
                    </a:prstClr>
                  </a:solidFill>
                  <a:latin typeface="Arial" panose="020B0604020202020204" pitchFamily="34" charset="0"/>
                  <a:cs typeface="Arial" panose="020B0604020202020204" pitchFamily="34" charset="0"/>
                </a:rPr>
                <a:t>5.5% </a:t>
              </a:r>
              <a:r>
                <a:rPr lang="en-US" sz="1050" dirty="0">
                  <a:solidFill>
                    <a:prstClr val="black">
                      <a:lumMod val="50000"/>
                      <a:lumOff val="50000"/>
                    </a:prstClr>
                  </a:solidFill>
                  <a:latin typeface="Arial" panose="020B0604020202020204" pitchFamily="34" charset="0"/>
                  <a:cs typeface="Arial" panose="020B0604020202020204" pitchFamily="34" charset="0"/>
                </a:rPr>
                <a:t>of 18MM prime prospects in US</a:t>
              </a:r>
              <a:endParaRPr lang="en-US" sz="1200" dirty="0">
                <a:solidFill>
                  <a:prstClr val="black">
                    <a:lumMod val="50000"/>
                    <a:lumOff val="50000"/>
                  </a:prstClr>
                </a:solidFill>
                <a:latin typeface="Arial" panose="020B0604020202020204" pitchFamily="34" charset="0"/>
                <a:cs typeface="Arial" panose="020B0604020202020204" pitchFamily="34" charset="0"/>
              </a:endParaRPr>
            </a:p>
          </p:txBody>
        </p:sp>
        <p:sp>
          <p:nvSpPr>
            <p:cNvPr id="84" name="Rectangle 83"/>
            <p:cNvSpPr/>
            <p:nvPr/>
          </p:nvSpPr>
          <p:spPr>
            <a:xfrm>
              <a:off x="5622925" y="3686510"/>
              <a:ext cx="1097918" cy="859813"/>
            </a:xfrm>
            <a:prstGeom prst="rect">
              <a:avLst/>
            </a:prstGeom>
            <a:no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a:solidFill>
                    <a:prstClr val="black"/>
                  </a:solidFill>
                  <a:latin typeface="Arial" panose="020B0604020202020204" pitchFamily="34" charset="0"/>
                  <a:cs typeface="Arial" panose="020B0604020202020204" pitchFamily="34" charset="0"/>
                </a:rPr>
                <a:t>$</a:t>
              </a:r>
              <a:r>
                <a:rPr lang="en-US" sz="1100" b="1" dirty="0" smtClean="0">
                  <a:solidFill>
                    <a:prstClr val="black"/>
                  </a:solidFill>
                  <a:latin typeface="Arial" panose="020B0604020202020204" pitchFamily="34" charset="0"/>
                  <a:cs typeface="Arial" panose="020B0604020202020204" pitchFamily="34" charset="0"/>
                </a:rPr>
                <a:t>57,500 </a:t>
              </a:r>
              <a:endParaRPr lang="en-US" sz="1100" b="1" dirty="0">
                <a:solidFill>
                  <a:prstClr val="black"/>
                </a:solidFill>
                <a:latin typeface="Arial" panose="020B0604020202020204" pitchFamily="34" charset="0"/>
                <a:cs typeface="Arial" panose="020B0604020202020204" pitchFamily="34" charset="0"/>
              </a:endParaRPr>
            </a:p>
            <a:p>
              <a:pPr algn="ctr">
                <a:defRPr/>
              </a:pPr>
              <a:r>
                <a:rPr lang="en-US" sz="1100" dirty="0" smtClean="0">
                  <a:solidFill>
                    <a:prstClr val="black"/>
                  </a:solidFill>
                  <a:latin typeface="Arial" panose="020B0604020202020204" pitchFamily="34" charset="0"/>
                  <a:cs typeface="Arial" panose="020B0604020202020204" pitchFamily="34" charset="0"/>
                </a:rPr>
                <a:t>revenue/truck  </a:t>
              </a:r>
              <a:r>
                <a:rPr lang="en-US" sz="1100" dirty="0">
                  <a:solidFill>
                    <a:prstClr val="black"/>
                  </a:solidFill>
                  <a:latin typeface="Arial" panose="020B0604020202020204" pitchFamily="34" charset="0"/>
                  <a:cs typeface="Arial" panose="020B0604020202020204" pitchFamily="34" charset="0"/>
                </a:rPr>
                <a:t>from food sales to franchisees</a:t>
              </a:r>
            </a:p>
          </p:txBody>
        </p:sp>
        <p:sp>
          <p:nvSpPr>
            <p:cNvPr id="85" name="Rectangle 84"/>
            <p:cNvSpPr/>
            <p:nvPr/>
          </p:nvSpPr>
          <p:spPr>
            <a:xfrm>
              <a:off x="5623562" y="3240816"/>
              <a:ext cx="1097280" cy="365760"/>
            </a:xfrm>
            <a:prstGeom prst="rect">
              <a:avLst/>
            </a:prstGeom>
            <a:solidFill>
              <a:schemeClr val="accent6">
                <a:lumMod val="75000"/>
              </a:schemeClr>
            </a:solid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smtClean="0">
                  <a:solidFill>
                    <a:prstClr val="white"/>
                  </a:solidFill>
                  <a:latin typeface="Arial" panose="020B0604020202020204" pitchFamily="34" charset="0"/>
                  <a:cs typeface="Arial" panose="020B0604020202020204" pitchFamily="34" charset="0"/>
                </a:rPr>
                <a:t>1,500 </a:t>
              </a:r>
              <a:r>
                <a:rPr lang="en-US" sz="1100" dirty="0">
                  <a:solidFill>
                    <a:prstClr val="white"/>
                  </a:solidFill>
                  <a:latin typeface="Arial" panose="020B0604020202020204" pitchFamily="34" charset="0"/>
                  <a:cs typeface="Arial" panose="020B0604020202020204" pitchFamily="34" charset="0"/>
                </a:rPr>
                <a:t>trucks</a:t>
              </a:r>
            </a:p>
          </p:txBody>
        </p:sp>
        <p:sp>
          <p:nvSpPr>
            <p:cNvPr id="86" name="Rectangle 85"/>
            <p:cNvSpPr/>
            <p:nvPr/>
          </p:nvSpPr>
          <p:spPr>
            <a:xfrm>
              <a:off x="3728129" y="5379057"/>
              <a:ext cx="1280160" cy="415427"/>
            </a:xfrm>
            <a:prstGeom prst="rect">
              <a:avLst/>
            </a:prstGeom>
            <a:no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smtClean="0">
                  <a:solidFill>
                    <a:prstClr val="black"/>
                  </a:solidFill>
                  <a:latin typeface="Arial" panose="020B0604020202020204" pitchFamily="34" charset="0"/>
                  <a:cs typeface="Arial" panose="020B0604020202020204" pitchFamily="34" charset="0"/>
                </a:rPr>
                <a:t>$11MM </a:t>
              </a:r>
              <a:r>
                <a:rPr lang="en-US" sz="1100" dirty="0">
                  <a:solidFill>
                    <a:prstClr val="black"/>
                  </a:solidFill>
                  <a:latin typeface="Arial" panose="020B0604020202020204" pitchFamily="34" charset="0"/>
                  <a:cs typeface="Arial" panose="020B0604020202020204" pitchFamily="34" charset="0"/>
                </a:rPr>
                <a:t>r</a:t>
              </a:r>
              <a:r>
                <a:rPr lang="en-US" sz="1100" dirty="0" smtClean="0">
                  <a:solidFill>
                    <a:prstClr val="black"/>
                  </a:solidFill>
                  <a:latin typeface="Arial" panose="020B0604020202020204" pitchFamily="34" charset="0"/>
                  <a:cs typeface="Arial" panose="020B0604020202020204" pitchFamily="34" charset="0"/>
                </a:rPr>
                <a:t>oyalty</a:t>
              </a:r>
              <a:endParaRPr lang="en-US" sz="1100" dirty="0">
                <a:solidFill>
                  <a:prstClr val="black"/>
                </a:solidFill>
                <a:latin typeface="Arial" panose="020B0604020202020204" pitchFamily="34" charset="0"/>
                <a:cs typeface="Arial" panose="020B0604020202020204" pitchFamily="34" charset="0"/>
              </a:endParaRPr>
            </a:p>
          </p:txBody>
        </p:sp>
        <p:sp>
          <p:nvSpPr>
            <p:cNvPr id="87" name="Rectangle 86"/>
            <p:cNvSpPr/>
            <p:nvPr/>
          </p:nvSpPr>
          <p:spPr>
            <a:xfrm>
              <a:off x="3728128" y="2283982"/>
              <a:ext cx="1280160" cy="491319"/>
            </a:xfrm>
            <a:prstGeom prst="rect">
              <a:avLst/>
            </a:prstGeom>
            <a:no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smtClean="0">
                  <a:solidFill>
                    <a:prstClr val="black"/>
                  </a:solidFill>
                  <a:latin typeface="Arial" panose="020B0604020202020204" pitchFamily="34" charset="0"/>
                  <a:cs typeface="Arial" panose="020B0604020202020204" pitchFamily="34" charset="0"/>
                </a:rPr>
                <a:t>$3MM </a:t>
              </a:r>
              <a:endParaRPr lang="en-US" sz="1100" b="1" dirty="0">
                <a:solidFill>
                  <a:prstClr val="black"/>
                </a:solidFill>
                <a:latin typeface="Arial" panose="020B0604020202020204" pitchFamily="34" charset="0"/>
                <a:cs typeface="Arial" panose="020B0604020202020204" pitchFamily="34" charset="0"/>
              </a:endParaRPr>
            </a:p>
            <a:p>
              <a:pPr algn="ctr">
                <a:defRPr/>
              </a:pPr>
              <a:r>
                <a:rPr lang="en-US" sz="1100" dirty="0">
                  <a:solidFill>
                    <a:prstClr val="black"/>
                  </a:solidFill>
                  <a:latin typeface="Arial" panose="020B0604020202020204" pitchFamily="34" charset="0"/>
                  <a:cs typeface="Arial" panose="020B0604020202020204" pitchFamily="34" charset="0"/>
                </a:rPr>
                <a:t>f</a:t>
              </a:r>
              <a:r>
                <a:rPr lang="en-US" sz="1100" dirty="0" smtClean="0">
                  <a:solidFill>
                    <a:prstClr val="black"/>
                  </a:solidFill>
                  <a:latin typeface="Arial" panose="020B0604020202020204" pitchFamily="34" charset="0"/>
                  <a:cs typeface="Arial" panose="020B0604020202020204" pitchFamily="34" charset="0"/>
                </a:rPr>
                <a:t>ranchise fees</a:t>
              </a:r>
              <a:endParaRPr lang="en-US" sz="1100" dirty="0">
                <a:solidFill>
                  <a:prstClr val="black"/>
                </a:solidFill>
                <a:latin typeface="Arial" panose="020B0604020202020204" pitchFamily="34" charset="0"/>
                <a:cs typeface="Arial" panose="020B0604020202020204" pitchFamily="34" charset="0"/>
              </a:endParaRPr>
            </a:p>
          </p:txBody>
        </p:sp>
        <p:sp>
          <p:nvSpPr>
            <p:cNvPr id="88" name="Rectangle 87"/>
            <p:cNvSpPr/>
            <p:nvPr/>
          </p:nvSpPr>
          <p:spPr>
            <a:xfrm>
              <a:off x="5172393" y="1963724"/>
              <a:ext cx="1188720" cy="491319"/>
            </a:xfrm>
            <a:prstGeom prst="rect">
              <a:avLst/>
            </a:prstGeom>
            <a:no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a:solidFill>
                    <a:prstClr val="black"/>
                  </a:solidFill>
                  <a:latin typeface="Arial" panose="020B0604020202020204" pitchFamily="34" charset="0"/>
                  <a:cs typeface="Arial" panose="020B0604020202020204" pitchFamily="34" charset="0"/>
                </a:rPr>
                <a:t>$2,000 </a:t>
              </a:r>
              <a:r>
                <a:rPr lang="en-US" sz="1100" dirty="0">
                  <a:solidFill>
                    <a:prstClr val="black"/>
                  </a:solidFill>
                  <a:latin typeface="Arial" panose="020B0604020202020204" pitchFamily="34" charset="0"/>
                  <a:cs typeface="Arial" panose="020B0604020202020204" pitchFamily="34" charset="0"/>
                </a:rPr>
                <a:t>fee/truck/year</a:t>
              </a:r>
            </a:p>
          </p:txBody>
        </p:sp>
        <p:sp>
          <p:nvSpPr>
            <p:cNvPr id="89" name="Rectangle 88"/>
            <p:cNvSpPr/>
            <p:nvPr/>
          </p:nvSpPr>
          <p:spPr>
            <a:xfrm>
              <a:off x="5172056" y="2514600"/>
              <a:ext cx="1188720" cy="365760"/>
            </a:xfrm>
            <a:prstGeom prst="rect">
              <a:avLst/>
            </a:prstGeom>
            <a:solidFill>
              <a:schemeClr val="accent6">
                <a:lumMod val="75000"/>
              </a:schemeClr>
            </a:solid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smtClean="0">
                  <a:solidFill>
                    <a:prstClr val="white"/>
                  </a:solidFill>
                  <a:latin typeface="Arial" panose="020B0604020202020204" pitchFamily="34" charset="0"/>
                  <a:cs typeface="Arial" panose="020B0604020202020204" pitchFamily="34" charset="0"/>
                </a:rPr>
                <a:t>1,500 </a:t>
              </a:r>
              <a:r>
                <a:rPr lang="en-US" sz="1100" dirty="0">
                  <a:solidFill>
                    <a:prstClr val="white"/>
                  </a:solidFill>
                  <a:latin typeface="Arial" panose="020B0604020202020204" pitchFamily="34" charset="0"/>
                  <a:cs typeface="Arial" panose="020B0604020202020204" pitchFamily="34" charset="0"/>
                </a:rPr>
                <a:t>trucks</a:t>
              </a:r>
            </a:p>
          </p:txBody>
        </p:sp>
        <p:sp>
          <p:nvSpPr>
            <p:cNvPr id="90" name="Rectangle 89"/>
            <p:cNvSpPr/>
            <p:nvPr/>
          </p:nvSpPr>
          <p:spPr>
            <a:xfrm>
              <a:off x="6524542" y="2352221"/>
              <a:ext cx="1554480" cy="493776"/>
            </a:xfrm>
            <a:prstGeom prst="rect">
              <a:avLst/>
            </a:prstGeom>
            <a:no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a:solidFill>
                    <a:srgbClr val="C00000"/>
                  </a:solidFill>
                  <a:latin typeface="Arial" panose="020B0604020202020204" pitchFamily="34" charset="0"/>
                  <a:cs typeface="Arial" panose="020B0604020202020204" pitchFamily="34" charset="0"/>
                </a:rPr>
                <a:t>10 year </a:t>
              </a:r>
            </a:p>
            <a:p>
              <a:pPr algn="ctr">
                <a:defRPr/>
              </a:pPr>
              <a:r>
                <a:rPr lang="en-US" sz="1100" dirty="0">
                  <a:solidFill>
                    <a:srgbClr val="C00000"/>
                  </a:solidFill>
                  <a:latin typeface="Arial" panose="020B0604020202020204" pitchFamily="34" charset="0"/>
                  <a:cs typeface="Arial" panose="020B0604020202020204" pitchFamily="34" charset="0"/>
                </a:rPr>
                <a:t>renewable contract</a:t>
              </a:r>
            </a:p>
          </p:txBody>
        </p:sp>
        <p:sp>
          <p:nvSpPr>
            <p:cNvPr id="91" name="Rectangle 90"/>
            <p:cNvSpPr/>
            <p:nvPr/>
          </p:nvSpPr>
          <p:spPr>
            <a:xfrm>
              <a:off x="6524543" y="1779842"/>
              <a:ext cx="1554480" cy="491319"/>
            </a:xfrm>
            <a:prstGeom prst="rect">
              <a:avLst/>
            </a:prstGeom>
            <a:no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a:solidFill>
                    <a:srgbClr val="C00000"/>
                  </a:solidFill>
                  <a:latin typeface="Arial" panose="020B0604020202020204" pitchFamily="34" charset="0"/>
                  <a:cs typeface="Arial" panose="020B0604020202020204" pitchFamily="34" charset="0"/>
                </a:rPr>
                <a:t>$20,000 </a:t>
              </a:r>
            </a:p>
            <a:p>
              <a:pPr algn="ctr">
                <a:defRPr/>
              </a:pPr>
              <a:r>
                <a:rPr lang="en-US" sz="1100" dirty="0">
                  <a:solidFill>
                    <a:srgbClr val="C00000"/>
                  </a:solidFill>
                  <a:latin typeface="Arial" panose="020B0604020202020204" pitchFamily="34" charset="0"/>
                  <a:cs typeface="Arial" panose="020B0604020202020204" pitchFamily="34" charset="0"/>
                </a:rPr>
                <a:t>franchise fee</a:t>
              </a:r>
            </a:p>
          </p:txBody>
        </p:sp>
        <p:sp>
          <p:nvSpPr>
            <p:cNvPr id="92" name="Rectangle 91"/>
            <p:cNvSpPr/>
            <p:nvPr/>
          </p:nvSpPr>
          <p:spPr>
            <a:xfrm>
              <a:off x="5172056" y="5196840"/>
              <a:ext cx="1188720" cy="365760"/>
            </a:xfrm>
            <a:prstGeom prst="rect">
              <a:avLst/>
            </a:prstGeom>
            <a:no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a:solidFill>
                    <a:srgbClr val="C00000"/>
                  </a:solidFill>
                  <a:latin typeface="Arial" panose="020B0604020202020204" pitchFamily="34" charset="0"/>
                  <a:cs typeface="Arial" panose="020B0604020202020204" pitchFamily="34" charset="0"/>
                </a:rPr>
                <a:t>5</a:t>
              </a:r>
              <a:r>
                <a:rPr lang="en-US" sz="1100" b="1" dirty="0" smtClean="0">
                  <a:solidFill>
                    <a:srgbClr val="C00000"/>
                  </a:solidFill>
                  <a:latin typeface="Arial" panose="020B0604020202020204" pitchFamily="34" charset="0"/>
                  <a:cs typeface="Arial" panose="020B0604020202020204" pitchFamily="34" charset="0"/>
                </a:rPr>
                <a:t>%</a:t>
              </a:r>
              <a:r>
                <a:rPr lang="en-US" sz="1100" dirty="0" smtClean="0">
                  <a:solidFill>
                    <a:srgbClr val="C00000"/>
                  </a:solidFill>
                  <a:latin typeface="Arial" panose="020B0604020202020204" pitchFamily="34" charset="0"/>
                  <a:cs typeface="Arial" panose="020B0604020202020204" pitchFamily="34" charset="0"/>
                </a:rPr>
                <a:t> </a:t>
              </a:r>
              <a:r>
                <a:rPr lang="en-US" sz="1100" dirty="0">
                  <a:solidFill>
                    <a:srgbClr val="C00000"/>
                  </a:solidFill>
                  <a:latin typeface="Arial" panose="020B0604020202020204" pitchFamily="34" charset="0"/>
                  <a:cs typeface="Arial" panose="020B0604020202020204" pitchFamily="34" charset="0"/>
                </a:rPr>
                <a:t>of revenue</a:t>
              </a:r>
            </a:p>
          </p:txBody>
        </p:sp>
        <p:sp>
          <p:nvSpPr>
            <p:cNvPr id="93" name="Rectangle 92"/>
            <p:cNvSpPr/>
            <p:nvPr/>
          </p:nvSpPr>
          <p:spPr>
            <a:xfrm>
              <a:off x="5172056" y="4739640"/>
              <a:ext cx="1188720" cy="365760"/>
            </a:xfrm>
            <a:prstGeom prst="rect">
              <a:avLst/>
            </a:prstGeom>
            <a:solidFill>
              <a:schemeClr val="accent6">
                <a:lumMod val="75000"/>
              </a:schemeClr>
            </a:solid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smtClean="0">
                  <a:solidFill>
                    <a:prstClr val="white"/>
                  </a:solidFill>
                  <a:latin typeface="Arial" panose="020B0604020202020204" pitchFamily="34" charset="0"/>
                  <a:cs typeface="Arial" panose="020B0604020202020204" pitchFamily="34" charset="0"/>
                </a:rPr>
                <a:t>1,500 </a:t>
              </a:r>
              <a:r>
                <a:rPr lang="en-US" sz="1100" dirty="0">
                  <a:solidFill>
                    <a:prstClr val="white"/>
                  </a:solidFill>
                  <a:latin typeface="Arial" panose="020B0604020202020204" pitchFamily="34" charset="0"/>
                  <a:cs typeface="Arial" panose="020B0604020202020204" pitchFamily="34" charset="0"/>
                </a:rPr>
                <a:t>trucks</a:t>
              </a:r>
            </a:p>
          </p:txBody>
        </p:sp>
        <p:sp>
          <p:nvSpPr>
            <p:cNvPr id="94" name="Rectangle 93"/>
            <p:cNvSpPr/>
            <p:nvPr/>
          </p:nvSpPr>
          <p:spPr>
            <a:xfrm>
              <a:off x="5172056" y="5647068"/>
              <a:ext cx="1188720" cy="491319"/>
            </a:xfrm>
            <a:prstGeom prst="rect">
              <a:avLst/>
            </a:prstGeom>
            <a:no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a:solidFill>
                    <a:prstClr val="black"/>
                  </a:solidFill>
                  <a:latin typeface="Arial" panose="020B0604020202020204" pitchFamily="34" charset="0"/>
                  <a:cs typeface="Arial" panose="020B0604020202020204" pitchFamily="34" charset="0"/>
                </a:rPr>
                <a:t>$</a:t>
              </a:r>
              <a:r>
                <a:rPr lang="en-US" sz="1100" b="1" dirty="0" smtClean="0">
                  <a:solidFill>
                    <a:prstClr val="black"/>
                  </a:solidFill>
                  <a:latin typeface="Arial" panose="020B0604020202020204" pitchFamily="34" charset="0"/>
                  <a:cs typeface="Arial" panose="020B0604020202020204" pitchFamily="34" charset="0"/>
                </a:rPr>
                <a:t>143,750 </a:t>
              </a:r>
              <a:r>
                <a:rPr lang="en-US" sz="1100" dirty="0">
                  <a:solidFill>
                    <a:prstClr val="black"/>
                  </a:solidFill>
                  <a:latin typeface="Arial" panose="020B0604020202020204" pitchFamily="34" charset="0"/>
                  <a:cs typeface="Arial" panose="020B0604020202020204" pitchFamily="34" charset="0"/>
                </a:rPr>
                <a:t>revenue/truck</a:t>
              </a:r>
            </a:p>
          </p:txBody>
        </p:sp>
        <p:sp>
          <p:nvSpPr>
            <p:cNvPr id="95" name="Rectangle 94"/>
            <p:cNvSpPr/>
            <p:nvPr/>
          </p:nvSpPr>
          <p:spPr>
            <a:xfrm>
              <a:off x="6524543" y="5223991"/>
              <a:ext cx="1188720" cy="640080"/>
            </a:xfrm>
            <a:prstGeom prst="rect">
              <a:avLst/>
            </a:prstGeom>
            <a:no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a:solidFill>
                    <a:srgbClr val="C00000"/>
                  </a:solidFill>
                  <a:latin typeface="Arial" panose="020B0604020202020204" pitchFamily="34" charset="0"/>
                  <a:cs typeface="Arial" panose="020B0604020202020204" pitchFamily="34" charset="0"/>
                </a:rPr>
                <a:t>$5.00</a:t>
              </a:r>
            </a:p>
            <a:p>
              <a:pPr algn="ctr">
                <a:defRPr/>
              </a:pPr>
              <a:r>
                <a:rPr lang="en-US" sz="1100" dirty="0">
                  <a:solidFill>
                    <a:srgbClr val="C00000"/>
                  </a:solidFill>
                  <a:latin typeface="Arial" panose="020B0604020202020204" pitchFamily="34" charset="0"/>
                  <a:cs typeface="Arial" panose="020B0604020202020204" pitchFamily="34" charset="0"/>
                </a:rPr>
                <a:t>revenue/ transaction</a:t>
              </a:r>
            </a:p>
          </p:txBody>
        </p:sp>
        <p:sp>
          <p:nvSpPr>
            <p:cNvPr id="96" name="Rectangle 95"/>
            <p:cNvSpPr/>
            <p:nvPr/>
          </p:nvSpPr>
          <p:spPr>
            <a:xfrm>
              <a:off x="6524543" y="5947323"/>
              <a:ext cx="1188720" cy="640080"/>
            </a:xfrm>
            <a:prstGeom prst="rect">
              <a:avLst/>
            </a:prstGeom>
            <a:no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smtClean="0">
                  <a:solidFill>
                    <a:prstClr val="black"/>
                  </a:solidFill>
                  <a:latin typeface="Arial" panose="020B0604020202020204" pitchFamily="34" charset="0"/>
                  <a:cs typeface="Arial" panose="020B0604020202020204" pitchFamily="34" charset="0"/>
                </a:rPr>
                <a:t>28,750</a:t>
              </a:r>
              <a:endParaRPr lang="en-US" sz="1100" b="1" dirty="0">
                <a:solidFill>
                  <a:prstClr val="black"/>
                </a:solidFill>
                <a:latin typeface="Arial" panose="020B0604020202020204" pitchFamily="34" charset="0"/>
                <a:cs typeface="Arial" panose="020B0604020202020204" pitchFamily="34" charset="0"/>
              </a:endParaRPr>
            </a:p>
            <a:p>
              <a:pPr algn="ctr">
                <a:defRPr/>
              </a:pPr>
              <a:r>
                <a:rPr lang="en-US" sz="1100" dirty="0">
                  <a:solidFill>
                    <a:prstClr val="black"/>
                  </a:solidFill>
                  <a:latin typeface="Arial" panose="020B0604020202020204" pitchFamily="34" charset="0"/>
                  <a:cs typeface="Arial" panose="020B0604020202020204" pitchFamily="34" charset="0"/>
                </a:rPr>
                <a:t>transactions/ year</a:t>
              </a:r>
            </a:p>
          </p:txBody>
        </p:sp>
        <p:cxnSp>
          <p:nvCxnSpPr>
            <p:cNvPr id="99" name="Elbow Connector 98"/>
            <p:cNvCxnSpPr/>
            <p:nvPr/>
          </p:nvCxnSpPr>
          <p:spPr>
            <a:xfrm flipV="1">
              <a:off x="5008563" y="2189102"/>
              <a:ext cx="163512" cy="341312"/>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Elbow Connector 99"/>
            <p:cNvCxnSpPr/>
            <p:nvPr/>
          </p:nvCxnSpPr>
          <p:spPr>
            <a:xfrm flipV="1">
              <a:off x="6361113" y="2038289"/>
              <a:ext cx="163512" cy="150813"/>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Elbow Connector 101"/>
            <p:cNvCxnSpPr/>
            <p:nvPr/>
          </p:nvCxnSpPr>
          <p:spPr>
            <a:xfrm>
              <a:off x="6361113" y="2189102"/>
              <a:ext cx="163512" cy="409575"/>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Elbow Connector 104"/>
            <p:cNvCxnSpPr/>
            <p:nvPr/>
          </p:nvCxnSpPr>
          <p:spPr>
            <a:xfrm rot="10800000" flipH="1" flipV="1">
              <a:off x="3727450" y="2530414"/>
              <a:ext cx="139700" cy="1200150"/>
            </a:xfrm>
            <a:prstGeom prst="bentConnector5">
              <a:avLst>
                <a:gd name="adj1" fmla="val -89571"/>
                <a:gd name="adj2" fmla="val 31641"/>
                <a:gd name="adj3" fmla="val 26367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7419830" y="4256324"/>
              <a:ext cx="1543253" cy="274320"/>
            </a:xfrm>
            <a:prstGeom prst="rect">
              <a:avLst/>
            </a:prstGeom>
            <a:no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smtClean="0">
                  <a:solidFill>
                    <a:srgbClr val="C00000"/>
                  </a:solidFill>
                  <a:latin typeface="Arial" panose="020B0604020202020204" pitchFamily="34" charset="0"/>
                  <a:cs typeface="Arial" panose="020B0604020202020204" pitchFamily="34" charset="0"/>
                </a:rPr>
                <a:t>125</a:t>
              </a:r>
              <a:r>
                <a:rPr lang="en-US" sz="1100" dirty="0" smtClean="0">
                  <a:solidFill>
                    <a:srgbClr val="C00000"/>
                  </a:solidFill>
                  <a:latin typeface="Arial" panose="020B0604020202020204" pitchFamily="34" charset="0"/>
                  <a:cs typeface="Arial" panose="020B0604020202020204" pitchFamily="34" charset="0"/>
                </a:rPr>
                <a:t> </a:t>
              </a:r>
              <a:r>
                <a:rPr lang="en-US" sz="1100" dirty="0">
                  <a:solidFill>
                    <a:srgbClr val="C00000"/>
                  </a:solidFill>
                  <a:latin typeface="Arial" panose="020B0604020202020204" pitchFamily="34" charset="0"/>
                  <a:cs typeface="Arial" panose="020B0604020202020204" pitchFamily="34" charset="0"/>
                </a:rPr>
                <a:t>transactions/day</a:t>
              </a:r>
            </a:p>
          </p:txBody>
        </p:sp>
        <p:sp>
          <p:nvSpPr>
            <p:cNvPr id="113" name="Rectangle 112"/>
            <p:cNvSpPr/>
            <p:nvPr/>
          </p:nvSpPr>
          <p:spPr>
            <a:xfrm>
              <a:off x="7419830" y="3754752"/>
              <a:ext cx="1543253" cy="426729"/>
            </a:xfrm>
            <a:prstGeom prst="rect">
              <a:avLst/>
            </a:prstGeom>
            <a:no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smtClean="0">
                  <a:solidFill>
                    <a:srgbClr val="C00000"/>
                  </a:solidFill>
                  <a:latin typeface="Arial" panose="020B0604020202020204" pitchFamily="34" charset="0"/>
                  <a:cs typeface="Arial" panose="020B0604020202020204" pitchFamily="34" charset="0"/>
                </a:rPr>
                <a:t>$2 </a:t>
              </a:r>
              <a:r>
                <a:rPr lang="en-US" sz="1100" dirty="0">
                  <a:solidFill>
                    <a:srgbClr val="C00000"/>
                  </a:solidFill>
                  <a:latin typeface="Arial" panose="020B0604020202020204" pitchFamily="34" charset="0"/>
                  <a:cs typeface="Arial" panose="020B0604020202020204" pitchFamily="34" charset="0"/>
                </a:rPr>
                <a:t>paid to </a:t>
              </a:r>
              <a:r>
                <a:rPr lang="en-US" sz="1100" dirty="0" smtClean="0">
                  <a:solidFill>
                    <a:srgbClr val="C00000"/>
                  </a:solidFill>
                  <a:latin typeface="Arial" panose="020B0604020202020204" pitchFamily="34" charset="0"/>
                  <a:cs typeface="Arial" panose="020B0604020202020204" pitchFamily="34" charset="0"/>
                </a:rPr>
                <a:t>Kraft</a:t>
              </a:r>
              <a:r>
                <a:rPr lang="en-US" sz="1100" b="1" dirty="0">
                  <a:solidFill>
                    <a:srgbClr val="C00000"/>
                  </a:solidFill>
                  <a:latin typeface="Arial" panose="020B0604020202020204" pitchFamily="34" charset="0"/>
                  <a:cs typeface="Arial" panose="020B0604020202020204" pitchFamily="34" charset="0"/>
                </a:rPr>
                <a:t>/</a:t>
              </a:r>
              <a:r>
                <a:rPr lang="en-US" sz="1100" dirty="0" smtClean="0">
                  <a:solidFill>
                    <a:srgbClr val="C00000"/>
                  </a:solidFill>
                  <a:latin typeface="Arial" panose="020B0604020202020204" pitchFamily="34" charset="0"/>
                  <a:cs typeface="Arial" panose="020B0604020202020204" pitchFamily="34" charset="0"/>
                </a:rPr>
                <a:t>transaction</a:t>
              </a:r>
              <a:endParaRPr lang="en-US" sz="1100" dirty="0">
                <a:solidFill>
                  <a:srgbClr val="C00000"/>
                </a:solidFill>
                <a:latin typeface="Arial" panose="020B0604020202020204" pitchFamily="34" charset="0"/>
                <a:cs typeface="Arial" panose="020B0604020202020204" pitchFamily="34" charset="0"/>
              </a:endParaRPr>
            </a:p>
          </p:txBody>
        </p:sp>
        <p:sp>
          <p:nvSpPr>
            <p:cNvPr id="114" name="Rectangle 113"/>
            <p:cNvSpPr/>
            <p:nvPr/>
          </p:nvSpPr>
          <p:spPr>
            <a:xfrm>
              <a:off x="7419830" y="4605487"/>
              <a:ext cx="1543253" cy="274320"/>
            </a:xfrm>
            <a:prstGeom prst="rect">
              <a:avLst/>
            </a:prstGeom>
            <a:no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a:solidFill>
                    <a:srgbClr val="C00000"/>
                  </a:solidFill>
                  <a:latin typeface="Arial" panose="020B0604020202020204" pitchFamily="34" charset="0"/>
                  <a:cs typeface="Arial" panose="020B0604020202020204" pitchFamily="34" charset="0"/>
                </a:rPr>
                <a:t>230 </a:t>
              </a:r>
              <a:r>
                <a:rPr lang="en-US" sz="1100" dirty="0">
                  <a:solidFill>
                    <a:srgbClr val="C00000"/>
                  </a:solidFill>
                  <a:latin typeface="Arial" panose="020B0604020202020204" pitchFamily="34" charset="0"/>
                  <a:cs typeface="Arial" panose="020B0604020202020204" pitchFamily="34" charset="0"/>
                </a:rPr>
                <a:t>days/year</a:t>
              </a:r>
            </a:p>
          </p:txBody>
        </p:sp>
        <p:cxnSp>
          <p:nvCxnSpPr>
            <p:cNvPr id="116" name="Elbow Connector 135"/>
            <p:cNvCxnSpPr/>
            <p:nvPr/>
          </p:nvCxnSpPr>
          <p:spPr>
            <a:xfrm flipV="1">
              <a:off x="5227638" y="3435289"/>
              <a:ext cx="395287" cy="30003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Elbow Connector 135"/>
            <p:cNvCxnSpPr>
              <a:stCxn id="84" idx="3"/>
              <a:endCxn id="113" idx="1"/>
            </p:cNvCxnSpPr>
            <p:nvPr/>
          </p:nvCxnSpPr>
          <p:spPr>
            <a:xfrm flipV="1">
              <a:off x="6720843" y="3968117"/>
              <a:ext cx="698987" cy="1483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Elbow Connector 135"/>
            <p:cNvCxnSpPr>
              <a:stCxn id="84" idx="3"/>
              <a:endCxn id="112" idx="1"/>
            </p:cNvCxnSpPr>
            <p:nvPr/>
          </p:nvCxnSpPr>
          <p:spPr>
            <a:xfrm>
              <a:off x="6720843" y="4116417"/>
              <a:ext cx="698987" cy="277067"/>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Elbow Connector 135"/>
            <p:cNvCxnSpPr>
              <a:stCxn id="84" idx="3"/>
              <a:endCxn id="114" idx="1"/>
            </p:cNvCxnSpPr>
            <p:nvPr/>
          </p:nvCxnSpPr>
          <p:spPr>
            <a:xfrm>
              <a:off x="6720843" y="4116417"/>
              <a:ext cx="698987" cy="62623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Elbow Connector 135"/>
            <p:cNvCxnSpPr/>
            <p:nvPr/>
          </p:nvCxnSpPr>
          <p:spPr>
            <a:xfrm flipV="1">
              <a:off x="7713663" y="5817207"/>
              <a:ext cx="163512" cy="45085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Elbow Connector 135"/>
            <p:cNvCxnSpPr/>
            <p:nvPr/>
          </p:nvCxnSpPr>
          <p:spPr>
            <a:xfrm>
              <a:off x="7713663" y="6268057"/>
              <a:ext cx="163512" cy="217487"/>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Elbow Connector 135"/>
            <p:cNvCxnSpPr/>
            <p:nvPr/>
          </p:nvCxnSpPr>
          <p:spPr>
            <a:xfrm flipV="1">
              <a:off x="6361113" y="5544157"/>
              <a:ext cx="163512" cy="34925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Elbow Connector 135"/>
            <p:cNvCxnSpPr/>
            <p:nvPr/>
          </p:nvCxnSpPr>
          <p:spPr>
            <a:xfrm>
              <a:off x="6361113" y="5893407"/>
              <a:ext cx="163512" cy="37465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Elbow Connector 135"/>
            <p:cNvCxnSpPr/>
            <p:nvPr/>
          </p:nvCxnSpPr>
          <p:spPr>
            <a:xfrm flipV="1">
              <a:off x="5008563" y="5379057"/>
              <a:ext cx="163512" cy="231775"/>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Elbow Connector 135"/>
            <p:cNvCxnSpPr/>
            <p:nvPr/>
          </p:nvCxnSpPr>
          <p:spPr>
            <a:xfrm>
              <a:off x="5008563" y="5610832"/>
              <a:ext cx="163512" cy="282575"/>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Elbow Connector 135"/>
            <p:cNvCxnSpPr/>
            <p:nvPr/>
          </p:nvCxnSpPr>
          <p:spPr>
            <a:xfrm flipV="1">
              <a:off x="5008563" y="4888519"/>
              <a:ext cx="163512" cy="722313"/>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Rounded Rectangular Callout 128"/>
            <p:cNvSpPr/>
            <p:nvPr/>
          </p:nvSpPr>
          <p:spPr>
            <a:xfrm>
              <a:off x="6834857" y="3036978"/>
              <a:ext cx="1626333" cy="548184"/>
            </a:xfrm>
            <a:prstGeom prst="wedgeRoundRectCallout">
              <a:avLst>
                <a:gd name="adj1" fmla="val -63938"/>
                <a:gd name="adj2" fmla="val 35506"/>
                <a:gd name="adj3" fmla="val 16667"/>
              </a:avLst>
            </a:prstGeom>
            <a:solidFill>
              <a:schemeClr val="bg1">
                <a:lumMod val="85000"/>
              </a:schemeClr>
            </a:solidFill>
            <a:ln>
              <a:solidFill>
                <a:schemeClr val="bg2"/>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50" dirty="0">
                  <a:solidFill>
                    <a:prstClr val="black">
                      <a:lumMod val="50000"/>
                      <a:lumOff val="50000"/>
                    </a:prstClr>
                  </a:solidFill>
                  <a:latin typeface="Arial" panose="020B0604020202020204" pitchFamily="34" charset="0"/>
                  <a:cs typeface="Arial" panose="020B0604020202020204" pitchFamily="34" charset="0"/>
                </a:rPr>
                <a:t>7</a:t>
              </a:r>
              <a:r>
                <a:rPr lang="en-US" sz="1050" dirty="0" smtClean="0">
                  <a:solidFill>
                    <a:prstClr val="black">
                      <a:lumMod val="50000"/>
                      <a:lumOff val="50000"/>
                    </a:prstClr>
                  </a:solidFill>
                  <a:latin typeface="Arial" panose="020B0604020202020204" pitchFamily="34" charset="0"/>
                  <a:cs typeface="Arial" panose="020B0604020202020204" pitchFamily="34" charset="0"/>
                </a:rPr>
                <a:t>% of the number of US Subway stores</a:t>
              </a:r>
              <a:endParaRPr lang="en-US" sz="1200" dirty="0">
                <a:solidFill>
                  <a:prstClr val="black">
                    <a:lumMod val="50000"/>
                    <a:lumOff val="50000"/>
                  </a:prstClr>
                </a:solidFill>
                <a:latin typeface="Arial" panose="020B0604020202020204" pitchFamily="34" charset="0"/>
                <a:cs typeface="Arial" panose="020B0604020202020204" pitchFamily="34" charset="0"/>
              </a:endParaRPr>
            </a:p>
          </p:txBody>
        </p:sp>
        <p:sp>
          <p:nvSpPr>
            <p:cNvPr id="131" name="Rectangle 130"/>
            <p:cNvSpPr/>
            <p:nvPr/>
          </p:nvSpPr>
          <p:spPr>
            <a:xfrm>
              <a:off x="250358" y="6321425"/>
              <a:ext cx="182880" cy="182880"/>
            </a:xfrm>
            <a:prstGeom prst="rect">
              <a:avLst/>
            </a:prstGeom>
            <a:solidFill>
              <a:schemeClr val="accent6">
                <a:lumMod val="75000"/>
              </a:schemeClr>
            </a:solidFill>
            <a:ln>
              <a:solidFill>
                <a:schemeClr val="bg2"/>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1200" dirty="0">
                <a:solidFill>
                  <a:srgbClr val="EEECE1"/>
                </a:solidFill>
              </a:endParaRPr>
            </a:p>
          </p:txBody>
        </p:sp>
        <p:sp>
          <p:nvSpPr>
            <p:cNvPr id="133" name="TextBox 147"/>
            <p:cNvSpPr txBox="1">
              <a:spLocks noChangeArrowheads="1"/>
            </p:cNvSpPr>
            <p:nvPr/>
          </p:nvSpPr>
          <p:spPr bwMode="auto">
            <a:xfrm>
              <a:off x="250358" y="1295400"/>
              <a:ext cx="3068801" cy="388114"/>
            </a:xfrm>
            <a:prstGeom prst="leftRightArrow">
              <a:avLst>
                <a:gd name="adj1" fmla="val 66818"/>
                <a:gd name="adj2" fmla="val 50000"/>
              </a:avLst>
            </a:prstGeom>
            <a:solidFill>
              <a:schemeClr val="bg1">
                <a:lumMod val="85000"/>
              </a:schemeClr>
            </a:solidFill>
            <a:ln>
              <a:noFill/>
            </a:ln>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200"/>
                </a:spcBef>
                <a:spcAft>
                  <a:spcPts val="400"/>
                </a:spcAft>
              </a:pPr>
              <a:r>
                <a:rPr lang="en-US" altLang="en-US" sz="1100" b="1" dirty="0" smtClean="0">
                  <a:solidFill>
                    <a:prstClr val="white">
                      <a:lumMod val="65000"/>
                    </a:prstClr>
                  </a:solidFill>
                  <a:latin typeface="Century Gothic" panose="020B0502020202020204" pitchFamily="34" charset="0"/>
                </a:rPr>
                <a:t>CONSUMER ESTIMATES TO HIT $100MM</a:t>
              </a:r>
              <a:endParaRPr lang="en-US" altLang="en-US" sz="1100" b="1" dirty="0">
                <a:solidFill>
                  <a:prstClr val="white">
                    <a:lumMod val="65000"/>
                  </a:prstClr>
                </a:solidFill>
                <a:latin typeface="Century Gothic" panose="020B0502020202020204" pitchFamily="34" charset="0"/>
              </a:endParaRPr>
            </a:p>
          </p:txBody>
        </p:sp>
        <p:sp>
          <p:nvSpPr>
            <p:cNvPr id="139" name="TextBox 147"/>
            <p:cNvSpPr txBox="1">
              <a:spLocks noChangeArrowheads="1"/>
            </p:cNvSpPr>
            <p:nvPr/>
          </p:nvSpPr>
          <p:spPr bwMode="auto">
            <a:xfrm>
              <a:off x="3375472" y="1295400"/>
              <a:ext cx="5587611" cy="388114"/>
            </a:xfrm>
            <a:prstGeom prst="leftRightArrow">
              <a:avLst>
                <a:gd name="adj1" fmla="val 66818"/>
                <a:gd name="adj2" fmla="val 50000"/>
              </a:avLst>
            </a:prstGeom>
            <a:solidFill>
              <a:schemeClr val="bg1">
                <a:lumMod val="85000"/>
              </a:schemeClr>
            </a:solidFill>
            <a:ln>
              <a:noFill/>
            </a:ln>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200"/>
                </a:spcBef>
                <a:spcAft>
                  <a:spcPts val="400"/>
                </a:spcAft>
              </a:pPr>
              <a:r>
                <a:rPr lang="en-US" altLang="en-US" sz="1100" b="1" dirty="0" smtClean="0">
                  <a:solidFill>
                    <a:prstClr val="white">
                      <a:lumMod val="65000"/>
                    </a:prstClr>
                  </a:solidFill>
                  <a:latin typeface="Century Gothic" panose="020B0502020202020204" pitchFamily="34" charset="0"/>
                </a:rPr>
                <a:t>BUSINESS MODEL ESTIMATES TO HIT $100MM</a:t>
              </a:r>
              <a:endParaRPr lang="en-US" altLang="en-US" sz="1100" b="1" dirty="0">
                <a:solidFill>
                  <a:prstClr val="white">
                    <a:lumMod val="65000"/>
                  </a:prstClr>
                </a:solidFill>
                <a:latin typeface="Century Gothic" panose="020B0502020202020204" pitchFamily="34" charset="0"/>
              </a:endParaRPr>
            </a:p>
          </p:txBody>
        </p:sp>
        <p:cxnSp>
          <p:nvCxnSpPr>
            <p:cNvPr id="3" name="Straight Connector 2"/>
            <p:cNvCxnSpPr/>
            <p:nvPr/>
          </p:nvCxnSpPr>
          <p:spPr>
            <a:xfrm>
              <a:off x="2525485" y="3731108"/>
              <a:ext cx="1842723"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1" name="Rectangle 110"/>
            <p:cNvSpPr/>
            <p:nvPr/>
          </p:nvSpPr>
          <p:spPr>
            <a:xfrm>
              <a:off x="4221721" y="3187003"/>
              <a:ext cx="1005840" cy="1097280"/>
            </a:xfrm>
            <a:prstGeom prst="rect">
              <a:avLst/>
            </a:prstGeom>
            <a:solidFill>
              <a:schemeClr val="bg1"/>
            </a:solid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smtClean="0">
                  <a:solidFill>
                    <a:prstClr val="black"/>
                  </a:solidFill>
                  <a:latin typeface="Arial" panose="020B0604020202020204" pitchFamily="34" charset="0"/>
                  <a:cs typeface="Arial" panose="020B0604020202020204" pitchFamily="34" charset="0"/>
                </a:rPr>
                <a:t>$86MM</a:t>
              </a:r>
              <a:endParaRPr lang="en-US" sz="1100" b="1" dirty="0">
                <a:solidFill>
                  <a:prstClr val="black"/>
                </a:solidFill>
                <a:latin typeface="Arial" panose="020B0604020202020204" pitchFamily="34" charset="0"/>
                <a:cs typeface="Arial" panose="020B0604020202020204" pitchFamily="34" charset="0"/>
              </a:endParaRPr>
            </a:p>
            <a:p>
              <a:pPr algn="ctr">
                <a:defRPr/>
              </a:pPr>
              <a:r>
                <a:rPr lang="en-US" sz="1100" dirty="0">
                  <a:solidFill>
                    <a:prstClr val="black"/>
                  </a:solidFill>
                  <a:latin typeface="Arial" panose="020B0604020202020204" pitchFamily="34" charset="0"/>
                  <a:cs typeface="Arial" panose="020B0604020202020204" pitchFamily="34" charset="0"/>
                </a:rPr>
                <a:t>r</a:t>
              </a:r>
              <a:r>
                <a:rPr lang="en-US" sz="1100" dirty="0" smtClean="0">
                  <a:solidFill>
                    <a:prstClr val="black"/>
                  </a:solidFill>
                  <a:latin typeface="Arial" panose="020B0604020202020204" pitchFamily="34" charset="0"/>
                  <a:cs typeface="Arial" panose="020B0604020202020204" pitchFamily="34" charset="0"/>
                </a:rPr>
                <a:t>evenue </a:t>
              </a:r>
              <a:r>
                <a:rPr lang="en-US" sz="1100" dirty="0">
                  <a:solidFill>
                    <a:prstClr val="black"/>
                  </a:solidFill>
                  <a:latin typeface="Arial" panose="020B0604020202020204" pitchFamily="34" charset="0"/>
                  <a:cs typeface="Arial" panose="020B0604020202020204" pitchFamily="34" charset="0"/>
                </a:rPr>
                <a:t>from food sales to franchisees</a:t>
              </a:r>
            </a:p>
          </p:txBody>
        </p:sp>
        <p:sp>
          <p:nvSpPr>
            <p:cNvPr id="66" name="Oval 65"/>
            <p:cNvSpPr/>
            <p:nvPr/>
          </p:nvSpPr>
          <p:spPr>
            <a:xfrm>
              <a:off x="2819400" y="3182468"/>
              <a:ext cx="1097280" cy="1097280"/>
            </a:xfrm>
            <a:prstGeom prst="ellipse">
              <a:avLst/>
            </a:prstGeom>
            <a:solidFill>
              <a:srgbClr val="468272"/>
            </a:solidFill>
            <a:ln w="3810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b="1" dirty="0" smtClean="0">
                  <a:solidFill>
                    <a:prstClr val="white"/>
                  </a:solidFill>
                  <a:latin typeface="Arial" panose="020B0604020202020204" pitchFamily="34" charset="0"/>
                  <a:cs typeface="Arial" panose="020B0604020202020204" pitchFamily="34" charset="0"/>
                </a:rPr>
                <a:t>$100MM</a:t>
              </a:r>
              <a:endParaRPr lang="en-US" sz="1200" b="1" dirty="0">
                <a:solidFill>
                  <a:prstClr val="white"/>
                </a:solidFill>
                <a:latin typeface="Arial" panose="020B0604020202020204" pitchFamily="34" charset="0"/>
                <a:cs typeface="Arial" panose="020B0604020202020204" pitchFamily="34" charset="0"/>
              </a:endParaRPr>
            </a:p>
            <a:p>
              <a:pPr algn="ctr">
                <a:defRPr/>
              </a:pPr>
              <a:r>
                <a:rPr lang="en-US" sz="1100" b="1" dirty="0">
                  <a:solidFill>
                    <a:prstClr val="white"/>
                  </a:solidFill>
                  <a:latin typeface="Arial" panose="020B0604020202020204" pitchFamily="34" charset="0"/>
                  <a:cs typeface="Arial" panose="020B0604020202020204" pitchFamily="34" charset="0"/>
                </a:rPr>
                <a:t>R</a:t>
              </a:r>
              <a:r>
                <a:rPr lang="en-US" sz="1100" b="1" dirty="0" smtClean="0">
                  <a:solidFill>
                    <a:prstClr val="white"/>
                  </a:solidFill>
                  <a:latin typeface="Arial" panose="020B0604020202020204" pitchFamily="34" charset="0"/>
                  <a:cs typeface="Arial" panose="020B0604020202020204" pitchFamily="34" charset="0"/>
                </a:rPr>
                <a:t>evenue</a:t>
              </a:r>
              <a:endParaRPr lang="en-US" sz="1100" b="1" dirty="0">
                <a:solidFill>
                  <a:prstClr val="white"/>
                </a:solidFill>
                <a:latin typeface="Arial" panose="020B0604020202020204" pitchFamily="34" charset="0"/>
                <a:cs typeface="Arial" panose="020B0604020202020204" pitchFamily="34" charset="0"/>
              </a:endParaRPr>
            </a:p>
          </p:txBody>
        </p:sp>
        <p:cxnSp>
          <p:nvCxnSpPr>
            <p:cNvPr id="108" name="Elbow Connector 107"/>
            <p:cNvCxnSpPr>
              <a:endCxn id="89" idx="1"/>
            </p:cNvCxnSpPr>
            <p:nvPr/>
          </p:nvCxnSpPr>
          <p:spPr>
            <a:xfrm>
              <a:off x="5008563" y="2539048"/>
              <a:ext cx="163493" cy="158432"/>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11" idx="3"/>
              <a:endCxn id="84" idx="1"/>
            </p:cNvCxnSpPr>
            <p:nvPr/>
          </p:nvCxnSpPr>
          <p:spPr>
            <a:xfrm>
              <a:off x="5227561" y="3735643"/>
              <a:ext cx="395364" cy="380774"/>
            </a:xfrm>
            <a:prstGeom prst="bentConnector3">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7" name="Rectangle 96"/>
            <p:cNvSpPr/>
            <p:nvPr/>
          </p:nvSpPr>
          <p:spPr>
            <a:xfrm>
              <a:off x="7877029" y="5588543"/>
              <a:ext cx="1114571" cy="640080"/>
            </a:xfrm>
            <a:prstGeom prst="rect">
              <a:avLst/>
            </a:prstGeom>
            <a:no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smtClean="0">
                  <a:solidFill>
                    <a:srgbClr val="C00000"/>
                  </a:solidFill>
                  <a:latin typeface="Arial" panose="020B0604020202020204" pitchFamily="34" charset="0"/>
                  <a:cs typeface="Arial" panose="020B0604020202020204" pitchFamily="34" charset="0"/>
                </a:rPr>
                <a:t>125</a:t>
              </a:r>
              <a:endParaRPr lang="en-US" sz="1100" b="1" dirty="0">
                <a:solidFill>
                  <a:srgbClr val="C00000"/>
                </a:solidFill>
                <a:latin typeface="Arial" panose="020B0604020202020204" pitchFamily="34" charset="0"/>
                <a:cs typeface="Arial" panose="020B0604020202020204" pitchFamily="34" charset="0"/>
              </a:endParaRPr>
            </a:p>
            <a:p>
              <a:pPr algn="ctr">
                <a:defRPr/>
              </a:pPr>
              <a:r>
                <a:rPr lang="en-US" sz="1100" dirty="0">
                  <a:solidFill>
                    <a:srgbClr val="C00000"/>
                  </a:solidFill>
                  <a:latin typeface="Arial" panose="020B0604020202020204" pitchFamily="34" charset="0"/>
                  <a:cs typeface="Arial" panose="020B0604020202020204" pitchFamily="34" charset="0"/>
                </a:rPr>
                <a:t>transactions/ day</a:t>
              </a:r>
            </a:p>
          </p:txBody>
        </p:sp>
        <p:sp>
          <p:nvSpPr>
            <p:cNvPr id="98" name="Rectangle 97"/>
            <p:cNvSpPr/>
            <p:nvPr/>
          </p:nvSpPr>
          <p:spPr>
            <a:xfrm>
              <a:off x="7877029" y="6302172"/>
              <a:ext cx="1114571" cy="365760"/>
            </a:xfrm>
            <a:prstGeom prst="rect">
              <a:avLst/>
            </a:prstGeom>
            <a:no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b="1" dirty="0">
                  <a:solidFill>
                    <a:srgbClr val="C00000"/>
                  </a:solidFill>
                  <a:latin typeface="Arial" panose="020B0604020202020204" pitchFamily="34" charset="0"/>
                  <a:cs typeface="Arial" panose="020B0604020202020204" pitchFamily="34" charset="0"/>
                </a:rPr>
                <a:t>230 </a:t>
              </a:r>
              <a:r>
                <a:rPr lang="en-US" sz="1100" dirty="0">
                  <a:solidFill>
                    <a:srgbClr val="C00000"/>
                  </a:solidFill>
                  <a:latin typeface="Arial" panose="020B0604020202020204" pitchFamily="34" charset="0"/>
                  <a:cs typeface="Arial" panose="020B0604020202020204" pitchFamily="34" charset="0"/>
                </a:rPr>
                <a:t>days/year</a:t>
              </a:r>
            </a:p>
          </p:txBody>
        </p:sp>
        <p:sp>
          <p:nvSpPr>
            <p:cNvPr id="77" name="TextBox 76"/>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23</a:t>
              </a:fld>
              <a:endParaRPr lang="en-US" sz="800" dirty="0" smtClean="0">
                <a:solidFill>
                  <a:prstClr val="black"/>
                </a:solidFill>
              </a:endParaRPr>
            </a:p>
          </p:txBody>
        </p:sp>
      </p:grpSp>
    </p:spTree>
    <p:extLst>
      <p:ext uri="{BB962C8B-B14F-4D97-AF65-F5344CB8AC3E}">
        <p14:creationId xmlns:p14="http://schemas.microsoft.com/office/powerpoint/2010/main" val="3923328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2247673" y="-1638075"/>
            <a:ext cx="555625" cy="5050975"/>
          </a:xfrm>
          <a:prstGeom prst="rect">
            <a:avLst/>
          </a:prstGeom>
          <a:noFill/>
          <a:ln>
            <a:no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vert="vert270" rtlCol="0" anchor="ctr"/>
          <a:lstStyle/>
          <a:p>
            <a:pPr algn="r" defTabSz="457200"/>
            <a:endParaRPr lang="en-US" sz="2000" dirty="0">
              <a:solidFill>
                <a:srgbClr val="FFFFFF"/>
              </a:solidFill>
              <a:cs typeface="Calibri"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721610898"/>
              </p:ext>
            </p:extLst>
          </p:nvPr>
        </p:nvGraphicFramePr>
        <p:xfrm>
          <a:off x="472554" y="1336344"/>
          <a:ext cx="3958992" cy="914400"/>
        </p:xfrm>
        <a:graphic>
          <a:graphicData uri="http://schemas.openxmlformats.org/drawingml/2006/table">
            <a:tbl>
              <a:tblPr firstRow="1" bandRow="1">
                <a:tableStyleId>{5C22544A-7EE6-4342-B048-85BDC9FD1C3A}</a:tableStyleId>
              </a:tblPr>
              <a:tblGrid>
                <a:gridCol w="2934423"/>
                <a:gridCol w="1024569"/>
              </a:tblGrid>
              <a:tr h="413529">
                <a:tc>
                  <a:txBody>
                    <a:bodyPr/>
                    <a:lstStyle/>
                    <a:p>
                      <a:r>
                        <a:rPr lang="en-US" sz="1200" dirty="0" smtClean="0">
                          <a:solidFill>
                            <a:srgbClr val="468272"/>
                          </a:solidFill>
                          <a:latin typeface="Arial" panose="020B0604020202020204" pitchFamily="34" charset="0"/>
                          <a:cs typeface="Arial" panose="020B0604020202020204" pitchFamily="34" charset="0"/>
                        </a:rPr>
                        <a:t>Consumer</a:t>
                      </a:r>
                      <a:endParaRPr lang="en-US" sz="1200" dirty="0">
                        <a:solidFill>
                          <a:srgbClr val="468272"/>
                        </a:solidFill>
                        <a:latin typeface="Arial" panose="020B0604020202020204" pitchFamily="34" charset="0"/>
                        <a:cs typeface="Arial" panose="020B0604020202020204" pitchFamily="34" charset="0"/>
                      </a:endParaRP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tc>
                  <a:txBody>
                    <a:bodyPr/>
                    <a:lstStyle/>
                    <a:p>
                      <a:r>
                        <a:rPr lang="en-US" sz="1200" dirty="0" smtClean="0">
                          <a:solidFill>
                            <a:srgbClr val="468272"/>
                          </a:solidFill>
                          <a:latin typeface="Arial" panose="020B0604020202020204" pitchFamily="34" charset="0"/>
                          <a:cs typeface="Arial" panose="020B0604020202020204" pitchFamily="34" charset="0"/>
                        </a:rPr>
                        <a:t>Deal</a:t>
                      </a:r>
                      <a:r>
                        <a:rPr lang="en-US" sz="1200" baseline="0" dirty="0" smtClean="0">
                          <a:solidFill>
                            <a:srgbClr val="468272"/>
                          </a:solidFill>
                          <a:latin typeface="Arial" panose="020B0604020202020204" pitchFamily="34" charset="0"/>
                          <a:cs typeface="Arial" panose="020B0604020202020204" pitchFamily="34" charset="0"/>
                        </a:rPr>
                        <a:t> </a:t>
                      </a:r>
                      <a:r>
                        <a:rPr lang="en-US" sz="1200" dirty="0" smtClean="0">
                          <a:solidFill>
                            <a:srgbClr val="468272"/>
                          </a:solidFill>
                          <a:latin typeface="Arial" panose="020B0604020202020204" pitchFamily="34" charset="0"/>
                          <a:cs typeface="Arial" panose="020B0604020202020204" pitchFamily="34" charset="0"/>
                        </a:rPr>
                        <a:t>Killer Potential*</a:t>
                      </a:r>
                      <a:endParaRPr lang="en-US" sz="1200" dirty="0">
                        <a:solidFill>
                          <a:srgbClr val="468272"/>
                        </a:solidFill>
                        <a:latin typeface="Arial" panose="020B0604020202020204" pitchFamily="34" charset="0"/>
                        <a:cs typeface="Arial" panose="020B0604020202020204" pitchFamily="34" charset="0"/>
                      </a:endParaRP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tr>
              <a:tr h="413529">
                <a:tc>
                  <a:txBody>
                    <a:bodyPr/>
                    <a:lstStyle/>
                    <a:p>
                      <a:pPr marL="0" indent="0">
                        <a:spcBef>
                          <a:spcPts val="0"/>
                        </a:spcBef>
                        <a:spcAft>
                          <a:spcPts val="300"/>
                        </a:spcAft>
                        <a:buFont typeface="Wingdings" pitchFamily="2" charset="2"/>
                        <a:buNone/>
                      </a:pPr>
                      <a:r>
                        <a:rPr lang="en-US" sz="1200" dirty="0" smtClean="0">
                          <a:latin typeface="Arial" panose="020B0604020202020204" pitchFamily="34" charset="0"/>
                          <a:cs typeface="Arial" panose="020B0604020202020204" pitchFamily="34" charset="0"/>
                        </a:rPr>
                        <a:t>Menu options are appealing to consumers</a:t>
                      </a: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spcBef>
                          <a:spcPts val="0"/>
                        </a:spcBef>
                        <a:spcAft>
                          <a:spcPts val="300"/>
                        </a:spcAft>
                        <a:buFont typeface="Wingdings" pitchFamily="2" charset="2"/>
                        <a:buNone/>
                      </a:pPr>
                      <a:endParaRPr lang="en-US" sz="1200" dirty="0" smtClean="0">
                        <a:latin typeface="Arial" panose="020B0604020202020204" pitchFamily="34" charset="0"/>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accent2"/>
                    </a:solidFill>
                  </a:tcPr>
                </a:tc>
              </a:tr>
            </a:tbl>
          </a:graphicData>
        </a:graphic>
      </p:graphicFrame>
      <p:grpSp>
        <p:nvGrpSpPr>
          <p:cNvPr id="10" name="Group 9"/>
          <p:cNvGrpSpPr/>
          <p:nvPr/>
        </p:nvGrpSpPr>
        <p:grpSpPr>
          <a:xfrm>
            <a:off x="419100" y="6116603"/>
            <a:ext cx="3305175" cy="247650"/>
            <a:chOff x="1695450" y="6153150"/>
            <a:chExt cx="3305175" cy="247650"/>
          </a:xfrm>
        </p:grpSpPr>
        <p:grpSp>
          <p:nvGrpSpPr>
            <p:cNvPr id="9" name="Group 8"/>
            <p:cNvGrpSpPr/>
            <p:nvPr/>
          </p:nvGrpSpPr>
          <p:grpSpPr>
            <a:xfrm>
              <a:off x="1695450" y="6153150"/>
              <a:ext cx="2466975" cy="247650"/>
              <a:chOff x="1695450" y="6153150"/>
              <a:chExt cx="2466975" cy="247650"/>
            </a:xfrm>
          </p:grpSpPr>
          <p:sp>
            <p:nvSpPr>
              <p:cNvPr id="19" name="Rectangle 77"/>
              <p:cNvSpPr>
                <a:spLocks noChangeArrowheads="1"/>
              </p:cNvSpPr>
              <p:nvPr/>
            </p:nvSpPr>
            <p:spPr bwMode="auto">
              <a:xfrm>
                <a:off x="1695450" y="6194425"/>
                <a:ext cx="200025" cy="161925"/>
              </a:xfrm>
              <a:prstGeom prst="rect">
                <a:avLst/>
              </a:prstGeom>
              <a:solidFill>
                <a:srgbClr val="468272"/>
              </a:solidFill>
              <a:ln w="9525">
                <a:solidFill>
                  <a:schemeClr val="bg1"/>
                </a:solidFill>
                <a:miter lim="800000"/>
                <a:headEnd/>
                <a:tailEnd/>
              </a:ln>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20" name="Text Box 78"/>
              <p:cNvSpPr txBox="1">
                <a:spLocks noChangeArrowheads="1"/>
              </p:cNvSpPr>
              <p:nvPr/>
            </p:nvSpPr>
            <p:spPr bwMode="auto">
              <a:xfrm>
                <a:off x="1857375" y="6153150"/>
                <a:ext cx="1724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50000"/>
                  </a:spcBef>
                  <a:spcAft>
                    <a:spcPct val="0"/>
                  </a:spcAft>
                </a:pPr>
                <a:r>
                  <a:rPr lang="en-US" sz="1000" dirty="0" smtClean="0">
                    <a:solidFill>
                      <a:srgbClr val="000000"/>
                    </a:solidFill>
                    <a:latin typeface="Arial" panose="020B0604020202020204" pitchFamily="34" charset="0"/>
                    <a:cs typeface="Arial" panose="020B0604020202020204" pitchFamily="34" charset="0"/>
                  </a:rPr>
                  <a:t>Low</a:t>
                </a:r>
              </a:p>
            </p:txBody>
          </p:sp>
          <p:sp>
            <p:nvSpPr>
              <p:cNvPr id="17" name="Rectangle 80"/>
              <p:cNvSpPr>
                <a:spLocks noChangeArrowheads="1"/>
              </p:cNvSpPr>
              <p:nvPr/>
            </p:nvSpPr>
            <p:spPr bwMode="auto">
              <a:xfrm>
                <a:off x="2247900" y="6194425"/>
                <a:ext cx="200025" cy="161925"/>
              </a:xfrm>
              <a:prstGeom prst="rect">
                <a:avLst/>
              </a:prstGeom>
              <a:solidFill>
                <a:schemeClr val="accent6"/>
              </a:solidFill>
              <a:ln w="9525">
                <a:solidFill>
                  <a:schemeClr val="bg1"/>
                </a:solidFill>
                <a:miter lim="800000"/>
                <a:headEnd/>
                <a:tailEnd/>
              </a:ln>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8" name="Text Box 81"/>
              <p:cNvSpPr txBox="1">
                <a:spLocks noChangeArrowheads="1"/>
              </p:cNvSpPr>
              <p:nvPr/>
            </p:nvSpPr>
            <p:spPr bwMode="auto">
              <a:xfrm>
                <a:off x="2438400" y="6156325"/>
                <a:ext cx="1724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50000"/>
                  </a:spcBef>
                  <a:spcAft>
                    <a:spcPct val="0"/>
                  </a:spcAft>
                </a:pPr>
                <a:r>
                  <a:rPr lang="en-US" sz="1000" dirty="0" smtClean="0">
                    <a:solidFill>
                      <a:srgbClr val="000000"/>
                    </a:solidFill>
                    <a:latin typeface="Arial" panose="020B0604020202020204" pitchFamily="34" charset="0"/>
                    <a:cs typeface="Arial" panose="020B0604020202020204" pitchFamily="34" charset="0"/>
                  </a:rPr>
                  <a:t>Moderate</a:t>
                </a:r>
              </a:p>
            </p:txBody>
          </p:sp>
          <p:sp>
            <p:nvSpPr>
              <p:cNvPr id="15" name="Rectangle 83"/>
              <p:cNvSpPr>
                <a:spLocks noChangeArrowheads="1"/>
              </p:cNvSpPr>
              <p:nvPr/>
            </p:nvSpPr>
            <p:spPr bwMode="auto">
              <a:xfrm>
                <a:off x="3124200" y="6194425"/>
                <a:ext cx="200025" cy="161925"/>
              </a:xfrm>
              <a:prstGeom prst="rect">
                <a:avLst/>
              </a:prstGeom>
              <a:solidFill>
                <a:schemeClr val="accent2"/>
              </a:solidFill>
              <a:ln w="9525">
                <a:solidFill>
                  <a:schemeClr val="bg1"/>
                </a:solidFill>
                <a:miter lim="800000"/>
                <a:headEnd/>
                <a:tailEnd/>
              </a:ln>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grpSp>
        <p:sp>
          <p:nvSpPr>
            <p:cNvPr id="16" name="Text Box 84"/>
            <p:cNvSpPr txBox="1">
              <a:spLocks noChangeArrowheads="1"/>
            </p:cNvSpPr>
            <p:nvPr/>
          </p:nvSpPr>
          <p:spPr bwMode="auto">
            <a:xfrm>
              <a:off x="3276600" y="6153150"/>
              <a:ext cx="1724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50000"/>
                </a:spcBef>
                <a:spcAft>
                  <a:spcPct val="0"/>
                </a:spcAft>
              </a:pPr>
              <a:r>
                <a:rPr lang="en-US" sz="1000" dirty="0" smtClean="0">
                  <a:solidFill>
                    <a:srgbClr val="000000"/>
                  </a:solidFill>
                  <a:latin typeface="Arial" panose="020B0604020202020204" pitchFamily="34" charset="0"/>
                  <a:cs typeface="Arial" panose="020B0604020202020204" pitchFamily="34" charset="0"/>
                </a:rPr>
                <a:t>High</a:t>
              </a:r>
            </a:p>
          </p:txBody>
        </p:sp>
      </p:grpSp>
      <p:graphicFrame>
        <p:nvGraphicFramePr>
          <p:cNvPr id="21" name="Table 20"/>
          <p:cNvGraphicFramePr>
            <a:graphicFrameLocks noGrp="1"/>
          </p:cNvGraphicFramePr>
          <p:nvPr>
            <p:extLst>
              <p:ext uri="{D42A27DB-BD31-4B8C-83A1-F6EECF244321}">
                <p14:modId xmlns:p14="http://schemas.microsoft.com/office/powerpoint/2010/main" val="406628411"/>
              </p:ext>
            </p:extLst>
          </p:nvPr>
        </p:nvGraphicFramePr>
        <p:xfrm>
          <a:off x="4787612" y="1336344"/>
          <a:ext cx="3958992" cy="914400"/>
        </p:xfrm>
        <a:graphic>
          <a:graphicData uri="http://schemas.openxmlformats.org/drawingml/2006/table">
            <a:tbl>
              <a:tblPr firstRow="1" bandRow="1">
                <a:tableStyleId>{5C22544A-7EE6-4342-B048-85BDC9FD1C3A}</a:tableStyleId>
              </a:tblPr>
              <a:tblGrid>
                <a:gridCol w="2934423"/>
                <a:gridCol w="1024569"/>
              </a:tblGrid>
              <a:tr h="413529">
                <a:tc>
                  <a:txBody>
                    <a:bodyPr/>
                    <a:lstStyle/>
                    <a:p>
                      <a:r>
                        <a:rPr lang="en-US" sz="1200" dirty="0" smtClean="0">
                          <a:solidFill>
                            <a:srgbClr val="468272"/>
                          </a:solidFill>
                          <a:latin typeface="Arial" panose="020B0604020202020204" pitchFamily="34" charset="0"/>
                          <a:cs typeface="Arial" panose="020B0604020202020204" pitchFamily="34" charset="0"/>
                        </a:rPr>
                        <a:t>Location</a:t>
                      </a:r>
                      <a:endParaRPr lang="en-US" sz="1200" dirty="0">
                        <a:solidFill>
                          <a:srgbClr val="468272"/>
                        </a:solidFill>
                        <a:latin typeface="Arial" panose="020B0604020202020204" pitchFamily="34" charset="0"/>
                        <a:cs typeface="Arial" panose="020B0604020202020204" pitchFamily="34" charset="0"/>
                      </a:endParaRP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tc>
                  <a:txBody>
                    <a:bodyPr/>
                    <a:lstStyle/>
                    <a:p>
                      <a:r>
                        <a:rPr lang="en-US" sz="1200" dirty="0" smtClean="0">
                          <a:solidFill>
                            <a:srgbClr val="468272"/>
                          </a:solidFill>
                          <a:latin typeface="Arial" panose="020B0604020202020204" pitchFamily="34" charset="0"/>
                          <a:cs typeface="Arial" panose="020B0604020202020204" pitchFamily="34" charset="0"/>
                        </a:rPr>
                        <a:t>Deal</a:t>
                      </a:r>
                      <a:r>
                        <a:rPr lang="en-US" sz="1200" baseline="0" dirty="0" smtClean="0">
                          <a:solidFill>
                            <a:srgbClr val="468272"/>
                          </a:solidFill>
                          <a:latin typeface="Arial" panose="020B0604020202020204" pitchFamily="34" charset="0"/>
                          <a:cs typeface="Arial" panose="020B0604020202020204" pitchFamily="34" charset="0"/>
                        </a:rPr>
                        <a:t> </a:t>
                      </a:r>
                      <a:r>
                        <a:rPr lang="en-US" sz="1200" dirty="0" smtClean="0">
                          <a:solidFill>
                            <a:srgbClr val="468272"/>
                          </a:solidFill>
                          <a:latin typeface="Arial" panose="020B0604020202020204" pitchFamily="34" charset="0"/>
                          <a:cs typeface="Arial" panose="020B0604020202020204" pitchFamily="34" charset="0"/>
                        </a:rPr>
                        <a:t>Killer Potential*</a:t>
                      </a:r>
                      <a:endParaRPr lang="en-US" sz="1200" dirty="0">
                        <a:solidFill>
                          <a:srgbClr val="468272"/>
                        </a:solidFill>
                        <a:latin typeface="Arial" panose="020B0604020202020204" pitchFamily="34" charset="0"/>
                        <a:cs typeface="Arial" panose="020B0604020202020204" pitchFamily="34" charset="0"/>
                      </a:endParaRP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tr>
              <a:tr h="413529">
                <a:tc>
                  <a:txBody>
                    <a:bodyPr/>
                    <a:lstStyle/>
                    <a:p>
                      <a:pPr marL="0" indent="0">
                        <a:spcBef>
                          <a:spcPts val="0"/>
                        </a:spcBef>
                        <a:spcAft>
                          <a:spcPts val="300"/>
                        </a:spcAft>
                        <a:buFont typeface="Wingdings" pitchFamily="2" charset="2"/>
                        <a:buNone/>
                      </a:pPr>
                      <a:r>
                        <a:rPr lang="en-US" sz="1200" dirty="0" smtClean="0">
                          <a:latin typeface="Arial" panose="020B0604020202020204" pitchFamily="34" charset="0"/>
                          <a:cs typeface="Arial" panose="020B0604020202020204" pitchFamily="34" charset="0"/>
                        </a:rPr>
                        <a:t>Sufficient desirable sites can be found with no legal</a:t>
                      </a:r>
                      <a:r>
                        <a:rPr lang="en-US" sz="1200" baseline="0" dirty="0" smtClean="0">
                          <a:latin typeface="Arial" panose="020B0604020202020204" pitchFamily="34" charset="0"/>
                          <a:cs typeface="Arial" panose="020B0604020202020204" pitchFamily="34" charset="0"/>
                        </a:rPr>
                        <a:t> hurdles to parking</a:t>
                      </a:r>
                      <a:endParaRPr lang="en-US" sz="1200" dirty="0" smtClean="0">
                        <a:latin typeface="Arial" panose="020B0604020202020204" pitchFamily="34" charset="0"/>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spcBef>
                          <a:spcPts val="0"/>
                        </a:spcBef>
                        <a:spcAft>
                          <a:spcPts val="300"/>
                        </a:spcAft>
                        <a:buFont typeface="Wingdings" pitchFamily="2" charset="2"/>
                        <a:buNone/>
                      </a:pPr>
                      <a:endParaRPr lang="en-US" sz="1200" dirty="0" smtClean="0">
                        <a:latin typeface="Arial" panose="020B0604020202020204" pitchFamily="34" charset="0"/>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accent2"/>
                    </a:solidFill>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3730073820"/>
              </p:ext>
            </p:extLst>
          </p:nvPr>
        </p:nvGraphicFramePr>
        <p:xfrm>
          <a:off x="472554" y="2439436"/>
          <a:ext cx="3958992" cy="870729"/>
        </p:xfrm>
        <a:graphic>
          <a:graphicData uri="http://schemas.openxmlformats.org/drawingml/2006/table">
            <a:tbl>
              <a:tblPr firstRow="1" bandRow="1">
                <a:tableStyleId>{5C22544A-7EE6-4342-B048-85BDC9FD1C3A}</a:tableStyleId>
              </a:tblPr>
              <a:tblGrid>
                <a:gridCol w="2934423"/>
                <a:gridCol w="1024569"/>
              </a:tblGrid>
              <a:tr h="413529">
                <a:tc>
                  <a:txBody>
                    <a:bodyPr/>
                    <a:lstStyle/>
                    <a:p>
                      <a:r>
                        <a:rPr lang="en-US" sz="1200" kern="1200" dirty="0" smtClean="0">
                          <a:solidFill>
                            <a:srgbClr val="468272"/>
                          </a:solidFill>
                          <a:latin typeface="Arial" panose="020B0604020202020204" pitchFamily="34" charset="0"/>
                          <a:ea typeface="+mn-ea"/>
                          <a:cs typeface="Arial" panose="020B0604020202020204" pitchFamily="34" charset="0"/>
                        </a:rPr>
                        <a:t>Supply Chain</a:t>
                      </a:r>
                      <a:endParaRPr lang="en-US" sz="1200" dirty="0">
                        <a:solidFill>
                          <a:srgbClr val="468272"/>
                        </a:solidFill>
                        <a:latin typeface="Arial" panose="020B0604020202020204" pitchFamily="34" charset="0"/>
                        <a:cs typeface="Arial" panose="020B0604020202020204" pitchFamily="34" charset="0"/>
                      </a:endParaRP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tc>
                  <a:txBody>
                    <a:bodyPr/>
                    <a:lstStyle/>
                    <a:p>
                      <a:r>
                        <a:rPr lang="en-US" sz="1200" dirty="0" smtClean="0">
                          <a:solidFill>
                            <a:srgbClr val="468272"/>
                          </a:solidFill>
                          <a:latin typeface="Arial" panose="020B0604020202020204" pitchFamily="34" charset="0"/>
                          <a:cs typeface="Arial" panose="020B0604020202020204" pitchFamily="34" charset="0"/>
                        </a:rPr>
                        <a:t>Deal</a:t>
                      </a:r>
                      <a:r>
                        <a:rPr lang="en-US" sz="1200" baseline="0" dirty="0" smtClean="0">
                          <a:solidFill>
                            <a:srgbClr val="468272"/>
                          </a:solidFill>
                          <a:latin typeface="Arial" panose="020B0604020202020204" pitchFamily="34" charset="0"/>
                          <a:cs typeface="Arial" panose="020B0604020202020204" pitchFamily="34" charset="0"/>
                        </a:rPr>
                        <a:t> </a:t>
                      </a:r>
                      <a:r>
                        <a:rPr lang="en-US" sz="1200" dirty="0" smtClean="0">
                          <a:solidFill>
                            <a:srgbClr val="468272"/>
                          </a:solidFill>
                          <a:latin typeface="Arial" panose="020B0604020202020204" pitchFamily="34" charset="0"/>
                          <a:cs typeface="Arial" panose="020B0604020202020204" pitchFamily="34" charset="0"/>
                        </a:rPr>
                        <a:t>Killer Potential*</a:t>
                      </a:r>
                      <a:endParaRPr lang="en-US" sz="1200" dirty="0">
                        <a:solidFill>
                          <a:srgbClr val="468272"/>
                        </a:solidFill>
                        <a:latin typeface="Arial" panose="020B0604020202020204" pitchFamily="34" charset="0"/>
                        <a:cs typeface="Arial" panose="020B0604020202020204" pitchFamily="34" charset="0"/>
                      </a:endParaRP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tr>
              <a:tr h="413529">
                <a:tc>
                  <a:txBody>
                    <a:bodyPr/>
                    <a:lstStyle/>
                    <a:p>
                      <a:pPr marL="0" indent="0">
                        <a:spcBef>
                          <a:spcPts val="0"/>
                        </a:spcBef>
                        <a:spcAft>
                          <a:spcPts val="300"/>
                        </a:spcAft>
                        <a:buFont typeface="Wingdings" pitchFamily="2" charset="2"/>
                        <a:buNone/>
                      </a:pPr>
                      <a:r>
                        <a:rPr lang="en-US" sz="1200" dirty="0" smtClean="0">
                          <a:latin typeface="Arial" panose="020B0604020202020204" pitchFamily="34" charset="0"/>
                          <a:cs typeface="Arial" panose="020B0604020202020204" pitchFamily="34" charset="0"/>
                        </a:rPr>
                        <a:t>Able</a:t>
                      </a:r>
                      <a:r>
                        <a:rPr lang="en-US" sz="1200" baseline="0" dirty="0" smtClean="0">
                          <a:latin typeface="Arial" panose="020B0604020202020204" pitchFamily="34" charset="0"/>
                          <a:cs typeface="Arial" panose="020B0604020202020204" pitchFamily="34" charset="0"/>
                        </a:rPr>
                        <a:t> to leverage existing supply chain</a:t>
                      </a:r>
                      <a:endParaRPr lang="en-US" sz="1200" dirty="0" smtClean="0">
                        <a:latin typeface="Arial" panose="020B0604020202020204" pitchFamily="34" charset="0"/>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lgn="l" defTabSz="457200" rtl="0" eaLnBrk="1" latinLnBrk="0" hangingPunct="1">
                        <a:spcBef>
                          <a:spcPts val="0"/>
                        </a:spcBef>
                        <a:spcAft>
                          <a:spcPts val="300"/>
                        </a:spcAft>
                        <a:buFont typeface="Wingdings" pitchFamily="2" charset="2"/>
                        <a:buNone/>
                      </a:pPr>
                      <a:endParaRPr lang="en-US" sz="1200" kern="120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accent2"/>
                    </a:solidFill>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351759484"/>
              </p:ext>
            </p:extLst>
          </p:nvPr>
        </p:nvGraphicFramePr>
        <p:xfrm>
          <a:off x="4787612" y="2439436"/>
          <a:ext cx="3958992" cy="1371600"/>
        </p:xfrm>
        <a:graphic>
          <a:graphicData uri="http://schemas.openxmlformats.org/drawingml/2006/table">
            <a:tbl>
              <a:tblPr firstRow="1" bandRow="1">
                <a:tableStyleId>{5C22544A-7EE6-4342-B048-85BDC9FD1C3A}</a:tableStyleId>
              </a:tblPr>
              <a:tblGrid>
                <a:gridCol w="2934423"/>
                <a:gridCol w="1024569"/>
              </a:tblGrid>
              <a:tr h="413529">
                <a:tc>
                  <a:txBody>
                    <a:bodyPr/>
                    <a:lstStyle/>
                    <a:p>
                      <a:r>
                        <a:rPr lang="en-US" sz="1200" dirty="0" smtClean="0">
                          <a:solidFill>
                            <a:srgbClr val="468272"/>
                          </a:solidFill>
                          <a:latin typeface="Arial" panose="020B0604020202020204" pitchFamily="34" charset="0"/>
                          <a:cs typeface="Arial" panose="020B0604020202020204" pitchFamily="34" charset="0"/>
                        </a:rPr>
                        <a:t>Financial</a:t>
                      </a:r>
                      <a:endParaRPr lang="en-US" sz="1200" dirty="0">
                        <a:solidFill>
                          <a:srgbClr val="468272"/>
                        </a:solidFill>
                        <a:latin typeface="Arial" panose="020B0604020202020204" pitchFamily="34" charset="0"/>
                        <a:cs typeface="Arial" panose="020B0604020202020204" pitchFamily="34" charset="0"/>
                      </a:endParaRP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tc>
                  <a:txBody>
                    <a:bodyPr/>
                    <a:lstStyle/>
                    <a:p>
                      <a:r>
                        <a:rPr lang="en-US" sz="1200" dirty="0" smtClean="0">
                          <a:solidFill>
                            <a:srgbClr val="468272"/>
                          </a:solidFill>
                          <a:latin typeface="Arial" panose="020B0604020202020204" pitchFamily="34" charset="0"/>
                          <a:cs typeface="Arial" panose="020B0604020202020204" pitchFamily="34" charset="0"/>
                        </a:rPr>
                        <a:t>Deal</a:t>
                      </a:r>
                      <a:r>
                        <a:rPr lang="en-US" sz="1200" baseline="0" dirty="0" smtClean="0">
                          <a:solidFill>
                            <a:srgbClr val="468272"/>
                          </a:solidFill>
                          <a:latin typeface="Arial" panose="020B0604020202020204" pitchFamily="34" charset="0"/>
                          <a:cs typeface="Arial" panose="020B0604020202020204" pitchFamily="34" charset="0"/>
                        </a:rPr>
                        <a:t> </a:t>
                      </a:r>
                      <a:r>
                        <a:rPr lang="en-US" sz="1200" dirty="0" smtClean="0">
                          <a:solidFill>
                            <a:srgbClr val="468272"/>
                          </a:solidFill>
                          <a:latin typeface="Arial" panose="020B0604020202020204" pitchFamily="34" charset="0"/>
                          <a:cs typeface="Arial" panose="020B0604020202020204" pitchFamily="34" charset="0"/>
                        </a:rPr>
                        <a:t>Killer Potential*</a:t>
                      </a:r>
                      <a:endParaRPr lang="en-US" sz="1200" dirty="0">
                        <a:solidFill>
                          <a:srgbClr val="468272"/>
                        </a:solidFill>
                        <a:latin typeface="Arial" panose="020B0604020202020204" pitchFamily="34" charset="0"/>
                        <a:cs typeface="Arial" panose="020B0604020202020204" pitchFamily="34" charset="0"/>
                      </a:endParaRP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tr>
              <a:tr h="413529">
                <a:tc>
                  <a:txBody>
                    <a:bodyPr/>
                    <a:lstStyle/>
                    <a:p>
                      <a:pPr marL="0" indent="0">
                        <a:spcBef>
                          <a:spcPts val="0"/>
                        </a:spcBef>
                        <a:spcAft>
                          <a:spcPts val="300"/>
                        </a:spcAft>
                        <a:buFont typeface="Wingdings" pitchFamily="2" charset="2"/>
                        <a:buNone/>
                      </a:pPr>
                      <a:r>
                        <a:rPr lang="en-US" sz="1200" dirty="0" smtClean="0">
                          <a:latin typeface="Arial" panose="020B0604020202020204" pitchFamily="34" charset="0"/>
                          <a:cs typeface="Arial" panose="020B0604020202020204" pitchFamily="34" charset="0"/>
                        </a:rPr>
                        <a:t>Consumers will try and repeat to reach adequate number of transactions</a:t>
                      </a: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spcBef>
                          <a:spcPts val="0"/>
                        </a:spcBef>
                        <a:spcAft>
                          <a:spcPts val="300"/>
                        </a:spcAft>
                        <a:buFont typeface="Wingdings" pitchFamily="2" charset="2"/>
                        <a:buNone/>
                      </a:pPr>
                      <a:endParaRPr lang="en-US" sz="1200" dirty="0" smtClean="0">
                        <a:latin typeface="Arial" panose="020B0604020202020204" pitchFamily="34" charset="0"/>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accent2"/>
                    </a:solidFill>
                  </a:tcPr>
                </a:tc>
              </a:tr>
              <a:tr h="413529">
                <a:tc>
                  <a:txBody>
                    <a:bodyPr/>
                    <a:lstStyle/>
                    <a:p>
                      <a:pPr marL="0" indent="0">
                        <a:spcBef>
                          <a:spcPts val="0"/>
                        </a:spcBef>
                        <a:spcAft>
                          <a:spcPts val="300"/>
                        </a:spcAft>
                        <a:buFont typeface="Wingdings" pitchFamily="2" charset="2"/>
                        <a:buNone/>
                      </a:pPr>
                      <a:r>
                        <a:rPr lang="en-US" sz="1200" dirty="0" smtClean="0">
                          <a:latin typeface="Arial" panose="020B0604020202020204" pitchFamily="34" charset="0"/>
                          <a:cs typeface="Arial" panose="020B0604020202020204" pitchFamily="34" charset="0"/>
                        </a:rPr>
                        <a:t>Total costs to run truck allow it to remain profitable</a:t>
                      </a: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spcBef>
                          <a:spcPts val="0"/>
                        </a:spcBef>
                        <a:spcAft>
                          <a:spcPts val="300"/>
                        </a:spcAft>
                        <a:buFont typeface="Wingdings" pitchFamily="2" charset="2"/>
                        <a:buNone/>
                      </a:pPr>
                      <a:endParaRPr lang="en-US" sz="1200" dirty="0" smtClean="0">
                        <a:latin typeface="Arial" panose="020B0604020202020204" pitchFamily="34" charset="0"/>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accent6"/>
                    </a:solidFill>
                  </a:tcPr>
                </a:tc>
              </a:tr>
            </a:tbl>
          </a:graphicData>
        </a:graphic>
      </p:graphicFrame>
      <p:sp>
        <p:nvSpPr>
          <p:cNvPr id="24" name="Text Box 78"/>
          <p:cNvSpPr txBox="1">
            <a:spLocks noChangeArrowheads="1"/>
          </p:cNvSpPr>
          <p:nvPr/>
        </p:nvSpPr>
        <p:spPr bwMode="auto">
          <a:xfrm>
            <a:off x="2439537" y="6102643"/>
            <a:ext cx="623751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50000"/>
              </a:spcBef>
              <a:spcAft>
                <a:spcPct val="0"/>
              </a:spcAft>
            </a:pPr>
            <a:r>
              <a:rPr lang="en-US" sz="1100" dirty="0" smtClean="0">
                <a:solidFill>
                  <a:srgbClr val="000000"/>
                </a:solidFill>
                <a:latin typeface="Arial" panose="020B0604020202020204" pitchFamily="34" charset="0"/>
                <a:cs typeface="Arial" panose="020B0604020202020204" pitchFamily="34" charset="0"/>
              </a:rPr>
              <a:t>*Deal-killer potential is based on a combined view of impact and level of confidence</a:t>
            </a:r>
          </a:p>
        </p:txBody>
      </p:sp>
      <p:sp>
        <p:nvSpPr>
          <p:cNvPr id="28" name="TextBox 27"/>
          <p:cNvSpPr txBox="1"/>
          <p:nvPr/>
        </p:nvSpPr>
        <p:spPr>
          <a:xfrm>
            <a:off x="419100" y="748730"/>
            <a:ext cx="8229600" cy="369312"/>
          </a:xfrm>
          <a:prstGeom prst="rect">
            <a:avLst/>
          </a:prstGeom>
          <a:noFill/>
        </p:spPr>
        <p:txBody>
          <a:bodyPr wrap="square" lIns="91419" tIns="45710" rIns="91419" bIns="45710" rtlCol="0">
            <a:spAutoFit/>
          </a:bodyPr>
          <a:lstStyle/>
          <a:p>
            <a:r>
              <a:rPr lang="en-US" b="1" dirty="0" smtClean="0">
                <a:solidFill>
                  <a:prstClr val="black"/>
                </a:solidFill>
                <a:latin typeface="Century Gothic" panose="020B0502020202020204" pitchFamily="34" charset="0"/>
                <a:cs typeface="Arial" panose="020B0604020202020204" pitchFamily="34" charset="0"/>
              </a:rPr>
              <a:t>CRITICAL ASSUMPTIONS LIST</a:t>
            </a:r>
            <a:endParaRPr lang="en-US" sz="1200" dirty="0">
              <a:solidFill>
                <a:prstClr val="black"/>
              </a:solidFill>
              <a:latin typeface="Century Gothic" panose="020B0502020202020204" pitchFamily="34" charset="0"/>
              <a:cs typeface="Arial" panose="020B0604020202020204" pitchFamily="34" charset="0"/>
            </a:endParaRPr>
          </a:p>
        </p:txBody>
      </p:sp>
      <p:sp>
        <p:nvSpPr>
          <p:cNvPr id="29" name="Content Placeholder 1"/>
          <p:cNvSpPr>
            <a:spLocks noGrp="1"/>
          </p:cNvSpPr>
          <p:nvPr>
            <p:ph idx="1"/>
          </p:nvPr>
        </p:nvSpPr>
        <p:spPr>
          <a:xfrm>
            <a:off x="1882544" y="43152"/>
            <a:ext cx="7032856" cy="407647"/>
          </a:xfrm>
        </p:spPr>
        <p:txBody>
          <a:bodyPr/>
          <a:lstStyle/>
          <a:p>
            <a:r>
              <a:rPr lang="en-US" dirty="0" smtClean="0"/>
              <a:t>THE FIRST MILE – MINI BUSINESS PLAN TEMPLATE</a:t>
            </a:r>
            <a:endParaRPr lang="en-US" dirty="0"/>
          </a:p>
        </p:txBody>
      </p:sp>
      <p:graphicFrame>
        <p:nvGraphicFramePr>
          <p:cNvPr id="30" name="Table 29"/>
          <p:cNvGraphicFramePr>
            <a:graphicFrameLocks noGrp="1"/>
          </p:cNvGraphicFramePr>
          <p:nvPr>
            <p:extLst>
              <p:ext uri="{D42A27DB-BD31-4B8C-83A1-F6EECF244321}">
                <p14:modId xmlns:p14="http://schemas.microsoft.com/office/powerpoint/2010/main" val="946649380"/>
              </p:ext>
            </p:extLst>
          </p:nvPr>
        </p:nvGraphicFramePr>
        <p:xfrm>
          <a:off x="475962" y="3506236"/>
          <a:ext cx="3958992" cy="1371600"/>
        </p:xfrm>
        <a:graphic>
          <a:graphicData uri="http://schemas.openxmlformats.org/drawingml/2006/table">
            <a:tbl>
              <a:tblPr firstRow="1" bandRow="1">
                <a:tableStyleId>{5C22544A-7EE6-4342-B048-85BDC9FD1C3A}</a:tableStyleId>
              </a:tblPr>
              <a:tblGrid>
                <a:gridCol w="2934423"/>
                <a:gridCol w="1024569"/>
              </a:tblGrid>
              <a:tr h="413529">
                <a:tc>
                  <a:txBody>
                    <a:bodyPr/>
                    <a:lstStyle/>
                    <a:p>
                      <a:r>
                        <a:rPr lang="en-US" sz="1200" kern="1200" dirty="0" smtClean="0">
                          <a:solidFill>
                            <a:srgbClr val="468272"/>
                          </a:solidFill>
                          <a:latin typeface="Arial" panose="020B0604020202020204" pitchFamily="34" charset="0"/>
                          <a:ea typeface="+mn-ea"/>
                          <a:cs typeface="Arial" panose="020B0604020202020204" pitchFamily="34" charset="0"/>
                        </a:rPr>
                        <a:t>Franchise</a:t>
                      </a:r>
                      <a:endParaRPr lang="en-US" sz="1200" dirty="0">
                        <a:solidFill>
                          <a:srgbClr val="468272"/>
                        </a:solidFill>
                        <a:latin typeface="Arial" panose="020B0604020202020204" pitchFamily="34" charset="0"/>
                        <a:cs typeface="Arial" panose="020B0604020202020204" pitchFamily="34" charset="0"/>
                      </a:endParaRP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tc>
                  <a:txBody>
                    <a:bodyPr/>
                    <a:lstStyle/>
                    <a:p>
                      <a:r>
                        <a:rPr lang="en-US" sz="1200" dirty="0" smtClean="0">
                          <a:solidFill>
                            <a:srgbClr val="468272"/>
                          </a:solidFill>
                          <a:latin typeface="Arial" panose="020B0604020202020204" pitchFamily="34" charset="0"/>
                          <a:cs typeface="Arial" panose="020B0604020202020204" pitchFamily="34" charset="0"/>
                        </a:rPr>
                        <a:t>Deal</a:t>
                      </a:r>
                      <a:r>
                        <a:rPr lang="en-US" sz="1200" baseline="0" dirty="0" smtClean="0">
                          <a:solidFill>
                            <a:srgbClr val="468272"/>
                          </a:solidFill>
                          <a:latin typeface="Arial" panose="020B0604020202020204" pitchFamily="34" charset="0"/>
                          <a:cs typeface="Arial" panose="020B0604020202020204" pitchFamily="34" charset="0"/>
                        </a:rPr>
                        <a:t> </a:t>
                      </a:r>
                      <a:r>
                        <a:rPr lang="en-US" sz="1200" dirty="0" smtClean="0">
                          <a:solidFill>
                            <a:srgbClr val="468272"/>
                          </a:solidFill>
                          <a:latin typeface="Arial" panose="020B0604020202020204" pitchFamily="34" charset="0"/>
                          <a:cs typeface="Arial" panose="020B0604020202020204" pitchFamily="34" charset="0"/>
                        </a:rPr>
                        <a:t>Killer Potential*</a:t>
                      </a:r>
                      <a:endParaRPr lang="en-US" sz="1200" dirty="0">
                        <a:solidFill>
                          <a:srgbClr val="468272"/>
                        </a:solidFill>
                        <a:latin typeface="Arial" panose="020B0604020202020204" pitchFamily="34" charset="0"/>
                        <a:cs typeface="Arial" panose="020B0604020202020204" pitchFamily="34" charset="0"/>
                      </a:endParaRP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tr>
              <a:tr h="413529">
                <a:tc>
                  <a:txBody>
                    <a:bodyPr/>
                    <a:lstStyle/>
                    <a:p>
                      <a:pPr marL="0" indent="0">
                        <a:spcBef>
                          <a:spcPts val="0"/>
                        </a:spcBef>
                        <a:spcAft>
                          <a:spcPts val="300"/>
                        </a:spcAft>
                        <a:buFont typeface="Wingdings" pitchFamily="2" charset="2"/>
                        <a:buNone/>
                      </a:pPr>
                      <a:r>
                        <a:rPr lang="en-US" sz="1200" dirty="0" smtClean="0">
                          <a:latin typeface="Arial" panose="020B0604020202020204" pitchFamily="34" charset="0"/>
                          <a:cs typeface="Arial" panose="020B0604020202020204" pitchFamily="34" charset="0"/>
                        </a:rPr>
                        <a:t>Can cost-effectively develop capability</a:t>
                      </a:r>
                      <a:r>
                        <a:rPr lang="en-US" sz="1200" baseline="0" dirty="0" smtClean="0">
                          <a:latin typeface="Arial" panose="020B0604020202020204" pitchFamily="34" charset="0"/>
                          <a:cs typeface="Arial" panose="020B0604020202020204" pitchFamily="34" charset="0"/>
                        </a:rPr>
                        <a:t> </a:t>
                      </a:r>
                      <a:br>
                        <a:rPr lang="en-US" sz="1200" baseline="0" dirty="0" smtClean="0">
                          <a:latin typeface="Arial" panose="020B0604020202020204" pitchFamily="34" charset="0"/>
                          <a:cs typeface="Arial" panose="020B0604020202020204" pitchFamily="34" charset="0"/>
                        </a:rPr>
                      </a:br>
                      <a:r>
                        <a:rPr lang="en-US" sz="1200" baseline="0" dirty="0" smtClean="0">
                          <a:latin typeface="Arial" panose="020B0604020202020204" pitchFamily="34" charset="0"/>
                          <a:cs typeface="Arial" panose="020B0604020202020204" pitchFamily="34" charset="0"/>
                        </a:rPr>
                        <a:t>to manage franchisees</a:t>
                      </a:r>
                      <a:endParaRPr lang="en-US" sz="1200" dirty="0" smtClean="0">
                        <a:latin typeface="Arial" panose="020B0604020202020204" pitchFamily="34" charset="0"/>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lgn="l" defTabSz="457200" rtl="0" eaLnBrk="1" latinLnBrk="0" hangingPunct="1">
                        <a:spcBef>
                          <a:spcPts val="0"/>
                        </a:spcBef>
                        <a:spcAft>
                          <a:spcPts val="300"/>
                        </a:spcAft>
                        <a:buFont typeface="Wingdings" pitchFamily="2" charset="2"/>
                        <a:buNone/>
                      </a:pPr>
                      <a:endParaRPr lang="en-US" sz="1200" kern="120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accent6"/>
                    </a:solidFill>
                  </a:tcPr>
                </a:tc>
              </a:tr>
              <a:tr h="413529">
                <a:tc>
                  <a:txBody>
                    <a:bodyPr/>
                    <a:lstStyle/>
                    <a:p>
                      <a:pPr marL="0" indent="0">
                        <a:spcBef>
                          <a:spcPts val="0"/>
                        </a:spcBef>
                        <a:spcAft>
                          <a:spcPts val="300"/>
                        </a:spcAft>
                        <a:buFont typeface="Wingdings" pitchFamily="2" charset="2"/>
                        <a:buNone/>
                      </a:pPr>
                      <a:r>
                        <a:rPr lang="en-US" sz="1200" dirty="0" smtClean="0">
                          <a:latin typeface="Arial" panose="020B0604020202020204" pitchFamily="34" charset="0"/>
                          <a:cs typeface="Arial" panose="020B0604020202020204" pitchFamily="34" charset="0"/>
                        </a:rPr>
                        <a:t>Can find sufficient number of franchisees</a:t>
                      </a: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lgn="l" defTabSz="457200" rtl="0" eaLnBrk="1" latinLnBrk="0" hangingPunct="1">
                        <a:spcBef>
                          <a:spcPts val="0"/>
                        </a:spcBef>
                        <a:spcAft>
                          <a:spcPts val="300"/>
                        </a:spcAft>
                        <a:buFont typeface="Wingdings" pitchFamily="2" charset="2"/>
                        <a:buNone/>
                      </a:pPr>
                      <a:endParaRPr lang="en-US" sz="1200" kern="120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accent6"/>
                    </a:solidFill>
                  </a:tcPr>
                </a:tc>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3498736631"/>
              </p:ext>
            </p:extLst>
          </p:nvPr>
        </p:nvGraphicFramePr>
        <p:xfrm>
          <a:off x="4787612" y="3963436"/>
          <a:ext cx="3958992" cy="914400"/>
        </p:xfrm>
        <a:graphic>
          <a:graphicData uri="http://schemas.openxmlformats.org/drawingml/2006/table">
            <a:tbl>
              <a:tblPr firstRow="1" bandRow="1">
                <a:tableStyleId>{5C22544A-7EE6-4342-B048-85BDC9FD1C3A}</a:tableStyleId>
              </a:tblPr>
              <a:tblGrid>
                <a:gridCol w="2934423"/>
                <a:gridCol w="1024569"/>
              </a:tblGrid>
              <a:tr h="413529">
                <a:tc>
                  <a:txBody>
                    <a:bodyPr/>
                    <a:lstStyle/>
                    <a:p>
                      <a:r>
                        <a:rPr lang="en-US" sz="1200" kern="1200" dirty="0" smtClean="0">
                          <a:solidFill>
                            <a:srgbClr val="468272"/>
                          </a:solidFill>
                          <a:latin typeface="Arial" panose="020B0604020202020204" pitchFamily="34" charset="0"/>
                          <a:ea typeface="+mn-ea"/>
                          <a:cs typeface="Arial" panose="020B0604020202020204" pitchFamily="34" charset="0"/>
                        </a:rPr>
                        <a:t>Marketing</a:t>
                      </a:r>
                      <a:endParaRPr lang="en-US" sz="1200" dirty="0">
                        <a:solidFill>
                          <a:srgbClr val="468272"/>
                        </a:solidFill>
                        <a:latin typeface="Arial" panose="020B0604020202020204" pitchFamily="34" charset="0"/>
                        <a:cs typeface="Arial" panose="020B0604020202020204" pitchFamily="34" charset="0"/>
                      </a:endParaRP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tc>
                  <a:txBody>
                    <a:bodyPr/>
                    <a:lstStyle/>
                    <a:p>
                      <a:r>
                        <a:rPr lang="en-US" sz="1200" dirty="0" smtClean="0">
                          <a:solidFill>
                            <a:srgbClr val="468272"/>
                          </a:solidFill>
                          <a:latin typeface="Arial" panose="020B0604020202020204" pitchFamily="34" charset="0"/>
                          <a:cs typeface="Arial" panose="020B0604020202020204" pitchFamily="34" charset="0"/>
                        </a:rPr>
                        <a:t>Deal</a:t>
                      </a:r>
                      <a:r>
                        <a:rPr lang="en-US" sz="1200" baseline="0" dirty="0" smtClean="0">
                          <a:solidFill>
                            <a:srgbClr val="468272"/>
                          </a:solidFill>
                          <a:latin typeface="Arial" panose="020B0604020202020204" pitchFamily="34" charset="0"/>
                          <a:cs typeface="Arial" panose="020B0604020202020204" pitchFamily="34" charset="0"/>
                        </a:rPr>
                        <a:t> </a:t>
                      </a:r>
                      <a:r>
                        <a:rPr lang="en-US" sz="1200" dirty="0" smtClean="0">
                          <a:solidFill>
                            <a:srgbClr val="468272"/>
                          </a:solidFill>
                          <a:latin typeface="Arial" panose="020B0604020202020204" pitchFamily="34" charset="0"/>
                          <a:cs typeface="Arial" panose="020B0604020202020204" pitchFamily="34" charset="0"/>
                        </a:rPr>
                        <a:t>Killer Potential*</a:t>
                      </a:r>
                      <a:endParaRPr lang="en-US" sz="1200" dirty="0">
                        <a:solidFill>
                          <a:srgbClr val="468272"/>
                        </a:solidFill>
                        <a:latin typeface="Arial" panose="020B0604020202020204" pitchFamily="34" charset="0"/>
                        <a:cs typeface="Arial" panose="020B0604020202020204" pitchFamily="34" charset="0"/>
                      </a:endParaRP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tr>
              <a:tr h="413529">
                <a:tc>
                  <a:txBody>
                    <a:bodyPr/>
                    <a:lstStyle/>
                    <a:p>
                      <a:pPr marL="0" indent="0">
                        <a:spcBef>
                          <a:spcPts val="0"/>
                        </a:spcBef>
                        <a:spcAft>
                          <a:spcPts val="300"/>
                        </a:spcAft>
                        <a:buFont typeface="Wingdings" pitchFamily="2" charset="2"/>
                        <a:buNone/>
                      </a:pPr>
                      <a:r>
                        <a:rPr lang="en-US" sz="1200" dirty="0" smtClean="0">
                          <a:latin typeface="Arial" panose="020B0604020202020204" pitchFamily="34" charset="0"/>
                          <a:cs typeface="Arial" panose="020B0604020202020204" pitchFamily="34" charset="0"/>
                        </a:rPr>
                        <a:t>Marketing required to drive awareness, trial, and repeat is not cost prohibitive</a:t>
                      </a: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lgn="l" defTabSz="457200" rtl="0" eaLnBrk="1" latinLnBrk="0" hangingPunct="1">
                        <a:spcBef>
                          <a:spcPts val="0"/>
                        </a:spcBef>
                        <a:spcAft>
                          <a:spcPts val="300"/>
                        </a:spcAft>
                        <a:buFont typeface="Wingdings" pitchFamily="2" charset="2"/>
                        <a:buNone/>
                      </a:pPr>
                      <a:endParaRPr lang="en-US" sz="1200" kern="120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accent6"/>
                    </a:solidFill>
                  </a:tcPr>
                </a:tc>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3641025832"/>
              </p:ext>
            </p:extLst>
          </p:nvPr>
        </p:nvGraphicFramePr>
        <p:xfrm>
          <a:off x="4778513" y="5030236"/>
          <a:ext cx="3958992" cy="914400"/>
        </p:xfrm>
        <a:graphic>
          <a:graphicData uri="http://schemas.openxmlformats.org/drawingml/2006/table">
            <a:tbl>
              <a:tblPr firstRow="1" bandRow="1">
                <a:tableStyleId>{5C22544A-7EE6-4342-B048-85BDC9FD1C3A}</a:tableStyleId>
              </a:tblPr>
              <a:tblGrid>
                <a:gridCol w="2934423"/>
                <a:gridCol w="1024569"/>
              </a:tblGrid>
              <a:tr h="413529">
                <a:tc>
                  <a:txBody>
                    <a:bodyPr/>
                    <a:lstStyle/>
                    <a:p>
                      <a:r>
                        <a:rPr lang="en-US" sz="1200" kern="1200" dirty="0" smtClean="0">
                          <a:solidFill>
                            <a:srgbClr val="468272"/>
                          </a:solidFill>
                          <a:latin typeface="Arial" panose="020B0604020202020204" pitchFamily="34" charset="0"/>
                          <a:ea typeface="+mn-ea"/>
                          <a:cs typeface="Arial" panose="020B0604020202020204" pitchFamily="34" charset="0"/>
                        </a:rPr>
                        <a:t>Legal</a:t>
                      </a:r>
                      <a:endParaRPr lang="en-US" sz="1200" dirty="0">
                        <a:solidFill>
                          <a:srgbClr val="468272"/>
                        </a:solidFill>
                        <a:latin typeface="Arial" panose="020B0604020202020204" pitchFamily="34" charset="0"/>
                        <a:cs typeface="Arial" panose="020B0604020202020204" pitchFamily="34" charset="0"/>
                      </a:endParaRP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tc>
                  <a:txBody>
                    <a:bodyPr/>
                    <a:lstStyle/>
                    <a:p>
                      <a:r>
                        <a:rPr lang="en-US" sz="1200" dirty="0" smtClean="0">
                          <a:solidFill>
                            <a:srgbClr val="468272"/>
                          </a:solidFill>
                          <a:latin typeface="Arial" panose="020B0604020202020204" pitchFamily="34" charset="0"/>
                          <a:cs typeface="Arial" panose="020B0604020202020204" pitchFamily="34" charset="0"/>
                        </a:rPr>
                        <a:t>Deal</a:t>
                      </a:r>
                      <a:r>
                        <a:rPr lang="en-US" sz="1200" baseline="0" dirty="0" smtClean="0">
                          <a:solidFill>
                            <a:srgbClr val="468272"/>
                          </a:solidFill>
                          <a:latin typeface="Arial" panose="020B0604020202020204" pitchFamily="34" charset="0"/>
                          <a:cs typeface="Arial" panose="020B0604020202020204" pitchFamily="34" charset="0"/>
                        </a:rPr>
                        <a:t> </a:t>
                      </a:r>
                      <a:r>
                        <a:rPr lang="en-US" sz="1200" dirty="0" smtClean="0">
                          <a:solidFill>
                            <a:srgbClr val="468272"/>
                          </a:solidFill>
                          <a:latin typeface="Arial" panose="020B0604020202020204" pitchFamily="34" charset="0"/>
                          <a:cs typeface="Arial" panose="020B0604020202020204" pitchFamily="34" charset="0"/>
                        </a:rPr>
                        <a:t>Killer Potential*</a:t>
                      </a:r>
                      <a:endParaRPr lang="en-US" sz="1200" dirty="0">
                        <a:solidFill>
                          <a:srgbClr val="468272"/>
                        </a:solidFill>
                        <a:latin typeface="Arial" panose="020B0604020202020204" pitchFamily="34" charset="0"/>
                        <a:cs typeface="Arial" panose="020B0604020202020204" pitchFamily="34" charset="0"/>
                      </a:endParaRP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tr>
              <a:tr h="413529">
                <a:tc>
                  <a:txBody>
                    <a:bodyPr/>
                    <a:lstStyle/>
                    <a:p>
                      <a:pPr marL="0" indent="0">
                        <a:spcBef>
                          <a:spcPts val="0"/>
                        </a:spcBef>
                        <a:spcAft>
                          <a:spcPts val="300"/>
                        </a:spcAft>
                        <a:buFont typeface="Wingdings" pitchFamily="2" charset="2"/>
                        <a:buNone/>
                      </a:pPr>
                      <a:r>
                        <a:rPr lang="en-US" sz="1200" dirty="0" smtClean="0">
                          <a:latin typeface="Arial" panose="020B0604020202020204" pitchFamily="34" charset="0"/>
                          <a:cs typeface="Arial" panose="020B0604020202020204" pitchFamily="34" charset="0"/>
                        </a:rPr>
                        <a:t>Able to obtain needed health code and business permits</a:t>
                      </a: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lgn="l" defTabSz="457200" rtl="0" eaLnBrk="1" latinLnBrk="0" hangingPunct="1">
                        <a:spcBef>
                          <a:spcPts val="0"/>
                        </a:spcBef>
                        <a:spcAft>
                          <a:spcPts val="300"/>
                        </a:spcAft>
                        <a:buFont typeface="Wingdings" pitchFamily="2" charset="2"/>
                        <a:buNone/>
                      </a:pPr>
                      <a:endParaRPr lang="en-US" sz="1200" kern="120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rgbClr val="468272"/>
                    </a:solidFill>
                  </a:tcPr>
                </a:tc>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4084586846"/>
              </p:ext>
            </p:extLst>
          </p:nvPr>
        </p:nvGraphicFramePr>
        <p:xfrm>
          <a:off x="457200" y="5030236"/>
          <a:ext cx="3958992" cy="914400"/>
        </p:xfrm>
        <a:graphic>
          <a:graphicData uri="http://schemas.openxmlformats.org/drawingml/2006/table">
            <a:tbl>
              <a:tblPr firstRow="1" bandRow="1">
                <a:tableStyleId>{5C22544A-7EE6-4342-B048-85BDC9FD1C3A}</a:tableStyleId>
              </a:tblPr>
              <a:tblGrid>
                <a:gridCol w="2934423"/>
                <a:gridCol w="1024569"/>
              </a:tblGrid>
              <a:tr h="413529">
                <a:tc>
                  <a:txBody>
                    <a:bodyPr/>
                    <a:lstStyle/>
                    <a:p>
                      <a:r>
                        <a:rPr lang="en-US" sz="1200" kern="1200" dirty="0" smtClean="0">
                          <a:solidFill>
                            <a:srgbClr val="468272"/>
                          </a:solidFill>
                          <a:latin typeface="Arial" panose="020B0604020202020204" pitchFamily="34" charset="0"/>
                          <a:ea typeface="+mn-ea"/>
                          <a:cs typeface="Arial" panose="020B0604020202020204" pitchFamily="34" charset="0"/>
                        </a:rPr>
                        <a:t>Truck</a:t>
                      </a:r>
                      <a:endParaRPr lang="en-US" sz="1200" dirty="0">
                        <a:solidFill>
                          <a:srgbClr val="468272"/>
                        </a:solidFill>
                        <a:latin typeface="Arial" panose="020B0604020202020204" pitchFamily="34" charset="0"/>
                        <a:cs typeface="Arial" panose="020B0604020202020204" pitchFamily="34" charset="0"/>
                      </a:endParaRP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tc>
                  <a:txBody>
                    <a:bodyPr/>
                    <a:lstStyle/>
                    <a:p>
                      <a:r>
                        <a:rPr lang="en-US" sz="1200" dirty="0" smtClean="0">
                          <a:solidFill>
                            <a:srgbClr val="468272"/>
                          </a:solidFill>
                          <a:latin typeface="Arial" panose="020B0604020202020204" pitchFamily="34" charset="0"/>
                          <a:cs typeface="Arial" panose="020B0604020202020204" pitchFamily="34" charset="0"/>
                        </a:rPr>
                        <a:t>Deal</a:t>
                      </a:r>
                      <a:r>
                        <a:rPr lang="en-US" sz="1200" baseline="0" dirty="0" smtClean="0">
                          <a:solidFill>
                            <a:srgbClr val="468272"/>
                          </a:solidFill>
                          <a:latin typeface="Arial" panose="020B0604020202020204" pitchFamily="34" charset="0"/>
                          <a:cs typeface="Arial" panose="020B0604020202020204" pitchFamily="34" charset="0"/>
                        </a:rPr>
                        <a:t> </a:t>
                      </a:r>
                      <a:r>
                        <a:rPr lang="en-US" sz="1200" dirty="0" smtClean="0">
                          <a:solidFill>
                            <a:srgbClr val="468272"/>
                          </a:solidFill>
                          <a:latin typeface="Arial" panose="020B0604020202020204" pitchFamily="34" charset="0"/>
                          <a:cs typeface="Arial" panose="020B0604020202020204" pitchFamily="34" charset="0"/>
                        </a:rPr>
                        <a:t>Killer Potential*</a:t>
                      </a:r>
                      <a:endParaRPr lang="en-US" sz="1200" dirty="0">
                        <a:solidFill>
                          <a:srgbClr val="468272"/>
                        </a:solidFill>
                        <a:latin typeface="Arial" panose="020B0604020202020204" pitchFamily="34" charset="0"/>
                        <a:cs typeface="Arial" panose="020B0604020202020204" pitchFamily="34" charset="0"/>
                      </a:endParaRPr>
                    </a:p>
                  </a:txBody>
                  <a:tcPr anchor="ctr">
                    <a:lnB w="12700" cap="flat" cmpd="sng" algn="ctr">
                      <a:solidFill>
                        <a:srgbClr val="A6A6A6">
                          <a:lumMod val="60000"/>
                          <a:lumOff val="40000"/>
                        </a:srgbClr>
                      </a:solidFill>
                      <a:prstDash val="sysDash"/>
                      <a:round/>
                      <a:headEnd type="none" w="med" len="med"/>
                      <a:tailEnd type="none" w="med" len="med"/>
                    </a:lnB>
                    <a:solidFill>
                      <a:schemeClr val="bg1">
                        <a:lumMod val="85000"/>
                      </a:schemeClr>
                    </a:solidFill>
                  </a:tcPr>
                </a:tc>
              </a:tr>
              <a:tr h="413529">
                <a:tc>
                  <a:txBody>
                    <a:bodyPr/>
                    <a:lstStyle/>
                    <a:p>
                      <a:pPr marL="0" indent="0">
                        <a:spcBef>
                          <a:spcPts val="0"/>
                        </a:spcBef>
                        <a:spcAft>
                          <a:spcPts val="300"/>
                        </a:spcAft>
                        <a:buFont typeface="Wingdings" pitchFamily="2" charset="2"/>
                        <a:buNone/>
                      </a:pPr>
                      <a:r>
                        <a:rPr lang="en-US" sz="1200" dirty="0" smtClean="0">
                          <a:latin typeface="Arial" panose="020B0604020202020204" pitchFamily="34" charset="0"/>
                          <a:cs typeface="Arial" panose="020B0604020202020204" pitchFamily="34" charset="0"/>
                        </a:rPr>
                        <a:t>Able to acquire</a:t>
                      </a:r>
                      <a:r>
                        <a:rPr lang="en-US" sz="1200" baseline="0" dirty="0" smtClean="0">
                          <a:latin typeface="Arial" panose="020B0604020202020204" pitchFamily="34" charset="0"/>
                          <a:cs typeface="Arial" panose="020B0604020202020204" pitchFamily="34" charset="0"/>
                        </a:rPr>
                        <a:t> and service trucks, including kitchen, for reasonable price</a:t>
                      </a:r>
                      <a:endParaRPr lang="en-US" sz="1200" dirty="0" smtClean="0">
                        <a:latin typeface="Arial" panose="020B0604020202020204" pitchFamily="34" charset="0"/>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chemeClr val="bg1"/>
                    </a:solidFill>
                  </a:tcPr>
                </a:tc>
                <a:tc>
                  <a:txBody>
                    <a:bodyPr/>
                    <a:lstStyle/>
                    <a:p>
                      <a:pPr marL="0" indent="0" algn="l" defTabSz="457200" rtl="0" eaLnBrk="1" latinLnBrk="0" hangingPunct="1">
                        <a:spcBef>
                          <a:spcPts val="0"/>
                        </a:spcBef>
                        <a:spcAft>
                          <a:spcPts val="300"/>
                        </a:spcAft>
                        <a:buFont typeface="Wingdings" pitchFamily="2" charset="2"/>
                        <a:buNone/>
                      </a:pPr>
                      <a:endParaRPr lang="en-US" sz="1200" kern="120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A6A6A6">
                          <a:lumMod val="60000"/>
                          <a:lumOff val="40000"/>
                        </a:srgbClr>
                      </a:solidFill>
                      <a:prstDash val="sysDash"/>
                      <a:round/>
                      <a:headEnd type="none" w="med" len="med"/>
                      <a:tailEnd type="none" w="med" len="med"/>
                    </a:lnL>
                    <a:lnR w="12700" cap="flat" cmpd="sng" algn="ctr">
                      <a:solidFill>
                        <a:srgbClr val="A6A6A6">
                          <a:lumMod val="60000"/>
                          <a:lumOff val="40000"/>
                        </a:srgbClr>
                      </a:solidFill>
                      <a:prstDash val="sysDash"/>
                      <a:round/>
                      <a:headEnd type="none" w="med" len="med"/>
                      <a:tailEnd type="none" w="med" len="med"/>
                    </a:lnR>
                    <a:lnT w="12700" cap="flat" cmpd="sng" algn="ctr">
                      <a:solidFill>
                        <a:srgbClr val="A6A6A6">
                          <a:lumMod val="60000"/>
                          <a:lumOff val="40000"/>
                        </a:srgbClr>
                      </a:solidFill>
                      <a:prstDash val="sysDash"/>
                      <a:round/>
                      <a:headEnd type="none" w="med" len="med"/>
                      <a:tailEnd type="none" w="med" len="med"/>
                    </a:lnT>
                    <a:lnB w="12700" cap="flat" cmpd="sng" algn="ctr">
                      <a:solidFill>
                        <a:srgbClr val="A6A6A6">
                          <a:lumMod val="60000"/>
                          <a:lumOff val="40000"/>
                        </a:srgbClr>
                      </a:solidFill>
                      <a:prstDash val="sysDash"/>
                      <a:round/>
                      <a:headEnd type="none" w="med" len="med"/>
                      <a:tailEnd type="none" w="med" len="med"/>
                    </a:lnB>
                    <a:solidFill>
                      <a:srgbClr val="468272"/>
                    </a:solidFill>
                  </a:tcPr>
                </a:tc>
              </a:tr>
            </a:tbl>
          </a:graphicData>
        </a:graphic>
      </p:graphicFrame>
      <p:sp>
        <p:nvSpPr>
          <p:cNvPr id="25" name="TextBox 24"/>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smtClean="0">
                <a:solidFill>
                  <a:prstClr val="black"/>
                </a:solidFill>
              </a:rPr>
              <a:t>© Copyright 2014 Innosight LLC </a:t>
            </a:r>
          </a:p>
          <a:p>
            <a:pPr>
              <a:spcBef>
                <a:spcPts val="200"/>
              </a:spcBef>
              <a:spcAft>
                <a:spcPts val="400"/>
              </a:spcAft>
            </a:pPr>
            <a:endParaRPr lang="de-DE" sz="1600" dirty="0" smtClean="0">
              <a:solidFill>
                <a:srgbClr val="000000"/>
              </a:solidFill>
            </a:endParaRPr>
          </a:p>
        </p:txBody>
      </p:sp>
      <p:sp>
        <p:nvSpPr>
          <p:cNvPr id="26" name="TextBox 25"/>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24</a:t>
            </a:fld>
            <a:endParaRPr lang="en-US" sz="800" dirty="0" smtClean="0">
              <a:solidFill>
                <a:prstClr val="black"/>
              </a:solidFill>
            </a:endParaRPr>
          </a:p>
        </p:txBody>
      </p:sp>
    </p:spTree>
    <p:extLst>
      <p:ext uri="{BB962C8B-B14F-4D97-AF65-F5344CB8AC3E}">
        <p14:creationId xmlns:p14="http://schemas.microsoft.com/office/powerpoint/2010/main" val="3989709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2256895" y="-1722924"/>
            <a:ext cx="555625" cy="5069419"/>
          </a:xfrm>
          <a:prstGeom prst="rect">
            <a:avLst/>
          </a:prstGeom>
          <a:noFill/>
          <a:ln>
            <a:no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vert="vert270" rtlCol="0" anchor="ctr"/>
          <a:lstStyle/>
          <a:p>
            <a:pPr algn="r" defTabSz="457200"/>
            <a:endParaRPr lang="en-US" sz="2000" dirty="0">
              <a:solidFill>
                <a:srgbClr val="FFFFFF"/>
              </a:solidFill>
              <a:cs typeface="Calibri" pitchFamily="34" charset="0"/>
            </a:endParaRPr>
          </a:p>
        </p:txBody>
      </p:sp>
      <p:cxnSp>
        <p:nvCxnSpPr>
          <p:cNvPr id="7" name="Straight Connector 6"/>
          <p:cNvCxnSpPr/>
          <p:nvPr/>
        </p:nvCxnSpPr>
        <p:spPr>
          <a:xfrm>
            <a:off x="4050379" y="662078"/>
            <a:ext cx="1667435" cy="299415"/>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18" name="Table 17"/>
          <p:cNvGraphicFramePr>
            <a:graphicFrameLocks noGrp="1"/>
          </p:cNvGraphicFramePr>
          <p:nvPr>
            <p:extLst>
              <p:ext uri="{D42A27DB-BD31-4B8C-83A1-F6EECF244321}">
                <p14:modId xmlns:p14="http://schemas.microsoft.com/office/powerpoint/2010/main" val="3497158086"/>
              </p:ext>
            </p:extLst>
          </p:nvPr>
        </p:nvGraphicFramePr>
        <p:xfrm>
          <a:off x="508504" y="1161490"/>
          <a:ext cx="8249131" cy="5053900"/>
        </p:xfrm>
        <a:graphic>
          <a:graphicData uri="http://schemas.openxmlformats.org/drawingml/2006/table">
            <a:tbl>
              <a:tblPr firstRow="1" bandRow="1">
                <a:tableStyleId>{BDBED569-4797-4DF1-A0F4-6AAB3CD982D8}</a:tableStyleId>
              </a:tblPr>
              <a:tblGrid>
                <a:gridCol w="2234696"/>
                <a:gridCol w="2057400"/>
                <a:gridCol w="895499"/>
                <a:gridCol w="255128"/>
                <a:gridCol w="255128"/>
                <a:gridCol w="255128"/>
                <a:gridCol w="255128"/>
                <a:gridCol w="255128"/>
                <a:gridCol w="255128"/>
                <a:gridCol w="255128"/>
                <a:gridCol w="255128"/>
                <a:gridCol w="255128"/>
                <a:gridCol w="255128"/>
                <a:gridCol w="255128"/>
                <a:gridCol w="255128"/>
              </a:tblGrid>
              <a:tr h="618866">
                <a:tc>
                  <a:txBody>
                    <a:bodyPr/>
                    <a:lstStyle/>
                    <a:p>
                      <a:r>
                        <a:rPr lang="en-US" sz="1200" b="1" u="none" kern="1200" baseline="0" dirty="0" smtClean="0">
                          <a:solidFill>
                            <a:srgbClr val="468272"/>
                          </a:solidFill>
                          <a:latin typeface="Century Gothic" panose="020B0502020202020204" pitchFamily="34" charset="0"/>
                          <a:ea typeface="+mn-ea"/>
                          <a:cs typeface="Arial" pitchFamily="34" charset="0"/>
                        </a:rPr>
                        <a:t>KILLER ASSUMPTIONS</a:t>
                      </a:r>
                      <a:endParaRPr lang="en-US" sz="1200" b="1" u="none" kern="1200" baseline="0" dirty="0">
                        <a:solidFill>
                          <a:srgbClr val="468272"/>
                        </a:solidFill>
                        <a:latin typeface="Century Gothic" panose="020B0502020202020204" pitchFamily="34" charset="0"/>
                        <a:ea typeface="+mn-ea"/>
                        <a:cs typeface="Arial" pitchFamily="34" charset="0"/>
                      </a:endParaRPr>
                    </a:p>
                  </a:txBody>
                  <a:tcPr marR="42521"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r>
                        <a:rPr lang="en-US" sz="1200" b="1" dirty="0" smtClean="0">
                          <a:solidFill>
                            <a:srgbClr val="468272"/>
                          </a:solidFill>
                          <a:latin typeface="Century Gothic" panose="020B0502020202020204" pitchFamily="34" charset="0"/>
                          <a:cs typeface="Arial" pitchFamily="34" charset="0"/>
                        </a:rPr>
                        <a:t>LEARNING TESTS</a:t>
                      </a:r>
                      <a:endParaRPr lang="en-US" sz="1200" b="1" dirty="0">
                        <a:solidFill>
                          <a:srgbClr val="468272"/>
                        </a:solidFill>
                        <a:latin typeface="Century Gothic" panose="020B0502020202020204" pitchFamily="34" charset="0"/>
                        <a:cs typeface="Arial" pitchFamily="34" charset="0"/>
                      </a:endParaRPr>
                    </a:p>
                  </a:txBody>
                  <a:tcPr marR="42521" marT="17009" marB="17009" anchor="ctr" horzOverflow="overflow">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r"/>
                      <a:r>
                        <a:rPr lang="en-US" sz="1200" b="1" dirty="0" smtClean="0">
                          <a:solidFill>
                            <a:srgbClr val="468272"/>
                          </a:solidFill>
                          <a:latin typeface="Century Gothic" panose="020B0502020202020204" pitchFamily="34" charset="0"/>
                          <a:cs typeface="Arial" pitchFamily="34" charset="0"/>
                        </a:rPr>
                        <a:t>WEEK</a:t>
                      </a:r>
                    </a:p>
                  </a:txBody>
                  <a:tcPr marL="42521" marR="42521" marT="17009" marB="17009" anchor="ctr" horzOverflow="overflow">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smtClean="0">
                          <a:solidFill>
                            <a:srgbClr val="468272"/>
                          </a:solidFill>
                          <a:latin typeface="Century Gothic" panose="020B0502020202020204" pitchFamily="34" charset="0"/>
                          <a:ea typeface="+mn-ea"/>
                          <a:cs typeface="Arial" pitchFamily="34" charset="0"/>
                        </a:rPr>
                        <a:t>1</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smtClean="0">
                          <a:solidFill>
                            <a:srgbClr val="468272"/>
                          </a:solidFill>
                          <a:latin typeface="Century Gothic" panose="020B0502020202020204" pitchFamily="34" charset="0"/>
                          <a:ea typeface="+mn-ea"/>
                          <a:cs typeface="Arial" pitchFamily="34" charset="0"/>
                        </a:rPr>
                        <a:t>2</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smtClean="0">
                          <a:solidFill>
                            <a:srgbClr val="468272"/>
                          </a:solidFill>
                          <a:latin typeface="Century Gothic" panose="020B0502020202020204" pitchFamily="34" charset="0"/>
                          <a:ea typeface="+mn-ea"/>
                          <a:cs typeface="Arial" pitchFamily="34" charset="0"/>
                        </a:rPr>
                        <a:t>3</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smtClean="0">
                          <a:solidFill>
                            <a:srgbClr val="468272"/>
                          </a:solidFill>
                          <a:latin typeface="Century Gothic" panose="020B0502020202020204" pitchFamily="34" charset="0"/>
                          <a:ea typeface="+mn-ea"/>
                          <a:cs typeface="Arial" pitchFamily="34" charset="0"/>
                        </a:rPr>
                        <a:t>4</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smtClean="0">
                          <a:solidFill>
                            <a:srgbClr val="468272"/>
                          </a:solidFill>
                          <a:latin typeface="Century Gothic" panose="020B0502020202020204" pitchFamily="34" charset="0"/>
                          <a:ea typeface="+mn-ea"/>
                          <a:cs typeface="Arial" pitchFamily="34" charset="0"/>
                        </a:rPr>
                        <a:t>5</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smtClean="0">
                          <a:solidFill>
                            <a:srgbClr val="468272"/>
                          </a:solidFill>
                          <a:latin typeface="Century Gothic" panose="020B0502020202020204" pitchFamily="34" charset="0"/>
                          <a:ea typeface="+mn-ea"/>
                          <a:cs typeface="Arial" pitchFamily="34" charset="0"/>
                        </a:rPr>
                        <a:t>6</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smtClean="0">
                          <a:solidFill>
                            <a:srgbClr val="468272"/>
                          </a:solidFill>
                          <a:latin typeface="Century Gothic" panose="020B0502020202020204" pitchFamily="34" charset="0"/>
                          <a:ea typeface="+mn-ea"/>
                          <a:cs typeface="Arial" pitchFamily="34" charset="0"/>
                        </a:rPr>
                        <a:t>7</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smtClean="0">
                          <a:solidFill>
                            <a:srgbClr val="468272"/>
                          </a:solidFill>
                          <a:latin typeface="Century Gothic" panose="020B0502020202020204" pitchFamily="34" charset="0"/>
                          <a:ea typeface="+mn-ea"/>
                          <a:cs typeface="Arial" pitchFamily="34" charset="0"/>
                        </a:rPr>
                        <a:t>8</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smtClean="0">
                          <a:solidFill>
                            <a:srgbClr val="468272"/>
                          </a:solidFill>
                          <a:latin typeface="Century Gothic" panose="020B0502020202020204" pitchFamily="34" charset="0"/>
                          <a:ea typeface="+mn-ea"/>
                          <a:cs typeface="Arial" pitchFamily="34" charset="0"/>
                        </a:rPr>
                        <a:t>9</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smtClean="0">
                          <a:solidFill>
                            <a:srgbClr val="468272"/>
                          </a:solidFill>
                          <a:latin typeface="Century Gothic" panose="020B0502020202020204" pitchFamily="34" charset="0"/>
                          <a:ea typeface="+mn-ea"/>
                          <a:cs typeface="Arial" pitchFamily="34" charset="0"/>
                        </a:rPr>
                        <a:t>10</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smtClean="0">
                          <a:solidFill>
                            <a:srgbClr val="468272"/>
                          </a:solidFill>
                          <a:latin typeface="Century Gothic" panose="020B0502020202020204" pitchFamily="34" charset="0"/>
                          <a:ea typeface="+mn-ea"/>
                          <a:cs typeface="Arial" pitchFamily="34" charset="0"/>
                        </a:rPr>
                        <a:t>11</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lang="en-US" sz="1200" b="0" kern="1200" dirty="0" smtClean="0">
                          <a:solidFill>
                            <a:srgbClr val="468272"/>
                          </a:solidFill>
                          <a:latin typeface="Century Gothic" panose="020B0502020202020204" pitchFamily="34" charset="0"/>
                          <a:ea typeface="+mn-ea"/>
                          <a:cs typeface="Arial" pitchFamily="34" charset="0"/>
                        </a:rPr>
                        <a:t>12</a:t>
                      </a: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068225">
                <a:tc>
                  <a:txBody>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lang="en-US" sz="1500" b="1" kern="1200" dirty="0" smtClean="0">
                          <a:solidFill>
                            <a:schemeClr val="tx1">
                              <a:lumMod val="95000"/>
                              <a:lumOff val="5000"/>
                            </a:schemeClr>
                          </a:solidFill>
                          <a:latin typeface="Arial" panose="020B0604020202020204" pitchFamily="34" charset="0"/>
                          <a:ea typeface="+mn-ea"/>
                          <a:cs typeface="Arial" panose="020B0604020202020204" pitchFamily="34" charset="0"/>
                        </a:rPr>
                        <a:t>Compelling menu/ concept</a:t>
                      </a:r>
                    </a:p>
                  </a:txBody>
                  <a:tcPr marL="182880" marR="182880"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lang="en-US" sz="1400" b="0" u="none" kern="1200" baseline="0" dirty="0" smtClean="0">
                          <a:solidFill>
                            <a:schemeClr val="tx1">
                              <a:lumMod val="95000"/>
                              <a:lumOff val="5000"/>
                            </a:schemeClr>
                          </a:solidFill>
                          <a:latin typeface="Arial" panose="020B0604020202020204" pitchFamily="34" charset="0"/>
                          <a:ea typeface="+mn-ea"/>
                          <a:cs typeface="Arial" panose="020B0604020202020204" pitchFamily="34" charset="0"/>
                        </a:rPr>
                        <a:t>Conduct primary market research with consumers</a:t>
                      </a:r>
                      <a:endParaRPr lang="en-US" sz="1400" b="1" u="none" kern="1200" baseline="0" dirty="0" smtClean="0">
                        <a:solidFill>
                          <a:schemeClr val="tx1">
                            <a:lumMod val="95000"/>
                            <a:lumOff val="5000"/>
                          </a:schemeClr>
                        </a:solidFill>
                        <a:latin typeface="Arial" panose="020B0604020202020204" pitchFamily="34" charset="0"/>
                        <a:ea typeface="+mn-ea"/>
                        <a:cs typeface="Arial" panose="020B0604020202020204" pitchFamily="34" charset="0"/>
                      </a:endParaRPr>
                    </a:p>
                  </a:txBody>
                  <a:tcPr marL="182880" marR="182880"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087511">
                <a:tc>
                  <a:txBody>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lang="en-US" sz="1500" b="1" kern="1200" dirty="0" smtClean="0">
                          <a:solidFill>
                            <a:schemeClr val="tx1">
                              <a:lumMod val="95000"/>
                              <a:lumOff val="5000"/>
                            </a:schemeClr>
                          </a:solidFill>
                          <a:latin typeface="Arial" panose="020B0604020202020204" pitchFamily="34" charset="0"/>
                          <a:ea typeface="+mn-ea"/>
                          <a:cs typeface="Arial" panose="020B0604020202020204" pitchFamily="34" charset="0"/>
                        </a:rPr>
                        <a:t>Sufficient</a:t>
                      </a:r>
                      <a:r>
                        <a:rPr lang="en-US" sz="1500" b="1" kern="1200" baseline="0" dirty="0" smtClean="0">
                          <a:solidFill>
                            <a:schemeClr val="tx1">
                              <a:lumMod val="95000"/>
                              <a:lumOff val="5000"/>
                            </a:schemeClr>
                          </a:solidFill>
                          <a:latin typeface="Arial" panose="020B0604020202020204" pitchFamily="34" charset="0"/>
                          <a:ea typeface="+mn-ea"/>
                          <a:cs typeface="Arial" panose="020B0604020202020204" pitchFamily="34" charset="0"/>
                        </a:rPr>
                        <a:t> appropriate locations can </a:t>
                      </a:r>
                      <a:br>
                        <a:rPr lang="en-US" sz="1500" b="1" kern="1200" baseline="0" dirty="0" smtClean="0">
                          <a:solidFill>
                            <a:schemeClr val="tx1">
                              <a:lumMod val="95000"/>
                              <a:lumOff val="5000"/>
                            </a:schemeClr>
                          </a:solidFill>
                          <a:latin typeface="Arial" panose="020B0604020202020204" pitchFamily="34" charset="0"/>
                          <a:ea typeface="+mn-ea"/>
                          <a:cs typeface="Arial" panose="020B0604020202020204" pitchFamily="34" charset="0"/>
                        </a:rPr>
                      </a:br>
                      <a:r>
                        <a:rPr lang="en-US" sz="1500" b="1" kern="1200" baseline="0" dirty="0" smtClean="0">
                          <a:solidFill>
                            <a:schemeClr val="tx1">
                              <a:lumMod val="95000"/>
                              <a:lumOff val="5000"/>
                            </a:schemeClr>
                          </a:solidFill>
                          <a:latin typeface="Arial" panose="020B0604020202020204" pitchFamily="34" charset="0"/>
                          <a:ea typeface="+mn-ea"/>
                          <a:cs typeface="Arial" panose="020B0604020202020204" pitchFamily="34" charset="0"/>
                        </a:rPr>
                        <a:t>be found</a:t>
                      </a:r>
                      <a:endParaRPr lang="en-US" sz="1500" b="1" kern="1200" dirty="0" smtClean="0">
                        <a:solidFill>
                          <a:schemeClr val="tx1">
                            <a:lumMod val="95000"/>
                            <a:lumOff val="5000"/>
                          </a:schemeClr>
                        </a:solidFill>
                        <a:latin typeface="Arial" panose="020B0604020202020204" pitchFamily="34" charset="0"/>
                        <a:ea typeface="+mn-ea"/>
                        <a:cs typeface="Arial" panose="020B0604020202020204" pitchFamily="34" charset="0"/>
                      </a:endParaRPr>
                    </a:p>
                  </a:txBody>
                  <a:tcPr marL="182880" marR="182880"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lang="en-US" sz="1400" b="0" u="none" kern="1200" baseline="0" dirty="0" smtClean="0">
                          <a:solidFill>
                            <a:schemeClr val="tx1">
                              <a:lumMod val="95000"/>
                              <a:lumOff val="5000"/>
                            </a:schemeClr>
                          </a:solidFill>
                          <a:latin typeface="Arial" panose="020B0604020202020204" pitchFamily="34" charset="0"/>
                          <a:ea typeface="+mn-ea"/>
                          <a:cs typeface="Arial" panose="020B0604020202020204" pitchFamily="34" charset="0"/>
                        </a:rPr>
                        <a:t>Explore office parks and understand legal guidelines</a:t>
                      </a:r>
                    </a:p>
                  </a:txBody>
                  <a:tcPr marL="182880" marR="182880"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999109">
                <a:tc>
                  <a:txBody>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lang="en-US" sz="1500" b="1" kern="1200" dirty="0" smtClean="0">
                          <a:solidFill>
                            <a:schemeClr val="tx1">
                              <a:lumMod val="95000"/>
                              <a:lumOff val="5000"/>
                            </a:schemeClr>
                          </a:solidFill>
                          <a:latin typeface="Arial" panose="020B0604020202020204" pitchFamily="34" charset="0"/>
                          <a:ea typeface="+mn-ea"/>
                          <a:cs typeface="Arial" panose="020B0604020202020204" pitchFamily="34" charset="0"/>
                        </a:rPr>
                        <a:t>Supply chain issues are manageable</a:t>
                      </a:r>
                    </a:p>
                  </a:txBody>
                  <a:tcPr marL="182880" marR="182880"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37647"/>
                      </a:schemeClr>
                    </a:solidFill>
                  </a:tcPr>
                </a:tc>
                <a:tc gridSpan="2">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lang="en-US" sz="1400" b="0" u="none" kern="1200" baseline="0" dirty="0" smtClean="0">
                          <a:solidFill>
                            <a:schemeClr val="tx1">
                              <a:lumMod val="95000"/>
                              <a:lumOff val="5000"/>
                            </a:schemeClr>
                          </a:solidFill>
                          <a:latin typeface="Arial" panose="020B0604020202020204" pitchFamily="34" charset="0"/>
                          <a:ea typeface="+mn-ea"/>
                          <a:cs typeface="Arial" panose="020B0604020202020204" pitchFamily="34" charset="0"/>
                        </a:rPr>
                        <a:t>Conduct internal discussions with supply chain and pizza division</a:t>
                      </a:r>
                      <a:endParaRPr lang="en-US" sz="1400" b="1" u="none" kern="1200" baseline="0" dirty="0" smtClean="0">
                        <a:solidFill>
                          <a:schemeClr val="tx1">
                            <a:lumMod val="95000"/>
                            <a:lumOff val="5000"/>
                          </a:schemeClr>
                        </a:solidFill>
                        <a:latin typeface="Arial" panose="020B0604020202020204" pitchFamily="34" charset="0"/>
                        <a:ea typeface="+mn-ea"/>
                        <a:cs typeface="Arial" panose="020B0604020202020204" pitchFamily="34" charset="0"/>
                      </a:endParaRPr>
                    </a:p>
                  </a:txBody>
                  <a:tcPr marL="182880" marR="182880"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280189">
                <a:tc>
                  <a:txBody>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lang="en-US" sz="1500" b="1" kern="1200" dirty="0" smtClean="0">
                          <a:solidFill>
                            <a:schemeClr val="tx1">
                              <a:lumMod val="95000"/>
                              <a:lumOff val="5000"/>
                            </a:schemeClr>
                          </a:solidFill>
                          <a:latin typeface="Arial" panose="020B0604020202020204" pitchFamily="34" charset="0"/>
                          <a:ea typeface="+mn-ea"/>
                          <a:cs typeface="Arial" panose="020B0604020202020204" pitchFamily="34" charset="0"/>
                        </a:rPr>
                        <a:t>Trial, repeat,</a:t>
                      </a:r>
                      <a:r>
                        <a:rPr lang="en-US" sz="1500" b="1" kern="1200" baseline="0" dirty="0" smtClean="0">
                          <a:solidFill>
                            <a:schemeClr val="tx1">
                              <a:lumMod val="95000"/>
                              <a:lumOff val="5000"/>
                            </a:schemeClr>
                          </a:solidFill>
                          <a:latin typeface="Arial" panose="020B0604020202020204" pitchFamily="34" charset="0"/>
                          <a:ea typeface="+mn-ea"/>
                          <a:cs typeface="Arial" panose="020B0604020202020204" pitchFamily="34" charset="0"/>
                        </a:rPr>
                        <a:t> and daily transactions can be achieved</a:t>
                      </a:r>
                      <a:endParaRPr lang="en-US" sz="1500" b="1" kern="1200" dirty="0" smtClean="0">
                        <a:solidFill>
                          <a:schemeClr val="tx1">
                            <a:lumMod val="95000"/>
                            <a:lumOff val="5000"/>
                          </a:schemeClr>
                        </a:solidFill>
                        <a:latin typeface="Arial" panose="020B0604020202020204" pitchFamily="34" charset="0"/>
                        <a:ea typeface="+mn-ea"/>
                        <a:cs typeface="Arial" panose="020B0604020202020204" pitchFamily="34" charset="0"/>
                      </a:endParaRPr>
                    </a:p>
                  </a:txBody>
                  <a:tcPr marL="182880" marR="182880"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lang="en-US" sz="1400" b="0" u="none" kern="1200" baseline="0" dirty="0" smtClean="0">
                          <a:solidFill>
                            <a:schemeClr val="tx1">
                              <a:lumMod val="95000"/>
                              <a:lumOff val="5000"/>
                            </a:schemeClr>
                          </a:solidFill>
                          <a:latin typeface="Arial" panose="020B0604020202020204" pitchFamily="34" charset="0"/>
                          <a:ea typeface="+mn-ea"/>
                          <a:cs typeface="Arial" panose="020B0604020202020204" pitchFamily="34" charset="0"/>
                        </a:rPr>
                        <a:t>Purchase a truck and run a trial</a:t>
                      </a:r>
                    </a:p>
                  </a:txBody>
                  <a:tcPr marL="182880" marR="182880" marT="17009" marB="1700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endParaRPr lang="en-US" sz="11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marL="0" marR="0" marT="42521" marB="4252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bl>
          </a:graphicData>
        </a:graphic>
      </p:graphicFrame>
      <p:sp>
        <p:nvSpPr>
          <p:cNvPr id="21" name="Flowchart: Decision 10"/>
          <p:cNvSpPr/>
          <p:nvPr/>
        </p:nvSpPr>
        <p:spPr bwMode="auto">
          <a:xfrm>
            <a:off x="7133434" y="4310390"/>
            <a:ext cx="157162" cy="182562"/>
          </a:xfrm>
          <a:prstGeom prst="flowChartDecision">
            <a:avLst/>
          </a:prstGeom>
          <a:solidFill>
            <a:schemeClr val="tx1"/>
          </a:solidFill>
          <a:ln w="9525" cap="flat" cmpd="sng" algn="ctr">
            <a:solidFill>
              <a:srgbClr val="000000"/>
            </a:solidFill>
            <a:prstDash val="solid"/>
            <a:round/>
            <a:headEnd type="none" w="med" len="med"/>
            <a:tailEnd type="none" w="med" len="med"/>
          </a:ln>
          <a:effectLst/>
        </p:spPr>
        <p:txBody>
          <a:bodyPr wrap="none" lIns="91429" tIns="45714" rIns="91429" bIns="45714" anchor="ctr"/>
          <a:lstStyle/>
          <a:p>
            <a:pPr algn="ctr" defTabSz="457200">
              <a:defRPr/>
            </a:pPr>
            <a:endParaRPr lang="en-US" sz="1000" kern="0" dirty="0">
              <a:solidFill>
                <a:srgbClr val="000000">
                  <a:lumMod val="95000"/>
                  <a:lumOff val="5000"/>
                </a:srgbClr>
              </a:solidFill>
            </a:endParaRPr>
          </a:p>
        </p:txBody>
      </p:sp>
      <p:sp>
        <p:nvSpPr>
          <p:cNvPr id="22" name="Flowchart: Decision 11"/>
          <p:cNvSpPr/>
          <p:nvPr/>
        </p:nvSpPr>
        <p:spPr bwMode="auto">
          <a:xfrm>
            <a:off x="8180565" y="5575287"/>
            <a:ext cx="157162" cy="182562"/>
          </a:xfrm>
          <a:prstGeom prst="flowChartDecision">
            <a:avLst/>
          </a:prstGeom>
          <a:solidFill>
            <a:schemeClr val="tx1"/>
          </a:solidFill>
          <a:ln w="9525" cap="flat" cmpd="sng" algn="ctr">
            <a:solidFill>
              <a:srgbClr val="000000"/>
            </a:solidFill>
            <a:prstDash val="solid"/>
            <a:round/>
            <a:headEnd type="none" w="med" len="med"/>
            <a:tailEnd type="none" w="med" len="med"/>
          </a:ln>
          <a:effectLst/>
        </p:spPr>
        <p:txBody>
          <a:bodyPr wrap="none" lIns="91429" tIns="45714" rIns="91429" bIns="45714" anchor="ctr"/>
          <a:lstStyle/>
          <a:p>
            <a:pPr algn="ctr" defTabSz="457200">
              <a:defRPr/>
            </a:pPr>
            <a:endParaRPr lang="en-US" sz="1000" kern="0" dirty="0">
              <a:solidFill>
                <a:srgbClr val="000000">
                  <a:lumMod val="95000"/>
                  <a:lumOff val="5000"/>
                </a:srgbClr>
              </a:solidFill>
            </a:endParaRPr>
          </a:p>
        </p:txBody>
      </p:sp>
      <p:sp>
        <p:nvSpPr>
          <p:cNvPr id="14" name="TextBox 13"/>
          <p:cNvSpPr txBox="1"/>
          <p:nvPr/>
        </p:nvSpPr>
        <p:spPr>
          <a:xfrm>
            <a:off x="419100" y="698504"/>
            <a:ext cx="8229600" cy="369312"/>
          </a:xfrm>
          <a:prstGeom prst="rect">
            <a:avLst/>
          </a:prstGeom>
          <a:noFill/>
        </p:spPr>
        <p:txBody>
          <a:bodyPr wrap="square" lIns="91419" tIns="45710" rIns="91419" bIns="45710" rtlCol="0">
            <a:spAutoFit/>
          </a:bodyPr>
          <a:lstStyle/>
          <a:p>
            <a:r>
              <a:rPr lang="en-US" b="1" dirty="0" smtClean="0">
                <a:solidFill>
                  <a:srgbClr val="000000"/>
                </a:solidFill>
                <a:latin typeface="Century Gothic" panose="020B0502020202020204" pitchFamily="34" charset="0"/>
                <a:cs typeface="Arial" panose="020B0604020202020204" pitchFamily="34" charset="0"/>
              </a:rPr>
              <a:t>90 DAY TEST &amp; LEARN PLAN</a:t>
            </a:r>
            <a:endParaRPr lang="en-US" sz="1200" dirty="0">
              <a:solidFill>
                <a:prstClr val="white">
                  <a:lumMod val="75000"/>
                </a:prstClr>
              </a:solidFill>
              <a:latin typeface="Century Gothic" panose="020B0502020202020204" pitchFamily="34" charset="0"/>
              <a:cs typeface="Arial" panose="020B0604020202020204" pitchFamily="34" charset="0"/>
            </a:endParaRPr>
          </a:p>
        </p:txBody>
      </p:sp>
      <p:sp>
        <p:nvSpPr>
          <p:cNvPr id="15" name="Content Placeholder 1"/>
          <p:cNvSpPr>
            <a:spLocks noGrp="1"/>
          </p:cNvSpPr>
          <p:nvPr>
            <p:ph idx="1"/>
          </p:nvPr>
        </p:nvSpPr>
        <p:spPr>
          <a:xfrm>
            <a:off x="1882544" y="43152"/>
            <a:ext cx="7032856" cy="407647"/>
          </a:xfrm>
        </p:spPr>
        <p:txBody>
          <a:bodyPr/>
          <a:lstStyle/>
          <a:p>
            <a:r>
              <a:rPr lang="en-US" dirty="0" smtClean="0"/>
              <a:t>THE FIRST MILE – MINI BUSINESS PLAN TEMPLATE</a:t>
            </a:r>
            <a:endParaRPr lang="en-US" dirty="0"/>
          </a:p>
        </p:txBody>
      </p:sp>
      <p:sp>
        <p:nvSpPr>
          <p:cNvPr id="12" name="Flowchart: Decision 11"/>
          <p:cNvSpPr/>
          <p:nvPr/>
        </p:nvSpPr>
        <p:spPr bwMode="auto">
          <a:xfrm>
            <a:off x="533400" y="6294438"/>
            <a:ext cx="157162" cy="182562"/>
          </a:xfrm>
          <a:prstGeom prst="flowChartDecision">
            <a:avLst/>
          </a:prstGeom>
          <a:solidFill>
            <a:schemeClr val="tx1"/>
          </a:solidFill>
          <a:ln w="9525" cap="flat" cmpd="sng" algn="ctr">
            <a:solidFill>
              <a:srgbClr val="000000"/>
            </a:solidFill>
            <a:prstDash val="solid"/>
            <a:round/>
            <a:headEnd type="none" w="med" len="med"/>
            <a:tailEnd type="none" w="med" len="med"/>
          </a:ln>
          <a:effectLst/>
        </p:spPr>
        <p:txBody>
          <a:bodyPr wrap="none" lIns="91429" tIns="45714" rIns="91429" bIns="45714" anchor="ctr"/>
          <a:lstStyle/>
          <a:p>
            <a:pPr algn="ctr" defTabSz="457200">
              <a:defRPr/>
            </a:pPr>
            <a:endParaRPr lang="en-US" sz="1000" kern="0" dirty="0">
              <a:solidFill>
                <a:srgbClr val="000000">
                  <a:lumMod val="95000"/>
                  <a:lumOff val="5000"/>
                </a:srgbClr>
              </a:solidFill>
            </a:endParaRPr>
          </a:p>
        </p:txBody>
      </p:sp>
      <p:sp>
        <p:nvSpPr>
          <p:cNvPr id="13" name="Text Box 78"/>
          <p:cNvSpPr txBox="1">
            <a:spLocks noChangeArrowheads="1"/>
          </p:cNvSpPr>
          <p:nvPr/>
        </p:nvSpPr>
        <p:spPr bwMode="auto">
          <a:xfrm>
            <a:off x="690562" y="6291590"/>
            <a:ext cx="623751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Verdana" charset="0"/>
                <a:ea typeface="Arial" charset="0"/>
                <a:cs typeface="Arial" charset="0"/>
              </a:defRPr>
            </a:lvl9pPr>
          </a:lstStyle>
          <a:p>
            <a:pPr defTabSz="457200" eaLnBrk="1" fontAlgn="base" hangingPunct="1">
              <a:spcBef>
                <a:spcPct val="50000"/>
              </a:spcBef>
              <a:spcAft>
                <a:spcPct val="0"/>
              </a:spcAft>
            </a:pPr>
            <a:r>
              <a:rPr lang="en-US" sz="1100" dirty="0" smtClean="0">
                <a:solidFill>
                  <a:srgbClr val="000000"/>
                </a:solidFill>
                <a:latin typeface="Arial" panose="020B0604020202020204" pitchFamily="34" charset="0"/>
                <a:cs typeface="Arial" panose="020B0604020202020204" pitchFamily="34" charset="0"/>
              </a:rPr>
              <a:t>Key test and learn plan milestones</a:t>
            </a:r>
          </a:p>
        </p:txBody>
      </p:sp>
      <p:sp>
        <p:nvSpPr>
          <p:cNvPr id="11" name="TextBox 10"/>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smtClean="0">
                <a:solidFill>
                  <a:prstClr val="black"/>
                </a:solidFill>
              </a:rPr>
              <a:t>© Copyright 2014 Innosight LLC </a:t>
            </a:r>
          </a:p>
          <a:p>
            <a:pPr>
              <a:spcBef>
                <a:spcPts val="200"/>
              </a:spcBef>
              <a:spcAft>
                <a:spcPts val="400"/>
              </a:spcAft>
            </a:pPr>
            <a:endParaRPr lang="de-DE" sz="1600" dirty="0" smtClean="0">
              <a:solidFill>
                <a:srgbClr val="000000"/>
              </a:solidFill>
            </a:endParaRPr>
          </a:p>
        </p:txBody>
      </p:sp>
      <p:sp>
        <p:nvSpPr>
          <p:cNvPr id="16" name="TextBox 15"/>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25</a:t>
            </a:fld>
            <a:endParaRPr lang="en-US" sz="800" dirty="0" smtClean="0">
              <a:solidFill>
                <a:prstClr val="black"/>
              </a:solidFill>
            </a:endParaRPr>
          </a:p>
        </p:txBody>
      </p:sp>
    </p:spTree>
    <p:extLst>
      <p:ext uri="{BB962C8B-B14F-4D97-AF65-F5344CB8AC3E}">
        <p14:creationId xmlns:p14="http://schemas.microsoft.com/office/powerpoint/2010/main" val="3267374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844494" y="-1825166"/>
            <a:ext cx="555625" cy="5050975"/>
          </a:xfrm>
          <a:prstGeom prst="rect">
            <a:avLst/>
          </a:prstGeom>
          <a:noFill/>
          <a:ln>
            <a:no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vert="vert270" rtlCol="0" anchor="ctr"/>
          <a:lstStyle/>
          <a:p>
            <a:pPr algn="r" defTabSz="457200"/>
            <a:endParaRPr lang="en-US" sz="2000" dirty="0">
              <a:solidFill>
                <a:srgbClr val="FFFFFF"/>
              </a:solidFill>
              <a:cs typeface="Calibri" pitchFamily="34" charset="0"/>
            </a:endParaRPr>
          </a:p>
        </p:txBody>
      </p:sp>
      <p:grpSp>
        <p:nvGrpSpPr>
          <p:cNvPr id="31" name="Group 58"/>
          <p:cNvGrpSpPr/>
          <p:nvPr/>
        </p:nvGrpSpPr>
        <p:grpSpPr>
          <a:xfrm>
            <a:off x="457200" y="1219200"/>
            <a:ext cx="4150579" cy="5192716"/>
            <a:chOff x="3030333" y="1447801"/>
            <a:chExt cx="3012568" cy="3733798"/>
          </a:xfrm>
        </p:grpSpPr>
        <p:sp>
          <p:nvSpPr>
            <p:cNvPr id="32" name="Rectangle 31"/>
            <p:cNvSpPr/>
            <p:nvPr/>
          </p:nvSpPr>
          <p:spPr>
            <a:xfrm>
              <a:off x="3030333" y="1609554"/>
              <a:ext cx="3012568" cy="3572045"/>
            </a:xfrm>
            <a:prstGeom prst="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nvGrpSpPr>
            <p:cNvPr id="33" name="Group 60"/>
            <p:cNvGrpSpPr/>
            <p:nvPr/>
          </p:nvGrpSpPr>
          <p:grpSpPr>
            <a:xfrm>
              <a:off x="3221525" y="1447804"/>
              <a:ext cx="2621506" cy="359015"/>
              <a:chOff x="3221525" y="1447804"/>
              <a:chExt cx="2621506" cy="359015"/>
            </a:xfrm>
          </p:grpSpPr>
          <p:grpSp>
            <p:nvGrpSpPr>
              <p:cNvPr id="34" name="Group 72"/>
              <p:cNvGrpSpPr/>
              <p:nvPr/>
            </p:nvGrpSpPr>
            <p:grpSpPr>
              <a:xfrm>
                <a:off x="3221525" y="1447804"/>
                <a:ext cx="111512" cy="359015"/>
                <a:chOff x="1243538" y="2195302"/>
                <a:chExt cx="274320" cy="883178"/>
              </a:xfrm>
            </p:grpSpPr>
            <p:sp>
              <p:nvSpPr>
                <p:cNvPr id="80" name="Oval 79"/>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81" name="Rounded Rectangle 80"/>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35" name="Group 80"/>
              <p:cNvGrpSpPr/>
              <p:nvPr/>
            </p:nvGrpSpPr>
            <p:grpSpPr>
              <a:xfrm>
                <a:off x="3387971" y="1447804"/>
                <a:ext cx="111512" cy="359015"/>
                <a:chOff x="1243538" y="2195302"/>
                <a:chExt cx="274320" cy="883178"/>
              </a:xfrm>
            </p:grpSpPr>
            <p:sp>
              <p:nvSpPr>
                <p:cNvPr id="78" name="Oval 77"/>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79" name="Rounded Rectangle 78"/>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36" name="Group 88"/>
              <p:cNvGrpSpPr/>
              <p:nvPr/>
            </p:nvGrpSpPr>
            <p:grpSpPr>
              <a:xfrm>
                <a:off x="3554417" y="1447804"/>
                <a:ext cx="111512" cy="359015"/>
                <a:chOff x="1243538" y="2195302"/>
                <a:chExt cx="274320" cy="883178"/>
              </a:xfrm>
            </p:grpSpPr>
            <p:sp>
              <p:nvSpPr>
                <p:cNvPr id="76" name="Oval 75"/>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77" name="Rounded Rectangle 76"/>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37" name="Group 102"/>
              <p:cNvGrpSpPr/>
              <p:nvPr/>
            </p:nvGrpSpPr>
            <p:grpSpPr>
              <a:xfrm>
                <a:off x="3720862" y="1447804"/>
                <a:ext cx="111512" cy="359015"/>
                <a:chOff x="1243538" y="2195302"/>
                <a:chExt cx="274320" cy="883178"/>
              </a:xfrm>
            </p:grpSpPr>
            <p:sp>
              <p:nvSpPr>
                <p:cNvPr id="74" name="Oval 73"/>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75" name="Rounded Rectangle 74"/>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38" name="Group 104"/>
              <p:cNvGrpSpPr/>
              <p:nvPr/>
            </p:nvGrpSpPr>
            <p:grpSpPr>
              <a:xfrm>
                <a:off x="3887308" y="1447804"/>
                <a:ext cx="111512" cy="359015"/>
                <a:chOff x="1243538" y="2195302"/>
                <a:chExt cx="274320" cy="883178"/>
              </a:xfrm>
            </p:grpSpPr>
            <p:sp>
              <p:nvSpPr>
                <p:cNvPr id="72" name="Oval 71"/>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73" name="Rounded Rectangle 72"/>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39" name="Group 105"/>
              <p:cNvGrpSpPr/>
              <p:nvPr/>
            </p:nvGrpSpPr>
            <p:grpSpPr>
              <a:xfrm>
                <a:off x="4053754" y="1447804"/>
                <a:ext cx="111512" cy="359015"/>
                <a:chOff x="1243538" y="2195302"/>
                <a:chExt cx="274320" cy="883178"/>
              </a:xfrm>
            </p:grpSpPr>
            <p:sp>
              <p:nvSpPr>
                <p:cNvPr id="70" name="Oval 69"/>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71" name="Rounded Rectangle 70"/>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40" name="Group 106"/>
              <p:cNvGrpSpPr/>
              <p:nvPr/>
            </p:nvGrpSpPr>
            <p:grpSpPr>
              <a:xfrm>
                <a:off x="4220200" y="1447804"/>
                <a:ext cx="111512" cy="359015"/>
                <a:chOff x="1243538" y="2195302"/>
                <a:chExt cx="274320" cy="883178"/>
              </a:xfrm>
            </p:grpSpPr>
            <p:sp>
              <p:nvSpPr>
                <p:cNvPr id="68" name="Oval 67"/>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69" name="Rounded Rectangle 68"/>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41" name="Group 107"/>
              <p:cNvGrpSpPr/>
              <p:nvPr/>
            </p:nvGrpSpPr>
            <p:grpSpPr>
              <a:xfrm>
                <a:off x="4386646" y="1447804"/>
                <a:ext cx="111512" cy="359015"/>
                <a:chOff x="1243538" y="2195302"/>
                <a:chExt cx="274320" cy="883178"/>
              </a:xfrm>
            </p:grpSpPr>
            <p:sp>
              <p:nvSpPr>
                <p:cNvPr id="66" name="Oval 65"/>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67" name="Rounded Rectangle 66"/>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42" name="Group 109"/>
              <p:cNvGrpSpPr/>
              <p:nvPr/>
            </p:nvGrpSpPr>
            <p:grpSpPr>
              <a:xfrm>
                <a:off x="4553092" y="1447804"/>
                <a:ext cx="111512" cy="359015"/>
                <a:chOff x="1243538" y="2195302"/>
                <a:chExt cx="274320" cy="883178"/>
              </a:xfrm>
            </p:grpSpPr>
            <p:sp>
              <p:nvSpPr>
                <p:cNvPr id="64" name="Oval 63"/>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65" name="Rounded Rectangle 64"/>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43" name="Group 113"/>
              <p:cNvGrpSpPr/>
              <p:nvPr/>
            </p:nvGrpSpPr>
            <p:grpSpPr>
              <a:xfrm>
                <a:off x="4719538" y="1447804"/>
                <a:ext cx="111512" cy="359015"/>
                <a:chOff x="1243538" y="2195302"/>
                <a:chExt cx="274320" cy="883178"/>
              </a:xfrm>
            </p:grpSpPr>
            <p:sp>
              <p:nvSpPr>
                <p:cNvPr id="62" name="Oval 61"/>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63" name="Rounded Rectangle 62"/>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44" name="Group 114"/>
              <p:cNvGrpSpPr/>
              <p:nvPr/>
            </p:nvGrpSpPr>
            <p:grpSpPr>
              <a:xfrm>
                <a:off x="4899290" y="1447804"/>
                <a:ext cx="111512" cy="359015"/>
                <a:chOff x="1243538" y="2195302"/>
                <a:chExt cx="274320" cy="883178"/>
              </a:xfrm>
            </p:grpSpPr>
            <p:sp>
              <p:nvSpPr>
                <p:cNvPr id="60" name="Oval 59"/>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61" name="Rounded Rectangle 60"/>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45" name="Group 115"/>
              <p:cNvGrpSpPr/>
              <p:nvPr/>
            </p:nvGrpSpPr>
            <p:grpSpPr>
              <a:xfrm>
                <a:off x="5065736" y="1447804"/>
                <a:ext cx="111512" cy="359015"/>
                <a:chOff x="1243538" y="2195302"/>
                <a:chExt cx="274320" cy="883178"/>
              </a:xfrm>
            </p:grpSpPr>
            <p:sp>
              <p:nvSpPr>
                <p:cNvPr id="58" name="Oval 57"/>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59" name="Rounded Rectangle 58"/>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46" name="Group 116"/>
              <p:cNvGrpSpPr/>
              <p:nvPr/>
            </p:nvGrpSpPr>
            <p:grpSpPr>
              <a:xfrm>
                <a:off x="5232182" y="1447804"/>
                <a:ext cx="111512" cy="359015"/>
                <a:chOff x="1243538" y="2195302"/>
                <a:chExt cx="274320" cy="883178"/>
              </a:xfrm>
            </p:grpSpPr>
            <p:sp>
              <p:nvSpPr>
                <p:cNvPr id="56" name="Oval 55"/>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57" name="Rounded Rectangle 56"/>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47" name="Group 117"/>
              <p:cNvGrpSpPr/>
              <p:nvPr/>
            </p:nvGrpSpPr>
            <p:grpSpPr>
              <a:xfrm>
                <a:off x="5398627" y="1447804"/>
                <a:ext cx="111512" cy="359015"/>
                <a:chOff x="1243538" y="2195302"/>
                <a:chExt cx="274320" cy="883178"/>
              </a:xfrm>
            </p:grpSpPr>
            <p:sp>
              <p:nvSpPr>
                <p:cNvPr id="54" name="Oval 53"/>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55" name="Rounded Rectangle 54"/>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48" name="Group 118"/>
              <p:cNvGrpSpPr/>
              <p:nvPr/>
            </p:nvGrpSpPr>
            <p:grpSpPr>
              <a:xfrm>
                <a:off x="5565073" y="1447804"/>
                <a:ext cx="111512" cy="359015"/>
                <a:chOff x="1243538" y="2195302"/>
                <a:chExt cx="274320" cy="883178"/>
              </a:xfrm>
            </p:grpSpPr>
            <p:sp>
              <p:nvSpPr>
                <p:cNvPr id="52" name="Oval 51"/>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53" name="Rounded Rectangle 52"/>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nvGrpSpPr>
              <p:cNvPr id="49" name="Group 119"/>
              <p:cNvGrpSpPr/>
              <p:nvPr/>
            </p:nvGrpSpPr>
            <p:grpSpPr>
              <a:xfrm>
                <a:off x="5731519" y="1447804"/>
                <a:ext cx="111512" cy="359015"/>
                <a:chOff x="1243538" y="2195302"/>
                <a:chExt cx="274320" cy="883178"/>
              </a:xfrm>
            </p:grpSpPr>
            <p:sp>
              <p:nvSpPr>
                <p:cNvPr id="50" name="Oval 49"/>
                <p:cNvSpPr/>
                <p:nvPr/>
              </p:nvSpPr>
              <p:spPr>
                <a:xfrm>
                  <a:off x="1243538" y="2804160"/>
                  <a:ext cx="274320" cy="27432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sp>
              <p:nvSpPr>
                <p:cNvPr id="51" name="Rounded Rectangle 50"/>
                <p:cNvSpPr/>
                <p:nvPr/>
              </p:nvSpPr>
              <p:spPr>
                <a:xfrm>
                  <a:off x="1295400" y="2195302"/>
                  <a:ext cx="176852" cy="795834"/>
                </a:xfrm>
                <a:prstGeom prst="roundRect">
                  <a:avLst>
                    <a:gd name="adj" fmla="val 50000"/>
                  </a:avLst>
                </a:prstGeom>
                <a:gradFill flip="none" rotWithShape="1">
                  <a:gsLst>
                    <a:gs pos="95800">
                      <a:schemeClr val="bg1"/>
                    </a:gs>
                    <a:gs pos="0">
                      <a:schemeClr val="bg1">
                        <a:lumMod val="50000"/>
                      </a:schemeClr>
                    </a:gs>
                    <a:gs pos="100000">
                      <a:schemeClr val="tx1">
                        <a:lumMod val="75000"/>
                        <a:lumOff val="2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200" dirty="0">
                    <a:solidFill>
                      <a:srgbClr val="FFFFFF"/>
                    </a:solidFill>
                    <a:latin typeface="Arial" panose="020B0604020202020204" pitchFamily="34" charset="0"/>
                    <a:cs typeface="Arial" panose="020B0604020202020204" pitchFamily="34" charset="0"/>
                  </a:endParaRPr>
                </a:p>
              </p:txBody>
            </p:sp>
          </p:grpSp>
        </p:grpSp>
      </p:grpSp>
      <p:sp>
        <p:nvSpPr>
          <p:cNvPr id="91" name="TextBox 90"/>
          <p:cNvSpPr txBox="1"/>
          <p:nvPr/>
        </p:nvSpPr>
        <p:spPr>
          <a:xfrm>
            <a:off x="304800" y="698504"/>
            <a:ext cx="8229600" cy="369312"/>
          </a:xfrm>
          <a:prstGeom prst="rect">
            <a:avLst/>
          </a:prstGeom>
          <a:noFill/>
        </p:spPr>
        <p:txBody>
          <a:bodyPr wrap="square" lIns="91419" tIns="45710" rIns="91419" bIns="45710" rtlCol="0">
            <a:spAutoFit/>
          </a:bodyPr>
          <a:lstStyle/>
          <a:p>
            <a:r>
              <a:rPr lang="en-US" b="1" dirty="0" smtClean="0">
                <a:solidFill>
                  <a:srgbClr val="000000"/>
                </a:solidFill>
                <a:latin typeface="Century Gothic" panose="020B0502020202020204" pitchFamily="34" charset="0"/>
                <a:cs typeface="Arial" panose="020B0604020202020204" pitchFamily="34" charset="0"/>
              </a:rPr>
              <a:t>THE HOLLYWOOD PITCH</a:t>
            </a:r>
            <a:endParaRPr lang="en-US" sz="1200" dirty="0">
              <a:solidFill>
                <a:prstClr val="white">
                  <a:lumMod val="75000"/>
                </a:prstClr>
              </a:solidFill>
              <a:latin typeface="Century Gothic" panose="020B0502020202020204" pitchFamily="34" charset="0"/>
              <a:cs typeface="Arial" panose="020B0604020202020204" pitchFamily="34" charset="0"/>
            </a:endParaRPr>
          </a:p>
        </p:txBody>
      </p:sp>
      <p:sp>
        <p:nvSpPr>
          <p:cNvPr id="93" name="Content Placeholder 1"/>
          <p:cNvSpPr>
            <a:spLocks noGrp="1"/>
          </p:cNvSpPr>
          <p:nvPr>
            <p:ph idx="1"/>
          </p:nvPr>
        </p:nvSpPr>
        <p:spPr>
          <a:xfrm>
            <a:off x="1882544" y="43152"/>
            <a:ext cx="7032856" cy="407647"/>
          </a:xfrm>
        </p:spPr>
        <p:txBody>
          <a:bodyPr/>
          <a:lstStyle/>
          <a:p>
            <a:r>
              <a:rPr lang="en-US" dirty="0" smtClean="0"/>
              <a:t>THE FIRST MILE – MINI BUSINESS PLAN TEMPLATE</a:t>
            </a:r>
            <a:endParaRPr lang="en-US" dirty="0"/>
          </a:p>
        </p:txBody>
      </p:sp>
      <p:grpSp>
        <p:nvGrpSpPr>
          <p:cNvPr id="8" name="Group 7"/>
          <p:cNvGrpSpPr/>
          <p:nvPr/>
        </p:nvGrpSpPr>
        <p:grpSpPr>
          <a:xfrm>
            <a:off x="4872035" y="1340548"/>
            <a:ext cx="4271964" cy="5375470"/>
            <a:chOff x="4872035" y="1340548"/>
            <a:chExt cx="4271964" cy="5375470"/>
          </a:xfrm>
        </p:grpSpPr>
        <p:sp>
          <p:nvSpPr>
            <p:cNvPr id="84" name="Rectangle 83"/>
            <p:cNvSpPr/>
            <p:nvPr/>
          </p:nvSpPr>
          <p:spPr>
            <a:xfrm>
              <a:off x="4872035" y="4224754"/>
              <a:ext cx="4024533" cy="1277273"/>
            </a:xfrm>
            <a:prstGeom prst="rect">
              <a:avLst/>
            </a:prstGeom>
          </p:spPr>
          <p:txBody>
            <a:bodyPr wrap="square">
              <a:spAutoFit/>
            </a:bodyPr>
            <a:lstStyle/>
            <a:p>
              <a:pPr marL="171450" indent="-171450" defTabSz="457200">
                <a:buFont typeface="Arial" pitchFamily="34" charset="0"/>
                <a:buChar char="•"/>
              </a:pPr>
              <a:r>
                <a:rPr lang="en-US" sz="1300" i="1" dirty="0" smtClean="0">
                  <a:solidFill>
                    <a:srgbClr val="000000"/>
                  </a:solidFill>
                  <a:latin typeface="Arial" panose="020B0604020202020204" pitchFamily="34" charset="0"/>
                  <a:cs typeface="Arial" panose="020B0604020202020204" pitchFamily="34" charset="0"/>
                </a:rPr>
                <a:t>Message 1</a:t>
              </a:r>
            </a:p>
            <a:p>
              <a:pPr marL="171450" indent="-171450" defTabSz="457200">
                <a:buFont typeface="Arial" pitchFamily="34" charset="0"/>
                <a:buChar char="•"/>
              </a:pPr>
              <a:r>
                <a:rPr lang="en-US" sz="1300" i="1" dirty="0" smtClean="0">
                  <a:solidFill>
                    <a:srgbClr val="000000"/>
                  </a:solidFill>
                  <a:latin typeface="Arial" panose="020B0604020202020204" pitchFamily="34" charset="0"/>
                  <a:cs typeface="Arial" panose="020B0604020202020204" pitchFamily="34" charset="0"/>
                </a:rPr>
                <a:t>Message 2</a:t>
              </a:r>
            </a:p>
            <a:p>
              <a:pPr marL="171450" indent="-171450" defTabSz="457200">
                <a:buFont typeface="Arial" pitchFamily="34" charset="0"/>
                <a:buChar char="•"/>
              </a:pPr>
              <a:r>
                <a:rPr lang="en-US" sz="1300" i="1" dirty="0" smtClean="0">
                  <a:solidFill>
                    <a:srgbClr val="000000"/>
                  </a:solidFill>
                  <a:latin typeface="Arial" panose="020B0604020202020204" pitchFamily="34" charset="0"/>
                  <a:cs typeface="Arial" panose="020B0604020202020204" pitchFamily="34" charset="0"/>
                </a:rPr>
                <a:t>Message 3</a:t>
              </a:r>
              <a:endParaRPr lang="en-US" sz="1300" i="1" dirty="0">
                <a:solidFill>
                  <a:srgbClr val="000000"/>
                </a:solidFill>
                <a:latin typeface="Arial" panose="020B0604020202020204" pitchFamily="34" charset="0"/>
                <a:cs typeface="Arial" panose="020B0604020202020204" pitchFamily="34" charset="0"/>
              </a:endParaRPr>
            </a:p>
            <a:p>
              <a:pPr marL="171450" indent="-171450" defTabSz="457200">
                <a:buFont typeface="Arial" pitchFamily="34" charset="0"/>
                <a:buChar char="•"/>
              </a:pPr>
              <a:endParaRPr lang="en-US" sz="1300" i="1" dirty="0">
                <a:solidFill>
                  <a:srgbClr val="000000"/>
                </a:solidFill>
                <a:latin typeface="Arial" panose="020B0604020202020204" pitchFamily="34" charset="0"/>
                <a:cs typeface="Arial" panose="020B0604020202020204" pitchFamily="34" charset="0"/>
              </a:endParaRPr>
            </a:p>
            <a:p>
              <a:pPr marL="171450" indent="-171450" defTabSz="457200"/>
              <a:endParaRPr lang="en-US" sz="1300" i="1" dirty="0">
                <a:solidFill>
                  <a:srgbClr val="000000"/>
                </a:solidFill>
                <a:latin typeface="Arial" panose="020B0604020202020204" pitchFamily="34" charset="0"/>
                <a:cs typeface="Arial" panose="020B0604020202020204" pitchFamily="34" charset="0"/>
              </a:endParaRPr>
            </a:p>
            <a:p>
              <a:pPr marL="171450" indent="-171450" defTabSz="457200">
                <a:buFont typeface="Arial" pitchFamily="34" charset="0"/>
                <a:buChar char="•"/>
              </a:pPr>
              <a:endParaRPr lang="en-US" sz="1200" i="1" dirty="0">
                <a:solidFill>
                  <a:srgbClr val="000000"/>
                </a:solidFill>
                <a:latin typeface="Arial" panose="020B0604020202020204" pitchFamily="34" charset="0"/>
                <a:cs typeface="Arial" panose="020B0604020202020204" pitchFamily="34" charset="0"/>
              </a:endParaRPr>
            </a:p>
          </p:txBody>
        </p:sp>
        <p:sp>
          <p:nvSpPr>
            <p:cNvPr id="85" name="TextBox 84"/>
            <p:cNvSpPr txBox="1"/>
            <p:nvPr/>
          </p:nvSpPr>
          <p:spPr>
            <a:xfrm>
              <a:off x="4872036" y="3886200"/>
              <a:ext cx="3075993" cy="338554"/>
            </a:xfrm>
            <a:prstGeom prst="rect">
              <a:avLst/>
            </a:prstGeom>
            <a:noFill/>
          </p:spPr>
          <p:txBody>
            <a:bodyPr wrap="square" rtlCol="0">
              <a:spAutoFit/>
            </a:bodyPr>
            <a:lstStyle/>
            <a:p>
              <a:pPr defTabSz="457200"/>
              <a:r>
                <a:rPr lang="en-US" sz="1600" b="1" dirty="0">
                  <a:solidFill>
                    <a:srgbClr val="468272"/>
                  </a:solidFill>
                  <a:latin typeface="Century Gothic" panose="020B0502020202020204" pitchFamily="34" charset="0"/>
                  <a:cs typeface="Arial" panose="020B0604020202020204" pitchFamily="34" charset="0"/>
                </a:rPr>
                <a:t>KEY</a:t>
              </a:r>
              <a:r>
                <a:rPr lang="en-US" sz="1600" b="1" dirty="0">
                  <a:solidFill>
                    <a:srgbClr val="4F81BD">
                      <a:lumMod val="50000"/>
                    </a:srgbClr>
                  </a:solidFill>
                  <a:latin typeface="Arial" panose="020B0604020202020204" pitchFamily="34" charset="0"/>
                  <a:cs typeface="Arial" panose="020B0604020202020204" pitchFamily="34" charset="0"/>
                </a:rPr>
                <a:t> </a:t>
              </a:r>
              <a:r>
                <a:rPr lang="en-US" sz="1600" b="1" dirty="0">
                  <a:solidFill>
                    <a:srgbClr val="468272"/>
                  </a:solidFill>
                  <a:latin typeface="Century Gothic" panose="020B0502020202020204" pitchFamily="34" charset="0"/>
                  <a:cs typeface="Arial" panose="020B0604020202020204" pitchFamily="34" charset="0"/>
                </a:rPr>
                <a:t>MESSAGES</a:t>
              </a:r>
            </a:p>
          </p:txBody>
        </p:sp>
        <p:sp>
          <p:nvSpPr>
            <p:cNvPr id="87" name="TextBox 86"/>
            <p:cNvSpPr txBox="1"/>
            <p:nvPr/>
          </p:nvSpPr>
          <p:spPr>
            <a:xfrm>
              <a:off x="4872036" y="1340548"/>
              <a:ext cx="4114800" cy="784830"/>
            </a:xfrm>
            <a:prstGeom prst="rect">
              <a:avLst/>
            </a:prstGeom>
            <a:noFill/>
          </p:spPr>
          <p:txBody>
            <a:bodyPr wrap="square" rtlCol="0">
              <a:spAutoFit/>
            </a:bodyPr>
            <a:lstStyle/>
            <a:p>
              <a:pPr defTabSz="457200"/>
              <a:r>
                <a:rPr lang="en-US" sz="1600" b="1" dirty="0" smtClean="0">
                  <a:solidFill>
                    <a:srgbClr val="468272"/>
                  </a:solidFill>
                  <a:latin typeface="Century Gothic" panose="020B0502020202020204" pitchFamily="34" charset="0"/>
                  <a:cs typeface="Arial" panose="020B0604020202020204" pitchFamily="34" charset="0"/>
                </a:rPr>
                <a:t>OVERVIEW</a:t>
              </a:r>
              <a:br>
                <a:rPr lang="en-US" sz="1600" b="1" dirty="0" smtClean="0">
                  <a:solidFill>
                    <a:srgbClr val="468272"/>
                  </a:solidFill>
                  <a:latin typeface="Century Gothic" panose="020B0502020202020204" pitchFamily="34" charset="0"/>
                  <a:cs typeface="Arial" panose="020B0604020202020204" pitchFamily="34" charset="0"/>
                </a:rPr>
              </a:br>
              <a:r>
                <a:rPr lang="en-US" sz="1300" i="1" dirty="0" smtClean="0">
                  <a:solidFill>
                    <a:prstClr val="black"/>
                  </a:solidFill>
                  <a:latin typeface="Arial" panose="020B0604020202020204" pitchFamily="34" charset="0"/>
                  <a:cs typeface="Arial" panose="020B0604020202020204" pitchFamily="34" charset="0"/>
                </a:rPr>
                <a:t>Description of the product or service</a:t>
              </a:r>
              <a:endParaRPr lang="en-US" sz="1300" b="1" i="1" dirty="0">
                <a:solidFill>
                  <a:prstClr val="black"/>
                </a:solidFill>
                <a:latin typeface="Arial" panose="020B0604020202020204" pitchFamily="34" charset="0"/>
                <a:cs typeface="Arial" panose="020B0604020202020204" pitchFamily="34" charset="0"/>
              </a:endParaRPr>
            </a:p>
            <a:p>
              <a:pPr defTabSz="457200"/>
              <a:endParaRPr lang="en-US" sz="1600" b="1" i="1" dirty="0">
                <a:solidFill>
                  <a:srgbClr val="468272"/>
                </a:solidFill>
                <a:latin typeface="Century Gothic" panose="020B0502020202020204" pitchFamily="34" charset="0"/>
                <a:cs typeface="Arial" panose="020B0604020202020204" pitchFamily="34" charset="0"/>
              </a:endParaRPr>
            </a:p>
          </p:txBody>
        </p:sp>
        <p:sp>
          <p:nvSpPr>
            <p:cNvPr id="92" name="TextBox 91"/>
            <p:cNvSpPr txBox="1"/>
            <p:nvPr/>
          </p:nvSpPr>
          <p:spPr>
            <a:xfrm>
              <a:off x="4872036" y="2362200"/>
              <a:ext cx="4271963" cy="1138773"/>
            </a:xfrm>
            <a:prstGeom prst="rect">
              <a:avLst/>
            </a:prstGeom>
            <a:noFill/>
          </p:spPr>
          <p:txBody>
            <a:bodyPr wrap="square" rtlCol="0">
              <a:spAutoFit/>
            </a:bodyPr>
            <a:lstStyle/>
            <a:p>
              <a:pPr defTabSz="457200"/>
              <a:r>
                <a:rPr lang="en-US" sz="1600" b="1" dirty="0" smtClean="0">
                  <a:solidFill>
                    <a:srgbClr val="468272"/>
                  </a:solidFill>
                  <a:latin typeface="Century Gothic" panose="020B0502020202020204" pitchFamily="34" charset="0"/>
                  <a:cs typeface="Arial" panose="020B0604020202020204" pitchFamily="34" charset="0"/>
                </a:rPr>
                <a:t>PITCH</a:t>
              </a:r>
              <a:br>
                <a:rPr lang="en-US" sz="1600" b="1" dirty="0" smtClean="0">
                  <a:solidFill>
                    <a:srgbClr val="468272"/>
                  </a:solidFill>
                  <a:latin typeface="Century Gothic" panose="020B0502020202020204" pitchFamily="34" charset="0"/>
                  <a:cs typeface="Arial" panose="020B0604020202020204" pitchFamily="34" charset="0"/>
                </a:rPr>
              </a:br>
              <a:r>
                <a:rPr lang="en-US" sz="1300" i="1" dirty="0">
                  <a:solidFill>
                    <a:srgbClr val="000000"/>
                  </a:solidFill>
                  <a:latin typeface="Arial" panose="020B0604020202020204" pitchFamily="34" charset="0"/>
                  <a:cs typeface="Arial" panose="020B0604020202020204" pitchFamily="34" charset="0"/>
                </a:rPr>
                <a:t>Insert a pithy description of the idea, ideally with an “anchor” (a familiar analogy to ground the audience)  and a “twist” (to show how the idea is different). Example pitch for Netflix = “Blockbuster in the mail”</a:t>
              </a:r>
              <a:endParaRPr lang="en-US" sz="1300" b="1" i="1" dirty="0">
                <a:solidFill>
                  <a:srgbClr val="000000"/>
                </a:solidFill>
                <a:latin typeface="Arial" panose="020B0604020202020204" pitchFamily="34" charset="0"/>
                <a:cs typeface="Arial" panose="020B0604020202020204" pitchFamily="34" charset="0"/>
              </a:endParaRPr>
            </a:p>
          </p:txBody>
        </p:sp>
        <p:sp>
          <p:nvSpPr>
            <p:cNvPr id="109" name="Rectangle 108"/>
            <p:cNvSpPr/>
            <p:nvPr/>
          </p:nvSpPr>
          <p:spPr>
            <a:xfrm>
              <a:off x="4872036" y="5638800"/>
              <a:ext cx="3962400" cy="1077218"/>
            </a:xfrm>
            <a:prstGeom prst="rect">
              <a:avLst/>
            </a:prstGeom>
          </p:spPr>
          <p:txBody>
            <a:bodyPr wrap="square">
              <a:spAutoFit/>
            </a:bodyPr>
            <a:lstStyle/>
            <a:p>
              <a:pPr marL="171450" indent="-171450" defTabSz="457200">
                <a:buFont typeface="Arial" pitchFamily="34" charset="0"/>
                <a:buChar char="•"/>
              </a:pPr>
              <a:r>
                <a:rPr lang="en-US" sz="1300" i="1" dirty="0" smtClean="0">
                  <a:solidFill>
                    <a:srgbClr val="000000"/>
                  </a:solidFill>
                  <a:latin typeface="Arial" panose="020B0604020202020204" pitchFamily="34" charset="0"/>
                  <a:cs typeface="Arial" panose="020B0604020202020204" pitchFamily="34" charset="0"/>
                </a:rPr>
                <a:t>Feature 1</a:t>
              </a:r>
            </a:p>
            <a:p>
              <a:pPr marL="171450" indent="-171450" defTabSz="457200">
                <a:buFont typeface="Arial" pitchFamily="34" charset="0"/>
                <a:buChar char="•"/>
              </a:pPr>
              <a:r>
                <a:rPr lang="en-US" sz="1300" i="1" dirty="0" smtClean="0">
                  <a:solidFill>
                    <a:srgbClr val="000000"/>
                  </a:solidFill>
                  <a:latin typeface="Arial" panose="020B0604020202020204" pitchFamily="34" charset="0"/>
                  <a:cs typeface="Arial" panose="020B0604020202020204" pitchFamily="34" charset="0"/>
                </a:rPr>
                <a:t>Feature 2</a:t>
              </a:r>
            </a:p>
            <a:p>
              <a:pPr marL="171450" indent="-171450" defTabSz="457200">
                <a:buFont typeface="Arial" pitchFamily="34" charset="0"/>
                <a:buChar char="•"/>
              </a:pPr>
              <a:r>
                <a:rPr lang="en-US" sz="1300" i="1" dirty="0" smtClean="0">
                  <a:solidFill>
                    <a:srgbClr val="000000"/>
                  </a:solidFill>
                  <a:latin typeface="Arial" panose="020B0604020202020204" pitchFamily="34" charset="0"/>
                  <a:cs typeface="Arial" panose="020B0604020202020204" pitchFamily="34" charset="0"/>
                </a:rPr>
                <a:t>Feature 3</a:t>
              </a:r>
              <a:endParaRPr lang="en-US" sz="1300" i="1" dirty="0">
                <a:solidFill>
                  <a:srgbClr val="000000"/>
                </a:solidFill>
                <a:latin typeface="Arial" panose="020B0604020202020204" pitchFamily="34" charset="0"/>
                <a:cs typeface="Arial" panose="020B0604020202020204" pitchFamily="34" charset="0"/>
              </a:endParaRPr>
            </a:p>
            <a:p>
              <a:pPr marL="171450" indent="-171450" defTabSz="457200"/>
              <a:endParaRPr lang="en-US" sz="1300" dirty="0">
                <a:solidFill>
                  <a:srgbClr val="000000"/>
                </a:solidFill>
                <a:latin typeface="Arial" panose="020B0604020202020204" pitchFamily="34" charset="0"/>
                <a:cs typeface="Arial" panose="020B0604020202020204" pitchFamily="34" charset="0"/>
              </a:endParaRPr>
            </a:p>
            <a:p>
              <a:pPr marL="171450" indent="-171450" defTabSz="457200">
                <a:buFont typeface="Arial" pitchFamily="34" charset="0"/>
                <a:buChar char="•"/>
              </a:pPr>
              <a:endParaRPr lang="en-US" sz="1200" i="1" dirty="0">
                <a:solidFill>
                  <a:srgbClr val="000000"/>
                </a:solidFill>
                <a:latin typeface="Arial" panose="020B0604020202020204" pitchFamily="34" charset="0"/>
                <a:cs typeface="Arial" panose="020B0604020202020204" pitchFamily="34" charset="0"/>
              </a:endParaRPr>
            </a:p>
          </p:txBody>
        </p:sp>
        <p:sp>
          <p:nvSpPr>
            <p:cNvPr id="110" name="TextBox 109"/>
            <p:cNvSpPr txBox="1"/>
            <p:nvPr/>
          </p:nvSpPr>
          <p:spPr>
            <a:xfrm>
              <a:off x="4872036" y="5300246"/>
              <a:ext cx="3075993" cy="338554"/>
            </a:xfrm>
            <a:prstGeom prst="rect">
              <a:avLst/>
            </a:prstGeom>
            <a:noFill/>
          </p:spPr>
          <p:txBody>
            <a:bodyPr wrap="square" rtlCol="0">
              <a:spAutoFit/>
            </a:bodyPr>
            <a:lstStyle/>
            <a:p>
              <a:pPr defTabSz="457200"/>
              <a:r>
                <a:rPr lang="en-US" sz="1600" b="1" dirty="0" smtClean="0">
                  <a:solidFill>
                    <a:srgbClr val="468272"/>
                  </a:solidFill>
                  <a:latin typeface="Century Gothic" panose="020B0502020202020204" pitchFamily="34" charset="0"/>
                  <a:cs typeface="Arial" panose="020B0604020202020204" pitchFamily="34" charset="0"/>
                </a:rPr>
                <a:t>DIFFERENTIATING FEATURES</a:t>
              </a:r>
              <a:endParaRPr lang="en-US" sz="1600" b="1" dirty="0">
                <a:solidFill>
                  <a:srgbClr val="468272"/>
                </a:solidFill>
                <a:latin typeface="Century Gothic" panose="020B0502020202020204" pitchFamily="34" charset="0"/>
                <a:cs typeface="Arial" panose="020B0604020202020204" pitchFamily="34" charset="0"/>
              </a:endParaRPr>
            </a:p>
          </p:txBody>
        </p:sp>
      </p:grpSp>
      <p:sp>
        <p:nvSpPr>
          <p:cNvPr id="83" name="Text Placeholder 1"/>
          <p:cNvSpPr txBox="1">
            <a:spLocks/>
          </p:cNvSpPr>
          <p:nvPr/>
        </p:nvSpPr>
        <p:spPr>
          <a:xfrm>
            <a:off x="685800" y="1980750"/>
            <a:ext cx="3522132" cy="528335"/>
          </a:xfrm>
          <a:prstGeom prst="rect">
            <a:avLst/>
          </a:prstGeom>
        </p:spPr>
        <p:txBody>
          <a:bodyPr/>
          <a:lstStyle/>
          <a:p>
            <a:pPr defTabSz="457200"/>
            <a:r>
              <a:rPr lang="en-US" sz="1300" i="1" dirty="0">
                <a:solidFill>
                  <a:srgbClr val="000000">
                    <a:lumMod val="95000"/>
                    <a:lumOff val="5000"/>
                  </a:srgbClr>
                </a:solidFill>
                <a:latin typeface="Arial" panose="020B0604020202020204" pitchFamily="34" charset="0"/>
                <a:cs typeface="Arial" panose="020B0604020202020204" pitchFamily="34" charset="0"/>
              </a:rPr>
              <a:t>Create </a:t>
            </a:r>
            <a:r>
              <a:rPr lang="en-US" sz="1300" i="1" dirty="0" smtClean="0">
                <a:solidFill>
                  <a:srgbClr val="000000">
                    <a:lumMod val="95000"/>
                    <a:lumOff val="5000"/>
                  </a:srgbClr>
                </a:solidFill>
                <a:latin typeface="Arial" panose="020B0604020202020204" pitchFamily="34" charset="0"/>
                <a:cs typeface="Arial" panose="020B0604020202020204" pitchFamily="34" charset="0"/>
              </a:rPr>
              <a:t>a sketch </a:t>
            </a:r>
            <a:r>
              <a:rPr lang="en-US" sz="1300" i="1" dirty="0">
                <a:solidFill>
                  <a:srgbClr val="000000">
                    <a:lumMod val="95000"/>
                    <a:lumOff val="5000"/>
                  </a:srgbClr>
                </a:solidFill>
                <a:latin typeface="Arial" panose="020B0604020202020204" pitchFamily="34" charset="0"/>
                <a:cs typeface="Arial" panose="020B0604020202020204" pitchFamily="34" charset="0"/>
              </a:rPr>
              <a:t>to visualize the proposed </a:t>
            </a:r>
            <a:r>
              <a:rPr lang="en-US" sz="1300" i="1" dirty="0" smtClean="0">
                <a:solidFill>
                  <a:srgbClr val="000000">
                    <a:lumMod val="95000"/>
                    <a:lumOff val="5000"/>
                  </a:srgbClr>
                </a:solidFill>
                <a:latin typeface="Arial" panose="020B0604020202020204" pitchFamily="34" charset="0"/>
                <a:cs typeface="Arial" panose="020B0604020202020204" pitchFamily="34" charset="0"/>
              </a:rPr>
              <a:t>product or service</a:t>
            </a:r>
            <a:endParaRPr lang="en-US" sz="1300" i="1" dirty="0">
              <a:solidFill>
                <a:srgbClr val="000000">
                  <a:lumMod val="95000"/>
                  <a:lumOff val="5000"/>
                </a:srgbClr>
              </a:solidFill>
              <a:latin typeface="Arial" panose="020B0604020202020204" pitchFamily="34" charset="0"/>
              <a:cs typeface="Arial" panose="020B0604020202020204" pitchFamily="34" charset="0"/>
            </a:endParaRPr>
          </a:p>
          <a:p>
            <a:pPr defTabSz="457200"/>
            <a:endParaRPr lang="en-US" sz="1200" i="1" dirty="0">
              <a:solidFill>
                <a:srgbClr val="000000">
                  <a:lumMod val="95000"/>
                  <a:lumOff val="5000"/>
                </a:srgbClr>
              </a:solidFill>
              <a:cs typeface="Calibri" pitchFamily="34" charset="0"/>
            </a:endParaRPr>
          </a:p>
          <a:p>
            <a:pPr defTabSz="457200"/>
            <a:endParaRPr lang="en-US" sz="1200" i="1" dirty="0">
              <a:solidFill>
                <a:srgbClr val="000000">
                  <a:lumMod val="95000"/>
                  <a:lumOff val="5000"/>
                </a:srgbClr>
              </a:solidFill>
              <a:cs typeface="Calibri" pitchFamily="34" charset="0"/>
            </a:endParaRPr>
          </a:p>
        </p:txBody>
      </p:sp>
      <p:sp>
        <p:nvSpPr>
          <p:cNvPr id="82" name="TextBox 81"/>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smtClean="0">
                <a:solidFill>
                  <a:prstClr val="black"/>
                </a:solidFill>
              </a:rPr>
              <a:t>© Copyright 2014 Innosight LLC </a:t>
            </a:r>
          </a:p>
          <a:p>
            <a:pPr>
              <a:spcBef>
                <a:spcPts val="200"/>
              </a:spcBef>
              <a:spcAft>
                <a:spcPts val="400"/>
              </a:spcAft>
            </a:pPr>
            <a:endParaRPr lang="de-DE" sz="1600" dirty="0" smtClean="0">
              <a:solidFill>
                <a:srgbClr val="000000"/>
              </a:solidFill>
            </a:endParaRPr>
          </a:p>
        </p:txBody>
      </p:sp>
      <p:sp>
        <p:nvSpPr>
          <p:cNvPr id="86" name="TextBox 85"/>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2</a:t>
            </a:fld>
            <a:endParaRPr lang="en-US" sz="800" dirty="0" smtClean="0">
              <a:solidFill>
                <a:prstClr val="black"/>
              </a:solidFill>
            </a:endParaRPr>
          </a:p>
        </p:txBody>
      </p:sp>
    </p:spTree>
    <p:extLst>
      <p:ext uri="{BB962C8B-B14F-4D97-AF65-F5344CB8AC3E}">
        <p14:creationId xmlns:p14="http://schemas.microsoft.com/office/powerpoint/2010/main" val="1937510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2651379" y="-1285985"/>
            <a:ext cx="555625" cy="4133852"/>
          </a:xfrm>
          <a:prstGeom prst="rect">
            <a:avLst/>
          </a:prstGeom>
          <a:noFill/>
          <a:ln>
            <a:no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vert="vert270" rtlCol="0" anchor="ctr"/>
          <a:lstStyle/>
          <a:p>
            <a:pPr algn="r" defTabSz="457200"/>
            <a:endParaRPr lang="en-US" sz="2000" dirty="0">
              <a:solidFill>
                <a:srgbClr val="FFFFFF"/>
              </a:solidFill>
              <a:cs typeface="Calibri" pitchFamily="34" charset="0"/>
            </a:endParaRPr>
          </a:p>
        </p:txBody>
      </p:sp>
      <p:sp>
        <p:nvSpPr>
          <p:cNvPr id="89" name="Rounded Rectangle 88"/>
          <p:cNvSpPr/>
          <p:nvPr/>
        </p:nvSpPr>
        <p:spPr>
          <a:xfrm>
            <a:off x="438150" y="1040386"/>
            <a:ext cx="8324850" cy="426337"/>
          </a:xfrm>
          <a:prstGeom prst="roundRect">
            <a:avLst/>
          </a:prstGeom>
          <a:solidFill>
            <a:schemeClr val="bg1"/>
          </a:solidFill>
          <a:ln w="12700">
            <a:no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defTabSz="457200"/>
            <a:r>
              <a:rPr lang="en-US" sz="1400" b="1" dirty="0" smtClean="0">
                <a:solidFill>
                  <a:srgbClr val="468272"/>
                </a:solidFill>
                <a:latin typeface="Century Gothic" panose="020B0502020202020204" pitchFamily="34" charset="0"/>
                <a:cs typeface="Arial" panose="020B0604020202020204" pitchFamily="34" charset="0"/>
              </a:rPr>
              <a:t>PRODUCT/SERVICE SUMMARY</a:t>
            </a:r>
            <a:r>
              <a:rPr lang="en-US" sz="1400" b="1" dirty="0">
                <a:solidFill>
                  <a:srgbClr val="468272"/>
                </a:solidFill>
                <a:latin typeface="Century Gothic" panose="020B0502020202020204" pitchFamily="34" charset="0"/>
                <a:cs typeface="Arial" panose="020B0604020202020204" pitchFamily="34" charset="0"/>
              </a:rPr>
              <a:t>: </a:t>
            </a:r>
            <a:r>
              <a:rPr lang="en-US" sz="1400" i="1" dirty="0" smtClean="0">
                <a:solidFill>
                  <a:srgbClr val="000000"/>
                </a:solidFill>
                <a:latin typeface="Arial" panose="020B0604020202020204" pitchFamily="34" charset="0"/>
                <a:cs typeface="Arial" panose="020B0604020202020204" pitchFamily="34" charset="0"/>
              </a:rPr>
              <a:t>Insert one sentence summary of product or service</a:t>
            </a:r>
            <a:endParaRPr lang="en-US" sz="1400" b="1" i="1" dirty="0">
              <a:solidFill>
                <a:srgbClr val="000000"/>
              </a:solidFill>
              <a:latin typeface="Arial" panose="020B0604020202020204" pitchFamily="34" charset="0"/>
              <a:cs typeface="Arial" panose="020B0604020202020204" pitchFamily="34" charset="0"/>
            </a:endParaRPr>
          </a:p>
        </p:txBody>
      </p:sp>
      <p:sp>
        <p:nvSpPr>
          <p:cNvPr id="15" name="Oval 10"/>
          <p:cNvSpPr>
            <a:spLocks noChangeArrowheads="1"/>
          </p:cNvSpPr>
          <p:nvPr/>
        </p:nvSpPr>
        <p:spPr bwMode="auto">
          <a:xfrm>
            <a:off x="3704431" y="2551612"/>
            <a:ext cx="1735138" cy="1737360"/>
          </a:xfrm>
          <a:prstGeom prst="ellipse">
            <a:avLst/>
          </a:prstGeom>
          <a:solidFill>
            <a:srgbClr val="468272"/>
          </a:solidFill>
          <a:ln w="9525">
            <a:noFill/>
            <a:round/>
            <a:headEnd/>
            <a:tailEnd/>
          </a:ln>
        </p:spPr>
        <p:txBody>
          <a:bodyPr wrap="square" lIns="0" rIns="0" anchor="ctr"/>
          <a:lstStyle/>
          <a:p>
            <a:pPr algn="ctr" fontAlgn="base">
              <a:spcBef>
                <a:spcPct val="100000"/>
              </a:spcBef>
              <a:spcAft>
                <a:spcPct val="0"/>
              </a:spcAft>
            </a:pPr>
            <a:r>
              <a:rPr lang="en-US" sz="1600" b="1" dirty="0">
                <a:solidFill>
                  <a:prstClr val="white"/>
                </a:solidFill>
                <a:latin typeface="Century Gothic" panose="020B0502020202020204" pitchFamily="34" charset="0"/>
                <a:cs typeface="Arial" panose="020B0604020202020204" pitchFamily="34" charset="0"/>
              </a:rPr>
              <a:t>WIN-WIN FOR </a:t>
            </a:r>
            <a:r>
              <a:rPr lang="en-US" sz="1600" b="1" dirty="0" smtClean="0">
                <a:solidFill>
                  <a:prstClr val="white"/>
                </a:solidFill>
                <a:latin typeface="Century Gothic" panose="020B0502020202020204" pitchFamily="34" charset="0"/>
                <a:cs typeface="Arial" panose="020B0604020202020204" pitchFamily="34" charset="0"/>
              </a:rPr>
              <a:t>ALL </a:t>
            </a:r>
            <a:r>
              <a:rPr lang="en-US" sz="1600" b="1" dirty="0">
                <a:solidFill>
                  <a:prstClr val="white"/>
                </a:solidFill>
                <a:latin typeface="Century Gothic" panose="020B0502020202020204" pitchFamily="34" charset="0"/>
                <a:cs typeface="Arial" panose="020B0604020202020204" pitchFamily="34" charset="0"/>
              </a:rPr>
              <a:t>INVOLVED?</a:t>
            </a:r>
          </a:p>
        </p:txBody>
      </p:sp>
      <p:graphicFrame>
        <p:nvGraphicFramePr>
          <p:cNvPr id="134" name="Group 3"/>
          <p:cNvGraphicFramePr>
            <a:graphicFrameLocks noGrp="1"/>
          </p:cNvGraphicFramePr>
          <p:nvPr>
            <p:extLst>
              <p:ext uri="{D42A27DB-BD31-4B8C-83A1-F6EECF244321}">
                <p14:modId xmlns:p14="http://schemas.microsoft.com/office/powerpoint/2010/main" val="3692283063"/>
              </p:ext>
            </p:extLst>
          </p:nvPr>
        </p:nvGraphicFramePr>
        <p:xfrm>
          <a:off x="5638800" y="1813625"/>
          <a:ext cx="3086100" cy="1861245"/>
        </p:xfrm>
        <a:graphic>
          <a:graphicData uri="http://schemas.openxmlformats.org/drawingml/2006/table">
            <a:tbl>
              <a:tblPr/>
              <a:tblGrid>
                <a:gridCol w="2387600"/>
                <a:gridCol w="698500"/>
              </a:tblGrid>
              <a:tr h="242192">
                <a:tc gridSpan="2">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1" i="0" u="none" strike="noStrike" kern="1200" cap="none" normalizeH="0" baseline="0" dirty="0" smtClean="0">
                          <a:ln>
                            <a:noFill/>
                          </a:ln>
                          <a:solidFill>
                            <a:schemeClr val="bg1"/>
                          </a:solidFill>
                          <a:effectLst/>
                          <a:latin typeface="Century Gothic" panose="020B0502020202020204" pitchFamily="34" charset="0"/>
                          <a:ea typeface="+mn-ea"/>
                          <a:cs typeface="Arial" panose="020B0604020202020204" pitchFamily="34" charset="0"/>
                        </a:rPr>
                        <a:t>HOW WELL PRODUCT/SERVICE MEETS COMPANY CRITERIA:</a:t>
                      </a:r>
                    </a:p>
                  </a:txBody>
                  <a:tcPr anchor="ctr" horzOverflow="overflow">
                    <a:lnL cap="flat">
                      <a:noFill/>
                    </a:lnL>
                    <a:lnR cap="flat">
                      <a:noFill/>
                    </a:lnR>
                    <a:lnT cap="flat">
                      <a:noFill/>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50000"/>
                      </a:schemeClr>
                    </a:solidFill>
                  </a:tcPr>
                </a:tc>
                <a:tc hMerge="1">
                  <a:txBody>
                    <a:bodyPr/>
                    <a:lstStyle/>
                    <a:p>
                      <a:endParaRPr lang="en-US"/>
                    </a:p>
                  </a:txBody>
                  <a:tcPr/>
                </a:tc>
              </a:tr>
              <a:tr h="353802">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Criteria 1</a:t>
                      </a:r>
                    </a:p>
                  </a:txBody>
                  <a:tcPr anchor="ctr" horzOverflow="overflow">
                    <a:lnL cap="flat">
                      <a:noFill/>
                    </a:lnL>
                    <a:lnR w="12700" cap="flat" cmpd="sng" algn="ctr">
                      <a:solidFill>
                        <a:srgbClr val="A6A6A6">
                          <a:lumMod val="75000"/>
                        </a:srgbClr>
                      </a:solid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txBody>
                  <a:tcPr anchor="ctr" horzOverflow="overflow">
                    <a:lnL w="12700" cap="flat" cmpd="sng" algn="ctr">
                      <a:solidFill>
                        <a:srgbClr val="A6A6A6">
                          <a:lumMod val="75000"/>
                        </a:srgbClr>
                      </a:solidFill>
                      <a:prstDash val="sysDash"/>
                      <a:round/>
                      <a:headEnd type="none" w="med" len="med"/>
                      <a:tailEnd type="none" w="med" len="med"/>
                    </a:lnL>
                    <a:lnR cap="flat">
                      <a:noFill/>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r>
              <a:tr h="352685">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Criteria 2</a:t>
                      </a:r>
                    </a:p>
                  </a:txBody>
                  <a:tcPr anchor="ctr" horzOverflow="overflow">
                    <a:lnL cap="flat">
                      <a:noFill/>
                    </a:lnL>
                    <a:lnR w="12700" cap="flat" cmpd="sng" algn="ctr">
                      <a:solidFill>
                        <a:srgbClr val="A6A6A6">
                          <a:lumMod val="75000"/>
                        </a:srgbClr>
                      </a:solid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A6A6A6">
                          <a:lumMod val="75000"/>
                        </a:srgbClr>
                      </a:solidFill>
                      <a:prstDash val="sysDash"/>
                      <a:round/>
                      <a:headEnd type="none" w="med" len="med"/>
                      <a:tailEnd type="none" w="med" len="med"/>
                    </a:lnL>
                    <a:lnR cap="flat">
                      <a:noFill/>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r>
              <a:tr h="351569">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Criteria 3</a:t>
                      </a:r>
                    </a:p>
                  </a:txBody>
                  <a:tcPr anchor="ctr" horzOverflow="overflow">
                    <a:lnL cap="flat">
                      <a:noFill/>
                    </a:lnL>
                    <a:lnR w="12700" cap="flat" cmpd="sng" algn="ctr">
                      <a:solidFill>
                        <a:srgbClr val="A6A6A6">
                          <a:lumMod val="75000"/>
                        </a:srgbClr>
                      </a:solid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A6A6A6">
                          <a:lumMod val="75000"/>
                        </a:srgbClr>
                      </a:solidFill>
                      <a:prstDash val="sysDash"/>
                      <a:round/>
                      <a:headEnd type="none" w="med" len="med"/>
                      <a:tailEnd type="none" w="med" len="med"/>
                    </a:lnL>
                    <a:lnR cap="flat">
                      <a:noFill/>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r>
              <a:tr h="345989">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Criteria 4</a:t>
                      </a:r>
                    </a:p>
                  </a:txBody>
                  <a:tcPr anchor="ctr" horzOverflow="overflow">
                    <a:lnL cap="flat">
                      <a:noFill/>
                    </a:lnL>
                    <a:lnR w="12700" cap="flat" cmpd="sng" algn="ctr">
                      <a:solidFill>
                        <a:srgbClr val="A6A6A6">
                          <a:lumMod val="75000"/>
                        </a:srgbClr>
                      </a:solid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noFill/>
                      <a:prstDash val="sysDash"/>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txBody>
                  <a:tcPr anchor="ctr" horzOverflow="overflow">
                    <a:lnL w="12700" cap="flat" cmpd="sng" algn="ctr">
                      <a:solidFill>
                        <a:srgbClr val="A6A6A6">
                          <a:lumMod val="75000"/>
                        </a:srgbClr>
                      </a:solidFill>
                      <a:prstDash val="sysDash"/>
                      <a:round/>
                      <a:headEnd type="none" w="med" len="med"/>
                      <a:tailEnd type="none" w="med" len="med"/>
                    </a:lnL>
                    <a:lnR cap="flat">
                      <a:noFill/>
                    </a:lnR>
                    <a:lnT w="12700" cap="flat" cmpd="sng" algn="ctr">
                      <a:solidFill>
                        <a:srgbClr val="A6A6A6">
                          <a:lumMod val="75000"/>
                        </a:srgbClr>
                      </a:solidFill>
                      <a:prstDash val="sysDash"/>
                      <a:round/>
                      <a:headEnd type="none" w="med" len="med"/>
                      <a:tailEnd type="none" w="med" len="med"/>
                    </a:lnT>
                    <a:lnB w="12700" cap="flat" cmpd="sng" algn="ctr">
                      <a:noFill/>
                      <a:prstDash val="sysDash"/>
                      <a:round/>
                      <a:headEnd type="none" w="med" len="med"/>
                      <a:tailEnd type="none" w="med" len="med"/>
                    </a:lnB>
                    <a:lnTlToBr>
                      <a:noFill/>
                    </a:lnTlToBr>
                    <a:lnBlToTr>
                      <a:noFill/>
                    </a:lnBlToTr>
                    <a:solidFill>
                      <a:schemeClr val="bg1">
                        <a:lumMod val="95000"/>
                      </a:schemeClr>
                    </a:solidFill>
                  </a:tcPr>
                </a:tc>
              </a:tr>
            </a:tbl>
          </a:graphicData>
        </a:graphic>
      </p:graphicFrame>
      <p:graphicFrame>
        <p:nvGraphicFramePr>
          <p:cNvPr id="135" name="Group 3"/>
          <p:cNvGraphicFramePr>
            <a:graphicFrameLocks noGrp="1"/>
          </p:cNvGraphicFramePr>
          <p:nvPr>
            <p:extLst>
              <p:ext uri="{D42A27DB-BD31-4B8C-83A1-F6EECF244321}">
                <p14:modId xmlns:p14="http://schemas.microsoft.com/office/powerpoint/2010/main" val="2683969211"/>
              </p:ext>
            </p:extLst>
          </p:nvPr>
        </p:nvGraphicFramePr>
        <p:xfrm>
          <a:off x="465536" y="1828800"/>
          <a:ext cx="3039664" cy="1861245"/>
        </p:xfrm>
        <a:graphic>
          <a:graphicData uri="http://schemas.openxmlformats.org/drawingml/2006/table">
            <a:tbl>
              <a:tblPr/>
              <a:tblGrid>
                <a:gridCol w="2349500"/>
                <a:gridCol w="690164"/>
              </a:tblGrid>
              <a:tr h="242192">
                <a:tc gridSpan="2">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Century Gothic" panose="020B0502020202020204" pitchFamily="34" charset="0"/>
                          <a:cs typeface="Arial" panose="020B0604020202020204" pitchFamily="34" charset="0"/>
                        </a:rPr>
                        <a:t>HOW WELL PRODUCT/SERVICE MEETS END-USER CRITERIA:</a:t>
                      </a:r>
                    </a:p>
                  </a:txBody>
                  <a:tcPr anchor="ctr" horzOverflow="overflow">
                    <a:lnL cap="flat">
                      <a:noFill/>
                    </a:lnL>
                    <a:lnR cap="flat">
                      <a:noFill/>
                    </a:lnR>
                    <a:lnT cap="flat">
                      <a:noFill/>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50000"/>
                      </a:schemeClr>
                    </a:solidFill>
                  </a:tcPr>
                </a:tc>
                <a:tc hMerge="1">
                  <a:txBody>
                    <a:bodyPr/>
                    <a:lstStyle/>
                    <a:p>
                      <a:endParaRPr lang="en-US"/>
                    </a:p>
                  </a:txBody>
                  <a:tcPr/>
                </a:tc>
              </a:tr>
              <a:tr h="353802">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Criteria 1</a:t>
                      </a:r>
                    </a:p>
                  </a:txBody>
                  <a:tcPr anchor="ctr" horzOverflow="overflow">
                    <a:lnL w="12700" cap="flat" cmpd="sng" algn="ctr">
                      <a:noFill/>
                      <a:prstDash val="sysDash"/>
                      <a:round/>
                      <a:headEnd type="none" w="med" len="med"/>
                      <a:tailEnd type="none" w="med" len="med"/>
                    </a:lnL>
                    <a:lnR w="12700" cap="flat" cmpd="sng" algn="ctr">
                      <a:solidFill>
                        <a:srgbClr val="A6A6A6">
                          <a:lumMod val="75000"/>
                        </a:srgbClr>
                      </a:solid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txBody>
                  <a:tcPr anchor="ctr" horzOverflow="overflow">
                    <a:lnL w="12700" cap="flat" cmpd="sng" algn="ctr">
                      <a:solidFill>
                        <a:srgbClr val="A6A6A6">
                          <a:lumMod val="75000"/>
                        </a:srgbClr>
                      </a:solid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r>
              <a:tr h="352685">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Criteria 2</a:t>
                      </a:r>
                    </a:p>
                  </a:txBody>
                  <a:tcPr anchor="ctr" horzOverflow="overflow">
                    <a:lnL cap="flat">
                      <a:noFill/>
                    </a:lnL>
                    <a:lnR w="12700" cap="flat" cmpd="sng" algn="ctr">
                      <a:solidFill>
                        <a:srgbClr val="A6A6A6">
                          <a:lumMod val="75000"/>
                        </a:srgbClr>
                      </a:solid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A6A6A6">
                          <a:lumMod val="75000"/>
                        </a:srgbClr>
                      </a:solidFill>
                      <a:prstDash val="sysDash"/>
                      <a:round/>
                      <a:headEnd type="none" w="med" len="med"/>
                      <a:tailEnd type="none" w="med" len="med"/>
                    </a:lnL>
                    <a:lnR cap="flat">
                      <a:noFill/>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r>
              <a:tr h="351569">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Criteria 3</a:t>
                      </a:r>
                    </a:p>
                  </a:txBody>
                  <a:tcPr anchor="ctr" horzOverflow="overflow">
                    <a:lnL cap="flat">
                      <a:noFill/>
                    </a:lnL>
                    <a:lnR w="12700" cap="flat" cmpd="sng" algn="ctr">
                      <a:solidFill>
                        <a:srgbClr val="A6A6A6">
                          <a:lumMod val="75000"/>
                        </a:srgbClr>
                      </a:solid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A6A6A6">
                          <a:lumMod val="75000"/>
                        </a:srgbClr>
                      </a:solidFill>
                      <a:prstDash val="sysDash"/>
                      <a:round/>
                      <a:headEnd type="none" w="med" len="med"/>
                      <a:tailEnd type="none" w="med" len="med"/>
                    </a:lnL>
                    <a:lnR cap="flat">
                      <a:noFill/>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r>
              <a:tr h="345989">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Criteria 4</a:t>
                      </a:r>
                    </a:p>
                  </a:txBody>
                  <a:tcPr anchor="ctr" horzOverflow="overflow">
                    <a:lnL cap="flat">
                      <a:noFill/>
                    </a:lnL>
                    <a:lnR w="12700" cap="flat" cmpd="sng" algn="ctr">
                      <a:solidFill>
                        <a:srgbClr val="A6A6A6">
                          <a:lumMod val="75000"/>
                        </a:srgbClr>
                      </a:solid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noFill/>
                      <a:prstDash val="sysDash"/>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txBody>
                  <a:tcPr anchor="ctr" horzOverflow="overflow">
                    <a:lnL w="12700" cap="flat" cmpd="sng" algn="ctr">
                      <a:solidFill>
                        <a:srgbClr val="A6A6A6">
                          <a:lumMod val="75000"/>
                        </a:srgbClr>
                      </a:solidFill>
                      <a:prstDash val="sysDash"/>
                      <a:round/>
                      <a:headEnd type="none" w="med" len="med"/>
                      <a:tailEnd type="none" w="med" len="med"/>
                    </a:lnL>
                    <a:lnR cap="flat">
                      <a:noFill/>
                    </a:lnR>
                    <a:lnT w="12700" cap="flat" cmpd="sng" algn="ctr">
                      <a:solidFill>
                        <a:srgbClr val="A6A6A6">
                          <a:lumMod val="75000"/>
                        </a:srgbClr>
                      </a:solidFill>
                      <a:prstDash val="sysDash"/>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r>
            </a:tbl>
          </a:graphicData>
        </a:graphic>
      </p:graphicFrame>
      <p:graphicFrame>
        <p:nvGraphicFramePr>
          <p:cNvPr id="136" name="Group 3"/>
          <p:cNvGraphicFramePr>
            <a:graphicFrameLocks noGrp="1"/>
          </p:cNvGraphicFramePr>
          <p:nvPr>
            <p:extLst>
              <p:ext uri="{D42A27DB-BD31-4B8C-83A1-F6EECF244321}">
                <p14:modId xmlns:p14="http://schemas.microsoft.com/office/powerpoint/2010/main" val="3729945083"/>
              </p:ext>
            </p:extLst>
          </p:nvPr>
        </p:nvGraphicFramePr>
        <p:xfrm>
          <a:off x="3039376" y="4495800"/>
          <a:ext cx="3065248" cy="1515256"/>
        </p:xfrm>
        <a:graphic>
          <a:graphicData uri="http://schemas.openxmlformats.org/drawingml/2006/table">
            <a:tbl>
              <a:tblPr/>
              <a:tblGrid>
                <a:gridCol w="2392148"/>
                <a:gridCol w="673100"/>
              </a:tblGrid>
              <a:tr h="242192">
                <a:tc gridSpan="2">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1" i="0" u="none" strike="noStrike" kern="1200" cap="none" normalizeH="0" baseline="0" dirty="0" smtClean="0">
                          <a:ln>
                            <a:noFill/>
                          </a:ln>
                          <a:solidFill>
                            <a:schemeClr val="bg1"/>
                          </a:solidFill>
                          <a:effectLst/>
                          <a:latin typeface="Century Gothic" panose="020B0502020202020204" pitchFamily="34" charset="0"/>
                          <a:ea typeface="+mn-ea"/>
                          <a:cs typeface="Arial" panose="020B0604020202020204" pitchFamily="34" charset="0"/>
                        </a:rPr>
                        <a:t>HOW WELL PRODUCT/SERVICE MEETS VALUE CHAIN PARTNER CRITERIA:</a:t>
                      </a:r>
                    </a:p>
                  </a:txBody>
                  <a:tcPr anchor="ctr" horzOverflow="overflow">
                    <a:lnL cap="flat">
                      <a:noFill/>
                    </a:lnL>
                    <a:lnR cap="flat">
                      <a:noFill/>
                    </a:lnR>
                    <a:lnT cap="flat">
                      <a:noFill/>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50000"/>
                      </a:schemeClr>
                    </a:solidFill>
                  </a:tcPr>
                </a:tc>
                <a:tc hMerge="1">
                  <a:txBody>
                    <a:bodyPr/>
                    <a:lstStyle/>
                    <a:p>
                      <a:endParaRPr lang="en-US"/>
                    </a:p>
                  </a:txBody>
                  <a:tcPr/>
                </a:tc>
              </a:tr>
              <a:tr h="353802">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Criteria 1</a:t>
                      </a:r>
                    </a:p>
                  </a:txBody>
                  <a:tcPr anchor="ctr" horzOverflow="overflow">
                    <a:lnL cap="flat">
                      <a:noFill/>
                    </a:lnL>
                    <a:lnR w="12700" cap="flat" cmpd="sng" algn="ctr">
                      <a:solidFill>
                        <a:srgbClr val="A6A6A6">
                          <a:lumMod val="75000"/>
                        </a:srgbClr>
                      </a:solid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txBody>
                  <a:tcPr anchor="ctr" horzOverflow="overflow">
                    <a:lnL w="12700" cap="flat" cmpd="sng" algn="ctr">
                      <a:solidFill>
                        <a:srgbClr val="A6A6A6">
                          <a:lumMod val="75000"/>
                        </a:srgbClr>
                      </a:solidFill>
                      <a:prstDash val="sysDash"/>
                      <a:round/>
                      <a:headEnd type="none" w="med" len="med"/>
                      <a:tailEnd type="none" w="med" len="med"/>
                    </a:lnL>
                    <a:lnR cap="flat">
                      <a:noFill/>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r>
              <a:tr h="352685">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Criteria 2</a:t>
                      </a:r>
                    </a:p>
                  </a:txBody>
                  <a:tcPr anchor="ctr" horzOverflow="overflow">
                    <a:lnL cap="flat">
                      <a:noFill/>
                    </a:lnL>
                    <a:lnR w="12700" cap="flat" cmpd="sng" algn="ctr">
                      <a:solidFill>
                        <a:srgbClr val="A6A6A6">
                          <a:lumMod val="75000"/>
                        </a:srgbClr>
                      </a:solid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A6A6A6">
                          <a:lumMod val="75000"/>
                        </a:srgbClr>
                      </a:solidFill>
                      <a:prstDash val="sysDash"/>
                      <a:round/>
                      <a:headEnd type="none" w="med" len="med"/>
                      <a:tailEnd type="none" w="med" len="med"/>
                    </a:lnL>
                    <a:lnR cap="flat">
                      <a:noFill/>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r>
              <a:tr h="351569">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Criteria 3</a:t>
                      </a:r>
                    </a:p>
                  </a:txBody>
                  <a:tcPr anchor="ctr" horzOverflow="overflow">
                    <a:lnL cap="flat">
                      <a:noFill/>
                    </a:lnL>
                    <a:lnR w="12700" cap="flat" cmpd="sng" algn="ctr">
                      <a:solidFill>
                        <a:srgbClr val="A6A6A6">
                          <a:lumMod val="75000"/>
                        </a:srgbClr>
                      </a:solidFill>
                      <a:prstDash val="sysDash"/>
                      <a:round/>
                      <a:headEnd type="none" w="med" len="med"/>
                      <a:tailEnd type="none" w="med" len="med"/>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10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A6A6A6">
                          <a:lumMod val="75000"/>
                        </a:srgbClr>
                      </a:solidFill>
                      <a:prstDash val="sysDash"/>
                      <a:round/>
                      <a:headEnd type="none" w="med" len="med"/>
                      <a:tailEnd type="none" w="med" len="med"/>
                    </a:lnL>
                    <a:lnR cap="flat">
                      <a:noFill/>
                    </a:lnR>
                    <a:lnT w="12700" cap="flat" cmpd="sng" algn="ctr">
                      <a:solidFill>
                        <a:srgbClr val="A6A6A6">
                          <a:lumMod val="75000"/>
                        </a:srgbClr>
                      </a:solidFill>
                      <a:prstDash val="sysDash"/>
                      <a:round/>
                      <a:headEnd type="none" w="med" len="med"/>
                      <a:tailEnd type="none" w="med" len="med"/>
                    </a:lnT>
                    <a:lnB w="12700" cap="flat" cmpd="sng" algn="ctr">
                      <a:solidFill>
                        <a:srgbClr val="A6A6A6">
                          <a:lumMod val="75000"/>
                        </a:srgbClr>
                      </a:solidFill>
                      <a:prstDash val="sysDash"/>
                      <a:round/>
                      <a:headEnd type="none" w="med" len="med"/>
                      <a:tailEnd type="none" w="med" len="med"/>
                    </a:lnB>
                    <a:lnTlToBr>
                      <a:noFill/>
                    </a:lnTlToBr>
                    <a:lnBlToTr>
                      <a:noFill/>
                    </a:lnBlToTr>
                    <a:solidFill>
                      <a:schemeClr val="bg1">
                        <a:lumMod val="95000"/>
                      </a:schemeClr>
                    </a:solidFill>
                  </a:tcPr>
                </a:tc>
              </a:tr>
            </a:tbl>
          </a:graphicData>
        </a:graphic>
      </p:graphicFrame>
      <p:sp>
        <p:nvSpPr>
          <p:cNvPr id="138" name="Oval 29"/>
          <p:cNvSpPr>
            <a:spLocks noChangeArrowheads="1"/>
          </p:cNvSpPr>
          <p:nvPr/>
        </p:nvSpPr>
        <p:spPr bwMode="auto">
          <a:xfrm>
            <a:off x="3084195" y="2384719"/>
            <a:ext cx="182880" cy="182880"/>
          </a:xfrm>
          <a:prstGeom prst="ellipse">
            <a:avLst/>
          </a:prstGeom>
          <a:solidFill>
            <a:srgbClr val="468272"/>
          </a:solidFill>
          <a:ln>
            <a:noFill/>
          </a:ln>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39" name="Oval 98"/>
          <p:cNvSpPr>
            <a:spLocks noChangeArrowheads="1"/>
          </p:cNvSpPr>
          <p:nvPr/>
        </p:nvSpPr>
        <p:spPr bwMode="auto">
          <a:xfrm>
            <a:off x="3084195" y="2733969"/>
            <a:ext cx="182880" cy="182880"/>
          </a:xfrm>
          <a:prstGeom prst="ellipse">
            <a:avLst/>
          </a:prstGeom>
          <a:solidFill>
            <a:schemeClr val="accent6"/>
          </a:solidFill>
          <a:ln>
            <a:noFill/>
          </a:ln>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40" name="Oval 99"/>
          <p:cNvSpPr>
            <a:spLocks noChangeArrowheads="1"/>
          </p:cNvSpPr>
          <p:nvPr/>
        </p:nvSpPr>
        <p:spPr bwMode="auto">
          <a:xfrm>
            <a:off x="3093720" y="3087981"/>
            <a:ext cx="182880" cy="182880"/>
          </a:xfrm>
          <a:prstGeom prst="ellipse">
            <a:avLst/>
          </a:prstGeom>
          <a:solidFill>
            <a:srgbClr val="468272"/>
          </a:solidFill>
          <a:ln>
            <a:noFill/>
          </a:ln>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41" name="Oval 100"/>
          <p:cNvSpPr>
            <a:spLocks noChangeArrowheads="1"/>
          </p:cNvSpPr>
          <p:nvPr/>
        </p:nvSpPr>
        <p:spPr bwMode="auto">
          <a:xfrm>
            <a:off x="3093720" y="3446353"/>
            <a:ext cx="182880" cy="182880"/>
          </a:xfrm>
          <a:prstGeom prst="ellipse">
            <a:avLst/>
          </a:prstGeom>
          <a:solidFill>
            <a:schemeClr val="accent2"/>
          </a:solidFill>
          <a:ln>
            <a:noFill/>
          </a:ln>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50" name="Oval 29"/>
          <p:cNvSpPr>
            <a:spLocks noChangeArrowheads="1"/>
          </p:cNvSpPr>
          <p:nvPr/>
        </p:nvSpPr>
        <p:spPr bwMode="auto">
          <a:xfrm>
            <a:off x="8305800" y="2358658"/>
            <a:ext cx="182880" cy="182880"/>
          </a:xfrm>
          <a:prstGeom prst="ellipse">
            <a:avLst/>
          </a:prstGeom>
          <a:solidFill>
            <a:schemeClr val="accent6"/>
          </a:solidFill>
          <a:ln>
            <a:noFill/>
          </a:ln>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51" name="Oval 98"/>
          <p:cNvSpPr>
            <a:spLocks noChangeArrowheads="1"/>
          </p:cNvSpPr>
          <p:nvPr/>
        </p:nvSpPr>
        <p:spPr bwMode="auto">
          <a:xfrm>
            <a:off x="8305800" y="2707908"/>
            <a:ext cx="182880" cy="182880"/>
          </a:xfrm>
          <a:prstGeom prst="ellipse">
            <a:avLst/>
          </a:prstGeom>
          <a:solidFill>
            <a:srgbClr val="468272"/>
          </a:solidFill>
          <a:ln>
            <a:noFill/>
          </a:ln>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52" name="Oval 99"/>
          <p:cNvSpPr>
            <a:spLocks noChangeArrowheads="1"/>
          </p:cNvSpPr>
          <p:nvPr/>
        </p:nvSpPr>
        <p:spPr bwMode="auto">
          <a:xfrm>
            <a:off x="8315325" y="3061920"/>
            <a:ext cx="182880" cy="182880"/>
          </a:xfrm>
          <a:prstGeom prst="ellipse">
            <a:avLst/>
          </a:prstGeom>
          <a:solidFill>
            <a:srgbClr val="468272"/>
          </a:solidFill>
          <a:ln>
            <a:noFill/>
          </a:ln>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53" name="Oval 100"/>
          <p:cNvSpPr>
            <a:spLocks noChangeArrowheads="1"/>
          </p:cNvSpPr>
          <p:nvPr/>
        </p:nvSpPr>
        <p:spPr bwMode="auto">
          <a:xfrm>
            <a:off x="8315325" y="3420292"/>
            <a:ext cx="182880" cy="182880"/>
          </a:xfrm>
          <a:prstGeom prst="ellipse">
            <a:avLst/>
          </a:prstGeom>
          <a:solidFill>
            <a:schemeClr val="accent2"/>
          </a:solidFill>
          <a:ln>
            <a:noFill/>
          </a:ln>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54" name="Oval 29"/>
          <p:cNvSpPr>
            <a:spLocks noChangeArrowheads="1"/>
          </p:cNvSpPr>
          <p:nvPr/>
        </p:nvSpPr>
        <p:spPr bwMode="auto">
          <a:xfrm>
            <a:off x="5674995" y="5047217"/>
            <a:ext cx="182880" cy="182880"/>
          </a:xfrm>
          <a:prstGeom prst="ellipse">
            <a:avLst/>
          </a:prstGeom>
          <a:solidFill>
            <a:schemeClr val="accent6"/>
          </a:solidFill>
          <a:ln>
            <a:noFill/>
          </a:ln>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55" name="Oval 98"/>
          <p:cNvSpPr>
            <a:spLocks noChangeArrowheads="1"/>
          </p:cNvSpPr>
          <p:nvPr/>
        </p:nvSpPr>
        <p:spPr bwMode="auto">
          <a:xfrm>
            <a:off x="5674995" y="5396467"/>
            <a:ext cx="182880" cy="182880"/>
          </a:xfrm>
          <a:prstGeom prst="ellipse">
            <a:avLst/>
          </a:prstGeom>
          <a:solidFill>
            <a:schemeClr val="accent6"/>
          </a:solidFill>
          <a:ln>
            <a:noFill/>
          </a:ln>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56" name="Oval 99"/>
          <p:cNvSpPr>
            <a:spLocks noChangeArrowheads="1"/>
          </p:cNvSpPr>
          <p:nvPr/>
        </p:nvSpPr>
        <p:spPr bwMode="auto">
          <a:xfrm>
            <a:off x="5684520" y="5750479"/>
            <a:ext cx="182880" cy="182880"/>
          </a:xfrm>
          <a:prstGeom prst="ellipse">
            <a:avLst/>
          </a:prstGeom>
          <a:solidFill>
            <a:schemeClr val="accent2"/>
          </a:solidFill>
          <a:ln>
            <a:noFill/>
          </a:ln>
          <a:extLst/>
        </p:spPr>
        <p:txBody>
          <a:bodyPr wrap="none" anchor="ctr"/>
          <a:lstStyle/>
          <a:p>
            <a:pPr algn="ctr" defTabSz="457200" fontAlgn="base">
              <a:spcBef>
                <a:spcPct val="0"/>
              </a:spcBef>
              <a:spcAft>
                <a:spcPct val="0"/>
              </a:spcAft>
            </a:pPr>
            <a:endParaRPr lang="en-US"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34" name="Content Placeholder 1"/>
          <p:cNvSpPr>
            <a:spLocks noGrp="1"/>
          </p:cNvSpPr>
          <p:nvPr>
            <p:ph idx="1"/>
          </p:nvPr>
        </p:nvSpPr>
        <p:spPr>
          <a:xfrm>
            <a:off x="1882544" y="43152"/>
            <a:ext cx="7032856" cy="407647"/>
          </a:xfrm>
        </p:spPr>
        <p:txBody>
          <a:bodyPr/>
          <a:lstStyle/>
          <a:p>
            <a:r>
              <a:rPr lang="en-US" dirty="0" smtClean="0"/>
              <a:t>THE FIRST MILE – MINI BUSINESS PLAN TEMPLATE</a:t>
            </a:r>
            <a:endParaRPr lang="en-US" dirty="0"/>
          </a:p>
        </p:txBody>
      </p:sp>
      <p:sp>
        <p:nvSpPr>
          <p:cNvPr id="35" name="TextBox 34"/>
          <p:cNvSpPr txBox="1"/>
          <p:nvPr/>
        </p:nvSpPr>
        <p:spPr>
          <a:xfrm>
            <a:off x="419100" y="698504"/>
            <a:ext cx="8229600" cy="369312"/>
          </a:xfrm>
          <a:prstGeom prst="rect">
            <a:avLst/>
          </a:prstGeom>
          <a:noFill/>
        </p:spPr>
        <p:txBody>
          <a:bodyPr wrap="square" lIns="91419" tIns="45710" rIns="91419" bIns="45710" rtlCol="0">
            <a:spAutoFit/>
          </a:bodyPr>
          <a:lstStyle/>
          <a:p>
            <a:r>
              <a:rPr lang="en-US" b="1" dirty="0" smtClean="0">
                <a:solidFill>
                  <a:prstClr val="black"/>
                </a:solidFill>
                <a:latin typeface="Century Gothic" panose="020B0502020202020204" pitchFamily="34" charset="0"/>
                <a:cs typeface="Arial" panose="020B0604020202020204" pitchFamily="34" charset="0"/>
              </a:rPr>
              <a:t>PRODUCT/SERVICE OVERVIEW</a:t>
            </a:r>
            <a:endParaRPr lang="en-US" sz="1200" dirty="0">
              <a:solidFill>
                <a:prstClr val="black"/>
              </a:solidFill>
              <a:latin typeface="Century Gothic" panose="020B0502020202020204" pitchFamily="34" charset="0"/>
              <a:cs typeface="Arial" panose="020B0604020202020204" pitchFamily="34" charset="0"/>
            </a:endParaRPr>
          </a:p>
        </p:txBody>
      </p:sp>
      <p:grpSp>
        <p:nvGrpSpPr>
          <p:cNvPr id="36" name="Group 31"/>
          <p:cNvGrpSpPr>
            <a:grpSpLocks/>
          </p:cNvGrpSpPr>
          <p:nvPr/>
        </p:nvGrpSpPr>
        <p:grpSpPr bwMode="auto">
          <a:xfrm>
            <a:off x="6248396" y="4419600"/>
            <a:ext cx="1752600" cy="276225"/>
            <a:chOff x="3313" y="4143"/>
            <a:chExt cx="1104" cy="174"/>
          </a:xfrm>
        </p:grpSpPr>
        <p:sp>
          <p:nvSpPr>
            <p:cNvPr id="37" name="Oval 32"/>
            <p:cNvSpPr>
              <a:spLocks noChangeArrowheads="1"/>
            </p:cNvSpPr>
            <p:nvPr/>
          </p:nvSpPr>
          <p:spPr bwMode="auto">
            <a:xfrm>
              <a:off x="3313" y="4177"/>
              <a:ext cx="115" cy="115"/>
            </a:xfrm>
            <a:prstGeom prst="ellipse">
              <a:avLst/>
            </a:prstGeom>
            <a:solidFill>
              <a:srgbClr val="46827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457200" fontAlgn="base">
                <a:spcBef>
                  <a:spcPct val="0"/>
                </a:spcBef>
                <a:spcAft>
                  <a:spcPct val="0"/>
                </a:spcAft>
              </a:pPr>
              <a:endParaRPr lang="en-US" sz="12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38" name="Text Box 33"/>
            <p:cNvSpPr txBox="1">
              <a:spLocks noChangeArrowheads="1"/>
            </p:cNvSpPr>
            <p:nvPr/>
          </p:nvSpPr>
          <p:spPr bwMode="auto">
            <a:xfrm>
              <a:off x="3409" y="4143"/>
              <a:ext cx="100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8969375" algn="r"/>
                </a:tabLst>
                <a:defRPr>
                  <a:solidFill>
                    <a:schemeClr val="tx1"/>
                  </a:solidFill>
                  <a:latin typeface="Verdana" charset="0"/>
                  <a:ea typeface="ＭＳ Ｐゴシック" charset="0"/>
                  <a:cs typeface="Arial" charset="0"/>
                </a:defRPr>
              </a:lvl1pPr>
              <a:lvl2pPr marL="742950" indent="-285750" eaLnBrk="0" hangingPunct="0">
                <a:tabLst>
                  <a:tab pos="8969375" algn="r"/>
                </a:tabLst>
                <a:defRPr>
                  <a:solidFill>
                    <a:schemeClr val="tx1"/>
                  </a:solidFill>
                  <a:latin typeface="Verdana" charset="0"/>
                  <a:ea typeface="Arial" charset="0"/>
                  <a:cs typeface="Arial" charset="0"/>
                </a:defRPr>
              </a:lvl2pPr>
              <a:lvl3pPr marL="1143000" indent="-228600" eaLnBrk="0" hangingPunct="0">
                <a:tabLst>
                  <a:tab pos="8969375" algn="r"/>
                </a:tabLst>
                <a:defRPr>
                  <a:solidFill>
                    <a:schemeClr val="tx1"/>
                  </a:solidFill>
                  <a:latin typeface="Verdana" charset="0"/>
                  <a:ea typeface="Arial" charset="0"/>
                  <a:cs typeface="Arial" charset="0"/>
                </a:defRPr>
              </a:lvl3pPr>
              <a:lvl4pPr marL="1600200" indent="-228600" eaLnBrk="0" hangingPunct="0">
                <a:tabLst>
                  <a:tab pos="8969375" algn="r"/>
                </a:tabLst>
                <a:defRPr>
                  <a:solidFill>
                    <a:schemeClr val="tx1"/>
                  </a:solidFill>
                  <a:latin typeface="Verdana" charset="0"/>
                  <a:ea typeface="Arial" charset="0"/>
                  <a:cs typeface="Arial" charset="0"/>
                </a:defRPr>
              </a:lvl4pPr>
              <a:lvl5pPr marL="2057400" indent="-228600" eaLnBrk="0" hangingPunct="0">
                <a:tabLst>
                  <a:tab pos="8969375" algn="r"/>
                </a:tabLst>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9pPr>
            </a:lstStyle>
            <a:p>
              <a:pPr defTabSz="457200" eaLnBrk="1" fontAlgn="base" hangingPunct="1">
                <a:spcBef>
                  <a:spcPct val="50000"/>
                </a:spcBef>
                <a:spcAft>
                  <a:spcPct val="0"/>
                </a:spcAft>
              </a:pPr>
              <a:r>
                <a:rPr lang="en-US" sz="1200" dirty="0" smtClean="0">
                  <a:solidFill>
                    <a:srgbClr val="000000"/>
                  </a:solidFill>
                  <a:latin typeface="Arial" panose="020B0604020202020204" pitchFamily="34" charset="0"/>
                  <a:cs typeface="Arial" panose="020B0604020202020204" pitchFamily="34" charset="0"/>
                </a:rPr>
                <a:t>High</a:t>
              </a:r>
            </a:p>
          </p:txBody>
        </p:sp>
      </p:grpSp>
      <p:sp>
        <p:nvSpPr>
          <p:cNvPr id="39" name="Oval 36"/>
          <p:cNvSpPr>
            <a:spLocks noChangeArrowheads="1"/>
          </p:cNvSpPr>
          <p:nvPr/>
        </p:nvSpPr>
        <p:spPr bwMode="auto">
          <a:xfrm>
            <a:off x="6248396" y="4749800"/>
            <a:ext cx="182563" cy="182563"/>
          </a:xfrm>
          <a:prstGeom prst="ellipse">
            <a:avLst/>
          </a:prstGeom>
          <a:solidFill>
            <a:schemeClr val="accent6"/>
          </a:solidFill>
          <a:ln>
            <a:noFill/>
          </a:ln>
          <a:extLst/>
        </p:spPr>
        <p:txBody>
          <a:bodyPr wrap="none" anchor="ctr"/>
          <a:lstStyle/>
          <a:p>
            <a:pPr algn="ctr" defTabSz="457200" fontAlgn="base">
              <a:spcBef>
                <a:spcPct val="0"/>
              </a:spcBef>
              <a:spcAft>
                <a:spcPct val="0"/>
              </a:spcAft>
            </a:pPr>
            <a:endParaRPr lang="en-US" sz="12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40" name="Oval 39"/>
          <p:cNvSpPr>
            <a:spLocks noChangeArrowheads="1"/>
          </p:cNvSpPr>
          <p:nvPr/>
        </p:nvSpPr>
        <p:spPr bwMode="auto">
          <a:xfrm>
            <a:off x="6265859" y="5023638"/>
            <a:ext cx="182563" cy="18256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457200" fontAlgn="base">
              <a:spcBef>
                <a:spcPct val="0"/>
              </a:spcBef>
              <a:spcAft>
                <a:spcPct val="0"/>
              </a:spcAft>
            </a:pPr>
            <a:endParaRPr lang="en-US" sz="12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41" name="Text Box 33"/>
          <p:cNvSpPr txBox="1">
            <a:spLocks noChangeArrowheads="1"/>
          </p:cNvSpPr>
          <p:nvPr/>
        </p:nvSpPr>
        <p:spPr bwMode="auto">
          <a:xfrm>
            <a:off x="6404378" y="4702968"/>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8969375" algn="r"/>
              </a:tabLst>
              <a:defRPr>
                <a:solidFill>
                  <a:schemeClr val="tx1"/>
                </a:solidFill>
                <a:latin typeface="Verdana" charset="0"/>
                <a:ea typeface="ＭＳ Ｐゴシック" charset="0"/>
                <a:cs typeface="Arial" charset="0"/>
              </a:defRPr>
            </a:lvl1pPr>
            <a:lvl2pPr marL="742950" indent="-285750" eaLnBrk="0" hangingPunct="0">
              <a:tabLst>
                <a:tab pos="8969375" algn="r"/>
              </a:tabLst>
              <a:defRPr>
                <a:solidFill>
                  <a:schemeClr val="tx1"/>
                </a:solidFill>
                <a:latin typeface="Verdana" charset="0"/>
                <a:ea typeface="Arial" charset="0"/>
                <a:cs typeface="Arial" charset="0"/>
              </a:defRPr>
            </a:lvl2pPr>
            <a:lvl3pPr marL="1143000" indent="-228600" eaLnBrk="0" hangingPunct="0">
              <a:tabLst>
                <a:tab pos="8969375" algn="r"/>
              </a:tabLst>
              <a:defRPr>
                <a:solidFill>
                  <a:schemeClr val="tx1"/>
                </a:solidFill>
                <a:latin typeface="Verdana" charset="0"/>
                <a:ea typeface="Arial" charset="0"/>
                <a:cs typeface="Arial" charset="0"/>
              </a:defRPr>
            </a:lvl3pPr>
            <a:lvl4pPr marL="1600200" indent="-228600" eaLnBrk="0" hangingPunct="0">
              <a:tabLst>
                <a:tab pos="8969375" algn="r"/>
              </a:tabLst>
              <a:defRPr>
                <a:solidFill>
                  <a:schemeClr val="tx1"/>
                </a:solidFill>
                <a:latin typeface="Verdana" charset="0"/>
                <a:ea typeface="Arial" charset="0"/>
                <a:cs typeface="Arial" charset="0"/>
              </a:defRPr>
            </a:lvl4pPr>
            <a:lvl5pPr marL="2057400" indent="-228600" eaLnBrk="0" hangingPunct="0">
              <a:tabLst>
                <a:tab pos="8969375" algn="r"/>
              </a:tabLst>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9pPr>
          </a:lstStyle>
          <a:p>
            <a:pPr defTabSz="457200" eaLnBrk="1" fontAlgn="base" hangingPunct="1">
              <a:spcBef>
                <a:spcPct val="50000"/>
              </a:spcBef>
              <a:spcAft>
                <a:spcPct val="0"/>
              </a:spcAft>
            </a:pPr>
            <a:r>
              <a:rPr lang="en-US" sz="1200" dirty="0" smtClean="0">
                <a:solidFill>
                  <a:srgbClr val="000000"/>
                </a:solidFill>
                <a:latin typeface="Arial" panose="020B0604020202020204" pitchFamily="34" charset="0"/>
                <a:cs typeface="Arial" panose="020B0604020202020204" pitchFamily="34" charset="0"/>
              </a:rPr>
              <a:t>Moderate</a:t>
            </a:r>
          </a:p>
        </p:txBody>
      </p:sp>
      <p:sp>
        <p:nvSpPr>
          <p:cNvPr id="42" name="Text Box 33"/>
          <p:cNvSpPr txBox="1">
            <a:spLocks noChangeArrowheads="1"/>
          </p:cNvSpPr>
          <p:nvPr/>
        </p:nvSpPr>
        <p:spPr bwMode="auto">
          <a:xfrm>
            <a:off x="6400800" y="4979193"/>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8969375" algn="r"/>
              </a:tabLst>
              <a:defRPr>
                <a:solidFill>
                  <a:schemeClr val="tx1"/>
                </a:solidFill>
                <a:latin typeface="Verdana" charset="0"/>
                <a:ea typeface="ＭＳ Ｐゴシック" charset="0"/>
                <a:cs typeface="Arial" charset="0"/>
              </a:defRPr>
            </a:lvl1pPr>
            <a:lvl2pPr marL="742950" indent="-285750" eaLnBrk="0" hangingPunct="0">
              <a:tabLst>
                <a:tab pos="8969375" algn="r"/>
              </a:tabLst>
              <a:defRPr>
                <a:solidFill>
                  <a:schemeClr val="tx1"/>
                </a:solidFill>
                <a:latin typeface="Verdana" charset="0"/>
                <a:ea typeface="Arial" charset="0"/>
                <a:cs typeface="Arial" charset="0"/>
              </a:defRPr>
            </a:lvl2pPr>
            <a:lvl3pPr marL="1143000" indent="-228600" eaLnBrk="0" hangingPunct="0">
              <a:tabLst>
                <a:tab pos="8969375" algn="r"/>
              </a:tabLst>
              <a:defRPr>
                <a:solidFill>
                  <a:schemeClr val="tx1"/>
                </a:solidFill>
                <a:latin typeface="Verdana" charset="0"/>
                <a:ea typeface="Arial" charset="0"/>
                <a:cs typeface="Arial" charset="0"/>
              </a:defRPr>
            </a:lvl3pPr>
            <a:lvl4pPr marL="1600200" indent="-228600" eaLnBrk="0" hangingPunct="0">
              <a:tabLst>
                <a:tab pos="8969375" algn="r"/>
              </a:tabLst>
              <a:defRPr>
                <a:solidFill>
                  <a:schemeClr val="tx1"/>
                </a:solidFill>
                <a:latin typeface="Verdana" charset="0"/>
                <a:ea typeface="Arial" charset="0"/>
                <a:cs typeface="Arial" charset="0"/>
              </a:defRPr>
            </a:lvl4pPr>
            <a:lvl5pPr marL="2057400" indent="-228600" eaLnBrk="0" hangingPunct="0">
              <a:tabLst>
                <a:tab pos="8969375" algn="r"/>
              </a:tabLst>
              <a:defRPr>
                <a:solidFill>
                  <a:schemeClr val="tx1"/>
                </a:solidFill>
                <a:latin typeface="Verdana" charset="0"/>
                <a:ea typeface="Arial" charset="0"/>
                <a:cs typeface="Arial" charset="0"/>
              </a:defRPr>
            </a:lvl5pPr>
            <a:lvl6pPr marL="25146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6pPr>
            <a:lvl7pPr marL="29718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7pPr>
            <a:lvl8pPr marL="34290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8pPr>
            <a:lvl9pPr marL="3886200" indent="-228600" algn="ctr" eaLnBrk="0" fontAlgn="base" hangingPunct="0">
              <a:spcBef>
                <a:spcPct val="0"/>
              </a:spcBef>
              <a:spcAft>
                <a:spcPct val="0"/>
              </a:spcAft>
              <a:tabLst>
                <a:tab pos="8969375" algn="r"/>
              </a:tabLst>
              <a:defRPr>
                <a:solidFill>
                  <a:schemeClr val="tx1"/>
                </a:solidFill>
                <a:latin typeface="Verdana" charset="0"/>
                <a:ea typeface="Arial" charset="0"/>
                <a:cs typeface="Arial" charset="0"/>
              </a:defRPr>
            </a:lvl9pPr>
          </a:lstStyle>
          <a:p>
            <a:pPr defTabSz="457200" eaLnBrk="1" fontAlgn="base" hangingPunct="1">
              <a:spcBef>
                <a:spcPct val="50000"/>
              </a:spcBef>
              <a:spcAft>
                <a:spcPct val="0"/>
              </a:spcAft>
            </a:pPr>
            <a:r>
              <a:rPr lang="en-US" sz="1200" dirty="0" smtClean="0">
                <a:solidFill>
                  <a:srgbClr val="000000"/>
                </a:solidFill>
                <a:latin typeface="Arial" panose="020B0604020202020204" pitchFamily="34" charset="0"/>
                <a:cs typeface="Arial" panose="020B0604020202020204" pitchFamily="34" charset="0"/>
              </a:rPr>
              <a:t>Low</a:t>
            </a:r>
          </a:p>
        </p:txBody>
      </p:sp>
      <p:sp>
        <p:nvSpPr>
          <p:cNvPr id="28" name="TextBox 27"/>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smtClean="0">
                <a:solidFill>
                  <a:prstClr val="black"/>
                </a:solidFill>
              </a:rPr>
              <a:t>© Copyright 2014 Innosight LLC </a:t>
            </a:r>
          </a:p>
          <a:p>
            <a:pPr>
              <a:spcBef>
                <a:spcPts val="200"/>
              </a:spcBef>
              <a:spcAft>
                <a:spcPts val="400"/>
              </a:spcAft>
            </a:pPr>
            <a:endParaRPr lang="de-DE" sz="1600" dirty="0" smtClean="0">
              <a:solidFill>
                <a:srgbClr val="000000"/>
              </a:solidFill>
            </a:endParaRPr>
          </a:p>
        </p:txBody>
      </p:sp>
      <p:sp>
        <p:nvSpPr>
          <p:cNvPr id="29" name="TextBox 28"/>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3</a:t>
            </a:fld>
            <a:endParaRPr lang="en-US" sz="800" dirty="0" smtClean="0">
              <a:solidFill>
                <a:prstClr val="black"/>
              </a:solidFill>
            </a:endParaRPr>
          </a:p>
        </p:txBody>
      </p:sp>
    </p:spTree>
    <p:extLst>
      <p:ext uri="{BB962C8B-B14F-4D97-AF65-F5344CB8AC3E}">
        <p14:creationId xmlns:p14="http://schemas.microsoft.com/office/powerpoint/2010/main" val="474310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513336" y="-1785450"/>
            <a:ext cx="555625" cy="4959280"/>
          </a:xfrm>
          <a:prstGeom prst="rect">
            <a:avLst/>
          </a:prstGeom>
          <a:noFill/>
          <a:ln>
            <a:no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vert="vert270" rtlCol="0" anchor="ctr"/>
          <a:lstStyle/>
          <a:p>
            <a:pPr algn="r" defTabSz="457200"/>
            <a:endParaRPr lang="en-US" sz="2000" dirty="0">
              <a:solidFill>
                <a:srgbClr val="FFFFFF"/>
              </a:solidFill>
              <a:cs typeface="Calibri" pitchFamily="34" charset="0"/>
            </a:endParaRPr>
          </a:p>
        </p:txBody>
      </p:sp>
      <p:sp>
        <p:nvSpPr>
          <p:cNvPr id="26" name="TextBox 25"/>
          <p:cNvSpPr txBox="1"/>
          <p:nvPr/>
        </p:nvSpPr>
        <p:spPr>
          <a:xfrm>
            <a:off x="1559560" y="1447800"/>
            <a:ext cx="1737360" cy="461665"/>
          </a:xfrm>
          <a:prstGeom prst="rect">
            <a:avLst/>
          </a:prstGeom>
          <a:noFill/>
        </p:spPr>
        <p:txBody>
          <a:bodyPr wrap="square" rtlCol="0">
            <a:spAutoFit/>
          </a:bodyPr>
          <a:lstStyle/>
          <a:p>
            <a:pPr defTabSz="457200"/>
            <a:r>
              <a:rPr lang="en-US" sz="1200" b="1" dirty="0">
                <a:solidFill>
                  <a:srgbClr val="4F81BD">
                    <a:lumMod val="50000"/>
                  </a:srgbClr>
                </a:solidFill>
                <a:latin typeface="Century Gothic" panose="020B0502020202020204" pitchFamily="34" charset="0"/>
                <a:cs typeface="Calibri" pitchFamily="34" charset="0"/>
              </a:rPr>
              <a:t>JOB-TO-BE-DONE STATEMENT</a:t>
            </a:r>
          </a:p>
        </p:txBody>
      </p:sp>
      <p:sp>
        <p:nvSpPr>
          <p:cNvPr id="27" name="TextBox 26"/>
          <p:cNvSpPr txBox="1"/>
          <p:nvPr/>
        </p:nvSpPr>
        <p:spPr>
          <a:xfrm>
            <a:off x="3593747" y="1447800"/>
            <a:ext cx="3299813" cy="461665"/>
          </a:xfrm>
          <a:prstGeom prst="rect">
            <a:avLst/>
          </a:prstGeom>
          <a:noFill/>
        </p:spPr>
        <p:txBody>
          <a:bodyPr wrap="square" rtlCol="0">
            <a:spAutoFit/>
          </a:bodyPr>
          <a:lstStyle/>
          <a:p>
            <a:pPr defTabSz="457200"/>
            <a:r>
              <a:rPr lang="en-US" sz="1200" b="1" dirty="0">
                <a:solidFill>
                  <a:srgbClr val="4F81BD">
                    <a:lumMod val="50000"/>
                  </a:srgbClr>
                </a:solidFill>
                <a:latin typeface="Century Gothic" panose="020B0502020202020204" pitchFamily="34" charset="0"/>
                <a:cs typeface="Calibri" pitchFamily="34" charset="0"/>
              </a:rPr>
              <a:t>THIS JOB-TO-BE-DONE IS IMPORTANT </a:t>
            </a:r>
            <a:br>
              <a:rPr lang="en-US" sz="1200" b="1" dirty="0">
                <a:solidFill>
                  <a:srgbClr val="4F81BD">
                    <a:lumMod val="50000"/>
                  </a:srgbClr>
                </a:solidFill>
                <a:latin typeface="Century Gothic" panose="020B0502020202020204" pitchFamily="34" charset="0"/>
                <a:cs typeface="Calibri" pitchFamily="34" charset="0"/>
              </a:rPr>
            </a:br>
            <a:r>
              <a:rPr lang="en-US" sz="1200" b="1" dirty="0">
                <a:solidFill>
                  <a:srgbClr val="4F81BD">
                    <a:lumMod val="50000"/>
                  </a:srgbClr>
                </a:solidFill>
                <a:latin typeface="Century Gothic" panose="020B0502020202020204" pitchFamily="34" charset="0"/>
                <a:cs typeface="Calibri" pitchFamily="34" charset="0"/>
              </a:rPr>
              <a:t>AND UNSATISFIED  BECAUSE…</a:t>
            </a:r>
            <a:endParaRPr lang="en-US" sz="1200" dirty="0">
              <a:solidFill>
                <a:srgbClr val="4F81BD">
                  <a:lumMod val="50000"/>
                </a:srgbClr>
              </a:solidFill>
              <a:latin typeface="Century Gothic" panose="020B0502020202020204" pitchFamily="34" charset="0"/>
              <a:cs typeface="Calibri" pitchFamily="34" charset="0"/>
            </a:endParaRPr>
          </a:p>
        </p:txBody>
      </p:sp>
      <p:sp>
        <p:nvSpPr>
          <p:cNvPr id="29" name="TextBox 28"/>
          <p:cNvSpPr txBox="1"/>
          <p:nvPr/>
        </p:nvSpPr>
        <p:spPr>
          <a:xfrm>
            <a:off x="7022116" y="1447800"/>
            <a:ext cx="2106644" cy="461665"/>
          </a:xfrm>
          <a:prstGeom prst="rect">
            <a:avLst/>
          </a:prstGeom>
          <a:noFill/>
        </p:spPr>
        <p:txBody>
          <a:bodyPr wrap="square" rtlCol="0">
            <a:spAutoFit/>
          </a:bodyPr>
          <a:lstStyle/>
          <a:p>
            <a:pPr defTabSz="457200"/>
            <a:r>
              <a:rPr lang="en-US" sz="1200" b="1" dirty="0">
                <a:solidFill>
                  <a:srgbClr val="4F81BD">
                    <a:lumMod val="50000"/>
                  </a:srgbClr>
                </a:solidFill>
                <a:latin typeface="Century Gothic" panose="020B0502020202020204" pitchFamily="34" charset="0"/>
                <a:cs typeface="Calibri" pitchFamily="34" charset="0"/>
              </a:rPr>
              <a:t>CUSTOMERS ARE LOOKING FOR ….</a:t>
            </a:r>
          </a:p>
        </p:txBody>
      </p:sp>
      <p:cxnSp>
        <p:nvCxnSpPr>
          <p:cNvPr id="30" name="Straight Connector 29"/>
          <p:cNvCxnSpPr/>
          <p:nvPr/>
        </p:nvCxnSpPr>
        <p:spPr>
          <a:xfrm>
            <a:off x="1632540" y="3341723"/>
            <a:ext cx="7115220"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95548" y="4865723"/>
            <a:ext cx="7052212"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95548" y="6389723"/>
            <a:ext cx="7052212"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464560" y="1447800"/>
            <a:ext cx="0" cy="4941923"/>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893560" y="1447800"/>
            <a:ext cx="0" cy="4941923"/>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Rounded Rectangular Callout 10"/>
          <p:cNvSpPr/>
          <p:nvPr/>
        </p:nvSpPr>
        <p:spPr>
          <a:xfrm>
            <a:off x="1632540" y="2046323"/>
            <a:ext cx="1581076" cy="1066800"/>
          </a:xfrm>
          <a:prstGeom prst="wedgeRoundRectCallout">
            <a:avLst>
              <a:gd name="adj1" fmla="val -27116"/>
              <a:gd name="adj2" fmla="val 7743"/>
              <a:gd name="adj3" fmla="val 16667"/>
            </a:avLst>
          </a:prstGeom>
          <a:solidFill>
            <a:srgbClr val="468272"/>
          </a:solidFill>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defTabSz="457200"/>
            <a:r>
              <a:rPr lang="en-US" sz="1200" b="1" i="1" dirty="0" smtClean="0">
                <a:solidFill>
                  <a:srgbClr val="FFFFFF"/>
                </a:solidFill>
                <a:latin typeface="Arial" panose="020B0604020202020204" pitchFamily="34" charset="0"/>
                <a:cs typeface="Arial" panose="020B0604020202020204" pitchFamily="34" charset="0"/>
              </a:rPr>
              <a:t>Job Statement 1</a:t>
            </a:r>
            <a:endParaRPr lang="en-US" sz="1200" b="1" i="1" dirty="0">
              <a:solidFill>
                <a:srgbClr val="FFFFFF"/>
              </a:solidFill>
              <a:latin typeface="Arial" panose="020B0604020202020204" pitchFamily="34" charset="0"/>
              <a:cs typeface="Arial" panose="020B0604020202020204" pitchFamily="34" charset="0"/>
            </a:endParaRPr>
          </a:p>
        </p:txBody>
      </p:sp>
      <p:sp>
        <p:nvSpPr>
          <p:cNvPr id="40" name="TextBox 39"/>
          <p:cNvSpPr txBox="1"/>
          <p:nvPr/>
        </p:nvSpPr>
        <p:spPr>
          <a:xfrm>
            <a:off x="419100" y="698504"/>
            <a:ext cx="8229600" cy="369312"/>
          </a:xfrm>
          <a:prstGeom prst="rect">
            <a:avLst/>
          </a:prstGeom>
          <a:noFill/>
        </p:spPr>
        <p:txBody>
          <a:bodyPr wrap="square" lIns="91419" tIns="45710" rIns="91419" bIns="45710" rtlCol="0">
            <a:spAutoFit/>
          </a:bodyPr>
          <a:lstStyle/>
          <a:p>
            <a:r>
              <a:rPr lang="en-US" b="1" dirty="0" smtClean="0">
                <a:solidFill>
                  <a:srgbClr val="000000"/>
                </a:solidFill>
                <a:latin typeface="Century Gothic" panose="020B0502020202020204" pitchFamily="34" charset="0"/>
                <a:cs typeface="Arial" panose="020B0604020202020204" pitchFamily="34" charset="0"/>
              </a:rPr>
              <a:t>JOBS-TO-BE-DONE OVERVIEW</a:t>
            </a:r>
            <a:endParaRPr lang="en-US" sz="1200" dirty="0">
              <a:solidFill>
                <a:prstClr val="white">
                  <a:lumMod val="75000"/>
                </a:prstClr>
              </a:solidFill>
              <a:latin typeface="Century Gothic" panose="020B0502020202020204" pitchFamily="34" charset="0"/>
              <a:cs typeface="Arial" panose="020B0604020202020204" pitchFamily="34" charset="0"/>
            </a:endParaRPr>
          </a:p>
        </p:txBody>
      </p:sp>
      <p:sp>
        <p:nvSpPr>
          <p:cNvPr id="41" name="Content Placeholder 1"/>
          <p:cNvSpPr>
            <a:spLocks noGrp="1"/>
          </p:cNvSpPr>
          <p:nvPr>
            <p:ph idx="1"/>
          </p:nvPr>
        </p:nvSpPr>
        <p:spPr>
          <a:xfrm>
            <a:off x="1882544" y="43152"/>
            <a:ext cx="7032856" cy="407647"/>
          </a:xfrm>
        </p:spPr>
        <p:txBody>
          <a:bodyPr/>
          <a:lstStyle/>
          <a:p>
            <a:r>
              <a:rPr lang="en-US" dirty="0" smtClean="0"/>
              <a:t>THE FIRST MILE – MINI BUSINESS PLAN TEMPLATE</a:t>
            </a:r>
            <a:endParaRPr lang="en-US" dirty="0"/>
          </a:p>
        </p:txBody>
      </p:sp>
      <p:sp>
        <p:nvSpPr>
          <p:cNvPr id="45" name="Rounded Rectangular Callout 44"/>
          <p:cNvSpPr/>
          <p:nvPr/>
        </p:nvSpPr>
        <p:spPr>
          <a:xfrm>
            <a:off x="1632540" y="3570323"/>
            <a:ext cx="1581076" cy="1066800"/>
          </a:xfrm>
          <a:prstGeom prst="wedgeRoundRectCallout">
            <a:avLst>
              <a:gd name="adj1" fmla="val -30946"/>
              <a:gd name="adj2" fmla="val -23426"/>
              <a:gd name="adj3" fmla="val 16667"/>
            </a:avLst>
          </a:prstGeom>
          <a:solidFill>
            <a:srgbClr val="468272"/>
          </a:solidFill>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defTabSz="457200"/>
            <a:r>
              <a:rPr lang="en-US" sz="1200" b="1" i="1" dirty="0" smtClean="0">
                <a:solidFill>
                  <a:srgbClr val="FFFFFF"/>
                </a:solidFill>
                <a:latin typeface="Arial" panose="020B0604020202020204" pitchFamily="34" charset="0"/>
                <a:cs typeface="Arial" panose="020B0604020202020204" pitchFamily="34" charset="0"/>
              </a:rPr>
              <a:t>Job Statement 2</a:t>
            </a:r>
            <a:endParaRPr lang="en-US" sz="1200" b="1" i="1" dirty="0">
              <a:solidFill>
                <a:srgbClr val="FFFFFF"/>
              </a:solidFill>
              <a:latin typeface="Arial" panose="020B0604020202020204" pitchFamily="34" charset="0"/>
              <a:cs typeface="Arial" panose="020B0604020202020204" pitchFamily="34" charset="0"/>
            </a:endParaRPr>
          </a:p>
        </p:txBody>
      </p:sp>
      <p:sp>
        <p:nvSpPr>
          <p:cNvPr id="46" name="Rounded Rectangular Callout 45"/>
          <p:cNvSpPr/>
          <p:nvPr/>
        </p:nvSpPr>
        <p:spPr>
          <a:xfrm>
            <a:off x="1632540" y="5086406"/>
            <a:ext cx="1581076" cy="1066800"/>
          </a:xfrm>
          <a:prstGeom prst="wedgeRoundRectCallout">
            <a:avLst>
              <a:gd name="adj1" fmla="val -13596"/>
              <a:gd name="adj2" fmla="val 7743"/>
              <a:gd name="adj3" fmla="val 16667"/>
            </a:avLst>
          </a:prstGeom>
          <a:solidFill>
            <a:srgbClr val="468272"/>
          </a:solidFill>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defTabSz="457200"/>
            <a:r>
              <a:rPr lang="en-US" sz="1200" b="1" i="1" dirty="0" smtClean="0">
                <a:solidFill>
                  <a:srgbClr val="FFFFFF"/>
                </a:solidFill>
                <a:latin typeface="Arial" panose="020B0604020202020204" pitchFamily="34" charset="0"/>
                <a:cs typeface="Arial" panose="020B0604020202020204" pitchFamily="34" charset="0"/>
              </a:rPr>
              <a:t>Job Statement 3</a:t>
            </a:r>
            <a:endParaRPr lang="en-US" sz="1200" b="1" i="1" dirty="0">
              <a:solidFill>
                <a:srgbClr val="FFFFFF"/>
              </a:solidFill>
              <a:latin typeface="Arial" panose="020B0604020202020204" pitchFamily="34" charset="0"/>
              <a:cs typeface="Arial" panose="020B0604020202020204" pitchFamily="34" charset="0"/>
            </a:endParaRPr>
          </a:p>
        </p:txBody>
      </p:sp>
      <p:sp>
        <p:nvSpPr>
          <p:cNvPr id="54" name="TextBox 53"/>
          <p:cNvSpPr txBox="1"/>
          <p:nvPr/>
        </p:nvSpPr>
        <p:spPr>
          <a:xfrm>
            <a:off x="228600" y="3265523"/>
            <a:ext cx="1737360" cy="461665"/>
          </a:xfrm>
          <a:prstGeom prst="rect">
            <a:avLst/>
          </a:prstGeom>
          <a:noFill/>
        </p:spPr>
        <p:txBody>
          <a:bodyPr wrap="square" rtlCol="0">
            <a:spAutoFit/>
          </a:bodyPr>
          <a:lstStyle/>
          <a:p>
            <a:pPr defTabSz="457200"/>
            <a:r>
              <a:rPr lang="en-US" sz="1200" b="1" dirty="0" smtClean="0">
                <a:solidFill>
                  <a:srgbClr val="468272"/>
                </a:solidFill>
                <a:latin typeface="Century Gothic" panose="020B0502020202020204" pitchFamily="34" charset="0"/>
                <a:cs typeface="Calibri" pitchFamily="34" charset="0"/>
              </a:rPr>
              <a:t>TARGET</a:t>
            </a:r>
            <a:br>
              <a:rPr lang="en-US" sz="1200" b="1" dirty="0" smtClean="0">
                <a:solidFill>
                  <a:srgbClr val="468272"/>
                </a:solidFill>
                <a:latin typeface="Century Gothic" panose="020B0502020202020204" pitchFamily="34" charset="0"/>
                <a:cs typeface="Calibri" pitchFamily="34" charset="0"/>
              </a:rPr>
            </a:br>
            <a:r>
              <a:rPr lang="en-US" sz="1200" b="1" dirty="0" smtClean="0">
                <a:solidFill>
                  <a:srgbClr val="468272"/>
                </a:solidFill>
                <a:latin typeface="Century Gothic" panose="020B0502020202020204" pitchFamily="34" charset="0"/>
                <a:cs typeface="Calibri" pitchFamily="34" charset="0"/>
              </a:rPr>
              <a:t>CUSTOMER</a:t>
            </a:r>
            <a:endParaRPr lang="en-US" sz="1200" b="1" dirty="0">
              <a:solidFill>
                <a:srgbClr val="468272"/>
              </a:solidFill>
              <a:latin typeface="Century Gothic" panose="020B0502020202020204" pitchFamily="34" charset="0"/>
              <a:cs typeface="Calibri" pitchFamily="34" charset="0"/>
            </a:endParaRPr>
          </a:p>
        </p:txBody>
      </p:sp>
      <p:cxnSp>
        <p:nvCxnSpPr>
          <p:cNvPr id="14" name="Elbow Connector 13"/>
          <p:cNvCxnSpPr/>
          <p:nvPr/>
        </p:nvCxnSpPr>
        <p:spPr>
          <a:xfrm flipV="1">
            <a:off x="1141464" y="2579723"/>
            <a:ext cx="502542" cy="1564393"/>
          </a:xfrm>
          <a:prstGeom prst="bentConnector3">
            <a:avLst/>
          </a:prstGeom>
          <a:ln>
            <a:solidFill>
              <a:srgbClr val="468272"/>
            </a:solidFill>
          </a:ln>
          <a:effectLst/>
        </p:spPr>
        <p:style>
          <a:lnRef idx="2">
            <a:schemeClr val="accent1"/>
          </a:lnRef>
          <a:fillRef idx="0">
            <a:schemeClr val="accent1"/>
          </a:fillRef>
          <a:effectRef idx="1">
            <a:schemeClr val="accent1"/>
          </a:effectRef>
          <a:fontRef idx="minor">
            <a:schemeClr val="tx1"/>
          </a:fontRef>
        </p:style>
      </p:cxnSp>
      <p:cxnSp>
        <p:nvCxnSpPr>
          <p:cNvPr id="55" name="Elbow Connector 54"/>
          <p:cNvCxnSpPr/>
          <p:nvPr/>
        </p:nvCxnSpPr>
        <p:spPr>
          <a:xfrm>
            <a:off x="1121144" y="4144116"/>
            <a:ext cx="543182" cy="1564393"/>
          </a:xfrm>
          <a:prstGeom prst="bentConnector3">
            <a:avLst/>
          </a:prstGeom>
          <a:ln>
            <a:solidFill>
              <a:srgbClr val="46827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089358" y="4144116"/>
            <a:ext cx="606190" cy="0"/>
          </a:xfrm>
          <a:prstGeom prst="line">
            <a:avLst/>
          </a:prstGeom>
          <a:ln>
            <a:solidFill>
              <a:srgbClr val="46827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7452360" y="2205335"/>
            <a:ext cx="2081244" cy="276999"/>
          </a:xfrm>
          <a:prstGeom prst="rect">
            <a:avLst/>
          </a:prstGeom>
        </p:spPr>
        <p:txBody>
          <a:bodyPr wrap="square">
            <a:spAutoFit/>
          </a:bodyPr>
          <a:lstStyle/>
          <a:p>
            <a:pPr defTabSz="457200">
              <a:spcAft>
                <a:spcPts val="300"/>
              </a:spcAft>
            </a:pPr>
            <a:r>
              <a:rPr lang="en-US" sz="1200" i="1" dirty="0" smtClean="0">
                <a:solidFill>
                  <a:srgbClr val="000000"/>
                </a:solidFill>
                <a:latin typeface="Arial" panose="020B0604020202020204" pitchFamily="34" charset="0"/>
                <a:cs typeface="Arial" panose="020B0604020202020204" pitchFamily="34" charset="0"/>
              </a:rPr>
              <a:t>Criteria 1</a:t>
            </a:r>
            <a:endParaRPr lang="en-US" sz="1200" i="1" dirty="0">
              <a:solidFill>
                <a:srgbClr val="000000"/>
              </a:solidFill>
              <a:latin typeface="Arial" panose="020B0604020202020204" pitchFamily="34" charset="0"/>
              <a:cs typeface="Arial" panose="020B0604020202020204" pitchFamily="34" charset="0"/>
            </a:endParaRPr>
          </a:p>
        </p:txBody>
      </p:sp>
      <p:grpSp>
        <p:nvGrpSpPr>
          <p:cNvPr id="24" name="Group 23"/>
          <p:cNvGrpSpPr/>
          <p:nvPr/>
        </p:nvGrpSpPr>
        <p:grpSpPr>
          <a:xfrm>
            <a:off x="7124464" y="2057400"/>
            <a:ext cx="418823" cy="438638"/>
            <a:chOff x="7232448" y="1909465"/>
            <a:chExt cx="418823" cy="438638"/>
          </a:xfrm>
        </p:grpSpPr>
        <p:sp>
          <p:nvSpPr>
            <p:cNvPr id="23" name="Rectangle 22"/>
            <p:cNvSpPr/>
            <p:nvPr/>
          </p:nvSpPr>
          <p:spPr>
            <a:xfrm>
              <a:off x="7232449" y="2070259"/>
              <a:ext cx="277844" cy="27784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20" name="Picture 1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2448" y="1909465"/>
              <a:ext cx="418823" cy="418823"/>
            </a:xfrm>
            <a:prstGeom prst="rect">
              <a:avLst/>
            </a:prstGeom>
          </p:spPr>
        </p:pic>
      </p:grpSp>
      <p:grpSp>
        <p:nvGrpSpPr>
          <p:cNvPr id="56" name="Group 55"/>
          <p:cNvGrpSpPr/>
          <p:nvPr/>
        </p:nvGrpSpPr>
        <p:grpSpPr>
          <a:xfrm>
            <a:off x="7124464" y="2528697"/>
            <a:ext cx="418823" cy="438638"/>
            <a:chOff x="7232448" y="1909465"/>
            <a:chExt cx="418823" cy="438638"/>
          </a:xfrm>
        </p:grpSpPr>
        <p:sp>
          <p:nvSpPr>
            <p:cNvPr id="57" name="Rectangle 56"/>
            <p:cNvSpPr/>
            <p:nvPr/>
          </p:nvSpPr>
          <p:spPr>
            <a:xfrm>
              <a:off x="7232449" y="2070259"/>
              <a:ext cx="277844" cy="27784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9" name="Picture 5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2448" y="1909465"/>
              <a:ext cx="418823" cy="418823"/>
            </a:xfrm>
            <a:prstGeom prst="rect">
              <a:avLst/>
            </a:prstGeom>
          </p:spPr>
        </p:pic>
      </p:grpSp>
      <p:sp>
        <p:nvSpPr>
          <p:cNvPr id="60" name="Rectangle 59"/>
          <p:cNvSpPr/>
          <p:nvPr/>
        </p:nvSpPr>
        <p:spPr>
          <a:xfrm>
            <a:off x="7452360" y="2690336"/>
            <a:ext cx="4572000" cy="276999"/>
          </a:xfrm>
          <a:prstGeom prst="rect">
            <a:avLst/>
          </a:prstGeom>
        </p:spPr>
        <p:txBody>
          <a:bodyPr>
            <a:spAutoFit/>
          </a:bodyPr>
          <a:lstStyle/>
          <a:p>
            <a:pPr defTabSz="457200">
              <a:spcAft>
                <a:spcPts val="300"/>
              </a:spcAft>
            </a:pPr>
            <a:r>
              <a:rPr lang="en-US" sz="1200" i="1" dirty="0" smtClean="0">
                <a:solidFill>
                  <a:srgbClr val="000000"/>
                </a:solidFill>
                <a:latin typeface="Arial" panose="020B0604020202020204" pitchFamily="34" charset="0"/>
                <a:cs typeface="Arial" panose="020B0604020202020204" pitchFamily="34" charset="0"/>
              </a:rPr>
              <a:t>Criteria 2</a:t>
            </a:r>
            <a:endParaRPr lang="en-US" sz="1000" i="1" dirty="0">
              <a:solidFill>
                <a:prstClr val="white">
                  <a:lumMod val="65000"/>
                </a:prstClr>
              </a:solidFill>
              <a:latin typeface="Arial" panose="020B0604020202020204" pitchFamily="34" charset="0"/>
              <a:cs typeface="Arial" panose="020B0604020202020204" pitchFamily="34" charset="0"/>
            </a:endParaRPr>
          </a:p>
        </p:txBody>
      </p:sp>
      <p:sp>
        <p:nvSpPr>
          <p:cNvPr id="50" name="Rectangle 49"/>
          <p:cNvSpPr/>
          <p:nvPr/>
        </p:nvSpPr>
        <p:spPr>
          <a:xfrm>
            <a:off x="7452360" y="3733800"/>
            <a:ext cx="2081244" cy="276999"/>
          </a:xfrm>
          <a:prstGeom prst="rect">
            <a:avLst/>
          </a:prstGeom>
        </p:spPr>
        <p:txBody>
          <a:bodyPr wrap="square">
            <a:spAutoFit/>
          </a:bodyPr>
          <a:lstStyle/>
          <a:p>
            <a:pPr defTabSz="457200">
              <a:spcAft>
                <a:spcPts val="300"/>
              </a:spcAft>
            </a:pPr>
            <a:r>
              <a:rPr lang="en-US" sz="1200" i="1" dirty="0" smtClean="0">
                <a:solidFill>
                  <a:srgbClr val="000000"/>
                </a:solidFill>
                <a:latin typeface="Arial" panose="020B0604020202020204" pitchFamily="34" charset="0"/>
                <a:cs typeface="Arial" panose="020B0604020202020204" pitchFamily="34" charset="0"/>
              </a:rPr>
              <a:t>Criteria 1</a:t>
            </a:r>
            <a:endParaRPr lang="en-US" sz="1200" i="1" dirty="0">
              <a:solidFill>
                <a:srgbClr val="000000"/>
              </a:solidFill>
              <a:latin typeface="Arial" panose="020B0604020202020204" pitchFamily="34" charset="0"/>
              <a:cs typeface="Arial" panose="020B0604020202020204" pitchFamily="34" charset="0"/>
            </a:endParaRPr>
          </a:p>
        </p:txBody>
      </p:sp>
      <p:grpSp>
        <p:nvGrpSpPr>
          <p:cNvPr id="61" name="Group 60"/>
          <p:cNvGrpSpPr/>
          <p:nvPr/>
        </p:nvGrpSpPr>
        <p:grpSpPr>
          <a:xfrm>
            <a:off x="7124464" y="3581400"/>
            <a:ext cx="418823" cy="438638"/>
            <a:chOff x="7232448" y="1909465"/>
            <a:chExt cx="418823" cy="438638"/>
          </a:xfrm>
        </p:grpSpPr>
        <p:sp>
          <p:nvSpPr>
            <p:cNvPr id="62" name="Rectangle 61"/>
            <p:cNvSpPr/>
            <p:nvPr/>
          </p:nvSpPr>
          <p:spPr>
            <a:xfrm>
              <a:off x="7232449" y="2070259"/>
              <a:ext cx="277844" cy="27784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63" name="Picture 6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2448" y="1909465"/>
              <a:ext cx="418823" cy="418823"/>
            </a:xfrm>
            <a:prstGeom prst="rect">
              <a:avLst/>
            </a:prstGeom>
          </p:spPr>
        </p:pic>
      </p:grpSp>
      <p:grpSp>
        <p:nvGrpSpPr>
          <p:cNvPr id="64" name="Group 63"/>
          <p:cNvGrpSpPr/>
          <p:nvPr/>
        </p:nvGrpSpPr>
        <p:grpSpPr>
          <a:xfrm>
            <a:off x="7124464" y="4052697"/>
            <a:ext cx="418823" cy="438638"/>
            <a:chOff x="7232448" y="1909465"/>
            <a:chExt cx="418823" cy="438638"/>
          </a:xfrm>
        </p:grpSpPr>
        <p:sp>
          <p:nvSpPr>
            <p:cNvPr id="65" name="Rectangle 64"/>
            <p:cNvSpPr/>
            <p:nvPr/>
          </p:nvSpPr>
          <p:spPr>
            <a:xfrm>
              <a:off x="7232449" y="2070259"/>
              <a:ext cx="277844" cy="27784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66" name="Picture 6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2448" y="1909465"/>
              <a:ext cx="418823" cy="418823"/>
            </a:xfrm>
            <a:prstGeom prst="rect">
              <a:avLst/>
            </a:prstGeom>
          </p:spPr>
        </p:pic>
      </p:grpSp>
      <p:sp>
        <p:nvSpPr>
          <p:cNvPr id="68" name="Rectangle 67"/>
          <p:cNvSpPr/>
          <p:nvPr/>
        </p:nvSpPr>
        <p:spPr>
          <a:xfrm>
            <a:off x="7452360" y="4191000"/>
            <a:ext cx="4572000" cy="276999"/>
          </a:xfrm>
          <a:prstGeom prst="rect">
            <a:avLst/>
          </a:prstGeom>
        </p:spPr>
        <p:txBody>
          <a:bodyPr>
            <a:spAutoFit/>
          </a:bodyPr>
          <a:lstStyle/>
          <a:p>
            <a:pPr defTabSz="457200">
              <a:spcAft>
                <a:spcPts val="300"/>
              </a:spcAft>
            </a:pPr>
            <a:r>
              <a:rPr lang="en-US" sz="1200" i="1" dirty="0" smtClean="0">
                <a:solidFill>
                  <a:srgbClr val="000000"/>
                </a:solidFill>
                <a:latin typeface="Arial" panose="020B0604020202020204" pitchFamily="34" charset="0"/>
                <a:cs typeface="Arial" panose="020B0604020202020204" pitchFamily="34" charset="0"/>
              </a:rPr>
              <a:t>Criteria 2</a:t>
            </a:r>
            <a:endParaRPr lang="en-US" sz="1000" i="1" dirty="0">
              <a:solidFill>
                <a:prstClr val="white">
                  <a:lumMod val="65000"/>
                </a:prstClr>
              </a:solidFill>
              <a:latin typeface="Arial" panose="020B0604020202020204" pitchFamily="34" charset="0"/>
              <a:cs typeface="Arial" panose="020B0604020202020204" pitchFamily="34" charset="0"/>
            </a:endParaRPr>
          </a:p>
        </p:txBody>
      </p:sp>
      <p:sp>
        <p:nvSpPr>
          <p:cNvPr id="2" name="Rectangle 1"/>
          <p:cNvSpPr/>
          <p:nvPr/>
        </p:nvSpPr>
        <p:spPr>
          <a:xfrm>
            <a:off x="320656" y="3727188"/>
            <a:ext cx="820808" cy="833856"/>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i="1" dirty="0" smtClean="0">
                <a:solidFill>
                  <a:prstClr val="white"/>
                </a:solidFill>
                <a:latin typeface="Arial" panose="020B0604020202020204" pitchFamily="34" charset="0"/>
                <a:cs typeface="Arial" panose="020B0604020202020204" pitchFamily="34" charset="0"/>
              </a:rPr>
              <a:t>Image</a:t>
            </a:r>
            <a:endParaRPr lang="en-US" sz="1200" b="1" i="1" dirty="0">
              <a:solidFill>
                <a:prstClr val="white"/>
              </a:solidFill>
              <a:latin typeface="Arial" panose="020B0604020202020204" pitchFamily="34" charset="0"/>
              <a:cs typeface="Arial" panose="020B0604020202020204" pitchFamily="34" charset="0"/>
            </a:endParaRPr>
          </a:p>
        </p:txBody>
      </p:sp>
      <p:sp>
        <p:nvSpPr>
          <p:cNvPr id="67" name="Rectangle 66"/>
          <p:cNvSpPr/>
          <p:nvPr/>
        </p:nvSpPr>
        <p:spPr>
          <a:xfrm>
            <a:off x="7452360" y="5221655"/>
            <a:ext cx="2081244" cy="276999"/>
          </a:xfrm>
          <a:prstGeom prst="rect">
            <a:avLst/>
          </a:prstGeom>
        </p:spPr>
        <p:txBody>
          <a:bodyPr wrap="square">
            <a:spAutoFit/>
          </a:bodyPr>
          <a:lstStyle/>
          <a:p>
            <a:pPr defTabSz="457200">
              <a:spcAft>
                <a:spcPts val="300"/>
              </a:spcAft>
            </a:pPr>
            <a:r>
              <a:rPr lang="en-US" sz="1200" i="1" dirty="0" smtClean="0">
                <a:solidFill>
                  <a:srgbClr val="000000"/>
                </a:solidFill>
                <a:latin typeface="Arial" panose="020B0604020202020204" pitchFamily="34" charset="0"/>
                <a:cs typeface="Arial" panose="020B0604020202020204" pitchFamily="34" charset="0"/>
              </a:rPr>
              <a:t>Criteria 1</a:t>
            </a:r>
            <a:endParaRPr lang="en-US" sz="1200" i="1" dirty="0">
              <a:solidFill>
                <a:srgbClr val="000000"/>
              </a:solidFill>
              <a:latin typeface="Arial" panose="020B0604020202020204" pitchFamily="34" charset="0"/>
              <a:cs typeface="Arial" panose="020B0604020202020204" pitchFamily="34" charset="0"/>
            </a:endParaRPr>
          </a:p>
        </p:txBody>
      </p:sp>
      <p:grpSp>
        <p:nvGrpSpPr>
          <p:cNvPr id="72" name="Group 71"/>
          <p:cNvGrpSpPr/>
          <p:nvPr/>
        </p:nvGrpSpPr>
        <p:grpSpPr>
          <a:xfrm>
            <a:off x="7124465" y="5073720"/>
            <a:ext cx="418823" cy="438638"/>
            <a:chOff x="7232448" y="1909465"/>
            <a:chExt cx="418823" cy="438638"/>
          </a:xfrm>
        </p:grpSpPr>
        <p:sp>
          <p:nvSpPr>
            <p:cNvPr id="77" name="Rectangle 76"/>
            <p:cNvSpPr/>
            <p:nvPr/>
          </p:nvSpPr>
          <p:spPr>
            <a:xfrm>
              <a:off x="7232449" y="2070259"/>
              <a:ext cx="277844" cy="27784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8" name="Picture 7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2448" y="1909465"/>
              <a:ext cx="418823" cy="418823"/>
            </a:xfrm>
            <a:prstGeom prst="rect">
              <a:avLst/>
            </a:prstGeom>
          </p:spPr>
        </p:pic>
      </p:grpSp>
      <p:grpSp>
        <p:nvGrpSpPr>
          <p:cNvPr id="73" name="Group 72"/>
          <p:cNvGrpSpPr/>
          <p:nvPr/>
        </p:nvGrpSpPr>
        <p:grpSpPr>
          <a:xfrm>
            <a:off x="7124465" y="5545017"/>
            <a:ext cx="418823" cy="438638"/>
            <a:chOff x="7232448" y="1909465"/>
            <a:chExt cx="418823" cy="438638"/>
          </a:xfrm>
        </p:grpSpPr>
        <p:sp>
          <p:nvSpPr>
            <p:cNvPr id="75" name="Rectangle 74"/>
            <p:cNvSpPr/>
            <p:nvPr/>
          </p:nvSpPr>
          <p:spPr>
            <a:xfrm>
              <a:off x="7232449" y="2070259"/>
              <a:ext cx="277844" cy="27784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6" name="Picture 7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2448" y="1909465"/>
              <a:ext cx="418823" cy="418823"/>
            </a:xfrm>
            <a:prstGeom prst="rect">
              <a:avLst/>
            </a:prstGeom>
          </p:spPr>
        </p:pic>
      </p:grpSp>
      <p:sp>
        <p:nvSpPr>
          <p:cNvPr id="74" name="Rectangle 73"/>
          <p:cNvSpPr/>
          <p:nvPr/>
        </p:nvSpPr>
        <p:spPr>
          <a:xfrm>
            <a:off x="7452360" y="5706656"/>
            <a:ext cx="4572000" cy="276999"/>
          </a:xfrm>
          <a:prstGeom prst="rect">
            <a:avLst/>
          </a:prstGeom>
        </p:spPr>
        <p:txBody>
          <a:bodyPr>
            <a:spAutoFit/>
          </a:bodyPr>
          <a:lstStyle/>
          <a:p>
            <a:pPr defTabSz="457200">
              <a:spcAft>
                <a:spcPts val="300"/>
              </a:spcAft>
            </a:pPr>
            <a:r>
              <a:rPr lang="en-US" sz="1200" i="1" dirty="0" smtClean="0">
                <a:solidFill>
                  <a:srgbClr val="000000"/>
                </a:solidFill>
                <a:latin typeface="Arial" panose="020B0604020202020204" pitchFamily="34" charset="0"/>
                <a:cs typeface="Arial" panose="020B0604020202020204" pitchFamily="34" charset="0"/>
              </a:rPr>
              <a:t>Criteria 2</a:t>
            </a:r>
            <a:endParaRPr lang="en-US" sz="1000" i="1" dirty="0">
              <a:solidFill>
                <a:prstClr val="white">
                  <a:lumMod val="65000"/>
                </a:prstClr>
              </a:solidFill>
              <a:latin typeface="Arial" panose="020B0604020202020204" pitchFamily="34" charset="0"/>
              <a:cs typeface="Arial" panose="020B0604020202020204" pitchFamily="34" charset="0"/>
            </a:endParaRPr>
          </a:p>
        </p:txBody>
      </p:sp>
      <p:sp>
        <p:nvSpPr>
          <p:cNvPr id="47" name="TextBox 46"/>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smtClean="0">
                <a:solidFill>
                  <a:prstClr val="black"/>
                </a:solidFill>
              </a:rPr>
              <a:t>© Copyright 2014 Innosight LLC </a:t>
            </a:r>
          </a:p>
          <a:p>
            <a:pPr>
              <a:spcBef>
                <a:spcPts val="200"/>
              </a:spcBef>
              <a:spcAft>
                <a:spcPts val="400"/>
              </a:spcAft>
            </a:pPr>
            <a:endParaRPr lang="de-DE" sz="1600" dirty="0" smtClean="0">
              <a:solidFill>
                <a:srgbClr val="000000"/>
              </a:solidFill>
            </a:endParaRPr>
          </a:p>
        </p:txBody>
      </p:sp>
      <p:sp>
        <p:nvSpPr>
          <p:cNvPr id="48" name="TextBox 47"/>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4</a:t>
            </a:fld>
            <a:endParaRPr lang="en-US" sz="800" dirty="0" smtClean="0">
              <a:solidFill>
                <a:prstClr val="black"/>
              </a:solidFill>
            </a:endParaRPr>
          </a:p>
        </p:txBody>
      </p:sp>
    </p:spTree>
    <p:extLst>
      <p:ext uri="{BB962C8B-B14F-4D97-AF65-F5344CB8AC3E}">
        <p14:creationId xmlns:p14="http://schemas.microsoft.com/office/powerpoint/2010/main" val="80834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a:spLocks noChangeArrowheads="1"/>
          </p:cNvSpPr>
          <p:nvPr/>
        </p:nvSpPr>
        <p:spPr bwMode="auto">
          <a:xfrm>
            <a:off x="603302" y="2771781"/>
            <a:ext cx="7957293" cy="1503861"/>
          </a:xfrm>
          <a:prstGeom prst="rect">
            <a:avLst/>
          </a:prstGeom>
          <a:solidFill>
            <a:schemeClr val="bg1">
              <a:lumMod val="95000"/>
            </a:schemeClr>
          </a:solidFill>
          <a:ln w="9525">
            <a:solidFill>
              <a:schemeClr val="bg1">
                <a:lumMod val="75000"/>
              </a:schemeClr>
            </a:solid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defTabSz="457200"/>
            <a:endParaRPr lang="en-US" sz="1600" dirty="0">
              <a:solidFill>
                <a:srgbClr val="000000"/>
              </a:solidFill>
              <a:latin typeface="Arial" panose="020B0604020202020204" pitchFamily="34" charset="0"/>
              <a:cs typeface="Arial" panose="020B0604020202020204" pitchFamily="34" charset="0"/>
            </a:endParaRPr>
          </a:p>
        </p:txBody>
      </p:sp>
      <p:sp>
        <p:nvSpPr>
          <p:cNvPr id="26" name="Rectangle 25"/>
          <p:cNvSpPr/>
          <p:nvPr/>
        </p:nvSpPr>
        <p:spPr>
          <a:xfrm>
            <a:off x="790858" y="3156506"/>
            <a:ext cx="937312" cy="96570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i="1" dirty="0" smtClean="0">
                <a:solidFill>
                  <a:prstClr val="white"/>
                </a:solidFill>
                <a:latin typeface="Arial" panose="020B0604020202020204" pitchFamily="34" charset="0"/>
                <a:cs typeface="Arial" panose="020B0604020202020204" pitchFamily="34" charset="0"/>
              </a:rPr>
              <a:t>Image</a:t>
            </a:r>
            <a:endParaRPr lang="en-US" sz="1200" b="1" i="1" dirty="0">
              <a:solidFill>
                <a:prstClr val="white"/>
              </a:solidFill>
              <a:latin typeface="Arial" panose="020B0604020202020204" pitchFamily="34" charset="0"/>
              <a:cs typeface="Arial" panose="020B0604020202020204" pitchFamily="34" charset="0"/>
            </a:endParaRPr>
          </a:p>
        </p:txBody>
      </p:sp>
      <p:sp>
        <p:nvSpPr>
          <p:cNvPr id="31" name="Content Placeholder 1"/>
          <p:cNvSpPr>
            <a:spLocks noGrp="1"/>
          </p:cNvSpPr>
          <p:nvPr>
            <p:ph idx="1"/>
          </p:nvPr>
        </p:nvSpPr>
        <p:spPr>
          <a:xfrm>
            <a:off x="1882544" y="43152"/>
            <a:ext cx="7032856" cy="407647"/>
          </a:xfrm>
        </p:spPr>
        <p:txBody>
          <a:bodyPr/>
          <a:lstStyle/>
          <a:p>
            <a:r>
              <a:rPr lang="en-US" dirty="0" smtClean="0"/>
              <a:t>THE FIRST MILE – MINI BUSINESS PLAN TEMPLATE</a:t>
            </a:r>
            <a:endParaRPr lang="en-US" dirty="0"/>
          </a:p>
        </p:txBody>
      </p:sp>
      <p:sp>
        <p:nvSpPr>
          <p:cNvPr id="32" name="TextBox 31"/>
          <p:cNvSpPr txBox="1"/>
          <p:nvPr/>
        </p:nvSpPr>
        <p:spPr>
          <a:xfrm>
            <a:off x="457201" y="698504"/>
            <a:ext cx="8229600" cy="369312"/>
          </a:xfrm>
          <a:prstGeom prst="rect">
            <a:avLst/>
          </a:prstGeom>
          <a:noFill/>
        </p:spPr>
        <p:txBody>
          <a:bodyPr wrap="square" lIns="91419" tIns="45710" rIns="91419" bIns="45710" rtlCol="0">
            <a:spAutoFit/>
          </a:bodyPr>
          <a:lstStyle/>
          <a:p>
            <a:r>
              <a:rPr lang="en-US" b="1" dirty="0" smtClean="0">
                <a:solidFill>
                  <a:srgbClr val="000000"/>
                </a:solidFill>
                <a:latin typeface="Century Gothic" panose="020B0502020202020204" pitchFamily="34" charset="0"/>
                <a:cs typeface="Arial" panose="020B0604020202020204" pitchFamily="34" charset="0"/>
              </a:rPr>
              <a:t>CUSTOMER PROFILE</a:t>
            </a:r>
            <a:endParaRPr lang="en-US" sz="1200" dirty="0">
              <a:solidFill>
                <a:prstClr val="white">
                  <a:lumMod val="75000"/>
                </a:prstClr>
              </a:solidFill>
              <a:latin typeface="Century Gothic" panose="020B0502020202020204" pitchFamily="34" charset="0"/>
              <a:cs typeface="Arial" panose="020B0604020202020204" pitchFamily="34" charset="0"/>
            </a:endParaRPr>
          </a:p>
        </p:txBody>
      </p:sp>
      <p:sp>
        <p:nvSpPr>
          <p:cNvPr id="35" name="Rectangle 34"/>
          <p:cNvSpPr>
            <a:spLocks noChangeArrowheads="1"/>
          </p:cNvSpPr>
          <p:nvPr/>
        </p:nvSpPr>
        <p:spPr bwMode="auto">
          <a:xfrm>
            <a:off x="581819" y="5786496"/>
            <a:ext cx="7978775" cy="739398"/>
          </a:xfrm>
          <a:prstGeom prst="rect">
            <a:avLst/>
          </a:prstGeom>
          <a:solidFill>
            <a:schemeClr val="bg1">
              <a:lumMod val="95000"/>
            </a:schemeClr>
          </a:solidFill>
          <a:ln>
            <a:solidFill>
              <a:schemeClr val="bg1">
                <a:lumMod val="75000"/>
              </a:schemeClr>
            </a:solid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defTabSz="457200"/>
            <a:endParaRPr lang="en-US" sz="1600" dirty="0">
              <a:solidFill>
                <a:srgbClr val="000000"/>
              </a:solidFill>
              <a:latin typeface="Arial" panose="020B0604020202020204" pitchFamily="34" charset="0"/>
              <a:cs typeface="Arial" panose="020B0604020202020204" pitchFamily="34" charset="0"/>
            </a:endParaRPr>
          </a:p>
        </p:txBody>
      </p:sp>
      <p:sp>
        <p:nvSpPr>
          <p:cNvPr id="53" name="Rectangle 52"/>
          <p:cNvSpPr>
            <a:spLocks noChangeArrowheads="1"/>
          </p:cNvSpPr>
          <p:nvPr/>
        </p:nvSpPr>
        <p:spPr bwMode="auto">
          <a:xfrm>
            <a:off x="581819" y="4402986"/>
            <a:ext cx="3925887" cy="1264396"/>
          </a:xfrm>
          <a:prstGeom prst="rect">
            <a:avLst/>
          </a:prstGeom>
          <a:solidFill>
            <a:schemeClr val="bg1">
              <a:lumMod val="95000"/>
            </a:schemeClr>
          </a:solidFill>
          <a:ln>
            <a:solidFill>
              <a:schemeClr val="bg1">
                <a:lumMod val="75000"/>
              </a:schemeClr>
            </a:solid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defTabSz="457200"/>
            <a:endParaRPr lang="en-US" sz="1600" dirty="0">
              <a:solidFill>
                <a:srgbClr val="000000"/>
              </a:solidFill>
              <a:latin typeface="Arial" panose="020B0604020202020204" pitchFamily="34" charset="0"/>
              <a:cs typeface="Arial" panose="020B0604020202020204" pitchFamily="34" charset="0"/>
            </a:endParaRPr>
          </a:p>
        </p:txBody>
      </p:sp>
      <p:sp>
        <p:nvSpPr>
          <p:cNvPr id="44" name="Rectangle 43"/>
          <p:cNvSpPr>
            <a:spLocks noChangeArrowheads="1"/>
          </p:cNvSpPr>
          <p:nvPr/>
        </p:nvSpPr>
        <p:spPr bwMode="auto">
          <a:xfrm>
            <a:off x="4695303" y="4402986"/>
            <a:ext cx="3865291" cy="1264395"/>
          </a:xfrm>
          <a:prstGeom prst="rect">
            <a:avLst/>
          </a:prstGeom>
          <a:solidFill>
            <a:schemeClr val="bg1">
              <a:lumMod val="95000"/>
            </a:schemeClr>
          </a:solidFill>
          <a:ln>
            <a:solidFill>
              <a:schemeClr val="bg1">
                <a:lumMod val="75000"/>
              </a:schemeClr>
            </a:solid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defTabSz="457200"/>
            <a:endParaRPr lang="en-US" sz="1600" dirty="0">
              <a:solidFill>
                <a:srgbClr val="000000"/>
              </a:solidFill>
              <a:latin typeface="Arial" panose="020B0604020202020204" pitchFamily="34" charset="0"/>
              <a:cs typeface="Arial" panose="020B0604020202020204" pitchFamily="34" charset="0"/>
            </a:endParaRPr>
          </a:p>
        </p:txBody>
      </p:sp>
      <p:sp>
        <p:nvSpPr>
          <p:cNvPr id="21" name="Rectangle 20"/>
          <p:cNvSpPr>
            <a:spLocks noChangeArrowheads="1"/>
          </p:cNvSpPr>
          <p:nvPr/>
        </p:nvSpPr>
        <p:spPr bwMode="auto">
          <a:xfrm>
            <a:off x="1752600" y="2667000"/>
            <a:ext cx="5791200" cy="1097548"/>
          </a:xfrm>
          <a:prstGeom prst="rect">
            <a:avLst/>
          </a:prstGeom>
          <a:noFill/>
          <a:ln w="9525" algn="ctr">
            <a:noFill/>
            <a:round/>
            <a:headEnd/>
            <a:tailEnd/>
          </a:ln>
          <a:effectLst/>
        </p:spPr>
        <p:txBody>
          <a:bodyPr anchor="ctr">
            <a:normAutofit/>
          </a:bodyPr>
          <a:lstStyle/>
          <a:p>
            <a:pPr defTabSz="534988">
              <a:spcAft>
                <a:spcPct val="50000"/>
              </a:spcAft>
            </a:pPr>
            <a:r>
              <a:rPr lang="en-US" sz="1200" i="1" dirty="0" smtClean="0">
                <a:solidFill>
                  <a:srgbClr val="000000"/>
                </a:solidFill>
                <a:latin typeface="Arial" panose="020B0604020202020204" pitchFamily="34" charset="0"/>
                <a:cs typeface="Arial" panose="020B0604020202020204" pitchFamily="34" charset="0"/>
              </a:rPr>
              <a:t>Set of descriptive quotes from target customer segment</a:t>
            </a:r>
          </a:p>
        </p:txBody>
      </p:sp>
      <p:sp>
        <p:nvSpPr>
          <p:cNvPr id="22" name="Text Box 7"/>
          <p:cNvSpPr txBox="1">
            <a:spLocks noChangeArrowheads="1"/>
          </p:cNvSpPr>
          <p:nvPr/>
        </p:nvSpPr>
        <p:spPr bwMode="auto">
          <a:xfrm>
            <a:off x="603302" y="2771781"/>
            <a:ext cx="7958880" cy="276999"/>
          </a:xfrm>
          <a:prstGeom prst="rect">
            <a:avLst/>
          </a:prstGeom>
          <a:solidFill>
            <a:schemeClr val="bg1">
              <a:lumMod val="85000"/>
            </a:schemeClr>
          </a:solidFill>
          <a:ln w="9525" algn="ctr">
            <a:noFill/>
            <a:miter lim="800000"/>
            <a:headEnd/>
            <a:tailEnd/>
          </a:ln>
        </p:spPr>
        <p:txBody>
          <a:bodyPr wrap="square">
            <a:spAutoFit/>
          </a:bodyPr>
          <a:lstStyle>
            <a:defPPr>
              <a:defRPr lang="en-US"/>
            </a:defPPr>
            <a:lvl1pPr algn="ctr" defTabSz="457200">
              <a:defRPr sz="1200" b="1">
                <a:solidFill>
                  <a:schemeClr val="bg1"/>
                </a:solidFill>
                <a:latin typeface="Century Gothic" panose="020B0502020202020204" pitchFamily="34" charset="0"/>
                <a:cs typeface="Arial" panose="020B0604020202020204" pitchFamily="34" charset="0"/>
              </a:defRPr>
            </a:lvl1pPr>
          </a:lstStyle>
          <a:p>
            <a:pPr algn="l"/>
            <a:r>
              <a:rPr lang="en-US" dirty="0" smtClean="0">
                <a:solidFill>
                  <a:srgbClr val="468272"/>
                </a:solidFill>
              </a:rPr>
              <a:t>MEET XX – SAMPLE QUOTES</a:t>
            </a:r>
            <a:endParaRPr lang="en-US" dirty="0">
              <a:solidFill>
                <a:srgbClr val="468272"/>
              </a:solidFill>
            </a:endParaRPr>
          </a:p>
        </p:txBody>
      </p:sp>
      <p:sp>
        <p:nvSpPr>
          <p:cNvPr id="25" name="Text Box 7"/>
          <p:cNvSpPr txBox="1">
            <a:spLocks noChangeArrowheads="1"/>
          </p:cNvSpPr>
          <p:nvPr/>
        </p:nvSpPr>
        <p:spPr bwMode="auto">
          <a:xfrm>
            <a:off x="581819" y="5786469"/>
            <a:ext cx="7980362" cy="276999"/>
          </a:xfrm>
          <a:prstGeom prst="rect">
            <a:avLst/>
          </a:prstGeom>
          <a:solidFill>
            <a:schemeClr val="bg1">
              <a:lumMod val="85000"/>
            </a:schemeClr>
          </a:solidFill>
          <a:ln w="9525" algn="ctr">
            <a:noFill/>
            <a:miter lim="800000"/>
            <a:headEnd/>
            <a:tailEnd/>
          </a:ln>
        </p:spPr>
        <p:txBody>
          <a:bodyPr wrap="square">
            <a:spAutoFit/>
          </a:bodyPr>
          <a:lstStyle>
            <a:defPPr>
              <a:defRPr lang="en-US"/>
            </a:defPPr>
            <a:lvl1pPr algn="ctr" defTabSz="457200">
              <a:defRPr sz="1200" b="1">
                <a:solidFill>
                  <a:srgbClr val="468272"/>
                </a:solidFill>
                <a:latin typeface="Century Gothic" panose="020B0502020202020204" pitchFamily="34" charset="0"/>
                <a:cs typeface="Arial" panose="020B0604020202020204" pitchFamily="34" charset="0"/>
              </a:defRPr>
            </a:lvl1pPr>
          </a:lstStyle>
          <a:p>
            <a:pPr algn="l"/>
            <a:r>
              <a:rPr lang="en-US" dirty="0" smtClean="0"/>
              <a:t>PRIORITY JOBS</a:t>
            </a:r>
            <a:endParaRPr lang="en-US" dirty="0"/>
          </a:p>
        </p:txBody>
      </p:sp>
      <p:sp>
        <p:nvSpPr>
          <p:cNvPr id="23" name="TextBox 34"/>
          <p:cNvSpPr txBox="1">
            <a:spLocks noChangeArrowheads="1"/>
          </p:cNvSpPr>
          <p:nvPr/>
        </p:nvSpPr>
        <p:spPr bwMode="auto">
          <a:xfrm>
            <a:off x="626379" y="4762381"/>
            <a:ext cx="3955568" cy="800219"/>
          </a:xfrm>
          <a:prstGeom prst="rect">
            <a:avLst/>
          </a:prstGeom>
          <a:noFill/>
          <a:ln w="9525">
            <a:noFill/>
            <a:miter lim="800000"/>
            <a:headEnd/>
            <a:tailEnd/>
          </a:ln>
        </p:spPr>
        <p:txBody>
          <a:bodyPr wrap="square">
            <a:spAutoFit/>
          </a:bodyPr>
          <a:lstStyle/>
          <a:p>
            <a:pPr marL="231775" indent="-231775" defTabSz="457200">
              <a:spcBef>
                <a:spcPts val="200"/>
              </a:spcBef>
              <a:spcAft>
                <a:spcPts val="400"/>
              </a:spcAft>
              <a:buFont typeface="Arial" charset="0"/>
              <a:buChar char="•"/>
            </a:pPr>
            <a:r>
              <a:rPr lang="en-US" sz="1200" i="1" dirty="0" smtClean="0">
                <a:solidFill>
                  <a:prstClr val="black"/>
                </a:solidFill>
                <a:latin typeface="Arial" panose="020B0604020202020204" pitchFamily="34" charset="0"/>
                <a:cs typeface="Arial" panose="020B0604020202020204" pitchFamily="34" charset="0"/>
              </a:rPr>
              <a:t>Characteristic 1</a:t>
            </a:r>
          </a:p>
          <a:p>
            <a:pPr marL="231775" indent="-231775" defTabSz="457200">
              <a:spcBef>
                <a:spcPts val="200"/>
              </a:spcBef>
              <a:spcAft>
                <a:spcPts val="400"/>
              </a:spcAft>
              <a:buFont typeface="Arial" charset="0"/>
              <a:buChar char="•"/>
            </a:pPr>
            <a:r>
              <a:rPr lang="en-US" sz="1200" i="1" dirty="0" smtClean="0">
                <a:solidFill>
                  <a:prstClr val="black"/>
                </a:solidFill>
                <a:latin typeface="Arial" panose="020B0604020202020204" pitchFamily="34" charset="0"/>
                <a:cs typeface="Arial" panose="020B0604020202020204" pitchFamily="34" charset="0"/>
              </a:rPr>
              <a:t>Characteristic 2</a:t>
            </a:r>
          </a:p>
          <a:p>
            <a:pPr marL="231775" indent="-231775" defTabSz="457200">
              <a:spcBef>
                <a:spcPts val="200"/>
              </a:spcBef>
              <a:spcAft>
                <a:spcPts val="400"/>
              </a:spcAft>
              <a:buFont typeface="Arial" charset="0"/>
              <a:buChar char="•"/>
            </a:pPr>
            <a:r>
              <a:rPr lang="en-US" sz="1200" i="1" dirty="0" smtClean="0">
                <a:solidFill>
                  <a:prstClr val="black"/>
                </a:solidFill>
                <a:latin typeface="Arial" panose="020B0604020202020204" pitchFamily="34" charset="0"/>
                <a:cs typeface="Arial" panose="020B0604020202020204" pitchFamily="34" charset="0"/>
              </a:rPr>
              <a:t>Characteristic 3</a:t>
            </a:r>
            <a:endParaRPr lang="en-US" sz="1200" i="1" dirty="0">
              <a:solidFill>
                <a:prstClr val="black"/>
              </a:solidFill>
              <a:latin typeface="Arial" panose="020B0604020202020204" pitchFamily="34" charset="0"/>
              <a:cs typeface="Arial" panose="020B0604020202020204" pitchFamily="34" charset="0"/>
            </a:endParaRPr>
          </a:p>
        </p:txBody>
      </p:sp>
      <p:sp>
        <p:nvSpPr>
          <p:cNvPr id="24" name="Text Box 7"/>
          <p:cNvSpPr txBox="1">
            <a:spLocks noChangeArrowheads="1"/>
          </p:cNvSpPr>
          <p:nvPr/>
        </p:nvSpPr>
        <p:spPr bwMode="auto">
          <a:xfrm>
            <a:off x="581819" y="4402985"/>
            <a:ext cx="3925887" cy="276999"/>
          </a:xfrm>
          <a:prstGeom prst="rect">
            <a:avLst/>
          </a:prstGeom>
          <a:solidFill>
            <a:schemeClr val="bg1">
              <a:lumMod val="85000"/>
            </a:schemeClr>
          </a:solidFill>
          <a:ln w="9525" algn="ctr">
            <a:noFill/>
            <a:miter lim="800000"/>
            <a:headEnd/>
            <a:tailEnd/>
          </a:ln>
        </p:spPr>
        <p:txBody>
          <a:bodyPr wrap="square">
            <a:spAutoFit/>
          </a:bodyPr>
          <a:lstStyle>
            <a:defPPr>
              <a:defRPr lang="en-US"/>
            </a:defPPr>
            <a:lvl1pPr algn="ctr" defTabSz="457200">
              <a:defRPr sz="1200" b="1">
                <a:solidFill>
                  <a:srgbClr val="468272"/>
                </a:solidFill>
                <a:latin typeface="Century Gothic" panose="020B0502020202020204" pitchFamily="34" charset="0"/>
                <a:cs typeface="Arial" panose="020B0604020202020204" pitchFamily="34" charset="0"/>
              </a:defRPr>
            </a:lvl1pPr>
          </a:lstStyle>
          <a:p>
            <a:pPr algn="l"/>
            <a:r>
              <a:rPr lang="en-US" dirty="0"/>
              <a:t>ABOUT </a:t>
            </a:r>
            <a:r>
              <a:rPr lang="en-US" dirty="0" smtClean="0"/>
              <a:t>CUSTOMER XX</a:t>
            </a:r>
            <a:endParaRPr lang="en-US" dirty="0"/>
          </a:p>
        </p:txBody>
      </p:sp>
      <p:sp>
        <p:nvSpPr>
          <p:cNvPr id="43" name="Text Box 7"/>
          <p:cNvSpPr txBox="1">
            <a:spLocks noChangeArrowheads="1"/>
          </p:cNvSpPr>
          <p:nvPr/>
        </p:nvSpPr>
        <p:spPr bwMode="auto">
          <a:xfrm>
            <a:off x="4695303" y="4402986"/>
            <a:ext cx="3865291" cy="276999"/>
          </a:xfrm>
          <a:prstGeom prst="rect">
            <a:avLst/>
          </a:prstGeom>
          <a:solidFill>
            <a:schemeClr val="bg1">
              <a:lumMod val="85000"/>
            </a:schemeClr>
          </a:solidFill>
          <a:ln w="9525" algn="ctr">
            <a:noFill/>
            <a:miter lim="800000"/>
            <a:headEnd/>
            <a:tailEnd/>
          </a:ln>
        </p:spPr>
        <p:txBody>
          <a:bodyPr wrap="square">
            <a:spAutoFit/>
          </a:bodyPr>
          <a:lstStyle>
            <a:defPPr>
              <a:defRPr lang="en-US"/>
            </a:defPPr>
            <a:lvl1pPr algn="ctr" defTabSz="457200">
              <a:defRPr sz="1200" b="1">
                <a:solidFill>
                  <a:srgbClr val="468272"/>
                </a:solidFill>
                <a:latin typeface="Century Gothic" panose="020B0502020202020204" pitchFamily="34" charset="0"/>
                <a:cs typeface="Arial" panose="020B0604020202020204" pitchFamily="34" charset="0"/>
              </a:defRPr>
            </a:lvl1pPr>
          </a:lstStyle>
          <a:p>
            <a:pPr algn="l"/>
            <a:r>
              <a:rPr lang="en-US" dirty="0"/>
              <a:t>CIRCUMSTANCES</a:t>
            </a:r>
          </a:p>
        </p:txBody>
      </p:sp>
      <p:sp>
        <p:nvSpPr>
          <p:cNvPr id="55" name="TextBox 34"/>
          <p:cNvSpPr txBox="1">
            <a:spLocks noChangeArrowheads="1"/>
          </p:cNvSpPr>
          <p:nvPr/>
        </p:nvSpPr>
        <p:spPr bwMode="auto">
          <a:xfrm>
            <a:off x="4736991" y="4697094"/>
            <a:ext cx="3721208" cy="461665"/>
          </a:xfrm>
          <a:prstGeom prst="rect">
            <a:avLst/>
          </a:prstGeom>
          <a:noFill/>
          <a:ln w="9525">
            <a:noFill/>
            <a:miter lim="800000"/>
            <a:headEnd/>
            <a:tailEnd/>
          </a:ln>
        </p:spPr>
        <p:txBody>
          <a:bodyPr wrap="square">
            <a:spAutoFit/>
          </a:bodyPr>
          <a:lstStyle/>
          <a:p>
            <a:pPr marL="231775" indent="-231775" defTabSz="457200">
              <a:spcBef>
                <a:spcPts val="200"/>
              </a:spcBef>
              <a:spcAft>
                <a:spcPts val="400"/>
              </a:spcAft>
              <a:buFont typeface="Arial" charset="0"/>
              <a:buChar char="•"/>
            </a:pPr>
            <a:r>
              <a:rPr lang="en-US" sz="1200" i="1" dirty="0" smtClean="0">
                <a:solidFill>
                  <a:prstClr val="black"/>
                </a:solidFill>
                <a:latin typeface="Arial" panose="020B0604020202020204" pitchFamily="34" charset="0"/>
                <a:cs typeface="Arial" panose="020B0604020202020204" pitchFamily="34" charset="0"/>
              </a:rPr>
              <a:t>In what circumstances does this customer need the product or service?</a:t>
            </a:r>
          </a:p>
        </p:txBody>
      </p:sp>
      <p:sp>
        <p:nvSpPr>
          <p:cNvPr id="61" name="Rectangle 60"/>
          <p:cNvSpPr>
            <a:spLocks noChangeArrowheads="1"/>
          </p:cNvSpPr>
          <p:nvPr/>
        </p:nvSpPr>
        <p:spPr bwMode="auto">
          <a:xfrm>
            <a:off x="603302" y="1143000"/>
            <a:ext cx="7957293" cy="1503861"/>
          </a:xfrm>
          <a:prstGeom prst="rect">
            <a:avLst/>
          </a:prstGeom>
          <a:solidFill>
            <a:schemeClr val="bg1">
              <a:lumMod val="95000"/>
            </a:schemeClr>
          </a:solidFill>
          <a:ln>
            <a:solidFill>
              <a:schemeClr val="bg1">
                <a:lumMod val="75000"/>
              </a:schemeClr>
            </a:solid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defTabSz="457200"/>
            <a:endParaRPr lang="en-US" sz="1600" dirty="0">
              <a:solidFill>
                <a:srgbClr val="000000"/>
              </a:solidFill>
              <a:latin typeface="Arial" panose="020B0604020202020204" pitchFamily="34" charset="0"/>
              <a:cs typeface="Arial" panose="020B0604020202020204" pitchFamily="34" charset="0"/>
            </a:endParaRPr>
          </a:p>
        </p:txBody>
      </p:sp>
      <p:sp>
        <p:nvSpPr>
          <p:cNvPr id="63" name="Text Box 7"/>
          <p:cNvSpPr txBox="1">
            <a:spLocks noChangeArrowheads="1"/>
          </p:cNvSpPr>
          <p:nvPr/>
        </p:nvSpPr>
        <p:spPr bwMode="auto">
          <a:xfrm>
            <a:off x="603302" y="1143000"/>
            <a:ext cx="7958880" cy="276999"/>
          </a:xfrm>
          <a:prstGeom prst="rect">
            <a:avLst/>
          </a:prstGeom>
          <a:solidFill>
            <a:schemeClr val="bg1">
              <a:lumMod val="85000"/>
            </a:schemeClr>
          </a:solidFill>
          <a:ln w="9525" algn="ctr">
            <a:noFill/>
            <a:miter lim="800000"/>
            <a:headEnd/>
            <a:tailEnd/>
          </a:ln>
        </p:spPr>
        <p:txBody>
          <a:bodyPr wrap="square">
            <a:spAutoFit/>
          </a:bodyPr>
          <a:lstStyle>
            <a:defPPr>
              <a:defRPr lang="en-US"/>
            </a:defPPr>
            <a:lvl1pPr algn="ctr" defTabSz="457200">
              <a:defRPr sz="1200" b="1">
                <a:solidFill>
                  <a:schemeClr val="bg1"/>
                </a:solidFill>
                <a:latin typeface="Century Gothic" panose="020B0502020202020204" pitchFamily="34" charset="0"/>
                <a:cs typeface="Arial" panose="020B0604020202020204" pitchFamily="34" charset="0"/>
              </a:defRPr>
            </a:lvl1pPr>
          </a:lstStyle>
          <a:p>
            <a:pPr algn="l"/>
            <a:r>
              <a:rPr lang="en-US" dirty="0">
                <a:solidFill>
                  <a:srgbClr val="468272"/>
                </a:solidFill>
              </a:rPr>
              <a:t>TARGET </a:t>
            </a:r>
            <a:r>
              <a:rPr lang="en-US" dirty="0" smtClean="0">
                <a:solidFill>
                  <a:srgbClr val="468272"/>
                </a:solidFill>
              </a:rPr>
              <a:t>CUSTOMER OVERVIEW</a:t>
            </a:r>
            <a:endParaRPr lang="en-US" dirty="0">
              <a:solidFill>
                <a:srgbClr val="468272"/>
              </a:solidFill>
            </a:endParaRPr>
          </a:p>
        </p:txBody>
      </p:sp>
      <p:sp>
        <p:nvSpPr>
          <p:cNvPr id="66" name="Rectangle 65"/>
          <p:cNvSpPr>
            <a:spLocks noChangeArrowheads="1"/>
          </p:cNvSpPr>
          <p:nvPr/>
        </p:nvSpPr>
        <p:spPr bwMode="auto">
          <a:xfrm>
            <a:off x="2819400" y="1476381"/>
            <a:ext cx="5711771" cy="1097548"/>
          </a:xfrm>
          <a:prstGeom prst="rect">
            <a:avLst/>
          </a:prstGeom>
          <a:noFill/>
          <a:ln w="9525" algn="ctr">
            <a:noFill/>
            <a:round/>
            <a:headEnd/>
            <a:tailEnd/>
          </a:ln>
          <a:effectLst/>
        </p:spPr>
        <p:txBody>
          <a:bodyPr anchor="t">
            <a:noAutofit/>
          </a:bodyPr>
          <a:lstStyle/>
          <a:p>
            <a:pPr defTabSz="534988">
              <a:spcAft>
                <a:spcPct val="50000"/>
              </a:spcAft>
            </a:pPr>
            <a:r>
              <a:rPr lang="en-US" sz="1200" b="1" i="1" dirty="0" smtClean="0">
                <a:solidFill>
                  <a:srgbClr val="000000"/>
                </a:solidFill>
                <a:latin typeface="Arial" panose="020B0604020202020204" pitchFamily="34" charset="0"/>
                <a:cs typeface="Arial" panose="020B0604020202020204" pitchFamily="34" charset="0"/>
              </a:rPr>
              <a:t>Description of target customer segment</a:t>
            </a:r>
            <a:endParaRPr lang="en-US" sz="1200" b="1" i="1" dirty="0">
              <a:solidFill>
                <a:srgbClr val="000000"/>
              </a:solidFill>
              <a:latin typeface="Arial" panose="020B0604020202020204" pitchFamily="34" charset="0"/>
              <a:cs typeface="Arial" panose="020B0604020202020204" pitchFamily="34" charset="0"/>
            </a:endParaRPr>
          </a:p>
          <a:p>
            <a:pPr marL="171450" indent="-171450" defTabSz="534988">
              <a:buFont typeface="Arial" panose="020B0604020202020204" pitchFamily="34" charset="0"/>
              <a:buChar char="•"/>
            </a:pPr>
            <a:r>
              <a:rPr lang="en-US" sz="1200" i="1" dirty="0" smtClean="0">
                <a:solidFill>
                  <a:srgbClr val="000000"/>
                </a:solidFill>
                <a:latin typeface="Arial" panose="020B0604020202020204" pitchFamily="34" charset="0"/>
                <a:cs typeface="Arial" panose="020B0604020202020204" pitchFamily="34" charset="0"/>
              </a:rPr>
              <a:t>Supporting statistic 1</a:t>
            </a:r>
          </a:p>
          <a:p>
            <a:pPr marL="171450" indent="-171450" defTabSz="534988">
              <a:buFont typeface="Arial" panose="020B0604020202020204" pitchFamily="34" charset="0"/>
              <a:buChar char="•"/>
            </a:pPr>
            <a:r>
              <a:rPr lang="en-US" sz="1200" i="1" dirty="0" smtClean="0">
                <a:solidFill>
                  <a:srgbClr val="000000"/>
                </a:solidFill>
                <a:latin typeface="Arial" panose="020B0604020202020204" pitchFamily="34" charset="0"/>
                <a:cs typeface="Arial" panose="020B0604020202020204" pitchFamily="34" charset="0"/>
              </a:rPr>
              <a:t>Supporting statistic 2</a:t>
            </a:r>
          </a:p>
          <a:p>
            <a:pPr marL="171450" indent="-171450" defTabSz="534988">
              <a:buFont typeface="Arial" panose="020B0604020202020204" pitchFamily="34" charset="0"/>
              <a:buChar char="•"/>
            </a:pPr>
            <a:r>
              <a:rPr lang="en-US" sz="1200" i="1" dirty="0" smtClean="0">
                <a:solidFill>
                  <a:srgbClr val="000000"/>
                </a:solidFill>
                <a:latin typeface="Arial" panose="020B0604020202020204" pitchFamily="34" charset="0"/>
                <a:cs typeface="Arial" panose="020B0604020202020204" pitchFamily="34" charset="0"/>
              </a:rPr>
              <a:t>Supporting statistic 3</a:t>
            </a:r>
          </a:p>
        </p:txBody>
      </p:sp>
      <p:sp>
        <p:nvSpPr>
          <p:cNvPr id="57" name="TextBox 34"/>
          <p:cNvSpPr txBox="1">
            <a:spLocks noChangeArrowheads="1"/>
          </p:cNvSpPr>
          <p:nvPr/>
        </p:nvSpPr>
        <p:spPr bwMode="auto">
          <a:xfrm>
            <a:off x="642301" y="6156195"/>
            <a:ext cx="5410199" cy="276999"/>
          </a:xfrm>
          <a:prstGeom prst="rect">
            <a:avLst/>
          </a:prstGeom>
          <a:noFill/>
          <a:ln w="9525">
            <a:noFill/>
            <a:miter lim="800000"/>
            <a:headEnd/>
            <a:tailEnd/>
          </a:ln>
        </p:spPr>
        <p:txBody>
          <a:bodyPr wrap="square">
            <a:spAutoFit/>
          </a:bodyPr>
          <a:lstStyle/>
          <a:p>
            <a:pPr marL="231775" indent="-231775" defTabSz="457200">
              <a:spcBef>
                <a:spcPts val="200"/>
              </a:spcBef>
              <a:spcAft>
                <a:spcPts val="400"/>
              </a:spcAft>
              <a:buFont typeface="Arial" charset="0"/>
              <a:buChar char="•"/>
            </a:pPr>
            <a:r>
              <a:rPr lang="en-US" sz="1200" i="1" dirty="0" smtClean="0">
                <a:solidFill>
                  <a:prstClr val="black"/>
                </a:solidFill>
                <a:latin typeface="Arial" panose="020B0604020202020204" pitchFamily="34" charset="0"/>
                <a:cs typeface="Arial" panose="020B0604020202020204" pitchFamily="34" charset="0"/>
              </a:rPr>
              <a:t>What jobs are important, unsatisfied, and widely held?</a:t>
            </a:r>
          </a:p>
        </p:txBody>
      </p:sp>
      <p:sp>
        <p:nvSpPr>
          <p:cNvPr id="28" name="Rectangle 27"/>
          <p:cNvSpPr/>
          <p:nvPr/>
        </p:nvSpPr>
        <p:spPr>
          <a:xfrm>
            <a:off x="782534" y="1529855"/>
            <a:ext cx="1911399" cy="9906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i="1" dirty="0" smtClean="0">
                <a:solidFill>
                  <a:prstClr val="white"/>
                </a:solidFill>
                <a:latin typeface="Arial" panose="020B0604020202020204" pitchFamily="34" charset="0"/>
                <a:cs typeface="Arial" panose="020B0604020202020204" pitchFamily="34" charset="0"/>
              </a:rPr>
              <a:t>Summary statement</a:t>
            </a:r>
            <a:endParaRPr lang="en-US" sz="1200" b="1" i="1" dirty="0">
              <a:solidFill>
                <a:prstClr val="white"/>
              </a:solidFill>
              <a:latin typeface="Arial" panose="020B0604020202020204" pitchFamily="34" charset="0"/>
              <a:cs typeface="Arial" panose="020B0604020202020204" pitchFamily="34" charset="0"/>
            </a:endParaRPr>
          </a:p>
        </p:txBody>
      </p:sp>
      <p:sp>
        <p:nvSpPr>
          <p:cNvPr id="27" name="TextBox 26"/>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smtClean="0">
                <a:solidFill>
                  <a:prstClr val="black"/>
                </a:solidFill>
              </a:rPr>
              <a:t>© Copyright 2014 Innosight LLC </a:t>
            </a:r>
          </a:p>
          <a:p>
            <a:pPr>
              <a:spcBef>
                <a:spcPts val="200"/>
              </a:spcBef>
              <a:spcAft>
                <a:spcPts val="400"/>
              </a:spcAft>
            </a:pPr>
            <a:endParaRPr lang="de-DE" sz="1600" dirty="0" smtClean="0">
              <a:solidFill>
                <a:srgbClr val="000000"/>
              </a:solidFill>
            </a:endParaRPr>
          </a:p>
        </p:txBody>
      </p:sp>
      <p:sp>
        <p:nvSpPr>
          <p:cNvPr id="30" name="TextBox 29"/>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5</a:t>
            </a:fld>
            <a:endParaRPr lang="en-US" sz="800" dirty="0" smtClean="0">
              <a:solidFill>
                <a:prstClr val="black"/>
              </a:solidFill>
            </a:endParaRPr>
          </a:p>
        </p:txBody>
      </p:sp>
    </p:spTree>
    <p:extLst>
      <p:ext uri="{BB962C8B-B14F-4D97-AF65-F5344CB8AC3E}">
        <p14:creationId xmlns:p14="http://schemas.microsoft.com/office/powerpoint/2010/main" val="1865167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6"/>
          <p:cNvSpPr>
            <a:spLocks noChangeArrowheads="1"/>
          </p:cNvSpPr>
          <p:nvPr/>
        </p:nvSpPr>
        <p:spPr bwMode="auto">
          <a:xfrm>
            <a:off x="4622800" y="2737385"/>
            <a:ext cx="3962401" cy="1747827"/>
          </a:xfrm>
          <a:prstGeom prst="rect">
            <a:avLst/>
          </a:prstGeom>
          <a:solidFill>
            <a:schemeClr val="bg1">
              <a:lumMod val="95000"/>
            </a:schemeClr>
          </a:solidFill>
          <a:ln w="9525" cmpd="sng">
            <a:solidFill>
              <a:schemeClr val="bg1">
                <a:lumMod val="85000"/>
              </a:schemeClr>
            </a:solidFill>
            <a:miter lim="800000"/>
            <a:headEnd/>
            <a:tailEnd/>
          </a:ln>
          <a:extLst/>
        </p:spPr>
        <p:txBody>
          <a:bodyPr lIns="182880" tIns="274320" anchor="t"/>
          <a:lstStyle/>
          <a:p>
            <a:pPr marL="231775" indent="-231775" defTabSz="457200" fontAlgn="base">
              <a:spcBef>
                <a:spcPct val="30000"/>
              </a:spcBef>
              <a:spcAft>
                <a:spcPct val="0"/>
              </a:spcAft>
              <a:buFontTx/>
              <a:buChar char="•"/>
              <a:defRPr/>
            </a:pPr>
            <a:endParaRPr lang="en-US" sz="1200" b="1" kern="0" dirty="0" smtClean="0">
              <a:solidFill>
                <a:srgbClr val="000000"/>
              </a:solidFill>
              <a:latin typeface="Arial" panose="020B0604020202020204" pitchFamily="34" charset="0"/>
              <a:ea typeface="ＭＳ Ｐゴシック" charset="0"/>
              <a:cs typeface="Arial" panose="020B0604020202020204" pitchFamily="34" charset="0"/>
            </a:endParaRPr>
          </a:p>
        </p:txBody>
      </p:sp>
      <p:sp>
        <p:nvSpPr>
          <p:cNvPr id="24" name="Rectangle 23"/>
          <p:cNvSpPr/>
          <p:nvPr/>
        </p:nvSpPr>
        <p:spPr>
          <a:xfrm>
            <a:off x="4789372" y="3168252"/>
            <a:ext cx="1203368" cy="119493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i="1" dirty="0" smtClean="0">
                <a:solidFill>
                  <a:prstClr val="white"/>
                </a:solidFill>
                <a:latin typeface="Arial" panose="020B0604020202020204" pitchFamily="34" charset="0"/>
                <a:cs typeface="Arial" panose="020B0604020202020204" pitchFamily="34" charset="0"/>
              </a:rPr>
              <a:t>Image</a:t>
            </a:r>
            <a:endParaRPr lang="en-US" sz="1200" b="1" i="1" dirty="0">
              <a:solidFill>
                <a:prstClr val="white"/>
              </a:solidFill>
              <a:latin typeface="Arial" panose="020B0604020202020204" pitchFamily="34" charset="0"/>
              <a:cs typeface="Arial" panose="020B0604020202020204" pitchFamily="34" charset="0"/>
            </a:endParaRPr>
          </a:p>
        </p:txBody>
      </p:sp>
      <p:sp>
        <p:nvSpPr>
          <p:cNvPr id="18" name="Rectangle 17"/>
          <p:cNvSpPr>
            <a:spLocks noChangeArrowheads="1"/>
          </p:cNvSpPr>
          <p:nvPr/>
        </p:nvSpPr>
        <p:spPr bwMode="auto">
          <a:xfrm>
            <a:off x="587983" y="1143000"/>
            <a:ext cx="7957293" cy="1503861"/>
          </a:xfrm>
          <a:prstGeom prst="rect">
            <a:avLst/>
          </a:prstGeom>
          <a:solidFill>
            <a:schemeClr val="bg1">
              <a:lumMod val="95000"/>
            </a:schemeClr>
          </a:solidFill>
          <a:ln>
            <a:solidFill>
              <a:schemeClr val="bg1">
                <a:lumMod val="75000"/>
              </a:schemeClr>
            </a:solid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defTabSz="457200"/>
            <a:endParaRPr lang="en-US" sz="1600" dirty="0">
              <a:solidFill>
                <a:srgbClr val="000000"/>
              </a:solidFill>
              <a:latin typeface="Arial" panose="020B0604020202020204" pitchFamily="34" charset="0"/>
              <a:cs typeface="Arial" panose="020B0604020202020204" pitchFamily="34" charset="0"/>
            </a:endParaRPr>
          </a:p>
        </p:txBody>
      </p:sp>
      <p:sp>
        <p:nvSpPr>
          <p:cNvPr id="21" name="Rectangle 20"/>
          <p:cNvSpPr/>
          <p:nvPr/>
        </p:nvSpPr>
        <p:spPr>
          <a:xfrm>
            <a:off x="762590" y="1555948"/>
            <a:ext cx="1447801" cy="96570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i="1" dirty="0" smtClean="0">
                <a:solidFill>
                  <a:prstClr val="white"/>
                </a:solidFill>
                <a:latin typeface="Arial" panose="020B0604020202020204" pitchFamily="34" charset="0"/>
                <a:cs typeface="Arial" panose="020B0604020202020204" pitchFamily="34" charset="0"/>
              </a:rPr>
              <a:t>Image</a:t>
            </a:r>
            <a:endParaRPr lang="en-US" sz="1200" b="1" i="1" dirty="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rot="5400000">
            <a:off x="2254931" y="-1771759"/>
            <a:ext cx="555625" cy="5065490"/>
          </a:xfrm>
          <a:prstGeom prst="rect">
            <a:avLst/>
          </a:prstGeom>
          <a:noFill/>
          <a:ln>
            <a:no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vert="vert270" rtlCol="0" anchor="ctr"/>
          <a:lstStyle/>
          <a:p>
            <a:pPr algn="r" defTabSz="457200"/>
            <a:endParaRPr lang="en-US" sz="2000" dirty="0">
              <a:solidFill>
                <a:srgbClr val="FFFFFF"/>
              </a:solidFill>
              <a:cs typeface="Calibri" pitchFamily="34" charset="0"/>
            </a:endParaRPr>
          </a:p>
        </p:txBody>
      </p:sp>
      <p:sp>
        <p:nvSpPr>
          <p:cNvPr id="63" name="Rectangle 6"/>
          <p:cNvSpPr>
            <a:spLocks noChangeArrowheads="1"/>
          </p:cNvSpPr>
          <p:nvPr/>
        </p:nvSpPr>
        <p:spPr bwMode="auto">
          <a:xfrm>
            <a:off x="569911" y="2737385"/>
            <a:ext cx="3900489" cy="1747827"/>
          </a:xfrm>
          <a:prstGeom prst="rect">
            <a:avLst/>
          </a:prstGeom>
          <a:solidFill>
            <a:schemeClr val="bg1">
              <a:lumMod val="95000"/>
            </a:schemeClr>
          </a:solidFill>
          <a:ln w="12700" cmpd="sng">
            <a:solidFill>
              <a:schemeClr val="bg1">
                <a:lumMod val="85000"/>
              </a:schemeClr>
            </a:solidFill>
            <a:miter lim="800000"/>
            <a:headEnd/>
            <a:tailEnd/>
          </a:ln>
          <a:extLst/>
        </p:spPr>
        <p:txBody>
          <a:bodyPr lIns="182880" tIns="274320" anchor="t"/>
          <a:lstStyle/>
          <a:p>
            <a:pPr marL="231775" indent="-231775" defTabSz="457200" fontAlgn="base">
              <a:spcBef>
                <a:spcPct val="30000"/>
              </a:spcBef>
              <a:spcAft>
                <a:spcPct val="0"/>
              </a:spcAft>
              <a:buFontTx/>
              <a:buChar char="•"/>
              <a:defRPr/>
            </a:pPr>
            <a:endParaRPr lang="en-US" sz="1200" b="1" kern="0" dirty="0">
              <a:solidFill>
                <a:srgbClr val="000000"/>
              </a:solidFill>
              <a:latin typeface="Arial" panose="020B0604020202020204" pitchFamily="34" charset="0"/>
              <a:ea typeface="ＭＳ Ｐゴシック" charset="0"/>
              <a:cs typeface="Arial" panose="020B0604020202020204" pitchFamily="34" charset="0"/>
            </a:endParaRPr>
          </a:p>
          <a:p>
            <a:pPr marL="231775" indent="-231775" defTabSz="457200" fontAlgn="base">
              <a:spcBef>
                <a:spcPct val="30000"/>
              </a:spcBef>
              <a:spcAft>
                <a:spcPct val="0"/>
              </a:spcAft>
              <a:buFontTx/>
              <a:buChar char="•"/>
              <a:defRPr/>
            </a:pPr>
            <a:r>
              <a:rPr lang="en-US" sz="1200" kern="0" dirty="0" smtClean="0">
                <a:solidFill>
                  <a:srgbClr val="000000"/>
                </a:solidFill>
                <a:latin typeface="Arial" panose="020B0604020202020204" pitchFamily="34" charset="0"/>
                <a:ea typeface="ＭＳ Ｐゴシック" charset="0"/>
                <a:cs typeface="Arial" panose="020B0604020202020204" pitchFamily="34" charset="0"/>
              </a:rPr>
              <a:t>XXX</a:t>
            </a:r>
          </a:p>
          <a:p>
            <a:pPr marL="231775" indent="-231775" defTabSz="457200" fontAlgn="base">
              <a:spcBef>
                <a:spcPct val="30000"/>
              </a:spcBef>
              <a:spcAft>
                <a:spcPct val="0"/>
              </a:spcAft>
              <a:buFontTx/>
              <a:buChar char="•"/>
              <a:defRPr/>
            </a:pPr>
            <a:r>
              <a:rPr lang="en-US" sz="1200" kern="0" dirty="0" smtClean="0">
                <a:solidFill>
                  <a:srgbClr val="000000"/>
                </a:solidFill>
                <a:latin typeface="Arial" panose="020B0604020202020204" pitchFamily="34" charset="0"/>
                <a:ea typeface="ＭＳ Ｐゴシック" charset="0"/>
                <a:cs typeface="Arial" panose="020B0604020202020204" pitchFamily="34" charset="0"/>
              </a:rPr>
              <a:t>XXX</a:t>
            </a:r>
          </a:p>
          <a:p>
            <a:pPr marL="231775" indent="-231775" defTabSz="457200" fontAlgn="base">
              <a:spcBef>
                <a:spcPct val="30000"/>
              </a:spcBef>
              <a:spcAft>
                <a:spcPct val="0"/>
              </a:spcAft>
              <a:buFontTx/>
              <a:buChar char="•"/>
              <a:defRPr/>
            </a:pPr>
            <a:r>
              <a:rPr lang="en-US" sz="1200" kern="0" dirty="0" smtClean="0">
                <a:solidFill>
                  <a:srgbClr val="000000"/>
                </a:solidFill>
                <a:latin typeface="Arial" panose="020B0604020202020204" pitchFamily="34" charset="0"/>
                <a:ea typeface="ＭＳ Ｐゴシック" charset="0"/>
                <a:cs typeface="Arial" panose="020B0604020202020204" pitchFamily="34" charset="0"/>
              </a:rPr>
              <a:t>XXX</a:t>
            </a:r>
            <a:endParaRPr lang="en-US" sz="1100" kern="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64" name="Rectangle 7"/>
          <p:cNvSpPr>
            <a:spLocks noChangeArrowheads="1"/>
          </p:cNvSpPr>
          <p:nvPr/>
        </p:nvSpPr>
        <p:spPr bwMode="auto">
          <a:xfrm>
            <a:off x="569911" y="2737385"/>
            <a:ext cx="3900489" cy="276999"/>
          </a:xfrm>
          <a:prstGeom prst="rect">
            <a:avLst/>
          </a:prstGeom>
          <a:solidFill>
            <a:schemeClr val="bg1">
              <a:lumMod val="85000"/>
            </a:schemeClr>
          </a:solidFill>
          <a:ln w="9525" algn="ctr">
            <a:noFill/>
            <a:miter lim="800000"/>
            <a:headEnd/>
            <a:tailEnd/>
          </a:ln>
        </p:spPr>
        <p:txBody>
          <a:bodyPr wrap="square">
            <a:spAutoFit/>
          </a:bodyPr>
          <a:lstStyle/>
          <a:p>
            <a:pPr defTabSz="457200"/>
            <a:r>
              <a:rPr lang="en-US" sz="1200" b="1" dirty="0">
                <a:solidFill>
                  <a:srgbClr val="468272"/>
                </a:solidFill>
                <a:latin typeface="Century Gothic" panose="020B0502020202020204" pitchFamily="34" charset="0"/>
                <a:cs typeface="Arial" panose="020B0604020202020204" pitchFamily="34" charset="0"/>
              </a:rPr>
              <a:t>OVERVIEW OF </a:t>
            </a:r>
            <a:r>
              <a:rPr lang="en-US" sz="1200" b="1" dirty="0" smtClean="0">
                <a:solidFill>
                  <a:srgbClr val="468272"/>
                </a:solidFill>
                <a:latin typeface="Century Gothic" panose="020B0502020202020204" pitchFamily="34" charset="0"/>
                <a:cs typeface="Arial" panose="020B0604020202020204" pitchFamily="34" charset="0"/>
              </a:rPr>
              <a:t>PRODUCT OR SERVICE</a:t>
            </a:r>
            <a:endParaRPr lang="en-US" sz="1200" b="1" dirty="0">
              <a:solidFill>
                <a:srgbClr val="468272"/>
              </a:solidFill>
              <a:latin typeface="Century Gothic" panose="020B0502020202020204" pitchFamily="34" charset="0"/>
              <a:cs typeface="Arial" panose="020B0604020202020204" pitchFamily="34" charset="0"/>
            </a:endParaRPr>
          </a:p>
        </p:txBody>
      </p:sp>
      <p:sp>
        <p:nvSpPr>
          <p:cNvPr id="65" name="Rectangle 8"/>
          <p:cNvSpPr>
            <a:spLocks noChangeArrowheads="1"/>
          </p:cNvSpPr>
          <p:nvPr/>
        </p:nvSpPr>
        <p:spPr bwMode="auto">
          <a:xfrm>
            <a:off x="569911" y="4584341"/>
            <a:ext cx="3900489" cy="1838325"/>
          </a:xfrm>
          <a:prstGeom prst="rect">
            <a:avLst/>
          </a:prstGeom>
          <a:solidFill>
            <a:schemeClr val="bg1">
              <a:lumMod val="95000"/>
            </a:schemeClr>
          </a:solidFill>
          <a:ln w="12700" cmpd="sng">
            <a:solidFill>
              <a:schemeClr val="bg1">
                <a:lumMod val="85000"/>
              </a:schemeClr>
            </a:solidFill>
            <a:miter lim="800000"/>
            <a:headEnd/>
            <a:tailEnd/>
          </a:ln>
          <a:extLst/>
        </p:spPr>
        <p:txBody>
          <a:bodyPr lIns="182880" tIns="365760" anchor="t"/>
          <a:lstStyle/>
          <a:p>
            <a:pPr marL="231775" indent="-231775" defTabSz="457200" fontAlgn="base">
              <a:spcBef>
                <a:spcPct val="30000"/>
              </a:spcBef>
              <a:spcAft>
                <a:spcPct val="0"/>
              </a:spcAft>
              <a:defRPr/>
            </a:pPr>
            <a:r>
              <a:rPr lang="en-US" sz="1200" b="1" kern="0" dirty="0" smtClean="0">
                <a:solidFill>
                  <a:prstClr val="black"/>
                </a:solidFill>
                <a:latin typeface="Arial" panose="020B0604020202020204" pitchFamily="34" charset="0"/>
                <a:ea typeface="ＭＳ Ｐゴシック" charset="0"/>
                <a:cs typeface="Arial" panose="020B0604020202020204" pitchFamily="34" charset="0"/>
              </a:rPr>
              <a:t>Priority jobs fulfilled:</a:t>
            </a:r>
            <a:endParaRPr lang="en-US" sz="1200" b="1" kern="0" dirty="0">
              <a:solidFill>
                <a:prstClr val="black"/>
              </a:solidFill>
              <a:latin typeface="Arial" panose="020B0604020202020204" pitchFamily="34" charset="0"/>
              <a:ea typeface="ＭＳ Ｐゴシック" charset="0"/>
              <a:cs typeface="Arial" panose="020B0604020202020204" pitchFamily="34" charset="0"/>
            </a:endParaRPr>
          </a:p>
          <a:p>
            <a:pPr marL="171450" lvl="1" indent="-171450" defTabSz="457200" fontAlgn="base">
              <a:spcBef>
                <a:spcPct val="30000"/>
              </a:spcBef>
              <a:spcAft>
                <a:spcPct val="0"/>
              </a:spcAft>
              <a:buFont typeface="Arial"/>
              <a:buChar char="•"/>
              <a:defRPr/>
            </a:pPr>
            <a:r>
              <a:rPr lang="en-US" sz="1200" kern="0" dirty="0" smtClean="0">
                <a:solidFill>
                  <a:srgbClr val="000000"/>
                </a:solidFill>
                <a:latin typeface="Arial" panose="020B0604020202020204" pitchFamily="34" charset="0"/>
                <a:ea typeface="ＭＳ Ｐゴシック" charset="0"/>
                <a:cs typeface="Arial" panose="020B0604020202020204" pitchFamily="34" charset="0"/>
              </a:rPr>
              <a:t>XXX</a:t>
            </a:r>
          </a:p>
          <a:p>
            <a:pPr marL="171450" lvl="1" indent="-171450" defTabSz="457200" fontAlgn="base">
              <a:spcBef>
                <a:spcPct val="30000"/>
              </a:spcBef>
              <a:spcAft>
                <a:spcPct val="0"/>
              </a:spcAft>
              <a:buFont typeface="Arial"/>
              <a:buChar char="•"/>
              <a:defRPr/>
            </a:pPr>
            <a:r>
              <a:rPr lang="en-US" sz="1200" kern="0" dirty="0" smtClean="0">
                <a:solidFill>
                  <a:srgbClr val="000000"/>
                </a:solidFill>
                <a:latin typeface="Arial" panose="020B0604020202020204" pitchFamily="34" charset="0"/>
                <a:ea typeface="ＭＳ Ｐゴシック" charset="0"/>
                <a:cs typeface="Arial" panose="020B0604020202020204" pitchFamily="34" charset="0"/>
              </a:rPr>
              <a:t>XXX</a:t>
            </a:r>
            <a:endParaRPr lang="en-US" sz="1200" kern="0" dirty="0">
              <a:solidFill>
                <a:srgbClr val="000000"/>
              </a:solidFill>
              <a:latin typeface="Arial" panose="020B0604020202020204" pitchFamily="34" charset="0"/>
              <a:ea typeface="ＭＳ Ｐゴシック" charset="0"/>
              <a:cs typeface="Arial" panose="020B0604020202020204" pitchFamily="34" charset="0"/>
            </a:endParaRPr>
          </a:p>
          <a:p>
            <a:pPr marL="231775" indent="-231775" defTabSz="457200" fontAlgn="base">
              <a:spcBef>
                <a:spcPct val="30000"/>
              </a:spcBef>
              <a:spcAft>
                <a:spcPct val="0"/>
              </a:spcAft>
              <a:defRPr/>
            </a:pPr>
            <a:endParaRPr lang="en-US" sz="1200" b="1" kern="0" dirty="0">
              <a:solidFill>
                <a:srgbClr val="000000"/>
              </a:solidFill>
              <a:latin typeface="Arial" panose="020B0604020202020204" pitchFamily="34" charset="0"/>
              <a:ea typeface="ＭＳ Ｐゴシック" charset="0"/>
              <a:cs typeface="Arial" panose="020B0604020202020204" pitchFamily="34" charset="0"/>
            </a:endParaRPr>
          </a:p>
          <a:p>
            <a:pPr marL="231775" indent="-231775" defTabSz="457200" fontAlgn="base">
              <a:spcBef>
                <a:spcPct val="0"/>
              </a:spcBef>
              <a:spcAft>
                <a:spcPct val="0"/>
              </a:spcAft>
              <a:buFont typeface="Wingdings" charset="0"/>
              <a:buNone/>
              <a:defRPr/>
            </a:pPr>
            <a:r>
              <a:rPr lang="en-US" sz="1200" b="1" kern="0" dirty="0">
                <a:solidFill>
                  <a:srgbClr val="000000"/>
                </a:solidFill>
                <a:latin typeface="Arial" panose="020B0604020202020204" pitchFamily="34" charset="0"/>
                <a:ea typeface="ＭＳ Ｐゴシック" charset="0"/>
                <a:cs typeface="Arial" panose="020B0604020202020204" pitchFamily="34" charset="0"/>
              </a:rPr>
              <a:t> </a:t>
            </a:r>
          </a:p>
        </p:txBody>
      </p:sp>
      <p:sp>
        <p:nvSpPr>
          <p:cNvPr id="66" name="Rectangle 9"/>
          <p:cNvSpPr>
            <a:spLocks noChangeArrowheads="1"/>
          </p:cNvSpPr>
          <p:nvPr/>
        </p:nvSpPr>
        <p:spPr bwMode="auto">
          <a:xfrm>
            <a:off x="569911" y="4589104"/>
            <a:ext cx="3900489" cy="276999"/>
          </a:xfrm>
          <a:prstGeom prst="rect">
            <a:avLst/>
          </a:prstGeom>
          <a:solidFill>
            <a:schemeClr val="bg1">
              <a:lumMod val="85000"/>
            </a:schemeClr>
          </a:solidFill>
          <a:ln w="9525" algn="ctr">
            <a:noFill/>
            <a:miter lim="800000"/>
            <a:headEnd/>
            <a:tailEnd/>
          </a:ln>
        </p:spPr>
        <p:txBody>
          <a:bodyPr wrap="square">
            <a:spAutoFit/>
          </a:bodyPr>
          <a:lstStyle/>
          <a:p>
            <a:pPr defTabSz="457200"/>
            <a:r>
              <a:rPr lang="en-US" sz="1200" b="1" dirty="0" smtClean="0">
                <a:solidFill>
                  <a:srgbClr val="468272"/>
                </a:solidFill>
                <a:latin typeface="Century Gothic" panose="020B0502020202020204" pitchFamily="34" charset="0"/>
                <a:cs typeface="Arial" panose="020B0604020202020204" pitchFamily="34" charset="0"/>
              </a:rPr>
              <a:t>PRODUCT OR SERVICE </a:t>
            </a:r>
            <a:r>
              <a:rPr lang="en-US" sz="1200" b="1" dirty="0">
                <a:solidFill>
                  <a:srgbClr val="468272"/>
                </a:solidFill>
                <a:latin typeface="Century Gothic" panose="020B0502020202020204" pitchFamily="34" charset="0"/>
                <a:cs typeface="Arial" panose="020B0604020202020204" pitchFamily="34" charset="0"/>
              </a:rPr>
              <a:t>CHARACTERISTICS</a:t>
            </a:r>
          </a:p>
        </p:txBody>
      </p:sp>
      <p:sp>
        <p:nvSpPr>
          <p:cNvPr id="69" name="Rectangle 13"/>
          <p:cNvSpPr>
            <a:spLocks noChangeArrowheads="1"/>
          </p:cNvSpPr>
          <p:nvPr/>
        </p:nvSpPr>
        <p:spPr bwMode="auto">
          <a:xfrm>
            <a:off x="4622800" y="4589103"/>
            <a:ext cx="3962401" cy="1833563"/>
          </a:xfrm>
          <a:prstGeom prst="rect">
            <a:avLst/>
          </a:prstGeom>
          <a:solidFill>
            <a:schemeClr val="bg1">
              <a:lumMod val="95000"/>
            </a:schemeClr>
          </a:solidFill>
          <a:ln w="12700" cmpd="sng">
            <a:solidFill>
              <a:schemeClr val="bg1">
                <a:lumMod val="85000"/>
              </a:schemeClr>
            </a:solidFill>
            <a:miter lim="800000"/>
            <a:headEnd/>
            <a:tailEnd/>
          </a:ln>
          <a:extLst/>
        </p:spPr>
        <p:txBody>
          <a:bodyPr lIns="182880" tIns="365760" anchor="t"/>
          <a:lstStyle/>
          <a:p>
            <a:pPr marL="231775" indent="-231775" defTabSz="457200" fontAlgn="base">
              <a:spcBef>
                <a:spcPct val="30000"/>
              </a:spcBef>
              <a:spcAft>
                <a:spcPct val="0"/>
              </a:spcAft>
              <a:defRPr/>
            </a:pPr>
            <a:r>
              <a:rPr lang="en-US" sz="1200" b="1" kern="0" dirty="0" smtClean="0">
                <a:solidFill>
                  <a:prstClr val="black"/>
                </a:solidFill>
                <a:latin typeface="Arial" panose="020B0604020202020204" pitchFamily="34" charset="0"/>
                <a:ea typeface="ＭＳ Ｐゴシック" charset="0"/>
                <a:cs typeface="Arial" panose="020B0604020202020204" pitchFamily="34" charset="0"/>
              </a:rPr>
              <a:t>Competitive Comparison:</a:t>
            </a:r>
          </a:p>
          <a:p>
            <a:pPr defTabSz="457200" fontAlgn="base">
              <a:spcBef>
                <a:spcPct val="30000"/>
              </a:spcBef>
              <a:spcAft>
                <a:spcPct val="0"/>
              </a:spcAft>
              <a:defRPr/>
            </a:pPr>
            <a:r>
              <a:rPr lang="en-US" sz="1000" kern="0" dirty="0">
                <a:solidFill>
                  <a:prstClr val="white">
                    <a:lumMod val="50000"/>
                  </a:prstClr>
                </a:solidFill>
                <a:latin typeface="Arial" panose="020B0604020202020204" pitchFamily="34" charset="0"/>
                <a:ea typeface="ＭＳ Ｐゴシック" charset="0"/>
                <a:cs typeface="Arial" panose="020B0604020202020204" pitchFamily="34" charset="0"/>
              </a:rPr>
              <a:t>Compared to the best </a:t>
            </a:r>
            <a:r>
              <a:rPr lang="en-US" sz="1000" kern="0" dirty="0" smtClean="0">
                <a:solidFill>
                  <a:prstClr val="white">
                    <a:lumMod val="50000"/>
                  </a:prstClr>
                </a:solidFill>
                <a:latin typeface="Arial" panose="020B0604020202020204" pitchFamily="34" charset="0"/>
                <a:ea typeface="ＭＳ Ｐゴシック" charset="0"/>
                <a:cs typeface="Arial" panose="020B0604020202020204" pitchFamily="34" charset="0"/>
              </a:rPr>
              <a:t>alternative, </a:t>
            </a:r>
            <a:r>
              <a:rPr lang="en-US" sz="1000" kern="0" dirty="0">
                <a:solidFill>
                  <a:prstClr val="white">
                    <a:lumMod val="50000"/>
                  </a:prstClr>
                </a:solidFill>
                <a:latin typeface="Arial" panose="020B0604020202020204" pitchFamily="34" charset="0"/>
                <a:ea typeface="ＭＳ Ｐゴシック" charset="0"/>
                <a:cs typeface="Arial" panose="020B0604020202020204" pitchFamily="34" charset="0"/>
              </a:rPr>
              <a:t>the offering is </a:t>
            </a:r>
            <a:r>
              <a:rPr lang="en-US" sz="1000" kern="0" dirty="0" smtClean="0">
                <a:solidFill>
                  <a:prstClr val="white">
                    <a:lumMod val="50000"/>
                  </a:prstClr>
                </a:solidFill>
                <a:latin typeface="Arial" panose="020B0604020202020204" pitchFamily="34" charset="0"/>
                <a:ea typeface="ＭＳ Ｐゴシック" charset="0"/>
                <a:cs typeface="Arial" panose="020B0604020202020204" pitchFamily="34" charset="0"/>
              </a:rPr>
              <a:t>better because:</a:t>
            </a:r>
            <a:endParaRPr lang="en-US" sz="1000" kern="0" dirty="0">
              <a:solidFill>
                <a:prstClr val="white">
                  <a:lumMod val="50000"/>
                </a:prstClr>
              </a:solidFill>
              <a:latin typeface="Arial" panose="020B0604020202020204" pitchFamily="34" charset="0"/>
              <a:ea typeface="ＭＳ Ｐゴシック" charset="0"/>
              <a:cs typeface="Arial" panose="020B0604020202020204" pitchFamily="34" charset="0"/>
            </a:endParaRPr>
          </a:p>
          <a:p>
            <a:pPr marL="171450" lvl="1" indent="-171450" defTabSz="457200" fontAlgn="base">
              <a:spcBef>
                <a:spcPct val="30000"/>
              </a:spcBef>
              <a:spcAft>
                <a:spcPts val="600"/>
              </a:spcAft>
              <a:buFont typeface="Arial"/>
              <a:buChar char="•"/>
              <a:defRPr/>
            </a:pPr>
            <a:r>
              <a:rPr lang="en-US" sz="1200" kern="0" dirty="0" smtClean="0">
                <a:solidFill>
                  <a:srgbClr val="000000"/>
                </a:solidFill>
                <a:latin typeface="Arial" panose="020B0604020202020204" pitchFamily="34" charset="0"/>
                <a:ea typeface="ＭＳ Ｐゴシック" charset="0"/>
                <a:cs typeface="Arial" panose="020B0604020202020204" pitchFamily="34" charset="0"/>
              </a:rPr>
              <a:t>XXX</a:t>
            </a:r>
          </a:p>
          <a:p>
            <a:pPr defTabSz="457200" fontAlgn="base">
              <a:spcBef>
                <a:spcPct val="30000"/>
              </a:spcBef>
              <a:spcAft>
                <a:spcPct val="0"/>
              </a:spcAft>
              <a:defRPr/>
            </a:pPr>
            <a:r>
              <a:rPr lang="en-US" sz="1000" kern="0" dirty="0" smtClean="0">
                <a:solidFill>
                  <a:prstClr val="white">
                    <a:lumMod val="50000"/>
                  </a:prstClr>
                </a:solidFill>
                <a:latin typeface="Arial" panose="020B0604020202020204" pitchFamily="34" charset="0"/>
                <a:ea typeface="ＭＳ Ｐゴシック" charset="0"/>
                <a:cs typeface="Arial" panose="020B0604020202020204" pitchFamily="34" charset="0"/>
              </a:rPr>
              <a:t>Compared to the best alternative, the offering is worse because:</a:t>
            </a:r>
          </a:p>
          <a:p>
            <a:pPr marL="171450" lvl="1" indent="-171450" defTabSz="457200" fontAlgn="base">
              <a:spcBef>
                <a:spcPct val="30000"/>
              </a:spcBef>
              <a:spcAft>
                <a:spcPct val="0"/>
              </a:spcAft>
              <a:buFont typeface="Arial"/>
              <a:buChar char="•"/>
              <a:defRPr/>
            </a:pPr>
            <a:r>
              <a:rPr lang="en-US" sz="1200" kern="0" dirty="0" smtClean="0">
                <a:solidFill>
                  <a:srgbClr val="000000"/>
                </a:solidFill>
                <a:latin typeface="Arial" panose="020B0604020202020204" pitchFamily="34" charset="0"/>
                <a:ea typeface="ＭＳ Ｐゴシック" charset="0"/>
                <a:cs typeface="Arial" panose="020B0604020202020204" pitchFamily="34" charset="0"/>
              </a:rPr>
              <a:t>XXX</a:t>
            </a:r>
          </a:p>
          <a:p>
            <a:pPr marL="171450" lvl="1" indent="-171450" defTabSz="457200" fontAlgn="base">
              <a:spcBef>
                <a:spcPct val="30000"/>
              </a:spcBef>
              <a:spcAft>
                <a:spcPct val="0"/>
              </a:spcAft>
              <a:buFont typeface="Arial"/>
              <a:buChar char="•"/>
              <a:defRPr/>
            </a:pPr>
            <a:endParaRPr lang="en-US" sz="1200" kern="0" dirty="0">
              <a:solidFill>
                <a:srgbClr val="000000"/>
              </a:solidFill>
              <a:latin typeface="Arial" panose="020B0604020202020204" pitchFamily="34" charset="0"/>
              <a:ea typeface="ＭＳ Ｐゴシック" charset="0"/>
              <a:cs typeface="Arial" panose="020B0604020202020204" pitchFamily="34" charset="0"/>
            </a:endParaRPr>
          </a:p>
          <a:p>
            <a:pPr marL="171450" lvl="1" indent="-171450" defTabSz="457200" fontAlgn="base">
              <a:spcBef>
                <a:spcPct val="30000"/>
              </a:spcBef>
              <a:spcAft>
                <a:spcPct val="0"/>
              </a:spcAft>
              <a:buFont typeface="Arial"/>
              <a:buChar char="•"/>
              <a:defRPr/>
            </a:pPr>
            <a:endParaRPr lang="en-US" sz="1100" kern="0" dirty="0">
              <a:solidFill>
                <a:srgbClr val="000000"/>
              </a:solidFill>
              <a:latin typeface="Arial" panose="020B0604020202020204" pitchFamily="34" charset="0"/>
              <a:ea typeface="ＭＳ Ｐゴシック" charset="0"/>
              <a:cs typeface="Arial" panose="020B0604020202020204" pitchFamily="34" charset="0"/>
            </a:endParaRPr>
          </a:p>
          <a:p>
            <a:pPr marL="231775" indent="-231775" defTabSz="457200" fontAlgn="base">
              <a:spcBef>
                <a:spcPct val="0"/>
              </a:spcBef>
              <a:spcAft>
                <a:spcPct val="0"/>
              </a:spcAft>
              <a:buFont typeface="Wingdings" charset="0"/>
              <a:buNone/>
              <a:defRPr/>
            </a:pPr>
            <a:r>
              <a:rPr lang="en-US" sz="1100" kern="0" dirty="0">
                <a:solidFill>
                  <a:srgbClr val="000000"/>
                </a:solidFill>
                <a:latin typeface="Arial" panose="020B0604020202020204" pitchFamily="34" charset="0"/>
                <a:ea typeface="ＭＳ Ｐゴシック" charset="0"/>
                <a:cs typeface="Arial" panose="020B0604020202020204" pitchFamily="34" charset="0"/>
              </a:rPr>
              <a:t> </a:t>
            </a:r>
          </a:p>
        </p:txBody>
      </p:sp>
      <p:sp>
        <p:nvSpPr>
          <p:cNvPr id="70" name="Rectangle 14"/>
          <p:cNvSpPr>
            <a:spLocks noChangeArrowheads="1"/>
          </p:cNvSpPr>
          <p:nvPr/>
        </p:nvSpPr>
        <p:spPr bwMode="auto">
          <a:xfrm>
            <a:off x="4622800" y="4589104"/>
            <a:ext cx="3962401" cy="276999"/>
          </a:xfrm>
          <a:prstGeom prst="rect">
            <a:avLst/>
          </a:prstGeom>
          <a:solidFill>
            <a:schemeClr val="bg1">
              <a:lumMod val="85000"/>
            </a:schemeClr>
          </a:solidFill>
          <a:ln w="9525" algn="ctr">
            <a:noFill/>
            <a:miter lim="800000"/>
            <a:headEnd/>
            <a:tailEnd/>
          </a:ln>
        </p:spPr>
        <p:txBody>
          <a:bodyPr wrap="square">
            <a:spAutoFit/>
          </a:bodyPr>
          <a:lstStyle/>
          <a:p>
            <a:pPr defTabSz="457200"/>
            <a:r>
              <a:rPr lang="en-US" sz="1200" b="1" dirty="0">
                <a:solidFill>
                  <a:srgbClr val="468272"/>
                </a:solidFill>
                <a:latin typeface="Century Gothic" panose="020B0502020202020204" pitchFamily="34" charset="0"/>
                <a:cs typeface="Arial" panose="020B0604020202020204" pitchFamily="34" charset="0"/>
              </a:rPr>
              <a:t>CUSTOMER TRADE-OFFS</a:t>
            </a:r>
          </a:p>
        </p:txBody>
      </p:sp>
      <p:sp>
        <p:nvSpPr>
          <p:cNvPr id="68" name="Rectangle 12"/>
          <p:cNvSpPr>
            <a:spLocks noChangeArrowheads="1"/>
          </p:cNvSpPr>
          <p:nvPr/>
        </p:nvSpPr>
        <p:spPr bwMode="auto">
          <a:xfrm>
            <a:off x="4622801" y="2737385"/>
            <a:ext cx="3962400" cy="276999"/>
          </a:xfrm>
          <a:prstGeom prst="rect">
            <a:avLst/>
          </a:prstGeom>
          <a:solidFill>
            <a:schemeClr val="bg1">
              <a:lumMod val="85000"/>
            </a:schemeClr>
          </a:solidFill>
          <a:ln w="9525" algn="ctr">
            <a:noFill/>
            <a:miter lim="800000"/>
            <a:headEnd/>
            <a:tailEnd/>
          </a:ln>
        </p:spPr>
        <p:txBody>
          <a:bodyPr wrap="square">
            <a:spAutoFit/>
          </a:bodyPr>
          <a:lstStyle/>
          <a:p>
            <a:pPr defTabSz="457200"/>
            <a:r>
              <a:rPr lang="en-US" sz="1200" b="1" dirty="0">
                <a:solidFill>
                  <a:srgbClr val="468272"/>
                </a:solidFill>
                <a:latin typeface="Century Gothic" panose="020B0502020202020204" pitchFamily="34" charset="0"/>
                <a:cs typeface="Arial" panose="020B0604020202020204" pitchFamily="34" charset="0"/>
              </a:rPr>
              <a:t>BUSINESS MODEL HIGHLIGHTS</a:t>
            </a:r>
          </a:p>
        </p:txBody>
      </p:sp>
      <p:sp>
        <p:nvSpPr>
          <p:cNvPr id="19" name="Content Placeholder 1"/>
          <p:cNvSpPr>
            <a:spLocks noGrp="1"/>
          </p:cNvSpPr>
          <p:nvPr>
            <p:ph idx="1"/>
          </p:nvPr>
        </p:nvSpPr>
        <p:spPr>
          <a:xfrm>
            <a:off x="1882544" y="43152"/>
            <a:ext cx="7032856" cy="407647"/>
          </a:xfrm>
        </p:spPr>
        <p:txBody>
          <a:bodyPr/>
          <a:lstStyle/>
          <a:p>
            <a:r>
              <a:rPr lang="en-US" dirty="0" smtClean="0"/>
              <a:t>THE FIRST MILE – MINI BUSINESS PLAN TEMPLATE</a:t>
            </a:r>
            <a:endParaRPr lang="en-US" dirty="0"/>
          </a:p>
        </p:txBody>
      </p:sp>
      <p:sp>
        <p:nvSpPr>
          <p:cNvPr id="20" name="TextBox 19"/>
          <p:cNvSpPr txBox="1"/>
          <p:nvPr/>
        </p:nvSpPr>
        <p:spPr>
          <a:xfrm>
            <a:off x="457200" y="698504"/>
            <a:ext cx="8229600" cy="369312"/>
          </a:xfrm>
          <a:prstGeom prst="rect">
            <a:avLst/>
          </a:prstGeom>
          <a:noFill/>
        </p:spPr>
        <p:txBody>
          <a:bodyPr wrap="square" lIns="91419" tIns="45710" rIns="91419" bIns="45710" rtlCol="0">
            <a:spAutoFit/>
          </a:bodyPr>
          <a:lstStyle/>
          <a:p>
            <a:r>
              <a:rPr lang="en-US" b="1" dirty="0" smtClean="0">
                <a:solidFill>
                  <a:srgbClr val="000000"/>
                </a:solidFill>
                <a:latin typeface="Century Gothic" panose="020B0502020202020204" pitchFamily="34" charset="0"/>
                <a:cs typeface="Arial" panose="020B0604020202020204" pitchFamily="34" charset="0"/>
              </a:rPr>
              <a:t>OFFERING PROFILE</a:t>
            </a:r>
            <a:endParaRPr lang="en-US" sz="1200" dirty="0">
              <a:solidFill>
                <a:prstClr val="white">
                  <a:lumMod val="75000"/>
                </a:prstClr>
              </a:solidFill>
              <a:latin typeface="Century Gothic" panose="020B0502020202020204" pitchFamily="34" charset="0"/>
              <a:cs typeface="Arial" panose="020B0604020202020204" pitchFamily="34" charset="0"/>
            </a:endParaRPr>
          </a:p>
        </p:txBody>
      </p:sp>
      <p:sp>
        <p:nvSpPr>
          <p:cNvPr id="22" name="Text Box 7"/>
          <p:cNvSpPr txBox="1">
            <a:spLocks noChangeArrowheads="1"/>
          </p:cNvSpPr>
          <p:nvPr/>
        </p:nvSpPr>
        <p:spPr bwMode="auto">
          <a:xfrm>
            <a:off x="587983" y="1143000"/>
            <a:ext cx="7958879" cy="276999"/>
          </a:xfrm>
          <a:prstGeom prst="rect">
            <a:avLst/>
          </a:prstGeom>
          <a:solidFill>
            <a:schemeClr val="bg1">
              <a:lumMod val="85000"/>
            </a:schemeClr>
          </a:solidFill>
          <a:ln w="9525" algn="ctr">
            <a:noFill/>
            <a:miter lim="800000"/>
            <a:headEnd/>
            <a:tailEnd/>
          </a:ln>
        </p:spPr>
        <p:txBody>
          <a:bodyPr wrap="square">
            <a:spAutoFit/>
          </a:bodyPr>
          <a:lstStyle>
            <a:defPPr>
              <a:defRPr lang="en-US"/>
            </a:defPPr>
            <a:lvl1pPr algn="ctr" defTabSz="457200">
              <a:defRPr sz="1200" b="1">
                <a:solidFill>
                  <a:schemeClr val="bg1"/>
                </a:solidFill>
                <a:latin typeface="Century Gothic" panose="020B0502020202020204" pitchFamily="34" charset="0"/>
                <a:cs typeface="Arial" panose="020B0604020202020204" pitchFamily="34" charset="0"/>
              </a:defRPr>
            </a:lvl1pPr>
          </a:lstStyle>
          <a:p>
            <a:pPr algn="l"/>
            <a:r>
              <a:rPr lang="en-US" dirty="0" smtClean="0">
                <a:solidFill>
                  <a:srgbClr val="468272"/>
                </a:solidFill>
              </a:rPr>
              <a:t>V1.0 PRODUCT OR SERVICE EXPERIENCE</a:t>
            </a:r>
            <a:endParaRPr lang="en-US" dirty="0">
              <a:solidFill>
                <a:srgbClr val="468272"/>
              </a:solidFill>
            </a:endParaRPr>
          </a:p>
        </p:txBody>
      </p:sp>
      <p:sp>
        <p:nvSpPr>
          <p:cNvPr id="29" name="TextBox 28"/>
          <p:cNvSpPr txBox="1"/>
          <p:nvPr/>
        </p:nvSpPr>
        <p:spPr>
          <a:xfrm>
            <a:off x="2235201" y="1524000"/>
            <a:ext cx="6299199" cy="276999"/>
          </a:xfrm>
          <a:prstGeom prst="rect">
            <a:avLst/>
          </a:prstGeom>
          <a:noFill/>
        </p:spPr>
        <p:txBody>
          <a:bodyPr wrap="square" rtlCol="0">
            <a:spAutoFit/>
          </a:bodyPr>
          <a:lstStyle/>
          <a:p>
            <a:pPr defTabSz="457200"/>
            <a:r>
              <a:rPr lang="en-US" sz="1200" i="1" dirty="0" smtClean="0">
                <a:solidFill>
                  <a:prstClr val="black"/>
                </a:solidFill>
                <a:latin typeface="Arial" panose="020B0604020202020204" pitchFamily="34" charset="0"/>
                <a:cs typeface="Arial" panose="020B0604020202020204" pitchFamily="34" charset="0"/>
              </a:rPr>
              <a:t>Description of the product or service as initially proposed</a:t>
            </a:r>
            <a:endParaRPr lang="en-US" sz="1200" i="1" dirty="0">
              <a:solidFill>
                <a:prstClr val="black"/>
              </a:solidFill>
              <a:latin typeface="Arial" panose="020B0604020202020204" pitchFamily="34" charset="0"/>
              <a:cs typeface="Arial" panose="020B0604020202020204" pitchFamily="34" charset="0"/>
            </a:endParaRPr>
          </a:p>
        </p:txBody>
      </p:sp>
      <p:sp>
        <p:nvSpPr>
          <p:cNvPr id="3" name="Rectangle 2"/>
          <p:cNvSpPr/>
          <p:nvPr/>
        </p:nvSpPr>
        <p:spPr>
          <a:xfrm>
            <a:off x="6096000" y="3124200"/>
            <a:ext cx="2590800" cy="997196"/>
          </a:xfrm>
          <a:prstGeom prst="rect">
            <a:avLst/>
          </a:prstGeom>
        </p:spPr>
        <p:txBody>
          <a:bodyPr wrap="square">
            <a:spAutoFit/>
          </a:bodyPr>
          <a:lstStyle/>
          <a:p>
            <a:pPr marL="231775" indent="-231775" defTabSz="457200" fontAlgn="base">
              <a:spcBef>
                <a:spcPct val="30000"/>
              </a:spcBef>
              <a:spcAft>
                <a:spcPct val="0"/>
              </a:spcAft>
              <a:buFontTx/>
              <a:buChar char="•"/>
              <a:defRPr/>
            </a:pPr>
            <a:r>
              <a:rPr lang="en-US" sz="1200" kern="0" dirty="0" smtClean="0">
                <a:solidFill>
                  <a:srgbClr val="000000"/>
                </a:solidFill>
                <a:latin typeface="Arial" panose="020B0604020202020204" pitchFamily="34" charset="0"/>
                <a:ea typeface="ＭＳ Ｐゴシック" charset="0"/>
                <a:cs typeface="Arial" panose="020B0604020202020204" pitchFamily="34" charset="0"/>
              </a:rPr>
              <a:t>XXX</a:t>
            </a:r>
          </a:p>
          <a:p>
            <a:pPr marL="231775" indent="-231775" defTabSz="457200" fontAlgn="base">
              <a:spcBef>
                <a:spcPct val="30000"/>
              </a:spcBef>
              <a:spcAft>
                <a:spcPct val="0"/>
              </a:spcAft>
              <a:buFontTx/>
              <a:buChar char="•"/>
              <a:defRPr/>
            </a:pPr>
            <a:r>
              <a:rPr lang="en-US" sz="1200" kern="0" dirty="0" smtClean="0">
                <a:solidFill>
                  <a:srgbClr val="000000"/>
                </a:solidFill>
                <a:latin typeface="Arial" panose="020B0604020202020204" pitchFamily="34" charset="0"/>
                <a:ea typeface="ＭＳ Ｐゴシック" charset="0"/>
                <a:cs typeface="Arial" panose="020B0604020202020204" pitchFamily="34" charset="0"/>
              </a:rPr>
              <a:t>XXX</a:t>
            </a:r>
          </a:p>
          <a:p>
            <a:pPr marL="231775" indent="-231775" defTabSz="457200" fontAlgn="base">
              <a:spcBef>
                <a:spcPct val="30000"/>
              </a:spcBef>
              <a:spcAft>
                <a:spcPct val="0"/>
              </a:spcAft>
              <a:buFontTx/>
              <a:buChar char="•"/>
              <a:defRPr/>
            </a:pPr>
            <a:r>
              <a:rPr lang="en-US" sz="1200" kern="0" dirty="0" smtClean="0">
                <a:solidFill>
                  <a:srgbClr val="000000"/>
                </a:solidFill>
                <a:latin typeface="Arial" panose="020B0604020202020204" pitchFamily="34" charset="0"/>
                <a:ea typeface="ＭＳ Ｐゴシック" charset="0"/>
                <a:cs typeface="Arial" panose="020B0604020202020204" pitchFamily="34" charset="0"/>
              </a:rPr>
              <a:t>XXX</a:t>
            </a:r>
            <a:endParaRPr lang="en-US" sz="1200" kern="0" dirty="0">
              <a:solidFill>
                <a:srgbClr val="000000"/>
              </a:solidFill>
              <a:latin typeface="Arial" panose="020B0604020202020204" pitchFamily="34" charset="0"/>
              <a:ea typeface="ＭＳ Ｐゴシック" charset="0"/>
              <a:cs typeface="Arial" panose="020B0604020202020204" pitchFamily="34" charset="0"/>
            </a:endParaRPr>
          </a:p>
          <a:p>
            <a:pPr marL="231775" indent="-231775" defTabSz="457200" fontAlgn="base">
              <a:spcBef>
                <a:spcPct val="30000"/>
              </a:spcBef>
              <a:spcAft>
                <a:spcPct val="0"/>
              </a:spcAft>
              <a:buFontTx/>
              <a:buChar char="•"/>
              <a:defRPr/>
            </a:pPr>
            <a:endParaRPr lang="en-US" sz="1200" kern="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23" name="TextBox 22"/>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smtClean="0">
                <a:solidFill>
                  <a:prstClr val="black"/>
                </a:solidFill>
              </a:rPr>
              <a:t>© Copyright 2014 Innosight LLC </a:t>
            </a:r>
          </a:p>
          <a:p>
            <a:pPr>
              <a:spcBef>
                <a:spcPts val="200"/>
              </a:spcBef>
              <a:spcAft>
                <a:spcPts val="400"/>
              </a:spcAft>
            </a:pPr>
            <a:endParaRPr lang="de-DE" sz="1600" dirty="0" smtClean="0">
              <a:solidFill>
                <a:srgbClr val="000000"/>
              </a:solidFill>
            </a:endParaRPr>
          </a:p>
        </p:txBody>
      </p:sp>
      <p:sp>
        <p:nvSpPr>
          <p:cNvPr id="25" name="TextBox 24"/>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6</a:t>
            </a:fld>
            <a:endParaRPr lang="en-US" sz="800" dirty="0" smtClean="0">
              <a:solidFill>
                <a:prstClr val="black"/>
              </a:solidFill>
            </a:endParaRPr>
          </a:p>
        </p:txBody>
      </p:sp>
    </p:spTree>
    <p:extLst>
      <p:ext uri="{BB962C8B-B14F-4D97-AF65-F5344CB8AC3E}">
        <p14:creationId xmlns:p14="http://schemas.microsoft.com/office/powerpoint/2010/main" val="287205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1395070" y="1961121"/>
            <a:ext cx="7142419"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395070" y="3972297"/>
            <a:ext cx="7142419"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395070" y="2916775"/>
            <a:ext cx="7142419"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162165" y="5103102"/>
            <a:ext cx="7375324" cy="0"/>
          </a:xfrm>
          <a:prstGeom prst="line">
            <a:avLst/>
          </a:prstGeom>
          <a:ln>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98470" y="4783152"/>
            <a:ext cx="929798" cy="380352"/>
          </a:xfrm>
          <a:prstGeom prst="rect">
            <a:avLst/>
          </a:prstGeom>
          <a:noFill/>
        </p:spPr>
        <p:txBody>
          <a:bodyPr wrap="square" lIns="101882" tIns="50941" rIns="101882" bIns="50941">
            <a:spAutoFit/>
          </a:bodyPr>
          <a:lstStyle/>
          <a:p>
            <a:pPr defTabSz="457200">
              <a:defRPr/>
            </a:pPr>
            <a:r>
              <a:rPr lang="en-US" sz="1000" b="1" dirty="0">
                <a:solidFill>
                  <a:srgbClr val="000000">
                    <a:lumMod val="95000"/>
                    <a:lumOff val="5000"/>
                  </a:srgbClr>
                </a:solidFill>
                <a:latin typeface="Arial" panose="020B0604020202020204" pitchFamily="34" charset="0"/>
                <a:cs typeface="Arial" panose="020B0604020202020204" pitchFamily="34" charset="0"/>
              </a:rPr>
              <a:t>Not good enough</a:t>
            </a:r>
          </a:p>
        </p:txBody>
      </p:sp>
      <p:sp>
        <p:nvSpPr>
          <p:cNvPr id="31" name="TextBox 30"/>
          <p:cNvSpPr txBox="1"/>
          <p:nvPr/>
        </p:nvSpPr>
        <p:spPr>
          <a:xfrm>
            <a:off x="398470" y="3701302"/>
            <a:ext cx="820411" cy="380352"/>
          </a:xfrm>
          <a:prstGeom prst="rect">
            <a:avLst/>
          </a:prstGeom>
          <a:noFill/>
        </p:spPr>
        <p:txBody>
          <a:bodyPr wrap="square" lIns="101882" tIns="50941" rIns="101882" bIns="50941">
            <a:spAutoFit/>
          </a:bodyPr>
          <a:lstStyle/>
          <a:p>
            <a:pPr defTabSz="457200">
              <a:defRPr/>
            </a:pPr>
            <a:r>
              <a:rPr lang="en-US" sz="1000" b="1" dirty="0">
                <a:solidFill>
                  <a:srgbClr val="000000">
                    <a:lumMod val="95000"/>
                    <a:lumOff val="5000"/>
                  </a:srgbClr>
                </a:solidFill>
                <a:latin typeface="Arial" panose="020B0604020202020204" pitchFamily="34" charset="0"/>
                <a:cs typeface="Arial" panose="020B0604020202020204" pitchFamily="34" charset="0"/>
              </a:rPr>
              <a:t>Good enough</a:t>
            </a:r>
          </a:p>
        </p:txBody>
      </p:sp>
      <p:sp>
        <p:nvSpPr>
          <p:cNvPr id="32" name="TextBox 31"/>
          <p:cNvSpPr txBox="1"/>
          <p:nvPr/>
        </p:nvSpPr>
        <p:spPr>
          <a:xfrm>
            <a:off x="398470" y="2778088"/>
            <a:ext cx="820411" cy="237819"/>
          </a:xfrm>
          <a:prstGeom prst="rect">
            <a:avLst/>
          </a:prstGeom>
          <a:noFill/>
        </p:spPr>
        <p:txBody>
          <a:bodyPr wrap="square" lIns="101882" tIns="50941" rIns="101882" bIns="50941">
            <a:spAutoFit/>
          </a:bodyPr>
          <a:lstStyle/>
          <a:p>
            <a:pPr defTabSz="457200">
              <a:defRPr/>
            </a:pPr>
            <a:r>
              <a:rPr lang="en-US" sz="1000" b="1" dirty="0">
                <a:solidFill>
                  <a:srgbClr val="000000">
                    <a:lumMod val="95000"/>
                    <a:lumOff val="5000"/>
                  </a:srgbClr>
                </a:solidFill>
                <a:latin typeface="Arial" panose="020B0604020202020204" pitchFamily="34" charset="0"/>
                <a:cs typeface="Arial" panose="020B0604020202020204" pitchFamily="34" charset="0"/>
              </a:rPr>
              <a:t>Excellent</a:t>
            </a:r>
          </a:p>
        </p:txBody>
      </p:sp>
      <p:sp>
        <p:nvSpPr>
          <p:cNvPr id="33" name="TextBox 32"/>
          <p:cNvSpPr txBox="1"/>
          <p:nvPr/>
        </p:nvSpPr>
        <p:spPr>
          <a:xfrm>
            <a:off x="398470" y="1842125"/>
            <a:ext cx="820411" cy="237819"/>
          </a:xfrm>
          <a:prstGeom prst="rect">
            <a:avLst/>
          </a:prstGeom>
          <a:noFill/>
        </p:spPr>
        <p:txBody>
          <a:bodyPr wrap="square" lIns="101882" tIns="50941" rIns="101882" bIns="50941">
            <a:spAutoFit/>
          </a:bodyPr>
          <a:lstStyle/>
          <a:p>
            <a:pPr defTabSz="457200">
              <a:defRPr/>
            </a:pPr>
            <a:r>
              <a:rPr lang="en-US" sz="1000" b="1" dirty="0">
                <a:solidFill>
                  <a:srgbClr val="000000">
                    <a:lumMod val="95000"/>
                    <a:lumOff val="5000"/>
                  </a:srgbClr>
                </a:solidFill>
                <a:latin typeface="Arial" panose="020B0604020202020204" pitchFamily="34" charset="0"/>
                <a:cs typeface="Arial" panose="020B0604020202020204" pitchFamily="34" charset="0"/>
              </a:rPr>
              <a:t>Overshot</a:t>
            </a:r>
          </a:p>
        </p:txBody>
      </p:sp>
      <p:sp>
        <p:nvSpPr>
          <p:cNvPr id="34" name="TextBox 33"/>
          <p:cNvSpPr txBox="1">
            <a:spLocks noChangeArrowheads="1"/>
          </p:cNvSpPr>
          <p:nvPr/>
        </p:nvSpPr>
        <p:spPr bwMode="auto">
          <a:xfrm>
            <a:off x="1162165" y="5183090"/>
            <a:ext cx="1242160" cy="380352"/>
          </a:xfrm>
          <a:prstGeom prst="rect">
            <a:avLst/>
          </a:prstGeom>
          <a:noFill/>
          <a:ln w="9525">
            <a:noFill/>
            <a:miter lim="800000"/>
            <a:headEnd/>
            <a:tailEnd/>
          </a:ln>
        </p:spPr>
        <p:txBody>
          <a:bodyPr lIns="101882" tIns="50941" rIns="101882" bIns="50941">
            <a:spAutoFit/>
          </a:bodyPr>
          <a:lstStyle/>
          <a:p>
            <a:pPr algn="ctr" defTabSz="457200"/>
            <a:r>
              <a:rPr lang="en-US" sz="1000" b="1" dirty="0">
                <a:solidFill>
                  <a:srgbClr val="000000">
                    <a:lumMod val="95000"/>
                    <a:lumOff val="5000"/>
                  </a:srgbClr>
                </a:solidFill>
                <a:latin typeface="Arial" panose="020B0604020202020204" pitchFamily="34" charset="0"/>
                <a:cs typeface="Arial" panose="020B0604020202020204" pitchFamily="34" charset="0"/>
              </a:rPr>
              <a:t>Attribute/ </a:t>
            </a:r>
          </a:p>
          <a:p>
            <a:pPr algn="ctr" defTabSz="457200"/>
            <a:r>
              <a:rPr lang="en-US" sz="1000" b="1" dirty="0">
                <a:solidFill>
                  <a:srgbClr val="000000">
                    <a:lumMod val="95000"/>
                    <a:lumOff val="5000"/>
                  </a:srgbClr>
                </a:solidFill>
                <a:latin typeface="Arial" panose="020B0604020202020204" pitchFamily="34" charset="0"/>
                <a:cs typeface="Arial" panose="020B0604020202020204" pitchFamily="34" charset="0"/>
              </a:rPr>
              <a:t>Feature A</a:t>
            </a:r>
          </a:p>
        </p:txBody>
      </p:sp>
      <p:sp>
        <p:nvSpPr>
          <p:cNvPr id="47" name="TextBox 46"/>
          <p:cNvSpPr txBox="1">
            <a:spLocks noChangeArrowheads="1"/>
          </p:cNvSpPr>
          <p:nvPr/>
        </p:nvSpPr>
        <p:spPr bwMode="auto">
          <a:xfrm>
            <a:off x="2436673" y="5183090"/>
            <a:ext cx="1009255" cy="380352"/>
          </a:xfrm>
          <a:prstGeom prst="rect">
            <a:avLst/>
          </a:prstGeom>
          <a:noFill/>
          <a:ln w="9525">
            <a:noFill/>
            <a:miter lim="800000"/>
            <a:headEnd/>
            <a:tailEnd/>
          </a:ln>
        </p:spPr>
        <p:txBody>
          <a:bodyPr lIns="101882" tIns="50941" rIns="101882" bIns="50941">
            <a:spAutoFit/>
          </a:bodyPr>
          <a:lstStyle/>
          <a:p>
            <a:pPr algn="ctr" defTabSz="457200"/>
            <a:r>
              <a:rPr lang="en-US" sz="1000" b="1" dirty="0">
                <a:solidFill>
                  <a:srgbClr val="000000">
                    <a:lumMod val="95000"/>
                    <a:lumOff val="5000"/>
                  </a:srgbClr>
                </a:solidFill>
                <a:latin typeface="Arial" panose="020B0604020202020204" pitchFamily="34" charset="0"/>
                <a:cs typeface="Arial" panose="020B0604020202020204" pitchFamily="34" charset="0"/>
              </a:rPr>
              <a:t>Attribute/ Feature B</a:t>
            </a:r>
          </a:p>
        </p:txBody>
      </p:sp>
      <p:sp>
        <p:nvSpPr>
          <p:cNvPr id="48" name="TextBox 47"/>
          <p:cNvSpPr txBox="1">
            <a:spLocks noChangeArrowheads="1"/>
          </p:cNvSpPr>
          <p:nvPr/>
        </p:nvSpPr>
        <p:spPr bwMode="auto">
          <a:xfrm>
            <a:off x="3478276" y="5183090"/>
            <a:ext cx="918681" cy="380352"/>
          </a:xfrm>
          <a:prstGeom prst="rect">
            <a:avLst/>
          </a:prstGeom>
          <a:noFill/>
          <a:ln w="9525">
            <a:noFill/>
            <a:miter lim="800000"/>
            <a:headEnd/>
            <a:tailEnd/>
          </a:ln>
        </p:spPr>
        <p:txBody>
          <a:bodyPr wrap="square" lIns="101882" tIns="50941" rIns="101882" bIns="50941">
            <a:spAutoFit/>
          </a:bodyPr>
          <a:lstStyle/>
          <a:p>
            <a:pPr algn="ctr" defTabSz="457200"/>
            <a:r>
              <a:rPr lang="en-US" sz="1000" b="1" dirty="0">
                <a:solidFill>
                  <a:srgbClr val="000000">
                    <a:lumMod val="95000"/>
                    <a:lumOff val="5000"/>
                  </a:srgbClr>
                </a:solidFill>
                <a:latin typeface="Arial" panose="020B0604020202020204" pitchFamily="34" charset="0"/>
                <a:cs typeface="Arial" panose="020B0604020202020204" pitchFamily="34" charset="0"/>
              </a:rPr>
              <a:t>Attribute/ Feature C</a:t>
            </a:r>
          </a:p>
        </p:txBody>
      </p:sp>
      <p:sp>
        <p:nvSpPr>
          <p:cNvPr id="49" name="TextBox 48"/>
          <p:cNvSpPr txBox="1">
            <a:spLocks noChangeArrowheads="1"/>
          </p:cNvSpPr>
          <p:nvPr/>
        </p:nvSpPr>
        <p:spPr bwMode="auto">
          <a:xfrm>
            <a:off x="6564266" y="5183090"/>
            <a:ext cx="931620" cy="380352"/>
          </a:xfrm>
          <a:prstGeom prst="rect">
            <a:avLst/>
          </a:prstGeom>
          <a:noFill/>
          <a:ln w="9525">
            <a:noFill/>
            <a:miter lim="800000"/>
            <a:headEnd/>
            <a:tailEnd/>
          </a:ln>
        </p:spPr>
        <p:txBody>
          <a:bodyPr lIns="101882" tIns="50941" rIns="101882" bIns="50941">
            <a:spAutoFit/>
          </a:bodyPr>
          <a:lstStyle/>
          <a:p>
            <a:pPr algn="ctr" defTabSz="457200"/>
            <a:r>
              <a:rPr lang="en-US" sz="1000" b="1" dirty="0">
                <a:solidFill>
                  <a:srgbClr val="000000">
                    <a:lumMod val="95000"/>
                    <a:lumOff val="5000"/>
                  </a:srgbClr>
                </a:solidFill>
                <a:latin typeface="Arial" panose="020B0604020202020204" pitchFamily="34" charset="0"/>
                <a:cs typeface="Arial" panose="020B0604020202020204" pitchFamily="34" charset="0"/>
              </a:rPr>
              <a:t>Attribute/ Feature F</a:t>
            </a:r>
          </a:p>
        </p:txBody>
      </p:sp>
      <p:sp>
        <p:nvSpPr>
          <p:cNvPr id="50" name="TextBox 49"/>
          <p:cNvSpPr txBox="1">
            <a:spLocks noChangeArrowheads="1"/>
          </p:cNvSpPr>
          <p:nvPr/>
        </p:nvSpPr>
        <p:spPr bwMode="auto">
          <a:xfrm>
            <a:off x="5470907" y="5183090"/>
            <a:ext cx="1061012" cy="380352"/>
          </a:xfrm>
          <a:prstGeom prst="rect">
            <a:avLst/>
          </a:prstGeom>
          <a:noFill/>
          <a:ln w="9525">
            <a:noFill/>
            <a:miter lim="800000"/>
            <a:headEnd/>
            <a:tailEnd/>
          </a:ln>
        </p:spPr>
        <p:txBody>
          <a:bodyPr lIns="101882" tIns="50941" rIns="101882" bIns="50941">
            <a:spAutoFit/>
          </a:bodyPr>
          <a:lstStyle/>
          <a:p>
            <a:pPr algn="ctr" defTabSz="457200"/>
            <a:r>
              <a:rPr lang="en-US" sz="1000" b="1" dirty="0">
                <a:solidFill>
                  <a:srgbClr val="000000">
                    <a:lumMod val="95000"/>
                    <a:lumOff val="5000"/>
                  </a:srgbClr>
                </a:solidFill>
                <a:latin typeface="Arial" panose="020B0604020202020204" pitchFamily="34" charset="0"/>
                <a:cs typeface="Arial" panose="020B0604020202020204" pitchFamily="34" charset="0"/>
              </a:rPr>
              <a:t>Attribute/ Feature E</a:t>
            </a:r>
          </a:p>
        </p:txBody>
      </p:sp>
      <p:sp>
        <p:nvSpPr>
          <p:cNvPr id="51" name="TextBox 50"/>
          <p:cNvSpPr txBox="1">
            <a:spLocks noChangeArrowheads="1"/>
          </p:cNvSpPr>
          <p:nvPr/>
        </p:nvSpPr>
        <p:spPr bwMode="auto">
          <a:xfrm>
            <a:off x="7528234" y="5183090"/>
            <a:ext cx="1242160" cy="380352"/>
          </a:xfrm>
          <a:prstGeom prst="rect">
            <a:avLst/>
          </a:prstGeom>
          <a:noFill/>
          <a:ln w="9525">
            <a:noFill/>
            <a:miter lim="800000"/>
            <a:headEnd/>
            <a:tailEnd/>
          </a:ln>
        </p:spPr>
        <p:txBody>
          <a:bodyPr lIns="101882" tIns="50941" rIns="101882" bIns="50941">
            <a:spAutoFit/>
          </a:bodyPr>
          <a:lstStyle/>
          <a:p>
            <a:pPr algn="ctr" defTabSz="457200"/>
            <a:r>
              <a:rPr lang="en-US" sz="1000" b="1" dirty="0">
                <a:solidFill>
                  <a:srgbClr val="000000">
                    <a:lumMod val="95000"/>
                    <a:lumOff val="5000"/>
                  </a:srgbClr>
                </a:solidFill>
                <a:latin typeface="Arial" panose="020B0604020202020204" pitchFamily="34" charset="0"/>
                <a:cs typeface="Arial" panose="020B0604020202020204" pitchFamily="34" charset="0"/>
              </a:rPr>
              <a:t>Attribute/ </a:t>
            </a:r>
          </a:p>
          <a:p>
            <a:pPr algn="ctr" defTabSz="457200"/>
            <a:r>
              <a:rPr lang="en-US" sz="1000" b="1" dirty="0">
                <a:solidFill>
                  <a:srgbClr val="000000">
                    <a:lumMod val="95000"/>
                    <a:lumOff val="5000"/>
                  </a:srgbClr>
                </a:solidFill>
                <a:latin typeface="Arial" panose="020B0604020202020204" pitchFamily="34" charset="0"/>
                <a:cs typeface="Arial" panose="020B0604020202020204" pitchFamily="34" charset="0"/>
              </a:rPr>
              <a:t>Feature G</a:t>
            </a:r>
          </a:p>
        </p:txBody>
      </p:sp>
      <p:sp>
        <p:nvSpPr>
          <p:cNvPr id="56" name="TextBox 55"/>
          <p:cNvSpPr txBox="1">
            <a:spLocks noChangeArrowheads="1"/>
          </p:cNvSpPr>
          <p:nvPr/>
        </p:nvSpPr>
        <p:spPr bwMode="auto">
          <a:xfrm>
            <a:off x="4429304" y="5183090"/>
            <a:ext cx="1009255" cy="380352"/>
          </a:xfrm>
          <a:prstGeom prst="rect">
            <a:avLst/>
          </a:prstGeom>
          <a:noFill/>
          <a:ln w="9525">
            <a:noFill/>
            <a:miter lim="800000"/>
            <a:headEnd/>
            <a:tailEnd/>
          </a:ln>
        </p:spPr>
        <p:txBody>
          <a:bodyPr lIns="101882" tIns="50941" rIns="101882" bIns="50941">
            <a:spAutoFit/>
          </a:bodyPr>
          <a:lstStyle/>
          <a:p>
            <a:pPr algn="ctr" defTabSz="457200"/>
            <a:r>
              <a:rPr lang="en-US" sz="1000" b="1" dirty="0">
                <a:solidFill>
                  <a:srgbClr val="000000">
                    <a:lumMod val="95000"/>
                    <a:lumOff val="5000"/>
                  </a:srgbClr>
                </a:solidFill>
                <a:latin typeface="Arial" panose="020B0604020202020204" pitchFamily="34" charset="0"/>
                <a:cs typeface="Arial" panose="020B0604020202020204" pitchFamily="34" charset="0"/>
              </a:rPr>
              <a:t>Attribute/ Feature D</a:t>
            </a:r>
          </a:p>
        </p:txBody>
      </p:sp>
      <p:sp>
        <p:nvSpPr>
          <p:cNvPr id="57" name="TextBox 28"/>
          <p:cNvSpPr txBox="1">
            <a:spLocks noChangeArrowheads="1"/>
          </p:cNvSpPr>
          <p:nvPr/>
        </p:nvSpPr>
        <p:spPr bwMode="auto">
          <a:xfrm>
            <a:off x="4847092" y="1447904"/>
            <a:ext cx="1748041" cy="237819"/>
          </a:xfrm>
          <a:prstGeom prst="rect">
            <a:avLst/>
          </a:prstGeom>
          <a:noFill/>
          <a:ln w="9525">
            <a:noFill/>
            <a:miter lim="800000"/>
            <a:headEnd/>
            <a:tailEnd/>
          </a:ln>
        </p:spPr>
        <p:txBody>
          <a:bodyPr wrap="none" lIns="101882" tIns="50941" rIns="101882" bIns="50941">
            <a:spAutoFit/>
          </a:bodyPr>
          <a:lstStyle/>
          <a:p>
            <a:pPr defTabSz="457200"/>
            <a:r>
              <a:rPr lang="en-US" sz="1000" dirty="0">
                <a:solidFill>
                  <a:srgbClr val="000000">
                    <a:lumMod val="95000"/>
                    <a:lumOff val="5000"/>
                  </a:srgbClr>
                </a:solidFill>
                <a:latin typeface="Arial" panose="020B0604020202020204" pitchFamily="34" charset="0"/>
                <a:cs typeface="Arial" panose="020B0604020202020204" pitchFamily="34" charset="0"/>
              </a:rPr>
              <a:t>Competitor X Product/Service</a:t>
            </a:r>
          </a:p>
        </p:txBody>
      </p:sp>
      <p:sp>
        <p:nvSpPr>
          <p:cNvPr id="58" name="TextBox 29"/>
          <p:cNvSpPr txBox="1">
            <a:spLocks noChangeArrowheads="1"/>
          </p:cNvSpPr>
          <p:nvPr/>
        </p:nvSpPr>
        <p:spPr bwMode="auto">
          <a:xfrm>
            <a:off x="2933288" y="1447904"/>
            <a:ext cx="2121617" cy="237819"/>
          </a:xfrm>
          <a:prstGeom prst="rect">
            <a:avLst/>
          </a:prstGeom>
          <a:noFill/>
          <a:ln w="9525">
            <a:noFill/>
            <a:miter lim="800000"/>
            <a:headEnd/>
            <a:tailEnd/>
          </a:ln>
        </p:spPr>
        <p:txBody>
          <a:bodyPr wrap="square" lIns="101882" tIns="50941" rIns="101882" bIns="50941">
            <a:spAutoFit/>
          </a:bodyPr>
          <a:lstStyle/>
          <a:p>
            <a:pPr defTabSz="457200"/>
            <a:r>
              <a:rPr lang="en-US" sz="1000" dirty="0">
                <a:solidFill>
                  <a:srgbClr val="000000">
                    <a:lumMod val="95000"/>
                    <a:lumOff val="5000"/>
                  </a:srgbClr>
                </a:solidFill>
                <a:latin typeface="Arial" panose="020B0604020202020204" pitchFamily="34" charset="0"/>
                <a:cs typeface="Arial" panose="020B0604020202020204" pitchFamily="34" charset="0"/>
              </a:rPr>
              <a:t>Compensating Behavior 1*</a:t>
            </a:r>
          </a:p>
        </p:txBody>
      </p:sp>
      <p:sp>
        <p:nvSpPr>
          <p:cNvPr id="59" name="TextBox 58"/>
          <p:cNvSpPr txBox="1">
            <a:spLocks noChangeArrowheads="1"/>
          </p:cNvSpPr>
          <p:nvPr/>
        </p:nvSpPr>
        <p:spPr bwMode="auto">
          <a:xfrm>
            <a:off x="1396156" y="1447800"/>
            <a:ext cx="1255115" cy="237819"/>
          </a:xfrm>
          <a:prstGeom prst="rect">
            <a:avLst/>
          </a:prstGeom>
          <a:noFill/>
          <a:ln w="9525">
            <a:noFill/>
            <a:miter lim="800000"/>
            <a:headEnd/>
            <a:tailEnd/>
          </a:ln>
        </p:spPr>
        <p:txBody>
          <a:bodyPr wrap="none" lIns="101882" tIns="50941" rIns="101882" bIns="50941">
            <a:spAutoFit/>
          </a:bodyPr>
          <a:lstStyle/>
          <a:p>
            <a:pPr defTabSz="457200"/>
            <a:r>
              <a:rPr lang="en-US" sz="1000" dirty="0">
                <a:solidFill>
                  <a:srgbClr val="000000">
                    <a:lumMod val="95000"/>
                    <a:lumOff val="5000"/>
                  </a:srgbClr>
                </a:solidFill>
                <a:latin typeface="Arial" panose="020B0604020202020204" pitchFamily="34" charset="0"/>
                <a:cs typeface="Arial" panose="020B0604020202020204" pitchFamily="34" charset="0"/>
              </a:rPr>
              <a:t>Our Product/Service</a:t>
            </a:r>
          </a:p>
        </p:txBody>
      </p:sp>
      <p:sp>
        <p:nvSpPr>
          <p:cNvPr id="60" name="Rectangle 59"/>
          <p:cNvSpPr/>
          <p:nvPr/>
        </p:nvSpPr>
        <p:spPr>
          <a:xfrm>
            <a:off x="1281865" y="1482430"/>
            <a:ext cx="155270" cy="159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61" name="Oval 60"/>
          <p:cNvSpPr/>
          <p:nvPr/>
        </p:nvSpPr>
        <p:spPr>
          <a:xfrm>
            <a:off x="4737379" y="1483856"/>
            <a:ext cx="155270" cy="159975"/>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62" name="Oval 61"/>
          <p:cNvSpPr/>
          <p:nvPr/>
        </p:nvSpPr>
        <p:spPr>
          <a:xfrm>
            <a:off x="1705610" y="3903289"/>
            <a:ext cx="155270" cy="159975"/>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63" name="Rectangle 62"/>
          <p:cNvSpPr/>
          <p:nvPr/>
        </p:nvSpPr>
        <p:spPr>
          <a:xfrm>
            <a:off x="1705610" y="4383214"/>
            <a:ext cx="155270" cy="159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64" name="Rectangle 63"/>
          <p:cNvSpPr/>
          <p:nvPr/>
        </p:nvSpPr>
        <p:spPr>
          <a:xfrm>
            <a:off x="2937520" y="5023115"/>
            <a:ext cx="155270" cy="159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65" name="Rectangle 64"/>
          <p:cNvSpPr/>
          <p:nvPr/>
        </p:nvSpPr>
        <p:spPr>
          <a:xfrm>
            <a:off x="3879390" y="5023115"/>
            <a:ext cx="155270" cy="159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66" name="Rectangle 65"/>
          <p:cNvSpPr/>
          <p:nvPr/>
        </p:nvSpPr>
        <p:spPr>
          <a:xfrm>
            <a:off x="4916677" y="2863450"/>
            <a:ext cx="155270" cy="159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67" name="Rectangle 66"/>
          <p:cNvSpPr/>
          <p:nvPr/>
        </p:nvSpPr>
        <p:spPr>
          <a:xfrm>
            <a:off x="5820264" y="3423363"/>
            <a:ext cx="155270" cy="159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68" name="Rectangle 67"/>
          <p:cNvSpPr/>
          <p:nvPr/>
        </p:nvSpPr>
        <p:spPr>
          <a:xfrm>
            <a:off x="6907154" y="3423363"/>
            <a:ext cx="155270" cy="159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69" name="Rectangle 68"/>
          <p:cNvSpPr/>
          <p:nvPr/>
        </p:nvSpPr>
        <p:spPr>
          <a:xfrm>
            <a:off x="7994044" y="4383214"/>
            <a:ext cx="155270" cy="159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cxnSp>
        <p:nvCxnSpPr>
          <p:cNvPr id="70" name="Straight Connector 91"/>
          <p:cNvCxnSpPr>
            <a:cxnSpLocks noChangeShapeType="1"/>
            <a:stCxn id="63" idx="3"/>
            <a:endCxn id="64" idx="1"/>
          </p:cNvCxnSpPr>
          <p:nvPr/>
        </p:nvCxnSpPr>
        <p:spPr bwMode="auto">
          <a:xfrm>
            <a:off x="1860880" y="4463202"/>
            <a:ext cx="1076640" cy="639901"/>
          </a:xfrm>
          <a:prstGeom prst="line">
            <a:avLst/>
          </a:prstGeom>
          <a:noFill/>
          <a:ln w="9525" algn="ctr">
            <a:solidFill>
              <a:srgbClr val="4A7EBB"/>
            </a:solidFill>
            <a:round/>
            <a:headEnd/>
            <a:tailEnd/>
          </a:ln>
        </p:spPr>
      </p:cxnSp>
      <p:cxnSp>
        <p:nvCxnSpPr>
          <p:cNvPr id="71" name="Straight Connector 93"/>
          <p:cNvCxnSpPr>
            <a:cxnSpLocks noChangeShapeType="1"/>
            <a:stCxn id="64" idx="3"/>
            <a:endCxn id="65" idx="1"/>
          </p:cNvCxnSpPr>
          <p:nvPr/>
        </p:nvCxnSpPr>
        <p:spPr bwMode="auto">
          <a:xfrm>
            <a:off x="3092790" y="5103102"/>
            <a:ext cx="786599" cy="0"/>
          </a:xfrm>
          <a:prstGeom prst="line">
            <a:avLst/>
          </a:prstGeom>
          <a:noFill/>
          <a:ln w="9525" algn="ctr">
            <a:solidFill>
              <a:srgbClr val="4A7EBB"/>
            </a:solidFill>
            <a:round/>
            <a:headEnd/>
            <a:tailEnd/>
          </a:ln>
        </p:spPr>
      </p:cxnSp>
      <p:cxnSp>
        <p:nvCxnSpPr>
          <p:cNvPr id="72" name="Straight Connector 71"/>
          <p:cNvCxnSpPr>
            <a:stCxn id="65" idx="3"/>
            <a:endCxn id="66" idx="1"/>
          </p:cNvCxnSpPr>
          <p:nvPr/>
        </p:nvCxnSpPr>
        <p:spPr>
          <a:xfrm flipV="1">
            <a:off x="4034660" y="2943438"/>
            <a:ext cx="882017" cy="2159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99"/>
          <p:cNvCxnSpPr>
            <a:cxnSpLocks noChangeShapeType="1"/>
            <a:stCxn id="66" idx="3"/>
            <a:endCxn id="67" idx="1"/>
          </p:cNvCxnSpPr>
          <p:nvPr/>
        </p:nvCxnSpPr>
        <p:spPr bwMode="auto">
          <a:xfrm>
            <a:off x="5071947" y="2943438"/>
            <a:ext cx="748317" cy="559913"/>
          </a:xfrm>
          <a:prstGeom prst="line">
            <a:avLst/>
          </a:prstGeom>
          <a:noFill/>
          <a:ln w="9525" algn="ctr">
            <a:solidFill>
              <a:srgbClr val="4A7EBB"/>
            </a:solidFill>
            <a:round/>
            <a:headEnd/>
            <a:tailEnd/>
          </a:ln>
        </p:spPr>
      </p:cxnSp>
      <p:cxnSp>
        <p:nvCxnSpPr>
          <p:cNvPr id="74" name="Straight Connector 103"/>
          <p:cNvCxnSpPr>
            <a:cxnSpLocks noChangeShapeType="1"/>
            <a:stCxn id="68" idx="1"/>
            <a:endCxn id="67" idx="3"/>
          </p:cNvCxnSpPr>
          <p:nvPr/>
        </p:nvCxnSpPr>
        <p:spPr bwMode="auto">
          <a:xfrm flipH="1">
            <a:off x="5988474" y="3503351"/>
            <a:ext cx="905742" cy="0"/>
          </a:xfrm>
          <a:prstGeom prst="line">
            <a:avLst/>
          </a:prstGeom>
          <a:noFill/>
          <a:ln w="9525" algn="ctr">
            <a:solidFill>
              <a:srgbClr val="4A7EBB"/>
            </a:solidFill>
            <a:round/>
            <a:headEnd/>
            <a:tailEnd/>
          </a:ln>
        </p:spPr>
      </p:cxnSp>
      <p:cxnSp>
        <p:nvCxnSpPr>
          <p:cNvPr id="75" name="Straight Connector 74"/>
          <p:cNvCxnSpPr>
            <a:cxnSpLocks noChangeShapeType="1"/>
            <a:stCxn id="69" idx="1"/>
            <a:endCxn id="68" idx="3"/>
          </p:cNvCxnSpPr>
          <p:nvPr/>
        </p:nvCxnSpPr>
        <p:spPr bwMode="auto">
          <a:xfrm flipH="1" flipV="1">
            <a:off x="7062424" y="3503351"/>
            <a:ext cx="931620" cy="959851"/>
          </a:xfrm>
          <a:prstGeom prst="line">
            <a:avLst/>
          </a:prstGeom>
          <a:noFill/>
          <a:ln w="9525" algn="ctr">
            <a:solidFill>
              <a:srgbClr val="4A7EBB"/>
            </a:solidFill>
            <a:round/>
            <a:headEnd/>
            <a:tailEnd/>
          </a:ln>
        </p:spPr>
      </p:cxnSp>
      <p:sp>
        <p:nvSpPr>
          <p:cNvPr id="76" name="Oval 75"/>
          <p:cNvSpPr/>
          <p:nvPr/>
        </p:nvSpPr>
        <p:spPr>
          <a:xfrm>
            <a:off x="1705610" y="2863450"/>
            <a:ext cx="155270" cy="159975"/>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77" name="Oval 76"/>
          <p:cNvSpPr/>
          <p:nvPr/>
        </p:nvSpPr>
        <p:spPr>
          <a:xfrm>
            <a:off x="2859885" y="3903289"/>
            <a:ext cx="155270" cy="159975"/>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78" name="Oval 77"/>
          <p:cNvSpPr/>
          <p:nvPr/>
        </p:nvSpPr>
        <p:spPr>
          <a:xfrm>
            <a:off x="4888645" y="4256436"/>
            <a:ext cx="155270" cy="159975"/>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79" name="Oval 78"/>
          <p:cNvSpPr/>
          <p:nvPr/>
        </p:nvSpPr>
        <p:spPr>
          <a:xfrm>
            <a:off x="5820264" y="4223239"/>
            <a:ext cx="155270" cy="159975"/>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80" name="Oval 79"/>
          <p:cNvSpPr/>
          <p:nvPr/>
        </p:nvSpPr>
        <p:spPr>
          <a:xfrm>
            <a:off x="3879389" y="3503351"/>
            <a:ext cx="168209" cy="159975"/>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81" name="Oval 80"/>
          <p:cNvSpPr/>
          <p:nvPr/>
        </p:nvSpPr>
        <p:spPr>
          <a:xfrm>
            <a:off x="6907154" y="5023115"/>
            <a:ext cx="155270" cy="159975"/>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82" name="Oval 81"/>
          <p:cNvSpPr/>
          <p:nvPr/>
        </p:nvSpPr>
        <p:spPr>
          <a:xfrm>
            <a:off x="8061430" y="2863450"/>
            <a:ext cx="155270" cy="159975"/>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cxnSp>
        <p:nvCxnSpPr>
          <p:cNvPr id="83" name="Straight Connector 117"/>
          <p:cNvCxnSpPr>
            <a:cxnSpLocks noChangeShapeType="1"/>
            <a:stCxn id="76" idx="5"/>
          </p:cNvCxnSpPr>
          <p:nvPr/>
        </p:nvCxnSpPr>
        <p:spPr bwMode="auto">
          <a:xfrm>
            <a:off x="1838141" y="2999998"/>
            <a:ext cx="1021744" cy="945637"/>
          </a:xfrm>
          <a:prstGeom prst="line">
            <a:avLst/>
          </a:prstGeom>
          <a:noFill/>
          <a:ln w="9525" algn="ctr">
            <a:solidFill>
              <a:schemeClr val="accent5">
                <a:lumMod val="75000"/>
              </a:schemeClr>
            </a:solidFill>
            <a:prstDash val="sysDot"/>
            <a:round/>
            <a:headEnd/>
            <a:tailEnd/>
          </a:ln>
        </p:spPr>
      </p:cxnSp>
      <p:cxnSp>
        <p:nvCxnSpPr>
          <p:cNvPr id="84" name="Straight Connector 119"/>
          <p:cNvCxnSpPr>
            <a:cxnSpLocks noChangeShapeType="1"/>
            <a:endCxn id="80" idx="0"/>
          </p:cNvCxnSpPr>
          <p:nvPr/>
        </p:nvCxnSpPr>
        <p:spPr bwMode="auto">
          <a:xfrm flipV="1">
            <a:off x="3015155" y="3503351"/>
            <a:ext cx="948339" cy="442284"/>
          </a:xfrm>
          <a:prstGeom prst="line">
            <a:avLst/>
          </a:prstGeom>
          <a:noFill/>
          <a:ln w="9525" algn="ctr">
            <a:solidFill>
              <a:schemeClr val="accent5">
                <a:lumMod val="75000"/>
              </a:schemeClr>
            </a:solidFill>
            <a:prstDash val="sysDot"/>
            <a:round/>
            <a:headEnd/>
            <a:tailEnd/>
          </a:ln>
        </p:spPr>
      </p:cxnSp>
      <p:cxnSp>
        <p:nvCxnSpPr>
          <p:cNvPr id="85" name="Straight Connector 122"/>
          <p:cNvCxnSpPr>
            <a:cxnSpLocks noChangeShapeType="1"/>
            <a:stCxn id="78" idx="1"/>
          </p:cNvCxnSpPr>
          <p:nvPr/>
        </p:nvCxnSpPr>
        <p:spPr bwMode="auto">
          <a:xfrm flipH="1" flipV="1">
            <a:off x="4047599" y="3616534"/>
            <a:ext cx="863690" cy="649899"/>
          </a:xfrm>
          <a:prstGeom prst="line">
            <a:avLst/>
          </a:prstGeom>
          <a:noFill/>
          <a:ln w="9525" algn="ctr">
            <a:solidFill>
              <a:schemeClr val="accent5">
                <a:lumMod val="75000"/>
              </a:schemeClr>
            </a:solidFill>
            <a:prstDash val="sysDot"/>
            <a:round/>
            <a:headEnd/>
            <a:tailEnd/>
          </a:ln>
        </p:spPr>
      </p:cxnSp>
      <p:cxnSp>
        <p:nvCxnSpPr>
          <p:cNvPr id="86" name="Straight Connector 85"/>
          <p:cNvCxnSpPr>
            <a:cxnSpLocks noChangeShapeType="1"/>
            <a:stCxn id="79" idx="2"/>
            <a:endCxn id="78" idx="6"/>
          </p:cNvCxnSpPr>
          <p:nvPr/>
        </p:nvCxnSpPr>
        <p:spPr bwMode="auto">
          <a:xfrm flipH="1">
            <a:off x="5043915" y="4303227"/>
            <a:ext cx="776349" cy="33197"/>
          </a:xfrm>
          <a:prstGeom prst="line">
            <a:avLst/>
          </a:prstGeom>
          <a:noFill/>
          <a:ln w="9525" algn="ctr">
            <a:solidFill>
              <a:schemeClr val="accent5">
                <a:lumMod val="75000"/>
              </a:schemeClr>
            </a:solidFill>
            <a:prstDash val="sysDot"/>
            <a:round/>
            <a:headEnd/>
            <a:tailEnd/>
          </a:ln>
        </p:spPr>
      </p:cxnSp>
      <p:cxnSp>
        <p:nvCxnSpPr>
          <p:cNvPr id="87" name="Straight Connector 86"/>
          <p:cNvCxnSpPr>
            <a:cxnSpLocks noChangeShapeType="1"/>
            <a:stCxn id="81" idx="7"/>
            <a:endCxn id="79" idx="6"/>
          </p:cNvCxnSpPr>
          <p:nvPr/>
        </p:nvCxnSpPr>
        <p:spPr bwMode="auto">
          <a:xfrm flipH="1" flipV="1">
            <a:off x="5975534" y="4303227"/>
            <a:ext cx="1064151" cy="743316"/>
          </a:xfrm>
          <a:prstGeom prst="line">
            <a:avLst/>
          </a:prstGeom>
          <a:noFill/>
          <a:ln w="9525" algn="ctr">
            <a:solidFill>
              <a:schemeClr val="accent5">
                <a:lumMod val="75000"/>
              </a:schemeClr>
            </a:solidFill>
            <a:prstDash val="sysDot"/>
            <a:round/>
            <a:headEnd/>
            <a:tailEnd/>
          </a:ln>
        </p:spPr>
      </p:cxnSp>
      <p:cxnSp>
        <p:nvCxnSpPr>
          <p:cNvPr id="88" name="Straight Connector 87"/>
          <p:cNvCxnSpPr>
            <a:cxnSpLocks noChangeShapeType="1"/>
            <a:stCxn id="82" idx="2"/>
            <a:endCxn id="81" idx="0"/>
          </p:cNvCxnSpPr>
          <p:nvPr/>
        </p:nvCxnSpPr>
        <p:spPr bwMode="auto">
          <a:xfrm flipH="1">
            <a:off x="6984789" y="2943438"/>
            <a:ext cx="1076640" cy="2079677"/>
          </a:xfrm>
          <a:prstGeom prst="line">
            <a:avLst/>
          </a:prstGeom>
          <a:noFill/>
          <a:ln w="9525" algn="ctr">
            <a:solidFill>
              <a:schemeClr val="accent5">
                <a:lumMod val="75000"/>
              </a:schemeClr>
            </a:solidFill>
            <a:prstDash val="sysDot"/>
            <a:round/>
            <a:headEnd/>
            <a:tailEnd/>
          </a:ln>
        </p:spPr>
      </p:cxnSp>
      <p:sp>
        <p:nvSpPr>
          <p:cNvPr id="89" name="Oval 88"/>
          <p:cNvSpPr/>
          <p:nvPr/>
        </p:nvSpPr>
        <p:spPr>
          <a:xfrm>
            <a:off x="2859885" y="2783463"/>
            <a:ext cx="155270" cy="159975"/>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90" name="Oval 89"/>
          <p:cNvSpPr/>
          <p:nvPr/>
        </p:nvSpPr>
        <p:spPr>
          <a:xfrm>
            <a:off x="3879390" y="2783463"/>
            <a:ext cx="155270" cy="159975"/>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91" name="Oval 90"/>
          <p:cNvSpPr/>
          <p:nvPr/>
        </p:nvSpPr>
        <p:spPr>
          <a:xfrm>
            <a:off x="4888645" y="4044185"/>
            <a:ext cx="155270" cy="159975"/>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92" name="Oval 91"/>
          <p:cNvSpPr/>
          <p:nvPr/>
        </p:nvSpPr>
        <p:spPr>
          <a:xfrm>
            <a:off x="5820264" y="3903289"/>
            <a:ext cx="155270" cy="159975"/>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93" name="Oval 92"/>
          <p:cNvSpPr/>
          <p:nvPr/>
        </p:nvSpPr>
        <p:spPr>
          <a:xfrm>
            <a:off x="6907154" y="3983276"/>
            <a:ext cx="155270" cy="159975"/>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94" name="Oval 93"/>
          <p:cNvSpPr/>
          <p:nvPr/>
        </p:nvSpPr>
        <p:spPr>
          <a:xfrm>
            <a:off x="7994044" y="2863450"/>
            <a:ext cx="155270" cy="159975"/>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FFFFFF"/>
              </a:solidFill>
              <a:latin typeface="Arial" panose="020B0604020202020204" pitchFamily="34" charset="0"/>
              <a:cs typeface="Arial" panose="020B0604020202020204" pitchFamily="34" charset="0"/>
            </a:endParaRPr>
          </a:p>
        </p:txBody>
      </p:sp>
      <p:sp>
        <p:nvSpPr>
          <p:cNvPr id="95" name="Oval 94"/>
          <p:cNvSpPr/>
          <p:nvPr/>
        </p:nvSpPr>
        <p:spPr>
          <a:xfrm>
            <a:off x="2801362" y="1483855"/>
            <a:ext cx="177909" cy="182880"/>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defTabSz="457200">
              <a:defRPr/>
            </a:pPr>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cxnSp>
        <p:nvCxnSpPr>
          <p:cNvPr id="96" name="Straight Connector 95"/>
          <p:cNvCxnSpPr>
            <a:endCxn id="89" idx="3"/>
          </p:cNvCxnSpPr>
          <p:nvPr/>
        </p:nvCxnSpPr>
        <p:spPr>
          <a:xfrm flipV="1">
            <a:off x="1860880" y="2920010"/>
            <a:ext cx="1021744" cy="102562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7"/>
          <p:cNvCxnSpPr>
            <a:cxnSpLocks noChangeShapeType="1"/>
            <a:stCxn id="90" idx="2"/>
            <a:endCxn id="89" idx="6"/>
          </p:cNvCxnSpPr>
          <p:nvPr/>
        </p:nvCxnSpPr>
        <p:spPr bwMode="auto">
          <a:xfrm rot="10800000">
            <a:off x="3015155" y="2863450"/>
            <a:ext cx="864234" cy="0"/>
          </a:xfrm>
          <a:prstGeom prst="line">
            <a:avLst/>
          </a:prstGeom>
          <a:noFill/>
          <a:ln w="9525" algn="ctr">
            <a:solidFill>
              <a:srgbClr val="E46C0A"/>
            </a:solidFill>
            <a:round/>
            <a:headEnd/>
            <a:tailEnd/>
          </a:ln>
        </p:spPr>
      </p:cxnSp>
      <p:cxnSp>
        <p:nvCxnSpPr>
          <p:cNvPr id="98" name="Straight Connector 101"/>
          <p:cNvCxnSpPr>
            <a:cxnSpLocks noChangeShapeType="1"/>
            <a:stCxn id="91" idx="2"/>
            <a:endCxn id="90" idx="6"/>
          </p:cNvCxnSpPr>
          <p:nvPr/>
        </p:nvCxnSpPr>
        <p:spPr bwMode="auto">
          <a:xfrm flipH="1" flipV="1">
            <a:off x="4034660" y="2863451"/>
            <a:ext cx="853985" cy="1260722"/>
          </a:xfrm>
          <a:prstGeom prst="line">
            <a:avLst/>
          </a:prstGeom>
          <a:noFill/>
          <a:ln w="9525" algn="ctr">
            <a:solidFill>
              <a:srgbClr val="E46C0A"/>
            </a:solidFill>
            <a:round/>
            <a:headEnd/>
            <a:tailEnd/>
          </a:ln>
        </p:spPr>
      </p:cxnSp>
      <p:cxnSp>
        <p:nvCxnSpPr>
          <p:cNvPr id="99" name="Straight Connector 105"/>
          <p:cNvCxnSpPr>
            <a:cxnSpLocks noChangeShapeType="1"/>
            <a:stCxn id="92" idx="2"/>
            <a:endCxn id="91" idx="6"/>
          </p:cNvCxnSpPr>
          <p:nvPr/>
        </p:nvCxnSpPr>
        <p:spPr bwMode="auto">
          <a:xfrm flipH="1">
            <a:off x="5043915" y="3983277"/>
            <a:ext cx="776349" cy="140896"/>
          </a:xfrm>
          <a:prstGeom prst="line">
            <a:avLst/>
          </a:prstGeom>
          <a:noFill/>
          <a:ln w="9525" algn="ctr">
            <a:solidFill>
              <a:srgbClr val="E46C0A"/>
            </a:solidFill>
            <a:round/>
            <a:headEnd/>
            <a:tailEnd/>
          </a:ln>
        </p:spPr>
      </p:cxnSp>
      <p:cxnSp>
        <p:nvCxnSpPr>
          <p:cNvPr id="100" name="Straight Connector 116"/>
          <p:cNvCxnSpPr>
            <a:cxnSpLocks noChangeShapeType="1"/>
            <a:stCxn id="93" idx="3"/>
            <a:endCxn id="92" idx="6"/>
          </p:cNvCxnSpPr>
          <p:nvPr/>
        </p:nvCxnSpPr>
        <p:spPr bwMode="auto">
          <a:xfrm flipH="1" flipV="1">
            <a:off x="5988474" y="3983276"/>
            <a:ext cx="941325" cy="149977"/>
          </a:xfrm>
          <a:prstGeom prst="line">
            <a:avLst/>
          </a:prstGeom>
          <a:noFill/>
          <a:ln w="9525" algn="ctr">
            <a:solidFill>
              <a:srgbClr val="E46C0A"/>
            </a:solidFill>
            <a:round/>
            <a:headEnd/>
            <a:tailEnd/>
          </a:ln>
        </p:spPr>
      </p:cxnSp>
      <p:cxnSp>
        <p:nvCxnSpPr>
          <p:cNvPr id="101" name="Straight Connector 121"/>
          <p:cNvCxnSpPr>
            <a:cxnSpLocks noChangeShapeType="1"/>
            <a:stCxn id="93" idx="6"/>
            <a:endCxn id="94" idx="2"/>
          </p:cNvCxnSpPr>
          <p:nvPr/>
        </p:nvCxnSpPr>
        <p:spPr bwMode="auto">
          <a:xfrm flipV="1">
            <a:off x="7062424" y="2943438"/>
            <a:ext cx="931620" cy="1119826"/>
          </a:xfrm>
          <a:prstGeom prst="line">
            <a:avLst/>
          </a:prstGeom>
          <a:noFill/>
          <a:ln w="9525" algn="ctr">
            <a:solidFill>
              <a:srgbClr val="E46C0A"/>
            </a:solidFill>
            <a:round/>
            <a:headEnd/>
            <a:tailEnd/>
          </a:ln>
        </p:spPr>
      </p:cxnSp>
      <p:sp>
        <p:nvSpPr>
          <p:cNvPr id="102" name="TextBox 28"/>
          <p:cNvSpPr txBox="1">
            <a:spLocks noChangeArrowheads="1"/>
          </p:cNvSpPr>
          <p:nvPr/>
        </p:nvSpPr>
        <p:spPr bwMode="auto">
          <a:xfrm>
            <a:off x="6806860" y="1447904"/>
            <a:ext cx="1742102" cy="237819"/>
          </a:xfrm>
          <a:prstGeom prst="rect">
            <a:avLst/>
          </a:prstGeom>
          <a:noFill/>
          <a:ln w="9525">
            <a:noFill/>
            <a:miter lim="800000"/>
            <a:headEnd/>
            <a:tailEnd/>
          </a:ln>
        </p:spPr>
        <p:txBody>
          <a:bodyPr wrap="none" lIns="101882" tIns="50941" rIns="101882" bIns="50941">
            <a:spAutoFit/>
          </a:bodyPr>
          <a:lstStyle/>
          <a:p>
            <a:pPr defTabSz="457200"/>
            <a:r>
              <a:rPr lang="en-US" sz="1000" dirty="0">
                <a:solidFill>
                  <a:srgbClr val="000000">
                    <a:lumMod val="95000"/>
                    <a:lumOff val="5000"/>
                  </a:srgbClr>
                </a:solidFill>
                <a:latin typeface="Arial" panose="020B0604020202020204" pitchFamily="34" charset="0"/>
                <a:cs typeface="Arial" panose="020B0604020202020204" pitchFamily="34" charset="0"/>
              </a:rPr>
              <a:t>Competitor Z Product/Service</a:t>
            </a:r>
          </a:p>
        </p:txBody>
      </p:sp>
      <p:sp>
        <p:nvSpPr>
          <p:cNvPr id="103" name="Isosceles Triangle 102"/>
          <p:cNvSpPr>
            <a:spLocks noChangeAspect="1"/>
          </p:cNvSpPr>
          <p:nvPr/>
        </p:nvSpPr>
        <p:spPr>
          <a:xfrm>
            <a:off x="6682766" y="1486297"/>
            <a:ext cx="176839" cy="152447"/>
          </a:xfrm>
          <a:prstGeom prst="triangl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04" name="Isosceles Triangle 103"/>
          <p:cNvSpPr>
            <a:spLocks noChangeAspect="1"/>
          </p:cNvSpPr>
          <p:nvPr/>
        </p:nvSpPr>
        <p:spPr>
          <a:xfrm>
            <a:off x="1705610" y="1916211"/>
            <a:ext cx="176839" cy="152447"/>
          </a:xfrm>
          <a:prstGeom prst="triangl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FFFFFF"/>
              </a:solidFill>
              <a:latin typeface="Arial" panose="020B0604020202020204" pitchFamily="34" charset="0"/>
              <a:cs typeface="Arial" panose="020B0604020202020204" pitchFamily="34" charset="0"/>
            </a:endParaRPr>
          </a:p>
        </p:txBody>
      </p:sp>
      <p:sp>
        <p:nvSpPr>
          <p:cNvPr id="105" name="Isosceles Triangle 104"/>
          <p:cNvSpPr>
            <a:spLocks noChangeAspect="1"/>
          </p:cNvSpPr>
          <p:nvPr/>
        </p:nvSpPr>
        <p:spPr>
          <a:xfrm>
            <a:off x="2683047" y="2765643"/>
            <a:ext cx="176839" cy="152447"/>
          </a:xfrm>
          <a:prstGeom prst="triangl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FFFFFF"/>
              </a:solidFill>
              <a:latin typeface="Arial" panose="020B0604020202020204" pitchFamily="34" charset="0"/>
              <a:cs typeface="Arial" panose="020B0604020202020204" pitchFamily="34" charset="0"/>
            </a:endParaRPr>
          </a:p>
        </p:txBody>
      </p:sp>
      <p:sp>
        <p:nvSpPr>
          <p:cNvPr id="108" name="Isosceles Triangle 107"/>
          <p:cNvSpPr>
            <a:spLocks noChangeAspect="1"/>
          </p:cNvSpPr>
          <p:nvPr/>
        </p:nvSpPr>
        <p:spPr>
          <a:xfrm>
            <a:off x="5792945" y="2840551"/>
            <a:ext cx="176839" cy="152447"/>
          </a:xfrm>
          <a:prstGeom prst="triangl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FFFFFF"/>
              </a:solidFill>
              <a:latin typeface="Arial" panose="020B0604020202020204" pitchFamily="34" charset="0"/>
              <a:cs typeface="Arial" panose="020B0604020202020204" pitchFamily="34" charset="0"/>
            </a:endParaRPr>
          </a:p>
        </p:txBody>
      </p:sp>
      <p:sp>
        <p:nvSpPr>
          <p:cNvPr id="110" name="Isosceles Triangle 109"/>
          <p:cNvSpPr>
            <a:spLocks noChangeAspect="1"/>
          </p:cNvSpPr>
          <p:nvPr/>
        </p:nvSpPr>
        <p:spPr>
          <a:xfrm>
            <a:off x="7962226" y="4999511"/>
            <a:ext cx="176839" cy="152447"/>
          </a:xfrm>
          <a:prstGeom prst="triangl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FFFFFF"/>
              </a:solidFill>
              <a:latin typeface="Arial" panose="020B0604020202020204" pitchFamily="34" charset="0"/>
              <a:cs typeface="Arial" panose="020B0604020202020204" pitchFamily="34" charset="0"/>
            </a:endParaRPr>
          </a:p>
        </p:txBody>
      </p:sp>
      <p:cxnSp>
        <p:nvCxnSpPr>
          <p:cNvPr id="111" name="Straight Connector 110"/>
          <p:cNvCxnSpPr>
            <a:stCxn id="104" idx="4"/>
            <a:endCxn id="105" idx="1"/>
          </p:cNvCxnSpPr>
          <p:nvPr/>
        </p:nvCxnSpPr>
        <p:spPr>
          <a:xfrm>
            <a:off x="1882449" y="2068658"/>
            <a:ext cx="844808" cy="773209"/>
          </a:xfrm>
          <a:prstGeom prst="line">
            <a:avLst/>
          </a:prstGeom>
          <a:ln w="6350">
            <a:solidFill>
              <a:schemeClr val="accent2">
                <a:lumMod val="75000"/>
              </a:schemeClr>
            </a:solidFill>
            <a:headEnd w="med" len="sm"/>
            <a:tailEnd type="none"/>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a:stCxn id="105" idx="5"/>
            <a:endCxn id="106" idx="2"/>
          </p:cNvCxnSpPr>
          <p:nvPr/>
        </p:nvCxnSpPr>
        <p:spPr>
          <a:xfrm flipV="1">
            <a:off x="2815676" y="2063224"/>
            <a:ext cx="1090000" cy="778643"/>
          </a:xfrm>
          <a:prstGeom prst="line">
            <a:avLst/>
          </a:prstGeom>
          <a:ln w="6350">
            <a:solidFill>
              <a:schemeClr val="accent2">
                <a:lumMod val="75000"/>
              </a:schemeClr>
            </a:solidFill>
            <a:headEnd w="med" len="sm"/>
            <a:tailEnd type="none"/>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4038304" y="2030919"/>
            <a:ext cx="918065" cy="1872370"/>
          </a:xfrm>
          <a:prstGeom prst="line">
            <a:avLst/>
          </a:prstGeom>
          <a:ln w="6350">
            <a:solidFill>
              <a:schemeClr val="accent2">
                <a:lumMod val="75000"/>
              </a:schemeClr>
            </a:solidFill>
            <a:headEnd w="med" len="sm"/>
            <a:tailEnd type="none"/>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a:endCxn id="108" idx="2"/>
          </p:cNvCxnSpPr>
          <p:nvPr/>
        </p:nvCxnSpPr>
        <p:spPr>
          <a:xfrm flipV="1">
            <a:off x="4949528" y="2992997"/>
            <a:ext cx="843417" cy="876413"/>
          </a:xfrm>
          <a:prstGeom prst="line">
            <a:avLst/>
          </a:prstGeom>
          <a:ln w="6350">
            <a:solidFill>
              <a:schemeClr val="accent2">
                <a:lumMod val="75000"/>
              </a:schemeClr>
            </a:solidFill>
            <a:headEnd w="med" len="sm"/>
            <a:tailEnd type="none"/>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a:stCxn id="108" idx="5"/>
          </p:cNvCxnSpPr>
          <p:nvPr/>
        </p:nvCxnSpPr>
        <p:spPr>
          <a:xfrm>
            <a:off x="5925574" y="2916775"/>
            <a:ext cx="1119542" cy="8657"/>
          </a:xfrm>
          <a:prstGeom prst="line">
            <a:avLst/>
          </a:prstGeom>
          <a:ln w="6350">
            <a:solidFill>
              <a:schemeClr val="accent2">
                <a:lumMod val="75000"/>
              </a:schemeClr>
            </a:solidFill>
            <a:headEnd w="med" len="sm"/>
            <a:tailEnd type="none"/>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a:stCxn id="109" idx="5"/>
            <a:endCxn id="110" idx="0"/>
          </p:cNvCxnSpPr>
          <p:nvPr/>
        </p:nvCxnSpPr>
        <p:spPr>
          <a:xfrm>
            <a:off x="7000170" y="2916775"/>
            <a:ext cx="1050476" cy="2082736"/>
          </a:xfrm>
          <a:prstGeom prst="line">
            <a:avLst/>
          </a:prstGeom>
          <a:ln w="6350">
            <a:solidFill>
              <a:schemeClr val="accent2">
                <a:lumMod val="75000"/>
              </a:schemeClr>
            </a:solidFill>
            <a:headEnd w="med" len="sm"/>
            <a:tailEnd type="none"/>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109" name="Isosceles Triangle 108"/>
          <p:cNvSpPr>
            <a:spLocks noChangeAspect="1"/>
          </p:cNvSpPr>
          <p:nvPr/>
        </p:nvSpPr>
        <p:spPr>
          <a:xfrm>
            <a:off x="6867541" y="2840551"/>
            <a:ext cx="176839" cy="152447"/>
          </a:xfrm>
          <a:prstGeom prst="triangl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FFFFFF"/>
              </a:solidFill>
              <a:latin typeface="Arial" panose="020B0604020202020204" pitchFamily="34" charset="0"/>
              <a:cs typeface="Arial" panose="020B0604020202020204" pitchFamily="34" charset="0"/>
            </a:endParaRPr>
          </a:p>
        </p:txBody>
      </p:sp>
      <p:sp>
        <p:nvSpPr>
          <p:cNvPr id="119" name="Rectangle 4"/>
          <p:cNvSpPr>
            <a:spLocks noChangeArrowheads="1"/>
          </p:cNvSpPr>
          <p:nvPr/>
        </p:nvSpPr>
        <p:spPr bwMode="auto">
          <a:xfrm>
            <a:off x="354012" y="5865638"/>
            <a:ext cx="86375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defTabSz="457200" fontAlgn="base">
              <a:spcBef>
                <a:spcPct val="0"/>
              </a:spcBef>
              <a:spcAft>
                <a:spcPct val="0"/>
              </a:spcAft>
            </a:pPr>
            <a:r>
              <a:rPr lang="en-US" sz="1200" b="1" dirty="0">
                <a:solidFill>
                  <a:srgbClr val="468272"/>
                </a:solidFill>
                <a:latin typeface="Arial" panose="020B0604020202020204" pitchFamily="34" charset="0"/>
                <a:ea typeface="ＭＳ Ｐゴシック" charset="0"/>
                <a:cs typeface="Arial" panose="020B0604020202020204" pitchFamily="34" charset="0"/>
              </a:rPr>
              <a:t>Describe how you plan to defend your offering from these competitors: </a:t>
            </a:r>
            <a:r>
              <a:rPr lang="en-US" sz="1200" dirty="0" smtClean="0">
                <a:solidFill>
                  <a:srgbClr val="468272"/>
                </a:solidFill>
                <a:latin typeface="Arial" panose="020B0604020202020204" pitchFamily="34" charset="0"/>
                <a:ea typeface="ＭＳ Ｐゴシック" charset="0"/>
                <a:cs typeface="Arial" panose="020B0604020202020204" pitchFamily="34" charset="0"/>
              </a:rPr>
              <a:t>XXX</a:t>
            </a:r>
            <a:endParaRPr lang="en-US" sz="1200" b="1" i="1" dirty="0">
              <a:solidFill>
                <a:srgbClr val="468272"/>
              </a:solidFill>
              <a:latin typeface="Arial" panose="020B0604020202020204" pitchFamily="34" charset="0"/>
              <a:ea typeface="ＭＳ Ｐゴシック" charset="0"/>
              <a:cs typeface="Arial" panose="020B0604020202020204" pitchFamily="34" charset="0"/>
            </a:endParaRPr>
          </a:p>
        </p:txBody>
      </p:sp>
      <p:sp>
        <p:nvSpPr>
          <p:cNvPr id="120" name="Rectangle 5"/>
          <p:cNvSpPr>
            <a:spLocks noChangeArrowheads="1"/>
          </p:cNvSpPr>
          <p:nvPr/>
        </p:nvSpPr>
        <p:spPr bwMode="auto">
          <a:xfrm>
            <a:off x="354012" y="6071873"/>
            <a:ext cx="8329613" cy="405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fontAlgn="base">
              <a:spcBef>
                <a:spcPct val="0"/>
              </a:spcBef>
              <a:spcAft>
                <a:spcPct val="0"/>
              </a:spcAft>
            </a:pPr>
            <a:r>
              <a:rPr lang="en-US" sz="1000" i="1" dirty="0">
                <a:solidFill>
                  <a:prstClr val="white">
                    <a:lumMod val="65000"/>
                  </a:prstClr>
                </a:solidFill>
                <a:latin typeface="Arial" panose="020B0604020202020204" pitchFamily="34" charset="0"/>
                <a:ea typeface="ＭＳ Ｐゴシック" charset="0"/>
                <a:cs typeface="Arial" panose="020B0604020202020204" pitchFamily="34" charset="0"/>
              </a:rPr>
              <a:t>* As appropriate, competitive set should include compensating behaviors resulting from non-consumption</a:t>
            </a:r>
          </a:p>
        </p:txBody>
      </p:sp>
      <p:sp>
        <p:nvSpPr>
          <p:cNvPr id="122" name="TextBox 121"/>
          <p:cNvSpPr txBox="1"/>
          <p:nvPr/>
        </p:nvSpPr>
        <p:spPr>
          <a:xfrm>
            <a:off x="419100" y="698504"/>
            <a:ext cx="8229600" cy="369312"/>
          </a:xfrm>
          <a:prstGeom prst="rect">
            <a:avLst/>
          </a:prstGeom>
          <a:noFill/>
        </p:spPr>
        <p:txBody>
          <a:bodyPr wrap="square" lIns="91419" tIns="45710" rIns="91419" bIns="45710" rtlCol="0">
            <a:spAutoFit/>
          </a:bodyPr>
          <a:lstStyle/>
          <a:p>
            <a:r>
              <a:rPr lang="en-US" b="1" dirty="0" smtClean="0">
                <a:solidFill>
                  <a:srgbClr val="000000"/>
                </a:solidFill>
                <a:latin typeface="Century Gothic" panose="020B0502020202020204" pitchFamily="34" charset="0"/>
                <a:cs typeface="Arial" panose="020B0604020202020204" pitchFamily="34" charset="0"/>
              </a:rPr>
              <a:t>COMPETITIVE LANDSCAPE</a:t>
            </a:r>
            <a:endParaRPr lang="en-US" sz="1200" dirty="0">
              <a:solidFill>
                <a:prstClr val="white">
                  <a:lumMod val="75000"/>
                </a:prstClr>
              </a:solidFill>
              <a:latin typeface="Century Gothic" panose="020B0502020202020204" pitchFamily="34" charset="0"/>
              <a:cs typeface="Arial" panose="020B0604020202020204" pitchFamily="34" charset="0"/>
            </a:endParaRPr>
          </a:p>
        </p:txBody>
      </p:sp>
      <p:sp>
        <p:nvSpPr>
          <p:cNvPr id="123" name="Content Placeholder 1"/>
          <p:cNvSpPr>
            <a:spLocks noGrp="1"/>
          </p:cNvSpPr>
          <p:nvPr>
            <p:ph idx="1"/>
          </p:nvPr>
        </p:nvSpPr>
        <p:spPr>
          <a:xfrm>
            <a:off x="1882544" y="43152"/>
            <a:ext cx="7032856" cy="407647"/>
          </a:xfrm>
        </p:spPr>
        <p:txBody>
          <a:bodyPr/>
          <a:lstStyle/>
          <a:p>
            <a:r>
              <a:rPr lang="en-US" dirty="0" smtClean="0"/>
              <a:t>THE FIRST MILE – MINI BUSINESS PLAN TEMPLATE</a:t>
            </a:r>
            <a:endParaRPr lang="en-US" dirty="0"/>
          </a:p>
        </p:txBody>
      </p:sp>
      <p:sp>
        <p:nvSpPr>
          <p:cNvPr id="106" name="Isosceles Triangle 105"/>
          <p:cNvSpPr>
            <a:spLocks noChangeAspect="1"/>
          </p:cNvSpPr>
          <p:nvPr/>
        </p:nvSpPr>
        <p:spPr>
          <a:xfrm>
            <a:off x="3905676" y="1910777"/>
            <a:ext cx="176839" cy="152447"/>
          </a:xfrm>
          <a:prstGeom prst="triangl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FFFFFF"/>
              </a:solidFill>
              <a:latin typeface="Arial" panose="020B0604020202020204" pitchFamily="34" charset="0"/>
              <a:cs typeface="Arial" panose="020B0604020202020204" pitchFamily="34" charset="0"/>
            </a:endParaRPr>
          </a:p>
        </p:txBody>
      </p:sp>
      <p:sp>
        <p:nvSpPr>
          <p:cNvPr id="107" name="Isosceles Triangle 106"/>
          <p:cNvSpPr>
            <a:spLocks noChangeAspect="1"/>
          </p:cNvSpPr>
          <p:nvPr/>
        </p:nvSpPr>
        <p:spPr>
          <a:xfrm>
            <a:off x="4867950" y="3859371"/>
            <a:ext cx="176839" cy="152447"/>
          </a:xfrm>
          <a:prstGeom prst="triangl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dirty="0">
              <a:solidFill>
                <a:srgbClr val="FFFFFF"/>
              </a:solidFill>
              <a:latin typeface="Arial" panose="020B0604020202020204" pitchFamily="34" charset="0"/>
              <a:cs typeface="Arial" panose="020B0604020202020204" pitchFamily="34" charset="0"/>
            </a:endParaRPr>
          </a:p>
        </p:txBody>
      </p:sp>
      <p:sp>
        <p:nvSpPr>
          <p:cNvPr id="117" name="TextBox 116"/>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smtClean="0">
                <a:solidFill>
                  <a:prstClr val="black"/>
                </a:solidFill>
              </a:rPr>
              <a:t>© Copyright 2014 Innosight LLC </a:t>
            </a:r>
          </a:p>
          <a:p>
            <a:pPr>
              <a:spcBef>
                <a:spcPts val="200"/>
              </a:spcBef>
              <a:spcAft>
                <a:spcPts val="400"/>
              </a:spcAft>
            </a:pPr>
            <a:endParaRPr lang="de-DE" sz="1600" dirty="0" smtClean="0">
              <a:solidFill>
                <a:srgbClr val="000000"/>
              </a:solidFill>
            </a:endParaRPr>
          </a:p>
        </p:txBody>
      </p:sp>
      <p:sp>
        <p:nvSpPr>
          <p:cNvPr id="118" name="TextBox 117"/>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7</a:t>
            </a:fld>
            <a:endParaRPr lang="en-US" sz="800" dirty="0" smtClean="0">
              <a:solidFill>
                <a:prstClr val="black"/>
              </a:solidFill>
            </a:endParaRPr>
          </a:p>
        </p:txBody>
      </p:sp>
    </p:spTree>
    <p:extLst>
      <p:ext uri="{BB962C8B-B14F-4D97-AF65-F5344CB8AC3E}">
        <p14:creationId xmlns:p14="http://schemas.microsoft.com/office/powerpoint/2010/main" val="1678717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416892" y="1103347"/>
            <a:ext cx="8229600" cy="219554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lstStyle/>
          <a:p>
            <a:pPr defTabSz="457200"/>
            <a:endParaRPr lang="en-US" sz="1100" dirty="0">
              <a:solidFill>
                <a:srgbClr val="000000">
                  <a:lumMod val="95000"/>
                  <a:lumOff val="5000"/>
                </a:srgbClr>
              </a:solidFill>
              <a:cs typeface="Calibri"/>
            </a:endParaRPr>
          </a:p>
        </p:txBody>
      </p:sp>
      <p:sp>
        <p:nvSpPr>
          <p:cNvPr id="27" name="TextBox 26"/>
          <p:cNvSpPr txBox="1"/>
          <p:nvPr/>
        </p:nvSpPr>
        <p:spPr>
          <a:xfrm>
            <a:off x="416892" y="3568051"/>
            <a:ext cx="2743199" cy="2981519"/>
          </a:xfrm>
          <a:prstGeom prst="rect">
            <a:avLst/>
          </a:prstGeom>
          <a:noFill/>
          <a:ln>
            <a:solidFill>
              <a:srgbClr val="7D7D7D"/>
            </a:solidFill>
          </a:ln>
        </p:spPr>
        <p:txBody>
          <a:bodyPr wrap="none" lIns="91429" tIns="45714" rIns="91429" bIns="45714" rtlCol="0">
            <a:noAutofit/>
          </a:bodyPr>
          <a:lstStyle/>
          <a:p>
            <a:pPr defTabSz="457200"/>
            <a:endParaRPr lang="en-US" sz="1100" i="1" dirty="0">
              <a:solidFill>
                <a:srgbClr val="000000"/>
              </a:solidFill>
              <a:cs typeface="Calibri"/>
            </a:endParaRPr>
          </a:p>
          <a:p>
            <a:pPr defTabSz="457200"/>
            <a:endParaRPr lang="en-US" sz="1100" i="1" dirty="0">
              <a:solidFill>
                <a:srgbClr val="000000"/>
              </a:solidFill>
              <a:cs typeface="Calibri"/>
            </a:endParaRPr>
          </a:p>
          <a:p>
            <a:pPr defTabSz="457200"/>
            <a:endParaRPr lang="en-US" sz="1100" i="1" dirty="0">
              <a:solidFill>
                <a:srgbClr val="000000"/>
              </a:solidFill>
              <a:cs typeface="Calibri"/>
            </a:endParaRPr>
          </a:p>
        </p:txBody>
      </p:sp>
      <p:sp>
        <p:nvSpPr>
          <p:cNvPr id="28" name="TextBox 27"/>
          <p:cNvSpPr txBox="1"/>
          <p:nvPr/>
        </p:nvSpPr>
        <p:spPr>
          <a:xfrm>
            <a:off x="5884898" y="3568051"/>
            <a:ext cx="2761594" cy="2981519"/>
          </a:xfrm>
          <a:prstGeom prst="rect">
            <a:avLst/>
          </a:prstGeom>
          <a:noFill/>
          <a:ln w="9525">
            <a:solidFill>
              <a:srgbClr val="7D7D7D"/>
            </a:solidFill>
          </a:ln>
        </p:spPr>
        <p:txBody>
          <a:bodyPr wrap="square" lIns="91429" tIns="45714" rIns="91429" bIns="45714" rtlCol="0">
            <a:noAutofit/>
          </a:bodyPr>
          <a:lstStyle/>
          <a:p>
            <a:pPr defTabSz="457200"/>
            <a:endParaRPr lang="en-US" sz="1100" dirty="0">
              <a:solidFill>
                <a:srgbClr val="000000"/>
              </a:solidFill>
              <a:cs typeface="Calibri"/>
            </a:endParaRPr>
          </a:p>
        </p:txBody>
      </p:sp>
      <p:sp>
        <p:nvSpPr>
          <p:cNvPr id="29" name="TextBox 28"/>
          <p:cNvSpPr txBox="1"/>
          <p:nvPr/>
        </p:nvSpPr>
        <p:spPr>
          <a:xfrm>
            <a:off x="3160092" y="3568051"/>
            <a:ext cx="2724807" cy="2981519"/>
          </a:xfrm>
          <a:prstGeom prst="rect">
            <a:avLst/>
          </a:prstGeom>
          <a:noFill/>
          <a:ln>
            <a:solidFill>
              <a:srgbClr val="7D7D7D"/>
            </a:solidFill>
          </a:ln>
        </p:spPr>
        <p:txBody>
          <a:bodyPr wrap="none" lIns="91429" tIns="45714" rIns="91429" bIns="45714" rtlCol="0">
            <a:noAutofit/>
          </a:bodyPr>
          <a:lstStyle/>
          <a:p>
            <a:pPr defTabSz="457200"/>
            <a:endParaRPr lang="en-US" sz="1100" dirty="0">
              <a:solidFill>
                <a:srgbClr val="000000"/>
              </a:solidFill>
              <a:cs typeface="Calibri"/>
            </a:endParaRPr>
          </a:p>
          <a:p>
            <a:pPr defTabSz="457200"/>
            <a:endParaRPr lang="en-US" sz="1100" dirty="0">
              <a:solidFill>
                <a:srgbClr val="000000"/>
              </a:solidFill>
              <a:cs typeface="Calibri"/>
            </a:endParaRPr>
          </a:p>
          <a:p>
            <a:pPr defTabSz="457200"/>
            <a:endParaRPr lang="en-US" sz="1100" dirty="0">
              <a:solidFill>
                <a:srgbClr val="000000"/>
              </a:solidFill>
              <a:cs typeface="Calibri"/>
            </a:endParaRPr>
          </a:p>
          <a:p>
            <a:pPr defTabSz="457200"/>
            <a:endParaRPr lang="en-US" sz="1100" dirty="0">
              <a:solidFill>
                <a:srgbClr val="000000"/>
              </a:solidFill>
              <a:cs typeface="Calibri"/>
            </a:endParaRPr>
          </a:p>
        </p:txBody>
      </p:sp>
      <p:sp>
        <p:nvSpPr>
          <p:cNvPr id="30" name="Rectangle 29"/>
          <p:cNvSpPr/>
          <p:nvPr/>
        </p:nvSpPr>
        <p:spPr>
          <a:xfrm>
            <a:off x="416891" y="1103347"/>
            <a:ext cx="8229600" cy="274320"/>
          </a:xfrm>
          <a:prstGeom prst="rect">
            <a:avLst/>
          </a:prstGeom>
          <a:solidFill>
            <a:schemeClr val="bg1">
              <a:lumMod val="85000"/>
            </a:schemeClr>
          </a:solidFill>
          <a:ln w="9525" algn="ctr">
            <a:solidFill>
              <a:schemeClr val="tx1"/>
            </a:solidFill>
            <a:miter lim="800000"/>
            <a:headEnd/>
            <a:tailEnd/>
          </a:ln>
        </p:spPr>
        <p:txBody>
          <a:bodyPr wrap="square">
            <a:spAutoFit/>
          </a:bodyPr>
          <a:lstStyle/>
          <a:p>
            <a:pPr algn="ctr" defTabSz="457200"/>
            <a:r>
              <a:rPr lang="en-US" sz="1200" b="1" dirty="0" smtClean="0">
                <a:solidFill>
                  <a:srgbClr val="468272"/>
                </a:solidFill>
                <a:latin typeface="Century Gothic" panose="020B0502020202020204" pitchFamily="34" charset="0"/>
                <a:cs typeface="Arial" panose="020B0604020202020204" pitchFamily="34" charset="0"/>
              </a:rPr>
              <a:t>CUSTOMER VALUE PROPOSITION</a:t>
            </a:r>
            <a:endParaRPr lang="en-US" sz="1200" b="1" dirty="0">
              <a:solidFill>
                <a:srgbClr val="468272"/>
              </a:solidFill>
              <a:latin typeface="Century Gothic" panose="020B0502020202020204" pitchFamily="34" charset="0"/>
              <a:cs typeface="Arial" panose="020B0604020202020204" pitchFamily="34" charset="0"/>
            </a:endParaRPr>
          </a:p>
        </p:txBody>
      </p:sp>
      <p:sp>
        <p:nvSpPr>
          <p:cNvPr id="34" name="Rectangle 33"/>
          <p:cNvSpPr/>
          <p:nvPr/>
        </p:nvSpPr>
        <p:spPr>
          <a:xfrm>
            <a:off x="439509" y="1515115"/>
            <a:ext cx="2720582" cy="261610"/>
          </a:xfrm>
          <a:prstGeom prst="rect">
            <a:avLst/>
          </a:prstGeom>
        </p:spPr>
        <p:txBody>
          <a:bodyPr wrap="square">
            <a:spAutoFit/>
          </a:bodyPr>
          <a:lstStyle/>
          <a:p>
            <a:pPr defTabSz="457200"/>
            <a:r>
              <a:rPr lang="en-US" sz="1100" dirty="0">
                <a:solidFill>
                  <a:srgbClr val="468272"/>
                </a:solidFill>
                <a:latin typeface="Arial" panose="020B0604020202020204" pitchFamily="34" charset="0"/>
                <a:cs typeface="Arial" panose="020B0604020202020204" pitchFamily="34" charset="0"/>
              </a:rPr>
              <a:t>Offering</a:t>
            </a:r>
          </a:p>
        </p:txBody>
      </p:sp>
      <p:sp>
        <p:nvSpPr>
          <p:cNvPr id="47" name="Rectangle 46"/>
          <p:cNvSpPr/>
          <p:nvPr/>
        </p:nvSpPr>
        <p:spPr>
          <a:xfrm>
            <a:off x="3160091" y="1515115"/>
            <a:ext cx="2724807" cy="938719"/>
          </a:xfrm>
          <a:prstGeom prst="rect">
            <a:avLst/>
          </a:prstGeom>
        </p:spPr>
        <p:txBody>
          <a:bodyPr wrap="square">
            <a:spAutoFit/>
          </a:bodyPr>
          <a:lstStyle/>
          <a:p>
            <a:pPr defTabSz="457200"/>
            <a:r>
              <a:rPr lang="en-US" sz="1100" dirty="0">
                <a:solidFill>
                  <a:srgbClr val="468272"/>
                </a:solidFill>
                <a:latin typeface="Arial" panose="020B0604020202020204" pitchFamily="34" charset="0"/>
                <a:cs typeface="Arial" panose="020B0604020202020204" pitchFamily="34" charset="0"/>
              </a:rPr>
              <a:t>Access</a:t>
            </a:r>
          </a:p>
          <a:p>
            <a:pPr defTabSz="457200"/>
            <a:endParaRPr lang="en-US" sz="1100" dirty="0">
              <a:solidFill>
                <a:srgbClr val="861B00"/>
              </a:solidFill>
              <a:latin typeface="Arial" panose="020B0604020202020204" pitchFamily="34" charset="0"/>
              <a:cs typeface="Arial" panose="020B0604020202020204" pitchFamily="34" charset="0"/>
            </a:endParaRPr>
          </a:p>
          <a:p>
            <a:pPr defTabSz="457200"/>
            <a:r>
              <a:rPr lang="en-US" sz="1100" i="1" dirty="0">
                <a:solidFill>
                  <a:srgbClr val="000000"/>
                </a:solidFill>
                <a:latin typeface="Arial" panose="020B0604020202020204" pitchFamily="34" charset="0"/>
                <a:cs typeface="Arial" panose="020B0604020202020204" pitchFamily="34" charset="0"/>
              </a:rPr>
              <a:t>How will the customer access the </a:t>
            </a:r>
            <a:r>
              <a:rPr lang="en-US" sz="1100" i="1" dirty="0" smtClean="0">
                <a:solidFill>
                  <a:srgbClr val="000000"/>
                </a:solidFill>
                <a:latin typeface="Arial" panose="020B0604020202020204" pitchFamily="34" charset="0"/>
                <a:cs typeface="Arial" panose="020B0604020202020204" pitchFamily="34" charset="0"/>
              </a:rPr>
              <a:t>product or service </a:t>
            </a:r>
            <a:r>
              <a:rPr lang="en-US" sz="1100" i="1" dirty="0">
                <a:solidFill>
                  <a:srgbClr val="000000"/>
                </a:solidFill>
                <a:latin typeface="Arial" panose="020B0604020202020204" pitchFamily="34" charset="0"/>
                <a:cs typeface="Arial" panose="020B0604020202020204" pitchFamily="34" charset="0"/>
              </a:rPr>
              <a:t>(e.g. online, in-store, at-home )?</a:t>
            </a:r>
          </a:p>
        </p:txBody>
      </p:sp>
      <p:sp>
        <p:nvSpPr>
          <p:cNvPr id="48" name="Rectangle 47"/>
          <p:cNvSpPr/>
          <p:nvPr/>
        </p:nvSpPr>
        <p:spPr>
          <a:xfrm>
            <a:off x="5884899" y="1515115"/>
            <a:ext cx="2750707" cy="938719"/>
          </a:xfrm>
          <a:prstGeom prst="rect">
            <a:avLst/>
          </a:prstGeom>
        </p:spPr>
        <p:txBody>
          <a:bodyPr wrap="square">
            <a:spAutoFit/>
          </a:bodyPr>
          <a:lstStyle/>
          <a:p>
            <a:pPr defTabSz="457200"/>
            <a:r>
              <a:rPr lang="en-US" sz="1100" dirty="0">
                <a:solidFill>
                  <a:srgbClr val="468272"/>
                </a:solidFill>
                <a:latin typeface="Arial" panose="020B0604020202020204" pitchFamily="34" charset="0"/>
                <a:cs typeface="Arial" panose="020B0604020202020204" pitchFamily="34" charset="0"/>
              </a:rPr>
              <a:t>Payment </a:t>
            </a:r>
            <a:r>
              <a:rPr lang="en-US" sz="1100" dirty="0" smtClean="0">
                <a:solidFill>
                  <a:srgbClr val="468272"/>
                </a:solidFill>
                <a:latin typeface="Arial" panose="020B0604020202020204" pitchFamily="34" charset="0"/>
                <a:cs typeface="Arial" panose="020B0604020202020204" pitchFamily="34" charset="0"/>
              </a:rPr>
              <a:t>scheme/price</a:t>
            </a:r>
            <a:endParaRPr lang="en-US" sz="1100" dirty="0">
              <a:solidFill>
                <a:srgbClr val="468272"/>
              </a:solidFill>
              <a:latin typeface="Arial" panose="020B0604020202020204" pitchFamily="34" charset="0"/>
              <a:cs typeface="Arial" panose="020B0604020202020204" pitchFamily="34" charset="0"/>
            </a:endParaRPr>
          </a:p>
          <a:p>
            <a:pPr defTabSz="457200"/>
            <a:endParaRPr lang="en-US" sz="1100" dirty="0">
              <a:solidFill>
                <a:srgbClr val="000000">
                  <a:lumMod val="95000"/>
                  <a:lumOff val="5000"/>
                </a:srgbClr>
              </a:solidFill>
              <a:latin typeface="Arial" panose="020B0604020202020204" pitchFamily="34" charset="0"/>
              <a:cs typeface="Arial" panose="020B0604020202020204" pitchFamily="34" charset="0"/>
            </a:endParaRPr>
          </a:p>
          <a:p>
            <a:pPr defTabSz="457200"/>
            <a:r>
              <a:rPr lang="en-US" sz="1100" i="1" dirty="0">
                <a:solidFill>
                  <a:srgbClr val="000000">
                    <a:lumMod val="95000"/>
                    <a:lumOff val="5000"/>
                  </a:srgbClr>
                </a:solidFill>
                <a:latin typeface="Arial" panose="020B0604020202020204" pitchFamily="34" charset="0"/>
                <a:cs typeface="Arial" panose="020B0604020202020204" pitchFamily="34" charset="0"/>
              </a:rPr>
              <a:t>How will customers pay for the </a:t>
            </a:r>
            <a:r>
              <a:rPr lang="en-US" sz="1100" i="1" dirty="0" smtClean="0">
                <a:solidFill>
                  <a:srgbClr val="000000">
                    <a:lumMod val="95000"/>
                    <a:lumOff val="5000"/>
                  </a:srgbClr>
                </a:solidFill>
                <a:latin typeface="Arial" panose="020B0604020202020204" pitchFamily="34" charset="0"/>
                <a:cs typeface="Arial" panose="020B0604020202020204" pitchFamily="34" charset="0"/>
              </a:rPr>
              <a:t>product </a:t>
            </a:r>
            <a:br>
              <a:rPr lang="en-US" sz="1100" i="1" dirty="0" smtClean="0">
                <a:solidFill>
                  <a:srgbClr val="000000">
                    <a:lumMod val="95000"/>
                    <a:lumOff val="5000"/>
                  </a:srgbClr>
                </a:solidFill>
                <a:latin typeface="Arial" panose="020B0604020202020204" pitchFamily="34" charset="0"/>
                <a:cs typeface="Arial" panose="020B0604020202020204" pitchFamily="34" charset="0"/>
              </a:rPr>
            </a:br>
            <a:r>
              <a:rPr lang="en-US" sz="1100" i="1" dirty="0" smtClean="0">
                <a:solidFill>
                  <a:srgbClr val="000000">
                    <a:lumMod val="95000"/>
                    <a:lumOff val="5000"/>
                  </a:srgbClr>
                </a:solidFill>
                <a:latin typeface="Arial" panose="020B0604020202020204" pitchFamily="34" charset="0"/>
                <a:cs typeface="Arial" panose="020B0604020202020204" pitchFamily="34" charset="0"/>
              </a:rPr>
              <a:t>or service </a:t>
            </a:r>
            <a:r>
              <a:rPr lang="en-US" sz="1100" i="1" dirty="0">
                <a:solidFill>
                  <a:srgbClr val="000000">
                    <a:lumMod val="95000"/>
                    <a:lumOff val="5000"/>
                  </a:srgbClr>
                </a:solidFill>
                <a:latin typeface="Arial" panose="020B0604020202020204" pitchFamily="34" charset="0"/>
                <a:cs typeface="Arial" panose="020B0604020202020204" pitchFamily="34" charset="0"/>
              </a:rPr>
              <a:t>(e.g. retail purchase, subscription, bundled )?</a:t>
            </a:r>
            <a:endParaRPr lang="en-US" sz="1100" i="1" dirty="0">
              <a:solidFill>
                <a:srgbClr val="000000"/>
              </a:solidFill>
              <a:latin typeface="Arial" panose="020B0604020202020204" pitchFamily="34" charset="0"/>
              <a:cs typeface="Arial" panose="020B0604020202020204" pitchFamily="34" charset="0"/>
            </a:endParaRPr>
          </a:p>
        </p:txBody>
      </p:sp>
      <p:cxnSp>
        <p:nvCxnSpPr>
          <p:cNvPr id="49" name="Straight Connector 48"/>
          <p:cNvCxnSpPr/>
          <p:nvPr/>
        </p:nvCxnSpPr>
        <p:spPr>
          <a:xfrm>
            <a:off x="3160091" y="1377667"/>
            <a:ext cx="0" cy="1921229"/>
          </a:xfrm>
          <a:prstGeom prst="line">
            <a:avLst/>
          </a:prstGeom>
          <a:ln w="12700">
            <a:solidFill>
              <a:srgbClr val="7D7D7D"/>
            </a:solidFill>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884898" y="1377667"/>
            <a:ext cx="0" cy="1921229"/>
          </a:xfrm>
          <a:prstGeom prst="line">
            <a:avLst/>
          </a:prstGeom>
          <a:ln w="12700">
            <a:solidFill>
              <a:srgbClr val="7D7D7D"/>
            </a:solidFill>
            <a:tailEnd type="non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28625" y="1868921"/>
            <a:ext cx="2188049" cy="430887"/>
          </a:xfrm>
          <a:prstGeom prst="rect">
            <a:avLst/>
          </a:prstGeom>
        </p:spPr>
        <p:txBody>
          <a:bodyPr wrap="square">
            <a:spAutoFit/>
          </a:bodyPr>
          <a:lstStyle/>
          <a:p>
            <a:pPr defTabSz="457200"/>
            <a:r>
              <a:rPr lang="en-US" sz="1100" i="1" dirty="0">
                <a:solidFill>
                  <a:srgbClr val="000000"/>
                </a:solidFill>
                <a:latin typeface="Arial" panose="020B0604020202020204" pitchFamily="34" charset="0"/>
                <a:cs typeface="Arial" panose="020B0604020202020204" pitchFamily="34" charset="0"/>
              </a:rPr>
              <a:t>What is the </a:t>
            </a:r>
            <a:r>
              <a:rPr lang="en-US" sz="1100" i="1" dirty="0" smtClean="0">
                <a:solidFill>
                  <a:srgbClr val="000000"/>
                </a:solidFill>
                <a:latin typeface="Arial" panose="020B0604020202020204" pitchFamily="34" charset="0"/>
                <a:cs typeface="Arial" panose="020B0604020202020204" pitchFamily="34" charset="0"/>
              </a:rPr>
              <a:t>product or service </a:t>
            </a:r>
            <a:r>
              <a:rPr lang="en-US" sz="1100" i="1" dirty="0">
                <a:solidFill>
                  <a:srgbClr val="000000"/>
                </a:solidFill>
                <a:latin typeface="Arial" panose="020B0604020202020204" pitchFamily="34" charset="0"/>
                <a:cs typeface="Arial" panose="020B0604020202020204" pitchFamily="34" charset="0"/>
              </a:rPr>
              <a:t>that we are creating?</a:t>
            </a:r>
          </a:p>
        </p:txBody>
      </p:sp>
      <p:sp>
        <p:nvSpPr>
          <p:cNvPr id="37" name="Rectangle 36"/>
          <p:cNvSpPr/>
          <p:nvPr/>
        </p:nvSpPr>
        <p:spPr>
          <a:xfrm>
            <a:off x="416892" y="3293731"/>
            <a:ext cx="8229600" cy="274320"/>
          </a:xfrm>
          <a:prstGeom prst="rect">
            <a:avLst/>
          </a:prstGeom>
          <a:solidFill>
            <a:schemeClr val="bg1">
              <a:lumMod val="85000"/>
            </a:schemeClr>
          </a:solidFill>
          <a:ln w="9525" algn="ctr">
            <a:solidFill>
              <a:schemeClr val="tx1"/>
            </a:solidFill>
            <a:miter lim="800000"/>
            <a:headEnd/>
            <a:tailEnd/>
          </a:ln>
        </p:spPr>
        <p:txBody>
          <a:bodyPr wrap="square">
            <a:spAutoFit/>
          </a:bodyPr>
          <a:lstStyle/>
          <a:p>
            <a:pPr algn="ctr" defTabSz="457200"/>
            <a:r>
              <a:rPr lang="en-US" sz="1200" b="1" dirty="0" smtClean="0">
                <a:solidFill>
                  <a:srgbClr val="468272"/>
                </a:solidFill>
                <a:latin typeface="Century Gothic" panose="020B0502020202020204" pitchFamily="34" charset="0"/>
                <a:cs typeface="Arial" panose="020B0604020202020204" pitchFamily="34" charset="0"/>
              </a:rPr>
              <a:t>COMPANY DELIVERY MODEL</a:t>
            </a:r>
            <a:endParaRPr lang="en-US" sz="1200" b="1" dirty="0">
              <a:solidFill>
                <a:srgbClr val="468272"/>
              </a:solidFill>
              <a:latin typeface="Century Gothic" panose="020B0502020202020204" pitchFamily="34" charset="0"/>
              <a:cs typeface="Arial" panose="020B0604020202020204" pitchFamily="34" charset="0"/>
            </a:endParaRPr>
          </a:p>
        </p:txBody>
      </p:sp>
      <p:sp>
        <p:nvSpPr>
          <p:cNvPr id="21" name="TextBox 20"/>
          <p:cNvSpPr txBox="1"/>
          <p:nvPr/>
        </p:nvSpPr>
        <p:spPr>
          <a:xfrm>
            <a:off x="457200" y="3915809"/>
            <a:ext cx="1327565" cy="1615807"/>
          </a:xfrm>
          <a:prstGeom prst="rect">
            <a:avLst/>
          </a:prstGeom>
          <a:noFill/>
        </p:spPr>
        <p:txBody>
          <a:bodyPr wrap="none" lIns="91419" tIns="45710" rIns="91419" bIns="45710" rtlCol="0">
            <a:spAutoFit/>
          </a:bodyPr>
          <a:lstStyle/>
          <a:p>
            <a:pPr defTabSz="457200"/>
            <a:r>
              <a:rPr lang="en-US" sz="1100" dirty="0">
                <a:solidFill>
                  <a:srgbClr val="468272"/>
                </a:solidFill>
                <a:latin typeface="Arial" panose="020B0604020202020204" pitchFamily="34" charset="0"/>
                <a:cs typeface="Arial" panose="020B0604020202020204" pitchFamily="34" charset="0"/>
              </a:rPr>
              <a:t>Revenue </a:t>
            </a:r>
            <a:r>
              <a:rPr lang="en-US" sz="1100" dirty="0" smtClean="0">
                <a:solidFill>
                  <a:srgbClr val="468272"/>
                </a:solidFill>
                <a:latin typeface="Arial" panose="020B0604020202020204" pitchFamily="34" charset="0"/>
                <a:cs typeface="Arial" panose="020B0604020202020204" pitchFamily="34" charset="0"/>
              </a:rPr>
              <a:t>model</a:t>
            </a:r>
            <a:endParaRPr lang="en-US" sz="1100" dirty="0">
              <a:solidFill>
                <a:srgbClr val="468272"/>
              </a:solidFill>
              <a:latin typeface="Arial" panose="020B0604020202020204" pitchFamily="34" charset="0"/>
              <a:cs typeface="Arial" panose="020B0604020202020204" pitchFamily="34" charset="0"/>
            </a:endParaRPr>
          </a:p>
          <a:p>
            <a:pPr defTabSz="457200"/>
            <a:endParaRPr lang="en-US" sz="1100" dirty="0">
              <a:solidFill>
                <a:srgbClr val="468272"/>
              </a:solidFill>
              <a:latin typeface="Arial" panose="020B0604020202020204" pitchFamily="34" charset="0"/>
              <a:cs typeface="Arial" panose="020B0604020202020204" pitchFamily="34" charset="0"/>
            </a:endParaRPr>
          </a:p>
          <a:p>
            <a:pPr defTabSz="457200"/>
            <a:endParaRPr lang="en-US" sz="1100" dirty="0">
              <a:solidFill>
                <a:srgbClr val="468272"/>
              </a:solidFill>
              <a:latin typeface="Arial" panose="020B0604020202020204" pitchFamily="34" charset="0"/>
              <a:cs typeface="Arial" panose="020B0604020202020204" pitchFamily="34" charset="0"/>
            </a:endParaRPr>
          </a:p>
          <a:p>
            <a:pPr defTabSz="457200"/>
            <a:r>
              <a:rPr lang="en-US" sz="1100" dirty="0">
                <a:solidFill>
                  <a:srgbClr val="468272"/>
                </a:solidFill>
                <a:latin typeface="Arial" panose="020B0604020202020204" pitchFamily="34" charset="0"/>
                <a:cs typeface="Arial" panose="020B0604020202020204" pitchFamily="34" charset="0"/>
              </a:rPr>
              <a:t>Cost structure</a:t>
            </a:r>
          </a:p>
          <a:p>
            <a:pPr defTabSz="457200"/>
            <a:endParaRPr lang="en-US" sz="1100" dirty="0">
              <a:solidFill>
                <a:srgbClr val="468272"/>
              </a:solidFill>
              <a:latin typeface="Arial" panose="020B0604020202020204" pitchFamily="34" charset="0"/>
              <a:cs typeface="Arial" panose="020B0604020202020204" pitchFamily="34" charset="0"/>
            </a:endParaRPr>
          </a:p>
          <a:p>
            <a:pPr defTabSz="457200"/>
            <a:endParaRPr lang="en-US" sz="1100" dirty="0">
              <a:solidFill>
                <a:srgbClr val="468272"/>
              </a:solidFill>
              <a:latin typeface="Arial" panose="020B0604020202020204" pitchFamily="34" charset="0"/>
              <a:cs typeface="Arial" panose="020B0604020202020204" pitchFamily="34" charset="0"/>
            </a:endParaRPr>
          </a:p>
          <a:p>
            <a:pPr defTabSz="457200"/>
            <a:r>
              <a:rPr lang="en-US" sz="1100" dirty="0">
                <a:solidFill>
                  <a:srgbClr val="468272"/>
                </a:solidFill>
                <a:latin typeface="Arial" panose="020B0604020202020204" pitchFamily="34" charset="0"/>
                <a:cs typeface="Arial" panose="020B0604020202020204" pitchFamily="34" charset="0"/>
              </a:rPr>
              <a:t>Target unit margin</a:t>
            </a:r>
          </a:p>
          <a:p>
            <a:pPr defTabSz="457200"/>
            <a:endParaRPr lang="en-US" sz="1100" dirty="0">
              <a:solidFill>
                <a:prstClr val="black"/>
              </a:solidFill>
              <a:latin typeface="Arial" panose="020B0604020202020204" pitchFamily="34" charset="0"/>
              <a:cs typeface="Arial" panose="020B0604020202020204" pitchFamily="34" charset="0"/>
            </a:endParaRPr>
          </a:p>
          <a:p>
            <a:pPr defTabSz="457200"/>
            <a:endParaRPr lang="en-US" sz="1100" dirty="0">
              <a:solidFill>
                <a:prstClr val="black"/>
              </a:solidFill>
              <a:latin typeface="Arial" panose="020B0604020202020204" pitchFamily="34" charset="0"/>
              <a:cs typeface="Arial" panose="020B0604020202020204" pitchFamily="34" charset="0"/>
            </a:endParaRPr>
          </a:p>
        </p:txBody>
      </p:sp>
      <p:sp>
        <p:nvSpPr>
          <p:cNvPr id="22" name="TextBox 21"/>
          <p:cNvSpPr txBox="1"/>
          <p:nvPr/>
        </p:nvSpPr>
        <p:spPr>
          <a:xfrm>
            <a:off x="5943602" y="3915809"/>
            <a:ext cx="976507" cy="2292915"/>
          </a:xfrm>
          <a:prstGeom prst="rect">
            <a:avLst/>
          </a:prstGeom>
          <a:noFill/>
        </p:spPr>
        <p:txBody>
          <a:bodyPr wrap="none" lIns="91419" tIns="45710" rIns="91419" bIns="45710" rtlCol="0">
            <a:spAutoFit/>
          </a:bodyPr>
          <a:lstStyle/>
          <a:p>
            <a:pPr defTabSz="457200"/>
            <a:r>
              <a:rPr lang="en-US" sz="1100" dirty="0">
                <a:solidFill>
                  <a:srgbClr val="468272"/>
                </a:solidFill>
                <a:latin typeface="Arial" panose="020B0604020202020204" pitchFamily="34" charset="0"/>
                <a:cs typeface="Arial" panose="020B0604020202020204" pitchFamily="34" charset="0"/>
              </a:rPr>
              <a:t>People</a:t>
            </a:r>
          </a:p>
          <a:p>
            <a:pPr defTabSz="457200"/>
            <a:endParaRPr lang="en-US" sz="1100" dirty="0">
              <a:solidFill>
                <a:srgbClr val="468272"/>
              </a:solidFill>
              <a:latin typeface="Arial" panose="020B0604020202020204" pitchFamily="34" charset="0"/>
              <a:cs typeface="Arial" panose="020B0604020202020204" pitchFamily="34" charset="0"/>
            </a:endParaRPr>
          </a:p>
          <a:p>
            <a:pPr defTabSz="457200"/>
            <a:endParaRPr lang="en-US" sz="1100" dirty="0">
              <a:solidFill>
                <a:srgbClr val="468272"/>
              </a:solidFill>
              <a:latin typeface="Arial" panose="020B0604020202020204" pitchFamily="34" charset="0"/>
              <a:cs typeface="Arial" panose="020B0604020202020204" pitchFamily="34" charset="0"/>
            </a:endParaRPr>
          </a:p>
          <a:p>
            <a:pPr defTabSz="457200"/>
            <a:r>
              <a:rPr lang="en-US" sz="1100" dirty="0">
                <a:solidFill>
                  <a:srgbClr val="468272"/>
                </a:solidFill>
                <a:latin typeface="Arial" panose="020B0604020202020204" pitchFamily="34" charset="0"/>
                <a:cs typeface="Arial" panose="020B0604020202020204" pitchFamily="34" charset="0"/>
              </a:rPr>
              <a:t>Brand</a:t>
            </a:r>
          </a:p>
          <a:p>
            <a:pPr defTabSz="457200"/>
            <a:endParaRPr lang="en-US" sz="1100" dirty="0">
              <a:solidFill>
                <a:srgbClr val="468272"/>
              </a:solidFill>
              <a:latin typeface="Arial" panose="020B0604020202020204" pitchFamily="34" charset="0"/>
              <a:cs typeface="Arial" panose="020B0604020202020204" pitchFamily="34" charset="0"/>
            </a:endParaRPr>
          </a:p>
          <a:p>
            <a:pPr defTabSz="457200"/>
            <a:endParaRPr lang="en-US" sz="1100" dirty="0">
              <a:solidFill>
                <a:srgbClr val="468272"/>
              </a:solidFill>
              <a:latin typeface="Arial" panose="020B0604020202020204" pitchFamily="34" charset="0"/>
              <a:cs typeface="Arial" panose="020B0604020202020204" pitchFamily="34" charset="0"/>
            </a:endParaRPr>
          </a:p>
          <a:p>
            <a:pPr defTabSz="457200"/>
            <a:r>
              <a:rPr lang="en-US" sz="1100" dirty="0">
                <a:solidFill>
                  <a:srgbClr val="468272"/>
                </a:solidFill>
                <a:latin typeface="Arial" panose="020B0604020202020204" pitchFamily="34" charset="0"/>
                <a:cs typeface="Arial" panose="020B0604020202020204" pitchFamily="34" charset="0"/>
              </a:rPr>
              <a:t>Partnerships</a:t>
            </a:r>
          </a:p>
          <a:p>
            <a:pPr defTabSz="457200"/>
            <a:endParaRPr lang="en-US" sz="1100" dirty="0">
              <a:solidFill>
                <a:srgbClr val="468272"/>
              </a:solidFill>
              <a:latin typeface="Arial" panose="020B0604020202020204" pitchFamily="34" charset="0"/>
              <a:cs typeface="Arial" panose="020B0604020202020204" pitchFamily="34" charset="0"/>
            </a:endParaRPr>
          </a:p>
          <a:p>
            <a:pPr defTabSz="457200"/>
            <a:endParaRPr lang="en-US" sz="1100" dirty="0">
              <a:solidFill>
                <a:srgbClr val="468272"/>
              </a:solidFill>
              <a:latin typeface="Arial" panose="020B0604020202020204" pitchFamily="34" charset="0"/>
              <a:cs typeface="Arial" panose="020B0604020202020204" pitchFamily="34" charset="0"/>
            </a:endParaRPr>
          </a:p>
          <a:p>
            <a:pPr defTabSz="457200"/>
            <a:r>
              <a:rPr lang="en-US" sz="1100" dirty="0">
                <a:solidFill>
                  <a:srgbClr val="468272"/>
                </a:solidFill>
                <a:latin typeface="Arial" panose="020B0604020202020204" pitchFamily="34" charset="0"/>
                <a:cs typeface="Arial" panose="020B0604020202020204" pitchFamily="34" charset="0"/>
              </a:rPr>
              <a:t>Technology</a:t>
            </a:r>
          </a:p>
          <a:p>
            <a:pPr defTabSz="457200"/>
            <a:endParaRPr lang="en-US" sz="1100" dirty="0">
              <a:solidFill>
                <a:srgbClr val="468272"/>
              </a:solidFill>
              <a:latin typeface="Arial" panose="020B0604020202020204" pitchFamily="34" charset="0"/>
              <a:cs typeface="Arial" panose="020B0604020202020204" pitchFamily="34" charset="0"/>
            </a:endParaRPr>
          </a:p>
          <a:p>
            <a:pPr defTabSz="457200"/>
            <a:endParaRPr lang="en-US" sz="1100" dirty="0">
              <a:solidFill>
                <a:srgbClr val="468272"/>
              </a:solidFill>
              <a:latin typeface="Arial" panose="020B0604020202020204" pitchFamily="34" charset="0"/>
              <a:cs typeface="Arial" panose="020B0604020202020204" pitchFamily="34" charset="0"/>
            </a:endParaRPr>
          </a:p>
          <a:p>
            <a:pPr defTabSz="457200"/>
            <a:r>
              <a:rPr lang="en-US" sz="1100" dirty="0">
                <a:solidFill>
                  <a:srgbClr val="468272"/>
                </a:solidFill>
                <a:latin typeface="Arial" panose="020B0604020202020204" pitchFamily="34" charset="0"/>
                <a:cs typeface="Arial" panose="020B0604020202020204" pitchFamily="34" charset="0"/>
              </a:rPr>
              <a:t>Channel</a:t>
            </a:r>
          </a:p>
        </p:txBody>
      </p:sp>
      <p:sp>
        <p:nvSpPr>
          <p:cNvPr id="23" name="TextBox 22"/>
          <p:cNvSpPr txBox="1"/>
          <p:nvPr/>
        </p:nvSpPr>
        <p:spPr>
          <a:xfrm>
            <a:off x="3200400" y="3915809"/>
            <a:ext cx="1077497" cy="2292915"/>
          </a:xfrm>
          <a:prstGeom prst="rect">
            <a:avLst/>
          </a:prstGeom>
          <a:noFill/>
        </p:spPr>
        <p:txBody>
          <a:bodyPr wrap="none" lIns="91419" tIns="45710" rIns="91419" bIns="45710" rtlCol="0">
            <a:spAutoFit/>
          </a:bodyPr>
          <a:lstStyle/>
          <a:p>
            <a:pPr defTabSz="457200"/>
            <a:r>
              <a:rPr lang="en-US" sz="1100" dirty="0">
                <a:solidFill>
                  <a:srgbClr val="468272"/>
                </a:solidFill>
                <a:latin typeface="Arial" panose="020B0604020202020204" pitchFamily="34" charset="0"/>
                <a:cs typeface="Arial" panose="020B0604020202020204" pitchFamily="34" charset="0"/>
              </a:rPr>
              <a:t>R&amp;D</a:t>
            </a:r>
          </a:p>
          <a:p>
            <a:pPr defTabSz="457200"/>
            <a:endParaRPr lang="en-US" sz="1100" dirty="0">
              <a:solidFill>
                <a:srgbClr val="468272"/>
              </a:solidFill>
              <a:latin typeface="Arial" panose="020B0604020202020204" pitchFamily="34" charset="0"/>
              <a:cs typeface="Arial" panose="020B0604020202020204" pitchFamily="34" charset="0"/>
            </a:endParaRPr>
          </a:p>
          <a:p>
            <a:pPr defTabSz="457200"/>
            <a:endParaRPr lang="en-US" sz="1100" dirty="0">
              <a:solidFill>
                <a:srgbClr val="468272"/>
              </a:solidFill>
              <a:latin typeface="Arial" panose="020B0604020202020204" pitchFamily="34" charset="0"/>
              <a:cs typeface="Arial" panose="020B0604020202020204" pitchFamily="34" charset="0"/>
            </a:endParaRPr>
          </a:p>
          <a:p>
            <a:pPr defTabSz="457200"/>
            <a:r>
              <a:rPr lang="en-US" sz="1100" dirty="0">
                <a:solidFill>
                  <a:srgbClr val="468272"/>
                </a:solidFill>
                <a:latin typeface="Arial" panose="020B0604020202020204" pitchFamily="34" charset="0"/>
                <a:cs typeface="Arial" panose="020B0604020202020204" pitchFamily="34" charset="0"/>
              </a:rPr>
              <a:t>Manufacturing</a:t>
            </a:r>
          </a:p>
          <a:p>
            <a:pPr defTabSz="457200"/>
            <a:endParaRPr lang="en-US" sz="1100" dirty="0">
              <a:solidFill>
                <a:srgbClr val="468272"/>
              </a:solidFill>
              <a:latin typeface="Arial" panose="020B0604020202020204" pitchFamily="34" charset="0"/>
              <a:cs typeface="Arial" panose="020B0604020202020204" pitchFamily="34" charset="0"/>
            </a:endParaRPr>
          </a:p>
          <a:p>
            <a:pPr defTabSz="457200"/>
            <a:endParaRPr lang="en-US" sz="1100" dirty="0">
              <a:solidFill>
                <a:srgbClr val="468272"/>
              </a:solidFill>
              <a:latin typeface="Arial" panose="020B0604020202020204" pitchFamily="34" charset="0"/>
              <a:cs typeface="Arial" panose="020B0604020202020204" pitchFamily="34" charset="0"/>
            </a:endParaRPr>
          </a:p>
          <a:p>
            <a:pPr defTabSz="457200"/>
            <a:r>
              <a:rPr lang="en-US" sz="1100" dirty="0">
                <a:solidFill>
                  <a:srgbClr val="468272"/>
                </a:solidFill>
                <a:latin typeface="Arial" panose="020B0604020202020204" pitchFamily="34" charset="0"/>
                <a:cs typeface="Arial" panose="020B0604020202020204" pitchFamily="34" charset="0"/>
              </a:rPr>
              <a:t>HR</a:t>
            </a:r>
          </a:p>
          <a:p>
            <a:pPr defTabSz="457200"/>
            <a:endParaRPr lang="en-US" sz="1100" dirty="0">
              <a:solidFill>
                <a:srgbClr val="468272"/>
              </a:solidFill>
              <a:latin typeface="Arial" panose="020B0604020202020204" pitchFamily="34" charset="0"/>
              <a:cs typeface="Arial" panose="020B0604020202020204" pitchFamily="34" charset="0"/>
            </a:endParaRPr>
          </a:p>
          <a:p>
            <a:pPr defTabSz="457200"/>
            <a:endParaRPr lang="en-US" sz="1100" dirty="0">
              <a:solidFill>
                <a:srgbClr val="468272"/>
              </a:solidFill>
              <a:latin typeface="Arial" panose="020B0604020202020204" pitchFamily="34" charset="0"/>
              <a:cs typeface="Arial" panose="020B0604020202020204" pitchFamily="34" charset="0"/>
            </a:endParaRPr>
          </a:p>
          <a:p>
            <a:pPr defTabSz="457200"/>
            <a:r>
              <a:rPr lang="en-US" sz="1100" dirty="0">
                <a:solidFill>
                  <a:srgbClr val="468272"/>
                </a:solidFill>
                <a:latin typeface="Arial" panose="020B0604020202020204" pitchFamily="34" charset="0"/>
                <a:cs typeface="Arial" panose="020B0604020202020204" pitchFamily="34" charset="0"/>
              </a:rPr>
              <a:t>Marketing</a:t>
            </a:r>
          </a:p>
          <a:p>
            <a:pPr defTabSz="457200"/>
            <a:endParaRPr lang="en-US" sz="1100" dirty="0">
              <a:solidFill>
                <a:srgbClr val="468272"/>
              </a:solidFill>
              <a:latin typeface="Arial" panose="020B0604020202020204" pitchFamily="34" charset="0"/>
              <a:cs typeface="Arial" panose="020B0604020202020204" pitchFamily="34" charset="0"/>
            </a:endParaRPr>
          </a:p>
          <a:p>
            <a:pPr defTabSz="457200"/>
            <a:endParaRPr lang="en-US" sz="1100" dirty="0">
              <a:solidFill>
                <a:srgbClr val="468272"/>
              </a:solidFill>
              <a:latin typeface="Arial" panose="020B0604020202020204" pitchFamily="34" charset="0"/>
              <a:cs typeface="Arial" panose="020B0604020202020204" pitchFamily="34" charset="0"/>
            </a:endParaRPr>
          </a:p>
          <a:p>
            <a:pPr defTabSz="457200"/>
            <a:r>
              <a:rPr lang="en-US" sz="1100" dirty="0">
                <a:solidFill>
                  <a:srgbClr val="468272"/>
                </a:solidFill>
                <a:latin typeface="Arial" panose="020B0604020202020204" pitchFamily="34" charset="0"/>
                <a:cs typeface="Arial" panose="020B0604020202020204" pitchFamily="34" charset="0"/>
              </a:rPr>
              <a:t>IT</a:t>
            </a:r>
          </a:p>
        </p:txBody>
      </p:sp>
      <p:sp>
        <p:nvSpPr>
          <p:cNvPr id="31" name="Rectangle 30"/>
          <p:cNvSpPr/>
          <p:nvPr/>
        </p:nvSpPr>
        <p:spPr>
          <a:xfrm>
            <a:off x="416892" y="3568051"/>
            <a:ext cx="2743200" cy="274320"/>
          </a:xfrm>
          <a:prstGeom prst="rect">
            <a:avLst/>
          </a:prstGeom>
          <a:solidFill>
            <a:schemeClr val="bg1">
              <a:lumMod val="85000"/>
            </a:schemeClr>
          </a:solidFill>
          <a:ln w="9525" algn="ctr">
            <a:solidFill>
              <a:schemeClr val="tx1"/>
            </a:solidFill>
            <a:miter lim="800000"/>
            <a:headEnd/>
            <a:tailEnd/>
          </a:ln>
        </p:spPr>
        <p:txBody>
          <a:bodyPr wrap="square">
            <a:spAutoFit/>
          </a:bodyPr>
          <a:lstStyle/>
          <a:p>
            <a:pPr algn="ctr" defTabSz="457200"/>
            <a:r>
              <a:rPr lang="en-US" sz="1200" b="1" dirty="0" smtClean="0">
                <a:solidFill>
                  <a:srgbClr val="468272"/>
                </a:solidFill>
                <a:latin typeface="Century Gothic" panose="020B0502020202020204" pitchFamily="34" charset="0"/>
                <a:cs typeface="Arial" panose="020B0604020202020204" pitchFamily="34" charset="0"/>
              </a:rPr>
              <a:t>PROFIT FORMULA</a:t>
            </a:r>
            <a:endParaRPr lang="en-US" sz="1200" b="1" dirty="0">
              <a:solidFill>
                <a:srgbClr val="468272"/>
              </a:solidFill>
              <a:latin typeface="Century Gothic" panose="020B0502020202020204" pitchFamily="34" charset="0"/>
              <a:cs typeface="Arial" panose="020B0604020202020204" pitchFamily="34" charset="0"/>
            </a:endParaRPr>
          </a:p>
        </p:txBody>
      </p:sp>
      <p:sp>
        <p:nvSpPr>
          <p:cNvPr id="32" name="Rectangle 31"/>
          <p:cNvSpPr/>
          <p:nvPr/>
        </p:nvSpPr>
        <p:spPr>
          <a:xfrm>
            <a:off x="3160092" y="3568051"/>
            <a:ext cx="2732314" cy="274320"/>
          </a:xfrm>
          <a:prstGeom prst="rect">
            <a:avLst/>
          </a:prstGeom>
          <a:solidFill>
            <a:schemeClr val="bg1">
              <a:lumMod val="85000"/>
            </a:schemeClr>
          </a:solidFill>
          <a:ln w="9525" algn="ctr">
            <a:solidFill>
              <a:schemeClr val="tx1"/>
            </a:solidFill>
            <a:miter lim="800000"/>
            <a:headEnd/>
            <a:tailEnd/>
          </a:ln>
        </p:spPr>
        <p:txBody>
          <a:bodyPr wrap="square">
            <a:spAutoFit/>
          </a:bodyPr>
          <a:lstStyle/>
          <a:p>
            <a:pPr algn="ctr" defTabSz="457200"/>
            <a:r>
              <a:rPr lang="en-US" sz="1200" b="1" dirty="0" smtClean="0">
                <a:solidFill>
                  <a:srgbClr val="468272"/>
                </a:solidFill>
                <a:latin typeface="Century Gothic" panose="020B0502020202020204" pitchFamily="34" charset="0"/>
                <a:cs typeface="Arial" panose="020B0604020202020204" pitchFamily="34" charset="0"/>
              </a:rPr>
              <a:t>KEY PROCESSES</a:t>
            </a:r>
            <a:endParaRPr lang="en-US" sz="1200" b="1" dirty="0">
              <a:solidFill>
                <a:srgbClr val="468272"/>
              </a:solidFill>
              <a:latin typeface="Century Gothic" panose="020B0502020202020204" pitchFamily="34" charset="0"/>
              <a:cs typeface="Arial" panose="020B0604020202020204" pitchFamily="34" charset="0"/>
            </a:endParaRPr>
          </a:p>
        </p:txBody>
      </p:sp>
      <p:sp>
        <p:nvSpPr>
          <p:cNvPr id="33" name="Rectangle 32"/>
          <p:cNvSpPr/>
          <p:nvPr/>
        </p:nvSpPr>
        <p:spPr>
          <a:xfrm>
            <a:off x="5884898" y="3568051"/>
            <a:ext cx="2761594" cy="274320"/>
          </a:xfrm>
          <a:prstGeom prst="rect">
            <a:avLst/>
          </a:prstGeom>
          <a:solidFill>
            <a:schemeClr val="bg1">
              <a:lumMod val="85000"/>
            </a:schemeClr>
          </a:solidFill>
          <a:ln w="9525" algn="ctr">
            <a:solidFill>
              <a:schemeClr val="tx1"/>
            </a:solidFill>
            <a:miter lim="800000"/>
            <a:headEnd/>
            <a:tailEnd/>
          </a:ln>
        </p:spPr>
        <p:txBody>
          <a:bodyPr wrap="square">
            <a:spAutoFit/>
          </a:bodyPr>
          <a:lstStyle/>
          <a:p>
            <a:pPr algn="ctr" defTabSz="457200"/>
            <a:r>
              <a:rPr lang="en-US" sz="1200" b="1" dirty="0" smtClean="0">
                <a:solidFill>
                  <a:srgbClr val="468272"/>
                </a:solidFill>
                <a:latin typeface="Century Gothic" panose="020B0502020202020204" pitchFamily="34" charset="0"/>
                <a:cs typeface="Arial" panose="020B0604020202020204" pitchFamily="34" charset="0"/>
              </a:rPr>
              <a:t>KEY RESOURCES</a:t>
            </a:r>
            <a:endParaRPr lang="en-US" sz="1200" b="1" dirty="0">
              <a:solidFill>
                <a:srgbClr val="468272"/>
              </a:solidFill>
              <a:latin typeface="Century Gothic" panose="020B0502020202020204" pitchFamily="34" charset="0"/>
              <a:cs typeface="Arial" panose="020B0604020202020204" pitchFamily="34" charset="0"/>
            </a:endParaRPr>
          </a:p>
        </p:txBody>
      </p:sp>
      <p:sp>
        <p:nvSpPr>
          <p:cNvPr id="24" name="TextBox 23"/>
          <p:cNvSpPr txBox="1"/>
          <p:nvPr/>
        </p:nvSpPr>
        <p:spPr>
          <a:xfrm>
            <a:off x="304800" y="698504"/>
            <a:ext cx="8229600" cy="369312"/>
          </a:xfrm>
          <a:prstGeom prst="rect">
            <a:avLst/>
          </a:prstGeom>
          <a:noFill/>
        </p:spPr>
        <p:txBody>
          <a:bodyPr wrap="square" lIns="91419" tIns="45710" rIns="91419" bIns="45710" rtlCol="0">
            <a:spAutoFit/>
          </a:bodyPr>
          <a:lstStyle/>
          <a:p>
            <a:r>
              <a:rPr lang="en-US" b="1" dirty="0" smtClean="0">
                <a:solidFill>
                  <a:srgbClr val="000000"/>
                </a:solidFill>
                <a:latin typeface="Century Gothic" panose="020B0502020202020204" pitchFamily="34" charset="0"/>
                <a:cs typeface="Arial" panose="020B0604020202020204" pitchFamily="34" charset="0"/>
              </a:rPr>
              <a:t>PROPOSED BUSINESS MODEL</a:t>
            </a:r>
            <a:endParaRPr lang="en-US" sz="1200" dirty="0">
              <a:solidFill>
                <a:prstClr val="white">
                  <a:lumMod val="75000"/>
                </a:prstClr>
              </a:solidFill>
              <a:latin typeface="Century Gothic" panose="020B0502020202020204" pitchFamily="34" charset="0"/>
              <a:cs typeface="Arial" panose="020B0604020202020204" pitchFamily="34" charset="0"/>
            </a:endParaRPr>
          </a:p>
        </p:txBody>
      </p:sp>
      <p:sp>
        <p:nvSpPr>
          <p:cNvPr id="25" name="Content Placeholder 1"/>
          <p:cNvSpPr>
            <a:spLocks noGrp="1"/>
          </p:cNvSpPr>
          <p:nvPr>
            <p:ph idx="1"/>
          </p:nvPr>
        </p:nvSpPr>
        <p:spPr>
          <a:xfrm>
            <a:off x="1882544" y="43152"/>
            <a:ext cx="7032856" cy="407647"/>
          </a:xfrm>
        </p:spPr>
        <p:txBody>
          <a:bodyPr/>
          <a:lstStyle/>
          <a:p>
            <a:r>
              <a:rPr lang="en-US" dirty="0" smtClean="0"/>
              <a:t>THE FIRST MILE – MINI BUSINESS PLAN TEMPLATE</a:t>
            </a:r>
            <a:endParaRPr lang="en-US" dirty="0"/>
          </a:p>
        </p:txBody>
      </p:sp>
      <p:sp>
        <p:nvSpPr>
          <p:cNvPr id="36" name="TextBox 35"/>
          <p:cNvSpPr txBox="1"/>
          <p:nvPr/>
        </p:nvSpPr>
        <p:spPr>
          <a:xfrm>
            <a:off x="0" y="6652800"/>
            <a:ext cx="2894400" cy="538609"/>
          </a:xfrm>
          <a:prstGeom prst="rect">
            <a:avLst/>
          </a:prstGeom>
          <a:noFill/>
        </p:spPr>
        <p:txBody>
          <a:bodyPr wrap="square" rtlCol="0">
            <a:spAutoFit/>
          </a:bodyPr>
          <a:lstStyle/>
          <a:p>
            <a:pPr fontAlgn="base">
              <a:spcBef>
                <a:spcPts val="200"/>
              </a:spcBef>
              <a:spcAft>
                <a:spcPts val="400"/>
              </a:spcAft>
              <a:defRPr/>
            </a:pPr>
            <a:r>
              <a:rPr lang="en-US" sz="800" dirty="0" smtClean="0">
                <a:solidFill>
                  <a:prstClr val="black"/>
                </a:solidFill>
              </a:rPr>
              <a:t>© Copyright 2014 Innosight LLC </a:t>
            </a:r>
          </a:p>
          <a:p>
            <a:pPr>
              <a:spcBef>
                <a:spcPts val="200"/>
              </a:spcBef>
              <a:spcAft>
                <a:spcPts val="400"/>
              </a:spcAft>
            </a:pPr>
            <a:endParaRPr lang="de-DE" sz="1600" dirty="0" smtClean="0">
              <a:solidFill>
                <a:srgbClr val="000000"/>
              </a:solidFill>
            </a:endParaRPr>
          </a:p>
        </p:txBody>
      </p:sp>
      <p:sp>
        <p:nvSpPr>
          <p:cNvPr id="38" name="TextBox 37"/>
          <p:cNvSpPr txBox="1"/>
          <p:nvPr/>
        </p:nvSpPr>
        <p:spPr>
          <a:xfrm>
            <a:off x="7009200" y="6652800"/>
            <a:ext cx="2134800" cy="93600"/>
          </a:xfrm>
          <a:prstGeom prst="rect">
            <a:avLst/>
          </a:prstGeom>
          <a:noFill/>
        </p:spPr>
        <p:txBody>
          <a:bodyPr wrap="square" rtlCol="0">
            <a:spAutoFit/>
          </a:bodyPr>
          <a:lstStyle/>
          <a:p>
            <a:pPr algn="r" fontAlgn="base">
              <a:spcBef>
                <a:spcPts val="200"/>
              </a:spcBef>
              <a:spcAft>
                <a:spcPts val="400"/>
              </a:spcAft>
              <a:defRPr/>
            </a:pPr>
            <a:fld id="{BB69BBE8-4DB2-4642-B003-B220ACD5A2FD}" type="slidenum">
              <a:rPr lang="en-US" sz="800" smtClean="0">
                <a:solidFill>
                  <a:prstClr val="black"/>
                </a:solidFill>
              </a:rPr>
              <a:pPr algn="r" fontAlgn="base">
                <a:spcBef>
                  <a:spcPts val="200"/>
                </a:spcBef>
                <a:spcAft>
                  <a:spcPts val="400"/>
                </a:spcAft>
                <a:defRPr/>
              </a:pPr>
              <a:t>8</a:t>
            </a:fld>
            <a:endParaRPr lang="en-US" sz="800" dirty="0" smtClean="0">
              <a:solidFill>
                <a:prstClr val="black"/>
              </a:solidFill>
            </a:endParaRPr>
          </a:p>
        </p:txBody>
      </p:sp>
    </p:spTree>
    <p:extLst>
      <p:ext uri="{BB962C8B-B14F-4D97-AF65-F5344CB8AC3E}">
        <p14:creationId xmlns:p14="http://schemas.microsoft.com/office/powerpoint/2010/main" val="3895541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ATIONTYPE" val="BOARDWHITE"/>
  <p:tag name="OFFICECODE" val="FALSE"/>
  <p:tag name="FOOTER" val="FALSE"/>
  <p:tag name="OFFICES" val="Boston"/>
  <p:tag name="OFFICE" val="Boston"/>
  <p:tag name="VERSION" val="5.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INNOSIGHT-template">
  <a:themeElements>
    <a:clrScheme name="Innosight Fills Light">
      <a:dk1>
        <a:sysClr val="windowText" lastClr="000000"/>
      </a:dk1>
      <a:lt1>
        <a:sysClr val="window" lastClr="FFFFFF"/>
      </a:lt1>
      <a:dk2>
        <a:srgbClr val="666666"/>
      </a:dk2>
      <a:lt2>
        <a:srgbClr val="F2F2F2"/>
      </a:lt2>
      <a:accent1>
        <a:srgbClr val="AAC4E5"/>
      </a:accent1>
      <a:accent2>
        <a:srgbClr val="BFD2B6"/>
      </a:accent2>
      <a:accent3>
        <a:srgbClr val="D0D5D9"/>
      </a:accent3>
      <a:accent4>
        <a:srgbClr val="F1AAA6"/>
      </a:accent4>
      <a:accent5>
        <a:srgbClr val="CDC7BB"/>
      </a:accent5>
      <a:accent6>
        <a:srgbClr val="F8CD9A"/>
      </a:accent6>
      <a:hlink>
        <a:srgbClr val="225896"/>
      </a:hlink>
      <a:folHlink>
        <a:srgbClr val="6EB4CD"/>
      </a:folHlink>
    </a:clrScheme>
    <a:fontScheme name="Default Design">
      <a:majorFont>
        <a:latin typeface="Arial Narrow"/>
        <a:ea typeface=""/>
        <a:cs typeface=""/>
      </a:majorFont>
      <a:minorFont>
        <a:latin typeface="Arial"/>
        <a:ea typeface=""/>
        <a:cs typeface=""/>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891A5"/>
        </a:solidFill>
        <a:effectLst/>
        <a:scene3d>
          <a:camera prst="orthographicFront"/>
          <a:lightRig rig="threePt" dir="b"/>
        </a:scene3d>
        <a:sp3d prstMaterial="matte">
          <a:contourClr>
            <a:schemeClr val="accent1">
              <a:tint val="10000"/>
              <a:satMod val="130000"/>
            </a:schemeClr>
          </a:contourClr>
        </a:sp3d>
      </a:spPr>
      <a:bodyPr rtlCol="0" anchor="ctr"/>
      <a:lstStyle>
        <a:defPPr algn="ctr">
          <a:defRPr sz="1600" dirty="0" smtClean="0">
            <a:solidFill>
              <a:srgbClr val="000000"/>
            </a:solidFill>
          </a:defRPr>
        </a:defPPr>
      </a:lstStyle>
      <a:style>
        <a:lnRef idx="0">
          <a:schemeClr val="accent1"/>
        </a:lnRef>
        <a:fillRef idx="3">
          <a:schemeClr val="accent1"/>
        </a:fillRef>
        <a:effectRef idx="3">
          <a:schemeClr val="accent1"/>
        </a:effectRef>
        <a:fontRef idx="minor">
          <a:schemeClr val="lt1"/>
        </a:fontRef>
      </a:style>
    </a:spDef>
    <a:lnDef>
      <a:spPr>
        <a:ln w="12700">
          <a:solidFill>
            <a:srgbClr val="B32400"/>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spcBef>
            <a:spcPts val="200"/>
          </a:spcBef>
          <a:spcAft>
            <a:spcPts val="400"/>
          </a:spcAft>
          <a:defRPr sz="1600" dirty="0" smtClean="0">
            <a:solidFill>
              <a:srgbClr val="000000"/>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25251F"/>
        </a:dk1>
        <a:lt1>
          <a:srgbClr val="FFFFFF"/>
        </a:lt1>
        <a:dk2>
          <a:srgbClr val="000000"/>
        </a:dk2>
        <a:lt2>
          <a:srgbClr val="605F4F"/>
        </a:lt2>
        <a:accent1>
          <a:srgbClr val="86B4CE"/>
        </a:accent1>
        <a:accent2>
          <a:srgbClr val="333399"/>
        </a:accent2>
        <a:accent3>
          <a:srgbClr val="FFFFFF"/>
        </a:accent3>
        <a:accent4>
          <a:srgbClr val="1E1E19"/>
        </a:accent4>
        <a:accent5>
          <a:srgbClr val="C3D6E3"/>
        </a:accent5>
        <a:accent6>
          <a:srgbClr val="2D2D8A"/>
        </a:accent6>
        <a:hlink>
          <a:srgbClr val="DF785B"/>
        </a:hlink>
        <a:folHlink>
          <a:srgbClr val="02BEF0"/>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25251F"/>
        </a:dk1>
        <a:lt1>
          <a:srgbClr val="FFFFFF"/>
        </a:lt1>
        <a:dk2>
          <a:srgbClr val="000000"/>
        </a:dk2>
        <a:lt2>
          <a:srgbClr val="605F4F"/>
        </a:lt2>
        <a:accent1>
          <a:srgbClr val="86B4CE"/>
        </a:accent1>
        <a:accent2>
          <a:srgbClr val="333399"/>
        </a:accent2>
        <a:accent3>
          <a:srgbClr val="FFFFFF"/>
        </a:accent3>
        <a:accent4>
          <a:srgbClr val="1E1E19"/>
        </a:accent4>
        <a:accent5>
          <a:srgbClr val="C3D6E3"/>
        </a:accent5>
        <a:accent6>
          <a:srgbClr val="2D2D8A"/>
        </a:accent6>
        <a:hlink>
          <a:srgbClr val="DF785B"/>
        </a:hlink>
        <a:folHlink>
          <a:srgbClr val="02BEF0"/>
        </a:folHlink>
      </a:clrScheme>
      <a:clrMap bg1="lt1" tx1="dk1" bg2="lt2" tx2="dk2" accent1="accent1" accent2="accent2" accent3="accent3" accent4="accent4" accent5="accent5" accent6="accent6" hlink="hlink" folHlink="folHlink"/>
    </a:extraClrScheme>
    <a:extraClrScheme>
      <a:clrScheme name="Default Design 14">
        <a:dk1>
          <a:srgbClr val="4F4732"/>
        </a:dk1>
        <a:lt1>
          <a:srgbClr val="FFFFFF"/>
        </a:lt1>
        <a:dk2>
          <a:srgbClr val="332E21"/>
        </a:dk2>
        <a:lt2>
          <a:srgbClr val="E0DDD0"/>
        </a:lt2>
        <a:accent1>
          <a:srgbClr val="8BAFC0"/>
        </a:accent1>
        <a:accent2>
          <a:srgbClr val="F2DA6B"/>
        </a:accent2>
        <a:accent3>
          <a:srgbClr val="FFFFFF"/>
        </a:accent3>
        <a:accent4>
          <a:srgbClr val="423B29"/>
        </a:accent4>
        <a:accent5>
          <a:srgbClr val="C4D4DC"/>
        </a:accent5>
        <a:accent6>
          <a:srgbClr val="DBC560"/>
        </a:accent6>
        <a:hlink>
          <a:srgbClr val="E35939"/>
        </a:hlink>
        <a:folHlink>
          <a:srgbClr val="4FBCD6"/>
        </a:folHlink>
      </a:clrScheme>
      <a:clrMap bg1="lt1" tx1="dk1" bg2="lt2" tx2="dk2" accent1="accent1" accent2="accent2" accent3="accent3" accent4="accent4" accent5="accent5" accent6="accent6" hlink="hlink" folHlink="folHlink"/>
    </a:extraClrScheme>
    <a:extraClrScheme>
      <a:clrScheme name="Default Design 15">
        <a:dk1>
          <a:srgbClr val="4F4732"/>
        </a:dk1>
        <a:lt1>
          <a:srgbClr val="FFFFFF"/>
        </a:lt1>
        <a:dk2>
          <a:srgbClr val="332E21"/>
        </a:dk2>
        <a:lt2>
          <a:srgbClr val="E0DED8"/>
        </a:lt2>
        <a:accent1>
          <a:srgbClr val="88B5CF"/>
        </a:accent1>
        <a:accent2>
          <a:srgbClr val="F2DA6B"/>
        </a:accent2>
        <a:accent3>
          <a:srgbClr val="FFFFFF"/>
        </a:accent3>
        <a:accent4>
          <a:srgbClr val="423B29"/>
        </a:accent4>
        <a:accent5>
          <a:srgbClr val="C3D7E4"/>
        </a:accent5>
        <a:accent6>
          <a:srgbClr val="DBC560"/>
        </a:accent6>
        <a:hlink>
          <a:srgbClr val="B12924"/>
        </a:hlink>
        <a:folHlink>
          <a:srgbClr val="00B7E2"/>
        </a:folHlink>
      </a:clrScheme>
      <a:clrMap bg1="lt1" tx1="dk1" bg2="lt2" tx2="dk2" accent1="accent1" accent2="accent2" accent3="accent3" accent4="accent4" accent5="accent5" accent6="accent6" hlink="hlink" folHlink="folHlink"/>
    </a:extraClrScheme>
    <a:extraClrScheme>
      <a:clrScheme name="Default Design 16">
        <a:dk1>
          <a:srgbClr val="4F4732"/>
        </a:dk1>
        <a:lt1>
          <a:srgbClr val="FFFFFF"/>
        </a:lt1>
        <a:dk2>
          <a:srgbClr val="332E21"/>
        </a:dk2>
        <a:lt2>
          <a:srgbClr val="E0DDD8"/>
        </a:lt2>
        <a:accent1>
          <a:srgbClr val="88B5CF"/>
        </a:accent1>
        <a:accent2>
          <a:srgbClr val="F2DA6B"/>
        </a:accent2>
        <a:accent3>
          <a:srgbClr val="FFFFFF"/>
        </a:accent3>
        <a:accent4>
          <a:srgbClr val="423B29"/>
        </a:accent4>
        <a:accent5>
          <a:srgbClr val="C3D7E4"/>
        </a:accent5>
        <a:accent6>
          <a:srgbClr val="DBC560"/>
        </a:accent6>
        <a:hlink>
          <a:srgbClr val="B12924"/>
        </a:hlink>
        <a:folHlink>
          <a:srgbClr val="00B7E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40000"/>
            <a:lumOff val="6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INNOSIGHT-template</Template>
  <TotalTime>11138</TotalTime>
  <Words>2887</Words>
  <Application>Microsoft Office PowerPoint</Application>
  <PresentationFormat>On-screen Show (4:3)</PresentationFormat>
  <Paragraphs>743</Paragraphs>
  <Slides>26</Slides>
  <Notes>2</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1_INNOSIGHT-template</vt:lpstr>
      <vt:lpstr>1_Office Theme</vt:lpstr>
      <vt:lpstr>Understanding the Mini Business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Innosight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Crystal Spanakos</dc:creator>
  <cp:lastModifiedBy>Cathy Olofson</cp:lastModifiedBy>
  <cp:revision>367</cp:revision>
  <dcterms:created xsi:type="dcterms:W3CDTF">2013-03-12T19:34:58Z</dcterms:created>
  <dcterms:modified xsi:type="dcterms:W3CDTF">2015-05-22T19:04:54Z</dcterms:modified>
</cp:coreProperties>
</file>