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  <p:sldMasterId id="2147483674" r:id="rId3"/>
    <p:sldMasterId id="2147483698" r:id="rId4"/>
  </p:sldMasterIdLst>
  <p:notesMasterIdLst>
    <p:notesMasterId r:id="rId19"/>
  </p:notesMasterIdLst>
  <p:sldIdLst>
    <p:sldId id="258" r:id="rId5"/>
    <p:sldId id="257" r:id="rId6"/>
    <p:sldId id="277" r:id="rId7"/>
    <p:sldId id="259" r:id="rId8"/>
    <p:sldId id="260" r:id="rId9"/>
    <p:sldId id="261" r:id="rId10"/>
    <p:sldId id="278" r:id="rId11"/>
    <p:sldId id="279" r:id="rId12"/>
    <p:sldId id="280" r:id="rId13"/>
    <p:sldId id="268" r:id="rId14"/>
    <p:sldId id="281" r:id="rId15"/>
    <p:sldId id="283" r:id="rId16"/>
    <p:sldId id="276" r:id="rId17"/>
    <p:sldId id="269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96E1B6-4AF5-4E7F-93E1-348AE2C14351}">
          <p14:sldIdLst>
            <p14:sldId id="258"/>
            <p14:sldId id="257"/>
            <p14:sldId id="277"/>
            <p14:sldId id="259"/>
            <p14:sldId id="260"/>
            <p14:sldId id="261"/>
            <p14:sldId id="278"/>
            <p14:sldId id="279"/>
            <p14:sldId id="280"/>
            <p14:sldId id="268"/>
            <p14:sldId id="281"/>
            <p14:sldId id="283"/>
            <p14:sldId id="276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D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725" y="-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1DC5A7-6B58-4B47-B8ED-A89959F1213C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75342-08BF-49B1-A9B7-A74962565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120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3" name="Google Shape;15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5fd25e2e14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5fd25e2e14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fd25e2e1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fd25e2e1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fd25e2e1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fd25e2e1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fd25e2e1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fd25e2e1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fd25e2e14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fd25e2e14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t.me/ErvUaBot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55;p1"/>
          <p:cNvSpPr/>
          <p:nvPr userDrawn="1"/>
        </p:nvSpPr>
        <p:spPr>
          <a:xfrm>
            <a:off x="276425" y="1022466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5D0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6;p1"/>
          <p:cNvSpPr txBox="1"/>
          <p:nvPr userDrawn="1"/>
        </p:nvSpPr>
        <p:spPr>
          <a:xfrm rot="-5400000">
            <a:off x="-487587" y="164316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evergreenteam</a:t>
            </a:r>
            <a:endParaRPr sz="900" b="0" i="0" u="none" strike="noStrike" cap="none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" name="Google Shape;69;p1"/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887325" y="1363625"/>
            <a:ext cx="1887851" cy="46052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54;p1"/>
          <p:cNvSpPr txBox="1">
            <a:spLocks noGrp="1"/>
          </p:cNvSpPr>
          <p:nvPr>
            <p:ph type="ctrTitle" hasCustomPrompt="1"/>
          </p:nvPr>
        </p:nvSpPr>
        <p:spPr>
          <a:xfrm>
            <a:off x="821000" y="2691125"/>
            <a:ext cx="3875100" cy="11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>
              <a:defRPr baseline="0">
                <a:latin typeface="Montserrat Black" panose="00000A00000000000000" pitchFamily="2" charset="-52"/>
              </a:defRPr>
            </a:lvl1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ru-RU" sz="2400" dirty="0" smtClean="0"/>
              <a:t>ОБРАЗЕЦ ЗАГОЛОВКА</a:t>
            </a:r>
            <a:endParaRPr sz="2400" dirty="0"/>
          </a:p>
        </p:txBody>
      </p:sp>
      <p:sp>
        <p:nvSpPr>
          <p:cNvPr id="11" name="Google Shape;57;p1"/>
          <p:cNvSpPr/>
          <p:nvPr userDrawn="1"/>
        </p:nvSpPr>
        <p:spPr>
          <a:xfrm>
            <a:off x="5539500" y="601671"/>
            <a:ext cx="122100" cy="1221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8;p1"/>
          <p:cNvSpPr txBox="1"/>
          <p:nvPr userDrawn="1"/>
        </p:nvSpPr>
        <p:spPr>
          <a:xfrm>
            <a:off x="5683925" y="496720"/>
            <a:ext cx="447300" cy="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" sz="1000" b="0" i="0" u="none" strike="noStrike" cap="none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01</a:t>
            </a:r>
            <a:endParaRPr sz="1000" b="0" i="0" u="none" strike="noStrike" cap="none">
              <a:solidFill>
                <a:srgbClr val="25313C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3" name="Google Shape;59;p1"/>
          <p:cNvSpPr txBox="1"/>
          <p:nvPr userDrawn="1"/>
        </p:nvSpPr>
        <p:spPr>
          <a:xfrm>
            <a:off x="5697419" y="752513"/>
            <a:ext cx="2472300" cy="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1" i="0" u="none" strike="noStrike" cap="none">
                <a:solidFill>
                  <a:srgbClr val="93A4B4"/>
                </a:solidFill>
                <a:latin typeface="Montserrat"/>
                <a:ea typeface="Montserrat"/>
                <a:cs typeface="Montserrat"/>
                <a:sym typeface="Montserrat"/>
              </a:rPr>
              <a:t>PRESENTED TO:</a:t>
            </a:r>
            <a:endParaRPr sz="900" b="1" i="0" u="none" strike="noStrike" cap="none">
              <a:solidFill>
                <a:srgbClr val="93A4B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4" name="Google Shape;60;p1"/>
          <p:cNvSpPr/>
          <p:nvPr userDrawn="1"/>
        </p:nvSpPr>
        <p:spPr>
          <a:xfrm>
            <a:off x="5539500" y="2124097"/>
            <a:ext cx="122100" cy="1221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61;p1"/>
          <p:cNvSpPr txBox="1"/>
          <p:nvPr userDrawn="1"/>
        </p:nvSpPr>
        <p:spPr>
          <a:xfrm>
            <a:off x="5703894" y="1059460"/>
            <a:ext cx="3000000" cy="6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3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rgbClr val="22222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Google Shape;62;p1"/>
          <p:cNvSpPr txBox="1"/>
          <p:nvPr userDrawn="1"/>
        </p:nvSpPr>
        <p:spPr>
          <a:xfrm>
            <a:off x="5690400" y="2044595"/>
            <a:ext cx="447300" cy="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" sz="1000" b="0" i="0" u="none" strike="noStrike" cap="none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02</a:t>
            </a:r>
            <a:endParaRPr sz="1000" b="0" i="0" u="none" strike="noStrike" cap="none">
              <a:solidFill>
                <a:srgbClr val="25313C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7" name="Google Shape;63;p1"/>
          <p:cNvSpPr txBox="1"/>
          <p:nvPr userDrawn="1"/>
        </p:nvSpPr>
        <p:spPr>
          <a:xfrm>
            <a:off x="5698375" y="2300388"/>
            <a:ext cx="2472300" cy="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1" i="0" u="none" strike="noStrike" cap="none">
                <a:solidFill>
                  <a:srgbClr val="93A4B4"/>
                </a:solidFill>
                <a:latin typeface="Montserrat"/>
                <a:ea typeface="Montserrat"/>
                <a:cs typeface="Montserrat"/>
                <a:sym typeface="Montserrat"/>
              </a:rPr>
              <a:t>BY COMPANY:</a:t>
            </a:r>
            <a:endParaRPr sz="900" b="1" i="0" u="none" strike="noStrike" cap="none">
              <a:solidFill>
                <a:srgbClr val="93A4B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8" name="Google Shape;64;p1"/>
          <p:cNvSpPr txBox="1"/>
          <p:nvPr userDrawn="1"/>
        </p:nvSpPr>
        <p:spPr>
          <a:xfrm>
            <a:off x="5704850" y="2607335"/>
            <a:ext cx="3000000" cy="6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200" b="1" i="0" u="none" strike="noStrike" cap="none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Evergreen</a:t>
            </a:r>
            <a:endParaRPr sz="1200" b="0" i="0" u="none" strike="noStrike" cap="none">
              <a:solidFill>
                <a:srgbClr val="25313C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9" name="Google Shape;65;p1"/>
          <p:cNvSpPr txBox="1"/>
          <p:nvPr userDrawn="1"/>
        </p:nvSpPr>
        <p:spPr>
          <a:xfrm>
            <a:off x="5683925" y="3439320"/>
            <a:ext cx="447300" cy="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" sz="1000" b="0" i="0" u="none" strike="noStrike" cap="none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03</a:t>
            </a:r>
            <a:endParaRPr sz="1000" b="0" i="0" u="none" strike="noStrike" cap="none">
              <a:solidFill>
                <a:srgbClr val="25313C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20" name="Google Shape;66;p1"/>
          <p:cNvSpPr txBox="1"/>
          <p:nvPr userDrawn="1"/>
        </p:nvSpPr>
        <p:spPr>
          <a:xfrm>
            <a:off x="5691900" y="3695113"/>
            <a:ext cx="2472300" cy="2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1" i="0" u="none" strike="noStrike" cap="none">
                <a:solidFill>
                  <a:srgbClr val="93A4B4"/>
                </a:solidFill>
                <a:latin typeface="Montserrat"/>
                <a:ea typeface="Montserrat"/>
                <a:cs typeface="Montserrat"/>
                <a:sym typeface="Montserrat"/>
              </a:rPr>
              <a:t>CREATED BY:</a:t>
            </a:r>
            <a:endParaRPr sz="900" b="1" i="0" u="none" strike="noStrike" cap="none">
              <a:solidFill>
                <a:srgbClr val="93A4B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" name="Google Shape;67;p1"/>
          <p:cNvSpPr txBox="1"/>
          <p:nvPr userDrawn="1"/>
        </p:nvSpPr>
        <p:spPr>
          <a:xfrm>
            <a:off x="5698375" y="4002060"/>
            <a:ext cx="3000000" cy="6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2" name="Google Shape;68;p1"/>
          <p:cNvSpPr/>
          <p:nvPr userDrawn="1"/>
        </p:nvSpPr>
        <p:spPr>
          <a:xfrm>
            <a:off x="5539500" y="3543419"/>
            <a:ext cx="122100" cy="1221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8424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53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178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965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91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437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1400"/>
              <a:buFont typeface="Montserrat SemiBold"/>
              <a:buNone/>
              <a:defRPr sz="140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105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1400"/>
              <a:buFont typeface="Montserrat SemiBold"/>
              <a:buNone/>
              <a:defRPr sz="140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976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841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857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26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000">
                <a:latin typeface="Montserrat Black" panose="00000A00000000000000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238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443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917700"/>
            <a:ext cx="6342600" cy="39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73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174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470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071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294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6067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1400"/>
              <a:buFont typeface="Montserrat SemiBold"/>
              <a:buNone/>
              <a:defRPr sz="140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0581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3165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59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rgbClr val="15D0A3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11710"/>
            <a:ext cx="8208912" cy="733524"/>
          </a:xfrm>
        </p:spPr>
        <p:txBody>
          <a:bodyPr anchor="t">
            <a:noAutofit/>
          </a:bodyPr>
          <a:lstStyle>
            <a:lvl1pPr algn="ctr">
              <a:defRPr sz="4800" b="1" cap="all">
                <a:latin typeface="Montserrat Black" panose="00000A00000000000000" pitchFamily="2" charset="-52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347614"/>
            <a:ext cx="7594103" cy="751755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Google Shape;79;p2"/>
          <p:cNvSpPr txBox="1"/>
          <p:nvPr userDrawn="1"/>
        </p:nvSpPr>
        <p:spPr>
          <a:xfrm>
            <a:off x="1766450" y="2953725"/>
            <a:ext cx="5725200" cy="55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endParaRPr lang="ru-RU" sz="1000" dirty="0" smtClean="0">
              <a:latin typeface="Montserrat" panose="00000500000000000000" pitchFamily="2" charset="-52"/>
            </a:endParaRPr>
          </a:p>
        </p:txBody>
      </p:sp>
      <p:sp>
        <p:nvSpPr>
          <p:cNvPr id="9" name="Google Shape;77;p2"/>
          <p:cNvSpPr/>
          <p:nvPr userDrawn="1"/>
        </p:nvSpPr>
        <p:spPr>
          <a:xfrm>
            <a:off x="276425" y="1022466"/>
            <a:ext cx="174600" cy="1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5D0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78;p2"/>
          <p:cNvSpPr txBox="1"/>
          <p:nvPr userDrawn="1"/>
        </p:nvSpPr>
        <p:spPr>
          <a:xfrm rot="-5400000">
            <a:off x="-487587" y="164316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evergreenteam</a:t>
            </a:r>
            <a:endParaRPr sz="9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59432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6542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917700"/>
            <a:ext cx="6342600" cy="39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4559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9640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41729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495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458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233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1400"/>
              <a:buFont typeface="Montserrat SemiBold"/>
              <a:buNone/>
              <a:defRPr sz="140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9780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159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644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Заголовок раздела">
    <p:bg>
      <p:bgPr>
        <a:solidFill>
          <a:srgbClr val="15D0A3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2211710"/>
            <a:ext cx="8208912" cy="733524"/>
          </a:xfrm>
        </p:spPr>
        <p:txBody>
          <a:bodyPr anchor="t">
            <a:noAutofit/>
          </a:bodyPr>
          <a:lstStyle>
            <a:lvl1pPr algn="ctr">
              <a:defRPr sz="4800" b="1" cap="all">
                <a:latin typeface="Montserrat Black" panose="00000A00000000000000" pitchFamily="2" charset="-52"/>
              </a:defRPr>
            </a:lvl1pPr>
          </a:lstStyle>
          <a:p>
            <a:r>
              <a:rPr lang="ru" dirty="0" smtClean="0"/>
              <a:t>Кейсы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27584" y="1347614"/>
            <a:ext cx="7594103" cy="751755"/>
          </a:xfrm>
        </p:spPr>
        <p:txBody>
          <a:bodyPr anchor="b">
            <a:normAutofit/>
          </a:bodyPr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uk-UA" sz="1400" b="0" i="0" u="none" strike="noStrike" cap="none" dirty="0" err="1" smtClean="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Посмотрите</a:t>
            </a:r>
            <a:r>
              <a:rPr lang="uk-UA" sz="1400" b="0" i="0" u="none" strike="noStrike" cap="none" dirty="0" smtClean="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uk-UA" sz="1400" b="0" i="0" u="none" strike="noStrike" cap="none" dirty="0" err="1" smtClean="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наши</a:t>
            </a:r>
            <a:endParaRPr lang="uk-UA" sz="1400" b="0" i="0" u="none" strike="noStrike" cap="none" dirty="0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7" name="Google Shape;79;p2"/>
          <p:cNvSpPr txBox="1"/>
          <p:nvPr userDrawn="1"/>
        </p:nvSpPr>
        <p:spPr>
          <a:xfrm>
            <a:off x="1766450" y="2953725"/>
            <a:ext cx="5725200" cy="554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ru" sz="1000" b="0" i="0" u="none" strike="noStrike" cap="none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Опыт нашей работы который говорит сам за себя</a:t>
            </a:r>
            <a:endParaRPr sz="1000" b="1" i="0" u="none" strike="noStrike" cap="none" dirty="0">
              <a:solidFill>
                <a:srgbClr val="505962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" name="Google Shape;77;p2"/>
          <p:cNvSpPr/>
          <p:nvPr userDrawn="1"/>
        </p:nvSpPr>
        <p:spPr>
          <a:xfrm>
            <a:off x="276425" y="1022466"/>
            <a:ext cx="174600" cy="1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5D0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78;p2"/>
          <p:cNvSpPr txBox="1"/>
          <p:nvPr userDrawn="1"/>
        </p:nvSpPr>
        <p:spPr>
          <a:xfrm rot="-5400000">
            <a:off x="-487587" y="164316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evergreenteam</a:t>
            </a:r>
            <a:endParaRPr sz="9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220707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97289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68855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5"/>
          <p:cNvSpPr txBox="1">
            <a:spLocks noGrp="1"/>
          </p:cNvSpPr>
          <p:nvPr>
            <p:ph type="title"/>
          </p:nvPr>
        </p:nvSpPr>
        <p:spPr>
          <a:xfrm>
            <a:off x="311700" y="917700"/>
            <a:ext cx="63426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221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3544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7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9055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3362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28489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>
                <a:solidFill>
                  <a:srgbClr val="595959"/>
                </a:solidFill>
              </a:rPr>
              <a:pPr/>
              <a:t>‹#›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64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Заголовок раздела">
    <p:bg>
      <p:bgPr>
        <a:solidFill>
          <a:srgbClr val="15D0A3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67544" y="2211710"/>
            <a:ext cx="8208912" cy="733524"/>
          </a:xfrm>
        </p:spPr>
        <p:txBody>
          <a:bodyPr anchor="t">
            <a:noAutofit/>
          </a:bodyPr>
          <a:lstStyle>
            <a:lvl1pPr algn="ctr">
              <a:defRPr sz="4800" b="1" cap="all">
                <a:latin typeface="Montserrat Black" panose="00000A00000000000000" pitchFamily="2" charset="-52"/>
              </a:defRPr>
            </a:lvl1pPr>
          </a:lstStyle>
          <a:p>
            <a:r>
              <a:rPr lang="ru" dirty="0" smtClean="0"/>
              <a:t>Кейсы</a:t>
            </a: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827584" y="1347614"/>
            <a:ext cx="7594103" cy="751755"/>
          </a:xfrm>
        </p:spPr>
        <p:txBody>
          <a:bodyPr anchor="b">
            <a:normAutofit/>
          </a:bodyPr>
          <a:lstStyle>
            <a:lvl1pPr marL="0" marR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uk-UA" sz="1400" b="0" i="0" u="none" strike="noStrike" cap="none" dirty="0" err="1" smtClean="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Посмотрите</a:t>
            </a:r>
            <a:r>
              <a:rPr lang="uk-UA" sz="1400" b="0" i="0" u="none" strike="noStrike" cap="none" dirty="0" smtClean="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 </a:t>
            </a:r>
            <a:r>
              <a:rPr lang="uk-UA" sz="1400" b="0" i="0" u="none" strike="noStrike" cap="none" dirty="0" err="1" smtClean="0"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наши</a:t>
            </a:r>
            <a:endParaRPr lang="uk-UA" sz="1400" b="0" i="0" u="none" strike="noStrike" cap="none" dirty="0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9" name="Google Shape;77;p2"/>
          <p:cNvSpPr/>
          <p:nvPr userDrawn="1"/>
        </p:nvSpPr>
        <p:spPr>
          <a:xfrm>
            <a:off x="276425" y="1022466"/>
            <a:ext cx="174600" cy="1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5D0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78;p2"/>
          <p:cNvSpPr txBox="1"/>
          <p:nvPr userDrawn="1"/>
        </p:nvSpPr>
        <p:spPr>
          <a:xfrm rot="-5400000">
            <a:off x="-487587" y="164316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evergreenteam</a:t>
            </a:r>
            <a:endParaRPr sz="900" b="0" i="0" u="none" strike="noStrike" cap="none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14463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Google Shape;98;p4"/>
          <p:cNvSpPr/>
          <p:nvPr userDrawn="1"/>
        </p:nvSpPr>
        <p:spPr>
          <a:xfrm>
            <a:off x="276425" y="463080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5D0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4"/>
          <p:cNvSpPr txBox="1"/>
          <p:nvPr userDrawn="1"/>
        </p:nvSpPr>
        <p:spPr>
          <a:xfrm rot="-5400000">
            <a:off x="-480207" y="-395070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cases</a:t>
            </a:r>
            <a:endParaRPr sz="900" b="0" i="0" u="none" strike="noStrike" cap="none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1" name="Google Shape;103;p4"/>
          <p:cNvSpPr txBox="1">
            <a:spLocks noGrp="1"/>
          </p:cNvSpPr>
          <p:nvPr>
            <p:ph type="ctrTitle" hasCustomPrompt="1"/>
          </p:nvPr>
        </p:nvSpPr>
        <p:spPr>
          <a:xfrm>
            <a:off x="821000" y="334475"/>
            <a:ext cx="5451600" cy="7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baseline="0">
                <a:latin typeface="Montserrat Black" panose="00000A00000000000000" pitchFamily="2" charset="-52"/>
              </a:defRPr>
            </a:lvl1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uk-UA" sz="3000" dirty="0" err="1" smtClean="0"/>
              <a:t>Описание</a:t>
            </a:r>
            <a:r>
              <a:rPr lang="uk-UA" sz="3000" dirty="0" smtClean="0"/>
              <a:t> кейса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2" name="Google Shape;104;p4"/>
          <p:cNvSpPr txBox="1"/>
          <p:nvPr userDrawn="1"/>
        </p:nvSpPr>
        <p:spPr>
          <a:xfrm>
            <a:off x="821000" y="1244425"/>
            <a:ext cx="4062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0" i="0" u="none" strike="noStrike" cap="none" dirty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Оформление страхового полиса для путешествий за границу</a:t>
            </a:r>
            <a:endParaRPr sz="1400" b="0" i="0" u="none" strike="noStrike" cap="none" dirty="0">
              <a:solidFill>
                <a:srgbClr val="25313C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3" name="Google Shape;105;p4"/>
          <p:cNvSpPr txBox="1"/>
          <p:nvPr userDrawn="1"/>
        </p:nvSpPr>
        <p:spPr>
          <a:xfrm>
            <a:off x="547500" y="1060126"/>
            <a:ext cx="276300" cy="6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b="0" i="0" u="none" strike="noStrike" cap="none" dirty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7;p4"/>
          <p:cNvSpPr txBox="1"/>
          <p:nvPr userDrawn="1"/>
        </p:nvSpPr>
        <p:spPr>
          <a:xfrm>
            <a:off x="823800" y="1922875"/>
            <a:ext cx="4062600" cy="15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 помощью бота туристы могут оформить и оплатить страховой полис для путешествий за границу или по Украине - онлайн в любое время, без визита в страховую компанию. В этот бот также интегрирована система распознавания текста с фото паспорта пользователя.</a:t>
            </a:r>
            <a:endParaRPr sz="900" b="0" i="0" u="none" strike="noStrike" cap="none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5" name="Google Shape;99;p4"/>
          <p:cNvSpPr txBox="1"/>
          <p:nvPr userDrawn="1"/>
        </p:nvSpPr>
        <p:spPr>
          <a:xfrm>
            <a:off x="823800" y="3587475"/>
            <a:ext cx="3532176" cy="928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 dirty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Работает в: Telegram, </a:t>
            </a:r>
            <a:r>
              <a:rPr lang="ru" sz="900" b="0" i="0" u="none" strike="noStrike" cap="none" dirty="0" smtClean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Viber</a:t>
            </a:r>
          </a:p>
          <a:p>
            <a:pPr>
              <a:lnSpc>
                <a:spcPct val="150000"/>
              </a:lnSpc>
              <a:buSzPts val="900"/>
            </a:pPr>
            <a:r>
              <a:rPr lang="uk-UA" sz="900" dirty="0" smtClean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Бот </a:t>
            </a:r>
            <a:r>
              <a:rPr lang="uk-UA" sz="900" dirty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в </a:t>
            </a:r>
            <a:r>
              <a:rPr lang="uk-UA" sz="900" dirty="0" err="1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Телеграме</a:t>
            </a:r>
            <a:r>
              <a:rPr lang="uk-UA" sz="900" dirty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: </a:t>
            </a:r>
            <a:r>
              <a:rPr lang="en-US" sz="900" u="sng" dirty="0" err="1">
                <a:solidFill>
                  <a:srgbClr val="15D0A3"/>
                </a:solidFill>
                <a:latin typeface="Montserrat SemiBold"/>
                <a:ea typeface="Montserrat SemiBold"/>
                <a:cs typeface="Montserrat SemiBold"/>
                <a:sym typeface="Montserrat SemiBold"/>
                <a:hlinkClick r:id="rId2"/>
              </a:rPr>
              <a:t>ErvUaBot</a:t>
            </a:r>
            <a:endParaRPr lang="en-US" sz="900" u="sng" dirty="0">
              <a:solidFill>
                <a:srgbClr val="15D0A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>
              <a:lnSpc>
                <a:spcPct val="150000"/>
              </a:lnSpc>
              <a:buSzPts val="900"/>
            </a:pPr>
            <a:r>
              <a:rPr lang="uk-UA" sz="900" dirty="0" smtClean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Бот </a:t>
            </a:r>
            <a:r>
              <a:rPr lang="uk-UA" sz="900" dirty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в </a:t>
            </a:r>
            <a:r>
              <a:rPr lang="uk-UA" sz="900" dirty="0" err="1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Вайбере</a:t>
            </a:r>
            <a:r>
              <a:rPr lang="uk-UA" sz="900" dirty="0">
                <a:solidFill>
                  <a:srgbClr val="25313C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: </a:t>
            </a:r>
            <a:r>
              <a:rPr lang="en-US" sz="900" dirty="0">
                <a:solidFill>
                  <a:srgbClr val="674EA7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viber://</a:t>
            </a:r>
            <a:r>
              <a:rPr lang="en-US" sz="900" dirty="0" smtClean="0">
                <a:solidFill>
                  <a:srgbClr val="674EA7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pa?chatURI=ervuachatbot</a:t>
            </a:r>
            <a:endParaRPr sz="900" b="0" i="0" u="sng" strike="noStrike" cap="none" dirty="0">
              <a:solidFill>
                <a:srgbClr val="15D0A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pic>
        <p:nvPicPr>
          <p:cNvPr id="16" name="Google Shape;106;p4"/>
          <p:cNvPicPr preferRelativeResize="0"/>
          <p:nvPr userDrawn="1"/>
        </p:nvPicPr>
        <p:blipFill rotWithShape="1">
          <a:blip r:embed="rId3">
            <a:alphaModFix/>
          </a:blip>
          <a:srcRect t="690" b="690"/>
          <a:stretch/>
        </p:blipFill>
        <p:spPr>
          <a:xfrm>
            <a:off x="4962825" y="1244425"/>
            <a:ext cx="3955600" cy="3077605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8622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6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71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9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0623-8DB0-4BDD-983D-6D20764E130A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4D30A-0E11-4E1C-9E68-59D676460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49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711" r:id="rId5"/>
    <p:sldLayoutId id="214748366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710" r:id="rId1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3000"/>
              <a:buFont typeface="Montserrat Black"/>
              <a:buNone/>
              <a:defRPr sz="3000">
                <a:solidFill>
                  <a:srgbClr val="25313C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 kern="0">
                <a:solidFill>
                  <a:srgbClr val="595959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76292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3000"/>
              <a:buFont typeface="Montserrat Black"/>
              <a:buNone/>
              <a:defRPr sz="3000">
                <a:solidFill>
                  <a:srgbClr val="25313C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 kern="0">
                <a:solidFill>
                  <a:srgbClr val="595959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266948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313C"/>
              </a:buClr>
              <a:buSzPts val="3000"/>
              <a:buFont typeface="Montserrat Black"/>
              <a:buNone/>
              <a:defRPr sz="3000" b="0" i="0" u="none" strike="noStrike" cap="none">
                <a:solidFill>
                  <a:srgbClr val="25313C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ru" kern="0">
                <a:solidFill>
                  <a:srgbClr val="595959"/>
                </a:solidFill>
              </a:rPr>
              <a:pPr/>
              <a:t>‹#›</a:t>
            </a:fld>
            <a:endParaRPr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29312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kovalsky@evergreens.in.ua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1000" y="2691125"/>
            <a:ext cx="3751000" cy="1149000"/>
          </a:xfrm>
        </p:spPr>
        <p:txBody>
          <a:bodyPr/>
          <a:lstStyle/>
          <a:p>
            <a:pPr algn="l"/>
            <a:r>
              <a:rPr lang="uk-UA" sz="3200" dirty="0" err="1" smtClean="0"/>
              <a:t>Решения</a:t>
            </a:r>
            <a:r>
              <a:rPr lang="uk-UA" sz="3200" dirty="0" smtClean="0"/>
              <a:t> для </a:t>
            </a:r>
            <a:r>
              <a:rPr lang="en-US" sz="3200" dirty="0" smtClean="0"/>
              <a:t>HR</a:t>
            </a:r>
            <a:r>
              <a:rPr lang="uk-UA" sz="3200" dirty="0" err="1" smtClean="0"/>
              <a:t>-отдела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724128" y="1203598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Montserrat" panose="00000500000000000000" pitchFamily="2" charset="-52"/>
              </a:rPr>
              <a:t>Everyone</a:t>
            </a:r>
            <a:endParaRPr lang="en-US" sz="1200" b="1" dirty="0">
              <a:latin typeface="Montserrat" panose="00000500000000000000" pitchFamily="2" charset="-5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6973" y="4083918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Montserrat" panose="00000500000000000000" pitchFamily="2" charset="-52"/>
              </a:rPr>
              <a:t>Alex </a:t>
            </a:r>
            <a:r>
              <a:rPr lang="en-US" sz="1200" b="1" dirty="0" err="1" smtClean="0">
                <a:latin typeface="Montserrat" panose="00000500000000000000" pitchFamily="2" charset="-52"/>
              </a:rPr>
              <a:t>Kovalsky</a:t>
            </a:r>
            <a:endParaRPr lang="en-US" sz="1200" b="1" dirty="0"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78837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276425" y="463080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15D0A3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 rot="-5400000">
            <a:off x="-480207" y="-395070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900"/>
              <a:buFont typeface="Arial"/>
              <a:buNone/>
            </a:pPr>
            <a:r>
              <a:rPr lang="ru" sz="900" ker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cases</a:t>
            </a:r>
            <a:endParaRPr sz="900" ker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p3"/>
          <p:cNvSpPr txBox="1">
            <a:spLocks noGrp="1"/>
          </p:cNvSpPr>
          <p:nvPr>
            <p:ph type="ctrTitle"/>
          </p:nvPr>
        </p:nvSpPr>
        <p:spPr>
          <a:xfrm>
            <a:off x="821000" y="334475"/>
            <a:ext cx="8097424" cy="90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>
              <a:lnSpc>
                <a:spcPct val="115000"/>
              </a:lnSpc>
            </a:pPr>
            <a:r>
              <a:rPr lang="en-US" sz="3000" dirty="0" err="1" smtClean="0"/>
              <a:t>Roboconnect</a:t>
            </a:r>
            <a:r>
              <a:rPr lang="en-US" sz="3000" dirty="0" smtClean="0"/>
              <a:t> </a:t>
            </a:r>
            <a:r>
              <a:rPr lang="uk-UA" sz="3000" dirty="0" smtClean="0"/>
              <a:t>для </a:t>
            </a:r>
            <a:r>
              <a:rPr lang="uk-UA" sz="3000" dirty="0" err="1" smtClean="0"/>
              <a:t>поиска</a:t>
            </a:r>
            <a:r>
              <a:rPr lang="uk-UA" sz="3000" dirty="0" smtClean="0"/>
              <a:t> </a:t>
            </a:r>
            <a:r>
              <a:rPr lang="uk-UA" sz="3000" dirty="0" err="1" smtClean="0"/>
              <a:t>персонала</a:t>
            </a:r>
            <a:r>
              <a:rPr lang="uk-UA" sz="3000" dirty="0" smtClean="0"/>
              <a:t> и </a:t>
            </a:r>
            <a:r>
              <a:rPr lang="en-US" sz="3000" dirty="0" smtClean="0"/>
              <a:t>exit</a:t>
            </a:r>
            <a:r>
              <a:rPr lang="uk-UA" sz="3000" dirty="0"/>
              <a:t> </a:t>
            </a:r>
            <a:r>
              <a:rPr lang="en-US" sz="3000" dirty="0" smtClean="0"/>
              <a:t>interview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821000" y="1244425"/>
            <a:ext cx="4062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Позиции с в</a:t>
            </a:r>
            <a:r>
              <a:rPr lang="ru-RU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ысокой</a:t>
            </a:r>
            <a:r>
              <a:rPr lang="ru-RU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текучкой</a:t>
            </a:r>
            <a:endParaRPr sz="1400" kern="0" dirty="0">
              <a:solidFill>
                <a:srgbClr val="25313C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547500" y="1060126"/>
            <a:ext cx="276300" cy="6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3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176" y="1859679"/>
            <a:ext cx="3498473" cy="1216127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  <p:sp>
        <p:nvSpPr>
          <p:cNvPr id="93" name="Google Shape;93;p3"/>
          <p:cNvSpPr txBox="1"/>
          <p:nvPr/>
        </p:nvSpPr>
        <p:spPr>
          <a:xfrm>
            <a:off x="823800" y="1707654"/>
            <a:ext cx="4062600" cy="261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Если в Компании есть позиции с высокой текучкой кадров (охранники, водители, складские работники, 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разнарабочие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т.д.), то для Компании очень дорого использовать свой </a:t>
            </a: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HR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-отдел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для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постоянного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поиска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отсеивания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кандидатов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на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такие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позиции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en-US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VariConnect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позволяет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в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автоматическом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режиме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контактировать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с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потенциальн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ы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ми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кандадатами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проводить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первичный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скрининг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Задавая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вопросы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в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автоматическом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режиме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получая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на них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сразу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же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ответы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RoboConnect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формирует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список уже готов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ых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к собеседованию кандидатов</a:t>
            </a: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>
                <a:solidFill>
                  <a:srgbClr val="25313C"/>
                </a:solidFill>
                <a:latin typeface="Montserrat Black" panose="00000A00000000000000" pitchFamily="2" charset="-52"/>
                <a:ea typeface="Montserrat"/>
                <a:cs typeface="Montserrat"/>
                <a:sym typeface="Montserrat"/>
              </a:rPr>
              <a:t>В итоге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значительно сокращается время на первичный отсев кандидатов</a:t>
            </a: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b 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35152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276425" y="463080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15D0A3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 rot="-5400000">
            <a:off x="-480207" y="-395070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900"/>
              <a:buFont typeface="Arial"/>
              <a:buNone/>
            </a:pPr>
            <a:r>
              <a:rPr lang="ru" sz="900" ker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cases</a:t>
            </a:r>
            <a:endParaRPr sz="900" ker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p3"/>
          <p:cNvSpPr txBox="1">
            <a:spLocks noGrp="1"/>
          </p:cNvSpPr>
          <p:nvPr>
            <p:ph type="ctrTitle"/>
          </p:nvPr>
        </p:nvSpPr>
        <p:spPr>
          <a:xfrm>
            <a:off x="821000" y="334475"/>
            <a:ext cx="8097424" cy="7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>
              <a:lnSpc>
                <a:spcPct val="115000"/>
              </a:lnSpc>
            </a:pPr>
            <a:r>
              <a:rPr lang="en-US" sz="3000" dirty="0" smtClean="0"/>
              <a:t>Onboarding </a:t>
            </a:r>
            <a:r>
              <a:rPr lang="uk-UA" sz="3000" dirty="0" smtClean="0"/>
              <a:t>нового </a:t>
            </a:r>
            <a:r>
              <a:rPr lang="uk-UA" sz="3000" dirty="0" err="1" smtClean="0"/>
              <a:t>сотрудника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821000" y="1244425"/>
            <a:ext cx="4062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После</a:t>
            </a:r>
            <a:r>
              <a:rPr lang="uk-UA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выхода</a:t>
            </a:r>
            <a:r>
              <a:rPr lang="uk-UA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на на </a:t>
            </a: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работу</a:t>
            </a:r>
            <a:endParaRPr sz="1400" kern="0" dirty="0">
              <a:solidFill>
                <a:srgbClr val="25313C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547500" y="1060126"/>
            <a:ext cx="276300" cy="6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3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851670"/>
            <a:ext cx="2137473" cy="2080223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  <p:sp>
        <p:nvSpPr>
          <p:cNvPr id="93" name="Google Shape;93;p3"/>
          <p:cNvSpPr txBox="1"/>
          <p:nvPr/>
        </p:nvSpPr>
        <p:spPr>
          <a:xfrm>
            <a:off x="823800" y="1707654"/>
            <a:ext cx="4062600" cy="261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Введение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нового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сотрудника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в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коллектив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свою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должность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лучше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всего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через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матрицу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RACI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Она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позволяет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наглядн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ым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способом ознакомить нового сотрудника с: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Своими обязанностями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Своей ответственностью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 кем он должен взаимодействовать при выполнении задания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Кому отчитываться о выполнении задания</a:t>
            </a:r>
            <a:endParaRPr lang="uk-UA" sz="9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>
                <a:solidFill>
                  <a:srgbClr val="25313C"/>
                </a:solidFill>
                <a:latin typeface="Montserrat Black" panose="00000A00000000000000" pitchFamily="2" charset="-52"/>
                <a:ea typeface="Montserrat"/>
                <a:cs typeface="Montserrat"/>
                <a:sym typeface="Montserrat"/>
              </a:rPr>
              <a:t>В итоге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ускоряется процесс 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онбординга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нового сотрудника и встраивание его в бизнес-процессы Компании. Также этот инструмент полезен для формализации бизнес-процессов во всей Компании.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" name="Google Shape;92;p3"/>
          <p:cNvPicPr preferRelativeResize="0"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396022"/>
            <a:ext cx="2030297" cy="2080223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9064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276425" y="463080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15D0A3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 rot="-5400000">
            <a:off x="-480207" y="-395070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features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p3"/>
          <p:cNvSpPr txBox="1">
            <a:spLocks noGrp="1"/>
          </p:cNvSpPr>
          <p:nvPr>
            <p:ph type="ctrTitle"/>
          </p:nvPr>
        </p:nvSpPr>
        <p:spPr>
          <a:xfrm>
            <a:off x="821000" y="334475"/>
            <a:ext cx="8071480" cy="7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ru-RU" sz="3000" dirty="0" smtClean="0">
                <a:ea typeface="Montserrat ExtraBold"/>
                <a:cs typeface="Montserrat ExtraBold"/>
              </a:rPr>
              <a:t>Система дистанционного обучения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821000" y="1244425"/>
            <a:ext cx="4062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Обучение</a:t>
            </a:r>
            <a:r>
              <a:rPr lang="uk-UA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сотрудников</a:t>
            </a:r>
            <a:r>
              <a:rPr lang="uk-UA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</a:t>
            </a: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удаленно</a:t>
            </a:r>
            <a:endParaRPr sz="1400" kern="0" dirty="0">
              <a:solidFill>
                <a:srgbClr val="25313C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547500" y="1060126"/>
            <a:ext cx="276300" cy="6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3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491630"/>
            <a:ext cx="2803472" cy="1224136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  <p:sp>
        <p:nvSpPr>
          <p:cNvPr id="93" name="Google Shape;93;p3"/>
          <p:cNvSpPr txBox="1"/>
          <p:nvPr/>
        </p:nvSpPr>
        <p:spPr>
          <a:xfrm>
            <a:off x="823800" y="1707654"/>
            <a:ext cx="4062600" cy="2737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Source LMS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имеет полный набор инструментов для обучения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нов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ым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знаниям</a:t>
            </a:r>
            <a:endParaRPr lang="ru-RU"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Предметы/курсы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Чаты для коммуникаций (они основной канал коммуникаций между преподавателями и студентами и между самими студентами/учениками)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Задания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Расписание.</a:t>
            </a:r>
          </a:p>
          <a:p>
            <a:pPr marL="171450" indent="-171450">
              <a:lnSpc>
                <a:spcPct val="150000"/>
              </a:lnSpc>
              <a:buClr>
                <a:srgbClr val="000000"/>
              </a:buClr>
              <a:buSzPts val="900"/>
              <a:buFontTx/>
              <a:buChar char="-"/>
            </a:pPr>
            <a:endParaRPr lang="ru-RU" sz="9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 smtClean="0">
                <a:solidFill>
                  <a:srgbClr val="25313C"/>
                </a:solidFill>
                <a:latin typeface="Montserrat Black" panose="00000A00000000000000" pitchFamily="2" charset="-52"/>
                <a:ea typeface="Montserrat"/>
                <a:cs typeface="Montserrat"/>
                <a:sym typeface="Montserrat"/>
              </a:rPr>
              <a:t>В </a:t>
            </a:r>
            <a:r>
              <a:rPr lang="ru-RU" sz="900" kern="0" dirty="0">
                <a:solidFill>
                  <a:srgbClr val="25313C"/>
                </a:solidFill>
                <a:latin typeface="Montserrat Black" panose="00000A00000000000000" pitchFamily="2" charset="-52"/>
                <a:ea typeface="Montserrat"/>
                <a:cs typeface="Montserrat"/>
                <a:sym typeface="Montserrat"/>
              </a:rPr>
              <a:t>итоге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слушатель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быстро осваивается с системой</a:t>
            </a:r>
            <a:r>
              <a:rPr lang="ru-RU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 может обучаться в удобное для Компании и для себя время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9" name="Google Shape;92;p3"/>
          <p:cNvPicPr preferRelativeResize="0"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103698"/>
            <a:ext cx="3096344" cy="1587338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  <p:pic>
        <p:nvPicPr>
          <p:cNvPr id="10" name="Google Shape;92;p3"/>
          <p:cNvPicPr preferRelativeResize="0"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363838"/>
            <a:ext cx="2587448" cy="1404696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06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276425" y="463080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15D0A3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 rot="-5400000">
            <a:off x="-480207" y="-395070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900"/>
              <a:buFont typeface="Arial"/>
              <a:buNone/>
            </a:pPr>
            <a:r>
              <a:rPr lang="ru" sz="900" ker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cases</a:t>
            </a:r>
            <a:endParaRPr sz="900" ker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p3"/>
          <p:cNvSpPr txBox="1">
            <a:spLocks noGrp="1"/>
          </p:cNvSpPr>
          <p:nvPr>
            <p:ph type="ctrTitle"/>
          </p:nvPr>
        </p:nvSpPr>
        <p:spPr>
          <a:xfrm>
            <a:off x="821000" y="334475"/>
            <a:ext cx="7927464" cy="7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>
              <a:lnSpc>
                <a:spcPct val="115000"/>
              </a:lnSpc>
            </a:pPr>
            <a:r>
              <a:rPr lang="ru-RU" sz="3000" dirty="0" smtClean="0">
                <a:ea typeface="Montserrat ExtraBold"/>
                <a:cs typeface="Montserrat ExtraBold"/>
              </a:rPr>
              <a:t>Управление талантами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821000" y="1244425"/>
            <a:ext cx="4062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Использование систем</a:t>
            </a:r>
            <a:r>
              <a:rPr lang="ru-RU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ы </a:t>
            </a:r>
            <a:r>
              <a:rPr lang="ru-RU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дашбордов</a:t>
            </a:r>
            <a:r>
              <a:rPr lang="ru-RU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и </a:t>
            </a:r>
            <a:r>
              <a:rPr lang="ru-RU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скоринга</a:t>
            </a:r>
            <a:endParaRPr sz="1400" kern="0" dirty="0">
              <a:solidFill>
                <a:srgbClr val="25313C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547500" y="1060126"/>
            <a:ext cx="276300" cy="6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3"/>
          <p:cNvPicPr preferRelativeResize="0"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1527269"/>
            <a:ext cx="3698353" cy="2196597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  <p:sp>
        <p:nvSpPr>
          <p:cNvPr id="93" name="Google Shape;93;p3"/>
          <p:cNvSpPr txBox="1"/>
          <p:nvPr/>
        </p:nvSpPr>
        <p:spPr>
          <a:xfrm>
            <a:off x="823800" y="1851670"/>
            <a:ext cx="4062600" cy="261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Для управления талантами можно использовать игровые методики основанные на соревновании и получении призов за выполнение задач и достижения поставленных целей</a:t>
            </a: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Мы используем систему рейтингов и настраиваем их под бизнес-процессы в Компании. Формируем 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дашборды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для наглядного отображения развития как отдельных сотрудников, так и отделов или </a:t>
            </a:r>
            <a:r>
              <a:rPr lang="ru-RU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комманд</a:t>
            </a:r>
            <a:endParaRPr lang="ru-RU" sz="9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>
                <a:solidFill>
                  <a:srgbClr val="25313C"/>
                </a:solidFill>
                <a:latin typeface="Montserrat Black" panose="00000A00000000000000" pitchFamily="2" charset="-52"/>
                <a:ea typeface="Montserrat"/>
                <a:cs typeface="Montserrat"/>
                <a:sym typeface="Montserrat"/>
              </a:rPr>
              <a:t>В </a:t>
            </a:r>
            <a:r>
              <a:rPr lang="ru-RU" sz="900" kern="0" dirty="0" smtClean="0">
                <a:solidFill>
                  <a:srgbClr val="25313C"/>
                </a:solidFill>
                <a:latin typeface="Montserrat Black" panose="00000A00000000000000" pitchFamily="2" charset="-52"/>
                <a:ea typeface="Montserrat"/>
                <a:cs typeface="Montserrat"/>
                <a:sym typeface="Montserrat"/>
              </a:rPr>
              <a:t>итоге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Сотрудники более мотивированы в качественном работе на компанию и достижению целей, а </a:t>
            </a: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HR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-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отдел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имеет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хороший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инструмент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для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отслеживания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прогресса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9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талантов</a:t>
            </a:r>
            <a:r>
              <a:rPr lang="uk-UA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0591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/>
          <p:nvPr/>
        </p:nvSpPr>
        <p:spPr>
          <a:xfrm>
            <a:off x="-14750" y="-40000"/>
            <a:ext cx="9224400" cy="5232000"/>
          </a:xfrm>
          <a:prstGeom prst="rect">
            <a:avLst/>
          </a:prstGeom>
          <a:solidFill>
            <a:srgbClr val="15D0A3">
              <a:alpha val="58431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8"/>
          <p:cNvSpPr txBox="1">
            <a:spLocks noGrp="1"/>
          </p:cNvSpPr>
          <p:nvPr>
            <p:ph type="ctrTitle"/>
          </p:nvPr>
        </p:nvSpPr>
        <p:spPr>
          <a:xfrm>
            <a:off x="843000" y="2045475"/>
            <a:ext cx="7525800" cy="7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ru"/>
              <a:t>Свяжитесь с нами</a:t>
            </a:r>
            <a:endParaRPr sz="240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57" name="Google Shape;157;p8"/>
          <p:cNvSpPr txBox="1"/>
          <p:nvPr/>
        </p:nvSpPr>
        <p:spPr>
          <a:xfrm>
            <a:off x="2460300" y="1435450"/>
            <a:ext cx="4223400" cy="3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" sz="1400" b="0" i="0" u="none" strike="noStrike" cap="none" dirty="0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Нужен </a:t>
            </a:r>
            <a:r>
              <a:rPr lang="en-US" sz="1400" b="0" i="0" u="none" strike="noStrike" cap="none" dirty="0" smtClean="0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RPA</a:t>
            </a:r>
            <a:r>
              <a:rPr lang="ru" sz="1400" b="0" i="0" u="none" strike="noStrike" cap="none" dirty="0" smtClean="0">
                <a:solidFill>
                  <a:srgbClr val="FFFFFF"/>
                </a:solidFill>
                <a:latin typeface="Montserrat Medium"/>
                <a:ea typeface="Montserrat Medium"/>
                <a:cs typeface="Montserrat Medium"/>
                <a:sym typeface="Montserrat Medium"/>
              </a:rPr>
              <a:t>?</a:t>
            </a:r>
            <a:endParaRPr sz="1400" b="0" i="0" u="none" strike="noStrike" cap="none" dirty="0">
              <a:solidFill>
                <a:srgbClr val="FFFFFF"/>
              </a:solidFill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58" name="Google Shape;158;p8"/>
          <p:cNvSpPr/>
          <p:nvPr/>
        </p:nvSpPr>
        <p:spPr>
          <a:xfrm>
            <a:off x="276425" y="1022466"/>
            <a:ext cx="174600" cy="174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5D0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8"/>
          <p:cNvSpPr txBox="1"/>
          <p:nvPr/>
        </p:nvSpPr>
        <p:spPr>
          <a:xfrm rot="-5400000">
            <a:off x="-487587" y="164316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ru" sz="900" b="0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evergreenteam</a:t>
            </a:r>
            <a:endParaRPr sz="900" b="0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0" name="Google Shape;160;p8"/>
          <p:cNvSpPr txBox="1"/>
          <p:nvPr/>
        </p:nvSpPr>
        <p:spPr>
          <a:xfrm>
            <a:off x="3072675" y="3068588"/>
            <a:ext cx="3000000" cy="131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200" b="1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Alex Kovalsky</a:t>
            </a:r>
            <a:endParaRPr sz="1200" b="1" i="0" u="none" strike="noStrike" cap="none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200" b="0" i="0" u="sng" strike="noStrike" cap="none" dirty="0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koval</a:t>
            </a:r>
            <a:r>
              <a:rPr lang="ru" sz="1200" u="sng" dirty="0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sky</a:t>
            </a:r>
            <a:r>
              <a:rPr lang="ru" sz="1200" b="0" i="0" u="sng" strike="noStrike" cap="none" dirty="0">
                <a:solidFill>
                  <a:schemeClr val="hlink"/>
                </a:solidFill>
                <a:latin typeface="Montserrat"/>
                <a:ea typeface="Montserrat"/>
                <a:cs typeface="Montserrat"/>
                <a:sym typeface="Montserrat"/>
                <a:hlinkClick r:id="rId3"/>
              </a:rPr>
              <a:t>@evergreens.in.ua</a:t>
            </a:r>
            <a:endParaRPr sz="1200" b="0" i="0" u="none" strike="noStrike" cap="none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200" b="0" i="0" u="none" strike="noStrike" cap="none" dirty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+</a:t>
            </a:r>
            <a:r>
              <a:rPr lang="ru" sz="1200" b="0" i="0" u="none" strike="noStrike" cap="none" dirty="0" smtClean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380</a:t>
            </a:r>
            <a:r>
              <a:rPr lang="en-US" sz="1200" b="0" i="0" u="none" strike="noStrike" cap="none" dirty="0" smtClean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" sz="1200" dirty="0" smtClean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67</a:t>
            </a:r>
            <a:r>
              <a:rPr lang="ru" sz="1200" b="0" i="0" u="none" strike="noStrike" cap="none" dirty="0" smtClean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" sz="1200" dirty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231 1215</a:t>
            </a:r>
            <a:endParaRPr sz="1200" b="0" i="0" u="none" strike="noStrike" cap="none" dirty="0">
              <a:solidFill>
                <a:srgbClr val="22222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200" b="0" i="0" u="none" strike="noStrike" cap="none" dirty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skype: </a:t>
            </a:r>
            <a:r>
              <a:rPr lang="ru" sz="1200" dirty="0">
                <a:solidFill>
                  <a:srgbClr val="222222"/>
                </a:solidFill>
                <a:latin typeface="Montserrat"/>
                <a:ea typeface="Montserrat"/>
                <a:cs typeface="Montserrat"/>
                <a:sym typeface="Montserrat"/>
              </a:rPr>
              <a:t>kovalskiy_alexander</a:t>
            </a:r>
            <a:endParaRPr sz="1200" b="0" i="0" u="none" strike="noStrike" cap="none" dirty="0">
              <a:solidFill>
                <a:srgbClr val="22222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 dirty="0">
              <a:solidFill>
                <a:srgbClr val="222222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" sz="1200" b="0" i="0" u="none" strike="noStrike" cap="none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200" b="0" i="0" u="none" strike="noStrike" cap="none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1153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Этапы жизненного цикла сотрудника</a:t>
            </a:r>
            <a:endParaRPr lang="en-US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Давайте посмотрим 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/>
          <p:nvPr/>
        </p:nvSpPr>
        <p:spPr>
          <a:xfrm>
            <a:off x="276425" y="463080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>
              <a:solidFill>
                <a:srgbClr val="15D0A3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3"/>
          <p:cNvSpPr txBox="1"/>
          <p:nvPr/>
        </p:nvSpPr>
        <p:spPr>
          <a:xfrm rot="-5400000">
            <a:off x="-480207" y="-395070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100"/>
              <a:buFont typeface="Arial"/>
              <a:buNone/>
            </a:pPr>
            <a:r>
              <a:rPr lang="en-US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issues</a:t>
            </a:r>
          </a:p>
        </p:txBody>
      </p:sp>
      <p:sp>
        <p:nvSpPr>
          <p:cNvPr id="89" name="Google Shape;89;p3"/>
          <p:cNvSpPr txBox="1">
            <a:spLocks noGrp="1"/>
          </p:cNvSpPr>
          <p:nvPr>
            <p:ph type="ctrTitle"/>
          </p:nvPr>
        </p:nvSpPr>
        <p:spPr>
          <a:xfrm>
            <a:off x="821000" y="334475"/>
            <a:ext cx="8097424" cy="7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>
              <a:lnSpc>
                <a:spcPct val="115000"/>
              </a:lnSpc>
            </a:pPr>
            <a:r>
              <a:rPr lang="ru-RU" sz="3000" dirty="0" smtClean="0">
                <a:latin typeface="Montserrat Black" panose="00000A00000000000000" pitchFamily="2" charset="-52"/>
                <a:sym typeface="Montserrat ExtraBold"/>
              </a:rPr>
              <a:t>Жизненный цикл сотрудника</a:t>
            </a:r>
            <a:r>
              <a:rPr lang="ru" sz="3000" dirty="0" smtClea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0" name="Google Shape;90;p3"/>
          <p:cNvSpPr txBox="1"/>
          <p:nvPr/>
        </p:nvSpPr>
        <p:spPr>
          <a:xfrm>
            <a:off x="821000" y="1244425"/>
            <a:ext cx="4062600" cy="7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r>
              <a:rPr lang="uk-UA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Разн</a:t>
            </a:r>
            <a:r>
              <a:rPr lang="ru-RU" sz="1400" kern="0" dirty="0" err="1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ые</a:t>
            </a:r>
            <a:r>
              <a:rPr lang="ru-RU" sz="1400" kern="0" dirty="0" smtClean="0">
                <a:solidFill>
                  <a:srgbClr val="25313C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 задачи на разных этапах цикла сотрудника.</a:t>
            </a:r>
          </a:p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1400" kern="0" dirty="0">
              <a:solidFill>
                <a:srgbClr val="25313C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91" name="Google Shape;91;p3"/>
          <p:cNvSpPr txBox="1"/>
          <p:nvPr/>
        </p:nvSpPr>
        <p:spPr>
          <a:xfrm>
            <a:off x="547500" y="1060126"/>
            <a:ext cx="276300" cy="6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SzPts val="3000"/>
              <a:buFont typeface="Arial"/>
              <a:buNone/>
            </a:pPr>
            <a:r>
              <a:rPr lang="ru" sz="30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3"/>
          <p:cNvPicPr preferRelativeResize="0"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96"/>
          <a:stretch/>
        </p:blipFill>
        <p:spPr>
          <a:xfrm>
            <a:off x="5415433" y="1509486"/>
            <a:ext cx="3307628" cy="2497224"/>
          </a:xfrm>
          <a:prstGeom prst="rect">
            <a:avLst/>
          </a:prstGeom>
          <a:noFill/>
          <a:ln>
            <a:noFill/>
          </a:ln>
          <a:effectLst>
            <a:outerShdw blurRad="200025" dist="9525" dir="5400000" algn="bl" rotWithShape="0">
              <a:srgbClr val="000000">
                <a:alpha val="49803"/>
              </a:srgbClr>
            </a:outerShdw>
          </a:effectLst>
        </p:spPr>
      </p:pic>
      <p:sp>
        <p:nvSpPr>
          <p:cNvPr id="93" name="Google Shape;93;p3"/>
          <p:cNvSpPr txBox="1"/>
          <p:nvPr/>
        </p:nvSpPr>
        <p:spPr>
          <a:xfrm>
            <a:off x="823800" y="1851670"/>
            <a:ext cx="4062600" cy="2610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 как любой живой организм Компания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создается усилиями </a:t>
            </a:r>
            <a:r>
              <a:rPr lang="ru-RU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 устремлениями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основателя, </a:t>
            </a:r>
            <a:r>
              <a:rPr lang="ru-RU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взрослеет и со временем увядает.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Здесь </a:t>
            </a:r>
            <a:r>
              <a:rPr lang="ru-RU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мы имеем дело с жизненным циклом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организаций</a:t>
            </a: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Сами же Компании </a:t>
            </a:r>
            <a:r>
              <a:rPr lang="ru-RU" sz="9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состоят из людей и люди тоже проходят периоды взросления и со временем, наиболее выдающиеся, становятся ветеранами «конкурентных войн», а иные уходят из организаций. Иначе говоря, наряду с жизненным циклом организаций существуют и жизненные циклы </a:t>
            </a: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сотрудников</a:t>
            </a: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endParaRPr lang="ru-RU" sz="9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SzPts val="900"/>
            </a:pPr>
            <a:r>
              <a:rPr lang="ru-RU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На каждом этапе жизненного цикла существуют свои трудности  для работы с персоналом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20848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5"/>
          <p:cNvSpPr/>
          <p:nvPr/>
        </p:nvSpPr>
        <p:spPr>
          <a:xfrm>
            <a:off x="276425" y="570848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15D0A3"/>
              </a:solidFill>
              <a:cs typeface="Arial"/>
              <a:sym typeface="Arial"/>
            </a:endParaRPr>
          </a:p>
        </p:txBody>
      </p:sp>
      <p:sp>
        <p:nvSpPr>
          <p:cNvPr id="86" name="Google Shape;86;p15"/>
          <p:cNvSpPr txBox="1"/>
          <p:nvPr/>
        </p:nvSpPr>
        <p:spPr>
          <a:xfrm rot="-5400000">
            <a:off x="-480207" y="-287302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1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issues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7" name="Google Shape;87;p15"/>
          <p:cNvSpPr txBox="1">
            <a:spLocks noGrp="1"/>
          </p:cNvSpPr>
          <p:nvPr>
            <p:ph type="ctrTitle"/>
          </p:nvPr>
        </p:nvSpPr>
        <p:spPr>
          <a:xfrm>
            <a:off x="1506800" y="1681850"/>
            <a:ext cx="2317200" cy="1172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sz="3000" dirty="0" smtClean="0"/>
              <a:t>Поиск талантов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88" name="Google Shape;88;p15"/>
          <p:cNvSpPr txBox="1"/>
          <p:nvPr/>
        </p:nvSpPr>
        <p:spPr>
          <a:xfrm>
            <a:off x="4575450" y="1681850"/>
            <a:ext cx="30000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Во время рекрутинга</a:t>
            </a:r>
            <a:endParaRPr sz="1200" b="1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9" name="Google Shape;89;p15"/>
          <p:cNvSpPr txBox="1"/>
          <p:nvPr/>
        </p:nvSpPr>
        <p:spPr>
          <a:xfrm>
            <a:off x="4401250" y="2047225"/>
            <a:ext cx="4444200" cy="25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Много времени </a:t>
            </a:r>
            <a:r>
              <a:rPr lang="en-US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HR-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сотрудников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уходит на подбор персонала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Рекрутинговые агентства берут высокую комиссию за свою работу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Конверсия «претендент – работник» невысокая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endParaRPr lang="ru-RU" sz="1000" kern="0" dirty="0" smtClean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endParaRPr sz="10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0" name="Google Shape;90;p15"/>
          <p:cNvSpPr txBox="1"/>
          <p:nvPr/>
        </p:nvSpPr>
        <p:spPr>
          <a:xfrm>
            <a:off x="4407975" y="1469938"/>
            <a:ext cx="187200" cy="5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Font typeface="Arial"/>
              <a:buNone/>
            </a:pPr>
            <a:r>
              <a:rPr lang="ru" sz="36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91" name="Google Shape;91;p15"/>
          <p:cNvSpPr txBox="1"/>
          <p:nvPr/>
        </p:nvSpPr>
        <p:spPr>
          <a:xfrm>
            <a:off x="345167" y="4708125"/>
            <a:ext cx="2073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2" name="Google Shape;92;p15"/>
          <p:cNvSpPr txBox="1">
            <a:spLocks noGrp="1"/>
          </p:cNvSpPr>
          <p:nvPr>
            <p:ph type="ctrTitle"/>
          </p:nvPr>
        </p:nvSpPr>
        <p:spPr>
          <a:xfrm>
            <a:off x="669350" y="1903481"/>
            <a:ext cx="1415400" cy="9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7200" dirty="0">
                <a:solidFill>
                  <a:srgbClr val="EFEFEF"/>
                </a:solidFill>
              </a:rPr>
              <a:t>1</a:t>
            </a:r>
            <a:endParaRPr sz="7200" dirty="0">
              <a:solidFill>
                <a:srgbClr val="EFEFEF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408212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/>
          <p:nvPr/>
        </p:nvSpPr>
        <p:spPr>
          <a:xfrm>
            <a:off x="276425" y="570848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15D0A3"/>
              </a:solidFill>
              <a:cs typeface="Arial"/>
              <a:sym typeface="Arial"/>
            </a:endParaRPr>
          </a:p>
        </p:txBody>
      </p:sp>
      <p:sp>
        <p:nvSpPr>
          <p:cNvPr id="98" name="Google Shape;98;p16"/>
          <p:cNvSpPr txBox="1"/>
          <p:nvPr/>
        </p:nvSpPr>
        <p:spPr>
          <a:xfrm rot="-5400000">
            <a:off x="-480207" y="-287302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1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issues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ctrTitle"/>
          </p:nvPr>
        </p:nvSpPr>
        <p:spPr>
          <a:xfrm>
            <a:off x="1506800" y="1681850"/>
            <a:ext cx="2777168" cy="16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" sz="3000" dirty="0" smtClean="0">
                <a:ea typeface="Montserrat ExtraBold"/>
                <a:cs typeface="Montserrat ExtraBold"/>
              </a:rPr>
              <a:t>Онбординг персонала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4575450" y="1681850"/>
            <a:ext cx="45687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ru-RU" sz="1200" b="1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Присоединение к коллективу</a:t>
            </a:r>
            <a:endParaRPr sz="1200" b="1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4401250" y="2047225"/>
            <a:ext cx="4334100" cy="25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200000"/>
              </a:lnSpc>
              <a:buClr>
                <a:srgbClr val="25313C"/>
              </a:buClr>
              <a:buSzPts val="1000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Первое время новый сотрудник в компании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Тратит много времени для «ориентировки» в новом для себя окружении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Не знает четко  окружающую его структуру компании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Обычное не знает всю свою область обязанностей и ответственности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r>
              <a:rPr lang="ru-RU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Как результат может совершать ошибки в исполнении заданий</a:t>
            </a:r>
          </a:p>
          <a:p>
            <a:pPr marL="457200" indent="-292100">
              <a:lnSpc>
                <a:spcPct val="200000"/>
              </a:lnSpc>
              <a:buClr>
                <a:srgbClr val="25313C"/>
              </a:buClr>
              <a:buSzPts val="1000"/>
              <a:buFont typeface="Montserrat"/>
              <a:buChar char="-"/>
            </a:pPr>
            <a:endParaRPr sz="10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407975" y="1469938"/>
            <a:ext cx="187200" cy="5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Font typeface="Arial"/>
              <a:buNone/>
            </a:pPr>
            <a:r>
              <a:rPr lang="ru" sz="3600" kern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ctrTitle"/>
          </p:nvPr>
        </p:nvSpPr>
        <p:spPr>
          <a:xfrm>
            <a:off x="669350" y="1903481"/>
            <a:ext cx="1415400" cy="9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7200" dirty="0">
                <a:solidFill>
                  <a:srgbClr val="EFEFEF"/>
                </a:solidFill>
              </a:rPr>
              <a:t>2</a:t>
            </a:r>
            <a:endParaRPr sz="7200" dirty="0">
              <a:solidFill>
                <a:srgbClr val="EFEFEF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316197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/>
          <p:nvPr/>
        </p:nvSpPr>
        <p:spPr>
          <a:xfrm>
            <a:off x="276425" y="570848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15D0A3"/>
              </a:solidFill>
              <a:cs typeface="Arial"/>
              <a:sym typeface="Arial"/>
            </a:endParaRPr>
          </a:p>
        </p:txBody>
      </p:sp>
      <p:sp>
        <p:nvSpPr>
          <p:cNvPr id="98" name="Google Shape;98;p16"/>
          <p:cNvSpPr txBox="1"/>
          <p:nvPr/>
        </p:nvSpPr>
        <p:spPr>
          <a:xfrm rot="-5400000">
            <a:off x="-480207" y="-287302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1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issues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ctrTitle"/>
          </p:nvPr>
        </p:nvSpPr>
        <p:spPr>
          <a:xfrm>
            <a:off x="1506800" y="1681850"/>
            <a:ext cx="2489136" cy="16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3000" dirty="0" smtClean="0">
                <a:ea typeface="Montserrat ExtraBold"/>
                <a:cs typeface="Montserrat ExtraBold"/>
              </a:rPr>
              <a:t>Обучение </a:t>
            </a:r>
            <a:r>
              <a:rPr lang="ru-RU" sz="2400" dirty="0" smtClean="0">
                <a:ea typeface="Montserrat ExtraBold"/>
                <a:cs typeface="Montserrat ExtraBold"/>
              </a:rPr>
              <a:t>сотрудников</a:t>
            </a:r>
            <a:endParaRPr sz="24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4575450" y="1681850"/>
            <a:ext cx="45687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Развитие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endParaRPr sz="1200" b="1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4401250" y="2047225"/>
            <a:ext cx="4334100" cy="25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200000"/>
              </a:lnSpc>
              <a:buClr>
                <a:srgbClr val="25313C"/>
              </a:buClr>
              <a:buSzPts val="1000"/>
            </a:pP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Любой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технологичной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дешевле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обучать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сотрудников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развивать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их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навыки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чем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искать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новых</a:t>
            </a:r>
            <a:r>
              <a:rPr lang="uk-UA" sz="1000" kern="0" dirty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людей 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endParaRPr sz="10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407975" y="1469938"/>
            <a:ext cx="187200" cy="5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Font typeface="Arial"/>
              <a:buNone/>
            </a:pPr>
            <a:r>
              <a:rPr lang="ru" sz="3600" kern="0" dirty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ctrTitle"/>
          </p:nvPr>
        </p:nvSpPr>
        <p:spPr>
          <a:xfrm>
            <a:off x="669350" y="1903481"/>
            <a:ext cx="1415400" cy="9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7200" dirty="0" smtClean="0">
                <a:solidFill>
                  <a:srgbClr val="EFEFEF"/>
                </a:solidFill>
              </a:rPr>
              <a:t>3</a:t>
            </a:r>
            <a:endParaRPr sz="7200" dirty="0">
              <a:solidFill>
                <a:srgbClr val="EFEFEF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341699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/>
          <p:nvPr/>
        </p:nvSpPr>
        <p:spPr>
          <a:xfrm>
            <a:off x="276425" y="570848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15D0A3"/>
              </a:solidFill>
              <a:cs typeface="Arial"/>
              <a:sym typeface="Arial"/>
            </a:endParaRPr>
          </a:p>
        </p:txBody>
      </p:sp>
      <p:sp>
        <p:nvSpPr>
          <p:cNvPr id="98" name="Google Shape;98;p16"/>
          <p:cNvSpPr txBox="1"/>
          <p:nvPr/>
        </p:nvSpPr>
        <p:spPr>
          <a:xfrm rot="-5400000">
            <a:off x="-480207" y="-287302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1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issues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ctrTitle"/>
          </p:nvPr>
        </p:nvSpPr>
        <p:spPr>
          <a:xfrm>
            <a:off x="1506800" y="1681850"/>
            <a:ext cx="2489136" cy="16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2400" dirty="0" smtClean="0">
                <a:ea typeface="Montserrat ExtraBold"/>
                <a:cs typeface="Montserrat ExtraBold"/>
              </a:rPr>
              <a:t>Управление</a:t>
            </a:r>
            <a:r>
              <a:rPr lang="ru-RU" sz="3000" dirty="0" smtClean="0">
                <a:ea typeface="Montserrat ExtraBold"/>
                <a:cs typeface="Montserrat ExtraBold"/>
              </a:rPr>
              <a:t> талантами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4575450" y="1681850"/>
            <a:ext cx="45687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Чтобы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компания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становилась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лидером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рынка</a:t>
            </a:r>
            <a:endParaRPr sz="1200" b="1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4401250" y="2047225"/>
            <a:ext cx="4334100" cy="25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200000"/>
              </a:lnSpc>
              <a:buClr>
                <a:srgbClr val="25313C"/>
              </a:buClr>
              <a:buSzPts val="1000"/>
            </a:pP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Любая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современная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технологичная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компания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состоит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из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талантливых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сотрудников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Сохранение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управление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талантами –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возможность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для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наращивать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отрыв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от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конкурентов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10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407975" y="1469938"/>
            <a:ext cx="187200" cy="5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Font typeface="Arial"/>
              <a:buNone/>
            </a:pPr>
            <a:r>
              <a:rPr lang="ru" sz="3600" kern="0" dirty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ctrTitle"/>
          </p:nvPr>
        </p:nvSpPr>
        <p:spPr>
          <a:xfrm>
            <a:off x="669350" y="1903481"/>
            <a:ext cx="1415400" cy="9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dirty="0" smtClean="0">
                <a:solidFill>
                  <a:srgbClr val="EFEFE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4</a:t>
            </a:r>
            <a:endParaRPr sz="7200" dirty="0">
              <a:solidFill>
                <a:srgbClr val="EFEFEF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86825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6"/>
          <p:cNvSpPr/>
          <p:nvPr/>
        </p:nvSpPr>
        <p:spPr>
          <a:xfrm>
            <a:off x="276425" y="570848"/>
            <a:ext cx="174600" cy="174600"/>
          </a:xfrm>
          <a:prstGeom prst="ellipse">
            <a:avLst/>
          </a:prstGeom>
          <a:solidFill>
            <a:srgbClr val="15D0A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15D0A3"/>
              </a:solidFill>
              <a:cs typeface="Arial"/>
              <a:sym typeface="Arial"/>
            </a:endParaRPr>
          </a:p>
        </p:txBody>
      </p:sp>
      <p:sp>
        <p:nvSpPr>
          <p:cNvPr id="98" name="Google Shape;98;p16"/>
          <p:cNvSpPr txBox="1"/>
          <p:nvPr/>
        </p:nvSpPr>
        <p:spPr>
          <a:xfrm rot="-5400000">
            <a:off x="-480207" y="-287302"/>
            <a:ext cx="1700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100"/>
              <a:buFont typeface="Arial"/>
              <a:buNone/>
            </a:pPr>
            <a:r>
              <a:rPr lang="en-US" sz="9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issues</a:t>
            </a: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>
              <a:buClr>
                <a:srgbClr val="000000"/>
              </a:buClr>
              <a:buFont typeface="Arial"/>
              <a:buNone/>
            </a:pPr>
            <a:endParaRPr sz="9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ctrTitle"/>
          </p:nvPr>
        </p:nvSpPr>
        <p:spPr>
          <a:xfrm>
            <a:off x="1506800" y="1681850"/>
            <a:ext cx="2489136" cy="163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3000" dirty="0" smtClean="0">
                <a:ea typeface="Montserrat ExtraBold"/>
                <a:cs typeface="Montserrat ExtraBold"/>
              </a:rPr>
              <a:t>Работа над ошибками</a:t>
            </a:r>
            <a:endParaRPr sz="3000" dirty="0">
              <a:solidFill>
                <a:srgbClr val="15D0A3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00" name="Google Shape;100;p16"/>
          <p:cNvSpPr txBox="1"/>
          <p:nvPr/>
        </p:nvSpPr>
        <p:spPr>
          <a:xfrm>
            <a:off x="4575450" y="1681850"/>
            <a:ext cx="4568700" cy="19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Когда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сотрудники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уходят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из</a:t>
            </a:r>
            <a:r>
              <a:rPr lang="uk-UA" sz="1200" b="1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200" b="1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endParaRPr sz="1200" b="1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1" name="Google Shape;101;p16"/>
          <p:cNvSpPr txBox="1"/>
          <p:nvPr/>
        </p:nvSpPr>
        <p:spPr>
          <a:xfrm>
            <a:off x="4401250" y="2047225"/>
            <a:ext cx="4334100" cy="25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65100">
              <a:lnSpc>
                <a:spcPct val="200000"/>
              </a:lnSpc>
              <a:buClr>
                <a:srgbClr val="25313C"/>
              </a:buClr>
              <a:buSzPts val="1000"/>
            </a:pP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Потеря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сотрудников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для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может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быть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вызвана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разными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факторами. В том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числе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и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ошибками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внутри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самой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Уходящий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сотрудник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–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ценный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источник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информации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для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анализа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работы</a:t>
            </a:r>
            <a:r>
              <a:rPr lang="uk-UA" sz="1000" kern="0" dirty="0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uk-UA" sz="1000" kern="0" dirty="0" err="1" smtClean="0">
                <a:solidFill>
                  <a:srgbClr val="25313C"/>
                </a:solidFill>
                <a:latin typeface="Montserrat"/>
                <a:ea typeface="Montserrat"/>
                <a:cs typeface="Montserrat"/>
                <a:sym typeface="Montserrat"/>
              </a:rPr>
              <a:t>Компании</a:t>
            </a:r>
            <a:endParaRPr sz="1000" kern="0" dirty="0">
              <a:solidFill>
                <a:srgbClr val="25313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2" name="Google Shape;102;p16"/>
          <p:cNvSpPr txBox="1"/>
          <p:nvPr/>
        </p:nvSpPr>
        <p:spPr>
          <a:xfrm>
            <a:off x="4407975" y="1469938"/>
            <a:ext cx="187200" cy="56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15000"/>
              </a:lnSpc>
              <a:buClr>
                <a:srgbClr val="000000"/>
              </a:buClr>
              <a:buFont typeface="Arial"/>
              <a:buNone/>
            </a:pPr>
            <a:r>
              <a:rPr lang="ru" sz="3600" kern="0" dirty="0">
                <a:solidFill>
                  <a:srgbClr val="15D0A3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.</a:t>
            </a:r>
            <a:endParaRPr sz="1400" kern="0" dirty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04" name="Google Shape;104;p16"/>
          <p:cNvSpPr txBox="1">
            <a:spLocks noGrp="1"/>
          </p:cNvSpPr>
          <p:nvPr>
            <p:ph type="ctrTitle"/>
          </p:nvPr>
        </p:nvSpPr>
        <p:spPr>
          <a:xfrm>
            <a:off x="669350" y="1903481"/>
            <a:ext cx="1415400" cy="95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7200" dirty="0" smtClean="0">
                <a:solidFill>
                  <a:srgbClr val="EFEFEF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5</a:t>
            </a:r>
            <a:endParaRPr sz="7200" dirty="0">
              <a:solidFill>
                <a:srgbClr val="EFEFEF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375163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211710"/>
            <a:ext cx="8568952" cy="733524"/>
          </a:xfrm>
        </p:spPr>
        <p:txBody>
          <a:bodyPr/>
          <a:lstStyle/>
          <a:p>
            <a:r>
              <a:rPr lang="ru-RU" dirty="0"/>
              <a:t>Инструменты для </a:t>
            </a:r>
            <a:r>
              <a:rPr lang="en-US" dirty="0"/>
              <a:t>HR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Посмотрите на наши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6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1596</TotalTime>
  <Words>635</Words>
  <Application>Microsoft Office PowerPoint</Application>
  <PresentationFormat>Экран (16:9)</PresentationFormat>
  <Paragraphs>101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Тема Office</vt:lpstr>
      <vt:lpstr>Simple Light</vt:lpstr>
      <vt:lpstr>1_Simple Light</vt:lpstr>
      <vt:lpstr>3_Simple Light</vt:lpstr>
      <vt:lpstr>Решения для HR-отдела</vt:lpstr>
      <vt:lpstr>Этапы жизненного цикла сотрудника</vt:lpstr>
      <vt:lpstr>Жизненный цикл сотрудника.</vt:lpstr>
      <vt:lpstr>Поиск талантов</vt:lpstr>
      <vt:lpstr>Онбординг персонала</vt:lpstr>
      <vt:lpstr>Обучение сотрудников</vt:lpstr>
      <vt:lpstr>Управление талантами</vt:lpstr>
      <vt:lpstr>Работа над ошибками</vt:lpstr>
      <vt:lpstr>Инструменты для HR</vt:lpstr>
      <vt:lpstr>Roboconnect для поиска персонала и exit interview.</vt:lpstr>
      <vt:lpstr>Onboarding нового сотрудника.</vt:lpstr>
      <vt:lpstr>Система дистанционного обучения.</vt:lpstr>
      <vt:lpstr>Управление талантами.</vt:lpstr>
      <vt:lpstr>Свяжитесь с нами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Bunny</dc:creator>
  <cp:lastModifiedBy>Bunny</cp:lastModifiedBy>
  <cp:revision>39</cp:revision>
  <dcterms:created xsi:type="dcterms:W3CDTF">2020-04-01T16:18:50Z</dcterms:created>
  <dcterms:modified xsi:type="dcterms:W3CDTF">2020-09-02T16:50:12Z</dcterms:modified>
</cp:coreProperties>
</file>