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75" r:id="rId7"/>
    <p:sldId id="267" r:id="rId8"/>
    <p:sldId id="270" r:id="rId9"/>
    <p:sldId id="271" r:id="rId10"/>
    <p:sldId id="272" r:id="rId11"/>
    <p:sldId id="273" r:id="rId12"/>
    <p:sldId id="274" r:id="rId13"/>
    <p:sldId id="268" r:id="rId14"/>
    <p:sldId id="269"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1"/>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6963FCE6-F4DF-C142-8DB2-6098CF42B403}" type="datetimeFigureOut">
              <a:rPr lang="nl-NL" smtClean="0"/>
              <a:t>28-9-2020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26923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6963FCE6-F4DF-C142-8DB2-6098CF42B403}" type="datetimeFigureOut">
              <a:rPr lang="nl-NL" smtClean="0"/>
              <a:t>28-9-2020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276894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6963FCE6-F4DF-C142-8DB2-6098CF42B403}" type="datetimeFigureOut">
              <a:rPr lang="nl-NL" smtClean="0"/>
              <a:t>28-9-2020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275715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6963FCE6-F4DF-C142-8DB2-6098CF42B403}" type="datetimeFigureOut">
              <a:rPr lang="nl-NL" smtClean="0"/>
              <a:t>28-9-2020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15702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6963FCE6-F4DF-C142-8DB2-6098CF42B403}" type="datetimeFigureOut">
              <a:rPr lang="nl-NL" smtClean="0"/>
              <a:t>28-9-2020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211774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6963FCE6-F4DF-C142-8DB2-6098CF42B403}" type="datetimeFigureOut">
              <a:rPr lang="nl-NL" smtClean="0"/>
              <a:t>28-9-2020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124539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6963FCE6-F4DF-C142-8DB2-6098CF42B403}" type="datetimeFigureOut">
              <a:rPr lang="nl-NL" smtClean="0"/>
              <a:t>28-9-2020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265000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6963FCE6-F4DF-C142-8DB2-6098CF42B403}" type="datetimeFigureOut">
              <a:rPr lang="nl-NL" smtClean="0"/>
              <a:t>28-9-2020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325709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963FCE6-F4DF-C142-8DB2-6098CF42B403}" type="datetimeFigureOut">
              <a:rPr lang="nl-NL" smtClean="0"/>
              <a:t>28-9-2020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301726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6963FCE6-F4DF-C142-8DB2-6098CF42B403}" type="datetimeFigureOut">
              <a:rPr lang="nl-NL" smtClean="0"/>
              <a:t>28-9-2020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152636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6963FCE6-F4DF-C142-8DB2-6098CF42B403}" type="datetimeFigureOut">
              <a:rPr lang="nl-NL" smtClean="0"/>
              <a:t>28-9-2020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D63F6E-79B3-6B43-ADB6-6428177DBE86}" type="slidenum">
              <a:rPr lang="nl-NL" smtClean="0"/>
              <a:t>‹nr.›</a:t>
            </a:fld>
            <a:endParaRPr lang="nl-NL"/>
          </a:p>
        </p:txBody>
      </p:sp>
    </p:spTree>
    <p:extLst>
      <p:ext uri="{BB962C8B-B14F-4D97-AF65-F5344CB8AC3E}">
        <p14:creationId xmlns:p14="http://schemas.microsoft.com/office/powerpoint/2010/main" val="316048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FCE6-F4DF-C142-8DB2-6098CF42B403}" type="datetimeFigureOut">
              <a:rPr lang="nl-NL" smtClean="0"/>
              <a:t>28-9-2020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63F6E-79B3-6B43-ADB6-6428177DBE86}" type="slidenum">
              <a:rPr lang="nl-NL" smtClean="0"/>
              <a:t>‹nr.›</a:t>
            </a:fld>
            <a:endParaRPr lang="nl-NL"/>
          </a:p>
        </p:txBody>
      </p:sp>
    </p:spTree>
    <p:extLst>
      <p:ext uri="{BB962C8B-B14F-4D97-AF65-F5344CB8AC3E}">
        <p14:creationId xmlns:p14="http://schemas.microsoft.com/office/powerpoint/2010/main" val="275525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Oefeningen module reflectie ZP</a:t>
            </a:r>
          </a:p>
        </p:txBody>
      </p:sp>
      <p:sp>
        <p:nvSpPr>
          <p:cNvPr id="3" name="Sub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145597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UIT DE DRAMADRIEHOEK STAPPEN EN BLIJVEN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Moraal van dit verhaal: laat je niet verleiden tot een van de rollen in de Dramadriehoek. Je komt er namelijk niet uit en je wint er helemaal niets mee. Wanneer je uit de Driehoek wilt blijven, dan moet je leren de waarheid te vertellen over de emoties die je voelt. Tevens moet je leren de verantwoordelijkheid te nemen voor deze emoties. Onthoud dat niemand anders verantwoordelijk is voor jouw emoties. Niemand kan ze genezen of veranderen. </a:t>
            </a:r>
          </a:p>
        </p:txBody>
      </p:sp>
    </p:spTree>
    <p:extLst>
      <p:ext uri="{BB962C8B-B14F-4D97-AF65-F5344CB8AC3E}">
        <p14:creationId xmlns:p14="http://schemas.microsoft.com/office/powerpoint/2010/main" val="105676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7"/>
            <a:ext cx="8229600" cy="1897891"/>
          </a:xfrm>
        </p:spPr>
        <p:txBody>
          <a:bodyPr>
            <a:noAutofit/>
          </a:bodyPr>
          <a:lstStyle/>
          <a:p>
            <a:r>
              <a:rPr lang="nl-NL" sz="2000" b="1" dirty="0">
                <a:latin typeface="+mn-lt"/>
              </a:rPr>
              <a:t>1. Blijf neutrale getuige.</a:t>
            </a:r>
            <a:r>
              <a:rPr lang="nl-NL" sz="2000" dirty="0">
                <a:latin typeface="+mn-lt"/>
              </a:rPr>
              <a:t> Anderen spreken je vaak aan op gedrag dat je vertoont in bijvoorbeeld de rol die je hebt. Maar ze spreken je niet aan op je hele mens-zijn. Blijf onpartijdig communiceren i.p.v. dat je emoties het overnemen en laat oordelen en kritiek achterwege.</a:t>
            </a:r>
            <a:br>
              <a:rPr lang="nl-NL" sz="2000" dirty="0">
                <a:latin typeface="+mn-lt"/>
              </a:rPr>
            </a:br>
            <a:endParaRPr lang="nl-NL" sz="2000" dirty="0">
              <a:latin typeface="+mn-lt"/>
            </a:endParaRPr>
          </a:p>
        </p:txBody>
      </p:sp>
      <p:sp>
        <p:nvSpPr>
          <p:cNvPr id="5" name="Tijdelijke aanduiding voor inhoud 4"/>
          <p:cNvSpPr>
            <a:spLocks noGrp="1"/>
          </p:cNvSpPr>
          <p:nvPr>
            <p:ph sz="half" idx="1"/>
          </p:nvPr>
        </p:nvSpPr>
        <p:spPr>
          <a:xfrm>
            <a:off x="457200" y="2172529"/>
            <a:ext cx="3306739" cy="3953634"/>
          </a:xfrm>
        </p:spPr>
        <p:txBody>
          <a:bodyPr>
            <a:normAutofit fontScale="77500" lnSpcReduction="20000"/>
          </a:bodyPr>
          <a:lstStyle/>
          <a:p>
            <a:pPr marL="0" indent="0">
              <a:buNone/>
            </a:pPr>
            <a:r>
              <a:rPr lang="nl-NL" b="1" dirty="0"/>
              <a:t>2. Sta open voor feedback.</a:t>
            </a:r>
            <a:r>
              <a:rPr lang="nl-NL" dirty="0"/>
              <a:t> Feedback betekent letterlijk ‘</a:t>
            </a:r>
            <a:r>
              <a:rPr lang="nl-NL" dirty="0" err="1"/>
              <a:t>terugvoeden</a:t>
            </a:r>
            <a:r>
              <a:rPr lang="nl-NL" dirty="0"/>
              <a:t>’, met andere woorden: de ander geeft jou iets dat jou kan voeden, dus waar je wat van kunt leren. Het effect van je communicatie is de reactie die je krijgt, ongeacht je bedoeling. Feedback leert je wat het effect van jouw communicatie is geweest.</a:t>
            </a:r>
          </a:p>
          <a:p>
            <a:endParaRPr lang="nl-NL" dirty="0"/>
          </a:p>
        </p:txBody>
      </p:sp>
      <p:sp>
        <p:nvSpPr>
          <p:cNvPr id="6" name="Tijdelijke aanduiding voor inhoud 5"/>
          <p:cNvSpPr>
            <a:spLocks noGrp="1"/>
          </p:cNvSpPr>
          <p:nvPr>
            <p:ph sz="half" idx="2"/>
          </p:nvPr>
        </p:nvSpPr>
        <p:spPr>
          <a:xfrm>
            <a:off x="3763939" y="2172528"/>
            <a:ext cx="4922861" cy="4849941"/>
          </a:xfrm>
        </p:spPr>
        <p:txBody>
          <a:bodyPr>
            <a:normAutofit fontScale="77500" lnSpcReduction="20000"/>
          </a:bodyPr>
          <a:lstStyle/>
          <a:p>
            <a:pPr marL="0" indent="0">
              <a:buNone/>
            </a:pPr>
            <a:r>
              <a:rPr lang="nl-NL" b="1" dirty="0"/>
              <a:t>3. De positieve intentie.</a:t>
            </a:r>
            <a:r>
              <a:rPr lang="nl-NL" dirty="0"/>
              <a:t> Bedenk dat ieder gedrag een positieve intentie heeft voor diegene die het gedrag vertoont. Als je het gevoel krijgt, dat de ander je aanklaagt, wat is dan de positieve intentie van dit gedrag voor de ander? Welke feedback heeft de ander dan eigenlijk voor jou? Wat wil de ander zeggen over jouw manier van communiceren? Scheid intentie (‘Ik heb feedback voor jou’) van gedrag (de manier waarop de ander dat duidelijk maakt). Accepteer deze intentie en geef eventueel feedback op het gedrag.</a:t>
            </a:r>
          </a:p>
          <a:p>
            <a:endParaRPr lang="nl-NL" dirty="0"/>
          </a:p>
        </p:txBody>
      </p:sp>
    </p:spTree>
    <p:extLst>
      <p:ext uri="{BB962C8B-B14F-4D97-AF65-F5344CB8AC3E}">
        <p14:creationId xmlns:p14="http://schemas.microsoft.com/office/powerpoint/2010/main" val="8816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178062"/>
            <a:ext cx="4038600" cy="4948101"/>
          </a:xfrm>
        </p:spPr>
        <p:txBody>
          <a:bodyPr>
            <a:normAutofit fontScale="85000" lnSpcReduction="20000"/>
          </a:bodyPr>
          <a:lstStyle/>
          <a:p>
            <a:pPr marL="0" indent="0">
              <a:buNone/>
            </a:pPr>
            <a:r>
              <a:rPr lang="nl-NL" b="1" dirty="0"/>
              <a:t>4. Stem opnieuw goed af.</a:t>
            </a:r>
            <a:r>
              <a:rPr lang="nl-NL" dirty="0"/>
              <a:t> Weerstand (zowel vanuit de Aanklager als vanuit het Slachtoffer) is in feite feedback van de ander op jouw communicatie. Stem daarom weer goed af op de ander.</a:t>
            </a:r>
          </a:p>
          <a:p>
            <a:endParaRPr lang="nl-NL" dirty="0"/>
          </a:p>
        </p:txBody>
      </p:sp>
      <p:sp>
        <p:nvSpPr>
          <p:cNvPr id="4" name="Tijdelijke aanduiding voor inhoud 3"/>
          <p:cNvSpPr>
            <a:spLocks noGrp="1"/>
          </p:cNvSpPr>
          <p:nvPr>
            <p:ph sz="half" idx="2"/>
          </p:nvPr>
        </p:nvSpPr>
        <p:spPr>
          <a:xfrm>
            <a:off x="4648200" y="1178062"/>
            <a:ext cx="4038600" cy="4948102"/>
          </a:xfrm>
        </p:spPr>
        <p:txBody>
          <a:bodyPr>
            <a:normAutofit fontScale="85000" lnSpcReduction="20000"/>
          </a:bodyPr>
          <a:lstStyle/>
          <a:p>
            <a:pPr marL="0" indent="0">
              <a:buNone/>
            </a:pPr>
            <a:r>
              <a:rPr lang="nl-NL" b="1" dirty="0"/>
              <a:t>5. Neem je verantwoordelijkheid.</a:t>
            </a:r>
            <a:r>
              <a:rPr lang="nl-NL" dirty="0"/>
              <a:t> Als dingen in je leven niet gaan zoals je wilt, vraag je dan af in welke positie van de Dramadriehoek je momenteel bevindt. is het je eerste keuze in de Driehoek? Welke emoties ben je aan het vermijden? Ervaar en accepteer je emotie en ga hier actief mee aan de slag. In de acceptatie van je emotie zit het loslaten. Hoe harder je het probeert te onderdrukken, hoe meer drama het oplevert!</a:t>
            </a:r>
          </a:p>
          <a:p>
            <a:endParaRPr lang="nl-NL" dirty="0"/>
          </a:p>
        </p:txBody>
      </p:sp>
    </p:spTree>
    <p:extLst>
      <p:ext uri="{BB962C8B-B14F-4D97-AF65-F5344CB8AC3E}">
        <p14:creationId xmlns:p14="http://schemas.microsoft.com/office/powerpoint/2010/main" val="383132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469505"/>
          </a:xfrm>
        </p:spPr>
        <p:txBody>
          <a:bodyPr>
            <a:normAutofit fontScale="90000"/>
          </a:bodyPr>
          <a:lstStyle/>
          <a:p>
            <a:r>
              <a:rPr lang="nl-NL" dirty="0"/>
              <a:t>Hoe stop je voortslepende drama's in je leven?</a:t>
            </a:r>
            <a:br>
              <a:rPr lang="nl-NL" dirty="0"/>
            </a:br>
            <a:endParaRPr lang="nl-NL" dirty="0"/>
          </a:p>
        </p:txBody>
      </p:sp>
      <p:sp>
        <p:nvSpPr>
          <p:cNvPr id="3" name="Tijdelijke aanduiding voor inhoud 2"/>
          <p:cNvSpPr>
            <a:spLocks noGrp="1"/>
          </p:cNvSpPr>
          <p:nvPr>
            <p:ph idx="1"/>
          </p:nvPr>
        </p:nvSpPr>
        <p:spPr>
          <a:xfrm>
            <a:off x="457200" y="1600200"/>
            <a:ext cx="8229600" cy="5146879"/>
          </a:xfrm>
        </p:spPr>
        <p:txBody>
          <a:bodyPr>
            <a:normAutofit fontScale="92500" lnSpcReduction="10000"/>
          </a:bodyPr>
          <a:lstStyle/>
          <a:p>
            <a:pPr lvl="0"/>
            <a:r>
              <a:rPr lang="nl-NL" dirty="0"/>
              <a:t>Kies voor een </a:t>
            </a:r>
            <a:r>
              <a:rPr lang="nl-NL" b="1" dirty="0"/>
              <a:t>volwassen rol</a:t>
            </a:r>
            <a:r>
              <a:rPr lang="nl-NL" dirty="0"/>
              <a:t> en kijk naar de realiteit in je leven.</a:t>
            </a:r>
          </a:p>
          <a:p>
            <a:pPr lvl="0"/>
            <a:r>
              <a:rPr lang="nl-NL" dirty="0"/>
              <a:t>Stel jezelf </a:t>
            </a:r>
            <a:r>
              <a:rPr lang="nl-NL" b="1" dirty="0"/>
              <a:t>kwetsbaar</a:t>
            </a:r>
            <a:r>
              <a:rPr lang="nl-NL" dirty="0"/>
              <a:t> op: laat zien wie je bent en wat je nodig hebt. Vraag om hulp als je iets niet alleen kan.</a:t>
            </a:r>
          </a:p>
          <a:p>
            <a:pPr lvl="0"/>
            <a:r>
              <a:rPr lang="nl-NL" dirty="0"/>
              <a:t>Wees </a:t>
            </a:r>
            <a:r>
              <a:rPr lang="nl-NL" b="1" dirty="0"/>
              <a:t>assertief:</a:t>
            </a:r>
            <a:r>
              <a:rPr lang="nl-NL" dirty="0"/>
              <a:t> ken je eigen grenzen, wees eerlijk en benoem zo zodat de ander weet wat hij aan je heeft.</a:t>
            </a:r>
          </a:p>
          <a:p>
            <a:pPr lvl="0"/>
            <a:r>
              <a:rPr lang="nl-NL" dirty="0"/>
              <a:t>Kies voor een </a:t>
            </a:r>
            <a:r>
              <a:rPr lang="nl-NL" b="1" dirty="0"/>
              <a:t>zorgende houding</a:t>
            </a:r>
            <a:r>
              <a:rPr lang="nl-NL" dirty="0"/>
              <a:t>: kijk vanuit empathie en niet vanuit medelijden naar jezelf en naar de ander. </a:t>
            </a:r>
          </a:p>
          <a:p>
            <a:pPr marL="0" indent="0">
              <a:buNone/>
            </a:pPr>
            <a:endParaRPr lang="nl-NL" dirty="0"/>
          </a:p>
        </p:txBody>
      </p:sp>
    </p:spTree>
    <p:extLst>
      <p:ext uri="{BB962C8B-B14F-4D97-AF65-F5344CB8AC3E}">
        <p14:creationId xmlns:p14="http://schemas.microsoft.com/office/powerpoint/2010/main" val="2838262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Winnaarsdriehoek - K&amp;C.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0" y="1055666"/>
            <a:ext cx="9144000" cy="5070498"/>
          </a:xfrm>
        </p:spPr>
      </p:pic>
    </p:spTree>
    <p:extLst>
      <p:ext uri="{BB962C8B-B14F-4D97-AF65-F5344CB8AC3E}">
        <p14:creationId xmlns:p14="http://schemas.microsoft.com/office/powerpoint/2010/main" val="350681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ABCD-</a:t>
            </a:r>
            <a:r>
              <a:rPr lang="nl-NL" dirty="0" err="1"/>
              <a:t>tje</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933720512"/>
              </p:ext>
            </p:extLst>
          </p:nvPr>
        </p:nvGraphicFramePr>
        <p:xfrm>
          <a:off x="609600" y="1293707"/>
          <a:ext cx="8077200" cy="5279755"/>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587644">
                <a:tc>
                  <a:txBody>
                    <a:bodyPr/>
                    <a:lstStyle/>
                    <a:p>
                      <a:r>
                        <a:rPr lang="nl-NL" dirty="0"/>
                        <a:t>Wat was er</a:t>
                      </a:r>
                      <a:r>
                        <a:rPr lang="nl-NL" baseline="0" dirty="0"/>
                        <a:t> </a:t>
                      </a:r>
                      <a:r>
                        <a:rPr lang="nl-NL" baseline="0" dirty="0">
                          <a:solidFill>
                            <a:srgbClr val="FF0000"/>
                          </a:solidFill>
                        </a:rPr>
                        <a:t>A</a:t>
                      </a:r>
                      <a:r>
                        <a:rPr lang="nl-NL" baseline="0" dirty="0"/>
                        <a:t>an de orde?</a:t>
                      </a:r>
                      <a:endParaRPr lang="nl-NL" dirty="0"/>
                    </a:p>
                  </a:txBody>
                  <a:tcPr/>
                </a:tc>
                <a:tc>
                  <a:txBody>
                    <a:bodyPr/>
                    <a:lstStyle/>
                    <a:p>
                      <a:r>
                        <a:rPr lang="nl-NL" dirty="0"/>
                        <a:t>Wat vind ik daarin </a:t>
                      </a:r>
                      <a:r>
                        <a:rPr lang="nl-NL" dirty="0">
                          <a:solidFill>
                            <a:srgbClr val="FF0000"/>
                          </a:solidFill>
                        </a:rPr>
                        <a:t>B</a:t>
                      </a:r>
                      <a:r>
                        <a:rPr lang="nl-NL" dirty="0">
                          <a:solidFill>
                            <a:schemeClr val="bg1"/>
                          </a:solidFill>
                        </a:rPr>
                        <a:t>elangrijk?</a:t>
                      </a:r>
                      <a:endParaRPr lang="nl-NL" dirty="0"/>
                    </a:p>
                  </a:txBody>
                  <a:tcPr/>
                </a:tc>
                <a:tc>
                  <a:txBody>
                    <a:bodyPr/>
                    <a:lstStyle/>
                    <a:p>
                      <a:r>
                        <a:rPr lang="nl-NL" dirty="0"/>
                        <a:t>Welke </a:t>
                      </a:r>
                      <a:r>
                        <a:rPr lang="nl-NL" dirty="0">
                          <a:solidFill>
                            <a:srgbClr val="FF0000"/>
                          </a:solidFill>
                        </a:rPr>
                        <a:t>C</a:t>
                      </a:r>
                      <a:r>
                        <a:rPr lang="nl-NL" dirty="0"/>
                        <a:t>onclusie trek ik daaruit?</a:t>
                      </a:r>
                    </a:p>
                  </a:txBody>
                  <a:tcPr/>
                </a:tc>
                <a:tc>
                  <a:txBody>
                    <a:bodyPr/>
                    <a:lstStyle/>
                    <a:p>
                      <a:r>
                        <a:rPr lang="nl-NL" dirty="0"/>
                        <a:t>Wat wil ik daarmee</a:t>
                      </a:r>
                      <a:r>
                        <a:rPr lang="nl-NL" baseline="0" dirty="0"/>
                        <a:t> gaan </a:t>
                      </a:r>
                      <a:r>
                        <a:rPr lang="nl-NL" baseline="0" dirty="0">
                          <a:solidFill>
                            <a:srgbClr val="FF0000"/>
                          </a:solidFill>
                        </a:rPr>
                        <a:t>D</a:t>
                      </a:r>
                      <a:r>
                        <a:rPr lang="nl-NL" baseline="0" dirty="0"/>
                        <a:t>oen?</a:t>
                      </a:r>
                      <a:endParaRPr lang="nl-NL" dirty="0"/>
                    </a:p>
                  </a:txBody>
                  <a:tcPr/>
                </a:tc>
                <a:extLst>
                  <a:ext uri="{0D108BD9-81ED-4DB2-BD59-A6C34878D82A}">
                    <a16:rowId xmlns:a16="http://schemas.microsoft.com/office/drawing/2014/main" val="10000"/>
                  </a:ext>
                </a:extLst>
              </a:tr>
              <a:tr h="4365356">
                <a:tc>
                  <a:txBody>
                    <a:bodyPr/>
                    <a:lstStyle/>
                    <a:p>
                      <a:r>
                        <a:rPr lang="is-IS" dirty="0"/>
                        <a:t>….......</a:t>
                      </a:r>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txBody>
                  <a:tcPr/>
                </a:tc>
                <a:tc>
                  <a:txBody>
                    <a:bodyPr/>
                    <a:lstStyle/>
                    <a:p>
                      <a:r>
                        <a:rPr lang="is-IS" dirty="0"/>
                        <a:t>…....</a:t>
                      </a:r>
                      <a:endParaRPr lang="nl-NL" dirty="0"/>
                    </a:p>
                  </a:txBody>
                  <a:tcPr/>
                </a:tc>
                <a:tc>
                  <a:txBody>
                    <a:bodyPr/>
                    <a:lstStyle/>
                    <a:p>
                      <a:r>
                        <a:rPr lang="is-IS" dirty="0"/>
                        <a:t>…......</a:t>
                      </a:r>
                      <a:endParaRPr lang="nl-NL" dirty="0"/>
                    </a:p>
                  </a:txBody>
                  <a:tcPr/>
                </a:tc>
                <a:tc>
                  <a:txBody>
                    <a:bodyPr/>
                    <a:lstStyle/>
                    <a:p>
                      <a:r>
                        <a:rPr lang="is-IS" dirty="0"/>
                        <a:t>…......</a:t>
                      </a:r>
                      <a:endParaRPr lang="nl-N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396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5467"/>
            <a:ext cx="8229600" cy="931333"/>
          </a:xfrm>
        </p:spPr>
        <p:txBody>
          <a:bodyPr/>
          <a:lstStyle/>
          <a:p>
            <a:r>
              <a:rPr lang="nl-NL" dirty="0"/>
              <a:t>Denkhoeden van </a:t>
            </a:r>
            <a:r>
              <a:rPr lang="nl-NL" dirty="0" err="1"/>
              <a:t>Bono</a:t>
            </a:r>
            <a:endParaRPr lang="nl-NL" dirty="0"/>
          </a:p>
        </p:txBody>
      </p:sp>
      <p:pic>
        <p:nvPicPr>
          <p:cNvPr id="5" name="Tijdelijke aanduiding voor inhoud 4" descr="Denkhoeden van Bono.jpg"/>
          <p:cNvPicPr>
            <a:picLocks noGrp="1" noChangeAspect="1"/>
          </p:cNvPicPr>
          <p:nvPr>
            <p:ph idx="1"/>
          </p:nvPr>
        </p:nvPicPr>
        <p:blipFill>
          <a:blip r:embed="rId2">
            <a:extLst>
              <a:ext uri="{28A0092B-C50C-407E-A947-70E740481C1C}">
                <a14:useLocalDpi xmlns:a14="http://schemas.microsoft.com/office/drawing/2010/main" val="0"/>
              </a:ext>
            </a:extLst>
          </a:blip>
          <a:srcRect l="-7523" r="-7523"/>
          <a:stretch>
            <a:fillRect/>
          </a:stretch>
        </p:blipFill>
        <p:spPr>
          <a:xfrm>
            <a:off x="-1" y="1066800"/>
            <a:ext cx="8957733" cy="5469467"/>
          </a:xfrm>
        </p:spPr>
      </p:pic>
    </p:spTree>
    <p:extLst>
      <p:ext uri="{BB962C8B-B14F-4D97-AF65-F5344CB8AC3E}">
        <p14:creationId xmlns:p14="http://schemas.microsoft.com/office/powerpoint/2010/main" val="357166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10695"/>
          </a:xfrm>
        </p:spPr>
        <p:txBody>
          <a:bodyPr/>
          <a:lstStyle/>
          <a:p>
            <a:r>
              <a:rPr lang="nl-NL" dirty="0"/>
              <a:t>Kernkwadrant</a:t>
            </a:r>
          </a:p>
        </p:txBody>
      </p:sp>
      <p:pic>
        <p:nvPicPr>
          <p:cNvPr id="4" name="Tijdelijke aanduiding voor inhoud 3" descr="kernkwadranten.png"/>
          <p:cNvPicPr>
            <a:picLocks noGrp="1" noChangeAspect="1"/>
          </p:cNvPicPr>
          <p:nvPr>
            <p:ph idx="1"/>
          </p:nvPr>
        </p:nvPicPr>
        <p:blipFill>
          <a:blip r:embed="rId2">
            <a:extLst>
              <a:ext uri="{28A0092B-C50C-407E-A947-70E740481C1C}">
                <a14:useLocalDpi xmlns:a14="http://schemas.microsoft.com/office/drawing/2010/main" val="0"/>
              </a:ext>
            </a:extLst>
          </a:blip>
          <a:srcRect l="-10067" r="-10067"/>
          <a:stretch>
            <a:fillRect/>
          </a:stretch>
        </p:blipFill>
        <p:spPr>
          <a:xfrm>
            <a:off x="-270933" y="1185334"/>
            <a:ext cx="9702800" cy="5672666"/>
          </a:xfrm>
        </p:spPr>
      </p:pic>
    </p:spTree>
    <p:extLst>
      <p:ext uri="{BB962C8B-B14F-4D97-AF65-F5344CB8AC3E}">
        <p14:creationId xmlns:p14="http://schemas.microsoft.com/office/powerpoint/2010/main" val="102821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56695"/>
          </a:xfrm>
        </p:spPr>
        <p:txBody>
          <a:bodyPr>
            <a:normAutofit fontScale="90000"/>
          </a:bodyPr>
          <a:lstStyle/>
          <a:p>
            <a:r>
              <a:rPr lang="nl-NL" dirty="0"/>
              <a:t>TA Drivers</a:t>
            </a:r>
          </a:p>
        </p:txBody>
      </p:sp>
      <p:pic>
        <p:nvPicPr>
          <p:cNvPr id="4" name="Tijdelijke aanduiding voor inhoud 3" descr="ta-drivers.jpg"/>
          <p:cNvPicPr>
            <a:picLocks noGrp="1" noChangeAspect="1"/>
          </p:cNvPicPr>
          <p:nvPr>
            <p:ph idx="1"/>
          </p:nvPr>
        </p:nvPicPr>
        <p:blipFill>
          <a:blip r:embed="rId2">
            <a:extLst>
              <a:ext uri="{28A0092B-C50C-407E-A947-70E740481C1C}">
                <a14:useLocalDpi xmlns:a14="http://schemas.microsoft.com/office/drawing/2010/main" val="0"/>
              </a:ext>
            </a:extLst>
          </a:blip>
          <a:srcRect l="-5673" r="-5673"/>
          <a:stretch>
            <a:fillRect/>
          </a:stretch>
        </p:blipFill>
        <p:spPr>
          <a:xfrm>
            <a:off x="0" y="1270000"/>
            <a:ext cx="9144000" cy="5588000"/>
          </a:xfrm>
        </p:spPr>
      </p:pic>
    </p:spTree>
    <p:extLst>
      <p:ext uri="{BB962C8B-B14F-4D97-AF65-F5344CB8AC3E}">
        <p14:creationId xmlns:p14="http://schemas.microsoft.com/office/powerpoint/2010/main" val="112337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2F90AF07-32A8-C74B-A394-0E4C64B5A60D}"/>
              </a:ext>
            </a:extLst>
          </p:cNvPr>
          <p:cNvPicPr>
            <a:picLocks noGrp="1" noChangeAspect="1"/>
          </p:cNvPicPr>
          <p:nvPr>
            <p:ph idx="1"/>
          </p:nvPr>
        </p:nvPicPr>
        <p:blipFill>
          <a:blip r:embed="rId2"/>
          <a:stretch>
            <a:fillRect/>
          </a:stretch>
        </p:blipFill>
        <p:spPr>
          <a:xfrm>
            <a:off x="495887" y="551330"/>
            <a:ext cx="7827842" cy="5501564"/>
          </a:xfrm>
        </p:spPr>
      </p:pic>
    </p:spTree>
    <p:extLst>
      <p:ext uri="{BB962C8B-B14F-4D97-AF65-F5344CB8AC3E}">
        <p14:creationId xmlns:p14="http://schemas.microsoft.com/office/powerpoint/2010/main" val="382278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l="-18187" r="-18187"/>
          <a:stretch>
            <a:fillRect/>
          </a:stretch>
        </p:blipFill>
        <p:spPr bwMode="auto">
          <a:xfrm>
            <a:off x="0" y="611980"/>
            <a:ext cx="9144000" cy="5514183"/>
          </a:xfrm>
          <a:prstGeom prst="rect">
            <a:avLst/>
          </a:prstGeom>
          <a:noFill/>
          <a:ln>
            <a:noFill/>
          </a:ln>
        </p:spPr>
      </p:pic>
    </p:spTree>
    <p:extLst>
      <p:ext uri="{BB962C8B-B14F-4D97-AF65-F5344CB8AC3E}">
        <p14:creationId xmlns:p14="http://schemas.microsoft.com/office/powerpoint/2010/main" val="107049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0096" y="544535"/>
            <a:ext cx="8229600" cy="6018950"/>
          </a:xfrm>
        </p:spPr>
        <p:txBody>
          <a:bodyPr>
            <a:normAutofit fontScale="70000" lnSpcReduction="20000"/>
          </a:bodyPr>
          <a:lstStyle/>
          <a:p>
            <a:pPr marL="0" indent="0">
              <a:buNone/>
            </a:pPr>
            <a:r>
              <a:rPr lang="nl-NL" b="1" dirty="0"/>
              <a:t>1. De dramadriehoek is gebaseerd op leugens. </a:t>
            </a:r>
            <a:r>
              <a:rPr lang="nl-NL" dirty="0"/>
              <a:t>Vertel jezelf of anderen een leugen, of het nu over je emoties, je beleving of andere gegevens is, en je zult meteen in de Driehoek terechtkomen en in het verslavende proces.</a:t>
            </a:r>
            <a:br>
              <a:rPr lang="nl-NL" dirty="0"/>
            </a:br>
            <a:r>
              <a:rPr lang="nl-NL" b="1" dirty="0"/>
              <a:t>2. Alle ‘zou moeten’ gedachten zijn een leugen. </a:t>
            </a:r>
            <a:r>
              <a:rPr lang="nl-NL" dirty="0"/>
              <a:t>Deze gedachten komen voort uit controle. Je wilt controle over het gedrag van de ander zodat je zelf krijgt wat je nodig hebt: veiligheid, waardering etc.</a:t>
            </a:r>
            <a:br>
              <a:rPr lang="nl-NL" b="1" dirty="0"/>
            </a:br>
            <a:r>
              <a:rPr lang="nl-NL" b="1" dirty="0"/>
              <a:t>3. Alle posities in de Driehoek veroorzaken pijn.</a:t>
            </a:r>
            <a:br>
              <a:rPr lang="nl-NL" b="1" dirty="0"/>
            </a:br>
            <a:r>
              <a:rPr lang="nl-NL" b="1" dirty="0"/>
              <a:t>4. Er is geen kracht of macht in de Driehoek.</a:t>
            </a:r>
            <a:r>
              <a:rPr lang="nl-NL" dirty="0"/>
              <a:t> Ongeacht de positie die je inneemt, je handelt vanuit machteloosheid en onverantwoordelijkheid.</a:t>
            </a:r>
            <a:br>
              <a:rPr lang="nl-NL" dirty="0"/>
            </a:br>
            <a:r>
              <a:rPr lang="nl-NL" b="1" dirty="0"/>
              <a:t>5. Iedereen heeft een favoriete startpositie, meestal de redder of slachtoffer.</a:t>
            </a:r>
            <a:br>
              <a:rPr lang="nl-NL" b="1" dirty="0"/>
            </a:br>
            <a:r>
              <a:rPr lang="nl-NL" b="1" dirty="0"/>
              <a:t>6. Als je eenmaal gevangen bent in de Driehoek, </a:t>
            </a:r>
            <a:r>
              <a:rPr lang="nl-NL" b="1" dirty="0" err="1"/>
              <a:t>zul</a:t>
            </a:r>
            <a:r>
              <a:rPr lang="nl-NL" b="1" dirty="0"/>
              <a:t> je uiteindelijk alle posities bekleden,</a:t>
            </a:r>
            <a:r>
              <a:rPr lang="nl-NL" dirty="0"/>
              <a:t> of je het nu wilt of niet.</a:t>
            </a:r>
            <a:br>
              <a:rPr lang="nl-NL" dirty="0"/>
            </a:br>
            <a:r>
              <a:rPr lang="nl-NL" b="1" dirty="0"/>
              <a:t>7. Schuld is de ervaring die jou vasthoudt in de Driehoek.</a:t>
            </a:r>
            <a:br>
              <a:rPr lang="nl-NL" dirty="0"/>
            </a:br>
            <a:r>
              <a:rPr lang="nl-NL" b="1" dirty="0"/>
              <a:t>8. Je kunt alleen uit de Dramadriehoek stappen via de Aanklagerspositie.</a:t>
            </a:r>
            <a:br>
              <a:rPr lang="nl-NL" b="1" dirty="0"/>
            </a:br>
            <a:r>
              <a:rPr lang="nl-NL" b="1" dirty="0"/>
              <a:t>9. Je kunt de Driehoek ook alleen spelen, met jezelf.</a:t>
            </a:r>
            <a:br>
              <a:rPr lang="nl-NL" b="1" dirty="0"/>
            </a:br>
            <a:r>
              <a:rPr lang="nl-NL" b="1" dirty="0"/>
              <a:t>10. Wanneer je actief een (werk)relatie onderhoudt met iemand die leeft in de Driehoek, dan moet je erg voorzichtig zijn voor de valkuilen.</a:t>
            </a:r>
            <a:endParaRPr lang="nl-NL" dirty="0"/>
          </a:p>
          <a:p>
            <a:endParaRPr lang="nl-NL" dirty="0"/>
          </a:p>
        </p:txBody>
      </p:sp>
    </p:spTree>
    <p:extLst>
      <p:ext uri="{BB962C8B-B14F-4D97-AF65-F5344CB8AC3E}">
        <p14:creationId xmlns:p14="http://schemas.microsoft.com/office/powerpoint/2010/main" val="74254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NEUTRALE GETUIGE</a:t>
            </a:r>
            <a:endParaRPr lang="nl-NL" dirty="0"/>
          </a:p>
        </p:txBody>
      </p:sp>
      <p:sp>
        <p:nvSpPr>
          <p:cNvPr id="3" name="Tijdelijke aanduiding voor inhoud 2"/>
          <p:cNvSpPr>
            <a:spLocks noGrp="1"/>
          </p:cNvSpPr>
          <p:nvPr>
            <p:ph idx="1"/>
          </p:nvPr>
        </p:nvSpPr>
        <p:spPr/>
        <p:txBody>
          <a:bodyPr/>
          <a:lstStyle/>
          <a:p>
            <a:pPr marL="0" indent="0">
              <a:buNone/>
            </a:pPr>
            <a:r>
              <a:rPr lang="nl-NL" dirty="0"/>
              <a:t>De Dramadriehoek kent nog een vierde positie. Dat is de positie van de neutrale getuige. Hier vandaan kun je communiceren vanuit betrokkenheid en zonder waardeoordelen. Je bent respectvol en nieuwsgierig, maar ook open en eerlijk. Door uit de situatie te stappen, bekijk je het gesprek op een afstand.</a:t>
            </a:r>
          </a:p>
          <a:p>
            <a:endParaRPr lang="nl-NL" dirty="0"/>
          </a:p>
        </p:txBody>
      </p:sp>
    </p:spTree>
    <p:extLst>
      <p:ext uri="{BB962C8B-B14F-4D97-AF65-F5344CB8AC3E}">
        <p14:creationId xmlns:p14="http://schemas.microsoft.com/office/powerpoint/2010/main" val="2532066552"/>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TotalTime>
  <Words>863</Words>
  <Application>Microsoft Office PowerPoint</Application>
  <PresentationFormat>Diavoorstelling (4:3)</PresentationFormat>
  <Paragraphs>40</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Office-thema</vt:lpstr>
      <vt:lpstr>Oefeningen module reflectie ZP</vt:lpstr>
      <vt:lpstr>ABCD-tje</vt:lpstr>
      <vt:lpstr>Denkhoeden van Bono</vt:lpstr>
      <vt:lpstr>Kernkwadrant</vt:lpstr>
      <vt:lpstr>TA Drivers</vt:lpstr>
      <vt:lpstr>PowerPoint-presentatie</vt:lpstr>
      <vt:lpstr>PowerPoint-presentatie</vt:lpstr>
      <vt:lpstr>PowerPoint-presentatie</vt:lpstr>
      <vt:lpstr>NEUTRALE GETUIGE</vt:lpstr>
      <vt:lpstr>UIT DE DRAMADRIEHOEK STAPPEN EN BLIJVEN</vt:lpstr>
      <vt:lpstr>1. Blijf neutrale getuige. Anderen spreken je vaak aan op gedrag dat je vertoont in bijvoorbeeld de rol die je hebt. Maar ze spreken je niet aan op je hele mens-zijn. Blijf onpartijdig communiceren i.p.v. dat je emoties het overnemen en laat oordelen en kritiek achterwege. </vt:lpstr>
      <vt:lpstr>PowerPoint-presentatie</vt:lpstr>
      <vt:lpstr>Hoe stop je voortslepende drama's in je leven?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Oefeningen module reflectie ZP</dc:title>
  <dc:creator>Sietske Horneman</dc:creator>
  <cp:lastModifiedBy>HYR Dafi</cp:lastModifiedBy>
  <cp:revision>14</cp:revision>
  <dcterms:created xsi:type="dcterms:W3CDTF">2017-06-12T10:28:47Z</dcterms:created>
  <dcterms:modified xsi:type="dcterms:W3CDTF">2020-09-28T17:40:32Z</dcterms:modified>
</cp:coreProperties>
</file>