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552" r:id="rId2"/>
    <p:sldId id="404" r:id="rId3"/>
    <p:sldId id="530" r:id="rId4"/>
    <p:sldId id="535" r:id="rId5"/>
    <p:sldId id="536" r:id="rId6"/>
    <p:sldId id="537" r:id="rId7"/>
    <p:sldId id="538" r:id="rId8"/>
    <p:sldId id="531" r:id="rId9"/>
    <p:sldId id="532" r:id="rId10"/>
    <p:sldId id="533" r:id="rId11"/>
    <p:sldId id="534" r:id="rId12"/>
    <p:sldId id="539" r:id="rId13"/>
    <p:sldId id="540" r:id="rId14"/>
    <p:sldId id="541" r:id="rId15"/>
    <p:sldId id="542" r:id="rId16"/>
    <p:sldId id="554" r:id="rId17"/>
    <p:sldId id="557" r:id="rId18"/>
    <p:sldId id="558" r:id="rId19"/>
    <p:sldId id="559" r:id="rId20"/>
    <p:sldId id="560" r:id="rId21"/>
    <p:sldId id="543" r:id="rId22"/>
    <p:sldId id="544" r:id="rId23"/>
    <p:sldId id="545" r:id="rId24"/>
    <p:sldId id="547" r:id="rId25"/>
    <p:sldId id="546" r:id="rId26"/>
    <p:sldId id="548" r:id="rId27"/>
    <p:sldId id="549" r:id="rId28"/>
    <p:sldId id="550" r:id="rId29"/>
    <p:sldId id="551" r:id="rId3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0000"/>
    <a:srgbClr val="8FE5E3"/>
    <a:srgbClr val="69DCD9"/>
    <a:srgbClr val="009999"/>
    <a:srgbClr val="00CC99"/>
    <a:srgbClr val="178B8B"/>
    <a:srgbClr val="2EBB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2" y="-9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FSPALONY\Documents\01_Travail\02_CPI1\Construction\01.Cours TD\2.Analyse fonctionnelle\arriere plan CPI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82" t="39098" b="906"/>
          <a:stretch/>
        </p:blipFill>
        <p:spPr bwMode="auto">
          <a:xfrm>
            <a:off x="-36512" y="0"/>
            <a:ext cx="57961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7"/>
          <a:stretch/>
        </p:blipFill>
        <p:spPr bwMode="auto">
          <a:xfrm>
            <a:off x="8710032" y="1052736"/>
            <a:ext cx="438821" cy="5313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88640"/>
            <a:ext cx="9180512" cy="927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5580112" y="188640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 smtClean="0">
                <a:solidFill>
                  <a:srgbClr val="3959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Comportement  des Systèmes Techniques</a:t>
            </a:r>
            <a:endParaRPr lang="en-US" b="1" i="1" dirty="0">
              <a:solidFill>
                <a:srgbClr val="3959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323528" y="2204864"/>
            <a:ext cx="8686800" cy="271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400" b="1" i="0" u="none" strike="noStrike" kern="1200" cap="all" spc="0" normalizeH="0" baseline="0" noProof="0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uLnTx/>
                <a:uFillTx/>
                <a:latin typeface="Comic Sans MS" pitchFamily="66" charset="0"/>
                <a:ea typeface="+mj-ea"/>
                <a:cs typeface="+mj-cs"/>
              </a:rPr>
              <a:t>Cinématique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5400" b="1" i="0" u="none" strike="noStrike" kern="1200" cap="all" spc="0" normalizeH="0" baseline="0" noProof="0" dirty="0" smtClean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400" b="1" i="0" u="none" strike="noStrike" kern="1200" cap="all" spc="0" normalizeH="0" baseline="0" noProof="0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uLnTx/>
                <a:uFillTx/>
                <a:latin typeface="Comic Sans MS" pitchFamily="66" charset="0"/>
                <a:ea typeface="+mj-ea"/>
                <a:cs typeface="+mj-cs"/>
              </a:rPr>
              <a:t>C.I.R.</a:t>
            </a:r>
            <a:endParaRPr kumimoji="0" lang="fr-FR" sz="5400" b="1" i="0" u="none" strike="noStrike" kern="1200" cap="all" spc="0" normalizeH="0" baseline="0" noProof="0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0" y="6309320"/>
            <a:ext cx="9144000" cy="576064"/>
          </a:xfrm>
          <a:prstGeom prst="rect">
            <a:avLst/>
          </a:prstGeom>
          <a:gradFill flip="none" rotWithShape="1">
            <a:gsLst>
              <a:gs pos="62000">
                <a:srgbClr val="395982"/>
              </a:gs>
              <a:gs pos="10000">
                <a:srgbClr val="8DA1BC">
                  <a:lumMod val="0"/>
                  <a:lumOff val="100000"/>
                </a:srgbClr>
              </a:gs>
              <a:gs pos="25000">
                <a:schemeClr val="accent1">
                  <a:tint val="23500"/>
                  <a:satMod val="16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13" y="6411613"/>
            <a:ext cx="2486999" cy="389991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8172400" y="6433590"/>
            <a:ext cx="9764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128C517F-914E-4150-B4B9-D5BF9F05A0E2}" type="slidenum">
              <a:rPr lang="fr-FR" sz="1200" i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‹N°›</a:t>
            </a:fld>
            <a:endParaRPr lang="en-US" sz="1200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E9FC5E-FD79-4F2C-8A2E-BE962E432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Lycée Louis Armand – BTS CPI 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AA6760-1B01-466F-A0C9-5B2F495521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Lycée Louis Armand – BTS CPI 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4F512-F315-4DB8-9AE6-86DFFA0659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597" name="Group 5"/>
          <p:cNvGrpSpPr>
            <a:grpSpLocks noChangeAspect="1"/>
          </p:cNvGrpSpPr>
          <p:nvPr/>
        </p:nvGrpSpPr>
        <p:grpSpPr bwMode="auto">
          <a:xfrm>
            <a:off x="1187450" y="2096219"/>
            <a:ext cx="6757988" cy="4233863"/>
            <a:chOff x="1520" y="9906"/>
            <a:chExt cx="8865" cy="5552"/>
          </a:xfrm>
        </p:grpSpPr>
        <p:pic>
          <p:nvPicPr>
            <p:cNvPr id="366598" name="Picture 6" descr="x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20" y="11648"/>
              <a:ext cx="8865" cy="38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6599" name="Line 7"/>
            <p:cNvSpPr>
              <a:spLocks noChangeAspect="1" noChangeShapeType="1"/>
            </p:cNvSpPr>
            <p:nvPr/>
          </p:nvSpPr>
          <p:spPr bwMode="auto">
            <a:xfrm>
              <a:off x="8438" y="9906"/>
              <a:ext cx="0" cy="429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366600" name="Text Box 8"/>
            <p:cNvSpPr txBox="1">
              <a:spLocks noChangeAspect="1" noChangeArrowheads="1"/>
            </p:cNvSpPr>
            <p:nvPr/>
          </p:nvSpPr>
          <p:spPr bwMode="auto">
            <a:xfrm>
              <a:off x="8438" y="10237"/>
              <a:ext cx="241" cy="6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fr-FR" sz="2800">
                <a:solidFill>
                  <a:srgbClr val="000000"/>
                </a:solidFill>
              </a:endParaRPr>
            </a:p>
          </p:txBody>
        </p:sp>
        <p:sp>
          <p:nvSpPr>
            <p:cNvPr id="366601" name="Line 9"/>
            <p:cNvSpPr>
              <a:spLocks noChangeAspect="1" noChangeShapeType="1"/>
            </p:cNvSpPr>
            <p:nvPr/>
          </p:nvSpPr>
          <p:spPr bwMode="auto">
            <a:xfrm rot="16200000">
              <a:off x="5080" y="9363"/>
              <a:ext cx="2313" cy="5013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907704" y="791493"/>
            <a:ext cx="70564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2.2. </a:t>
            </a:r>
            <a:r>
              <a:rPr lang="fr-FR" sz="3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Construction</a:t>
            </a:r>
            <a:endParaRPr lang="fr-FR" sz="3000" b="1" u="sng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7621" name="Group 5"/>
          <p:cNvGrpSpPr>
            <a:grpSpLocks noChangeAspect="1"/>
          </p:cNvGrpSpPr>
          <p:nvPr/>
        </p:nvGrpSpPr>
        <p:grpSpPr bwMode="auto">
          <a:xfrm>
            <a:off x="1187450" y="2096219"/>
            <a:ext cx="6757988" cy="4233863"/>
            <a:chOff x="1520" y="9906"/>
            <a:chExt cx="8865" cy="5552"/>
          </a:xfrm>
        </p:grpSpPr>
        <p:pic>
          <p:nvPicPr>
            <p:cNvPr id="367622" name="Picture 6" descr="x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20" y="11648"/>
              <a:ext cx="8865" cy="38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7623" name="Line 7"/>
            <p:cNvSpPr>
              <a:spLocks noChangeAspect="1" noChangeShapeType="1"/>
            </p:cNvSpPr>
            <p:nvPr/>
          </p:nvSpPr>
          <p:spPr bwMode="auto">
            <a:xfrm>
              <a:off x="8438" y="9906"/>
              <a:ext cx="0" cy="429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367625" name="Line 9"/>
            <p:cNvSpPr>
              <a:spLocks noChangeAspect="1" noChangeShapeType="1"/>
            </p:cNvSpPr>
            <p:nvPr/>
          </p:nvSpPr>
          <p:spPr bwMode="auto">
            <a:xfrm rot="16200000">
              <a:off x="5080" y="9363"/>
              <a:ext cx="2313" cy="5013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907704" y="791493"/>
            <a:ext cx="70564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2.2. </a:t>
            </a:r>
            <a:r>
              <a:rPr lang="fr-FR" sz="3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Construction</a:t>
            </a:r>
            <a:endParaRPr lang="fr-FR" sz="3000" b="1" u="sng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Text Box 19"/>
          <p:cNvSpPr txBox="1">
            <a:spLocks noChangeAspect="1" noChangeArrowheads="1"/>
          </p:cNvSpPr>
          <p:nvPr/>
        </p:nvSpPr>
        <p:spPr bwMode="auto">
          <a:xfrm>
            <a:off x="5796136" y="2469902"/>
            <a:ext cx="910853" cy="527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I</a:t>
            </a:r>
            <a:r>
              <a:rPr lang="fr-FR" b="1" baseline="-25000" dirty="0">
                <a:solidFill>
                  <a:srgbClr val="FF0000"/>
                </a:solidFill>
              </a:rPr>
              <a:t>3/0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1" name="Oval 36"/>
          <p:cNvSpPr>
            <a:spLocks noChangeAspect="1" noChangeArrowheads="1"/>
          </p:cNvSpPr>
          <p:nvPr/>
        </p:nvSpPr>
        <p:spPr bwMode="auto">
          <a:xfrm>
            <a:off x="6427560" y="2788937"/>
            <a:ext cx="61913" cy="6350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2751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3798888"/>
            <a:ext cx="6634163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2752" name="Line 16"/>
          <p:cNvSpPr>
            <a:spLocks noChangeAspect="1" noChangeShapeType="1"/>
          </p:cNvSpPr>
          <p:nvPr/>
        </p:nvSpPr>
        <p:spPr bwMode="auto">
          <a:xfrm rot="60000" flipV="1">
            <a:off x="1651000" y="2481263"/>
            <a:ext cx="4821238" cy="2835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53" name="Line 17"/>
          <p:cNvSpPr>
            <a:spLocks noChangeAspect="1" noChangeShapeType="1"/>
          </p:cNvSpPr>
          <p:nvPr/>
        </p:nvSpPr>
        <p:spPr bwMode="auto">
          <a:xfrm rot="5460000" flipV="1">
            <a:off x="2474119" y="4920456"/>
            <a:ext cx="1398588" cy="8223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54" name="Line 18"/>
          <p:cNvSpPr>
            <a:spLocks noChangeAspect="1" noChangeShapeType="1"/>
          </p:cNvSpPr>
          <p:nvPr/>
        </p:nvSpPr>
        <p:spPr bwMode="auto">
          <a:xfrm flipV="1">
            <a:off x="6029325" y="2600325"/>
            <a:ext cx="0" cy="2763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66" name="Line 30"/>
          <p:cNvSpPr>
            <a:spLocks noChangeAspect="1" noChangeShapeType="1"/>
          </p:cNvSpPr>
          <p:nvPr/>
        </p:nvSpPr>
        <p:spPr bwMode="auto">
          <a:xfrm rot="5460000" flipV="1">
            <a:off x="2709069" y="4671219"/>
            <a:ext cx="44450" cy="269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67" name="Line 31"/>
          <p:cNvSpPr>
            <a:spLocks noChangeAspect="1" noChangeShapeType="1"/>
          </p:cNvSpPr>
          <p:nvPr/>
        </p:nvSpPr>
        <p:spPr bwMode="auto">
          <a:xfrm rot="60000" flipV="1">
            <a:off x="2740025" y="4668838"/>
            <a:ext cx="71438" cy="41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68" name="Text Box 32"/>
          <p:cNvSpPr txBox="1">
            <a:spLocks noChangeAspect="1" noChangeArrowheads="1"/>
          </p:cNvSpPr>
          <p:nvPr/>
        </p:nvSpPr>
        <p:spPr bwMode="auto">
          <a:xfrm>
            <a:off x="7337425" y="4738688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72769" name="Text Box 33"/>
          <p:cNvSpPr txBox="1">
            <a:spLocks noChangeAspect="1" noChangeArrowheads="1"/>
          </p:cNvSpPr>
          <p:nvPr/>
        </p:nvSpPr>
        <p:spPr bwMode="auto">
          <a:xfrm>
            <a:off x="2838450" y="5783263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72771" name="Text Box 35"/>
          <p:cNvSpPr txBox="1">
            <a:spLocks noChangeAspect="1" noChangeArrowheads="1"/>
          </p:cNvSpPr>
          <p:nvPr/>
        </p:nvSpPr>
        <p:spPr bwMode="auto">
          <a:xfrm>
            <a:off x="3381375" y="4083050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72772" name="Oval 36"/>
          <p:cNvSpPr>
            <a:spLocks noChangeAspect="1" noChangeArrowheads="1"/>
          </p:cNvSpPr>
          <p:nvPr/>
        </p:nvSpPr>
        <p:spPr bwMode="auto">
          <a:xfrm>
            <a:off x="5994400" y="2752725"/>
            <a:ext cx="61913" cy="635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74" name="Rectangle 38"/>
          <p:cNvSpPr>
            <a:spLocks noChangeArrowheads="1"/>
          </p:cNvSpPr>
          <p:nvPr/>
        </p:nvSpPr>
        <p:spPr bwMode="auto">
          <a:xfrm>
            <a:off x="3251200" y="5337175"/>
            <a:ext cx="8354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B,3/0</a:t>
            </a:r>
            <a:endParaRPr lang="fr-FR" b="1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72776" name="Line 40"/>
          <p:cNvSpPr>
            <a:spLocks noChangeShapeType="1"/>
          </p:cNvSpPr>
          <p:nvPr/>
        </p:nvSpPr>
        <p:spPr bwMode="auto">
          <a:xfrm>
            <a:off x="3297238" y="5373688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1907704" y="791493"/>
            <a:ext cx="70564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2.3. </a:t>
            </a:r>
            <a:r>
              <a:rPr lang="fr-FR" sz="3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Application</a:t>
            </a:r>
            <a:endParaRPr lang="fr-FR" sz="3000" b="1" u="sng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2627784" y="1439565"/>
            <a:ext cx="547260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2.3.1. </a:t>
            </a:r>
            <a:r>
              <a:rPr lang="fr-FR" sz="3000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fr-FR" sz="3000" b="1" u="sng" baseline="300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ère</a:t>
            </a:r>
            <a:r>
              <a:rPr lang="fr-FR" sz="3000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méthode</a:t>
            </a:r>
            <a:endParaRPr lang="fr-FR" sz="3000" b="1" u="sng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" name="Text Box 19"/>
          <p:cNvSpPr txBox="1">
            <a:spLocks noChangeAspect="1" noChangeArrowheads="1"/>
          </p:cNvSpPr>
          <p:nvPr/>
        </p:nvSpPr>
        <p:spPr bwMode="auto">
          <a:xfrm>
            <a:off x="5389339" y="2469902"/>
            <a:ext cx="910853" cy="527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b="1" dirty="0">
                <a:solidFill>
                  <a:srgbClr val="000000"/>
                </a:solidFill>
              </a:rPr>
              <a:t>I</a:t>
            </a:r>
            <a:r>
              <a:rPr lang="fr-FR" b="1" baseline="-25000" dirty="0">
                <a:solidFill>
                  <a:srgbClr val="000000"/>
                </a:solidFill>
              </a:rPr>
              <a:t>3/0</a:t>
            </a:r>
            <a:endParaRPr lang="fr-FR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376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3798888"/>
            <a:ext cx="6634163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3766" name="Line 6"/>
          <p:cNvSpPr>
            <a:spLocks noChangeAspect="1" noChangeShapeType="1"/>
          </p:cNvSpPr>
          <p:nvPr/>
        </p:nvSpPr>
        <p:spPr bwMode="auto">
          <a:xfrm rot="60000" flipV="1">
            <a:off x="1651000" y="2481263"/>
            <a:ext cx="4821238" cy="28352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3767" name="Line 7"/>
          <p:cNvSpPr>
            <a:spLocks noChangeAspect="1" noChangeShapeType="1"/>
          </p:cNvSpPr>
          <p:nvPr/>
        </p:nvSpPr>
        <p:spPr bwMode="auto">
          <a:xfrm rot="5460000" flipV="1">
            <a:off x="2474119" y="4920456"/>
            <a:ext cx="1398588" cy="8223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3768" name="Line 8"/>
          <p:cNvSpPr>
            <a:spLocks noChangeAspect="1" noChangeShapeType="1"/>
          </p:cNvSpPr>
          <p:nvPr/>
        </p:nvSpPr>
        <p:spPr bwMode="auto">
          <a:xfrm flipV="1">
            <a:off x="6029325" y="2600325"/>
            <a:ext cx="0" cy="27638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3770" name="Line 10"/>
          <p:cNvSpPr>
            <a:spLocks noChangeAspect="1" noChangeShapeType="1"/>
          </p:cNvSpPr>
          <p:nvPr/>
        </p:nvSpPr>
        <p:spPr bwMode="auto">
          <a:xfrm flipV="1">
            <a:off x="3582988" y="2205038"/>
            <a:ext cx="2895600" cy="38163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3779" name="Freeform 19"/>
          <p:cNvSpPr>
            <a:spLocks noChangeAspect="1"/>
          </p:cNvSpPr>
          <p:nvPr/>
        </p:nvSpPr>
        <p:spPr bwMode="auto">
          <a:xfrm>
            <a:off x="3965575" y="3917950"/>
            <a:ext cx="2108200" cy="1184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80" y="1080"/>
              </a:cxn>
              <a:cxn ang="0">
                <a:pos x="2880" y="1620"/>
              </a:cxn>
            </a:cxnLst>
            <a:rect l="0" t="0" r="r" b="b"/>
            <a:pathLst>
              <a:path w="2880" h="1620">
                <a:moveTo>
                  <a:pt x="0" y="0"/>
                </a:moveTo>
                <a:cubicBezTo>
                  <a:pt x="300" y="405"/>
                  <a:pt x="600" y="810"/>
                  <a:pt x="1080" y="1080"/>
                </a:cubicBezTo>
                <a:cubicBezTo>
                  <a:pt x="1560" y="1350"/>
                  <a:pt x="2220" y="1485"/>
                  <a:pt x="2880" y="162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3780" name="Line 20"/>
          <p:cNvSpPr>
            <a:spLocks noChangeAspect="1" noChangeShapeType="1"/>
          </p:cNvSpPr>
          <p:nvPr/>
        </p:nvSpPr>
        <p:spPr bwMode="auto">
          <a:xfrm rot="5460000" flipV="1">
            <a:off x="2709069" y="4671219"/>
            <a:ext cx="44450" cy="269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3781" name="Line 21"/>
          <p:cNvSpPr>
            <a:spLocks noChangeAspect="1" noChangeShapeType="1"/>
          </p:cNvSpPr>
          <p:nvPr/>
        </p:nvSpPr>
        <p:spPr bwMode="auto">
          <a:xfrm rot="60000" flipV="1">
            <a:off x="2740025" y="4668838"/>
            <a:ext cx="71438" cy="41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3782" name="Text Box 22"/>
          <p:cNvSpPr txBox="1">
            <a:spLocks noChangeAspect="1" noChangeArrowheads="1"/>
          </p:cNvSpPr>
          <p:nvPr/>
        </p:nvSpPr>
        <p:spPr bwMode="auto">
          <a:xfrm>
            <a:off x="7337425" y="4738688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73783" name="Text Box 23"/>
          <p:cNvSpPr txBox="1">
            <a:spLocks noChangeAspect="1" noChangeArrowheads="1"/>
          </p:cNvSpPr>
          <p:nvPr/>
        </p:nvSpPr>
        <p:spPr bwMode="auto">
          <a:xfrm>
            <a:off x="2838450" y="5783263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73784" name="Text Box 24"/>
          <p:cNvSpPr txBox="1">
            <a:spLocks noChangeAspect="1" noChangeArrowheads="1"/>
          </p:cNvSpPr>
          <p:nvPr/>
        </p:nvSpPr>
        <p:spPr bwMode="auto">
          <a:xfrm>
            <a:off x="3662363" y="3575050"/>
            <a:ext cx="823912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dirty="0">
                <a:solidFill>
                  <a:srgbClr val="FF0000"/>
                </a:solidFill>
                <a:latin typeface="Times New Roman" pitchFamily="18" charset="0"/>
              </a:rPr>
              <a:t>A’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3785" name="Text Box 25"/>
          <p:cNvSpPr txBox="1">
            <a:spLocks noChangeAspect="1" noChangeArrowheads="1"/>
          </p:cNvSpPr>
          <p:nvPr/>
        </p:nvSpPr>
        <p:spPr bwMode="auto">
          <a:xfrm>
            <a:off x="3381375" y="4083050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73786" name="Oval 26"/>
          <p:cNvSpPr>
            <a:spLocks noChangeAspect="1" noChangeArrowheads="1"/>
          </p:cNvSpPr>
          <p:nvPr/>
        </p:nvSpPr>
        <p:spPr bwMode="auto">
          <a:xfrm>
            <a:off x="5994400" y="2752725"/>
            <a:ext cx="61913" cy="635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3787" name="Rectangle 27"/>
          <p:cNvSpPr>
            <a:spLocks noChangeArrowheads="1"/>
          </p:cNvSpPr>
          <p:nvPr/>
        </p:nvSpPr>
        <p:spPr bwMode="auto">
          <a:xfrm>
            <a:off x="3251200" y="5337175"/>
            <a:ext cx="8354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B,3/0</a:t>
            </a:r>
            <a:endParaRPr lang="fr-FR" b="1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73788" name="Line 28"/>
          <p:cNvSpPr>
            <a:spLocks noChangeShapeType="1"/>
          </p:cNvSpPr>
          <p:nvPr/>
        </p:nvSpPr>
        <p:spPr bwMode="auto">
          <a:xfrm>
            <a:off x="3297238" y="5373688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2627784" y="764704"/>
            <a:ext cx="547260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2.3.1. </a:t>
            </a:r>
            <a:r>
              <a:rPr lang="fr-FR" sz="3000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fr-FR" sz="3000" b="1" u="sng" baseline="300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ère</a:t>
            </a:r>
            <a:r>
              <a:rPr lang="fr-FR" sz="3000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méthode</a:t>
            </a:r>
            <a:endParaRPr lang="fr-FR" sz="3000" b="1" u="sng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" name="Text Box 19"/>
          <p:cNvSpPr txBox="1">
            <a:spLocks noChangeAspect="1" noChangeArrowheads="1"/>
          </p:cNvSpPr>
          <p:nvPr/>
        </p:nvSpPr>
        <p:spPr bwMode="auto">
          <a:xfrm>
            <a:off x="5389339" y="2469902"/>
            <a:ext cx="910853" cy="527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b="1" dirty="0"/>
              <a:t>I</a:t>
            </a:r>
            <a:r>
              <a:rPr lang="fr-FR" b="1" baseline="-25000" dirty="0"/>
              <a:t>3/0</a:t>
            </a:r>
            <a:endParaRPr lang="fr-FR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478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3798888"/>
            <a:ext cx="6634163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4790" name="Line 6"/>
          <p:cNvSpPr>
            <a:spLocks noChangeAspect="1" noChangeShapeType="1"/>
          </p:cNvSpPr>
          <p:nvPr/>
        </p:nvSpPr>
        <p:spPr bwMode="auto">
          <a:xfrm rot="60000" flipV="1">
            <a:off x="1651000" y="2481263"/>
            <a:ext cx="4821238" cy="28352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4791" name="Line 7"/>
          <p:cNvSpPr>
            <a:spLocks noChangeAspect="1" noChangeShapeType="1"/>
          </p:cNvSpPr>
          <p:nvPr/>
        </p:nvSpPr>
        <p:spPr bwMode="auto">
          <a:xfrm rot="5460000" flipV="1">
            <a:off x="2474119" y="4920456"/>
            <a:ext cx="1398588" cy="8223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4792" name="Line 8"/>
          <p:cNvSpPr>
            <a:spLocks noChangeAspect="1" noChangeShapeType="1"/>
          </p:cNvSpPr>
          <p:nvPr/>
        </p:nvSpPr>
        <p:spPr bwMode="auto">
          <a:xfrm flipV="1">
            <a:off x="6029325" y="2600325"/>
            <a:ext cx="0" cy="27638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4794" name="Line 10"/>
          <p:cNvSpPr>
            <a:spLocks noChangeAspect="1" noChangeShapeType="1"/>
          </p:cNvSpPr>
          <p:nvPr/>
        </p:nvSpPr>
        <p:spPr bwMode="auto">
          <a:xfrm flipV="1">
            <a:off x="3582988" y="2205038"/>
            <a:ext cx="2895600" cy="38163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4795" name="Line 11"/>
          <p:cNvSpPr>
            <a:spLocks noChangeAspect="1" noChangeShapeType="1"/>
          </p:cNvSpPr>
          <p:nvPr/>
        </p:nvSpPr>
        <p:spPr bwMode="auto">
          <a:xfrm rot="5460000" flipV="1">
            <a:off x="3788569" y="4112419"/>
            <a:ext cx="922337" cy="5429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4804" name="Line 20"/>
          <p:cNvSpPr>
            <a:spLocks noChangeAspect="1" noChangeShapeType="1"/>
          </p:cNvSpPr>
          <p:nvPr/>
        </p:nvSpPr>
        <p:spPr bwMode="auto">
          <a:xfrm rot="5460000" flipV="1">
            <a:off x="2709069" y="4671219"/>
            <a:ext cx="44450" cy="269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4805" name="Line 21"/>
          <p:cNvSpPr>
            <a:spLocks noChangeAspect="1" noChangeShapeType="1"/>
          </p:cNvSpPr>
          <p:nvPr/>
        </p:nvSpPr>
        <p:spPr bwMode="auto">
          <a:xfrm rot="60000" flipV="1">
            <a:off x="2740025" y="4668838"/>
            <a:ext cx="71438" cy="41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4806" name="Text Box 22"/>
          <p:cNvSpPr txBox="1">
            <a:spLocks noChangeAspect="1" noChangeArrowheads="1"/>
          </p:cNvSpPr>
          <p:nvPr/>
        </p:nvSpPr>
        <p:spPr bwMode="auto">
          <a:xfrm>
            <a:off x="7337425" y="4738688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74807" name="Text Box 23"/>
          <p:cNvSpPr txBox="1">
            <a:spLocks noChangeAspect="1" noChangeArrowheads="1"/>
          </p:cNvSpPr>
          <p:nvPr/>
        </p:nvSpPr>
        <p:spPr bwMode="auto">
          <a:xfrm>
            <a:off x="2838450" y="5783263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74808" name="Text Box 24"/>
          <p:cNvSpPr txBox="1">
            <a:spLocks noChangeAspect="1" noChangeArrowheads="1"/>
          </p:cNvSpPr>
          <p:nvPr/>
        </p:nvSpPr>
        <p:spPr bwMode="auto">
          <a:xfrm>
            <a:off x="3662363" y="3575050"/>
            <a:ext cx="823912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>
                <a:solidFill>
                  <a:srgbClr val="000000"/>
                </a:solidFill>
                <a:latin typeface="Times New Roman" pitchFamily="18" charset="0"/>
              </a:rPr>
              <a:t>A’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374809" name="Text Box 25"/>
          <p:cNvSpPr txBox="1">
            <a:spLocks noChangeAspect="1" noChangeArrowheads="1"/>
          </p:cNvSpPr>
          <p:nvPr/>
        </p:nvSpPr>
        <p:spPr bwMode="auto">
          <a:xfrm>
            <a:off x="3381375" y="4083050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74810" name="Oval 26"/>
          <p:cNvSpPr>
            <a:spLocks noChangeAspect="1" noChangeArrowheads="1"/>
          </p:cNvSpPr>
          <p:nvPr/>
        </p:nvSpPr>
        <p:spPr bwMode="auto">
          <a:xfrm>
            <a:off x="5994400" y="2752725"/>
            <a:ext cx="61913" cy="635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4811" name="Rectangle 27"/>
          <p:cNvSpPr>
            <a:spLocks noChangeArrowheads="1"/>
          </p:cNvSpPr>
          <p:nvPr/>
        </p:nvSpPr>
        <p:spPr bwMode="auto">
          <a:xfrm>
            <a:off x="3251200" y="5337175"/>
            <a:ext cx="8354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B,3/0</a:t>
            </a:r>
            <a:endParaRPr lang="fr-FR" b="1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74812" name="Line 28"/>
          <p:cNvSpPr>
            <a:spLocks noChangeShapeType="1"/>
          </p:cNvSpPr>
          <p:nvPr/>
        </p:nvSpPr>
        <p:spPr bwMode="auto">
          <a:xfrm>
            <a:off x="3297238" y="5373688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4813" name="Rectangle 29"/>
          <p:cNvSpPr>
            <a:spLocks noChangeArrowheads="1"/>
          </p:cNvSpPr>
          <p:nvPr/>
        </p:nvSpPr>
        <p:spPr bwMode="auto">
          <a:xfrm>
            <a:off x="3467100" y="4545013"/>
            <a:ext cx="8915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fr-FR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fr-FR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’,3/0</a:t>
            </a:r>
            <a:endParaRPr lang="fr-FR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4814" name="Line 30"/>
          <p:cNvSpPr>
            <a:spLocks noChangeShapeType="1"/>
          </p:cNvSpPr>
          <p:nvPr/>
        </p:nvSpPr>
        <p:spPr bwMode="auto">
          <a:xfrm>
            <a:off x="3513138" y="4581525"/>
            <a:ext cx="71913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2627784" y="764704"/>
            <a:ext cx="547260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3.3.1. </a:t>
            </a:r>
            <a:r>
              <a:rPr lang="fr-FR" sz="3000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fr-FR" sz="3000" b="1" u="sng" baseline="300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ère</a:t>
            </a:r>
            <a:r>
              <a:rPr lang="fr-FR" sz="3000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méthode</a:t>
            </a:r>
            <a:endParaRPr lang="fr-FR" sz="3000" b="1" u="sng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" name="Text Box 19"/>
          <p:cNvSpPr txBox="1">
            <a:spLocks noChangeAspect="1" noChangeArrowheads="1"/>
          </p:cNvSpPr>
          <p:nvPr/>
        </p:nvSpPr>
        <p:spPr bwMode="auto">
          <a:xfrm>
            <a:off x="5389339" y="2469902"/>
            <a:ext cx="910853" cy="527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b="1" dirty="0"/>
              <a:t>I</a:t>
            </a:r>
            <a:r>
              <a:rPr lang="fr-FR" b="1" baseline="-25000" dirty="0"/>
              <a:t>3/0</a:t>
            </a:r>
            <a:endParaRPr lang="fr-FR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581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3798888"/>
            <a:ext cx="6634163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5814" name="Line 6"/>
          <p:cNvSpPr>
            <a:spLocks noChangeAspect="1" noChangeShapeType="1"/>
          </p:cNvSpPr>
          <p:nvPr/>
        </p:nvSpPr>
        <p:spPr bwMode="auto">
          <a:xfrm rot="60000" flipV="1">
            <a:off x="1651000" y="2481263"/>
            <a:ext cx="4821238" cy="28352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5815" name="Line 7"/>
          <p:cNvSpPr>
            <a:spLocks noChangeAspect="1" noChangeShapeType="1"/>
          </p:cNvSpPr>
          <p:nvPr/>
        </p:nvSpPr>
        <p:spPr bwMode="auto">
          <a:xfrm rot="5460000" flipV="1">
            <a:off x="2474119" y="4920456"/>
            <a:ext cx="1398588" cy="8223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5816" name="Line 8"/>
          <p:cNvSpPr>
            <a:spLocks noChangeAspect="1" noChangeShapeType="1"/>
          </p:cNvSpPr>
          <p:nvPr/>
        </p:nvSpPr>
        <p:spPr bwMode="auto">
          <a:xfrm flipV="1">
            <a:off x="6029325" y="2600325"/>
            <a:ext cx="0" cy="27638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5818" name="Line 10"/>
          <p:cNvSpPr>
            <a:spLocks noChangeAspect="1" noChangeShapeType="1"/>
          </p:cNvSpPr>
          <p:nvPr/>
        </p:nvSpPr>
        <p:spPr bwMode="auto">
          <a:xfrm flipV="1">
            <a:off x="3582988" y="2205038"/>
            <a:ext cx="2895600" cy="38163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5819" name="Line 11"/>
          <p:cNvSpPr>
            <a:spLocks noChangeAspect="1" noChangeShapeType="1"/>
          </p:cNvSpPr>
          <p:nvPr/>
        </p:nvSpPr>
        <p:spPr bwMode="auto">
          <a:xfrm rot="5460000" flipV="1">
            <a:off x="3788569" y="4112419"/>
            <a:ext cx="922337" cy="5429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5820" name="Line 12"/>
          <p:cNvSpPr>
            <a:spLocks noChangeAspect="1" noChangeShapeType="1"/>
          </p:cNvSpPr>
          <p:nvPr/>
        </p:nvSpPr>
        <p:spPr bwMode="auto">
          <a:xfrm rot="1800000" flipV="1">
            <a:off x="6081713" y="4816475"/>
            <a:ext cx="922337" cy="5413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375821" name="Group 13"/>
          <p:cNvGrpSpPr>
            <a:grpSpLocks noChangeAspect="1"/>
          </p:cNvGrpSpPr>
          <p:nvPr/>
        </p:nvGrpSpPr>
        <p:grpSpPr bwMode="auto">
          <a:xfrm>
            <a:off x="6469063" y="5013325"/>
            <a:ext cx="174625" cy="142875"/>
            <a:chOff x="4478" y="3758"/>
            <a:chExt cx="240" cy="195"/>
          </a:xfrm>
        </p:grpSpPr>
        <p:sp>
          <p:nvSpPr>
            <p:cNvPr id="375822" name="Line 14"/>
            <p:cNvSpPr>
              <a:spLocks noChangeAspect="1" noChangeShapeType="1"/>
            </p:cNvSpPr>
            <p:nvPr/>
          </p:nvSpPr>
          <p:spPr bwMode="auto">
            <a:xfrm flipH="1">
              <a:off x="4478" y="3758"/>
              <a:ext cx="180" cy="1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75823" name="Line 15"/>
            <p:cNvSpPr>
              <a:spLocks noChangeAspect="1" noChangeShapeType="1"/>
            </p:cNvSpPr>
            <p:nvPr/>
          </p:nvSpPr>
          <p:spPr bwMode="auto">
            <a:xfrm flipH="1">
              <a:off x="4538" y="3773"/>
              <a:ext cx="180" cy="1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75824" name="Group 16"/>
          <p:cNvGrpSpPr>
            <a:grpSpLocks noChangeAspect="1"/>
          </p:cNvGrpSpPr>
          <p:nvPr/>
        </p:nvGrpSpPr>
        <p:grpSpPr bwMode="auto">
          <a:xfrm>
            <a:off x="4230688" y="4443413"/>
            <a:ext cx="174625" cy="142875"/>
            <a:chOff x="4478" y="3758"/>
            <a:chExt cx="240" cy="195"/>
          </a:xfrm>
        </p:grpSpPr>
        <p:sp>
          <p:nvSpPr>
            <p:cNvPr id="375825" name="Line 17"/>
            <p:cNvSpPr>
              <a:spLocks noChangeAspect="1" noChangeShapeType="1"/>
            </p:cNvSpPr>
            <p:nvPr/>
          </p:nvSpPr>
          <p:spPr bwMode="auto">
            <a:xfrm flipH="1">
              <a:off x="4478" y="3758"/>
              <a:ext cx="180" cy="1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75826" name="Line 18"/>
            <p:cNvSpPr>
              <a:spLocks noChangeAspect="1" noChangeShapeType="1"/>
            </p:cNvSpPr>
            <p:nvPr/>
          </p:nvSpPr>
          <p:spPr bwMode="auto">
            <a:xfrm flipH="1">
              <a:off x="4538" y="3773"/>
              <a:ext cx="180" cy="1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75828" name="Line 20"/>
          <p:cNvSpPr>
            <a:spLocks noChangeAspect="1" noChangeShapeType="1"/>
          </p:cNvSpPr>
          <p:nvPr/>
        </p:nvSpPr>
        <p:spPr bwMode="auto">
          <a:xfrm rot="5460000" flipV="1">
            <a:off x="2709069" y="4671219"/>
            <a:ext cx="44450" cy="269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5829" name="Line 21"/>
          <p:cNvSpPr>
            <a:spLocks noChangeAspect="1" noChangeShapeType="1"/>
          </p:cNvSpPr>
          <p:nvPr/>
        </p:nvSpPr>
        <p:spPr bwMode="auto">
          <a:xfrm rot="60000" flipV="1">
            <a:off x="2740025" y="4668838"/>
            <a:ext cx="71438" cy="41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5830" name="Text Box 22"/>
          <p:cNvSpPr txBox="1">
            <a:spLocks noChangeAspect="1" noChangeArrowheads="1"/>
          </p:cNvSpPr>
          <p:nvPr/>
        </p:nvSpPr>
        <p:spPr bwMode="auto">
          <a:xfrm>
            <a:off x="7337425" y="4738688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75831" name="Text Box 23"/>
          <p:cNvSpPr txBox="1">
            <a:spLocks noChangeAspect="1" noChangeArrowheads="1"/>
          </p:cNvSpPr>
          <p:nvPr/>
        </p:nvSpPr>
        <p:spPr bwMode="auto">
          <a:xfrm>
            <a:off x="2838450" y="5783263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75832" name="Text Box 24"/>
          <p:cNvSpPr txBox="1">
            <a:spLocks noChangeAspect="1" noChangeArrowheads="1"/>
          </p:cNvSpPr>
          <p:nvPr/>
        </p:nvSpPr>
        <p:spPr bwMode="auto">
          <a:xfrm>
            <a:off x="3662363" y="3575050"/>
            <a:ext cx="823912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>
                <a:solidFill>
                  <a:srgbClr val="000000"/>
                </a:solidFill>
                <a:latin typeface="Times New Roman" pitchFamily="18" charset="0"/>
              </a:rPr>
              <a:t>A’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375833" name="Text Box 25"/>
          <p:cNvSpPr txBox="1">
            <a:spLocks noChangeAspect="1" noChangeArrowheads="1"/>
          </p:cNvSpPr>
          <p:nvPr/>
        </p:nvSpPr>
        <p:spPr bwMode="auto">
          <a:xfrm>
            <a:off x="3381375" y="4083050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75834" name="Oval 26"/>
          <p:cNvSpPr>
            <a:spLocks noChangeAspect="1" noChangeArrowheads="1"/>
          </p:cNvSpPr>
          <p:nvPr/>
        </p:nvSpPr>
        <p:spPr bwMode="auto">
          <a:xfrm>
            <a:off x="5994400" y="2752725"/>
            <a:ext cx="61913" cy="635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5835" name="Rectangle 27"/>
          <p:cNvSpPr>
            <a:spLocks noChangeArrowheads="1"/>
          </p:cNvSpPr>
          <p:nvPr/>
        </p:nvSpPr>
        <p:spPr bwMode="auto">
          <a:xfrm>
            <a:off x="3251200" y="5337175"/>
            <a:ext cx="8354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B,3/0</a:t>
            </a:r>
            <a:endParaRPr lang="fr-FR" b="1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75836" name="Line 28"/>
          <p:cNvSpPr>
            <a:spLocks noChangeShapeType="1"/>
          </p:cNvSpPr>
          <p:nvPr/>
        </p:nvSpPr>
        <p:spPr bwMode="auto">
          <a:xfrm>
            <a:off x="3297238" y="5373688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5837" name="Rectangle 29"/>
          <p:cNvSpPr>
            <a:spLocks noChangeArrowheads="1"/>
          </p:cNvSpPr>
          <p:nvPr/>
        </p:nvSpPr>
        <p:spPr bwMode="auto">
          <a:xfrm>
            <a:off x="3467100" y="4545013"/>
            <a:ext cx="8915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r>
              <a:rPr lang="fr-FR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’,3/0</a:t>
            </a:r>
            <a:endParaRPr lang="fr-FR" b="1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75838" name="Line 30"/>
          <p:cNvSpPr>
            <a:spLocks noChangeShapeType="1"/>
          </p:cNvSpPr>
          <p:nvPr/>
        </p:nvSpPr>
        <p:spPr bwMode="auto">
          <a:xfrm>
            <a:off x="3513138" y="4581525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5839" name="Rectangle 31"/>
          <p:cNvSpPr>
            <a:spLocks noChangeArrowheads="1"/>
          </p:cNvSpPr>
          <p:nvPr/>
        </p:nvSpPr>
        <p:spPr bwMode="auto">
          <a:xfrm>
            <a:off x="6365875" y="5119688"/>
            <a:ext cx="8531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A,3/0</a:t>
            </a:r>
            <a:endParaRPr lang="fr-FR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5840" name="Line 32"/>
          <p:cNvSpPr>
            <a:spLocks noChangeShapeType="1"/>
          </p:cNvSpPr>
          <p:nvPr/>
        </p:nvSpPr>
        <p:spPr bwMode="auto">
          <a:xfrm>
            <a:off x="6411913" y="5156200"/>
            <a:ext cx="71913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2627784" y="764704"/>
            <a:ext cx="547260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2.3.1. </a:t>
            </a:r>
            <a:r>
              <a:rPr lang="fr-FR" sz="3000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fr-FR" sz="3000" b="1" u="sng" baseline="300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ère</a:t>
            </a:r>
            <a:r>
              <a:rPr lang="fr-FR" sz="3000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méthode</a:t>
            </a:r>
            <a:endParaRPr lang="fr-FR" sz="3000" b="1" u="sng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" name="Text Box 19"/>
          <p:cNvSpPr txBox="1">
            <a:spLocks noChangeAspect="1" noChangeArrowheads="1"/>
          </p:cNvSpPr>
          <p:nvPr/>
        </p:nvSpPr>
        <p:spPr bwMode="auto">
          <a:xfrm>
            <a:off x="5389339" y="2469902"/>
            <a:ext cx="910853" cy="527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b="1" dirty="0">
                <a:solidFill>
                  <a:srgbClr val="000000"/>
                </a:solidFill>
              </a:rPr>
              <a:t>I</a:t>
            </a:r>
            <a:r>
              <a:rPr lang="fr-FR" b="1" baseline="-25000" dirty="0">
                <a:solidFill>
                  <a:srgbClr val="000000"/>
                </a:solidFill>
              </a:rPr>
              <a:t>3/0</a:t>
            </a:r>
            <a:endParaRPr lang="fr-FR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2751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3798888"/>
            <a:ext cx="6634163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2752" name="Line 16"/>
          <p:cNvSpPr>
            <a:spLocks noChangeAspect="1" noChangeShapeType="1"/>
          </p:cNvSpPr>
          <p:nvPr/>
        </p:nvSpPr>
        <p:spPr bwMode="auto">
          <a:xfrm rot="60000" flipV="1">
            <a:off x="1651000" y="2481263"/>
            <a:ext cx="4821238" cy="2835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53" name="Line 17"/>
          <p:cNvSpPr>
            <a:spLocks noChangeAspect="1" noChangeShapeType="1"/>
          </p:cNvSpPr>
          <p:nvPr/>
        </p:nvSpPr>
        <p:spPr bwMode="auto">
          <a:xfrm rot="5460000" flipV="1">
            <a:off x="2474119" y="4920456"/>
            <a:ext cx="1398588" cy="8223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54" name="Line 18"/>
          <p:cNvSpPr>
            <a:spLocks noChangeAspect="1" noChangeShapeType="1"/>
          </p:cNvSpPr>
          <p:nvPr/>
        </p:nvSpPr>
        <p:spPr bwMode="auto">
          <a:xfrm flipV="1">
            <a:off x="6029325" y="2600325"/>
            <a:ext cx="0" cy="2763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66" name="Line 30"/>
          <p:cNvSpPr>
            <a:spLocks noChangeAspect="1" noChangeShapeType="1"/>
          </p:cNvSpPr>
          <p:nvPr/>
        </p:nvSpPr>
        <p:spPr bwMode="auto">
          <a:xfrm rot="5460000" flipV="1">
            <a:off x="2709069" y="4671219"/>
            <a:ext cx="44450" cy="269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67" name="Line 31"/>
          <p:cNvSpPr>
            <a:spLocks noChangeAspect="1" noChangeShapeType="1"/>
          </p:cNvSpPr>
          <p:nvPr/>
        </p:nvSpPr>
        <p:spPr bwMode="auto">
          <a:xfrm rot="60000" flipV="1">
            <a:off x="2740025" y="4668838"/>
            <a:ext cx="71438" cy="41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68" name="Text Box 32"/>
          <p:cNvSpPr txBox="1">
            <a:spLocks noChangeAspect="1" noChangeArrowheads="1"/>
          </p:cNvSpPr>
          <p:nvPr/>
        </p:nvSpPr>
        <p:spPr bwMode="auto">
          <a:xfrm>
            <a:off x="7337425" y="4738688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72769" name="Text Box 33"/>
          <p:cNvSpPr txBox="1">
            <a:spLocks noChangeAspect="1" noChangeArrowheads="1"/>
          </p:cNvSpPr>
          <p:nvPr/>
        </p:nvSpPr>
        <p:spPr bwMode="auto">
          <a:xfrm>
            <a:off x="2838450" y="5783263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72771" name="Text Box 35"/>
          <p:cNvSpPr txBox="1">
            <a:spLocks noChangeAspect="1" noChangeArrowheads="1"/>
          </p:cNvSpPr>
          <p:nvPr/>
        </p:nvSpPr>
        <p:spPr bwMode="auto">
          <a:xfrm>
            <a:off x="3381375" y="4083050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72772" name="Oval 36"/>
          <p:cNvSpPr>
            <a:spLocks noChangeAspect="1" noChangeArrowheads="1"/>
          </p:cNvSpPr>
          <p:nvPr/>
        </p:nvSpPr>
        <p:spPr bwMode="auto">
          <a:xfrm>
            <a:off x="5994400" y="2752725"/>
            <a:ext cx="61913" cy="635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2627784" y="764704"/>
            <a:ext cx="547260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2.3.2. </a:t>
            </a:r>
            <a:r>
              <a:rPr lang="fr-FR" sz="3000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fr-FR" sz="3000" b="1" u="sng" baseline="300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ème</a:t>
            </a:r>
            <a:r>
              <a:rPr lang="fr-FR" sz="3000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méthode</a:t>
            </a:r>
            <a:endParaRPr lang="fr-FR" sz="3000" b="1" u="sng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" name="Line 40"/>
          <p:cNvSpPr>
            <a:spLocks noChangeShapeType="1"/>
          </p:cNvSpPr>
          <p:nvPr/>
        </p:nvSpPr>
        <p:spPr bwMode="auto">
          <a:xfrm>
            <a:off x="3177878" y="5193705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3" name="Rectangle 38"/>
          <p:cNvSpPr>
            <a:spLocks noChangeArrowheads="1"/>
          </p:cNvSpPr>
          <p:nvPr/>
        </p:nvSpPr>
        <p:spPr bwMode="auto">
          <a:xfrm>
            <a:off x="3131840" y="5157192"/>
            <a:ext cx="8354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B,3/0</a:t>
            </a:r>
            <a:endParaRPr lang="fr-FR" b="1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4" name="Text Box 19"/>
          <p:cNvSpPr txBox="1">
            <a:spLocks noChangeAspect="1" noChangeArrowheads="1"/>
          </p:cNvSpPr>
          <p:nvPr/>
        </p:nvSpPr>
        <p:spPr bwMode="auto">
          <a:xfrm>
            <a:off x="5389339" y="2469902"/>
            <a:ext cx="910853" cy="527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b="1" dirty="0">
                <a:solidFill>
                  <a:srgbClr val="000000"/>
                </a:solidFill>
              </a:rPr>
              <a:t>I</a:t>
            </a:r>
            <a:r>
              <a:rPr lang="fr-FR" b="1" baseline="-25000" dirty="0">
                <a:solidFill>
                  <a:srgbClr val="000000"/>
                </a:solidFill>
              </a:rPr>
              <a:t>3/0</a:t>
            </a:r>
            <a:endParaRPr lang="fr-FR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2751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3798888"/>
            <a:ext cx="6634163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2752" name="Line 16"/>
          <p:cNvSpPr>
            <a:spLocks noChangeAspect="1" noChangeShapeType="1"/>
          </p:cNvSpPr>
          <p:nvPr/>
        </p:nvSpPr>
        <p:spPr bwMode="auto">
          <a:xfrm rot="60000" flipV="1">
            <a:off x="1651000" y="2481263"/>
            <a:ext cx="4821238" cy="2835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53" name="Line 17"/>
          <p:cNvSpPr>
            <a:spLocks noChangeAspect="1" noChangeShapeType="1"/>
          </p:cNvSpPr>
          <p:nvPr/>
        </p:nvSpPr>
        <p:spPr bwMode="auto">
          <a:xfrm rot="5460000" flipV="1">
            <a:off x="2474119" y="4920456"/>
            <a:ext cx="1398588" cy="8223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54" name="Line 18"/>
          <p:cNvSpPr>
            <a:spLocks noChangeAspect="1" noChangeShapeType="1"/>
          </p:cNvSpPr>
          <p:nvPr/>
        </p:nvSpPr>
        <p:spPr bwMode="auto">
          <a:xfrm flipV="1">
            <a:off x="6029325" y="2600325"/>
            <a:ext cx="0" cy="2763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66" name="Line 30"/>
          <p:cNvSpPr>
            <a:spLocks noChangeAspect="1" noChangeShapeType="1"/>
          </p:cNvSpPr>
          <p:nvPr/>
        </p:nvSpPr>
        <p:spPr bwMode="auto">
          <a:xfrm rot="5460000" flipV="1">
            <a:off x="2709069" y="4671219"/>
            <a:ext cx="44450" cy="269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67" name="Line 31"/>
          <p:cNvSpPr>
            <a:spLocks noChangeAspect="1" noChangeShapeType="1"/>
          </p:cNvSpPr>
          <p:nvPr/>
        </p:nvSpPr>
        <p:spPr bwMode="auto">
          <a:xfrm rot="60000" flipV="1">
            <a:off x="2740025" y="4668838"/>
            <a:ext cx="71438" cy="41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68" name="Text Box 32"/>
          <p:cNvSpPr txBox="1">
            <a:spLocks noChangeAspect="1" noChangeArrowheads="1"/>
          </p:cNvSpPr>
          <p:nvPr/>
        </p:nvSpPr>
        <p:spPr bwMode="auto">
          <a:xfrm>
            <a:off x="7337425" y="4738688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72769" name="Text Box 33"/>
          <p:cNvSpPr txBox="1">
            <a:spLocks noChangeAspect="1" noChangeArrowheads="1"/>
          </p:cNvSpPr>
          <p:nvPr/>
        </p:nvSpPr>
        <p:spPr bwMode="auto">
          <a:xfrm>
            <a:off x="2838450" y="5783263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72771" name="Text Box 35"/>
          <p:cNvSpPr txBox="1">
            <a:spLocks noChangeAspect="1" noChangeArrowheads="1"/>
          </p:cNvSpPr>
          <p:nvPr/>
        </p:nvSpPr>
        <p:spPr bwMode="auto">
          <a:xfrm>
            <a:off x="3381375" y="4083050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72776" name="Line 40"/>
          <p:cNvSpPr>
            <a:spLocks noChangeShapeType="1"/>
          </p:cNvSpPr>
          <p:nvPr/>
        </p:nvSpPr>
        <p:spPr bwMode="auto">
          <a:xfrm>
            <a:off x="3177878" y="5193705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2627784" y="764704"/>
            <a:ext cx="547260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2.3.2. </a:t>
            </a:r>
            <a:r>
              <a:rPr lang="fr-FR" sz="3000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fr-FR" sz="3000" b="1" u="sng" baseline="300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ème</a:t>
            </a:r>
            <a:r>
              <a:rPr lang="fr-FR" sz="3000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méthode</a:t>
            </a:r>
            <a:endParaRPr lang="fr-FR" sz="3000" b="1" u="sng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Line 10"/>
          <p:cNvSpPr>
            <a:spLocks noChangeAspect="1" noChangeShapeType="1"/>
          </p:cNvSpPr>
          <p:nvPr/>
        </p:nvSpPr>
        <p:spPr bwMode="auto">
          <a:xfrm flipV="1">
            <a:off x="3582988" y="2205038"/>
            <a:ext cx="2895600" cy="38163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72" name="Oval 36"/>
          <p:cNvSpPr>
            <a:spLocks noChangeAspect="1" noChangeArrowheads="1"/>
          </p:cNvSpPr>
          <p:nvPr/>
        </p:nvSpPr>
        <p:spPr bwMode="auto">
          <a:xfrm>
            <a:off x="5994400" y="2752725"/>
            <a:ext cx="61913" cy="635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74" name="Rectangle 38"/>
          <p:cNvSpPr>
            <a:spLocks noChangeArrowheads="1"/>
          </p:cNvSpPr>
          <p:nvPr/>
        </p:nvSpPr>
        <p:spPr bwMode="auto">
          <a:xfrm>
            <a:off x="3131840" y="5157192"/>
            <a:ext cx="8354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B,3/0</a:t>
            </a:r>
            <a:endParaRPr lang="fr-FR" b="1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1" name="Text Box 19"/>
          <p:cNvSpPr txBox="1">
            <a:spLocks noChangeAspect="1" noChangeArrowheads="1"/>
          </p:cNvSpPr>
          <p:nvPr/>
        </p:nvSpPr>
        <p:spPr bwMode="auto">
          <a:xfrm>
            <a:off x="5389339" y="2469902"/>
            <a:ext cx="910853" cy="527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b="1" dirty="0">
                <a:solidFill>
                  <a:srgbClr val="000000"/>
                </a:solidFill>
              </a:rPr>
              <a:t>I</a:t>
            </a:r>
            <a:r>
              <a:rPr lang="fr-FR" b="1" baseline="-25000" dirty="0">
                <a:solidFill>
                  <a:srgbClr val="000000"/>
                </a:solidFill>
              </a:rPr>
              <a:t>3/0</a:t>
            </a:r>
            <a:endParaRPr lang="fr-FR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2751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3798888"/>
            <a:ext cx="6634163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2752" name="Line 16"/>
          <p:cNvSpPr>
            <a:spLocks noChangeAspect="1" noChangeShapeType="1"/>
          </p:cNvSpPr>
          <p:nvPr/>
        </p:nvSpPr>
        <p:spPr bwMode="auto">
          <a:xfrm rot="60000" flipV="1">
            <a:off x="1651000" y="2481263"/>
            <a:ext cx="4821238" cy="2835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53" name="Line 17"/>
          <p:cNvSpPr>
            <a:spLocks noChangeAspect="1" noChangeShapeType="1"/>
          </p:cNvSpPr>
          <p:nvPr/>
        </p:nvSpPr>
        <p:spPr bwMode="auto">
          <a:xfrm rot="5460000" flipV="1">
            <a:off x="2474119" y="4920456"/>
            <a:ext cx="1398588" cy="8223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54" name="Line 18"/>
          <p:cNvSpPr>
            <a:spLocks noChangeAspect="1" noChangeShapeType="1"/>
          </p:cNvSpPr>
          <p:nvPr/>
        </p:nvSpPr>
        <p:spPr bwMode="auto">
          <a:xfrm flipV="1">
            <a:off x="6029325" y="2600325"/>
            <a:ext cx="0" cy="2763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55" name="Text Box 19"/>
          <p:cNvSpPr txBox="1">
            <a:spLocks noChangeAspect="1" noChangeArrowheads="1"/>
          </p:cNvSpPr>
          <p:nvPr/>
        </p:nvSpPr>
        <p:spPr bwMode="auto">
          <a:xfrm>
            <a:off x="5389339" y="2469902"/>
            <a:ext cx="910853" cy="527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b="1" dirty="0">
                <a:solidFill>
                  <a:srgbClr val="000000"/>
                </a:solidFill>
              </a:rPr>
              <a:t>I</a:t>
            </a:r>
            <a:r>
              <a:rPr lang="fr-FR" b="1" baseline="-25000" dirty="0">
                <a:solidFill>
                  <a:srgbClr val="000000"/>
                </a:solidFill>
              </a:rPr>
              <a:t>3/0</a:t>
            </a:r>
            <a:endParaRPr lang="fr-FR" b="1" dirty="0">
              <a:solidFill>
                <a:srgbClr val="000000"/>
              </a:solidFill>
            </a:endParaRPr>
          </a:p>
        </p:txBody>
      </p:sp>
      <p:sp>
        <p:nvSpPr>
          <p:cNvPr id="372766" name="Line 30"/>
          <p:cNvSpPr>
            <a:spLocks noChangeAspect="1" noChangeShapeType="1"/>
          </p:cNvSpPr>
          <p:nvPr/>
        </p:nvSpPr>
        <p:spPr bwMode="auto">
          <a:xfrm rot="5460000" flipV="1">
            <a:off x="2709069" y="4671219"/>
            <a:ext cx="44450" cy="269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67" name="Line 31"/>
          <p:cNvSpPr>
            <a:spLocks noChangeAspect="1" noChangeShapeType="1"/>
          </p:cNvSpPr>
          <p:nvPr/>
        </p:nvSpPr>
        <p:spPr bwMode="auto">
          <a:xfrm rot="60000" flipV="1">
            <a:off x="2740025" y="4668838"/>
            <a:ext cx="71438" cy="41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68" name="Text Box 32"/>
          <p:cNvSpPr txBox="1">
            <a:spLocks noChangeAspect="1" noChangeArrowheads="1"/>
          </p:cNvSpPr>
          <p:nvPr/>
        </p:nvSpPr>
        <p:spPr bwMode="auto">
          <a:xfrm>
            <a:off x="7337425" y="4738688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72769" name="Text Box 33"/>
          <p:cNvSpPr txBox="1">
            <a:spLocks noChangeAspect="1" noChangeArrowheads="1"/>
          </p:cNvSpPr>
          <p:nvPr/>
        </p:nvSpPr>
        <p:spPr bwMode="auto">
          <a:xfrm>
            <a:off x="2838450" y="5783263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72771" name="Text Box 35"/>
          <p:cNvSpPr txBox="1">
            <a:spLocks noChangeAspect="1" noChangeArrowheads="1"/>
          </p:cNvSpPr>
          <p:nvPr/>
        </p:nvSpPr>
        <p:spPr bwMode="auto">
          <a:xfrm>
            <a:off x="3381375" y="4083050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2627784" y="764704"/>
            <a:ext cx="547260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2.3.2. </a:t>
            </a:r>
            <a:r>
              <a:rPr lang="fr-FR" sz="3000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fr-FR" sz="3000" b="1" u="sng" baseline="300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ème</a:t>
            </a:r>
            <a:r>
              <a:rPr lang="fr-FR" sz="3000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méthode</a:t>
            </a:r>
            <a:endParaRPr lang="fr-FR" sz="3000" b="1" u="sng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Line 10"/>
          <p:cNvSpPr>
            <a:spLocks noChangeAspect="1" noChangeShapeType="1"/>
          </p:cNvSpPr>
          <p:nvPr/>
        </p:nvSpPr>
        <p:spPr bwMode="auto">
          <a:xfrm flipV="1">
            <a:off x="3582988" y="2205038"/>
            <a:ext cx="2895600" cy="38163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72" name="Oval 36"/>
          <p:cNvSpPr>
            <a:spLocks noChangeAspect="1" noChangeArrowheads="1"/>
          </p:cNvSpPr>
          <p:nvPr/>
        </p:nvSpPr>
        <p:spPr bwMode="auto">
          <a:xfrm>
            <a:off x="5994400" y="2752725"/>
            <a:ext cx="61913" cy="635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1" name="Freeform 19"/>
          <p:cNvSpPr>
            <a:spLocks noChangeAspect="1"/>
          </p:cNvSpPr>
          <p:nvPr/>
        </p:nvSpPr>
        <p:spPr bwMode="auto">
          <a:xfrm>
            <a:off x="4860032" y="3429001"/>
            <a:ext cx="512743" cy="28803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80" y="1080"/>
              </a:cxn>
              <a:cxn ang="0">
                <a:pos x="2880" y="1620"/>
              </a:cxn>
            </a:cxnLst>
            <a:rect l="0" t="0" r="r" b="b"/>
            <a:pathLst>
              <a:path w="2880" h="1620">
                <a:moveTo>
                  <a:pt x="0" y="0"/>
                </a:moveTo>
                <a:cubicBezTo>
                  <a:pt x="300" y="405"/>
                  <a:pt x="600" y="810"/>
                  <a:pt x="1080" y="1080"/>
                </a:cubicBezTo>
                <a:cubicBezTo>
                  <a:pt x="1560" y="1350"/>
                  <a:pt x="2220" y="1485"/>
                  <a:pt x="2880" y="162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2" name="Line 40"/>
          <p:cNvSpPr>
            <a:spLocks noChangeShapeType="1"/>
          </p:cNvSpPr>
          <p:nvPr/>
        </p:nvSpPr>
        <p:spPr bwMode="auto">
          <a:xfrm>
            <a:off x="3177878" y="5193705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3" name="Rectangle 38"/>
          <p:cNvSpPr>
            <a:spLocks noChangeArrowheads="1"/>
          </p:cNvSpPr>
          <p:nvPr/>
        </p:nvSpPr>
        <p:spPr bwMode="auto">
          <a:xfrm>
            <a:off x="3131840" y="5157192"/>
            <a:ext cx="8354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B,3/0</a:t>
            </a:r>
            <a:endParaRPr lang="fr-FR" b="1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4" name="Text Box 19"/>
          <p:cNvSpPr txBox="1">
            <a:spLocks noChangeAspect="1" noChangeArrowheads="1"/>
          </p:cNvSpPr>
          <p:nvPr/>
        </p:nvSpPr>
        <p:spPr bwMode="auto">
          <a:xfrm>
            <a:off x="4716016" y="3573016"/>
            <a:ext cx="360039" cy="4320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θ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2751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3798888"/>
            <a:ext cx="6634163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2752" name="Line 16"/>
          <p:cNvSpPr>
            <a:spLocks noChangeAspect="1" noChangeShapeType="1"/>
          </p:cNvSpPr>
          <p:nvPr/>
        </p:nvSpPr>
        <p:spPr bwMode="auto">
          <a:xfrm rot="60000" flipV="1">
            <a:off x="1651000" y="2481263"/>
            <a:ext cx="4821238" cy="2835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53" name="Line 17"/>
          <p:cNvSpPr>
            <a:spLocks noChangeAspect="1" noChangeShapeType="1"/>
          </p:cNvSpPr>
          <p:nvPr/>
        </p:nvSpPr>
        <p:spPr bwMode="auto">
          <a:xfrm rot="5460000" flipV="1">
            <a:off x="2474119" y="4920456"/>
            <a:ext cx="1398588" cy="8223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54" name="Line 18"/>
          <p:cNvSpPr>
            <a:spLocks noChangeAspect="1" noChangeShapeType="1"/>
          </p:cNvSpPr>
          <p:nvPr/>
        </p:nvSpPr>
        <p:spPr bwMode="auto">
          <a:xfrm flipV="1">
            <a:off x="6029325" y="2600325"/>
            <a:ext cx="0" cy="2763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55" name="Text Box 19"/>
          <p:cNvSpPr txBox="1">
            <a:spLocks noChangeAspect="1" noChangeArrowheads="1"/>
          </p:cNvSpPr>
          <p:nvPr/>
        </p:nvSpPr>
        <p:spPr bwMode="auto">
          <a:xfrm>
            <a:off x="5389339" y="2469902"/>
            <a:ext cx="910853" cy="527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b="1" dirty="0"/>
              <a:t>I</a:t>
            </a:r>
            <a:r>
              <a:rPr lang="fr-FR" b="1" baseline="-25000" dirty="0"/>
              <a:t>3/0</a:t>
            </a:r>
            <a:endParaRPr lang="fr-FR" b="1" dirty="0"/>
          </a:p>
        </p:txBody>
      </p:sp>
      <p:sp>
        <p:nvSpPr>
          <p:cNvPr id="372766" name="Line 30"/>
          <p:cNvSpPr>
            <a:spLocks noChangeAspect="1" noChangeShapeType="1"/>
          </p:cNvSpPr>
          <p:nvPr/>
        </p:nvSpPr>
        <p:spPr bwMode="auto">
          <a:xfrm rot="5460000" flipV="1">
            <a:off x="2709069" y="4671219"/>
            <a:ext cx="44450" cy="269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67" name="Line 31"/>
          <p:cNvSpPr>
            <a:spLocks noChangeAspect="1" noChangeShapeType="1"/>
          </p:cNvSpPr>
          <p:nvPr/>
        </p:nvSpPr>
        <p:spPr bwMode="auto">
          <a:xfrm rot="60000" flipV="1">
            <a:off x="2740025" y="4668838"/>
            <a:ext cx="71438" cy="41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68" name="Text Box 32"/>
          <p:cNvSpPr txBox="1">
            <a:spLocks noChangeAspect="1" noChangeArrowheads="1"/>
          </p:cNvSpPr>
          <p:nvPr/>
        </p:nvSpPr>
        <p:spPr bwMode="auto">
          <a:xfrm>
            <a:off x="7337425" y="4738688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72769" name="Text Box 33"/>
          <p:cNvSpPr txBox="1">
            <a:spLocks noChangeAspect="1" noChangeArrowheads="1"/>
          </p:cNvSpPr>
          <p:nvPr/>
        </p:nvSpPr>
        <p:spPr bwMode="auto">
          <a:xfrm>
            <a:off x="2838450" y="5783263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72771" name="Text Box 35"/>
          <p:cNvSpPr txBox="1">
            <a:spLocks noChangeAspect="1" noChangeArrowheads="1"/>
          </p:cNvSpPr>
          <p:nvPr/>
        </p:nvSpPr>
        <p:spPr bwMode="auto">
          <a:xfrm>
            <a:off x="3381375" y="4083050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2627784" y="764704"/>
            <a:ext cx="547260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2.3.2. </a:t>
            </a:r>
            <a:r>
              <a:rPr lang="fr-FR" sz="3000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fr-FR" sz="3000" b="1" u="sng" baseline="300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ème</a:t>
            </a:r>
            <a:r>
              <a:rPr lang="fr-FR" sz="3000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méthode</a:t>
            </a:r>
            <a:endParaRPr lang="fr-FR" sz="3000" b="1" u="sng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2772" name="Oval 36"/>
          <p:cNvSpPr>
            <a:spLocks noChangeAspect="1" noChangeArrowheads="1"/>
          </p:cNvSpPr>
          <p:nvPr/>
        </p:nvSpPr>
        <p:spPr bwMode="auto">
          <a:xfrm>
            <a:off x="5994400" y="2752725"/>
            <a:ext cx="61913" cy="635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2" name="Line 40"/>
          <p:cNvSpPr>
            <a:spLocks noChangeShapeType="1"/>
          </p:cNvSpPr>
          <p:nvPr/>
        </p:nvSpPr>
        <p:spPr bwMode="auto">
          <a:xfrm>
            <a:off x="3177878" y="5193705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3" name="Rectangle 38"/>
          <p:cNvSpPr>
            <a:spLocks noChangeArrowheads="1"/>
          </p:cNvSpPr>
          <p:nvPr/>
        </p:nvSpPr>
        <p:spPr bwMode="auto">
          <a:xfrm>
            <a:off x="3131840" y="5157192"/>
            <a:ext cx="8354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B,3/0</a:t>
            </a:r>
            <a:endParaRPr lang="fr-FR" b="1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8" name="Line 10"/>
          <p:cNvSpPr>
            <a:spLocks noChangeAspect="1" noChangeShapeType="1"/>
          </p:cNvSpPr>
          <p:nvPr/>
        </p:nvSpPr>
        <p:spPr bwMode="auto">
          <a:xfrm flipV="1">
            <a:off x="3582988" y="2205038"/>
            <a:ext cx="2895600" cy="381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1" name="Freeform 19"/>
          <p:cNvSpPr>
            <a:spLocks noChangeAspect="1"/>
          </p:cNvSpPr>
          <p:nvPr/>
        </p:nvSpPr>
        <p:spPr bwMode="auto">
          <a:xfrm>
            <a:off x="4860032" y="3429001"/>
            <a:ext cx="512743" cy="28803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80" y="1080"/>
              </a:cxn>
              <a:cxn ang="0">
                <a:pos x="2880" y="1620"/>
              </a:cxn>
            </a:cxnLst>
            <a:rect l="0" t="0" r="r" b="b"/>
            <a:pathLst>
              <a:path w="2880" h="1620">
                <a:moveTo>
                  <a:pt x="0" y="0"/>
                </a:moveTo>
                <a:cubicBezTo>
                  <a:pt x="300" y="405"/>
                  <a:pt x="600" y="810"/>
                  <a:pt x="1080" y="1080"/>
                </a:cubicBezTo>
                <a:cubicBezTo>
                  <a:pt x="1560" y="1350"/>
                  <a:pt x="2220" y="1485"/>
                  <a:pt x="2880" y="162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4" name="Text Box 19"/>
          <p:cNvSpPr txBox="1">
            <a:spLocks noChangeAspect="1" noChangeArrowheads="1"/>
          </p:cNvSpPr>
          <p:nvPr/>
        </p:nvSpPr>
        <p:spPr bwMode="auto">
          <a:xfrm>
            <a:off x="4716016" y="3573016"/>
            <a:ext cx="360039" cy="4320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l-GR" b="1" dirty="0" smtClean="0"/>
              <a:t>θ</a:t>
            </a:r>
            <a:endParaRPr lang="fr-FR" b="1" dirty="0"/>
          </a:p>
        </p:txBody>
      </p:sp>
      <p:sp>
        <p:nvSpPr>
          <p:cNvPr id="27" name="Line 10"/>
          <p:cNvSpPr>
            <a:spLocks noChangeAspect="1" noChangeShapeType="1"/>
          </p:cNvSpPr>
          <p:nvPr/>
        </p:nvSpPr>
        <p:spPr bwMode="auto">
          <a:xfrm rot="17816264" flipV="1">
            <a:off x="5265814" y="2231763"/>
            <a:ext cx="2895600" cy="38163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8" name="Freeform 19"/>
          <p:cNvSpPr>
            <a:spLocks noChangeAspect="1"/>
          </p:cNvSpPr>
          <p:nvPr/>
        </p:nvSpPr>
        <p:spPr bwMode="auto">
          <a:xfrm rot="17816264">
            <a:off x="6014444" y="3674875"/>
            <a:ext cx="512743" cy="28803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80" y="1080"/>
              </a:cxn>
              <a:cxn ang="0">
                <a:pos x="2880" y="1620"/>
              </a:cxn>
            </a:cxnLst>
            <a:rect l="0" t="0" r="r" b="b"/>
            <a:pathLst>
              <a:path w="2880" h="1620">
                <a:moveTo>
                  <a:pt x="0" y="0"/>
                </a:moveTo>
                <a:cubicBezTo>
                  <a:pt x="300" y="405"/>
                  <a:pt x="600" y="810"/>
                  <a:pt x="1080" y="1080"/>
                </a:cubicBezTo>
                <a:cubicBezTo>
                  <a:pt x="1560" y="1350"/>
                  <a:pt x="2220" y="1485"/>
                  <a:pt x="2880" y="162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9" name="Text Box 19"/>
          <p:cNvSpPr txBox="1">
            <a:spLocks noChangeAspect="1" noChangeArrowheads="1"/>
          </p:cNvSpPr>
          <p:nvPr/>
        </p:nvSpPr>
        <p:spPr bwMode="auto">
          <a:xfrm>
            <a:off x="6300193" y="3789040"/>
            <a:ext cx="360039" cy="4320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θ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5" name="Text Box 5"/>
          <p:cNvSpPr txBox="1">
            <a:spLocks noChangeArrowheads="1"/>
          </p:cNvSpPr>
          <p:nvPr/>
        </p:nvSpPr>
        <p:spPr bwMode="auto">
          <a:xfrm>
            <a:off x="1071538" y="1772816"/>
            <a:ext cx="807246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tabLst>
                <a:tab pos="274638" algn="l"/>
              </a:tabLst>
            </a:pP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Un solide mobile S</a:t>
            </a:r>
            <a:r>
              <a:rPr lang="fr-FR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 un mouvement plan par rapport à un solide de référence S</a:t>
            </a:r>
            <a:r>
              <a:rPr lang="fr-FR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si trois points au moins non alignés (plan P</a:t>
            </a:r>
            <a:r>
              <a:rPr lang="fr-FR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appartenant à S</a:t>
            </a:r>
            <a:r>
              <a:rPr lang="fr-FR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restent dans un même plan P</a:t>
            </a:r>
            <a:r>
              <a:rPr lang="fr-FR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lié à S</a:t>
            </a:r>
            <a:r>
              <a:rPr lang="fr-FR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au cours du mouvement.</a:t>
            </a:r>
            <a:r>
              <a:rPr lang="fr-FR" sz="2800" dirty="0"/>
              <a:t> 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000099" y="764704"/>
            <a:ext cx="8143901" cy="863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812800" marR="0" lvl="0" indent="-8128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5FFF9"/>
              </a:buClr>
              <a:buSzPct val="80000"/>
              <a:buFont typeface="Wingdings 2"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I. </a:t>
            </a:r>
            <a:r>
              <a:rPr kumimoji="0" lang="fr-FR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Rappel</a:t>
            </a:r>
            <a:endParaRPr kumimoji="0" lang="fr-FR" sz="3200" b="1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2751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3798888"/>
            <a:ext cx="6634163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2752" name="Line 16"/>
          <p:cNvSpPr>
            <a:spLocks noChangeAspect="1" noChangeShapeType="1"/>
          </p:cNvSpPr>
          <p:nvPr/>
        </p:nvSpPr>
        <p:spPr bwMode="auto">
          <a:xfrm rot="60000" flipV="1">
            <a:off x="1651000" y="2481263"/>
            <a:ext cx="4821238" cy="2835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53" name="Line 17"/>
          <p:cNvSpPr>
            <a:spLocks noChangeAspect="1" noChangeShapeType="1"/>
          </p:cNvSpPr>
          <p:nvPr/>
        </p:nvSpPr>
        <p:spPr bwMode="auto">
          <a:xfrm rot="5460000" flipV="1">
            <a:off x="2474119" y="4920456"/>
            <a:ext cx="1398588" cy="8223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54" name="Line 18"/>
          <p:cNvSpPr>
            <a:spLocks noChangeAspect="1" noChangeShapeType="1"/>
          </p:cNvSpPr>
          <p:nvPr/>
        </p:nvSpPr>
        <p:spPr bwMode="auto">
          <a:xfrm flipV="1">
            <a:off x="6029325" y="2600325"/>
            <a:ext cx="0" cy="2763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55" name="Text Box 19"/>
          <p:cNvSpPr txBox="1">
            <a:spLocks noChangeAspect="1" noChangeArrowheads="1"/>
          </p:cNvSpPr>
          <p:nvPr/>
        </p:nvSpPr>
        <p:spPr bwMode="auto">
          <a:xfrm>
            <a:off x="5389339" y="2469902"/>
            <a:ext cx="910853" cy="527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b="1" dirty="0"/>
              <a:t>I</a:t>
            </a:r>
            <a:r>
              <a:rPr lang="fr-FR" b="1" baseline="-25000" dirty="0"/>
              <a:t>3/0</a:t>
            </a:r>
            <a:endParaRPr lang="fr-FR" b="1" dirty="0"/>
          </a:p>
        </p:txBody>
      </p:sp>
      <p:sp>
        <p:nvSpPr>
          <p:cNvPr id="372766" name="Line 30"/>
          <p:cNvSpPr>
            <a:spLocks noChangeAspect="1" noChangeShapeType="1"/>
          </p:cNvSpPr>
          <p:nvPr/>
        </p:nvSpPr>
        <p:spPr bwMode="auto">
          <a:xfrm rot="5460000" flipV="1">
            <a:off x="2709069" y="4671219"/>
            <a:ext cx="44450" cy="269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67" name="Line 31"/>
          <p:cNvSpPr>
            <a:spLocks noChangeAspect="1" noChangeShapeType="1"/>
          </p:cNvSpPr>
          <p:nvPr/>
        </p:nvSpPr>
        <p:spPr bwMode="auto">
          <a:xfrm rot="60000" flipV="1">
            <a:off x="2740025" y="4668838"/>
            <a:ext cx="71438" cy="41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2768" name="Text Box 32"/>
          <p:cNvSpPr txBox="1">
            <a:spLocks noChangeAspect="1" noChangeArrowheads="1"/>
          </p:cNvSpPr>
          <p:nvPr/>
        </p:nvSpPr>
        <p:spPr bwMode="auto">
          <a:xfrm>
            <a:off x="7337425" y="4738688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72769" name="Text Box 33"/>
          <p:cNvSpPr txBox="1">
            <a:spLocks noChangeAspect="1" noChangeArrowheads="1"/>
          </p:cNvSpPr>
          <p:nvPr/>
        </p:nvSpPr>
        <p:spPr bwMode="auto">
          <a:xfrm>
            <a:off x="2838450" y="5783263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72771" name="Text Box 35"/>
          <p:cNvSpPr txBox="1">
            <a:spLocks noChangeAspect="1" noChangeArrowheads="1"/>
          </p:cNvSpPr>
          <p:nvPr/>
        </p:nvSpPr>
        <p:spPr bwMode="auto">
          <a:xfrm>
            <a:off x="3381375" y="4083050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2627784" y="764704"/>
            <a:ext cx="547260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2.3.2. </a:t>
            </a:r>
            <a:r>
              <a:rPr lang="fr-FR" sz="3000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fr-FR" sz="3000" b="1" u="sng" baseline="300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ème</a:t>
            </a:r>
            <a:r>
              <a:rPr lang="fr-FR" sz="3000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méthode</a:t>
            </a:r>
            <a:endParaRPr lang="fr-FR" sz="3000" b="1" u="sng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2772" name="Oval 36"/>
          <p:cNvSpPr>
            <a:spLocks noChangeAspect="1" noChangeArrowheads="1"/>
          </p:cNvSpPr>
          <p:nvPr/>
        </p:nvSpPr>
        <p:spPr bwMode="auto">
          <a:xfrm>
            <a:off x="5994400" y="2752725"/>
            <a:ext cx="61913" cy="635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2" name="Line 40"/>
          <p:cNvSpPr>
            <a:spLocks noChangeShapeType="1"/>
          </p:cNvSpPr>
          <p:nvPr/>
        </p:nvSpPr>
        <p:spPr bwMode="auto">
          <a:xfrm>
            <a:off x="3177878" y="5193705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3" name="Rectangle 38"/>
          <p:cNvSpPr>
            <a:spLocks noChangeArrowheads="1"/>
          </p:cNvSpPr>
          <p:nvPr/>
        </p:nvSpPr>
        <p:spPr bwMode="auto">
          <a:xfrm>
            <a:off x="3131840" y="5157192"/>
            <a:ext cx="8354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B,3/0</a:t>
            </a:r>
            <a:endParaRPr lang="fr-FR" b="1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8" name="Line 10"/>
          <p:cNvSpPr>
            <a:spLocks noChangeAspect="1" noChangeShapeType="1"/>
          </p:cNvSpPr>
          <p:nvPr/>
        </p:nvSpPr>
        <p:spPr bwMode="auto">
          <a:xfrm flipV="1">
            <a:off x="3582988" y="2205038"/>
            <a:ext cx="2895600" cy="381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1" name="Freeform 19"/>
          <p:cNvSpPr>
            <a:spLocks noChangeAspect="1"/>
          </p:cNvSpPr>
          <p:nvPr/>
        </p:nvSpPr>
        <p:spPr bwMode="auto">
          <a:xfrm>
            <a:off x="4860032" y="3429001"/>
            <a:ext cx="512743" cy="28803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80" y="1080"/>
              </a:cxn>
              <a:cxn ang="0">
                <a:pos x="2880" y="1620"/>
              </a:cxn>
            </a:cxnLst>
            <a:rect l="0" t="0" r="r" b="b"/>
            <a:pathLst>
              <a:path w="2880" h="1620">
                <a:moveTo>
                  <a:pt x="0" y="0"/>
                </a:moveTo>
                <a:cubicBezTo>
                  <a:pt x="300" y="405"/>
                  <a:pt x="600" y="810"/>
                  <a:pt x="1080" y="1080"/>
                </a:cubicBezTo>
                <a:cubicBezTo>
                  <a:pt x="1560" y="1350"/>
                  <a:pt x="2220" y="1485"/>
                  <a:pt x="2880" y="162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4" name="Text Box 19"/>
          <p:cNvSpPr txBox="1">
            <a:spLocks noChangeAspect="1" noChangeArrowheads="1"/>
          </p:cNvSpPr>
          <p:nvPr/>
        </p:nvSpPr>
        <p:spPr bwMode="auto">
          <a:xfrm>
            <a:off x="4716016" y="3573016"/>
            <a:ext cx="360039" cy="4320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l-GR" b="1" dirty="0" smtClean="0"/>
              <a:t>θ</a:t>
            </a:r>
            <a:endParaRPr lang="fr-FR" b="1" dirty="0"/>
          </a:p>
        </p:txBody>
      </p:sp>
      <p:sp>
        <p:nvSpPr>
          <p:cNvPr id="27" name="Line 10"/>
          <p:cNvSpPr>
            <a:spLocks noChangeAspect="1" noChangeShapeType="1"/>
          </p:cNvSpPr>
          <p:nvPr/>
        </p:nvSpPr>
        <p:spPr bwMode="auto">
          <a:xfrm rot="17816264" flipV="1">
            <a:off x="5265814" y="2231763"/>
            <a:ext cx="2895600" cy="381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8" name="Freeform 19"/>
          <p:cNvSpPr>
            <a:spLocks noChangeAspect="1"/>
          </p:cNvSpPr>
          <p:nvPr/>
        </p:nvSpPr>
        <p:spPr bwMode="auto">
          <a:xfrm rot="17816264">
            <a:off x="6014444" y="3674875"/>
            <a:ext cx="512743" cy="28803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80" y="1080"/>
              </a:cxn>
              <a:cxn ang="0">
                <a:pos x="2880" y="1620"/>
              </a:cxn>
            </a:cxnLst>
            <a:rect l="0" t="0" r="r" b="b"/>
            <a:pathLst>
              <a:path w="2880" h="1620">
                <a:moveTo>
                  <a:pt x="0" y="0"/>
                </a:moveTo>
                <a:cubicBezTo>
                  <a:pt x="300" y="405"/>
                  <a:pt x="600" y="810"/>
                  <a:pt x="1080" y="1080"/>
                </a:cubicBezTo>
                <a:cubicBezTo>
                  <a:pt x="1560" y="1350"/>
                  <a:pt x="2220" y="1485"/>
                  <a:pt x="2880" y="162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9" name="Text Box 19"/>
          <p:cNvSpPr txBox="1">
            <a:spLocks noChangeAspect="1" noChangeArrowheads="1"/>
          </p:cNvSpPr>
          <p:nvPr/>
        </p:nvSpPr>
        <p:spPr bwMode="auto">
          <a:xfrm>
            <a:off x="6300193" y="3789040"/>
            <a:ext cx="360039" cy="4320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l-GR" b="1" dirty="0" smtClean="0"/>
              <a:t>θ</a:t>
            </a:r>
            <a:endParaRPr lang="fr-FR" b="1" dirty="0"/>
          </a:p>
        </p:txBody>
      </p:sp>
      <p:cxnSp>
        <p:nvCxnSpPr>
          <p:cNvPr id="26" name="Connecteur droit avec flèche 25"/>
          <p:cNvCxnSpPr/>
          <p:nvPr/>
        </p:nvCxnSpPr>
        <p:spPr>
          <a:xfrm>
            <a:off x="6012160" y="5085184"/>
            <a:ext cx="115212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31"/>
          <p:cNvSpPr>
            <a:spLocks noChangeArrowheads="1"/>
          </p:cNvSpPr>
          <p:nvPr/>
        </p:nvSpPr>
        <p:spPr bwMode="auto">
          <a:xfrm>
            <a:off x="6228184" y="5189130"/>
            <a:ext cx="8531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A,3/0</a:t>
            </a:r>
            <a:endParaRPr lang="fr-FR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>
            <a:off x="6274222" y="5225642"/>
            <a:ext cx="71913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9" name="Text Box 5"/>
          <p:cNvSpPr txBox="1">
            <a:spLocks noChangeArrowheads="1"/>
          </p:cNvSpPr>
          <p:nvPr/>
        </p:nvSpPr>
        <p:spPr bwMode="auto">
          <a:xfrm>
            <a:off x="1000100" y="1772816"/>
            <a:ext cx="7928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tabLst>
                <a:tab pos="274638" algn="l"/>
              </a:tabLst>
            </a:pP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Comme pour l’équiprojectivité, il suffit de connaître </a:t>
            </a:r>
            <a:r>
              <a:rPr lang="fr-FR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complètement une vitesse 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et</a:t>
            </a:r>
            <a:r>
              <a:rPr lang="fr-FR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la</a:t>
            </a:r>
            <a:r>
              <a:rPr lang="fr-FR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direction 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d’une autre pour déterminer la vitesse de </a:t>
            </a:r>
            <a:r>
              <a:rPr lang="fr-FR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tous 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les points du solide.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907704" y="791493"/>
            <a:ext cx="70564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2.3. </a:t>
            </a:r>
            <a:r>
              <a:rPr lang="fr-FR" sz="3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Application</a:t>
            </a:r>
            <a:endParaRPr lang="fr-FR" sz="3000" b="1" u="sng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3" name="Text Box 5"/>
          <p:cNvSpPr txBox="1">
            <a:spLocks noChangeArrowheads="1"/>
          </p:cNvSpPr>
          <p:nvPr/>
        </p:nvSpPr>
        <p:spPr bwMode="auto">
          <a:xfrm>
            <a:off x="1000100" y="1772816"/>
            <a:ext cx="79280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274638" algn="l"/>
              </a:tabLst>
            </a:pP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Soient plusieurs vecteurs vitesses dont les points d’application sont alignés.</a:t>
            </a:r>
          </a:p>
          <a:p>
            <a:pPr>
              <a:tabLst>
                <a:tab pos="274638" algn="l"/>
              </a:tabLst>
            </a:pPr>
            <a:endParaRPr lang="fr-FR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tabLst>
                <a:tab pos="274638" algn="l"/>
              </a:tabLst>
            </a:pP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Alors les extrémités de tous les vecteurs vitesses sont </a:t>
            </a:r>
            <a:r>
              <a:rPr lang="fr-FR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elles aussi alignées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 :</a:t>
            </a:r>
          </a:p>
          <a:p>
            <a:pPr>
              <a:tabLst>
                <a:tab pos="274638" algn="l"/>
              </a:tabLst>
            </a:pPr>
            <a:endParaRPr lang="fr-FR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tabLst>
                <a:tab pos="274638" algn="l"/>
              </a:tabLst>
            </a:pP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A, B, C alignés 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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a, b, c </a:t>
            </a:r>
            <a:r>
              <a:rPr lang="fr-FR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alignés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907704" y="791493"/>
            <a:ext cx="70564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2.4. </a:t>
            </a:r>
            <a:r>
              <a:rPr lang="fr-FR" sz="3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Cas particuliers</a:t>
            </a:r>
            <a:endParaRPr lang="fr-FR" sz="3000" b="1" u="sng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2009" name="Group 57"/>
          <p:cNvGrpSpPr>
            <a:grpSpLocks/>
          </p:cNvGrpSpPr>
          <p:nvPr/>
        </p:nvGrpSpPr>
        <p:grpSpPr bwMode="auto">
          <a:xfrm>
            <a:off x="1249363" y="2509987"/>
            <a:ext cx="6635750" cy="3798888"/>
            <a:chOff x="787" y="1808"/>
            <a:chExt cx="4180" cy="2393"/>
          </a:xfrm>
        </p:grpSpPr>
        <p:pic>
          <p:nvPicPr>
            <p:cNvPr id="382000" name="Picture 4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7" y="2467"/>
              <a:ext cx="4180" cy="17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82002" name="Line 50"/>
            <p:cNvSpPr>
              <a:spLocks noChangeAspect="1" noChangeShapeType="1"/>
            </p:cNvSpPr>
            <p:nvPr/>
          </p:nvSpPr>
          <p:spPr bwMode="auto">
            <a:xfrm rot="1800000" flipV="1">
              <a:off x="4143" y="3109"/>
              <a:ext cx="581" cy="34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2003" name="Text Box 51"/>
            <p:cNvSpPr txBox="1">
              <a:spLocks noChangeAspect="1" noChangeArrowheads="1"/>
            </p:cNvSpPr>
            <p:nvPr/>
          </p:nvSpPr>
          <p:spPr bwMode="auto">
            <a:xfrm>
              <a:off x="4244" y="2984"/>
              <a:ext cx="116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382004" name="Text Box 52"/>
            <p:cNvSpPr txBox="1">
              <a:spLocks noChangeAspect="1" noChangeArrowheads="1"/>
            </p:cNvSpPr>
            <p:nvPr/>
          </p:nvSpPr>
          <p:spPr bwMode="auto">
            <a:xfrm>
              <a:off x="2350" y="3398"/>
              <a:ext cx="116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382005" name="Line 53"/>
            <p:cNvSpPr>
              <a:spLocks noChangeAspect="1" noChangeShapeType="1"/>
            </p:cNvSpPr>
            <p:nvPr/>
          </p:nvSpPr>
          <p:spPr bwMode="auto">
            <a:xfrm rot="21540000">
              <a:off x="1694" y="2906"/>
              <a:ext cx="3214" cy="5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2006" name="Oval 54"/>
            <p:cNvSpPr>
              <a:spLocks noChangeAspect="1" noChangeArrowheads="1"/>
            </p:cNvSpPr>
            <p:nvPr/>
          </p:nvSpPr>
          <p:spPr bwMode="auto">
            <a:xfrm>
              <a:off x="3253" y="3143"/>
              <a:ext cx="40" cy="39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2007" name="Line 55"/>
            <p:cNvSpPr>
              <a:spLocks noChangeAspect="1" noChangeShapeType="1"/>
            </p:cNvSpPr>
            <p:nvPr/>
          </p:nvSpPr>
          <p:spPr bwMode="auto">
            <a:xfrm rot="5460000" flipV="1">
              <a:off x="1858" y="3174"/>
              <a:ext cx="881" cy="51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2008" name="Oval 56"/>
            <p:cNvSpPr>
              <a:spLocks noChangeAspect="1" noChangeArrowheads="1"/>
            </p:cNvSpPr>
            <p:nvPr/>
          </p:nvSpPr>
          <p:spPr bwMode="auto">
            <a:xfrm>
              <a:off x="4091" y="1808"/>
              <a:ext cx="40" cy="39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81998" name="Line 46"/>
          <p:cNvSpPr>
            <a:spLocks noChangeAspect="1" noChangeShapeType="1"/>
          </p:cNvSpPr>
          <p:nvPr/>
        </p:nvSpPr>
        <p:spPr bwMode="auto">
          <a:xfrm flipH="1">
            <a:off x="4510088" y="2048024"/>
            <a:ext cx="2328862" cy="36893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2011" name="Rectangle 59"/>
          <p:cNvSpPr>
            <a:spLocks noChangeArrowheads="1"/>
          </p:cNvSpPr>
          <p:nvPr/>
        </p:nvSpPr>
        <p:spPr bwMode="auto">
          <a:xfrm>
            <a:off x="3787775" y="5086499"/>
            <a:ext cx="8354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B,3/0</a:t>
            </a:r>
            <a:endParaRPr lang="fr-FR" b="1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2012" name="Line 60"/>
          <p:cNvSpPr>
            <a:spLocks noChangeShapeType="1"/>
          </p:cNvSpPr>
          <p:nvPr/>
        </p:nvSpPr>
        <p:spPr bwMode="auto">
          <a:xfrm>
            <a:off x="3833813" y="5123011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2013" name="Rectangle 61"/>
          <p:cNvSpPr>
            <a:spLocks noChangeArrowheads="1"/>
          </p:cNvSpPr>
          <p:nvPr/>
        </p:nvSpPr>
        <p:spPr bwMode="auto">
          <a:xfrm>
            <a:off x="6902450" y="4869011"/>
            <a:ext cx="8531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A,3/0</a:t>
            </a:r>
            <a:endParaRPr lang="fr-FR" b="1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2014" name="Line 62"/>
          <p:cNvSpPr>
            <a:spLocks noChangeShapeType="1"/>
          </p:cNvSpPr>
          <p:nvPr/>
        </p:nvSpPr>
        <p:spPr bwMode="auto">
          <a:xfrm>
            <a:off x="6948488" y="4905524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2015" name="Rectangle 63"/>
          <p:cNvSpPr>
            <a:spLocks noChangeArrowheads="1"/>
          </p:cNvSpPr>
          <p:nvPr/>
        </p:nvSpPr>
        <p:spPr bwMode="auto">
          <a:xfrm>
            <a:off x="5195888" y="4724549"/>
            <a:ext cx="341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  <a:endParaRPr lang="fr-FR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1907704" y="791493"/>
            <a:ext cx="70564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2.4. </a:t>
            </a:r>
            <a:r>
              <a:rPr lang="fr-FR" sz="3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Cas particuliers</a:t>
            </a:r>
            <a:endParaRPr lang="fr-FR" sz="3000" b="1" u="sng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10"/>
          <p:cNvSpPr txBox="1">
            <a:spLocks noChangeAspect="1" noChangeArrowheads="1"/>
          </p:cNvSpPr>
          <p:nvPr/>
        </p:nvSpPr>
        <p:spPr bwMode="auto">
          <a:xfrm>
            <a:off x="5905500" y="2060724"/>
            <a:ext cx="754063" cy="527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b="1" dirty="0">
                <a:solidFill>
                  <a:srgbClr val="000000"/>
                </a:solidFill>
              </a:rPr>
              <a:t>I</a:t>
            </a:r>
            <a:r>
              <a:rPr lang="fr-FR" b="1" baseline="-25000" dirty="0">
                <a:solidFill>
                  <a:srgbClr val="000000"/>
                </a:solidFill>
              </a:rPr>
              <a:t>3/0</a:t>
            </a:r>
            <a:endParaRPr lang="fr-FR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9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4005" name="Group 5"/>
          <p:cNvGrpSpPr>
            <a:grpSpLocks/>
          </p:cNvGrpSpPr>
          <p:nvPr/>
        </p:nvGrpSpPr>
        <p:grpSpPr bwMode="auto">
          <a:xfrm>
            <a:off x="1249363" y="2509987"/>
            <a:ext cx="6635750" cy="3798888"/>
            <a:chOff x="787" y="1808"/>
            <a:chExt cx="4180" cy="2393"/>
          </a:xfrm>
        </p:grpSpPr>
        <p:pic>
          <p:nvPicPr>
            <p:cNvPr id="384006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7" y="2467"/>
              <a:ext cx="4180" cy="17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84008" name="Line 8"/>
            <p:cNvSpPr>
              <a:spLocks noChangeAspect="1" noChangeShapeType="1"/>
            </p:cNvSpPr>
            <p:nvPr/>
          </p:nvSpPr>
          <p:spPr bwMode="auto">
            <a:xfrm rot="1800000" flipV="1">
              <a:off x="4143" y="3109"/>
              <a:ext cx="581" cy="34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4009" name="Text Box 9"/>
            <p:cNvSpPr txBox="1">
              <a:spLocks noChangeAspect="1" noChangeArrowheads="1"/>
            </p:cNvSpPr>
            <p:nvPr/>
          </p:nvSpPr>
          <p:spPr bwMode="auto">
            <a:xfrm>
              <a:off x="4244" y="2984"/>
              <a:ext cx="116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384010" name="Text Box 10"/>
            <p:cNvSpPr txBox="1">
              <a:spLocks noChangeAspect="1" noChangeArrowheads="1"/>
            </p:cNvSpPr>
            <p:nvPr/>
          </p:nvSpPr>
          <p:spPr bwMode="auto">
            <a:xfrm>
              <a:off x="2350" y="3398"/>
              <a:ext cx="116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384011" name="Line 11"/>
            <p:cNvSpPr>
              <a:spLocks noChangeAspect="1" noChangeShapeType="1"/>
            </p:cNvSpPr>
            <p:nvPr/>
          </p:nvSpPr>
          <p:spPr bwMode="auto">
            <a:xfrm rot="21540000">
              <a:off x="1694" y="2906"/>
              <a:ext cx="3214" cy="5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4012" name="Oval 12"/>
            <p:cNvSpPr>
              <a:spLocks noChangeAspect="1" noChangeArrowheads="1"/>
            </p:cNvSpPr>
            <p:nvPr/>
          </p:nvSpPr>
          <p:spPr bwMode="auto">
            <a:xfrm>
              <a:off x="3253" y="3143"/>
              <a:ext cx="40" cy="39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4013" name="Line 13"/>
            <p:cNvSpPr>
              <a:spLocks noChangeAspect="1" noChangeShapeType="1"/>
            </p:cNvSpPr>
            <p:nvPr/>
          </p:nvSpPr>
          <p:spPr bwMode="auto">
            <a:xfrm rot="5460000" flipV="1">
              <a:off x="1858" y="3174"/>
              <a:ext cx="881" cy="51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4014" name="Oval 14"/>
            <p:cNvSpPr>
              <a:spLocks noChangeAspect="1" noChangeArrowheads="1"/>
            </p:cNvSpPr>
            <p:nvPr/>
          </p:nvSpPr>
          <p:spPr bwMode="auto">
            <a:xfrm>
              <a:off x="4091" y="1808"/>
              <a:ext cx="40" cy="39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84015" name="Line 15"/>
          <p:cNvSpPr>
            <a:spLocks noChangeAspect="1" noChangeShapeType="1"/>
          </p:cNvSpPr>
          <p:nvPr/>
        </p:nvSpPr>
        <p:spPr bwMode="auto">
          <a:xfrm flipH="1">
            <a:off x="4510088" y="2048024"/>
            <a:ext cx="2328862" cy="3689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4016" name="Rectangle 16"/>
          <p:cNvSpPr>
            <a:spLocks noChangeArrowheads="1"/>
          </p:cNvSpPr>
          <p:nvPr/>
        </p:nvSpPr>
        <p:spPr bwMode="auto">
          <a:xfrm>
            <a:off x="3787775" y="5086499"/>
            <a:ext cx="8354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B,3/0</a:t>
            </a:r>
            <a:endParaRPr lang="fr-FR" b="1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4017" name="Line 17"/>
          <p:cNvSpPr>
            <a:spLocks noChangeShapeType="1"/>
          </p:cNvSpPr>
          <p:nvPr/>
        </p:nvSpPr>
        <p:spPr bwMode="auto">
          <a:xfrm>
            <a:off x="3833813" y="5123011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4018" name="Rectangle 18"/>
          <p:cNvSpPr>
            <a:spLocks noChangeArrowheads="1"/>
          </p:cNvSpPr>
          <p:nvPr/>
        </p:nvSpPr>
        <p:spPr bwMode="auto">
          <a:xfrm>
            <a:off x="6902450" y="4869011"/>
            <a:ext cx="8531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A,3/0</a:t>
            </a:r>
            <a:endParaRPr lang="fr-FR" b="1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4019" name="Line 19"/>
          <p:cNvSpPr>
            <a:spLocks noChangeShapeType="1"/>
          </p:cNvSpPr>
          <p:nvPr/>
        </p:nvSpPr>
        <p:spPr bwMode="auto">
          <a:xfrm>
            <a:off x="6948488" y="4905524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4020" name="Rectangle 20"/>
          <p:cNvSpPr>
            <a:spLocks noChangeArrowheads="1"/>
          </p:cNvSpPr>
          <p:nvPr/>
        </p:nvSpPr>
        <p:spPr bwMode="auto">
          <a:xfrm>
            <a:off x="5195888" y="4724549"/>
            <a:ext cx="341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  <a:endParaRPr lang="fr-FR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4021" name="Line 21"/>
          <p:cNvSpPr>
            <a:spLocks noChangeAspect="1" noChangeShapeType="1"/>
          </p:cNvSpPr>
          <p:nvPr/>
        </p:nvSpPr>
        <p:spPr bwMode="auto">
          <a:xfrm rot="3780000" flipV="1">
            <a:off x="2867819" y="3278527"/>
            <a:ext cx="4524375" cy="2659063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4022" name="Rectangle 22"/>
          <p:cNvSpPr>
            <a:spLocks noChangeArrowheads="1"/>
          </p:cNvSpPr>
          <p:nvPr/>
        </p:nvSpPr>
        <p:spPr bwMode="auto">
          <a:xfrm>
            <a:off x="2700338" y="2563961"/>
            <a:ext cx="23903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Direction de V</a:t>
            </a:r>
            <a:r>
              <a:rPr lang="fr-FR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C1/0</a:t>
            </a:r>
          </a:p>
        </p:txBody>
      </p:sp>
      <p:sp>
        <p:nvSpPr>
          <p:cNvPr id="384023" name="Line 23"/>
          <p:cNvSpPr>
            <a:spLocks noChangeShapeType="1"/>
          </p:cNvSpPr>
          <p:nvPr/>
        </p:nvSpPr>
        <p:spPr bwMode="auto">
          <a:xfrm>
            <a:off x="4357688" y="2598886"/>
            <a:ext cx="71913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1907704" y="791493"/>
            <a:ext cx="70564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2.4. </a:t>
            </a:r>
            <a:r>
              <a:rPr lang="fr-FR" sz="3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Cas particuliers</a:t>
            </a:r>
            <a:endParaRPr lang="fr-FR" sz="3000" b="1" u="sng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" name="Text Box 10"/>
          <p:cNvSpPr txBox="1">
            <a:spLocks noChangeAspect="1" noChangeArrowheads="1"/>
          </p:cNvSpPr>
          <p:nvPr/>
        </p:nvSpPr>
        <p:spPr bwMode="auto">
          <a:xfrm>
            <a:off x="5905500" y="2060724"/>
            <a:ext cx="754063" cy="527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b="1" dirty="0">
                <a:solidFill>
                  <a:srgbClr val="000000"/>
                </a:solidFill>
              </a:rPr>
              <a:t>I</a:t>
            </a:r>
            <a:r>
              <a:rPr lang="fr-FR" b="1" baseline="-25000" dirty="0">
                <a:solidFill>
                  <a:srgbClr val="000000"/>
                </a:solidFill>
              </a:rPr>
              <a:t>3/0</a:t>
            </a:r>
            <a:endParaRPr lang="fr-FR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2981" name="Group 5"/>
          <p:cNvGrpSpPr>
            <a:grpSpLocks/>
          </p:cNvGrpSpPr>
          <p:nvPr/>
        </p:nvGrpSpPr>
        <p:grpSpPr bwMode="auto">
          <a:xfrm>
            <a:off x="1249363" y="2509987"/>
            <a:ext cx="6635750" cy="3798888"/>
            <a:chOff x="787" y="1808"/>
            <a:chExt cx="4180" cy="2393"/>
          </a:xfrm>
        </p:grpSpPr>
        <p:pic>
          <p:nvPicPr>
            <p:cNvPr id="382982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7" y="2467"/>
              <a:ext cx="4180" cy="17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82984" name="Line 8"/>
            <p:cNvSpPr>
              <a:spLocks noChangeAspect="1" noChangeShapeType="1"/>
            </p:cNvSpPr>
            <p:nvPr/>
          </p:nvSpPr>
          <p:spPr bwMode="auto">
            <a:xfrm rot="1800000" flipV="1">
              <a:off x="4143" y="3109"/>
              <a:ext cx="581" cy="34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2985" name="Text Box 9"/>
            <p:cNvSpPr txBox="1">
              <a:spLocks noChangeAspect="1" noChangeArrowheads="1"/>
            </p:cNvSpPr>
            <p:nvPr/>
          </p:nvSpPr>
          <p:spPr bwMode="auto">
            <a:xfrm>
              <a:off x="4244" y="2984"/>
              <a:ext cx="116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382986" name="Text Box 10"/>
            <p:cNvSpPr txBox="1">
              <a:spLocks noChangeAspect="1" noChangeArrowheads="1"/>
            </p:cNvSpPr>
            <p:nvPr/>
          </p:nvSpPr>
          <p:spPr bwMode="auto">
            <a:xfrm>
              <a:off x="2350" y="3398"/>
              <a:ext cx="116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382987" name="Line 11"/>
            <p:cNvSpPr>
              <a:spLocks noChangeAspect="1" noChangeShapeType="1"/>
            </p:cNvSpPr>
            <p:nvPr/>
          </p:nvSpPr>
          <p:spPr bwMode="auto">
            <a:xfrm rot="21540000">
              <a:off x="1694" y="2906"/>
              <a:ext cx="3214" cy="5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2988" name="Oval 12"/>
            <p:cNvSpPr>
              <a:spLocks noChangeAspect="1" noChangeArrowheads="1"/>
            </p:cNvSpPr>
            <p:nvPr/>
          </p:nvSpPr>
          <p:spPr bwMode="auto">
            <a:xfrm>
              <a:off x="3253" y="3143"/>
              <a:ext cx="40" cy="39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2989" name="Line 13"/>
            <p:cNvSpPr>
              <a:spLocks noChangeAspect="1" noChangeShapeType="1"/>
            </p:cNvSpPr>
            <p:nvPr/>
          </p:nvSpPr>
          <p:spPr bwMode="auto">
            <a:xfrm rot="5460000" flipV="1">
              <a:off x="1858" y="3174"/>
              <a:ext cx="881" cy="51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2990" name="Oval 14"/>
            <p:cNvSpPr>
              <a:spLocks noChangeAspect="1" noChangeArrowheads="1"/>
            </p:cNvSpPr>
            <p:nvPr/>
          </p:nvSpPr>
          <p:spPr bwMode="auto">
            <a:xfrm>
              <a:off x="4091" y="1808"/>
              <a:ext cx="40" cy="39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82991" name="Line 15"/>
          <p:cNvSpPr>
            <a:spLocks noChangeAspect="1" noChangeShapeType="1"/>
          </p:cNvSpPr>
          <p:nvPr/>
        </p:nvSpPr>
        <p:spPr bwMode="auto">
          <a:xfrm flipH="1">
            <a:off x="4510088" y="2048024"/>
            <a:ext cx="2328862" cy="36893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2992" name="Rectangle 16"/>
          <p:cNvSpPr>
            <a:spLocks noChangeArrowheads="1"/>
          </p:cNvSpPr>
          <p:nvPr/>
        </p:nvSpPr>
        <p:spPr bwMode="auto">
          <a:xfrm>
            <a:off x="3787775" y="5086499"/>
            <a:ext cx="8354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B,3/0</a:t>
            </a:r>
            <a:endParaRPr lang="fr-FR" b="1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2993" name="Line 17"/>
          <p:cNvSpPr>
            <a:spLocks noChangeShapeType="1"/>
          </p:cNvSpPr>
          <p:nvPr/>
        </p:nvSpPr>
        <p:spPr bwMode="auto">
          <a:xfrm>
            <a:off x="3833813" y="5123011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2994" name="Rectangle 18"/>
          <p:cNvSpPr>
            <a:spLocks noChangeArrowheads="1"/>
          </p:cNvSpPr>
          <p:nvPr/>
        </p:nvSpPr>
        <p:spPr bwMode="auto">
          <a:xfrm>
            <a:off x="6902450" y="4869011"/>
            <a:ext cx="8531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A,3/0</a:t>
            </a:r>
            <a:endParaRPr lang="fr-FR" b="1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2995" name="Line 19"/>
          <p:cNvSpPr>
            <a:spLocks noChangeShapeType="1"/>
          </p:cNvSpPr>
          <p:nvPr/>
        </p:nvSpPr>
        <p:spPr bwMode="auto">
          <a:xfrm>
            <a:off x="6948488" y="4905524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2996" name="Rectangle 20"/>
          <p:cNvSpPr>
            <a:spLocks noChangeArrowheads="1"/>
          </p:cNvSpPr>
          <p:nvPr/>
        </p:nvSpPr>
        <p:spPr bwMode="auto">
          <a:xfrm>
            <a:off x="5195888" y="4724549"/>
            <a:ext cx="341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  <a:endParaRPr lang="fr-FR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2997" name="Line 21"/>
          <p:cNvSpPr>
            <a:spLocks noChangeAspect="1" noChangeShapeType="1"/>
          </p:cNvSpPr>
          <p:nvPr/>
        </p:nvSpPr>
        <p:spPr bwMode="auto">
          <a:xfrm rot="60000" flipV="1">
            <a:off x="2500313" y="2251224"/>
            <a:ext cx="4448175" cy="261620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382998" name="Group 22"/>
          <p:cNvGrpSpPr>
            <a:grpSpLocks noChangeAspect="1"/>
          </p:cNvGrpSpPr>
          <p:nvPr/>
        </p:nvGrpSpPr>
        <p:grpSpPr bwMode="auto">
          <a:xfrm>
            <a:off x="2111375" y="1976586"/>
            <a:ext cx="4829175" cy="3824288"/>
            <a:chOff x="3778" y="7312"/>
            <a:chExt cx="5281" cy="4186"/>
          </a:xfrm>
        </p:grpSpPr>
        <p:sp>
          <p:nvSpPr>
            <p:cNvPr id="382999" name="Line 23"/>
            <p:cNvSpPr>
              <a:spLocks noChangeAspect="1" noChangeShapeType="1"/>
            </p:cNvSpPr>
            <p:nvPr/>
          </p:nvSpPr>
          <p:spPr bwMode="auto">
            <a:xfrm rot="60000" flipV="1">
              <a:off x="3778" y="7615"/>
              <a:ext cx="5274" cy="3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3000" name="Line 24"/>
            <p:cNvSpPr>
              <a:spLocks noChangeAspect="1" noChangeShapeType="1"/>
            </p:cNvSpPr>
            <p:nvPr/>
          </p:nvSpPr>
          <p:spPr bwMode="auto">
            <a:xfrm rot="5460000" flipV="1">
              <a:off x="4678" y="10284"/>
              <a:ext cx="1529" cy="89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3001" name="Line 25"/>
            <p:cNvSpPr>
              <a:spLocks noChangeAspect="1" noChangeShapeType="1"/>
            </p:cNvSpPr>
            <p:nvPr/>
          </p:nvSpPr>
          <p:spPr bwMode="auto">
            <a:xfrm flipV="1">
              <a:off x="5890" y="7312"/>
              <a:ext cx="3169" cy="4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3002" name="Line 26"/>
            <p:cNvSpPr>
              <a:spLocks noChangeAspect="1" noChangeShapeType="1"/>
            </p:cNvSpPr>
            <p:nvPr/>
          </p:nvSpPr>
          <p:spPr bwMode="auto">
            <a:xfrm rot="5460000" flipV="1">
              <a:off x="6116" y="9400"/>
              <a:ext cx="1009" cy="59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3003" name="Line 27"/>
            <p:cNvSpPr>
              <a:spLocks noChangeAspect="1" noChangeShapeType="1"/>
            </p:cNvSpPr>
            <p:nvPr/>
          </p:nvSpPr>
          <p:spPr bwMode="auto">
            <a:xfrm rot="5460000" flipV="1">
              <a:off x="5938" y="9528"/>
              <a:ext cx="1054" cy="6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3004" name="Text Box 28"/>
            <p:cNvSpPr txBox="1">
              <a:spLocks noChangeAspect="1" noChangeArrowheads="1"/>
            </p:cNvSpPr>
            <p:nvPr/>
          </p:nvSpPr>
          <p:spPr bwMode="auto">
            <a:xfrm>
              <a:off x="5018" y="9833"/>
              <a:ext cx="201" cy="43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383005" name="Text Box 29"/>
            <p:cNvSpPr txBox="1">
              <a:spLocks noChangeAspect="1" noChangeArrowheads="1"/>
            </p:cNvSpPr>
            <p:nvPr/>
          </p:nvSpPr>
          <p:spPr bwMode="auto">
            <a:xfrm>
              <a:off x="5971" y="10075"/>
              <a:ext cx="201" cy="43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</p:grpSp>
      <p:sp>
        <p:nvSpPr>
          <p:cNvPr id="383006" name="Oval 30"/>
          <p:cNvSpPr>
            <a:spLocks noChangeArrowheads="1"/>
          </p:cNvSpPr>
          <p:nvPr/>
        </p:nvSpPr>
        <p:spPr bwMode="auto">
          <a:xfrm>
            <a:off x="4259263" y="3768874"/>
            <a:ext cx="71437" cy="71437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83007" name="Oval 31"/>
          <p:cNvSpPr>
            <a:spLocks noChangeArrowheads="1"/>
          </p:cNvSpPr>
          <p:nvPr/>
        </p:nvSpPr>
        <p:spPr bwMode="auto">
          <a:xfrm>
            <a:off x="4440238" y="3670449"/>
            <a:ext cx="71437" cy="71437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83008" name="Rectangle 32"/>
          <p:cNvSpPr>
            <a:spLocks noChangeArrowheads="1"/>
          </p:cNvSpPr>
          <p:nvPr/>
        </p:nvSpPr>
        <p:spPr bwMode="auto">
          <a:xfrm>
            <a:off x="3924300" y="3500586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C’</a:t>
            </a:r>
            <a:endParaRPr lang="fr-FR" b="1" baseline="-2500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3009" name="Rectangle 33"/>
          <p:cNvSpPr>
            <a:spLocks noChangeArrowheads="1"/>
          </p:cNvSpPr>
          <p:nvPr/>
        </p:nvSpPr>
        <p:spPr bwMode="auto">
          <a:xfrm>
            <a:off x="4244975" y="3284686"/>
            <a:ext cx="427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A’</a:t>
            </a:r>
            <a:endParaRPr lang="fr-FR" b="1" baseline="-2500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1907704" y="791493"/>
            <a:ext cx="70564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2.4. </a:t>
            </a:r>
            <a:r>
              <a:rPr lang="fr-FR" sz="3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Cas particuliers</a:t>
            </a:r>
            <a:endParaRPr lang="fr-FR" sz="3000" b="1" u="sng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" name="Text Box 10"/>
          <p:cNvSpPr txBox="1">
            <a:spLocks noChangeAspect="1" noChangeArrowheads="1"/>
          </p:cNvSpPr>
          <p:nvPr/>
        </p:nvSpPr>
        <p:spPr bwMode="auto">
          <a:xfrm>
            <a:off x="5905500" y="2060724"/>
            <a:ext cx="754063" cy="527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b="1" dirty="0">
                <a:solidFill>
                  <a:srgbClr val="000000"/>
                </a:solidFill>
              </a:rPr>
              <a:t>I</a:t>
            </a:r>
            <a:r>
              <a:rPr lang="fr-FR" b="1" baseline="-25000" dirty="0">
                <a:solidFill>
                  <a:srgbClr val="000000"/>
                </a:solidFill>
              </a:rPr>
              <a:t>3/0</a:t>
            </a:r>
            <a:endParaRPr lang="fr-FR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40" name="Rectangle 16"/>
          <p:cNvSpPr>
            <a:spLocks noChangeArrowheads="1"/>
          </p:cNvSpPr>
          <p:nvPr/>
        </p:nvSpPr>
        <p:spPr bwMode="auto">
          <a:xfrm>
            <a:off x="2771775" y="5086499"/>
            <a:ext cx="8354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B,3/0</a:t>
            </a:r>
            <a:endParaRPr lang="fr-FR" b="1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5041" name="Line 17"/>
          <p:cNvSpPr>
            <a:spLocks noChangeShapeType="1"/>
          </p:cNvSpPr>
          <p:nvPr/>
        </p:nvSpPr>
        <p:spPr bwMode="auto">
          <a:xfrm>
            <a:off x="2817813" y="5123011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385046" name="Group 22"/>
          <p:cNvGrpSpPr>
            <a:grpSpLocks noChangeAspect="1"/>
          </p:cNvGrpSpPr>
          <p:nvPr/>
        </p:nvGrpSpPr>
        <p:grpSpPr bwMode="auto">
          <a:xfrm>
            <a:off x="2111375" y="1989286"/>
            <a:ext cx="4829175" cy="3824288"/>
            <a:chOff x="3778" y="7312"/>
            <a:chExt cx="5281" cy="4186"/>
          </a:xfrm>
        </p:grpSpPr>
        <p:sp>
          <p:nvSpPr>
            <p:cNvPr id="385047" name="Line 23"/>
            <p:cNvSpPr>
              <a:spLocks noChangeAspect="1" noChangeShapeType="1"/>
            </p:cNvSpPr>
            <p:nvPr/>
          </p:nvSpPr>
          <p:spPr bwMode="auto">
            <a:xfrm rot="60000" flipV="1">
              <a:off x="3778" y="7615"/>
              <a:ext cx="5274" cy="310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5048" name="Line 24"/>
            <p:cNvSpPr>
              <a:spLocks noChangeAspect="1" noChangeShapeType="1"/>
            </p:cNvSpPr>
            <p:nvPr/>
          </p:nvSpPr>
          <p:spPr bwMode="auto">
            <a:xfrm rot="5460000" flipV="1">
              <a:off x="4678" y="10284"/>
              <a:ext cx="1529" cy="8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5049" name="Line 25"/>
            <p:cNvSpPr>
              <a:spLocks noChangeAspect="1" noChangeShapeType="1"/>
            </p:cNvSpPr>
            <p:nvPr/>
          </p:nvSpPr>
          <p:spPr bwMode="auto">
            <a:xfrm flipV="1">
              <a:off x="5890" y="7312"/>
              <a:ext cx="3169" cy="417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5050" name="Line 26"/>
            <p:cNvSpPr>
              <a:spLocks noChangeAspect="1" noChangeShapeType="1"/>
            </p:cNvSpPr>
            <p:nvPr/>
          </p:nvSpPr>
          <p:spPr bwMode="auto">
            <a:xfrm rot="5460000" flipV="1">
              <a:off x="6116" y="9400"/>
              <a:ext cx="1009" cy="59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5051" name="Line 27"/>
            <p:cNvSpPr>
              <a:spLocks noChangeAspect="1" noChangeShapeType="1"/>
            </p:cNvSpPr>
            <p:nvPr/>
          </p:nvSpPr>
          <p:spPr bwMode="auto">
            <a:xfrm rot="5460000" flipV="1">
              <a:off x="5938" y="9528"/>
              <a:ext cx="1054" cy="62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5052" name="Text Box 28"/>
            <p:cNvSpPr txBox="1">
              <a:spLocks noChangeAspect="1" noChangeArrowheads="1"/>
            </p:cNvSpPr>
            <p:nvPr/>
          </p:nvSpPr>
          <p:spPr bwMode="auto">
            <a:xfrm>
              <a:off x="5018" y="9833"/>
              <a:ext cx="201" cy="43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385053" name="Text Box 29"/>
            <p:cNvSpPr txBox="1">
              <a:spLocks noChangeAspect="1" noChangeArrowheads="1"/>
            </p:cNvSpPr>
            <p:nvPr/>
          </p:nvSpPr>
          <p:spPr bwMode="auto">
            <a:xfrm>
              <a:off x="5971" y="10075"/>
              <a:ext cx="201" cy="43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</p:grpSp>
      <p:sp>
        <p:nvSpPr>
          <p:cNvPr id="385054" name="Oval 30"/>
          <p:cNvSpPr>
            <a:spLocks noChangeArrowheads="1"/>
          </p:cNvSpPr>
          <p:nvPr/>
        </p:nvSpPr>
        <p:spPr bwMode="auto">
          <a:xfrm>
            <a:off x="4259263" y="3768874"/>
            <a:ext cx="71437" cy="714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85055" name="Oval 31"/>
          <p:cNvSpPr>
            <a:spLocks noChangeArrowheads="1"/>
          </p:cNvSpPr>
          <p:nvPr/>
        </p:nvSpPr>
        <p:spPr bwMode="auto">
          <a:xfrm>
            <a:off x="4440238" y="3670449"/>
            <a:ext cx="71437" cy="714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85056" name="Rectangle 32"/>
          <p:cNvSpPr>
            <a:spLocks noChangeArrowheads="1"/>
          </p:cNvSpPr>
          <p:nvPr/>
        </p:nvSpPr>
        <p:spPr bwMode="auto">
          <a:xfrm>
            <a:off x="3957638" y="3500586"/>
            <a:ext cx="398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C’</a:t>
            </a:r>
            <a:endParaRPr lang="fr-FR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5057" name="Rectangle 33"/>
          <p:cNvSpPr>
            <a:spLocks noChangeArrowheads="1"/>
          </p:cNvSpPr>
          <p:nvPr/>
        </p:nvSpPr>
        <p:spPr bwMode="auto">
          <a:xfrm>
            <a:off x="4244975" y="3319611"/>
            <a:ext cx="427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A’</a:t>
            </a:r>
            <a:endParaRPr lang="fr-FR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5058" name="Rectangle 34"/>
          <p:cNvSpPr>
            <a:spLocks noChangeArrowheads="1"/>
          </p:cNvSpPr>
          <p:nvPr/>
        </p:nvSpPr>
        <p:spPr bwMode="auto">
          <a:xfrm>
            <a:off x="3735388" y="4292749"/>
            <a:ext cx="8723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fr-FR" b="1" baseline="-25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fr-FR" b="1" baseline="-250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’,3/0</a:t>
            </a:r>
            <a:endParaRPr lang="fr-FR" b="1" baseline="-25000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5059" name="Line 35"/>
          <p:cNvSpPr>
            <a:spLocks noChangeShapeType="1"/>
          </p:cNvSpPr>
          <p:nvPr/>
        </p:nvSpPr>
        <p:spPr bwMode="auto">
          <a:xfrm>
            <a:off x="3781425" y="4329261"/>
            <a:ext cx="719138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5060" name="Rectangle 36"/>
          <p:cNvSpPr>
            <a:spLocks noChangeArrowheads="1"/>
          </p:cNvSpPr>
          <p:nvPr/>
        </p:nvSpPr>
        <p:spPr bwMode="auto">
          <a:xfrm>
            <a:off x="4598988" y="3716486"/>
            <a:ext cx="8915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fr-FR" b="1" baseline="-25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fr-FR" b="1" baseline="-250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’,3/0</a:t>
            </a:r>
            <a:endParaRPr lang="fr-FR" b="1" baseline="-25000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5061" name="Line 37"/>
          <p:cNvSpPr>
            <a:spLocks noChangeShapeType="1"/>
          </p:cNvSpPr>
          <p:nvPr/>
        </p:nvSpPr>
        <p:spPr bwMode="auto">
          <a:xfrm>
            <a:off x="4645025" y="3752999"/>
            <a:ext cx="719138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1907704" y="791493"/>
            <a:ext cx="70564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2.4. </a:t>
            </a:r>
            <a:r>
              <a:rPr lang="fr-FR" sz="3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Cas particuliers</a:t>
            </a:r>
            <a:endParaRPr lang="fr-FR" sz="3000" b="1" u="sng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3" name="Rectangle 5"/>
          <p:cNvSpPr>
            <a:spLocks noChangeArrowheads="1"/>
          </p:cNvSpPr>
          <p:nvPr/>
        </p:nvSpPr>
        <p:spPr bwMode="auto">
          <a:xfrm>
            <a:off x="2771775" y="5086499"/>
            <a:ext cx="744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B1/0</a:t>
            </a:r>
          </a:p>
        </p:txBody>
      </p:sp>
      <p:sp>
        <p:nvSpPr>
          <p:cNvPr id="386054" name="Line 6"/>
          <p:cNvSpPr>
            <a:spLocks noChangeShapeType="1"/>
          </p:cNvSpPr>
          <p:nvPr/>
        </p:nvSpPr>
        <p:spPr bwMode="auto">
          <a:xfrm>
            <a:off x="2817813" y="5123011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6063" name="Oval 15"/>
          <p:cNvSpPr>
            <a:spLocks noChangeArrowheads="1"/>
          </p:cNvSpPr>
          <p:nvPr/>
        </p:nvSpPr>
        <p:spPr bwMode="auto">
          <a:xfrm>
            <a:off x="4259263" y="3768874"/>
            <a:ext cx="71437" cy="714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386071" name="Group 23"/>
          <p:cNvGrpSpPr>
            <a:grpSpLocks/>
          </p:cNvGrpSpPr>
          <p:nvPr/>
        </p:nvGrpSpPr>
        <p:grpSpPr bwMode="auto">
          <a:xfrm>
            <a:off x="1249363" y="2509987"/>
            <a:ext cx="6635750" cy="3798888"/>
            <a:chOff x="787" y="1808"/>
            <a:chExt cx="4180" cy="2393"/>
          </a:xfrm>
        </p:grpSpPr>
        <p:pic>
          <p:nvPicPr>
            <p:cNvPr id="386072" name="Picture 2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7" y="2467"/>
              <a:ext cx="4180" cy="17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86074" name="Line 26"/>
            <p:cNvSpPr>
              <a:spLocks noChangeAspect="1" noChangeShapeType="1"/>
            </p:cNvSpPr>
            <p:nvPr/>
          </p:nvSpPr>
          <p:spPr bwMode="auto">
            <a:xfrm rot="1800000" flipV="1">
              <a:off x="4143" y="3109"/>
              <a:ext cx="581" cy="34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6075" name="Text Box 27"/>
            <p:cNvSpPr txBox="1">
              <a:spLocks noChangeAspect="1" noChangeArrowheads="1"/>
            </p:cNvSpPr>
            <p:nvPr/>
          </p:nvSpPr>
          <p:spPr bwMode="auto">
            <a:xfrm>
              <a:off x="4244" y="2984"/>
              <a:ext cx="116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386076" name="Text Box 28"/>
            <p:cNvSpPr txBox="1">
              <a:spLocks noChangeAspect="1" noChangeArrowheads="1"/>
            </p:cNvSpPr>
            <p:nvPr/>
          </p:nvSpPr>
          <p:spPr bwMode="auto">
            <a:xfrm>
              <a:off x="2350" y="3398"/>
              <a:ext cx="116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386077" name="Line 29"/>
            <p:cNvSpPr>
              <a:spLocks noChangeAspect="1" noChangeShapeType="1"/>
            </p:cNvSpPr>
            <p:nvPr/>
          </p:nvSpPr>
          <p:spPr bwMode="auto">
            <a:xfrm rot="21540000">
              <a:off x="1694" y="2906"/>
              <a:ext cx="3214" cy="5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6078" name="Oval 30"/>
            <p:cNvSpPr>
              <a:spLocks noChangeAspect="1" noChangeArrowheads="1"/>
            </p:cNvSpPr>
            <p:nvPr/>
          </p:nvSpPr>
          <p:spPr bwMode="auto">
            <a:xfrm>
              <a:off x="3253" y="3143"/>
              <a:ext cx="40" cy="39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6079" name="Line 31"/>
            <p:cNvSpPr>
              <a:spLocks noChangeAspect="1" noChangeShapeType="1"/>
            </p:cNvSpPr>
            <p:nvPr/>
          </p:nvSpPr>
          <p:spPr bwMode="auto">
            <a:xfrm rot="5460000" flipV="1">
              <a:off x="1858" y="3174"/>
              <a:ext cx="881" cy="51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6080" name="Oval 32"/>
            <p:cNvSpPr>
              <a:spLocks noChangeAspect="1" noChangeArrowheads="1"/>
            </p:cNvSpPr>
            <p:nvPr/>
          </p:nvSpPr>
          <p:spPr bwMode="auto">
            <a:xfrm>
              <a:off x="4091" y="1808"/>
              <a:ext cx="40" cy="39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86064" name="Oval 16"/>
          <p:cNvSpPr>
            <a:spLocks noChangeArrowheads="1"/>
          </p:cNvSpPr>
          <p:nvPr/>
        </p:nvSpPr>
        <p:spPr bwMode="auto">
          <a:xfrm>
            <a:off x="4440238" y="3670449"/>
            <a:ext cx="71437" cy="714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86065" name="Rectangle 17"/>
          <p:cNvSpPr>
            <a:spLocks noChangeArrowheads="1"/>
          </p:cNvSpPr>
          <p:nvPr/>
        </p:nvSpPr>
        <p:spPr bwMode="auto">
          <a:xfrm>
            <a:off x="3957638" y="3500586"/>
            <a:ext cx="398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C’</a:t>
            </a:r>
            <a:endParaRPr lang="fr-FR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6066" name="Rectangle 18"/>
          <p:cNvSpPr>
            <a:spLocks noChangeArrowheads="1"/>
          </p:cNvSpPr>
          <p:nvPr/>
        </p:nvSpPr>
        <p:spPr bwMode="auto">
          <a:xfrm>
            <a:off x="4244975" y="3319611"/>
            <a:ext cx="427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A’</a:t>
            </a:r>
            <a:endParaRPr lang="fr-FR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6067" name="Rectangle 19"/>
          <p:cNvSpPr>
            <a:spLocks noChangeArrowheads="1"/>
          </p:cNvSpPr>
          <p:nvPr/>
        </p:nvSpPr>
        <p:spPr bwMode="auto">
          <a:xfrm>
            <a:off x="3735388" y="4292749"/>
            <a:ext cx="8723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fr-FR" b="1" baseline="-25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fr-FR" b="1" baseline="-250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’,3/0</a:t>
            </a:r>
            <a:endParaRPr lang="fr-FR" b="1" baseline="-25000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6068" name="Line 20"/>
          <p:cNvSpPr>
            <a:spLocks noChangeShapeType="1"/>
          </p:cNvSpPr>
          <p:nvPr/>
        </p:nvSpPr>
        <p:spPr bwMode="auto">
          <a:xfrm>
            <a:off x="3781425" y="4329261"/>
            <a:ext cx="719138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6069" name="Rectangle 21"/>
          <p:cNvSpPr>
            <a:spLocks noChangeArrowheads="1"/>
          </p:cNvSpPr>
          <p:nvPr/>
        </p:nvSpPr>
        <p:spPr bwMode="auto">
          <a:xfrm>
            <a:off x="4598988" y="3716486"/>
            <a:ext cx="8915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fr-FR" b="1" baseline="-25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fr-FR" b="1" baseline="-250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’,3/0</a:t>
            </a:r>
            <a:endParaRPr lang="fr-FR" b="1" baseline="-25000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6070" name="Line 22"/>
          <p:cNvSpPr>
            <a:spLocks noChangeShapeType="1"/>
          </p:cNvSpPr>
          <p:nvPr/>
        </p:nvSpPr>
        <p:spPr bwMode="auto">
          <a:xfrm>
            <a:off x="4645025" y="3752999"/>
            <a:ext cx="719138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6056" name="Line 8"/>
          <p:cNvSpPr>
            <a:spLocks noChangeAspect="1" noChangeShapeType="1"/>
          </p:cNvSpPr>
          <p:nvPr/>
        </p:nvSpPr>
        <p:spPr bwMode="auto">
          <a:xfrm rot="60000" flipV="1">
            <a:off x="2111375" y="2265511"/>
            <a:ext cx="4822825" cy="28352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6057" name="Line 9"/>
          <p:cNvSpPr>
            <a:spLocks noChangeAspect="1" noChangeShapeType="1"/>
          </p:cNvSpPr>
          <p:nvPr/>
        </p:nvSpPr>
        <p:spPr bwMode="auto">
          <a:xfrm rot="5460000" flipV="1">
            <a:off x="2935288" y="4703911"/>
            <a:ext cx="1397000" cy="8223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6059" name="Line 11"/>
          <p:cNvSpPr>
            <a:spLocks noChangeAspect="1" noChangeShapeType="1"/>
          </p:cNvSpPr>
          <p:nvPr/>
        </p:nvSpPr>
        <p:spPr bwMode="auto">
          <a:xfrm rot="5460000" flipV="1">
            <a:off x="4249738" y="3897461"/>
            <a:ext cx="922338" cy="541337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6060" name="Line 12"/>
          <p:cNvSpPr>
            <a:spLocks noChangeAspect="1" noChangeShapeType="1"/>
          </p:cNvSpPr>
          <p:nvPr/>
        </p:nvSpPr>
        <p:spPr bwMode="auto">
          <a:xfrm rot="5460000" flipV="1">
            <a:off x="4086225" y="4013349"/>
            <a:ext cx="963613" cy="566737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6061" name="Text Box 13"/>
          <p:cNvSpPr txBox="1">
            <a:spLocks noChangeAspect="1" noChangeArrowheads="1"/>
          </p:cNvSpPr>
          <p:nvPr/>
        </p:nvSpPr>
        <p:spPr bwMode="auto">
          <a:xfrm>
            <a:off x="3244850" y="4292749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86081" name="Rectangle 33"/>
          <p:cNvSpPr>
            <a:spLocks noChangeArrowheads="1"/>
          </p:cNvSpPr>
          <p:nvPr/>
        </p:nvSpPr>
        <p:spPr bwMode="auto">
          <a:xfrm>
            <a:off x="2987675" y="5302399"/>
            <a:ext cx="8354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B,3/0</a:t>
            </a:r>
            <a:endParaRPr lang="fr-FR" b="1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6082" name="Line 34"/>
          <p:cNvSpPr>
            <a:spLocks noChangeShapeType="1"/>
          </p:cNvSpPr>
          <p:nvPr/>
        </p:nvSpPr>
        <p:spPr bwMode="auto">
          <a:xfrm>
            <a:off x="3033713" y="5338911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6085" name="Line 37"/>
          <p:cNvSpPr>
            <a:spLocks noChangeAspect="1" noChangeShapeType="1"/>
          </p:cNvSpPr>
          <p:nvPr/>
        </p:nvSpPr>
        <p:spPr bwMode="auto">
          <a:xfrm rot="3780000" flipV="1">
            <a:off x="2867819" y="3293417"/>
            <a:ext cx="4524375" cy="2659063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6086" name="Rectangle 38"/>
          <p:cNvSpPr>
            <a:spLocks noChangeArrowheads="1"/>
          </p:cNvSpPr>
          <p:nvPr/>
        </p:nvSpPr>
        <p:spPr bwMode="auto">
          <a:xfrm>
            <a:off x="2411413" y="2743349"/>
            <a:ext cx="24641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Direction de </a:t>
            </a:r>
            <a:r>
              <a:rPr lang="fr-F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C,1/0</a:t>
            </a:r>
            <a:endParaRPr lang="fr-FR" b="1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6087" name="Line 39"/>
          <p:cNvSpPr>
            <a:spLocks noChangeShapeType="1"/>
          </p:cNvSpPr>
          <p:nvPr/>
        </p:nvSpPr>
        <p:spPr bwMode="auto">
          <a:xfrm>
            <a:off x="4068763" y="2778274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6088" name="Rectangle 40"/>
          <p:cNvSpPr>
            <a:spLocks noChangeArrowheads="1"/>
          </p:cNvSpPr>
          <p:nvPr/>
        </p:nvSpPr>
        <p:spPr bwMode="auto">
          <a:xfrm>
            <a:off x="4932363" y="4724549"/>
            <a:ext cx="341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  <a:endParaRPr lang="fr-FR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1907704" y="791493"/>
            <a:ext cx="70564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2.4. </a:t>
            </a:r>
            <a:r>
              <a:rPr lang="fr-FR" sz="3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Cas particuliers</a:t>
            </a:r>
            <a:endParaRPr lang="fr-FR" sz="3000" b="1" u="sng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" name="Text Box 10"/>
          <p:cNvSpPr txBox="1">
            <a:spLocks noChangeAspect="1" noChangeArrowheads="1"/>
          </p:cNvSpPr>
          <p:nvPr/>
        </p:nvSpPr>
        <p:spPr bwMode="auto">
          <a:xfrm>
            <a:off x="5905500" y="2060724"/>
            <a:ext cx="754063" cy="527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b="1" dirty="0">
                <a:solidFill>
                  <a:srgbClr val="000000"/>
                </a:solidFill>
              </a:rPr>
              <a:t>I</a:t>
            </a:r>
            <a:r>
              <a:rPr lang="fr-FR" b="1" baseline="-25000" dirty="0">
                <a:solidFill>
                  <a:srgbClr val="000000"/>
                </a:solidFill>
              </a:rPr>
              <a:t>3/0</a:t>
            </a:r>
            <a:endParaRPr lang="fr-FR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7" name="Rectangle 5"/>
          <p:cNvSpPr>
            <a:spLocks noChangeArrowheads="1"/>
          </p:cNvSpPr>
          <p:nvPr/>
        </p:nvSpPr>
        <p:spPr bwMode="auto">
          <a:xfrm>
            <a:off x="2771775" y="5086945"/>
            <a:ext cx="744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B1/0</a:t>
            </a:r>
          </a:p>
        </p:txBody>
      </p:sp>
      <p:sp>
        <p:nvSpPr>
          <p:cNvPr id="387078" name="Line 6"/>
          <p:cNvSpPr>
            <a:spLocks noChangeShapeType="1"/>
          </p:cNvSpPr>
          <p:nvPr/>
        </p:nvSpPr>
        <p:spPr bwMode="auto">
          <a:xfrm>
            <a:off x="2817813" y="5123457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7079" name="Oval 7"/>
          <p:cNvSpPr>
            <a:spLocks noChangeArrowheads="1"/>
          </p:cNvSpPr>
          <p:nvPr/>
        </p:nvSpPr>
        <p:spPr bwMode="auto">
          <a:xfrm>
            <a:off x="4259263" y="3769320"/>
            <a:ext cx="71437" cy="714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387080" name="Group 8"/>
          <p:cNvGrpSpPr>
            <a:grpSpLocks/>
          </p:cNvGrpSpPr>
          <p:nvPr/>
        </p:nvGrpSpPr>
        <p:grpSpPr bwMode="auto">
          <a:xfrm>
            <a:off x="1249363" y="2510433"/>
            <a:ext cx="6635750" cy="3798888"/>
            <a:chOff x="787" y="1808"/>
            <a:chExt cx="4180" cy="2393"/>
          </a:xfrm>
        </p:grpSpPr>
        <p:pic>
          <p:nvPicPr>
            <p:cNvPr id="387081" name="Picture 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7" y="2467"/>
              <a:ext cx="4180" cy="17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87083" name="Line 11"/>
            <p:cNvSpPr>
              <a:spLocks noChangeAspect="1" noChangeShapeType="1"/>
            </p:cNvSpPr>
            <p:nvPr/>
          </p:nvSpPr>
          <p:spPr bwMode="auto">
            <a:xfrm rot="1800000" flipV="1">
              <a:off x="4143" y="3109"/>
              <a:ext cx="581" cy="34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7084" name="Text Box 12"/>
            <p:cNvSpPr txBox="1">
              <a:spLocks noChangeAspect="1" noChangeArrowheads="1"/>
            </p:cNvSpPr>
            <p:nvPr/>
          </p:nvSpPr>
          <p:spPr bwMode="auto">
            <a:xfrm>
              <a:off x="4244" y="2984"/>
              <a:ext cx="116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387085" name="Text Box 13"/>
            <p:cNvSpPr txBox="1">
              <a:spLocks noChangeAspect="1" noChangeArrowheads="1"/>
            </p:cNvSpPr>
            <p:nvPr/>
          </p:nvSpPr>
          <p:spPr bwMode="auto">
            <a:xfrm>
              <a:off x="2350" y="3398"/>
              <a:ext cx="116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387086" name="Line 14"/>
            <p:cNvSpPr>
              <a:spLocks noChangeAspect="1" noChangeShapeType="1"/>
            </p:cNvSpPr>
            <p:nvPr/>
          </p:nvSpPr>
          <p:spPr bwMode="auto">
            <a:xfrm rot="21540000">
              <a:off x="1694" y="2906"/>
              <a:ext cx="3214" cy="5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7087" name="Oval 15"/>
            <p:cNvSpPr>
              <a:spLocks noChangeAspect="1" noChangeArrowheads="1"/>
            </p:cNvSpPr>
            <p:nvPr/>
          </p:nvSpPr>
          <p:spPr bwMode="auto">
            <a:xfrm>
              <a:off x="3253" y="3143"/>
              <a:ext cx="40" cy="39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7088" name="Line 16"/>
            <p:cNvSpPr>
              <a:spLocks noChangeAspect="1" noChangeShapeType="1"/>
            </p:cNvSpPr>
            <p:nvPr/>
          </p:nvSpPr>
          <p:spPr bwMode="auto">
            <a:xfrm rot="5460000" flipV="1">
              <a:off x="1858" y="3174"/>
              <a:ext cx="881" cy="51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7089" name="Oval 17"/>
            <p:cNvSpPr>
              <a:spLocks noChangeAspect="1" noChangeArrowheads="1"/>
            </p:cNvSpPr>
            <p:nvPr/>
          </p:nvSpPr>
          <p:spPr bwMode="auto">
            <a:xfrm>
              <a:off x="4091" y="1808"/>
              <a:ext cx="40" cy="39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87090" name="Oval 18"/>
          <p:cNvSpPr>
            <a:spLocks noChangeArrowheads="1"/>
          </p:cNvSpPr>
          <p:nvPr/>
        </p:nvSpPr>
        <p:spPr bwMode="auto">
          <a:xfrm>
            <a:off x="4440238" y="3670895"/>
            <a:ext cx="71437" cy="714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87091" name="Rectangle 19"/>
          <p:cNvSpPr>
            <a:spLocks noChangeArrowheads="1"/>
          </p:cNvSpPr>
          <p:nvPr/>
        </p:nvSpPr>
        <p:spPr bwMode="auto">
          <a:xfrm>
            <a:off x="3957638" y="3501032"/>
            <a:ext cx="398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C’</a:t>
            </a:r>
            <a:endParaRPr lang="fr-FR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7092" name="Rectangle 20"/>
          <p:cNvSpPr>
            <a:spLocks noChangeArrowheads="1"/>
          </p:cNvSpPr>
          <p:nvPr/>
        </p:nvSpPr>
        <p:spPr bwMode="auto">
          <a:xfrm>
            <a:off x="4244975" y="3320057"/>
            <a:ext cx="427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A’</a:t>
            </a:r>
            <a:endParaRPr lang="fr-FR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7093" name="Rectangle 21"/>
          <p:cNvSpPr>
            <a:spLocks noChangeArrowheads="1"/>
          </p:cNvSpPr>
          <p:nvPr/>
        </p:nvSpPr>
        <p:spPr bwMode="auto">
          <a:xfrm>
            <a:off x="3735388" y="4293195"/>
            <a:ext cx="8723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fr-FR" b="1" baseline="-25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fr-FR" b="1" baseline="-250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’,3/0</a:t>
            </a:r>
            <a:endParaRPr lang="fr-FR" b="1" baseline="-25000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7094" name="Line 22"/>
          <p:cNvSpPr>
            <a:spLocks noChangeShapeType="1"/>
          </p:cNvSpPr>
          <p:nvPr/>
        </p:nvSpPr>
        <p:spPr bwMode="auto">
          <a:xfrm>
            <a:off x="3781425" y="4329707"/>
            <a:ext cx="719138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7097" name="Line 25"/>
          <p:cNvSpPr>
            <a:spLocks noChangeAspect="1" noChangeShapeType="1"/>
          </p:cNvSpPr>
          <p:nvPr/>
        </p:nvSpPr>
        <p:spPr bwMode="auto">
          <a:xfrm rot="60000" flipV="1">
            <a:off x="2111375" y="2265957"/>
            <a:ext cx="4822825" cy="28352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7098" name="Line 26"/>
          <p:cNvSpPr>
            <a:spLocks noChangeAspect="1" noChangeShapeType="1"/>
          </p:cNvSpPr>
          <p:nvPr/>
        </p:nvSpPr>
        <p:spPr bwMode="auto">
          <a:xfrm rot="5460000" flipV="1">
            <a:off x="2935288" y="4704357"/>
            <a:ext cx="1397000" cy="8223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7100" name="Line 28"/>
          <p:cNvSpPr>
            <a:spLocks noChangeAspect="1" noChangeShapeType="1"/>
          </p:cNvSpPr>
          <p:nvPr/>
        </p:nvSpPr>
        <p:spPr bwMode="auto">
          <a:xfrm rot="5460000" flipV="1">
            <a:off x="4086225" y="4013795"/>
            <a:ext cx="963613" cy="566737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7101" name="Text Box 29"/>
          <p:cNvSpPr txBox="1">
            <a:spLocks noChangeAspect="1" noChangeArrowheads="1"/>
          </p:cNvSpPr>
          <p:nvPr/>
        </p:nvSpPr>
        <p:spPr bwMode="auto">
          <a:xfrm>
            <a:off x="3244850" y="4293195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87102" name="Rectangle 30"/>
          <p:cNvSpPr>
            <a:spLocks noChangeArrowheads="1"/>
          </p:cNvSpPr>
          <p:nvPr/>
        </p:nvSpPr>
        <p:spPr bwMode="auto">
          <a:xfrm>
            <a:off x="2987675" y="5302845"/>
            <a:ext cx="8354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B,3/0</a:t>
            </a:r>
            <a:endParaRPr lang="fr-FR" b="1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7103" name="Line 31"/>
          <p:cNvSpPr>
            <a:spLocks noChangeShapeType="1"/>
          </p:cNvSpPr>
          <p:nvPr/>
        </p:nvSpPr>
        <p:spPr bwMode="auto">
          <a:xfrm>
            <a:off x="3033713" y="5339357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7104" name="Line 32"/>
          <p:cNvSpPr>
            <a:spLocks noChangeAspect="1" noChangeShapeType="1"/>
          </p:cNvSpPr>
          <p:nvPr/>
        </p:nvSpPr>
        <p:spPr bwMode="auto">
          <a:xfrm rot="3780000" flipV="1">
            <a:off x="2867819" y="3289927"/>
            <a:ext cx="4524375" cy="2659063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7105" name="Rectangle 33"/>
          <p:cNvSpPr>
            <a:spLocks noChangeArrowheads="1"/>
          </p:cNvSpPr>
          <p:nvPr/>
        </p:nvSpPr>
        <p:spPr bwMode="auto">
          <a:xfrm>
            <a:off x="2411413" y="2743795"/>
            <a:ext cx="24641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Direction de </a:t>
            </a:r>
            <a:r>
              <a:rPr lang="fr-F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C,3/0</a:t>
            </a:r>
            <a:endParaRPr lang="fr-FR" b="1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7106" name="Line 34"/>
          <p:cNvSpPr>
            <a:spLocks noChangeShapeType="1"/>
          </p:cNvSpPr>
          <p:nvPr/>
        </p:nvSpPr>
        <p:spPr bwMode="auto">
          <a:xfrm>
            <a:off x="4068763" y="2778720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7107" name="Rectangle 35"/>
          <p:cNvSpPr>
            <a:spLocks noChangeArrowheads="1"/>
          </p:cNvSpPr>
          <p:nvPr/>
        </p:nvSpPr>
        <p:spPr bwMode="auto">
          <a:xfrm>
            <a:off x="4932363" y="4724995"/>
            <a:ext cx="341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  <a:endParaRPr lang="fr-FR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7108" name="Line 36"/>
          <p:cNvSpPr>
            <a:spLocks noChangeAspect="1" noChangeShapeType="1"/>
          </p:cNvSpPr>
          <p:nvPr/>
        </p:nvSpPr>
        <p:spPr bwMode="auto">
          <a:xfrm rot="3780000" flipV="1">
            <a:off x="5153026" y="4666257"/>
            <a:ext cx="965200" cy="5683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387109" name="Group 37"/>
          <p:cNvGrpSpPr>
            <a:grpSpLocks noChangeAspect="1"/>
          </p:cNvGrpSpPr>
          <p:nvPr/>
        </p:nvGrpSpPr>
        <p:grpSpPr bwMode="auto">
          <a:xfrm>
            <a:off x="5580063" y="4877395"/>
            <a:ext cx="174625" cy="142875"/>
            <a:chOff x="4478" y="3758"/>
            <a:chExt cx="240" cy="195"/>
          </a:xfrm>
        </p:grpSpPr>
        <p:sp>
          <p:nvSpPr>
            <p:cNvPr id="387110" name="Line 38"/>
            <p:cNvSpPr>
              <a:spLocks noChangeAspect="1" noChangeShapeType="1"/>
            </p:cNvSpPr>
            <p:nvPr/>
          </p:nvSpPr>
          <p:spPr bwMode="auto">
            <a:xfrm flipH="1">
              <a:off x="4478" y="3758"/>
              <a:ext cx="180" cy="18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7111" name="Line 39"/>
            <p:cNvSpPr>
              <a:spLocks noChangeAspect="1" noChangeShapeType="1"/>
            </p:cNvSpPr>
            <p:nvPr/>
          </p:nvSpPr>
          <p:spPr bwMode="auto">
            <a:xfrm flipH="1">
              <a:off x="4538" y="3773"/>
              <a:ext cx="180" cy="18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87112" name="Group 40"/>
          <p:cNvGrpSpPr>
            <a:grpSpLocks noChangeAspect="1"/>
          </p:cNvGrpSpPr>
          <p:nvPr/>
        </p:nvGrpSpPr>
        <p:grpSpPr bwMode="auto">
          <a:xfrm>
            <a:off x="4503738" y="4242395"/>
            <a:ext cx="174625" cy="142875"/>
            <a:chOff x="4478" y="3758"/>
            <a:chExt cx="240" cy="195"/>
          </a:xfrm>
        </p:grpSpPr>
        <p:sp>
          <p:nvSpPr>
            <p:cNvPr id="387113" name="Line 41"/>
            <p:cNvSpPr>
              <a:spLocks noChangeAspect="1" noChangeShapeType="1"/>
            </p:cNvSpPr>
            <p:nvPr/>
          </p:nvSpPr>
          <p:spPr bwMode="auto">
            <a:xfrm flipH="1">
              <a:off x="4478" y="3758"/>
              <a:ext cx="180" cy="18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87114" name="Line 42"/>
            <p:cNvSpPr>
              <a:spLocks noChangeAspect="1" noChangeShapeType="1"/>
            </p:cNvSpPr>
            <p:nvPr/>
          </p:nvSpPr>
          <p:spPr bwMode="auto">
            <a:xfrm flipH="1">
              <a:off x="4538" y="3773"/>
              <a:ext cx="180" cy="18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87115" name="Rectangle 43"/>
          <p:cNvSpPr>
            <a:spLocks noChangeArrowheads="1"/>
          </p:cNvSpPr>
          <p:nvPr/>
        </p:nvSpPr>
        <p:spPr bwMode="auto">
          <a:xfrm>
            <a:off x="5148263" y="5120282"/>
            <a:ext cx="8338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C,3/0</a:t>
            </a:r>
            <a:endParaRPr lang="fr-FR" b="1" baseline="-25000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7116" name="Line 44"/>
          <p:cNvSpPr>
            <a:spLocks noChangeShapeType="1"/>
          </p:cNvSpPr>
          <p:nvPr/>
        </p:nvSpPr>
        <p:spPr bwMode="auto">
          <a:xfrm>
            <a:off x="5194300" y="5156795"/>
            <a:ext cx="719138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1907704" y="791493"/>
            <a:ext cx="70564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3.4. </a:t>
            </a:r>
            <a:r>
              <a:rPr lang="fr-FR" sz="3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Cas particuliers</a:t>
            </a:r>
            <a:endParaRPr lang="fr-FR" sz="3000" b="1" u="sng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2" name="Text Box 10"/>
          <p:cNvSpPr txBox="1">
            <a:spLocks noChangeAspect="1" noChangeArrowheads="1"/>
          </p:cNvSpPr>
          <p:nvPr/>
        </p:nvSpPr>
        <p:spPr bwMode="auto">
          <a:xfrm>
            <a:off x="5905500" y="2060724"/>
            <a:ext cx="754063" cy="527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b="1" dirty="0">
                <a:solidFill>
                  <a:srgbClr val="000000"/>
                </a:solidFill>
              </a:rPr>
              <a:t>I</a:t>
            </a:r>
            <a:r>
              <a:rPr lang="fr-FR" b="1" baseline="-25000" dirty="0">
                <a:solidFill>
                  <a:srgbClr val="000000"/>
                </a:solidFill>
              </a:rPr>
              <a:t>3/0</a:t>
            </a:r>
            <a:endParaRPr lang="fr-FR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101" name="Rectangle 5"/>
          <p:cNvSpPr>
            <a:spLocks noChangeArrowheads="1"/>
          </p:cNvSpPr>
          <p:nvPr/>
        </p:nvSpPr>
        <p:spPr bwMode="auto">
          <a:xfrm>
            <a:off x="2771775" y="5086499"/>
            <a:ext cx="744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B1/0</a:t>
            </a:r>
          </a:p>
        </p:txBody>
      </p:sp>
      <p:sp>
        <p:nvSpPr>
          <p:cNvPr id="388102" name="Line 6"/>
          <p:cNvSpPr>
            <a:spLocks noChangeShapeType="1"/>
          </p:cNvSpPr>
          <p:nvPr/>
        </p:nvSpPr>
        <p:spPr bwMode="auto">
          <a:xfrm>
            <a:off x="2817813" y="5123011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8103" name="Oval 7"/>
          <p:cNvSpPr>
            <a:spLocks noChangeArrowheads="1"/>
          </p:cNvSpPr>
          <p:nvPr/>
        </p:nvSpPr>
        <p:spPr bwMode="auto">
          <a:xfrm>
            <a:off x="4259263" y="3768874"/>
            <a:ext cx="71437" cy="714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pic>
        <p:nvPicPr>
          <p:cNvPr id="388105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9363" y="3556149"/>
            <a:ext cx="6635750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8106" name="Text Box 10"/>
          <p:cNvSpPr txBox="1">
            <a:spLocks noChangeAspect="1" noChangeArrowheads="1"/>
          </p:cNvSpPr>
          <p:nvPr/>
        </p:nvSpPr>
        <p:spPr bwMode="auto">
          <a:xfrm>
            <a:off x="5905500" y="2060724"/>
            <a:ext cx="754063" cy="527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b="1" dirty="0">
                <a:solidFill>
                  <a:srgbClr val="000000"/>
                </a:solidFill>
              </a:rPr>
              <a:t>I</a:t>
            </a:r>
            <a:r>
              <a:rPr lang="fr-FR" b="1" baseline="-25000" dirty="0">
                <a:solidFill>
                  <a:srgbClr val="000000"/>
                </a:solidFill>
              </a:rPr>
              <a:t>3/0</a:t>
            </a:r>
            <a:endParaRPr lang="fr-FR" b="1" dirty="0">
              <a:solidFill>
                <a:srgbClr val="000000"/>
              </a:solidFill>
            </a:endParaRPr>
          </a:p>
        </p:txBody>
      </p:sp>
      <p:sp>
        <p:nvSpPr>
          <p:cNvPr id="388107" name="Line 11"/>
          <p:cNvSpPr>
            <a:spLocks noChangeAspect="1" noChangeShapeType="1"/>
          </p:cNvSpPr>
          <p:nvPr/>
        </p:nvSpPr>
        <p:spPr bwMode="auto">
          <a:xfrm rot="1800000" flipV="1">
            <a:off x="6577013" y="4575324"/>
            <a:ext cx="922337" cy="5413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8108" name="Text Box 12"/>
          <p:cNvSpPr txBox="1">
            <a:spLocks noChangeAspect="1" noChangeArrowheads="1"/>
          </p:cNvSpPr>
          <p:nvPr/>
        </p:nvSpPr>
        <p:spPr bwMode="auto">
          <a:xfrm>
            <a:off x="6737350" y="4376886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88109" name="Text Box 13"/>
          <p:cNvSpPr txBox="1">
            <a:spLocks noChangeAspect="1" noChangeArrowheads="1"/>
          </p:cNvSpPr>
          <p:nvPr/>
        </p:nvSpPr>
        <p:spPr bwMode="auto">
          <a:xfrm>
            <a:off x="3730625" y="5034111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88110" name="Line 14"/>
          <p:cNvSpPr>
            <a:spLocks noChangeAspect="1" noChangeShapeType="1"/>
          </p:cNvSpPr>
          <p:nvPr/>
        </p:nvSpPr>
        <p:spPr bwMode="auto">
          <a:xfrm rot="21540000">
            <a:off x="2682875" y="4259411"/>
            <a:ext cx="4095750" cy="658813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8111" name="Oval 15"/>
          <p:cNvSpPr>
            <a:spLocks noChangeAspect="1" noChangeArrowheads="1"/>
          </p:cNvSpPr>
          <p:nvPr/>
        </p:nvSpPr>
        <p:spPr bwMode="auto">
          <a:xfrm>
            <a:off x="5164138" y="4629299"/>
            <a:ext cx="63500" cy="61912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8112" name="Line 16"/>
          <p:cNvSpPr>
            <a:spLocks noChangeAspect="1" noChangeShapeType="1"/>
          </p:cNvSpPr>
          <p:nvPr/>
        </p:nvSpPr>
        <p:spPr bwMode="auto">
          <a:xfrm rot="5460000" flipV="1">
            <a:off x="2950369" y="4677717"/>
            <a:ext cx="1398588" cy="8223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8113" name="Oval 17"/>
          <p:cNvSpPr>
            <a:spLocks noChangeAspect="1" noChangeArrowheads="1"/>
          </p:cNvSpPr>
          <p:nvPr/>
        </p:nvSpPr>
        <p:spPr bwMode="auto">
          <a:xfrm>
            <a:off x="6494463" y="2509986"/>
            <a:ext cx="63500" cy="61913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8122" name="Text Box 26"/>
          <p:cNvSpPr txBox="1">
            <a:spLocks noChangeAspect="1" noChangeArrowheads="1"/>
          </p:cNvSpPr>
          <p:nvPr/>
        </p:nvSpPr>
        <p:spPr bwMode="auto">
          <a:xfrm>
            <a:off x="3244850" y="4292749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88123" name="Rectangle 27"/>
          <p:cNvSpPr>
            <a:spLocks noChangeArrowheads="1"/>
          </p:cNvSpPr>
          <p:nvPr/>
        </p:nvSpPr>
        <p:spPr bwMode="auto">
          <a:xfrm>
            <a:off x="2987675" y="5302399"/>
            <a:ext cx="8354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B,3/0</a:t>
            </a:r>
            <a:endParaRPr lang="fr-FR" b="1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8124" name="Line 28"/>
          <p:cNvSpPr>
            <a:spLocks noChangeShapeType="1"/>
          </p:cNvSpPr>
          <p:nvPr/>
        </p:nvSpPr>
        <p:spPr bwMode="auto">
          <a:xfrm>
            <a:off x="3033713" y="5338911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8128" name="Rectangle 32"/>
          <p:cNvSpPr>
            <a:spLocks noChangeArrowheads="1"/>
          </p:cNvSpPr>
          <p:nvPr/>
        </p:nvSpPr>
        <p:spPr bwMode="auto">
          <a:xfrm>
            <a:off x="5022850" y="4221311"/>
            <a:ext cx="341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  <a:endParaRPr lang="fr-FR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8129" name="Line 33"/>
          <p:cNvSpPr>
            <a:spLocks noChangeAspect="1" noChangeShapeType="1"/>
          </p:cNvSpPr>
          <p:nvPr/>
        </p:nvSpPr>
        <p:spPr bwMode="auto">
          <a:xfrm rot="3780000" flipV="1">
            <a:off x="5153026" y="4665811"/>
            <a:ext cx="965200" cy="5683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8137" name="Line 41"/>
          <p:cNvSpPr>
            <a:spLocks noChangeShapeType="1"/>
          </p:cNvSpPr>
          <p:nvPr/>
        </p:nvSpPr>
        <p:spPr bwMode="auto">
          <a:xfrm>
            <a:off x="5194300" y="5156349"/>
            <a:ext cx="71913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8138" name="Rectangle 42"/>
          <p:cNvSpPr>
            <a:spLocks noChangeArrowheads="1"/>
          </p:cNvSpPr>
          <p:nvPr/>
        </p:nvSpPr>
        <p:spPr bwMode="auto">
          <a:xfrm>
            <a:off x="6686550" y="4437211"/>
            <a:ext cx="8531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A,3/0</a:t>
            </a:r>
            <a:endParaRPr lang="fr-FR" b="1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8139" name="Line 43"/>
          <p:cNvSpPr>
            <a:spLocks noChangeShapeType="1"/>
          </p:cNvSpPr>
          <p:nvPr/>
        </p:nvSpPr>
        <p:spPr bwMode="auto">
          <a:xfrm>
            <a:off x="6732588" y="4473724"/>
            <a:ext cx="7191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8140" name="Line 44"/>
          <p:cNvSpPr>
            <a:spLocks noChangeAspect="1" noChangeShapeType="1"/>
          </p:cNvSpPr>
          <p:nvPr/>
        </p:nvSpPr>
        <p:spPr bwMode="auto">
          <a:xfrm flipV="1">
            <a:off x="1835150" y="4640411"/>
            <a:ext cx="6532563" cy="1741488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8141" name="Rectangle 45"/>
          <p:cNvSpPr>
            <a:spLocks noChangeArrowheads="1"/>
          </p:cNvSpPr>
          <p:nvPr/>
        </p:nvSpPr>
        <p:spPr bwMode="auto">
          <a:xfrm>
            <a:off x="5959475" y="5229374"/>
            <a:ext cx="31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endParaRPr lang="fr-FR" b="1" baseline="-2500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8142" name="Rectangle 46"/>
          <p:cNvSpPr>
            <a:spLocks noChangeArrowheads="1"/>
          </p:cNvSpPr>
          <p:nvPr/>
        </p:nvSpPr>
        <p:spPr bwMode="auto">
          <a:xfrm>
            <a:off x="7426325" y="4759474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fr-FR" b="1" baseline="-2500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8143" name="Rectangle 47"/>
          <p:cNvSpPr>
            <a:spLocks noChangeArrowheads="1"/>
          </p:cNvSpPr>
          <p:nvPr/>
        </p:nvSpPr>
        <p:spPr bwMode="auto">
          <a:xfrm>
            <a:off x="3924300" y="5767536"/>
            <a:ext cx="334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endParaRPr lang="fr-FR" b="1" baseline="-2500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1907704" y="791493"/>
            <a:ext cx="70564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2.4. </a:t>
            </a:r>
            <a:r>
              <a:rPr lang="fr-FR" sz="3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Cas particuliers</a:t>
            </a:r>
            <a:endParaRPr lang="fr-FR" sz="3000" b="1" u="sng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8136" name="Rectangle 40"/>
          <p:cNvSpPr>
            <a:spLocks noChangeArrowheads="1"/>
          </p:cNvSpPr>
          <p:nvPr/>
        </p:nvSpPr>
        <p:spPr bwMode="auto">
          <a:xfrm>
            <a:off x="5148263" y="5119836"/>
            <a:ext cx="8338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fr-FR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C,3/0</a:t>
            </a:r>
            <a:endParaRPr lang="fr-FR" b="1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5" name="Text Box 5"/>
          <p:cNvSpPr txBox="1">
            <a:spLocks noChangeArrowheads="1"/>
          </p:cNvSpPr>
          <p:nvPr/>
        </p:nvSpPr>
        <p:spPr bwMode="auto">
          <a:xfrm>
            <a:off x="1000100" y="2847975"/>
            <a:ext cx="7928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tabLst>
                <a:tab pos="274638" algn="l"/>
              </a:tabLst>
            </a:pP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Pour tout solide (1) en mouvement plan par rapport à un solide de référence (0), il existe un point I appelé </a:t>
            </a:r>
            <a:r>
              <a:rPr lang="fr-FR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Centre Instantané de Rotation (C.I.R.)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tel que la vitesse de ce point soit nulle à l’instant t considéré (V</a:t>
            </a:r>
            <a:r>
              <a:rPr lang="fr-FR" sz="2800" b="1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I1/0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=0).</a:t>
            </a:r>
          </a:p>
          <a:p>
            <a:pPr algn="just">
              <a:tabLst>
                <a:tab pos="274638" algn="l"/>
              </a:tabLst>
            </a:pPr>
            <a:endParaRPr lang="fr-FR" sz="2800" b="1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">
              <a:tabLst>
                <a:tab pos="274638" algn="l"/>
              </a:tabLst>
            </a:pP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Ce point est </a:t>
            </a:r>
            <a:r>
              <a:rPr lang="fr-FR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unique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à l’instant considéré.</a:t>
            </a:r>
          </a:p>
        </p:txBody>
      </p:sp>
      <p:sp>
        <p:nvSpPr>
          <p:cNvPr id="363527" name="Line 7"/>
          <p:cNvSpPr>
            <a:spLocks noChangeShapeType="1"/>
          </p:cNvSpPr>
          <p:nvPr/>
        </p:nvSpPr>
        <p:spPr bwMode="auto">
          <a:xfrm>
            <a:off x="1214414" y="5000636"/>
            <a:ext cx="8651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63533" name="Line 13"/>
          <p:cNvSpPr>
            <a:spLocks noChangeShapeType="1"/>
          </p:cNvSpPr>
          <p:nvPr/>
        </p:nvSpPr>
        <p:spPr bwMode="auto">
          <a:xfrm>
            <a:off x="2214546" y="5000636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000099" y="764704"/>
            <a:ext cx="8143901" cy="863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812800" marR="0" lvl="0" indent="-8128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5FFF9"/>
              </a:buClr>
              <a:buSzPct val="80000"/>
              <a:buFont typeface="Wingdings 2"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II. </a:t>
            </a:r>
            <a:r>
              <a:rPr kumimoji="0" lang="fr-FR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CIR</a:t>
            </a:r>
            <a:endParaRPr kumimoji="0" lang="fr-FR" sz="3200" b="1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908175" y="1871613"/>
            <a:ext cx="70564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2.1</a:t>
            </a:r>
            <a:r>
              <a:rPr lang="fr-FR" sz="30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  <a:r>
              <a:rPr lang="fr-FR" sz="3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Définition</a:t>
            </a:r>
            <a:endParaRPr lang="fr-FR" sz="3000" b="1" u="sng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5" name="Text Box 5"/>
          <p:cNvSpPr txBox="1">
            <a:spLocks noChangeArrowheads="1"/>
          </p:cNvSpPr>
          <p:nvPr/>
        </p:nvSpPr>
        <p:spPr bwMode="auto">
          <a:xfrm>
            <a:off x="1000100" y="1772816"/>
            <a:ext cx="7928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274638" algn="l"/>
              </a:tabLst>
            </a:pPr>
            <a:r>
              <a:rPr lang="fr-FR" sz="2800" b="1" i="1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Remarques </a:t>
            </a:r>
            <a:r>
              <a:rPr lang="fr-FR" sz="28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lvl="2">
              <a:buFontTx/>
              <a:buChar char="•"/>
              <a:tabLst>
                <a:tab pos="274638" algn="l"/>
              </a:tabLst>
            </a:pP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Pour un mouvement de rotation, le CIR est </a:t>
            </a:r>
            <a:r>
              <a:rPr lang="fr-FR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confondu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avec le centre de rotation.</a:t>
            </a:r>
          </a:p>
          <a:p>
            <a:pPr lvl="2">
              <a:buFontTx/>
              <a:buChar char="•"/>
              <a:tabLst>
                <a:tab pos="274638" algn="l"/>
              </a:tabLst>
            </a:pPr>
            <a:endParaRPr lang="fr-FR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2">
              <a:buFontTx/>
              <a:buChar char="•"/>
              <a:tabLst>
                <a:tab pos="274638" algn="l"/>
              </a:tabLst>
            </a:pP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Pour un mouvement de translation, le CIR est situé </a:t>
            </a:r>
            <a:r>
              <a:rPr lang="fr-FR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à l’infini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907704" y="791493"/>
            <a:ext cx="70564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2.1. </a:t>
            </a:r>
            <a:r>
              <a:rPr lang="fr-FR" sz="3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Définition</a:t>
            </a:r>
            <a:endParaRPr lang="fr-FR" sz="3000" b="1" u="sng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8" name="Text Box 4"/>
          <p:cNvSpPr txBox="1">
            <a:spLocks noChangeArrowheads="1"/>
          </p:cNvSpPr>
          <p:nvPr/>
        </p:nvSpPr>
        <p:spPr bwMode="auto">
          <a:xfrm>
            <a:off x="928662" y="1310422"/>
            <a:ext cx="792800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274638" algn="l"/>
              </a:tabLst>
            </a:pPr>
            <a:r>
              <a:rPr lang="fr-FR" sz="2800" b="1" i="1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Remarques </a:t>
            </a:r>
            <a:r>
              <a:rPr lang="fr-FR" sz="28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lvl="1">
              <a:buFontTx/>
              <a:buChar char="•"/>
              <a:tabLst>
                <a:tab pos="274638" algn="l"/>
              </a:tabLst>
            </a:pP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La position géométrique du CIR </a:t>
            </a:r>
            <a:r>
              <a:rPr lang="fr-FR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varie au cours du </a:t>
            </a:r>
            <a:r>
              <a:rPr lang="fr-FR" sz="28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temps</a:t>
            </a:r>
            <a:r>
              <a:rPr lang="fr-FR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(contrairement 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au centre de rotation qui reste fixe). Autrement dit, lorsque le mécanisme change de position, le CIR </a:t>
            </a:r>
            <a:r>
              <a:rPr lang="fr-FR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change lui aussi de position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lvl="1">
              <a:buFontTx/>
              <a:buChar char="•"/>
              <a:tabLst>
                <a:tab pos="274638" algn="l"/>
              </a:tabLst>
            </a:pPr>
            <a:endParaRPr lang="fr-FR" sz="1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tabLst>
                <a:tab pos="274638" algn="l"/>
              </a:tabLst>
            </a:pP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Un mouvement plan </a:t>
            </a:r>
            <a:r>
              <a:rPr lang="fr-FR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est donc un mouvement de rotation autour du CIR, point qui se déplace au cours du mouvement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907704" y="791493"/>
            <a:ext cx="70564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2.1. </a:t>
            </a:r>
            <a:r>
              <a:rPr lang="fr-FR" sz="3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Définition</a:t>
            </a:r>
            <a:endParaRPr lang="fr-FR" sz="3000" b="1" u="sng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2" name="Text Box 4"/>
          <p:cNvSpPr txBox="1">
            <a:spLocks noChangeArrowheads="1"/>
          </p:cNvSpPr>
          <p:nvPr/>
        </p:nvSpPr>
        <p:spPr bwMode="auto">
          <a:xfrm>
            <a:off x="1000100" y="1500174"/>
            <a:ext cx="7928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274638" algn="l"/>
              </a:tabLst>
            </a:pPr>
            <a:r>
              <a:rPr lang="fr-FR" sz="2800" b="1" i="1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Remarques </a:t>
            </a:r>
            <a:r>
              <a:rPr lang="fr-FR" sz="28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lvl="1">
              <a:tabLst>
                <a:tab pos="274638" algn="l"/>
              </a:tabLst>
            </a:pP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Le CIR possède les</a:t>
            </a:r>
            <a:r>
              <a:rPr lang="fr-FR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mêmes 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caractéristiques qu’un centre de rotation fixe :</a:t>
            </a:r>
          </a:p>
          <a:p>
            <a:pPr lvl="1">
              <a:tabLst>
                <a:tab pos="274638" algn="l"/>
              </a:tabLst>
            </a:pP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- la vitesse du CIR est </a:t>
            </a:r>
            <a:r>
              <a:rPr lang="fr-FR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nulle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</a:p>
          <a:p>
            <a:pPr lvl="1">
              <a:tabLst>
                <a:tab pos="274638" algn="l"/>
              </a:tabLst>
            </a:pP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- la direction de la vitesse d’un point du </a:t>
            </a:r>
            <a:r>
              <a:rPr lang="fr-FR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solide 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est </a:t>
            </a:r>
            <a:r>
              <a:rPr lang="fr-FR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perpendiculaire 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au</a:t>
            </a:r>
            <a:r>
              <a:rPr lang="fr-FR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fr-FR" sz="28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rayon </a:t>
            </a:r>
            <a:r>
              <a:rPr lang="fr-FR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passant </a:t>
            </a:r>
            <a:r>
              <a:rPr lang="fr-FR" sz="2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par 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ce point et le CIR,</a:t>
            </a:r>
          </a:p>
          <a:p>
            <a:pPr lvl="1">
              <a:tabLst>
                <a:tab pos="274638" algn="l"/>
              </a:tabLst>
            </a:pP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- l’intensité de la vitesse d’un point du 	solide est </a:t>
            </a:r>
            <a:r>
              <a:rPr lang="fr-FR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proportionnelle 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à la distance 	entre ce point et le CIR.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907704" y="791493"/>
            <a:ext cx="70564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2.1. </a:t>
            </a:r>
            <a:r>
              <a:rPr lang="fr-FR" sz="3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Définition</a:t>
            </a:r>
            <a:endParaRPr lang="fr-FR" sz="3000" b="1" u="sng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7" name="Text Box 5"/>
          <p:cNvSpPr txBox="1">
            <a:spLocks noChangeArrowheads="1"/>
          </p:cNvSpPr>
          <p:nvPr/>
        </p:nvSpPr>
        <p:spPr bwMode="auto">
          <a:xfrm>
            <a:off x="1071538" y="1772816"/>
            <a:ext cx="785656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tabLst>
                <a:tab pos="274638" algn="l"/>
              </a:tabLst>
            </a:pP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Le CIR est situé à </a:t>
            </a:r>
            <a:r>
              <a:rPr lang="fr-FR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l’intersection des perpendiculaires aux directions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des vecteurs vitesses appartenant au solide en mouvement plan. Les perpendiculaires sont tracées à partir </a:t>
            </a:r>
            <a:r>
              <a:rPr lang="fr-FR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 points d’application A,B,….,M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des vecteurs vitesses V</a:t>
            </a:r>
            <a:r>
              <a:rPr lang="fr-FR" sz="2800" b="1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A1/0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,V</a:t>
            </a:r>
            <a:r>
              <a:rPr lang="fr-FR" sz="2800" b="1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B1/0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,…..,V</a:t>
            </a:r>
            <a:r>
              <a:rPr lang="fr-FR" sz="2800" b="1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M1/0</a:t>
            </a:r>
            <a:r>
              <a:rPr lang="fr-F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371718" name="Line 6"/>
          <p:cNvSpPr>
            <a:spLocks noChangeShapeType="1"/>
          </p:cNvSpPr>
          <p:nvPr/>
        </p:nvSpPr>
        <p:spPr bwMode="auto">
          <a:xfrm>
            <a:off x="3786182" y="4429132"/>
            <a:ext cx="86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1720" name="Line 8"/>
          <p:cNvSpPr>
            <a:spLocks noChangeShapeType="1"/>
          </p:cNvSpPr>
          <p:nvPr/>
        </p:nvSpPr>
        <p:spPr bwMode="auto">
          <a:xfrm>
            <a:off x="2057394" y="4429132"/>
            <a:ext cx="8651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1721" name="Line 9"/>
          <p:cNvSpPr>
            <a:spLocks noChangeShapeType="1"/>
          </p:cNvSpPr>
          <p:nvPr/>
        </p:nvSpPr>
        <p:spPr bwMode="auto">
          <a:xfrm>
            <a:off x="1054094" y="4429132"/>
            <a:ext cx="8651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907704" y="791493"/>
            <a:ext cx="70564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2.2. </a:t>
            </a:r>
            <a:r>
              <a:rPr lang="fr-FR" sz="3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Construction</a:t>
            </a:r>
            <a:endParaRPr lang="fr-FR" sz="3000" b="1" u="sng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4553" name="Picture 9" descr="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3424957"/>
            <a:ext cx="6757988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907704" y="791493"/>
            <a:ext cx="70564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2.2. </a:t>
            </a:r>
            <a:r>
              <a:rPr lang="fr-FR" sz="3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Construction</a:t>
            </a:r>
            <a:endParaRPr lang="fr-FR" sz="3000" b="1" u="sng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5574" name="Picture 6" descr="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3424957"/>
            <a:ext cx="6757988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5575" name="Line 7"/>
          <p:cNvSpPr>
            <a:spLocks noChangeAspect="1" noChangeShapeType="1"/>
          </p:cNvSpPr>
          <p:nvPr/>
        </p:nvSpPr>
        <p:spPr bwMode="auto">
          <a:xfrm>
            <a:off x="6461125" y="2096219"/>
            <a:ext cx="0" cy="3273425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907704" y="791493"/>
            <a:ext cx="70564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2.2. </a:t>
            </a:r>
            <a:r>
              <a:rPr lang="fr-FR" sz="3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Construction</a:t>
            </a:r>
            <a:endParaRPr lang="fr-FR" sz="3000" b="1" u="sng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CPI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ThèmeCPI</Template>
  <TotalTime>140</TotalTime>
  <Words>408</Words>
  <Application>Microsoft Office PowerPoint</Application>
  <PresentationFormat>Affichage à l'écran (4:3)</PresentationFormat>
  <Paragraphs>132</Paragraphs>
  <Slides>29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ThèmeCPI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fghjklm</dc:title>
  <dc:creator>Tiana</dc:creator>
  <cp:lastModifiedBy>TCONTRI</cp:lastModifiedBy>
  <cp:revision>260</cp:revision>
  <dcterms:created xsi:type="dcterms:W3CDTF">2006-04-10T13:07:30Z</dcterms:created>
  <dcterms:modified xsi:type="dcterms:W3CDTF">2020-11-18T20:45:01Z</dcterms:modified>
</cp:coreProperties>
</file>