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9" r:id="rId2"/>
    <p:sldId id="268" r:id="rId3"/>
    <p:sldId id="256" r:id="rId4"/>
    <p:sldId id="257" r:id="rId5"/>
    <p:sldId id="258" r:id="rId6"/>
    <p:sldId id="259" r:id="rId7"/>
    <p:sldId id="260" r:id="rId8"/>
    <p:sldId id="261" r:id="rId9"/>
    <p:sldId id="262" r:id="rId10"/>
    <p:sldId id="263" r:id="rId11"/>
    <p:sldId id="264" r:id="rId12"/>
    <p:sldId id="265" r:id="rId13"/>
    <p:sldId id="266" r:id="rId14"/>
    <p:sldId id="267" r:id="rId1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4" y="1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A3A04981-0B82-486F-B96E-057382E665C7}" type="datetimeFigureOut">
              <a:rPr lang="es-ES" smtClean="0"/>
              <a:pPr/>
              <a:t>22/07/2011</a:t>
            </a:fld>
            <a:endParaRPr lang="es-ES"/>
          </a:p>
        </p:txBody>
      </p:sp>
      <p:sp>
        <p:nvSpPr>
          <p:cNvPr id="20" name="19 Marcador de pie de página"/>
          <p:cNvSpPr>
            <a:spLocks noGrp="1"/>
          </p:cNvSpPr>
          <p:nvPr>
            <p:ph type="ftr" sz="quarter" idx="11"/>
          </p:nvPr>
        </p:nvSpPr>
        <p:spPr/>
        <p:txBody>
          <a:bodyPr/>
          <a:lstStyle>
            <a:extLst/>
          </a:lstStyle>
          <a:p>
            <a:endParaRPr lang="es-ES"/>
          </a:p>
        </p:txBody>
      </p:sp>
      <p:sp>
        <p:nvSpPr>
          <p:cNvPr id="10" name="9 Marcador de número de diapositiva"/>
          <p:cNvSpPr>
            <a:spLocks noGrp="1"/>
          </p:cNvSpPr>
          <p:nvPr>
            <p:ph type="sldNum" sz="quarter" idx="12"/>
          </p:nvPr>
        </p:nvSpPr>
        <p:spPr/>
        <p:txBody>
          <a:bodyPr/>
          <a:lstStyle>
            <a:extLst/>
          </a:lstStyle>
          <a:p>
            <a:fld id="{3E2B1AD7-6719-4CD6-A83F-EF165CA2FC62}" type="slidenum">
              <a:rPr lang="es-ES" smtClean="0"/>
              <a:pPr/>
              <a:t>‹Nº›</a:t>
            </a:fld>
            <a:endParaRPr lang="es-ES"/>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3A04981-0B82-486F-B96E-057382E665C7}" type="datetimeFigureOut">
              <a:rPr lang="es-ES" smtClean="0"/>
              <a:pPr/>
              <a:t>22/07/2011</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3E2B1AD7-6719-4CD6-A83F-EF165CA2FC62}"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3A04981-0B82-486F-B96E-057382E665C7}" type="datetimeFigureOut">
              <a:rPr lang="es-ES" smtClean="0"/>
              <a:pPr/>
              <a:t>22/07/2011</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3E2B1AD7-6719-4CD6-A83F-EF165CA2FC62}"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3A04981-0B82-486F-B96E-057382E665C7}" type="datetimeFigureOut">
              <a:rPr lang="es-ES" smtClean="0"/>
              <a:pPr/>
              <a:t>22/07/2011</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3E2B1AD7-6719-4CD6-A83F-EF165CA2FC62}"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A3A04981-0B82-486F-B96E-057382E665C7}" type="datetimeFigureOut">
              <a:rPr lang="es-ES" smtClean="0"/>
              <a:pPr/>
              <a:t>22/07/2011</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3E2B1AD7-6719-4CD6-A83F-EF165CA2FC62}" type="slidenum">
              <a:rPr lang="es-ES" smtClean="0"/>
              <a:pPr/>
              <a:t>‹Nº›</a:t>
            </a:fld>
            <a:endParaRPr lang="es-ES"/>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3A04981-0B82-486F-B96E-057382E665C7}" type="datetimeFigureOut">
              <a:rPr lang="es-ES" smtClean="0"/>
              <a:pPr/>
              <a:t>22/07/2011</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3E2B1AD7-6719-4CD6-A83F-EF165CA2FC62}"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A3A04981-0B82-486F-B96E-057382E665C7}" type="datetimeFigureOut">
              <a:rPr lang="es-ES" smtClean="0"/>
              <a:pPr/>
              <a:t>22/07/2011</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3E2B1AD7-6719-4CD6-A83F-EF165CA2FC62}"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A3A04981-0B82-486F-B96E-057382E665C7}" type="datetimeFigureOut">
              <a:rPr lang="es-ES" smtClean="0"/>
              <a:pPr/>
              <a:t>22/07/2011</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3E2B1AD7-6719-4CD6-A83F-EF165CA2FC62}"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A3A04981-0B82-486F-B96E-057382E665C7}" type="datetimeFigureOut">
              <a:rPr lang="es-ES" smtClean="0"/>
              <a:pPr/>
              <a:t>22/07/2011</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3E2B1AD7-6719-4CD6-A83F-EF165CA2FC62}" type="slidenum">
              <a:rPr lang="es-ES" smtClean="0"/>
              <a:pPr/>
              <a:t>‹Nº›</a:t>
            </a:fld>
            <a:endParaRPr lang="es-ES"/>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3A04981-0B82-486F-B96E-057382E665C7}" type="datetimeFigureOut">
              <a:rPr lang="es-ES" smtClean="0"/>
              <a:pPr/>
              <a:t>22/07/2011</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3E2B1AD7-6719-4CD6-A83F-EF165CA2FC62}"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A3A04981-0B82-486F-B96E-057382E665C7}" type="datetimeFigureOut">
              <a:rPr lang="es-ES" smtClean="0"/>
              <a:pPr/>
              <a:t>22/07/2011</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3E2B1AD7-6719-4CD6-A83F-EF165CA2FC62}" type="slidenum">
              <a:rPr lang="es-ES" smtClean="0"/>
              <a:pPr/>
              <a:t>‹Nº›</a:t>
            </a:fld>
            <a:endParaRPr lang="es-ES"/>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3A04981-0B82-486F-B96E-057382E665C7}" type="datetimeFigureOut">
              <a:rPr lang="es-ES" smtClean="0"/>
              <a:pPr/>
              <a:t>22/07/2011</a:t>
            </a:fld>
            <a:endParaRPr lang="es-ES"/>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ES"/>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E2B1AD7-6719-4CD6-A83F-EF165CA2FC62}" type="slidenum">
              <a:rPr lang="es-ES" smtClean="0"/>
              <a:pPr/>
              <a:t>‹Nº›</a:t>
            </a:fld>
            <a:endParaRPr lang="es-ES"/>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03648" y="2132856"/>
            <a:ext cx="7498080" cy="1143000"/>
          </a:xfrm>
        </p:spPr>
        <p:txBody>
          <a:bodyPr>
            <a:noAutofit/>
          </a:bodyPr>
          <a:lstStyle/>
          <a:p>
            <a:pPr algn="ctr"/>
            <a:r>
              <a:rPr lang="es-ES" sz="4000" b="1" dirty="0" smtClean="0"/>
              <a:t>Aseguramiento de la Calidad.</a:t>
            </a:r>
            <a:r>
              <a:rPr lang="es-ES" sz="4000" dirty="0" smtClean="0"/>
              <a:t/>
            </a:r>
            <a:br>
              <a:rPr lang="es-ES" sz="4000" dirty="0" smtClean="0"/>
            </a:br>
            <a:r>
              <a:rPr lang="es-ES" sz="4000" dirty="0" smtClean="0"/>
              <a:t> </a:t>
            </a:r>
            <a:r>
              <a:rPr lang="es-ES" sz="2800" dirty="0" smtClean="0"/>
              <a:t>(</a:t>
            </a:r>
            <a:r>
              <a:rPr lang="es-ES" sz="2800" i="1" dirty="0" smtClean="0"/>
              <a:t>Software Quality Assurance, SQA) </a:t>
            </a:r>
            <a:endParaRPr lang="es-ES" sz="2800" dirty="0"/>
          </a:p>
        </p:txBody>
      </p:sp>
      <p:sp>
        <p:nvSpPr>
          <p:cNvPr id="4" name="3 CuadroTexto"/>
          <p:cNvSpPr txBox="1"/>
          <p:nvPr/>
        </p:nvSpPr>
        <p:spPr>
          <a:xfrm>
            <a:off x="6300192" y="5949280"/>
            <a:ext cx="2208810" cy="338554"/>
          </a:xfrm>
          <a:prstGeom prst="rect">
            <a:avLst/>
          </a:prstGeom>
          <a:noFill/>
        </p:spPr>
        <p:txBody>
          <a:bodyPr wrap="none" rtlCol="0">
            <a:spAutoFit/>
          </a:bodyPr>
          <a:lstStyle/>
          <a:p>
            <a:r>
              <a:rPr lang="es-ES" sz="1600" i="1" dirty="0" smtClean="0"/>
              <a:t>Por. Ing. Ernesto Soto Roca</a:t>
            </a:r>
            <a:endParaRPr lang="es-ES" sz="16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b="1" dirty="0" smtClean="0"/>
              <a:t>Actividades del proceso de SQA (</a:t>
            </a:r>
            <a:r>
              <a:rPr lang="es-ES" b="1" dirty="0" err="1" smtClean="0"/>
              <a:t>cont</a:t>
            </a:r>
            <a:r>
              <a:rPr lang="es-ES" b="1" dirty="0" smtClean="0"/>
              <a:t>)</a:t>
            </a:r>
            <a:endParaRPr lang="es-ES" dirty="0"/>
          </a:p>
        </p:txBody>
      </p:sp>
      <p:sp>
        <p:nvSpPr>
          <p:cNvPr id="3" name="2 Marcador de contenido"/>
          <p:cNvSpPr>
            <a:spLocks noGrp="1"/>
          </p:cNvSpPr>
          <p:nvPr>
            <p:ph idx="1"/>
          </p:nvPr>
        </p:nvSpPr>
        <p:spPr>
          <a:xfrm>
            <a:off x="1043608" y="2012776"/>
            <a:ext cx="7818072" cy="4800600"/>
          </a:xfrm>
        </p:spPr>
        <p:txBody>
          <a:bodyPr>
            <a:noAutofit/>
          </a:bodyPr>
          <a:lstStyle/>
          <a:p>
            <a:pPr algn="just"/>
            <a:r>
              <a:rPr lang="es-ES" sz="1600" b="1" i="1" dirty="0" smtClean="0"/>
              <a:t>Gestión de configuración</a:t>
            </a:r>
          </a:p>
          <a:p>
            <a:pPr algn="just">
              <a:buNone/>
            </a:pPr>
            <a:r>
              <a:rPr lang="es-ES" sz="1600" dirty="0" smtClean="0"/>
              <a:t>	El propósito de la Gestión de Configuración (</a:t>
            </a:r>
            <a:r>
              <a:rPr lang="es-ES" sz="1600" i="1" dirty="0" smtClean="0"/>
              <a:t>Software </a:t>
            </a:r>
            <a:r>
              <a:rPr lang="es-ES" sz="1600" i="1" dirty="0" err="1" smtClean="0"/>
              <a:t>Configuration</a:t>
            </a:r>
            <a:r>
              <a:rPr lang="es-ES" sz="1600" i="1" dirty="0" smtClean="0"/>
              <a:t> Management, SCM)  es  </a:t>
            </a:r>
            <a:r>
              <a:rPr lang="es-ES" sz="1600" dirty="0" smtClean="0"/>
              <a:t>establecer y mantener la integridad de los productos a través de todo el ciclo de vida del software, proveyendo un adecuado control de los cambios producidos en los diversos ítems de configuración1. Para ello, SCM se compone de cuatro actividades principales: </a:t>
            </a:r>
          </a:p>
          <a:p>
            <a:pPr lvl="2" algn="just"/>
            <a:r>
              <a:rPr lang="es-ES" sz="1600" b="1" dirty="0" smtClean="0"/>
              <a:t>La identificación de la configuración </a:t>
            </a:r>
            <a:r>
              <a:rPr lang="es-ES" sz="1600" dirty="0" smtClean="0"/>
              <a:t>proporciona un método único y especifico para identificar cada instancia (</a:t>
            </a:r>
            <a:r>
              <a:rPr lang="es-ES" sz="1600" i="1" dirty="0" err="1" smtClean="0"/>
              <a:t>release</a:t>
            </a:r>
            <a:r>
              <a:rPr lang="es-ES" sz="1600" i="1" dirty="0" smtClean="0"/>
              <a:t>, versión, etc.) de un producto de software. </a:t>
            </a:r>
          </a:p>
          <a:p>
            <a:pPr lvl="2" algn="just"/>
            <a:r>
              <a:rPr lang="es-ES" sz="1600" b="1" i="1" dirty="0" smtClean="0"/>
              <a:t>El control de cambios </a:t>
            </a:r>
            <a:r>
              <a:rPr lang="es-ES" sz="1600" i="1" dirty="0" smtClean="0"/>
              <a:t>asegura </a:t>
            </a:r>
            <a:r>
              <a:rPr lang="es-ES" sz="1600" dirty="0" smtClean="0"/>
              <a:t>que cada modificación sobre alguna instancia del producto sea conocida, autorizada y documentada. </a:t>
            </a:r>
          </a:p>
          <a:p>
            <a:pPr lvl="2" algn="just"/>
            <a:r>
              <a:rPr lang="es-ES" sz="1600" b="1" dirty="0" smtClean="0"/>
              <a:t>La contabilidad de la configuración </a:t>
            </a:r>
            <a:r>
              <a:rPr lang="es-ES" sz="1600" dirty="0" smtClean="0"/>
              <a:t>permite establecer un seguimiento e informar sobre el estado de la configuración en un tiempo dado. </a:t>
            </a:r>
          </a:p>
          <a:p>
            <a:pPr lvl="2" algn="just"/>
            <a:r>
              <a:rPr lang="es-ES" sz="1600" b="1" dirty="0" smtClean="0"/>
              <a:t>Las auditorías </a:t>
            </a:r>
            <a:r>
              <a:rPr lang="es-ES" sz="1600" dirty="0" smtClean="0"/>
              <a:t>establecen si el producto ha sido construido de acuerdo a los requerimientos y que el software esté realmente representado por la documentación que le acompaña.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274638"/>
            <a:ext cx="7890080" cy="1570186"/>
          </a:xfrm>
        </p:spPr>
        <p:txBody>
          <a:bodyPr>
            <a:noAutofit/>
          </a:bodyPr>
          <a:lstStyle/>
          <a:p>
            <a:pPr algn="ctr"/>
            <a:r>
              <a:rPr lang="es-ES" sz="4400" b="1" dirty="0" smtClean="0"/>
              <a:t>Actividades de SQA durante el ciclo de vida de un proyecto</a:t>
            </a:r>
            <a:endParaRPr lang="es-ES" sz="4400" dirty="0"/>
          </a:p>
        </p:txBody>
      </p:sp>
      <p:sp>
        <p:nvSpPr>
          <p:cNvPr id="3" name="2 Marcador de contenido"/>
          <p:cNvSpPr>
            <a:spLocks noGrp="1"/>
          </p:cNvSpPr>
          <p:nvPr>
            <p:ph idx="1"/>
          </p:nvPr>
        </p:nvSpPr>
        <p:spPr>
          <a:xfrm>
            <a:off x="1403648" y="1988840"/>
            <a:ext cx="7498080" cy="2917304"/>
          </a:xfrm>
        </p:spPr>
        <p:txBody>
          <a:bodyPr>
            <a:normAutofit/>
          </a:bodyPr>
          <a:lstStyle/>
          <a:p>
            <a:r>
              <a:rPr lang="es-ES" sz="1600" b="1" dirty="0" smtClean="0"/>
              <a:t>Planificación</a:t>
            </a:r>
          </a:p>
          <a:p>
            <a:pPr>
              <a:buNone/>
            </a:pPr>
            <a:r>
              <a:rPr lang="es-ES" sz="1600" dirty="0" smtClean="0"/>
              <a:t>	Durante la etapa de planificación, SQA debe participar de la elaboración del plan de proyecto.</a:t>
            </a:r>
          </a:p>
          <a:p>
            <a:r>
              <a:rPr lang="es-ES" sz="1600" dirty="0" smtClean="0"/>
              <a:t>Es su responsabilidad producir el Plan de SQA y verificar que los procesos, procedimientos y estándares identificados en el plan de proyecto son apropiados, claros, específicos y auditables.</a:t>
            </a:r>
          </a:p>
          <a:p>
            <a:r>
              <a:rPr lang="es-ES" sz="1600" dirty="0" smtClean="0"/>
              <a:t>El contenido del plan de SQA debe identificar: evaluaciones, auditorías y revisiones, estándares, procedimientos de seguimiento y reporte de errores, y la documentación por producir.</a:t>
            </a:r>
            <a:endParaRPr lang="es-ES" sz="1600" dirty="0"/>
          </a:p>
        </p:txBody>
      </p:sp>
      <p:sp>
        <p:nvSpPr>
          <p:cNvPr id="4" name="3 Rectángulo"/>
          <p:cNvSpPr/>
          <p:nvPr/>
        </p:nvSpPr>
        <p:spPr>
          <a:xfrm>
            <a:off x="1619672" y="5157192"/>
            <a:ext cx="7200800" cy="1077218"/>
          </a:xfrm>
          <a:prstGeom prst="rect">
            <a:avLst/>
          </a:prstGeom>
        </p:spPr>
        <p:txBody>
          <a:bodyPr wrap="square">
            <a:spAutoFit/>
          </a:bodyPr>
          <a:lstStyle/>
          <a:p>
            <a:r>
              <a:rPr lang="es-ES" sz="1600" b="1" dirty="0"/>
              <a:t>Especificación de requerimientos</a:t>
            </a:r>
          </a:p>
          <a:p>
            <a:r>
              <a:rPr lang="es-ES" sz="1600" dirty="0"/>
              <a:t>SQA debe corroborar que en la especificación estén expresados todos los </a:t>
            </a:r>
            <a:r>
              <a:rPr lang="es-ES" sz="1600" dirty="0" smtClean="0"/>
              <a:t>requerimientos funcionales</a:t>
            </a:r>
            <a:r>
              <a:rPr lang="es-ES" sz="1600" dirty="0"/>
              <a:t>, técnicos, operacionales y de interfaz, de manera tal que puedan ser verificados en </a:t>
            </a:r>
            <a:r>
              <a:rPr lang="es-ES" sz="1600" dirty="0" smtClean="0"/>
              <a:t>el producto </a:t>
            </a:r>
            <a:r>
              <a:rPr lang="es-ES" sz="1600" dirty="0"/>
              <a:t>final.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274638"/>
            <a:ext cx="7890080" cy="1786210"/>
          </a:xfrm>
        </p:spPr>
        <p:txBody>
          <a:bodyPr>
            <a:noAutofit/>
          </a:bodyPr>
          <a:lstStyle/>
          <a:p>
            <a:pPr algn="ctr"/>
            <a:r>
              <a:rPr lang="es-ES" sz="4400" b="1" dirty="0" smtClean="0"/>
              <a:t>Actividades de SQA durante el ciclo de vida de un proyecto(cont.)</a:t>
            </a:r>
            <a:endParaRPr lang="es-ES" sz="4400" dirty="0"/>
          </a:p>
        </p:txBody>
      </p:sp>
      <p:sp>
        <p:nvSpPr>
          <p:cNvPr id="3" name="2 Marcador de contenido"/>
          <p:cNvSpPr>
            <a:spLocks noGrp="1"/>
          </p:cNvSpPr>
          <p:nvPr>
            <p:ph idx="1"/>
          </p:nvPr>
        </p:nvSpPr>
        <p:spPr>
          <a:xfrm>
            <a:off x="1403648" y="2057400"/>
            <a:ext cx="7498080" cy="4800600"/>
          </a:xfrm>
        </p:spPr>
        <p:txBody>
          <a:bodyPr>
            <a:normAutofit/>
          </a:bodyPr>
          <a:lstStyle/>
          <a:p>
            <a:pPr algn="just"/>
            <a:r>
              <a:rPr lang="es-ES" sz="1600" b="1" dirty="0" smtClean="0"/>
              <a:t>Diseño</a:t>
            </a:r>
          </a:p>
          <a:p>
            <a:pPr algn="just">
              <a:buNone/>
            </a:pPr>
            <a:r>
              <a:rPr lang="es-ES" sz="1600" dirty="0" smtClean="0"/>
              <a:t>	En la fase de diseño, dentro de las actividades de SQA se incluyen asegurar:</a:t>
            </a:r>
          </a:p>
          <a:p>
            <a:pPr lvl="1" algn="just"/>
            <a:r>
              <a:rPr lang="es-ES" sz="1600" dirty="0" smtClean="0"/>
              <a:t>La adherencia del diseño y su documentación a los estándares definidos en el plan del proyecto.</a:t>
            </a:r>
          </a:p>
          <a:p>
            <a:pPr lvl="1" algn="just"/>
            <a:r>
              <a:rPr lang="es-ES" sz="1600" dirty="0" smtClean="0"/>
              <a:t>La presencia de todo módulo en el diseño.</a:t>
            </a:r>
          </a:p>
          <a:p>
            <a:pPr lvl="1" algn="just"/>
            <a:r>
              <a:rPr lang="es-ES" sz="1600" dirty="0" smtClean="0"/>
              <a:t>La incorporación de los resultados de las inspecciones en el diseño.</a:t>
            </a:r>
          </a:p>
          <a:p>
            <a:pPr lvl="1" algn="just"/>
            <a:r>
              <a:rPr lang="es-ES" sz="1600" dirty="0" smtClean="0"/>
              <a:t> El ingreso del diseño a la configuración del software, tras su aprobación.</a:t>
            </a:r>
          </a:p>
          <a:p>
            <a:pPr lvl="1" algn="just"/>
            <a:endParaRPr lang="es-ES" sz="1600" dirty="0" smtClean="0"/>
          </a:p>
          <a:p>
            <a:pPr algn="just"/>
            <a:r>
              <a:rPr lang="es-ES" sz="1600" b="1" dirty="0" smtClean="0"/>
              <a:t> Implementación</a:t>
            </a:r>
          </a:p>
          <a:p>
            <a:pPr algn="just">
              <a:buNone/>
            </a:pPr>
            <a:r>
              <a:rPr lang="es-ES" sz="1600" dirty="0" smtClean="0"/>
              <a:t>	A SQA le corresponde auditar:</a:t>
            </a:r>
          </a:p>
          <a:p>
            <a:pPr lvl="1" algn="just"/>
            <a:r>
              <a:rPr lang="es-ES" sz="1600" dirty="0" smtClean="0"/>
              <a:t> Los resultados de las actividades de diseño y codificación.</a:t>
            </a:r>
          </a:p>
          <a:p>
            <a:pPr lvl="1" algn="just"/>
            <a:r>
              <a:rPr lang="es-ES" sz="1600" dirty="0" smtClean="0"/>
              <a:t> El estado de todos los entregables.</a:t>
            </a:r>
          </a:p>
          <a:p>
            <a:pPr lvl="1" algn="just"/>
            <a:r>
              <a:rPr lang="es-ES" sz="1600" dirty="0" smtClean="0"/>
              <a:t> Las actividades de gestión de configuración y de la biblioteca del software.</a:t>
            </a:r>
          </a:p>
          <a:p>
            <a:pPr lvl="1" algn="just"/>
            <a:r>
              <a:rPr lang="es-ES" sz="1600" dirty="0" smtClean="0"/>
              <a:t> Los informes sobre desviaciones y las acciones correctivas.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274638"/>
            <a:ext cx="8100392" cy="1143000"/>
          </a:xfrm>
        </p:spPr>
        <p:txBody>
          <a:bodyPr>
            <a:noAutofit/>
          </a:bodyPr>
          <a:lstStyle/>
          <a:p>
            <a:pPr algn="ctr"/>
            <a:r>
              <a:rPr lang="es-ES" sz="3600" b="1" dirty="0" smtClean="0"/>
              <a:t>Actividades de SQA durante el ciclo de vida de un proyecto(</a:t>
            </a:r>
            <a:r>
              <a:rPr lang="es-ES" sz="3600" b="1" dirty="0" err="1" smtClean="0"/>
              <a:t>cont</a:t>
            </a:r>
            <a:r>
              <a:rPr lang="es-ES" sz="3600" b="1" dirty="0" smtClean="0"/>
              <a:t>)</a:t>
            </a:r>
            <a:endParaRPr lang="es-ES" sz="3600" dirty="0"/>
          </a:p>
        </p:txBody>
      </p:sp>
      <p:sp>
        <p:nvSpPr>
          <p:cNvPr id="3" name="2 Marcador de contenido"/>
          <p:cNvSpPr>
            <a:spLocks noGrp="1"/>
          </p:cNvSpPr>
          <p:nvPr>
            <p:ph idx="1"/>
          </p:nvPr>
        </p:nvSpPr>
        <p:spPr>
          <a:xfrm>
            <a:off x="1403648" y="1700808"/>
            <a:ext cx="7498080" cy="4800600"/>
          </a:xfrm>
        </p:spPr>
        <p:txBody>
          <a:bodyPr>
            <a:normAutofit/>
          </a:bodyPr>
          <a:lstStyle/>
          <a:p>
            <a:pPr algn="just"/>
            <a:r>
              <a:rPr lang="es-ES" sz="1600" b="1" dirty="0" smtClean="0"/>
              <a:t> Integración y prueba</a:t>
            </a:r>
          </a:p>
          <a:p>
            <a:pPr algn="just">
              <a:buNone/>
            </a:pPr>
            <a:r>
              <a:rPr lang="es-ES" sz="1600" dirty="0" smtClean="0"/>
              <a:t>	Con relación a la integración y a la prueba, a SQA le corresponde garantizar la concordancia de las pruebas con el plan y los procedimientos definidos, así como también que toda desviación haya sido informada y corregida. Además, debe certificar que las actividades de prueba se han completado satisfactoriamente y que el software y su documentación se encuentran listos para la entrega del producto final.</a:t>
            </a:r>
          </a:p>
          <a:p>
            <a:pPr algn="just"/>
            <a:r>
              <a:rPr lang="es-ES" sz="1600" b="1" dirty="0" smtClean="0"/>
              <a:t>Aceptación y entrega</a:t>
            </a:r>
          </a:p>
          <a:p>
            <a:pPr algn="just">
              <a:buNone/>
            </a:pPr>
            <a:r>
              <a:rPr lang="es-ES" sz="1600" dirty="0" smtClean="0"/>
              <a:t>	En la fase de aceptación, SQA es responsable de realizar la última auditoría de configuración del software, con el objetivo de determinar que los </a:t>
            </a:r>
            <a:r>
              <a:rPr lang="es-ES" sz="1600" dirty="0" err="1" smtClean="0"/>
              <a:t>deliberables</a:t>
            </a:r>
            <a:r>
              <a:rPr lang="es-ES" sz="1600" dirty="0" smtClean="0"/>
              <a:t> están listos para la entrega.</a:t>
            </a:r>
          </a:p>
          <a:p>
            <a:pPr algn="just"/>
            <a:r>
              <a:rPr lang="es-ES" sz="1600" b="1" dirty="0" smtClean="0"/>
              <a:t>Mantención</a:t>
            </a:r>
          </a:p>
          <a:p>
            <a:pPr algn="just">
              <a:buNone/>
            </a:pPr>
            <a:r>
              <a:rPr lang="es-ES" sz="1600" dirty="0" smtClean="0"/>
              <a:t>	Durante la operación pueden presentarse correcciones o mejoras que originen pequeños “ciclos de desarrollo”. En tal caso, se repetirán las actividades de SQA descritas con anterioridad.</a:t>
            </a:r>
            <a:endParaRPr lang="es-E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t>Conclusiones</a:t>
            </a:r>
            <a:endParaRPr lang="es-ES" b="1" dirty="0"/>
          </a:p>
        </p:txBody>
      </p:sp>
      <p:sp>
        <p:nvSpPr>
          <p:cNvPr id="3" name="2 Marcador de contenido"/>
          <p:cNvSpPr>
            <a:spLocks noGrp="1"/>
          </p:cNvSpPr>
          <p:nvPr>
            <p:ph idx="1"/>
          </p:nvPr>
        </p:nvSpPr>
        <p:spPr/>
        <p:txBody>
          <a:bodyPr>
            <a:normAutofit fontScale="40000" lnSpcReduction="20000"/>
          </a:bodyPr>
          <a:lstStyle/>
          <a:p>
            <a:pPr algn="just"/>
            <a:r>
              <a:rPr lang="es-ES" i="1" dirty="0" smtClean="0"/>
              <a:t>“El grupo de SQA es únicamente el </a:t>
            </a:r>
            <a:r>
              <a:rPr lang="es-ES" i="1" dirty="0" smtClean="0">
                <a:solidFill>
                  <a:srgbClr val="FF0000"/>
                </a:solidFill>
              </a:rPr>
              <a:t>facilitador</a:t>
            </a:r>
            <a:r>
              <a:rPr lang="es-ES" i="1" dirty="0" smtClean="0"/>
              <a:t> de los procesos de calidad y el responsable por aplicar los principios de calidad a lo largo de la organización. La responsabilidad por la implantación de la calidad recae en la administración superior y en los grupos de desarrollo. La existencia de un grupo de SQA dedicado no garantiza por sí solo que los procesos sean seguidos y que la calidad se introduzca mágicamente en el producto. Debe existir un compromiso de toda la organización por orientar hacia una cultura de la calidad” </a:t>
            </a:r>
            <a:r>
              <a:rPr lang="es-ES" b="1" i="1" dirty="0" smtClean="0"/>
              <a:t>[Roj96].</a:t>
            </a:r>
          </a:p>
          <a:p>
            <a:pPr algn="just"/>
            <a:endParaRPr lang="es-ES" b="1" i="1" dirty="0" smtClean="0"/>
          </a:p>
          <a:p>
            <a:pPr algn="just"/>
            <a:r>
              <a:rPr lang="es-ES" dirty="0" smtClean="0"/>
              <a:t>El concepto de SQA se basa en la premisa de que la calidad de un producto de software está fundamentalmente determinada por los procesos utilizados en su desarrollo y mantención. Es decir, a través de la incorporación de prácticas de ingeniería de software y del monitoreo de la adherencia a ellas, se logrará perfeccionar el proceso de desarrollo y, por consecuencia, mejorar la calidad del producto. Sin embargo, es necesario comprender que la calidad no puede ser una función exclusiva de una persona o de un grupo dentro de una organización. Muy por el contrario es responsabilidad de cada persona involucrada en el desarrollo del producto.</a:t>
            </a:r>
          </a:p>
          <a:p>
            <a:pPr algn="just">
              <a:buNone/>
            </a:pPr>
            <a:endParaRPr lang="es-ES" dirty="0" smtClean="0"/>
          </a:p>
          <a:p>
            <a:pPr algn="just"/>
            <a:r>
              <a:rPr lang="es-ES" dirty="0" smtClean="0"/>
              <a:t>La labor de SQA se limita a difundir y motivar a los miembros de la organización en el mejoramiento de la calidad, participar en la evaluación del producto y en el monitoreo de procesos para garantizar su  adherencia a los estándares y procedimientos establecidos y guiar a la administración en la innovación, integración y optimización del proceso de desarrollo. </a:t>
            </a:r>
          </a:p>
          <a:p>
            <a:pPr algn="just"/>
            <a:endParaRPr lang="es-ES" dirty="0" smtClean="0"/>
          </a:p>
          <a:p>
            <a:pPr algn="just"/>
            <a:r>
              <a:rPr lang="es-ES" dirty="0" smtClean="0"/>
              <a:t>SQA es, por lo tanto, un </a:t>
            </a:r>
            <a:r>
              <a:rPr lang="es-ES" dirty="0" err="1" smtClean="0"/>
              <a:t>staff</a:t>
            </a:r>
            <a:r>
              <a:rPr lang="es-ES" dirty="0" smtClean="0"/>
              <a:t> de apoyo en la toma de decisiones para el nivel de gestión, un fiscalizador durante todo el ciclo de vida de un proyecto y el principal promotor de las prácticas de calidad dentro de todos los niveles organizacionales.</a:t>
            </a:r>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effectLst>
                  <a:outerShdw blurRad="38100" dist="38100" dir="2700000" algn="tl">
                    <a:srgbClr val="000000">
                      <a:alpha val="43137"/>
                    </a:srgbClr>
                  </a:outerShdw>
                </a:effectLst>
              </a:rPr>
              <a:t>Agenda</a:t>
            </a:r>
            <a:endParaRPr lang="es-ES" b="1"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1435608" y="1447800"/>
            <a:ext cx="7498080" cy="2197224"/>
          </a:xfrm>
        </p:spPr>
        <p:txBody>
          <a:bodyPr>
            <a:normAutofit/>
          </a:bodyPr>
          <a:lstStyle/>
          <a:p>
            <a:r>
              <a:rPr lang="es-ES" sz="1600" dirty="0" smtClean="0"/>
              <a:t>Definición</a:t>
            </a:r>
          </a:p>
          <a:p>
            <a:r>
              <a:rPr lang="es-ES" sz="1600" dirty="0" smtClean="0"/>
              <a:t>Los objetivos principales de SQA.</a:t>
            </a:r>
          </a:p>
          <a:p>
            <a:r>
              <a:rPr lang="es-ES" sz="1600" dirty="0" smtClean="0"/>
              <a:t>Grupo de SQA.</a:t>
            </a:r>
          </a:p>
          <a:p>
            <a:r>
              <a:rPr lang="es-ES" sz="1600" dirty="0" smtClean="0"/>
              <a:t>Actividades del proceso de SQA.</a:t>
            </a:r>
          </a:p>
          <a:p>
            <a:r>
              <a:rPr lang="es-ES" sz="1600" dirty="0" smtClean="0"/>
              <a:t>Actividades de SQA durante el ciclo de vida de un proyecto.</a:t>
            </a:r>
          </a:p>
          <a:p>
            <a:r>
              <a:rPr lang="es-ES" sz="1600" dirty="0" smtClean="0"/>
              <a:t>Conclusiones</a:t>
            </a:r>
          </a:p>
          <a:p>
            <a:endParaRPr lang="es-ES" sz="1600" dirty="0" smtClean="0"/>
          </a:p>
          <a:p>
            <a:endParaRPr lang="es-E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043608" y="692696"/>
            <a:ext cx="7704856" cy="1152127"/>
          </a:xfrm>
        </p:spPr>
        <p:txBody>
          <a:bodyPr>
            <a:normAutofit fontScale="90000"/>
          </a:bodyPr>
          <a:lstStyle/>
          <a:p>
            <a:pPr algn="ctr"/>
            <a:r>
              <a:rPr lang="es-ES" sz="4800" b="1" dirty="0" smtClean="0"/>
              <a:t>Aseguramiento de la Calidad</a:t>
            </a:r>
            <a:r>
              <a:rPr lang="es-ES" sz="4000" dirty="0" smtClean="0"/>
              <a:t>.</a:t>
            </a:r>
            <a:br>
              <a:rPr lang="es-ES" sz="4000" dirty="0" smtClean="0"/>
            </a:br>
            <a:r>
              <a:rPr lang="es-ES" sz="4000" dirty="0" smtClean="0"/>
              <a:t> </a:t>
            </a:r>
            <a:r>
              <a:rPr lang="es-ES" sz="3200" dirty="0" smtClean="0"/>
              <a:t>(</a:t>
            </a:r>
            <a:r>
              <a:rPr lang="es-ES" sz="3200" i="1" dirty="0" smtClean="0"/>
              <a:t>Software Quality Assurance, SQA) </a:t>
            </a:r>
            <a:endParaRPr lang="es-ES" sz="4000" dirty="0"/>
          </a:p>
        </p:txBody>
      </p:sp>
      <p:sp>
        <p:nvSpPr>
          <p:cNvPr id="3" name="2 Subtítulo"/>
          <p:cNvSpPr>
            <a:spLocks noGrp="1"/>
          </p:cNvSpPr>
          <p:nvPr>
            <p:ph type="subTitle" idx="1"/>
          </p:nvPr>
        </p:nvSpPr>
        <p:spPr>
          <a:xfrm>
            <a:off x="1835696" y="3933056"/>
            <a:ext cx="6840760" cy="1080120"/>
          </a:xfrm>
        </p:spPr>
        <p:txBody>
          <a:bodyPr>
            <a:normAutofit/>
          </a:bodyPr>
          <a:lstStyle/>
          <a:p>
            <a:pPr algn="just"/>
            <a:r>
              <a:rPr lang="es-ES" sz="1600" i="1" dirty="0" smtClean="0"/>
              <a:t>Tiene como objetivo entregar </a:t>
            </a:r>
            <a:r>
              <a:rPr lang="es-ES" sz="1600" i="1" dirty="0"/>
              <a:t>a </a:t>
            </a:r>
            <a:r>
              <a:rPr lang="es-ES" sz="1600" i="1" dirty="0" smtClean="0"/>
              <a:t>la </a:t>
            </a:r>
            <a:r>
              <a:rPr lang="es-ES" sz="1600" dirty="0" smtClean="0"/>
              <a:t>administración </a:t>
            </a:r>
            <a:r>
              <a:rPr lang="es-ES" sz="1600" dirty="0"/>
              <a:t>una visibilidad adecuada del proceso utilizado y los productos construidos mediante </a:t>
            </a:r>
            <a:r>
              <a:rPr lang="es-ES" sz="1600" dirty="0" smtClean="0"/>
              <a:t>acciones planificadas </a:t>
            </a:r>
            <a:r>
              <a:rPr lang="es-ES" sz="1600" dirty="0"/>
              <a:t>y sistemáticas que aseguren la calidad de dichos procesos y productos </a:t>
            </a:r>
            <a:r>
              <a:rPr lang="es-ES" sz="1600" b="1" i="1" dirty="0"/>
              <a:t>[Roj96].</a:t>
            </a:r>
            <a:endParaRPr lang="es-ES" sz="1600" dirty="0"/>
          </a:p>
        </p:txBody>
      </p:sp>
      <p:sp>
        <p:nvSpPr>
          <p:cNvPr id="4" name="3 Rectángulo"/>
          <p:cNvSpPr/>
          <p:nvPr/>
        </p:nvSpPr>
        <p:spPr>
          <a:xfrm>
            <a:off x="1835696" y="2708920"/>
            <a:ext cx="6912768" cy="830997"/>
          </a:xfrm>
          <a:prstGeom prst="rect">
            <a:avLst/>
          </a:prstGeom>
        </p:spPr>
        <p:txBody>
          <a:bodyPr wrap="square">
            <a:spAutoFit/>
          </a:bodyPr>
          <a:lstStyle/>
          <a:p>
            <a:pPr algn="just"/>
            <a:r>
              <a:rPr lang="es-ES" sz="1600" dirty="0">
                <a:solidFill>
                  <a:schemeClr val="tx2">
                    <a:shade val="30000"/>
                    <a:satMod val="150000"/>
                  </a:schemeClr>
                </a:solidFill>
              </a:rPr>
              <a:t>SQA se define como un conjunto de actividades planificadas y sistemáticas, cuyo primer objetivo </a:t>
            </a:r>
            <a:r>
              <a:rPr lang="es-ES" sz="1600" dirty="0" smtClean="0">
                <a:solidFill>
                  <a:schemeClr val="tx2">
                    <a:shade val="30000"/>
                    <a:satMod val="150000"/>
                  </a:schemeClr>
                </a:solidFill>
              </a:rPr>
              <a:t>es evaluar </a:t>
            </a:r>
            <a:r>
              <a:rPr lang="es-ES" sz="1600" dirty="0">
                <a:solidFill>
                  <a:schemeClr val="tx2">
                    <a:shade val="30000"/>
                    <a:satMod val="150000"/>
                  </a:schemeClr>
                </a:solidFill>
              </a:rPr>
              <a:t>la calidad </a:t>
            </a:r>
            <a:r>
              <a:rPr lang="es-ES" sz="1600" dirty="0" smtClean="0">
                <a:solidFill>
                  <a:schemeClr val="tx2">
                    <a:shade val="30000"/>
                    <a:satMod val="150000"/>
                  </a:schemeClr>
                </a:solidFill>
              </a:rPr>
              <a:t>de </a:t>
            </a:r>
            <a:r>
              <a:rPr lang="es-ES" sz="1600" dirty="0">
                <a:solidFill>
                  <a:schemeClr val="tx2">
                    <a:shade val="30000"/>
                    <a:satMod val="150000"/>
                  </a:schemeClr>
                </a:solidFill>
              </a:rPr>
              <a:t>los productos de </a:t>
            </a:r>
            <a:r>
              <a:rPr lang="es-ES" sz="1600" dirty="0" smtClean="0">
                <a:solidFill>
                  <a:schemeClr val="tx2">
                    <a:shade val="30000"/>
                    <a:satMod val="150000"/>
                  </a:schemeClr>
                </a:solidFill>
              </a:rPr>
              <a:t>software, la aplicación de procesos, procedimientos y de estándares </a:t>
            </a:r>
            <a:r>
              <a:rPr lang="es-ES" sz="1600" smtClean="0">
                <a:solidFill>
                  <a:schemeClr val="tx2">
                    <a:shade val="30000"/>
                    <a:satMod val="150000"/>
                  </a:schemeClr>
                </a:solidFill>
              </a:rPr>
              <a:t>de desarrollo.</a:t>
            </a:r>
            <a:endParaRPr lang="es-ES" sz="1600" dirty="0">
              <a:solidFill>
                <a:schemeClr val="tx2">
                  <a:shade val="30000"/>
                  <a:satMod val="150000"/>
                </a:schemeClr>
              </a:solidFill>
            </a:endParaRPr>
          </a:p>
        </p:txBody>
      </p:sp>
      <p:sp>
        <p:nvSpPr>
          <p:cNvPr id="5" name="4 Rectángulo"/>
          <p:cNvSpPr/>
          <p:nvPr/>
        </p:nvSpPr>
        <p:spPr>
          <a:xfrm>
            <a:off x="1835696" y="2060848"/>
            <a:ext cx="1202573" cy="369332"/>
          </a:xfrm>
          <a:prstGeom prst="rect">
            <a:avLst/>
          </a:prstGeom>
        </p:spPr>
        <p:txBody>
          <a:bodyPr wrap="none">
            <a:spAutoFit/>
          </a:bodyPr>
          <a:lstStyle/>
          <a:p>
            <a:r>
              <a:rPr lang="es-ES" dirty="0" smtClean="0"/>
              <a:t>Definición </a:t>
            </a:r>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404664"/>
            <a:ext cx="7498080" cy="1143000"/>
          </a:xfrm>
        </p:spPr>
        <p:txBody>
          <a:bodyPr>
            <a:noAutofit/>
          </a:bodyPr>
          <a:lstStyle/>
          <a:p>
            <a:pPr algn="ctr"/>
            <a:r>
              <a:rPr lang="es-ES" sz="4400" b="1" dirty="0" smtClean="0">
                <a:effectLst>
                  <a:outerShdw blurRad="38100" dist="38100" dir="2700000" algn="tl">
                    <a:srgbClr val="000000">
                      <a:alpha val="43137"/>
                    </a:srgbClr>
                  </a:outerShdw>
                </a:effectLst>
              </a:rPr>
              <a:t>Los objetivos principales de SQA</a:t>
            </a:r>
            <a:endParaRPr lang="es-ES" sz="4400" b="1" dirty="0">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1619672" y="1916832"/>
            <a:ext cx="6737952" cy="2304256"/>
          </a:xfrm>
        </p:spPr>
        <p:txBody>
          <a:bodyPr>
            <a:normAutofit/>
          </a:bodyPr>
          <a:lstStyle/>
          <a:p>
            <a:pPr algn="just"/>
            <a:r>
              <a:rPr lang="es-ES" sz="1600" dirty="0" smtClean="0"/>
              <a:t>Planificar las actividades de SQA.</a:t>
            </a:r>
          </a:p>
          <a:p>
            <a:pPr algn="just"/>
            <a:r>
              <a:rPr lang="es-ES" sz="1600" dirty="0" smtClean="0"/>
              <a:t>Verificar la adherencia de los productos de trabajo y de las actividades a los estándares, procedimientos y requerimientos establecidos.</a:t>
            </a:r>
          </a:p>
          <a:p>
            <a:pPr algn="just"/>
            <a:r>
              <a:rPr lang="es-ES" sz="1600" dirty="0" smtClean="0"/>
              <a:t>Informar a los grupos e individuos afectados sobre las actividades de SQA y sus resultados.</a:t>
            </a:r>
          </a:p>
          <a:p>
            <a:pPr algn="just"/>
            <a:r>
              <a:rPr lang="es-ES" sz="1600" dirty="0" smtClean="0"/>
              <a:t>Comunicar a la administración superior sobre desviaciones no resueltas dentro del proyecto</a:t>
            </a:r>
            <a:endParaRPr lang="es-ES" sz="1600" dirty="0"/>
          </a:p>
        </p:txBody>
      </p:sp>
      <p:sp>
        <p:nvSpPr>
          <p:cNvPr id="4" name="3 Rectángulo"/>
          <p:cNvSpPr/>
          <p:nvPr/>
        </p:nvSpPr>
        <p:spPr>
          <a:xfrm>
            <a:off x="1619672" y="4509120"/>
            <a:ext cx="7200800" cy="1077218"/>
          </a:xfrm>
          <a:prstGeom prst="rect">
            <a:avLst/>
          </a:prstGeom>
        </p:spPr>
        <p:txBody>
          <a:bodyPr wrap="square">
            <a:spAutoFit/>
          </a:bodyPr>
          <a:lstStyle/>
          <a:p>
            <a:pPr algn="just"/>
            <a:r>
              <a:rPr lang="es-ES" sz="1600" dirty="0"/>
              <a:t>Para alcanzar estos objetivos se requiere comprender la necesidad de un grupo responsable de SQA (</a:t>
            </a:r>
            <a:r>
              <a:rPr lang="es-ES" sz="1600" i="1" dirty="0" smtClean="0"/>
              <a:t>Software Quality </a:t>
            </a:r>
            <a:r>
              <a:rPr lang="es-ES" sz="1600" i="1" dirty="0" err="1"/>
              <a:t>Group</a:t>
            </a:r>
            <a:r>
              <a:rPr lang="es-ES" sz="1600" i="1" dirty="0"/>
              <a:t>), las actividades del proceso de SQA, sus tareas a lo largo del ciclo de vida de un proyecto y </a:t>
            </a:r>
            <a:r>
              <a:rPr lang="es-ES" sz="1600" i="1" dirty="0" smtClean="0"/>
              <a:t>su </a:t>
            </a:r>
            <a:r>
              <a:rPr lang="es-ES" sz="1600" dirty="0" smtClean="0"/>
              <a:t>relación </a:t>
            </a:r>
            <a:r>
              <a:rPr lang="es-ES" sz="1600" dirty="0"/>
              <a:t>con otras áreas de prácticas del desarrollo de software.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Grupo de SQA</a:t>
            </a:r>
            <a:endParaRPr lang="es-ES" dirty="0"/>
          </a:p>
        </p:txBody>
      </p:sp>
      <p:sp>
        <p:nvSpPr>
          <p:cNvPr id="3" name="2 Marcador de contenido"/>
          <p:cNvSpPr>
            <a:spLocks noGrp="1"/>
          </p:cNvSpPr>
          <p:nvPr>
            <p:ph idx="1"/>
          </p:nvPr>
        </p:nvSpPr>
        <p:spPr>
          <a:xfrm>
            <a:off x="1435608" y="1447800"/>
            <a:ext cx="7498080" cy="1333128"/>
          </a:xfrm>
        </p:spPr>
        <p:txBody>
          <a:bodyPr>
            <a:normAutofit/>
          </a:bodyPr>
          <a:lstStyle/>
          <a:p>
            <a:pPr algn="just"/>
            <a:r>
              <a:rPr lang="es-ES" sz="1600" dirty="0" smtClean="0"/>
              <a:t>SQA es una especialidad compleja y abundante en metodologías, por lo que es necesario la especialización de sus profesionales. De ahí, que el liderazgo de SQA deba ser asumido por uno o más ingenieros de calidad, lo que se conoce como grupo de SQA.</a:t>
            </a:r>
            <a:endParaRPr lang="es-ES" sz="1600" dirty="0"/>
          </a:p>
        </p:txBody>
      </p:sp>
      <p:sp>
        <p:nvSpPr>
          <p:cNvPr id="4" name="3 Rectángulo"/>
          <p:cNvSpPr/>
          <p:nvPr/>
        </p:nvSpPr>
        <p:spPr>
          <a:xfrm>
            <a:off x="1763688" y="2780928"/>
            <a:ext cx="6840760" cy="584775"/>
          </a:xfrm>
          <a:prstGeom prst="rect">
            <a:avLst/>
          </a:prstGeom>
        </p:spPr>
        <p:txBody>
          <a:bodyPr wrap="square">
            <a:spAutoFit/>
          </a:bodyPr>
          <a:lstStyle/>
          <a:p>
            <a:pPr algn="just"/>
            <a:r>
              <a:rPr lang="es-ES" sz="1600" dirty="0"/>
              <a:t>El rol del grupo de SQA es guiar al equipo de desarrollo para alcanzar un producto de alta calidad</a:t>
            </a:r>
            <a:r>
              <a:rPr lang="es-ES" sz="1600" dirty="0" smtClean="0"/>
              <a:t>.</a:t>
            </a:r>
            <a:endParaRPr lang="es-ES" sz="1600" dirty="0"/>
          </a:p>
        </p:txBody>
      </p:sp>
      <p:sp>
        <p:nvSpPr>
          <p:cNvPr id="5" name="4 Rectángulo"/>
          <p:cNvSpPr/>
          <p:nvPr/>
        </p:nvSpPr>
        <p:spPr>
          <a:xfrm>
            <a:off x="1763688" y="3573016"/>
            <a:ext cx="6840760" cy="1323439"/>
          </a:xfrm>
          <a:prstGeom prst="rect">
            <a:avLst/>
          </a:prstGeom>
        </p:spPr>
        <p:txBody>
          <a:bodyPr wrap="square">
            <a:spAutoFit/>
          </a:bodyPr>
          <a:lstStyle/>
          <a:p>
            <a:pPr algn="just"/>
            <a:r>
              <a:rPr lang="es-ES" sz="1600" dirty="0" smtClean="0"/>
              <a:t>La implantación de la calidad es responsabilidad de la administración superior y de los grupos de desarrollo. Es más, </a:t>
            </a:r>
            <a:r>
              <a:rPr lang="es-ES" sz="1600" i="1" dirty="0" smtClean="0"/>
              <a:t>“la existencia de un grupo de calidad dedicado no garantiza por sí sola que los procesos sean seguidos y que la calidad se introduzca mágicamente en el producto. Debe existir un compromiso de toda la organización por orientarse hacia una cultura de calidad” </a:t>
            </a:r>
            <a:r>
              <a:rPr lang="es-ES" sz="1600" b="1" i="1" dirty="0" smtClean="0"/>
              <a:t>[Roj96].</a:t>
            </a:r>
            <a:endParaRPr lang="es-E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31640" y="548680"/>
            <a:ext cx="7498080" cy="1143000"/>
          </a:xfrm>
        </p:spPr>
        <p:txBody>
          <a:bodyPr>
            <a:normAutofit/>
          </a:bodyPr>
          <a:lstStyle/>
          <a:p>
            <a:r>
              <a:rPr lang="es-ES" sz="4400" b="1" dirty="0" smtClean="0"/>
              <a:t>Actividades del grupo SQA.</a:t>
            </a:r>
            <a:endParaRPr lang="es-ES" sz="4400" b="1" dirty="0"/>
          </a:p>
        </p:txBody>
      </p:sp>
      <p:sp>
        <p:nvSpPr>
          <p:cNvPr id="3" name="2 Marcador de contenido"/>
          <p:cNvSpPr>
            <a:spLocks noGrp="1"/>
          </p:cNvSpPr>
          <p:nvPr>
            <p:ph idx="1"/>
          </p:nvPr>
        </p:nvSpPr>
        <p:spPr>
          <a:xfrm>
            <a:off x="1115616" y="2420888"/>
            <a:ext cx="7776864" cy="3528392"/>
          </a:xfrm>
        </p:spPr>
        <p:txBody>
          <a:bodyPr>
            <a:normAutofit/>
          </a:bodyPr>
          <a:lstStyle/>
          <a:p>
            <a:pPr algn="just"/>
            <a:r>
              <a:rPr lang="es-ES" sz="1600" dirty="0" smtClean="0"/>
              <a:t>Preparar el Plan de SQA para cada proyecto.</a:t>
            </a:r>
          </a:p>
          <a:p>
            <a:pPr algn="just"/>
            <a:r>
              <a:rPr lang="es-ES" sz="1600" dirty="0" smtClean="0"/>
              <a:t>Participar en el desarrollo de la descripción del proceso de software para un proyecto.</a:t>
            </a:r>
          </a:p>
          <a:p>
            <a:pPr algn="just"/>
            <a:r>
              <a:rPr lang="es-ES" sz="1600" dirty="0" smtClean="0"/>
              <a:t>Revisar las actividades de ingeniería en acuerdo con el proceso definido.</a:t>
            </a:r>
          </a:p>
          <a:p>
            <a:pPr algn="just"/>
            <a:r>
              <a:rPr lang="es-ES" sz="1600" dirty="0" smtClean="0"/>
              <a:t>Auditar los productos de trabajo designados, para verificar su adherencia con aquellos definidos en el modelo de proceso.</a:t>
            </a:r>
          </a:p>
          <a:p>
            <a:pPr algn="just"/>
            <a:r>
              <a:rPr lang="es-ES" sz="1600" dirty="0" smtClean="0"/>
              <a:t>Asegurar que las desviaciones en el desarrollo y en los productos de trabajo sean documentadas y apoyadas por el procedimiento de documentación.</a:t>
            </a:r>
          </a:p>
          <a:p>
            <a:pPr algn="just"/>
            <a:r>
              <a:rPr lang="es-ES" sz="1600" dirty="0" smtClean="0"/>
              <a:t>Registrar cualquier disconformidad e informar a la administración superior.</a:t>
            </a:r>
          </a:p>
          <a:p>
            <a:pPr algn="just"/>
            <a:r>
              <a:rPr lang="es-ES" sz="1600" dirty="0" smtClean="0"/>
              <a:t>Coordinar la gestión de configuración. SCM.</a:t>
            </a:r>
          </a:p>
          <a:p>
            <a:pPr algn="just"/>
            <a:r>
              <a:rPr lang="es-ES" sz="1600" dirty="0" smtClean="0"/>
              <a:t>Apoyar la recolección y análisis de métricas de software.</a:t>
            </a:r>
            <a:endParaRPr lang="es-ES"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b="1" dirty="0" smtClean="0"/>
              <a:t>Actividades del proceso de SQA.</a:t>
            </a:r>
            <a:endParaRPr lang="es-ES" dirty="0"/>
          </a:p>
        </p:txBody>
      </p:sp>
      <p:sp>
        <p:nvSpPr>
          <p:cNvPr id="3" name="2 Marcador de contenido"/>
          <p:cNvSpPr>
            <a:spLocks noGrp="1"/>
          </p:cNvSpPr>
          <p:nvPr>
            <p:ph idx="1"/>
          </p:nvPr>
        </p:nvSpPr>
        <p:spPr>
          <a:xfrm>
            <a:off x="1435608" y="1447800"/>
            <a:ext cx="7498080" cy="2557264"/>
          </a:xfrm>
        </p:spPr>
        <p:txBody>
          <a:bodyPr>
            <a:normAutofit fontScale="85000" lnSpcReduction="20000"/>
          </a:bodyPr>
          <a:lstStyle/>
          <a:p>
            <a:pPr algn="just"/>
            <a:r>
              <a:rPr lang="es-ES" sz="1800" b="1" i="1" dirty="0" smtClean="0"/>
              <a:t>Estándares</a:t>
            </a:r>
          </a:p>
          <a:p>
            <a:pPr algn="just">
              <a:buNone/>
            </a:pPr>
            <a:r>
              <a:rPr lang="es-ES" sz="1800" dirty="0" smtClean="0"/>
              <a:t>	Los estándares son los cimientos de cualquier sistema de calidad de software, pues proveen la base para la evaluación y medición de las  actividades y de los productos de trabajo durante todo el ciclo de vida del software. Por tanto, ellos establecen el marco de trabajo para el desarrollo de </a:t>
            </a:r>
            <a:r>
              <a:rPr lang="es-ES" sz="1600" dirty="0" smtClean="0"/>
              <a:t>software, constituyéndose en un factor crítico.  </a:t>
            </a:r>
          </a:p>
          <a:p>
            <a:pPr algn="just">
              <a:buNone/>
            </a:pPr>
            <a:r>
              <a:rPr lang="es-ES" sz="1600" dirty="0" smtClean="0"/>
              <a:t>      Campo de acción que cubren</a:t>
            </a:r>
          </a:p>
          <a:p>
            <a:pPr lvl="2"/>
            <a:r>
              <a:rPr lang="es-ES" sz="1600" dirty="0" smtClean="0"/>
              <a:t>Ciclo de vida del software</a:t>
            </a:r>
          </a:p>
          <a:p>
            <a:pPr lvl="2"/>
            <a:r>
              <a:rPr lang="es-ES" sz="1600" dirty="0" smtClean="0"/>
              <a:t>Documentación</a:t>
            </a:r>
          </a:p>
          <a:p>
            <a:pPr lvl="2"/>
            <a:r>
              <a:rPr lang="es-ES" sz="1600" dirty="0" smtClean="0"/>
              <a:t>Código fuente</a:t>
            </a:r>
          </a:p>
          <a:p>
            <a:pPr lvl="2"/>
            <a:r>
              <a:rPr lang="es-ES" sz="1600" dirty="0" smtClean="0"/>
              <a:t>Criterios para denominar los ítems de configuración</a:t>
            </a:r>
          </a:p>
          <a:p>
            <a:pPr lvl="2"/>
            <a:r>
              <a:rPr lang="es-ES" sz="1600" dirty="0" smtClean="0"/>
              <a:t>Procedimientos y protocolos</a:t>
            </a:r>
            <a:endParaRPr lang="es-ES" sz="1600" dirty="0"/>
          </a:p>
        </p:txBody>
      </p:sp>
      <p:sp>
        <p:nvSpPr>
          <p:cNvPr id="5" name="2 Marcador de contenido"/>
          <p:cNvSpPr txBox="1">
            <a:spLocks/>
          </p:cNvSpPr>
          <p:nvPr/>
        </p:nvSpPr>
        <p:spPr>
          <a:xfrm>
            <a:off x="1403648" y="3861048"/>
            <a:ext cx="7498080" cy="2376264"/>
          </a:xfrm>
          <a:prstGeom prst="rect">
            <a:avLst/>
          </a:prstGeom>
        </p:spPr>
        <p:txBody>
          <a:bodyPr>
            <a:noAutofit/>
          </a:bodyPr>
          <a:lstStyle/>
          <a:p>
            <a:pPr marL="365760" lvl="0" indent="-283464" algn="just">
              <a:spcBef>
                <a:spcPts val="600"/>
              </a:spcBef>
              <a:buClr>
                <a:schemeClr val="accent1"/>
              </a:buClr>
              <a:buSzPct val="80000"/>
              <a:buFont typeface="Wingdings 2"/>
              <a:buChar char=""/>
            </a:pPr>
            <a:r>
              <a:rPr lang="es-ES" sz="1400" b="1" i="1" dirty="0" smtClean="0"/>
              <a:t>Revisiones</a:t>
            </a:r>
          </a:p>
          <a:p>
            <a:pPr algn="just"/>
            <a:r>
              <a:rPr lang="es-ES" sz="1400" dirty="0" smtClean="0"/>
              <a:t>	Las revisiones constituyen la primera forma de monitorear y evaluar la calidad de los 	productos de trabajo, y además, proveen mayor visibilidad al desarrollo.  Las revisiones 	son una metodología definida, estructurada y disciplinada para la detección e 	identificación de defectos en los productos de trabajo durante el ciclo de vida del 	software. Cuenta con seis etapas: planificación, orientación, preparación, inspección, 	</a:t>
            </a:r>
            <a:r>
              <a:rPr lang="es-ES" sz="1400" dirty="0" err="1" smtClean="0"/>
              <a:t>rework</a:t>
            </a:r>
            <a:r>
              <a:rPr lang="es-ES" sz="1400" dirty="0" smtClean="0"/>
              <a:t> y seguimiento, las cuales son llevadas a cabo por un equipo con tareas y 	responsabilidades definidas, con documentación específica y por un período 	determinado.</a:t>
            </a:r>
          </a:p>
          <a:p>
            <a:pPr marL="365760" lvl="0" indent="-283464" algn="just">
              <a:spcBef>
                <a:spcPts val="600"/>
              </a:spcBef>
              <a:buClr>
                <a:schemeClr val="accent1"/>
              </a:buClr>
              <a:buSzPct val="80000"/>
            </a:pPr>
            <a:endParaRPr kumimoji="0" lang="es-ES" sz="1400" b="1" i="1"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83464" algn="just"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s-ES" sz="1400" b="0" i="0" u="none" strike="noStrike" kern="1200" cap="none" spc="0" normalizeH="0" baseline="0" noProof="0" dirty="0" smtClean="0">
                <a:ln>
                  <a:noFill/>
                </a:ln>
                <a:solidFill>
                  <a:schemeClr val="tx1"/>
                </a:solidFill>
                <a:effectLst/>
                <a:uLnTx/>
                <a:uFillTx/>
                <a:latin typeface="+mn-lt"/>
                <a:ea typeface="+mn-ea"/>
                <a:cs typeface="+mn-cs"/>
              </a:rPr>
              <a:t>	</a:t>
            </a:r>
            <a:endParaRPr kumimoji="0" lang="es-ES" sz="1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ES" sz="4400" b="1" dirty="0" smtClean="0"/>
              <a:t>Actividades del proceso de SQA (</a:t>
            </a:r>
            <a:r>
              <a:rPr lang="es-ES" sz="4400" b="1" dirty="0" err="1" smtClean="0"/>
              <a:t>cont</a:t>
            </a:r>
            <a:r>
              <a:rPr lang="es-ES" sz="4400" b="1" dirty="0" smtClean="0"/>
              <a:t>)</a:t>
            </a:r>
            <a:endParaRPr lang="es-ES" sz="4400" dirty="0"/>
          </a:p>
        </p:txBody>
      </p:sp>
      <p:sp>
        <p:nvSpPr>
          <p:cNvPr id="3" name="2 Marcador de contenido"/>
          <p:cNvSpPr>
            <a:spLocks noGrp="1"/>
          </p:cNvSpPr>
          <p:nvPr>
            <p:ph idx="1"/>
          </p:nvPr>
        </p:nvSpPr>
        <p:spPr/>
        <p:txBody>
          <a:bodyPr>
            <a:normAutofit fontScale="55000" lnSpcReduction="20000"/>
          </a:bodyPr>
          <a:lstStyle/>
          <a:p>
            <a:pPr algn="just"/>
            <a:r>
              <a:rPr lang="es-ES" b="1" i="1" dirty="0" smtClean="0"/>
              <a:t>Prueba</a:t>
            </a:r>
          </a:p>
          <a:p>
            <a:pPr algn="just">
              <a:buNone/>
            </a:pPr>
            <a:r>
              <a:rPr lang="es-ES" dirty="0" smtClean="0"/>
              <a:t>	La prueba es la última actividad de evaluación del producto que permite detectar defectos y establecer el nivel de satisfacción de los requerimientos. Sus actividades incluyen la planificación, diseño, ejecución y reporte sobre los diferentes niveles de prueba existentes durante el proyecto. Estos niveles van desde las pruebas de unidad, pasando por la de integración, hasta las del sistema y aceptación.</a:t>
            </a:r>
          </a:p>
          <a:p>
            <a:pPr lvl="1" algn="just">
              <a:buNone/>
            </a:pPr>
            <a:endParaRPr lang="es-ES" dirty="0" smtClean="0"/>
          </a:p>
          <a:p>
            <a:pPr lvl="1" algn="just">
              <a:buNone/>
            </a:pPr>
            <a:r>
              <a:rPr lang="es-ES" dirty="0" smtClean="0"/>
              <a:t>Por lo tanto, SQA debe garantizar que:</a:t>
            </a:r>
          </a:p>
          <a:p>
            <a:pPr lvl="1" algn="just"/>
            <a:r>
              <a:rPr lang="es-ES" dirty="0" smtClean="0"/>
              <a:t>Los procedimientos de prueba verifican los requerimientos según el plan.</a:t>
            </a:r>
          </a:p>
          <a:p>
            <a:pPr lvl="1" algn="just"/>
            <a:r>
              <a:rPr lang="es-ES" dirty="0" smtClean="0"/>
              <a:t>La versión del software evaluada sea la actual.</a:t>
            </a:r>
          </a:p>
          <a:p>
            <a:pPr lvl="1" algn="just"/>
            <a:r>
              <a:rPr lang="es-ES" dirty="0" smtClean="0"/>
              <a:t>Los procedimientos sean utilizados.</a:t>
            </a:r>
          </a:p>
          <a:p>
            <a:pPr lvl="1" algn="just"/>
            <a:r>
              <a:rPr lang="es-ES" dirty="0" smtClean="0"/>
              <a:t>Cualquier problema detectado durante esta actividad, sea registrado e informado oportunamente.</a:t>
            </a:r>
          </a:p>
          <a:p>
            <a:pPr lvl="1" algn="just"/>
            <a:r>
              <a:rPr lang="es-ES" dirty="0" smtClean="0"/>
              <a:t>Los informes entregados correspondan a la realidad y sean completos.</a:t>
            </a:r>
          </a:p>
          <a:p>
            <a:pPr lvl="1" algn="just"/>
            <a:r>
              <a:rPr lang="es-ES" dirty="0" smtClean="0"/>
              <a:t>La corrección de los errores sea realizada antes de la entrega del producto final.</a:t>
            </a:r>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b="1" dirty="0" smtClean="0"/>
              <a:t>Actividades del proceso de SQA (</a:t>
            </a:r>
            <a:r>
              <a:rPr lang="es-ES" b="1" dirty="0" err="1" smtClean="0"/>
              <a:t>cont</a:t>
            </a:r>
            <a:r>
              <a:rPr lang="es-ES" b="1" dirty="0" smtClean="0"/>
              <a:t>)</a:t>
            </a:r>
            <a:endParaRPr lang="es-ES" dirty="0"/>
          </a:p>
        </p:txBody>
      </p:sp>
      <p:sp>
        <p:nvSpPr>
          <p:cNvPr id="3" name="2 Marcador de contenido"/>
          <p:cNvSpPr>
            <a:spLocks noGrp="1"/>
          </p:cNvSpPr>
          <p:nvPr>
            <p:ph idx="1"/>
          </p:nvPr>
        </p:nvSpPr>
        <p:spPr>
          <a:xfrm>
            <a:off x="1435608" y="1447800"/>
            <a:ext cx="7498080" cy="2773288"/>
          </a:xfrm>
        </p:spPr>
        <p:txBody>
          <a:bodyPr>
            <a:normAutofit/>
          </a:bodyPr>
          <a:lstStyle/>
          <a:p>
            <a:r>
              <a:rPr lang="es-ES" sz="1800" b="1" i="1" dirty="0" smtClean="0"/>
              <a:t>Análisis de defectos</a:t>
            </a:r>
          </a:p>
          <a:p>
            <a:pPr>
              <a:buNone/>
            </a:pPr>
            <a:r>
              <a:rPr lang="es-ES" sz="1800" dirty="0" smtClean="0"/>
              <a:t>	Los defectos ocurren a lo largo de todo del ciclo de vida del software sin excepción. Por ello resulta natural concentrar esfuerzos en su detección y corrección. No obstante a que la corrección de defectos es importante, más lo es su prevención. Esta sólo puede alcanzarse a partir del registro y seguimiento de los defectos, puntapié inicial para un posterior análisis. Es, entonces, el análisis de defectos la actividad responsable de corregir las deficiencias actuales en el proceso y así disminuir los defectos en futuros proyectos.</a:t>
            </a:r>
            <a:endParaRPr lang="es-ES" sz="1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Vé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219</TotalTime>
  <Words>928</Words>
  <Application>Microsoft Office PowerPoint</Application>
  <PresentationFormat>Presentación en pantalla (4:3)</PresentationFormat>
  <Paragraphs>102</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Solsticio</vt:lpstr>
      <vt:lpstr>Aseguramiento de la Calidad.  (Software Quality Assurance, SQA) </vt:lpstr>
      <vt:lpstr>Agenda</vt:lpstr>
      <vt:lpstr>Aseguramiento de la Calidad.  (Software Quality Assurance, SQA) </vt:lpstr>
      <vt:lpstr>Los objetivos principales de SQA</vt:lpstr>
      <vt:lpstr>Grupo de SQA</vt:lpstr>
      <vt:lpstr>Actividades del grupo SQA.</vt:lpstr>
      <vt:lpstr>Actividades del proceso de SQA.</vt:lpstr>
      <vt:lpstr>Actividades del proceso de SQA (cont)</vt:lpstr>
      <vt:lpstr>Actividades del proceso de SQA (cont)</vt:lpstr>
      <vt:lpstr>Actividades del proceso de SQA (cont)</vt:lpstr>
      <vt:lpstr>Actividades de SQA durante el ciclo de vida de un proyecto</vt:lpstr>
      <vt:lpstr>Actividades de SQA durante el ciclo de vida de un proyecto(cont.)</vt:lpstr>
      <vt:lpstr>Actividades de SQA durante el ciclo de vida de un proyecto(cont)</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Aseguramiento de la Calidad.  (Software Quality Assurance, SQA) </dc:title>
  <dc:creator>ernesto soto roca</dc:creator>
  <cp:lastModifiedBy>ernesto soto roca</cp:lastModifiedBy>
  <cp:revision>7</cp:revision>
  <dcterms:created xsi:type="dcterms:W3CDTF">2011-02-12T07:28:01Z</dcterms:created>
  <dcterms:modified xsi:type="dcterms:W3CDTF">2011-07-22T08:31:18Z</dcterms:modified>
</cp:coreProperties>
</file>