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1" r:id="rId7"/>
    <p:sldId id="258" r:id="rId8"/>
    <p:sldId id="259" r:id="rId9"/>
    <p:sldId id="260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7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439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42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6178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5202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34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826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4355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591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158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784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499E-24E1-4A39-9F13-D5D3E5DFCEB3}" type="datetimeFigureOut">
              <a:rPr lang="nl-NL" smtClean="0"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C1A51-6BEB-4407-8F83-6EA097AB9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989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sie.nl/oosthoek/normatie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nl.wikipedia.org/wiki/Controle" TargetMode="External"/><Relationship Id="rId3" Type="http://schemas.openxmlformats.org/officeDocument/2006/relationships/hyperlink" Target="https://nl.wikipedia.org/wiki/Inductie_(filosofie)" TargetMode="External"/><Relationship Id="rId7" Type="http://schemas.openxmlformats.org/officeDocument/2006/relationships/hyperlink" Target="https://nl.wikipedia.org/wiki/Falsificati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l.wikipedia.org/wiki/Evaluatie" TargetMode="External"/><Relationship Id="rId5" Type="http://schemas.openxmlformats.org/officeDocument/2006/relationships/hyperlink" Target="https://nl.wikipedia.org/wiki/Observatie" TargetMode="External"/><Relationship Id="rId4" Type="http://schemas.openxmlformats.org/officeDocument/2006/relationships/hyperlink" Target="https://nl.wikipedia.org/wiki/Deducti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Regulatieve cyclus</a:t>
            </a:r>
            <a:br>
              <a:rPr lang="nl-NL" dirty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P. J. </a:t>
            </a:r>
            <a:r>
              <a:rPr lang="nl-NL" dirty="0"/>
              <a:t>v</a:t>
            </a:r>
            <a:r>
              <a:rPr lang="nl-NL" dirty="0" smtClean="0"/>
              <a:t>an </a:t>
            </a:r>
            <a:r>
              <a:rPr lang="nl-NL" dirty="0" err="1" smtClean="0"/>
              <a:t>Strien</a:t>
            </a:r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670" y="3343563"/>
            <a:ext cx="2996538" cy="284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12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Ad. 5 Evaluatie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 de evaluatiefase wordt bekeken of het probleem </a:t>
            </a:r>
            <a:r>
              <a:rPr lang="nl-NL" dirty="0"/>
              <a:t>is opgelost door de interventie. </a:t>
            </a:r>
            <a:r>
              <a:rPr lang="nl-NL" dirty="0" smtClean="0"/>
              <a:t>Was de interventie effectief, doelmatig </a:t>
            </a:r>
            <a:r>
              <a:rPr lang="nl-NL" smtClean="0"/>
              <a:t>en kostte </a:t>
            </a:r>
            <a:r>
              <a:rPr lang="nl-NL" dirty="0" smtClean="0"/>
              <a:t>de interventie niet te veel</a:t>
            </a:r>
            <a:r>
              <a:rPr lang="nl-NL" smtClean="0"/>
              <a:t>.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812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"regulatief"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Het woord "regulatief" houdt in dat de </a:t>
            </a:r>
            <a:r>
              <a:rPr lang="nl-NL" b="1" dirty="0">
                <a:solidFill>
                  <a:srgbClr val="FF0000"/>
                </a:solidFill>
              </a:rPr>
              <a:t>cyclus</a:t>
            </a:r>
            <a:r>
              <a:rPr lang="nl-NL" dirty="0"/>
              <a:t> gericht is op </a:t>
            </a:r>
            <a:r>
              <a:rPr lang="nl-NL" dirty="0" smtClean="0"/>
              <a:t>het nemen van </a:t>
            </a:r>
            <a:r>
              <a:rPr lang="nl-NL" dirty="0" smtClean="0">
                <a:solidFill>
                  <a:srgbClr val="FF0000"/>
                </a:solidFill>
              </a:rPr>
              <a:t>beslissingen</a:t>
            </a:r>
            <a:r>
              <a:rPr lang="nl-NL" dirty="0" smtClean="0"/>
              <a:t>.</a:t>
            </a:r>
          </a:p>
          <a:p>
            <a:r>
              <a:rPr lang="nl-NL" dirty="0"/>
              <a:t>R</a:t>
            </a:r>
            <a:r>
              <a:rPr lang="nl-NL" dirty="0" smtClean="0"/>
              <a:t>egelend</a:t>
            </a:r>
            <a:r>
              <a:rPr lang="nl-NL" dirty="0"/>
              <a:t>, regulerend, ordenend, </a:t>
            </a:r>
            <a:r>
              <a:rPr lang="nl-NL" dirty="0">
                <a:hlinkClick r:id="rId2"/>
              </a:rPr>
              <a:t>normatief</a:t>
            </a:r>
            <a:r>
              <a:rPr lang="nl-NL" dirty="0"/>
              <a:t>: regulatieve </a:t>
            </a:r>
            <a:r>
              <a:rPr lang="nl-NL" dirty="0" smtClean="0"/>
              <a:t>bepalingen</a:t>
            </a:r>
            <a:r>
              <a:rPr lang="nl-NL" dirty="0"/>
              <a:t>.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r>
              <a:rPr lang="nl-NL" dirty="0">
                <a:solidFill>
                  <a:srgbClr val="FF0000"/>
                </a:solidFill>
              </a:rPr>
              <a:t>R</a:t>
            </a:r>
            <a:r>
              <a:rPr lang="nl-NL" dirty="0" smtClean="0">
                <a:solidFill>
                  <a:srgbClr val="FF0000"/>
                </a:solidFill>
              </a:rPr>
              <a:t>egulatieve cyclus: </a:t>
            </a:r>
          </a:p>
          <a:p>
            <a:pPr marL="0" indent="0">
              <a:buNone/>
            </a:pPr>
            <a:r>
              <a:rPr lang="nl-NL" dirty="0" smtClean="0"/>
              <a:t>Onderzoek naar </a:t>
            </a:r>
            <a:r>
              <a:rPr lang="nl-NL" b="1" dirty="0" smtClean="0">
                <a:solidFill>
                  <a:schemeClr val="accent1"/>
                </a:solidFill>
              </a:rPr>
              <a:t>casus specifiek handelen. </a:t>
            </a:r>
          </a:p>
          <a:p>
            <a:pPr marL="0" indent="0">
              <a:buNone/>
            </a:pPr>
            <a:r>
              <a:rPr lang="nl-NL" b="1" dirty="0" smtClean="0">
                <a:solidFill>
                  <a:schemeClr val="accent1"/>
                </a:solidFill>
              </a:rPr>
              <a:t>(Doel is </a:t>
            </a:r>
            <a:r>
              <a:rPr lang="nl-NL" dirty="0" smtClean="0"/>
              <a:t>in de praktijk.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Empirische cyclus. </a:t>
            </a:r>
            <a:r>
              <a:rPr lang="nl-NL" dirty="0" smtClean="0"/>
              <a:t>Ervaringen in de praktijk </a:t>
            </a:r>
          </a:p>
          <a:p>
            <a:pPr marL="0" indent="0">
              <a:buNone/>
            </a:pPr>
            <a:r>
              <a:rPr lang="nl-NL" dirty="0" smtClean="0"/>
              <a:t>(</a:t>
            </a:r>
            <a:r>
              <a:rPr lang="nl-NL" b="1" dirty="0" smtClean="0">
                <a:solidFill>
                  <a:schemeClr val="accent1"/>
                </a:solidFill>
              </a:rPr>
              <a:t>Doel is  </a:t>
            </a:r>
            <a:r>
              <a:rPr lang="nl-NL" dirty="0" smtClean="0"/>
              <a:t>kennisvermeerdering (empirisch onderzoek)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237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rgbClr val="FF0000"/>
                </a:solidFill>
              </a:rPr>
              <a:t>Empirisch onderzoek.</a:t>
            </a:r>
            <a:endParaRPr lang="nl-NL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s://upload.wikimedia.org/wikipedia/commons/thumb/1/10/Empirical_Cycle-nl.svg/260px-Empirical_Cycle-nl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527" y="1351702"/>
            <a:ext cx="5403272" cy="338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hoek 3"/>
          <p:cNvSpPr/>
          <p:nvPr/>
        </p:nvSpPr>
        <p:spPr>
          <a:xfrm>
            <a:off x="9310254" y="1690688"/>
            <a:ext cx="24661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0" i="0" u="sng" dirty="0" smtClean="0">
                <a:solidFill>
                  <a:srgbClr val="FAA700"/>
                </a:solidFill>
                <a:effectLst/>
                <a:latin typeface="Arial" panose="020B0604020202020204" pitchFamily="34" charset="0"/>
                <a:hlinkClick r:id="rId3"/>
              </a:rPr>
              <a:t>2 inductie</a:t>
            </a:r>
            <a:r>
              <a:rPr lang="nl-NL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 het formuleren van een algemene veronderstelling op basis van observaties; van specifiek naar algemeen</a:t>
            </a:r>
            <a:endParaRPr lang="nl-NL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8377382" y="4398971"/>
            <a:ext cx="304800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Deductie"/>
              </a:rPr>
              <a:t>3 deductie</a:t>
            </a:r>
            <a:r>
              <a:rPr lang="nl-NL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 formuleren van specifieke toetsbare hypotheses; van algemeen naar specifiek (van theorie naar hypothese)</a:t>
            </a:r>
            <a:endParaRPr lang="nl-NL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5689600" y="350877"/>
            <a:ext cx="33805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>
              <a:buFont typeface="+mj-lt"/>
              <a:buAutoNum type="arabicPeriod"/>
            </a:pPr>
            <a:r>
              <a:rPr lang="nl-NL" b="0" i="0" u="sng" dirty="0" smtClean="0">
                <a:solidFill>
                  <a:srgbClr val="FAA700"/>
                </a:solidFill>
                <a:effectLst/>
                <a:latin typeface="Arial" panose="020B0604020202020204" pitchFamily="34" charset="0"/>
                <a:hlinkClick r:id="rId5"/>
              </a:rPr>
              <a:t>observatie</a:t>
            </a:r>
            <a:r>
              <a:rPr lang="nl-NL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 het waarnemen en verzamelen van empirische feiten</a:t>
            </a:r>
            <a:endParaRPr lang="nl-NL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4525818" y="5276134"/>
            <a:ext cx="25307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4 toetsen: het toetsen van de hypothese door middel van een experiment</a:t>
            </a:r>
            <a:endParaRPr lang="nl-NL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838200" y="3695042"/>
            <a:ext cx="322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6" tooltip="Evaluatie"/>
              </a:rPr>
              <a:t>5 evaluatie</a:t>
            </a:r>
            <a:r>
              <a:rPr lang="nl-NL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 de resultaten van het experiment waarnemen en evalueren door middel van </a:t>
            </a:r>
            <a:r>
              <a:rPr lang="nl-NL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 tooltip="Falsificatie"/>
              </a:rPr>
              <a:t>falsificatie</a:t>
            </a:r>
            <a:r>
              <a:rPr lang="nl-NL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of </a:t>
            </a:r>
            <a:r>
              <a:rPr lang="nl-NL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8" tooltip="Controle"/>
              </a:rPr>
              <a:t>verificatie</a:t>
            </a:r>
            <a:endParaRPr lang="nl-NL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21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1"/>
                </a:solidFill>
              </a:rPr>
              <a:t>Regulatieve cyclus =</a:t>
            </a:r>
            <a:r>
              <a:rPr lang="nl-NL" b="1" dirty="0" smtClean="0">
                <a:solidFill>
                  <a:srgbClr val="FF0000"/>
                </a:solidFill>
              </a:rPr>
              <a:t/>
            </a:r>
            <a:br>
              <a:rPr lang="nl-NL" b="1" dirty="0" smtClean="0">
                <a:solidFill>
                  <a:srgbClr val="FF0000"/>
                </a:solidFill>
              </a:rPr>
            </a:br>
            <a:r>
              <a:rPr lang="nl-NL" dirty="0" smtClean="0"/>
              <a:t>Casus specifiek 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Gericht op </a:t>
            </a:r>
            <a:r>
              <a:rPr lang="nl-NL" b="1" dirty="0" smtClean="0">
                <a:solidFill>
                  <a:srgbClr val="FF0000"/>
                </a:solidFill>
              </a:rPr>
              <a:t>een probleem/vraagstelling</a:t>
            </a:r>
          </a:p>
          <a:p>
            <a:r>
              <a:rPr lang="nl-NL" dirty="0" smtClean="0"/>
              <a:t>Het </a:t>
            </a:r>
            <a:r>
              <a:rPr lang="nl-NL" dirty="0"/>
              <a:t>onderzoek is gericht op </a:t>
            </a:r>
            <a:r>
              <a:rPr lang="nl-NL" b="1" dirty="0">
                <a:solidFill>
                  <a:srgbClr val="FF0000"/>
                </a:solidFill>
              </a:rPr>
              <a:t>het nemen van beslissingen</a:t>
            </a:r>
          </a:p>
          <a:p>
            <a:r>
              <a:rPr lang="nl-NL" dirty="0"/>
              <a:t>Het onderzoek </a:t>
            </a:r>
            <a:r>
              <a:rPr lang="nl-NL" b="1" dirty="0">
                <a:solidFill>
                  <a:srgbClr val="FF0000"/>
                </a:solidFill>
              </a:rPr>
              <a:t>is niet generaliserend</a:t>
            </a:r>
            <a:r>
              <a:rPr lang="nl-NL" dirty="0"/>
              <a:t>, maar specifiek voor één situatie</a:t>
            </a:r>
          </a:p>
          <a:p>
            <a:r>
              <a:rPr lang="nl-NL" dirty="0"/>
              <a:t>De onderzoeker is </a:t>
            </a:r>
            <a:r>
              <a:rPr lang="nl-NL" b="1" dirty="0">
                <a:solidFill>
                  <a:srgbClr val="FF0000"/>
                </a:solidFill>
              </a:rPr>
              <a:t>participant</a:t>
            </a:r>
            <a:r>
              <a:rPr lang="nl-NL" dirty="0"/>
              <a:t> in het onderzoek, door de interventies die hij uitvoert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4881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61473" y="500062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rgbClr val="FF0000"/>
                </a:solidFill>
              </a:rPr>
              <a:t>Fasen</a:t>
            </a:r>
            <a:r>
              <a:rPr lang="nl-NL" dirty="0"/>
              <a:t> van de regulatieve cyclus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Probleemstelling</a:t>
            </a:r>
            <a:endParaRPr lang="nl-NL" dirty="0"/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Diagnose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Plan 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Ingreep , handelen, interventie</a:t>
            </a:r>
            <a:endParaRPr lang="nl-NL" dirty="0"/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Evaluatie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097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Ad.1 Probleemstelling</a:t>
            </a:r>
            <a:r>
              <a:rPr lang="nl-NL" b="1" dirty="0"/>
              <a:t/>
            </a:r>
            <a:br>
              <a:rPr lang="nl-NL" b="1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accent1"/>
                </a:solidFill>
              </a:rPr>
              <a:t>Problemen</a:t>
            </a:r>
            <a:r>
              <a:rPr lang="nl-NL" dirty="0" smtClean="0"/>
              <a:t> vormen </a:t>
            </a:r>
            <a:r>
              <a:rPr lang="nl-NL" dirty="0"/>
              <a:t>de basis van het onderzoek. </a:t>
            </a:r>
            <a:endParaRPr lang="nl-NL" dirty="0" smtClean="0"/>
          </a:p>
          <a:p>
            <a:r>
              <a:rPr lang="nl-NL" dirty="0" smtClean="0">
                <a:solidFill>
                  <a:schemeClr val="accent1"/>
                </a:solidFill>
              </a:rPr>
              <a:t>Consensus</a:t>
            </a:r>
            <a:r>
              <a:rPr lang="nl-NL" dirty="0" smtClean="0"/>
              <a:t> Vanuit </a:t>
            </a:r>
            <a:r>
              <a:rPr lang="nl-NL" dirty="0"/>
              <a:t>deze situatie </a:t>
            </a:r>
            <a:r>
              <a:rPr lang="nl-NL" dirty="0" smtClean="0"/>
              <a:t>wordt </a:t>
            </a:r>
            <a:r>
              <a:rPr lang="nl-NL" dirty="0"/>
              <a:t>toegewerkt </a:t>
            </a:r>
            <a:r>
              <a:rPr lang="nl-NL" dirty="0" smtClean="0"/>
              <a:t>naar </a:t>
            </a:r>
            <a:r>
              <a:rPr lang="nl-NL" dirty="0"/>
              <a:t>een probleemstelling </a:t>
            </a:r>
            <a:r>
              <a:rPr lang="nl-NL" b="1" dirty="0">
                <a:solidFill>
                  <a:srgbClr val="FFC000"/>
                </a:solidFill>
              </a:rPr>
              <a:t>waar alle belanghebbenden achter staan</a:t>
            </a:r>
            <a:r>
              <a:rPr lang="nl-NL" dirty="0" smtClean="0">
                <a:solidFill>
                  <a:srgbClr val="FFC000"/>
                </a:solidFill>
              </a:rPr>
              <a:t>. </a:t>
            </a:r>
            <a:r>
              <a:rPr lang="nl-NL" dirty="0"/>
              <a:t>Blijft er een conflict onder de belanghebbenden bestaan over de </a:t>
            </a:r>
            <a:r>
              <a:rPr lang="nl-NL" b="1" dirty="0" smtClean="0">
                <a:solidFill>
                  <a:srgbClr val="FF0000"/>
                </a:solidFill>
              </a:rPr>
              <a:t>probleemstelling</a:t>
            </a:r>
            <a:r>
              <a:rPr lang="nl-NL" dirty="0"/>
              <a:t>, dan is de regulatieve cyclus niet geschikt. </a:t>
            </a:r>
          </a:p>
        </p:txBody>
      </p:sp>
    </p:spTree>
    <p:extLst>
      <p:ext uri="{BB962C8B-B14F-4D97-AF65-F5344CB8AC3E}">
        <p14:creationId xmlns:p14="http://schemas.microsoft.com/office/powerpoint/2010/main" val="393352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Ad. 2 Diagnose</a:t>
            </a:r>
            <a:r>
              <a:rPr lang="nl-NL" b="1" dirty="0"/>
              <a:t/>
            </a:r>
            <a:br>
              <a:rPr lang="nl-NL" b="1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De </a:t>
            </a:r>
            <a:r>
              <a:rPr lang="nl-NL" dirty="0"/>
              <a:t>probleemsituatie </a:t>
            </a:r>
            <a:r>
              <a:rPr lang="nl-NL" dirty="0" smtClean="0"/>
              <a:t>wordt onderzocht.</a:t>
            </a:r>
          </a:p>
          <a:p>
            <a:r>
              <a:rPr lang="nl-NL" dirty="0" smtClean="0"/>
              <a:t>Wat zijn de oorzaken voor het ontstaan of instaand houden van het probleem?</a:t>
            </a:r>
          </a:p>
          <a:p>
            <a:r>
              <a:rPr lang="nl-NL" dirty="0" smtClean="0"/>
              <a:t>Kenmerkend </a:t>
            </a:r>
            <a:r>
              <a:rPr lang="nl-NL" dirty="0"/>
              <a:t>voor de diagnose, is dat er een </a:t>
            </a:r>
            <a:r>
              <a:rPr lang="nl-NL" b="1" dirty="0">
                <a:solidFill>
                  <a:srgbClr val="FF0000"/>
                </a:solidFill>
              </a:rPr>
              <a:t>analyse van de uitgangssituatie</a:t>
            </a:r>
            <a:r>
              <a:rPr lang="nl-NL" dirty="0"/>
              <a:t> wordt gemaakt. Dit is dus de bestaande toestand, zonder de toekomstige ingreep. </a:t>
            </a:r>
            <a:endParaRPr lang="nl-NL" dirty="0" smtClean="0"/>
          </a:p>
          <a:p>
            <a:r>
              <a:rPr lang="nl-NL" dirty="0" smtClean="0"/>
              <a:t>Na </a:t>
            </a:r>
            <a:r>
              <a:rPr lang="nl-NL" dirty="0"/>
              <a:t>de diagnose zouden alle oorzaken van het probleem duidelijk moeten zijn. Er kan dan een geschikt ontwerp gemaakt worden om dit probleem op te lossen.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9817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Ad. 3 Plan</a:t>
            </a:r>
            <a:br>
              <a:rPr lang="nl-NL" b="1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</a:t>
            </a:r>
            <a:r>
              <a:rPr lang="nl-NL" dirty="0"/>
              <a:t>doel en de middelen </a:t>
            </a:r>
            <a:r>
              <a:rPr lang="nl-NL" dirty="0" smtClean="0"/>
              <a:t>staan uitvoerig beschreven (SMART) om tot </a:t>
            </a:r>
            <a:r>
              <a:rPr lang="nl-NL" dirty="0"/>
              <a:t>een verbeterde situatie te komen. </a:t>
            </a:r>
          </a:p>
        </p:txBody>
      </p:sp>
    </p:spTree>
    <p:extLst>
      <p:ext uri="{BB962C8B-B14F-4D97-AF65-F5344CB8AC3E}">
        <p14:creationId xmlns:p14="http://schemas.microsoft.com/office/powerpoint/2010/main" val="189768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Ad. 4 Interventie (of implementatie)</a:t>
            </a:r>
            <a:r>
              <a:rPr lang="nl-NL" dirty="0" smtClean="0"/>
              <a:t>[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plan wordt tot uitgevoerd.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404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F34EA7EB4E00498FF495E12154AC4A" ma:contentTypeVersion="11" ma:contentTypeDescription="Create a new document." ma:contentTypeScope="" ma:versionID="41c320d9f17360550efce8e434f65610">
  <xsd:schema xmlns:xsd="http://www.w3.org/2001/XMLSchema" xmlns:xs="http://www.w3.org/2001/XMLSchema" xmlns:p="http://schemas.microsoft.com/office/2006/metadata/properties" xmlns:ns3="4dff469a-5360-4be2-8c40-8c7e13c93cb0" xmlns:ns4="17e12b86-5f24-4197-bc1a-8577509df9c7" targetNamespace="http://schemas.microsoft.com/office/2006/metadata/properties" ma:root="true" ma:fieldsID="099b9b9338610c559b898d0a0d7bd503" ns3:_="" ns4:_="">
    <xsd:import namespace="4dff469a-5360-4be2-8c40-8c7e13c93cb0"/>
    <xsd:import namespace="17e12b86-5f24-4197-bc1a-8577509df9c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f469a-5360-4be2-8c40-8c7e13c93cb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e12b86-5f24-4197-bc1a-8577509df9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EE2DDB-62D8-44FF-951B-7A252E2EB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ff469a-5360-4be2-8c40-8c7e13c93cb0"/>
    <ds:schemaRef ds:uri="17e12b86-5f24-4197-bc1a-8577509df9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88067D-69BA-48F6-93C6-EEA1C5451283}">
  <ds:schemaRefs>
    <ds:schemaRef ds:uri="http://schemas.openxmlformats.org/package/2006/metadata/core-properties"/>
    <ds:schemaRef ds:uri="http://purl.org/dc/dcmitype/"/>
    <ds:schemaRef ds:uri="4dff469a-5360-4be2-8c40-8c7e13c93cb0"/>
    <ds:schemaRef ds:uri="http://purl.org/dc/elements/1.1/"/>
    <ds:schemaRef ds:uri="http://schemas.microsoft.com/office/2006/metadata/properties"/>
    <ds:schemaRef ds:uri="17e12b86-5f24-4197-bc1a-8577509df9c7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81DE6C9-8F76-4558-9F9B-4CB2B5D807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413</Words>
  <Application>Microsoft Office PowerPoint</Application>
  <PresentationFormat>Breedbeeld</PresentationFormat>
  <Paragraphs>42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Kantoorthema</vt:lpstr>
      <vt:lpstr>Regulatieve cyclus </vt:lpstr>
      <vt:lpstr>"regulatief"</vt:lpstr>
      <vt:lpstr>Empirisch onderzoek.</vt:lpstr>
      <vt:lpstr>Regulatieve cyclus = Casus specifiek Onderzoek</vt:lpstr>
      <vt:lpstr>Fasen van de regulatieve cyclus </vt:lpstr>
      <vt:lpstr>Ad.1 Probleemstelling </vt:lpstr>
      <vt:lpstr>Ad. 2 Diagnose </vt:lpstr>
      <vt:lpstr>Ad. 3 Plan </vt:lpstr>
      <vt:lpstr>Ad. 4 Interventie (of implementatie)[</vt:lpstr>
      <vt:lpstr>Ad. 5 Evaluatie</vt:lpstr>
    </vt:vector>
  </TitlesOfParts>
  <Company>Zuydhogeschool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Regulatieve cyclus</dc:title>
  <dc:creator>Jansen, BEHM (Bart)</dc:creator>
  <cp:lastModifiedBy>Jansen, BEHM (Bart)</cp:lastModifiedBy>
  <cp:revision>12</cp:revision>
  <dcterms:created xsi:type="dcterms:W3CDTF">2020-11-17T20:39:53Z</dcterms:created>
  <dcterms:modified xsi:type="dcterms:W3CDTF">2020-11-18T08:53:48Z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0x01010046F34EA7EB4E00498FF495E12154AC4A</vt:lpwstr>
  </property>
</Properties>
</file>