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37D1CD-FC85-49CB-9DB7-3442D8AD40D4}" type="datetimeFigureOut">
              <a:rPr lang="ru-RU" smtClean="0"/>
              <a:pPr/>
              <a:t>13.11.2009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EE194D-6981-4A24-AB5B-5FF5BB81B4F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E194D-6981-4A24-AB5B-5FF5BB81B4F3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44645-3241-4431-8305-872B4D0A1A88}" type="datetimeFigureOut">
              <a:rPr lang="ru-RU" smtClean="0"/>
              <a:pPr/>
              <a:t>13.11.2009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4E7A-40E3-404D-82CA-F62A5CAC74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44645-3241-4431-8305-872B4D0A1A88}" type="datetimeFigureOut">
              <a:rPr lang="ru-RU" smtClean="0"/>
              <a:pPr/>
              <a:t>13.11.2009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4E7A-40E3-404D-82CA-F62A5CAC74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44645-3241-4431-8305-872B4D0A1A88}" type="datetimeFigureOut">
              <a:rPr lang="ru-RU" smtClean="0"/>
              <a:pPr/>
              <a:t>13.11.2009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4E7A-40E3-404D-82CA-F62A5CAC74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44645-3241-4431-8305-872B4D0A1A88}" type="datetimeFigureOut">
              <a:rPr lang="ru-RU" smtClean="0"/>
              <a:pPr/>
              <a:t>13.11.2009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4E7A-40E3-404D-82CA-F62A5CAC74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44645-3241-4431-8305-872B4D0A1A88}" type="datetimeFigureOut">
              <a:rPr lang="ru-RU" smtClean="0"/>
              <a:pPr/>
              <a:t>13.11.2009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4E7A-40E3-404D-82CA-F62A5CAC74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44645-3241-4431-8305-872B4D0A1A88}" type="datetimeFigureOut">
              <a:rPr lang="ru-RU" smtClean="0"/>
              <a:pPr/>
              <a:t>13.11.2009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4E7A-40E3-404D-82CA-F62A5CAC74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44645-3241-4431-8305-872B4D0A1A88}" type="datetimeFigureOut">
              <a:rPr lang="ru-RU" smtClean="0"/>
              <a:pPr/>
              <a:t>13.11.2009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4E7A-40E3-404D-82CA-F62A5CAC74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44645-3241-4431-8305-872B4D0A1A88}" type="datetimeFigureOut">
              <a:rPr lang="ru-RU" smtClean="0"/>
              <a:pPr/>
              <a:t>13.11.2009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4E7A-40E3-404D-82CA-F62A5CAC74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44645-3241-4431-8305-872B4D0A1A88}" type="datetimeFigureOut">
              <a:rPr lang="ru-RU" smtClean="0"/>
              <a:pPr/>
              <a:t>13.11.2009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4E7A-40E3-404D-82CA-F62A5CAC74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44645-3241-4431-8305-872B4D0A1A88}" type="datetimeFigureOut">
              <a:rPr lang="ru-RU" smtClean="0"/>
              <a:pPr/>
              <a:t>13.11.2009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4E7A-40E3-404D-82CA-F62A5CAC74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44645-3241-4431-8305-872B4D0A1A88}" type="datetimeFigureOut">
              <a:rPr lang="ru-RU" smtClean="0"/>
              <a:pPr/>
              <a:t>13.11.2009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4E7A-40E3-404D-82CA-F62A5CAC74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44645-3241-4431-8305-872B4D0A1A88}" type="datetimeFigureOut">
              <a:rPr lang="ru-RU" smtClean="0"/>
              <a:pPr/>
              <a:t>13.11.2009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C4E7A-40E3-404D-82CA-F62A5CAC741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rbushka.ru/redir/?curl=479248&amp;number=1324&amp;href=http%3A%2F%2Fwww.sotmarket.ru%2Fproduct%2Fmemory_stick_micro_8GB.html%3Fref%3D9223&amp;rep=0179f865de9413d16ff4ec56c56f2c91&amp;rep2=1258091848" TargetMode="External"/><Relationship Id="rId2" Type="http://schemas.openxmlformats.org/officeDocument/2006/relationships/hyperlink" Target="http://www.gorbushka.ru/redir/?curl=479212&amp;number=1324&amp;href=http%3A%2F%2Fwww.sotmarket.ru%2Fproduct%2Fmemory_stick_micro_2gb_sandisk.html%3Fref%3D9223&amp;rep=69e8d93b2c82edeab8967e43ae6e36ad&amp;rep2=125809184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orbushka.ru/redir/?curl=479219&amp;number=1324&amp;href=http%3A%2F%2Fwww.sotmarket.ru%2Fproduct%2Ftransflash_Kingston_2gb.html%3Fref%3D9223&amp;rep=d357a4747e0d58972f5da57ec947dfcc&amp;rep2=1258091848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17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12" Type="http://schemas.openxmlformats.org/officeDocument/2006/relationships/slide" Target="slide1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11" Type="http://schemas.openxmlformats.org/officeDocument/2006/relationships/slide" Target="slide15.xml"/><Relationship Id="rId5" Type="http://schemas.openxmlformats.org/officeDocument/2006/relationships/slide" Target="slide7.xml"/><Relationship Id="rId10" Type="http://schemas.openxmlformats.org/officeDocument/2006/relationships/slide" Target="slide12.xml"/><Relationship Id="rId4" Type="http://schemas.openxmlformats.org/officeDocument/2006/relationships/slide" Target="slide6.xml"/><Relationship Id="rId9" Type="http://schemas.openxmlformats.org/officeDocument/2006/relationships/slide" Target="slide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/index.php?title=Bell_South&amp;action=edit&amp;redlink=1" TargetMode="External"/><Relationship Id="rId13" Type="http://schemas.openxmlformats.org/officeDocument/2006/relationships/hyperlink" Target="http://ru.wikipedia.org/wiki/1996_%D0%B3%D0%BE%D0%B4" TargetMode="External"/><Relationship Id="rId18" Type="http://schemas.openxmlformats.org/officeDocument/2006/relationships/hyperlink" Target="http://ru.wikipedia.org/wiki/Nokia_9210" TargetMode="External"/><Relationship Id="rId3" Type="http://schemas.openxmlformats.org/officeDocument/2006/relationships/hyperlink" Target="http://ru.wikipedia.org/w/index.php?title=IBM_Simon&amp;action=edit&amp;redlink=1" TargetMode="External"/><Relationship Id="rId21" Type="http://schemas.openxmlformats.org/officeDocument/2006/relationships/hyperlink" Target="http://ru.wikipedia.org/wiki/Symbian_OS" TargetMode="External"/><Relationship Id="rId7" Type="http://schemas.openxmlformats.org/officeDocument/2006/relationships/hyperlink" Target="http://ru.wikipedia.org/wiki/1994_%D0%B3%D0%BE%D0%B4" TargetMode="External"/><Relationship Id="rId12" Type="http://schemas.openxmlformats.org/officeDocument/2006/relationships/hyperlink" Target="http://ru.wikipedia.org/wiki/%D0%A1%D0%B5%D0%BD%D1%81%D0%BE%D1%80%D0%BD%D1%8B%D0%B9_%D1%8D%D0%BA%D1%80%D0%B0%D0%BD" TargetMode="External"/><Relationship Id="rId17" Type="http://schemas.openxmlformats.org/officeDocument/2006/relationships/hyperlink" Target="http://ru.wikipedia.org/wiki/2001_%D0%B3%D0%BE%D0%B4" TargetMode="External"/><Relationship Id="rId2" Type="http://schemas.openxmlformats.org/officeDocument/2006/relationships/hyperlink" Target="http://ru.wikipedia.org/wiki/XX_%D0%B2%D0%B5%D0%BA" TargetMode="External"/><Relationship Id="rId16" Type="http://schemas.openxmlformats.org/officeDocument/2006/relationships/hyperlink" Target="http://ru.wikipedia.org/wiki/2000_%D0%B3%D0%BE%D0%B4" TargetMode="External"/><Relationship Id="rId20" Type="http://schemas.openxmlformats.org/officeDocument/2006/relationships/hyperlink" Target="http://ru.wikipedia.org/wiki/Nokia_765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IBM" TargetMode="External"/><Relationship Id="rId11" Type="http://schemas.openxmlformats.org/officeDocument/2006/relationships/hyperlink" Target="http://ru.wikipedia.org/wiki/%D0%AD%D0%BB%D0%B5%D0%BA%D1%82%D1%80%D0%BE%D0%BD%D0%BD%D0%B0%D1%8F_%D0%BF%D0%BE%D1%87%D1%82%D0%B0" TargetMode="External"/><Relationship Id="rId5" Type="http://schemas.openxmlformats.org/officeDocument/2006/relationships/hyperlink" Target="http://ru.wikipedia.org/wiki/1992_%D0%B3%D0%BE%D0%B4" TargetMode="External"/><Relationship Id="rId15" Type="http://schemas.openxmlformats.org/officeDocument/2006/relationships/hyperlink" Target="http://ru.wikipedia.org/wiki/GEOS" TargetMode="External"/><Relationship Id="rId10" Type="http://schemas.openxmlformats.org/officeDocument/2006/relationships/hyperlink" Target="http://ru.wikipedia.org/wiki/%D0%A4%D0%B0%D0%BA%D1%81" TargetMode="External"/><Relationship Id="rId19" Type="http://schemas.openxmlformats.org/officeDocument/2006/relationships/hyperlink" Target="http://ru.wikipedia.org/wiki/Nokia_Series_80" TargetMode="External"/><Relationship Id="rId4" Type="http://schemas.openxmlformats.org/officeDocument/2006/relationships/hyperlink" Target="http://ru.wikipedia.org/wiki/%D0%9A%D0%BE%D0%BD%D1%86%D0%B5%D0%BF%D1%82" TargetMode="External"/><Relationship Id="rId9" Type="http://schemas.openxmlformats.org/officeDocument/2006/relationships/hyperlink" Target="http://ru.wikipedia.org/wiki/%D0%9F%D0%B5%D1%80%D1%81%D0%BE%D0%BD%D0%B0%D0%BB%D1%8C%D0%BD%D1%8B%D0%B9_%D0%BE%D1%80%D0%B3%D0%B0%D0%BD%D0%B0%D0%B9%D0%B7%D0%B5%D1%80" TargetMode="External"/><Relationship Id="rId14" Type="http://schemas.openxmlformats.org/officeDocument/2006/relationships/hyperlink" Target="http://ru.wikipedia.org/w/index.php?title=Nokia_9000_Communicator&amp;action=edit&amp;redlink=1" TargetMode="External"/><Relationship Id="rId22" Type="http://schemas.openxmlformats.org/officeDocument/2006/relationships/hyperlink" Target="http://ru.wikipedia.org/wiki/Nokia_Series_6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F%D1%80%D0%B8%D0%BA%D0%BB%D0%B0%D0%B4%D0%BD%D0%BE%D0%B5_%D0%BF%D1%80%D0%BE%D0%B3%D1%80%D0%B0%D0%BC%D0%BC%D0%BD%D0%BE%D0%B5_%D0%BE%D0%B1%D0%B5%D1%81%D0%BF%D0%B5%D1%87%D0%B5%D0%BD%D0%B8%D0%B5" TargetMode="External"/><Relationship Id="rId2" Type="http://schemas.openxmlformats.org/officeDocument/2006/relationships/hyperlink" Target="http://ru.wikipedia.org/wiki/%D0%9E%D0%BF%D0%B5%D1%80%D0%B0%D1%86%D0%B8%D0%BE%D0%BD%D0%BD%D0%B0%D1%8F_%D1%81%D0%B8%D1%81%D1%82%D0%B5%D0%BC%D0%B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mobile-arsenal.com.ua/image/June2009/LG-GW550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dnews.ru/_imgdata/img/2009/02/04/112314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857232"/>
            <a:ext cx="7772400" cy="1470025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Смартфоны и коммуникаторы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2066" y="4714884"/>
            <a:ext cx="3643338" cy="171451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Работу выполнила студентка РГПУ им. А.И. Герцена факультета географии 3 курса, группы 1.1</a:t>
            </a:r>
          </a:p>
          <a:p>
            <a:r>
              <a:rPr lang="ru-RU" dirty="0" smtClean="0"/>
              <a:t> Матвеева Ольга</a:t>
            </a:r>
          </a:p>
        </p:txBody>
      </p:sp>
      <p:pic>
        <p:nvPicPr>
          <p:cNvPr id="13314" name="Picture 2" descr="http://www.mobilanews.ru/uploads/posts/1187937568_samsung_sghi45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000372"/>
            <a:ext cx="4762500" cy="35623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Места продажи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Ориентировочная стоимость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Средняя </a:t>
            </a:r>
            <a:r>
              <a:rPr lang="ru-RU" dirty="0" smtClean="0"/>
              <a:t>цена смартфона 300-400$. </a:t>
            </a:r>
            <a:endParaRPr lang="ru-RU" dirty="0" smtClean="0"/>
          </a:p>
          <a:p>
            <a:r>
              <a:rPr lang="ru-RU" dirty="0" smtClean="0"/>
              <a:t>Стоимости коммуникаторов различаются </a:t>
            </a:r>
            <a:r>
              <a:rPr lang="ru-RU" dirty="0" smtClean="0"/>
              <a:t>от 8000 руб. за устройства вроде </a:t>
            </a:r>
            <a:r>
              <a:rPr lang="ru-RU" dirty="0" err="1" smtClean="0"/>
              <a:t>Rover</a:t>
            </a:r>
            <a:r>
              <a:rPr lang="ru-RU" dirty="0" smtClean="0"/>
              <a:t> PC M1 </a:t>
            </a:r>
            <a:r>
              <a:rPr lang="ru-RU" dirty="0" smtClean="0"/>
              <a:t>до </a:t>
            </a:r>
            <a:r>
              <a:rPr lang="ru-RU" dirty="0" smtClean="0"/>
              <a:t>26 </a:t>
            </a:r>
            <a:r>
              <a:rPr lang="ru-RU" dirty="0" smtClean="0"/>
              <a:t>000 руб.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726590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026" name="Picture 2" descr="http://www.yota.ru/upload/iblock/eae/htc_max_4g_yot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3286124"/>
            <a:ext cx="5248275" cy="3343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715404" cy="1643074"/>
          </a:xfrm>
        </p:spPr>
        <p:txBody>
          <a:bodyPr>
            <a:normAutofit/>
          </a:bodyPr>
          <a:lstStyle/>
          <a:p>
            <a:r>
              <a:rPr lang="ru-RU" dirty="0" smtClean="0"/>
              <a:t>Возможные области и методы </a:t>
            </a:r>
            <a:r>
              <a:rPr lang="ru-RU" dirty="0" smtClean="0"/>
              <a:t>применения в </a:t>
            </a:r>
            <a:r>
              <a:rPr lang="ru-RU" dirty="0" smtClean="0"/>
              <a:t>учебном </a:t>
            </a:r>
            <a:r>
              <a:rPr lang="ru-RU" dirty="0" smtClean="0"/>
              <a:t>процессе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143116"/>
            <a:ext cx="8043890" cy="3983047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Комплексное  использование смартфонов и коммуникаторов  </a:t>
            </a:r>
            <a:r>
              <a:rPr lang="ru-RU" dirty="0" smtClean="0"/>
              <a:t>для учебной работы в школе (при организации беспроводной локальной сети стандарта </a:t>
            </a:r>
            <a:r>
              <a:rPr lang="ru-RU" dirty="0" err="1" smtClean="0"/>
              <a:t>Wi-Fi</a:t>
            </a:r>
            <a:r>
              <a:rPr lang="ru-RU" dirty="0" smtClean="0"/>
              <a:t>), на различных внеклассных выездных мероприятиях (экскурсиях, лабораторных занятиях на природе и пр.), а также дома в настоящее время позволяет достигнуть целого ряда удобств по сравнению с использованием обычных настольных ПК и даже ноутбуков, снабженных той же функцией беспроводной связи с локальной сетью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329642" cy="141763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Возможные области применения </a:t>
            </a:r>
            <a:r>
              <a:rPr lang="ru-RU" sz="2800" dirty="0" smtClean="0"/>
              <a:t>в </a:t>
            </a:r>
            <a:r>
              <a:rPr lang="ru-RU" sz="2800" dirty="0" smtClean="0"/>
              <a:t>управлении обучением, </a:t>
            </a:r>
            <a:br>
              <a:rPr lang="ru-RU" sz="2800" dirty="0" smtClean="0"/>
            </a:br>
            <a:r>
              <a:rPr lang="ru-RU" sz="2800" dirty="0" smtClean="0"/>
              <a:t>планировании и сопровождении учебного процесса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258204" cy="3768733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Виды используемых носителей, расходные материалы;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hlinkClick r:id="rId2"/>
              </a:rPr>
              <a:t>Sandisk</a:t>
            </a:r>
            <a:r>
              <a:rPr lang="en-US" dirty="0" smtClean="0">
                <a:hlinkClick r:id="rId2"/>
              </a:rPr>
              <a:t> </a:t>
            </a:r>
            <a:r>
              <a:rPr lang="en-US" u="sng" dirty="0" smtClean="0">
                <a:hlinkClick r:id="rId2"/>
              </a:rPr>
              <a:t>Memory Stick Micro M2 </a:t>
            </a:r>
            <a:r>
              <a:rPr lang="en-US" u="sng" dirty="0" smtClean="0">
                <a:hlinkClick r:id="rId2"/>
              </a:rPr>
              <a:t>2GB</a:t>
            </a:r>
            <a:endParaRPr lang="en-US" u="sng" dirty="0" smtClean="0"/>
          </a:p>
          <a:p>
            <a:r>
              <a:rPr lang="en-US" dirty="0" smtClean="0">
                <a:hlinkClick r:id="rId3"/>
              </a:rPr>
              <a:t>Sony Memory Stick Micro M2 </a:t>
            </a:r>
            <a:r>
              <a:rPr lang="en-US" dirty="0" smtClean="0">
                <a:hlinkClick r:id="rId3"/>
              </a:rPr>
              <a:t>8GB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>
                <a:hlinkClick r:id="rId4"/>
              </a:rPr>
              <a:t>Kingston </a:t>
            </a:r>
            <a:r>
              <a:rPr lang="en-US" dirty="0" err="1" smtClean="0">
                <a:hlinkClick r:id="rId4"/>
              </a:rPr>
              <a:t>MicroSD</a:t>
            </a:r>
            <a:r>
              <a:rPr lang="en-US" dirty="0" smtClean="0">
                <a:hlinkClick r:id="rId4"/>
              </a:rPr>
              <a:t> </a:t>
            </a:r>
            <a:r>
              <a:rPr lang="en-US" dirty="0" smtClean="0">
                <a:hlinkClick r:id="rId4"/>
              </a:rPr>
              <a:t>2GB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Стоимость от 500 руб. до 1500руб.</a:t>
            </a:r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Отличительные особенности </a:t>
            </a:r>
            <a:r>
              <a:rPr lang="ru-RU" dirty="0" smtClean="0"/>
              <a:t>носителей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Места продажи носителей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Ориентировочная стоимость носителей каждого вида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Познакомиться </a:t>
            </a:r>
            <a:r>
              <a:rPr lang="ru-RU" dirty="0"/>
              <a:t>с особенностями </a:t>
            </a:r>
            <a:r>
              <a:rPr lang="ru-RU" dirty="0" smtClean="0"/>
              <a:t>технического </a:t>
            </a:r>
            <a:r>
              <a:rPr lang="ru-RU" dirty="0"/>
              <a:t>средства, получить </a:t>
            </a:r>
            <a:br>
              <a:rPr lang="ru-RU" dirty="0"/>
            </a:br>
            <a:r>
              <a:rPr lang="ru-RU" dirty="0"/>
              <a:t>наиболее общие представления о возможностях его функционирования и </a:t>
            </a:r>
            <a:br>
              <a:rPr lang="ru-RU" dirty="0"/>
            </a:br>
            <a:r>
              <a:rPr lang="ru-RU" dirty="0"/>
              <a:t>применения в сфере образования. </a:t>
            </a:r>
            <a:endParaRPr lang="ru-RU" dirty="0" smtClean="0"/>
          </a:p>
          <a:p>
            <a:pPr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1.      </a:t>
            </a:r>
            <a:r>
              <a:rPr lang="ru-RU" dirty="0">
                <a:hlinkClick r:id="rId2" action="ppaction://hlinksldjump"/>
              </a:rPr>
              <a:t>Название технического средства и его определение</a:t>
            </a:r>
            <a:r>
              <a:rPr lang="ru-RU" dirty="0"/>
              <a:t>; </a:t>
            </a:r>
            <a:br>
              <a:rPr lang="ru-RU" dirty="0"/>
            </a:br>
            <a:r>
              <a:rPr lang="ru-RU" dirty="0"/>
              <a:t>2.      </a:t>
            </a:r>
            <a:r>
              <a:rPr lang="ru-RU" dirty="0">
                <a:hlinkClick r:id="rId3" action="ppaction://hlinksldjump"/>
              </a:rPr>
              <a:t>История появления</a:t>
            </a:r>
            <a:r>
              <a:rPr lang="ru-RU" dirty="0"/>
              <a:t>; </a:t>
            </a:r>
            <a:br>
              <a:rPr lang="ru-RU" dirty="0"/>
            </a:br>
            <a:r>
              <a:rPr lang="ru-RU" dirty="0"/>
              <a:t>3.      </a:t>
            </a:r>
            <a:r>
              <a:rPr lang="ru-RU" dirty="0">
                <a:hlinkClick r:id="rId4" action="ppaction://hlinksldjump"/>
              </a:rPr>
              <a:t>Отличительные особенности</a:t>
            </a:r>
            <a:r>
              <a:rPr lang="ru-RU" dirty="0"/>
              <a:t>; </a:t>
            </a:r>
            <a:br>
              <a:rPr lang="ru-RU" dirty="0"/>
            </a:br>
            <a:r>
              <a:rPr lang="ru-RU" dirty="0"/>
              <a:t>4.      </a:t>
            </a:r>
            <a:r>
              <a:rPr lang="ru-RU" dirty="0">
                <a:hlinkClick r:id="rId5" action="ppaction://hlinksldjump"/>
              </a:rPr>
              <a:t>Принципы функционирования</a:t>
            </a:r>
            <a:r>
              <a:rPr lang="ru-RU" dirty="0"/>
              <a:t>; </a:t>
            </a:r>
            <a:br>
              <a:rPr lang="ru-RU" dirty="0"/>
            </a:br>
            <a:r>
              <a:rPr lang="ru-RU" dirty="0"/>
              <a:t>5.      </a:t>
            </a:r>
            <a:r>
              <a:rPr lang="ru-RU" dirty="0">
                <a:hlinkClick r:id="rId6" action="ppaction://hlinksldjump"/>
              </a:rPr>
              <a:t>Характерные параметры</a:t>
            </a:r>
            <a:r>
              <a:rPr lang="ru-RU" dirty="0"/>
              <a:t>; </a:t>
            </a:r>
            <a:br>
              <a:rPr lang="ru-RU" dirty="0"/>
            </a:br>
            <a:r>
              <a:rPr lang="ru-RU" dirty="0"/>
              <a:t>6.      </a:t>
            </a:r>
            <a:r>
              <a:rPr lang="ru-RU" dirty="0">
                <a:hlinkClick r:id="rId7" action="ppaction://hlinksldjump"/>
              </a:rPr>
              <a:t>Видовой состав</a:t>
            </a:r>
            <a:r>
              <a:rPr lang="ru-RU" dirty="0"/>
              <a:t>; </a:t>
            </a:r>
            <a:br>
              <a:rPr lang="ru-RU" dirty="0"/>
            </a:br>
            <a:r>
              <a:rPr lang="ru-RU" dirty="0"/>
              <a:t>7.      </a:t>
            </a:r>
            <a:r>
              <a:rPr lang="ru-RU" dirty="0">
                <a:hlinkClick r:id="rId8" action="ppaction://hlinksldjump"/>
              </a:rPr>
              <a:t>Места продажи средства</a:t>
            </a:r>
            <a:r>
              <a:rPr lang="ru-RU" dirty="0"/>
              <a:t>; </a:t>
            </a:r>
            <a:br>
              <a:rPr lang="ru-RU" dirty="0"/>
            </a:br>
            <a:r>
              <a:rPr lang="ru-RU" dirty="0"/>
              <a:t>8.      </a:t>
            </a:r>
            <a:r>
              <a:rPr lang="ru-RU" dirty="0">
                <a:hlinkClick r:id="rId9" action="ppaction://hlinksldjump"/>
              </a:rPr>
              <a:t>Ориентировочная стоимость средства</a:t>
            </a:r>
            <a:r>
              <a:rPr lang="ru-RU" dirty="0"/>
              <a:t>; </a:t>
            </a:r>
            <a:br>
              <a:rPr lang="ru-RU" dirty="0"/>
            </a:br>
            <a:r>
              <a:rPr lang="ru-RU" dirty="0"/>
              <a:t>9.      </a:t>
            </a:r>
            <a:r>
              <a:rPr lang="ru-RU" dirty="0">
                <a:hlinkClick r:id="rId10" action="ppaction://hlinksldjump"/>
              </a:rPr>
              <a:t>Возможные области и методы применения средства в учебном процессе</a:t>
            </a:r>
            <a:r>
              <a:rPr lang="ru-RU" dirty="0"/>
              <a:t>; </a:t>
            </a:r>
            <a:br>
              <a:rPr lang="ru-RU" dirty="0"/>
            </a:br>
            <a:r>
              <a:rPr lang="ru-RU" dirty="0"/>
              <a:t>10.    </a:t>
            </a:r>
            <a:r>
              <a:rPr lang="ru-RU" dirty="0">
                <a:hlinkClick r:id="" action="ppaction://noaction"/>
              </a:rPr>
              <a:t> Возможные области применения средства в управлении обучением, </a:t>
            </a:r>
            <a:br>
              <a:rPr lang="ru-RU" dirty="0">
                <a:hlinkClick r:id="" action="ppaction://noaction"/>
              </a:rPr>
            </a:br>
            <a:r>
              <a:rPr lang="ru-RU" dirty="0">
                <a:hlinkClick r:id="" action="ppaction://noaction"/>
              </a:rPr>
              <a:t>планировании и сопровождении учебного процесса</a:t>
            </a:r>
            <a:r>
              <a:rPr lang="ru-RU" dirty="0"/>
              <a:t>; </a:t>
            </a:r>
            <a:br>
              <a:rPr lang="ru-RU" dirty="0"/>
            </a:br>
            <a:r>
              <a:rPr lang="ru-RU" dirty="0"/>
              <a:t>11.     </a:t>
            </a:r>
            <a:r>
              <a:rPr lang="ru-RU" dirty="0">
                <a:hlinkClick r:id="" action="ppaction://noaction"/>
              </a:rPr>
              <a:t>Виды используемых носителей, расходные материалы</a:t>
            </a:r>
            <a:r>
              <a:rPr lang="ru-RU" dirty="0"/>
              <a:t>; </a:t>
            </a:r>
            <a:br>
              <a:rPr lang="ru-RU" dirty="0"/>
            </a:br>
            <a:r>
              <a:rPr lang="ru-RU" dirty="0"/>
              <a:t>12.     </a:t>
            </a:r>
            <a:r>
              <a:rPr lang="ru-RU" dirty="0">
                <a:hlinkClick r:id="rId11" action="ppaction://hlinksldjump"/>
              </a:rPr>
              <a:t>Отличительные особенности носителей</a:t>
            </a:r>
            <a:r>
              <a:rPr lang="ru-RU" dirty="0"/>
              <a:t>; </a:t>
            </a:r>
            <a:br>
              <a:rPr lang="ru-RU" dirty="0"/>
            </a:br>
            <a:r>
              <a:rPr lang="ru-RU" dirty="0"/>
              <a:t>13.     </a:t>
            </a:r>
            <a:r>
              <a:rPr lang="ru-RU" dirty="0">
                <a:hlinkClick r:id="rId12" action="ppaction://hlinksldjump"/>
              </a:rPr>
              <a:t>Места продажи носителей</a:t>
            </a:r>
            <a:r>
              <a:rPr lang="ru-RU" dirty="0"/>
              <a:t>; </a:t>
            </a:r>
            <a:br>
              <a:rPr lang="ru-RU" dirty="0"/>
            </a:br>
            <a:r>
              <a:rPr lang="ru-RU" dirty="0"/>
              <a:t>14.     </a:t>
            </a:r>
            <a:r>
              <a:rPr lang="ru-RU" dirty="0">
                <a:hlinkClick r:id="rId13" action="ppaction://hlinksldjump"/>
              </a:rPr>
              <a:t>Ориентировочная стоимость носителей каждого вида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428596" y="571480"/>
            <a:ext cx="64294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Смартфон</a:t>
            </a:r>
            <a:r>
              <a:rPr lang="ru-RU" dirty="0" smtClean="0"/>
              <a:t> – это продвинутый вариант телефона, который обладает широкими возможностями по настройке под нужды пользователя и умеет делать очень многое. В отличие от обычного телефона, смартфон оснащен достаточно мощной многозадачной операционной системой, позволяющей устанавливать дополнительные программы и работать с несколькими из них одновременно. 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2500298" y="4143380"/>
            <a:ext cx="57864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Коммуникатор</a:t>
            </a:r>
            <a:r>
              <a:rPr lang="ru-RU" dirty="0" smtClean="0"/>
              <a:t> - это устройство, которое представляет собой карманный компьютер со встроенными модулями беспроводной связи. </a:t>
            </a:r>
            <a:endParaRPr lang="ru-RU" dirty="0"/>
          </a:p>
        </p:txBody>
      </p:sp>
      <p:pic>
        <p:nvPicPr>
          <p:cNvPr id="20482" name="Picture 2" descr="http://mobiltelefon.ru/i/other/october/11/samsung_sgh_f3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285728"/>
            <a:ext cx="1943100" cy="2928958"/>
          </a:xfrm>
          <a:prstGeom prst="rect">
            <a:avLst/>
          </a:prstGeom>
          <a:noFill/>
        </p:spPr>
      </p:pic>
      <p:pic>
        <p:nvPicPr>
          <p:cNvPr id="20484" name="Picture 4" descr="http://pics.rbc.ru/img/cnews/2007/12/13/gslg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3000372"/>
            <a:ext cx="2000264" cy="3629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появления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200" dirty="0" smtClean="0"/>
              <a:t>Идеи объединения функциональности сотового телефона и карманного персонального компьютера появились практически сразу после появления первых карманных персональных компьютеров в начале 90-х годов </a:t>
            </a:r>
            <a:r>
              <a:rPr lang="ru-RU" sz="1200" dirty="0" smtClean="0">
                <a:hlinkClick r:id="rId2" action="ppaction://hlinkfile" tooltip="XX век"/>
              </a:rPr>
              <a:t>XX века</a:t>
            </a:r>
            <a:r>
              <a:rPr lang="ru-RU" sz="1200" dirty="0" smtClean="0"/>
              <a:t>. Первой подобной попыткой считается телефон </a:t>
            </a:r>
            <a:r>
              <a:rPr lang="ru-RU" sz="1200" dirty="0" smtClean="0">
                <a:hlinkClick r:id="rId3" action="ppaction://hlinkfile" tooltip="IBM Simon (страница отсутствует)"/>
              </a:rPr>
              <a:t>IBM </a:t>
            </a:r>
            <a:r>
              <a:rPr lang="ru-RU" sz="1200" dirty="0" err="1" smtClean="0">
                <a:hlinkClick r:id="rId3" action="ppaction://hlinkfile" tooltip="IBM Simon (страница отсутствует)"/>
              </a:rPr>
              <a:t>Simon</a:t>
            </a:r>
            <a:r>
              <a:rPr lang="ru-RU" sz="1200" dirty="0" smtClean="0"/>
              <a:t>, впервые представленный публике в качестве </a:t>
            </a:r>
            <a:r>
              <a:rPr lang="ru-RU" sz="1200" dirty="0" smtClean="0">
                <a:hlinkClick r:id="rId4" action="ppaction://hlinkfile" tooltip="Концепт"/>
              </a:rPr>
              <a:t>концепта</a:t>
            </a:r>
            <a:r>
              <a:rPr lang="ru-RU" sz="1200" dirty="0" smtClean="0"/>
              <a:t> в </a:t>
            </a:r>
            <a:r>
              <a:rPr lang="ru-RU" sz="1200" dirty="0" smtClean="0">
                <a:hlinkClick r:id="rId5" action="ppaction://hlinkfile" tooltip="1992 год"/>
              </a:rPr>
              <a:t>1992 году</a:t>
            </a:r>
            <a:r>
              <a:rPr lang="ru-RU" sz="1200" dirty="0" smtClean="0"/>
              <a:t> компанией </a:t>
            </a:r>
            <a:r>
              <a:rPr lang="ru-RU" sz="1200" dirty="0" smtClean="0">
                <a:hlinkClick r:id="rId6" action="ppaction://hlinkfile" tooltip="IBM"/>
              </a:rPr>
              <a:t>IBM</a:t>
            </a:r>
            <a:r>
              <a:rPr lang="ru-RU" sz="1200" dirty="0" smtClean="0"/>
              <a:t>. В </a:t>
            </a:r>
            <a:r>
              <a:rPr lang="ru-RU" sz="1200" dirty="0" smtClean="0">
                <a:hlinkClick r:id="rId7" action="ppaction://hlinkfile" tooltip="1994 год"/>
              </a:rPr>
              <a:t>1994 году</a:t>
            </a:r>
            <a:r>
              <a:rPr lang="ru-RU" sz="1200" dirty="0" smtClean="0"/>
              <a:t> данный аппарат был выпущен в продажу американским сотовым оператором </a:t>
            </a:r>
            <a:r>
              <a:rPr lang="ru-RU" sz="1200" dirty="0" err="1" smtClean="0">
                <a:hlinkClick r:id="rId8" action="ppaction://hlinkfile" tooltip="Bell South (страница отсутствует)"/>
              </a:rPr>
              <a:t>Bell</a:t>
            </a:r>
            <a:r>
              <a:rPr lang="ru-RU" sz="1200" dirty="0" smtClean="0">
                <a:hlinkClick r:id="rId8" action="ppaction://hlinkfile" tooltip="Bell South (страница отсутствует)"/>
              </a:rPr>
              <a:t> </a:t>
            </a:r>
            <a:r>
              <a:rPr lang="ru-RU" sz="1200" dirty="0" err="1" smtClean="0">
                <a:hlinkClick r:id="rId8" action="ppaction://hlinkfile" tooltip="Bell South (страница отсутствует)"/>
              </a:rPr>
              <a:t>South</a:t>
            </a:r>
            <a:r>
              <a:rPr lang="ru-RU" sz="1200" dirty="0" smtClean="0"/>
              <a:t>. Стоимость устройства составляла 900 долл. с контрактом и чуть более 1000 без оного. Помимо телефонных функций аппарат включал в себя функции </a:t>
            </a:r>
            <a:r>
              <a:rPr lang="ru-RU" sz="1200" dirty="0" smtClean="0">
                <a:hlinkClick r:id="rId9" action="ppaction://hlinkfile" tooltip="Персональный органайзер"/>
              </a:rPr>
              <a:t>органайзера</a:t>
            </a:r>
            <a:r>
              <a:rPr lang="ru-RU" sz="1200" dirty="0" smtClean="0"/>
              <a:t>, мог отправлять и получать </a:t>
            </a:r>
            <a:r>
              <a:rPr lang="ru-RU" sz="1200" dirty="0" smtClean="0">
                <a:hlinkClick r:id="rId10" action="ppaction://hlinkfile" tooltip="Факс"/>
              </a:rPr>
              <a:t>факсы</a:t>
            </a:r>
            <a:r>
              <a:rPr lang="ru-RU" sz="1200" dirty="0" smtClean="0"/>
              <a:t>, позволял работать с </a:t>
            </a:r>
            <a:r>
              <a:rPr lang="ru-RU" sz="1200" dirty="0" smtClean="0">
                <a:hlinkClick r:id="rId11" action="ppaction://hlinkfile" tooltip="Электронная почта"/>
              </a:rPr>
              <a:t>электронной почтой</a:t>
            </a:r>
            <a:r>
              <a:rPr lang="ru-RU" sz="1200" dirty="0" smtClean="0"/>
              <a:t>, а также содержал несколько игр. Клавиш управления не было, все действия совершались посредством </a:t>
            </a:r>
            <a:r>
              <a:rPr lang="ru-RU" sz="1200" dirty="0" smtClean="0">
                <a:hlinkClick r:id="rId12" action="ppaction://hlinkfile" tooltip="Сенсорный экран"/>
              </a:rPr>
              <a:t>сенсорного экрана</a:t>
            </a:r>
            <a:r>
              <a:rPr lang="ru-RU" sz="1200" dirty="0" smtClean="0"/>
              <a:t>. Вследствие больших габаритов и веса (более 1 кг) аппарат не получил значительного распространения. </a:t>
            </a:r>
          </a:p>
          <a:p>
            <a:r>
              <a:rPr lang="ru-RU" sz="1200" dirty="0" smtClean="0"/>
              <a:t>В августе </a:t>
            </a:r>
            <a:r>
              <a:rPr lang="ru-RU" sz="1200" dirty="0" smtClean="0">
                <a:hlinkClick r:id="rId13" action="ppaction://hlinkfile" tooltip="1996 год"/>
              </a:rPr>
              <a:t>1996 года</a:t>
            </a:r>
            <a:r>
              <a:rPr lang="ru-RU" sz="1200" dirty="0" smtClean="0"/>
              <a:t> появилось первое успешное устройство, объединяющее КПК и сотовый телефон в одном корпусе — </a:t>
            </a:r>
            <a:r>
              <a:rPr lang="ru-RU" sz="1200" dirty="0" err="1" smtClean="0">
                <a:hlinkClick r:id="rId14" action="ppaction://hlinkfile" tooltip="Nokia 9000 Communicator (страница отсутствует)"/>
              </a:rPr>
              <a:t>Nokia</a:t>
            </a:r>
            <a:r>
              <a:rPr lang="ru-RU" sz="1200" dirty="0" smtClean="0">
                <a:hlinkClick r:id="rId14" action="ppaction://hlinkfile" tooltip="Nokia 9000 Communicator (страница отсутствует)"/>
              </a:rPr>
              <a:t> 9000 </a:t>
            </a:r>
            <a:r>
              <a:rPr lang="ru-RU" sz="1200" dirty="0" err="1" smtClean="0">
                <a:hlinkClick r:id="rId14" action="ppaction://hlinkfile" tooltip="Nokia 9000 Communicator (страница отсутствует)"/>
              </a:rPr>
              <a:t>Communicator</a:t>
            </a:r>
            <a:r>
              <a:rPr lang="ru-RU" sz="1200" dirty="0" smtClean="0"/>
              <a:t>, работавший под управлением операционной системы </a:t>
            </a:r>
            <a:r>
              <a:rPr lang="ru-RU" sz="1200" dirty="0" smtClean="0">
                <a:hlinkClick r:id="rId15" action="ppaction://hlinkfile" tooltip="GEOS"/>
              </a:rPr>
              <a:t>GEOS</a:t>
            </a:r>
            <a:r>
              <a:rPr lang="ru-RU" sz="1200" dirty="0" smtClean="0"/>
              <a:t>.</a:t>
            </a:r>
          </a:p>
          <a:p>
            <a:r>
              <a:rPr lang="ru-RU" sz="1200" dirty="0" smtClean="0"/>
              <a:t>Термин «смартфон» был введен компанией </a:t>
            </a:r>
            <a:r>
              <a:rPr lang="ru-RU" sz="1200" dirty="0" err="1" smtClean="0"/>
              <a:t>Ericsson</a:t>
            </a:r>
            <a:r>
              <a:rPr lang="ru-RU" sz="1200" dirty="0" smtClean="0"/>
              <a:t> в </a:t>
            </a:r>
            <a:r>
              <a:rPr lang="ru-RU" sz="1200" dirty="0" smtClean="0">
                <a:hlinkClick r:id="rId16" action="ppaction://hlinkfile" tooltip="2000 год"/>
              </a:rPr>
              <a:t>2000 году</a:t>
            </a:r>
            <a:r>
              <a:rPr lang="ru-RU" sz="1200" dirty="0" smtClean="0"/>
              <a:t> для обозначения своего нового телефона </a:t>
            </a:r>
            <a:r>
              <a:rPr lang="ru-RU" sz="1200" dirty="0" err="1" smtClean="0"/>
              <a:t>Ericsson</a:t>
            </a:r>
            <a:r>
              <a:rPr lang="ru-RU" sz="1200" dirty="0" smtClean="0"/>
              <a:t> R380s. Устройство обладало относительно малыми габаритами (130×50×26 мм) и сравнительно небольшим весом (169 г). Особенностью устройства был сенсорный экран, закрытый откидной крышкой (</a:t>
            </a:r>
            <a:r>
              <a:rPr lang="ru-RU" sz="1200" dirty="0" err="1" smtClean="0"/>
              <a:t>флипом</a:t>
            </a:r>
            <a:r>
              <a:rPr lang="ru-RU" sz="1200" dirty="0" smtClean="0"/>
              <a:t>). Названием «смартфон» производитель подчеркивал интеллектуальность устройства, однако этот аппарат нельзя считать полноценным смартфоном, поскольку он не позволял устанавливать сторонние приложения (ОС была закрытой).</a:t>
            </a:r>
          </a:p>
          <a:p>
            <a:r>
              <a:rPr lang="ru-RU" sz="1200" dirty="0" smtClean="0"/>
              <a:t>Бурное развитие смартфонов и коммуникаторов началось в </a:t>
            </a:r>
            <a:r>
              <a:rPr lang="ru-RU" sz="1200" dirty="0" smtClean="0">
                <a:hlinkClick r:id="rId17" action="ppaction://hlinkfile" tooltip="2001 год"/>
              </a:rPr>
              <a:t>2001 году</a:t>
            </a:r>
            <a:r>
              <a:rPr lang="ru-RU" sz="1200" dirty="0" smtClean="0"/>
              <a:t>: компания </a:t>
            </a:r>
            <a:r>
              <a:rPr lang="ru-RU" sz="1200" dirty="0" err="1" smtClean="0"/>
              <a:t>Nokia</a:t>
            </a:r>
            <a:r>
              <a:rPr lang="ru-RU" sz="1200" dirty="0" smtClean="0"/>
              <a:t> выпускает очередную модель коммуникатора: </a:t>
            </a:r>
            <a:r>
              <a:rPr lang="ru-RU" sz="1200" dirty="0" err="1" smtClean="0">
                <a:hlinkClick r:id="rId18" action="ppaction://hlinkfile" tooltip="Nokia 9210"/>
              </a:rPr>
              <a:t>Nokia</a:t>
            </a:r>
            <a:r>
              <a:rPr lang="ru-RU" sz="1200" dirty="0" smtClean="0">
                <a:hlinkClick r:id="rId18" action="ppaction://hlinkfile" tooltip="Nokia 9210"/>
              </a:rPr>
              <a:t> 9210</a:t>
            </a:r>
            <a:r>
              <a:rPr lang="ru-RU" sz="1200" dirty="0" smtClean="0"/>
              <a:t>. Данная модель работала под управлением </a:t>
            </a:r>
            <a:r>
              <a:rPr lang="ru-RU" sz="1200" dirty="0" err="1" smtClean="0"/>
              <a:t>Simbian</a:t>
            </a:r>
            <a:r>
              <a:rPr lang="ru-RU" sz="1200" dirty="0" smtClean="0"/>
              <a:t> OS 6.0 и была первым </a:t>
            </a:r>
            <a:r>
              <a:rPr lang="ru-RU" sz="1200" dirty="0" err="1" smtClean="0"/>
              <a:t>устройстовом</a:t>
            </a:r>
            <a:r>
              <a:rPr lang="ru-RU" sz="1200" dirty="0" smtClean="0"/>
              <a:t> серии 9xxx с открытой ОС. Устройство было основано на новой платформе </a:t>
            </a:r>
            <a:r>
              <a:rPr lang="ru-RU" sz="1200" dirty="0" err="1" smtClean="0">
                <a:hlinkClick r:id="rId19" action="ppaction://hlinkfile" tooltip="Nokia Series 80"/>
              </a:rPr>
              <a:t>series</a:t>
            </a:r>
            <a:r>
              <a:rPr lang="ru-RU" sz="1200" dirty="0" smtClean="0">
                <a:hlinkClick r:id="rId19" action="ppaction://hlinkfile" tooltip="Nokia Series 80"/>
              </a:rPr>
              <a:t> 80</a:t>
            </a:r>
            <a:r>
              <a:rPr lang="ru-RU" sz="1200" dirty="0" smtClean="0"/>
              <a:t>, несовместимой с программами для предыдущих поколений коммуникаторов </a:t>
            </a:r>
            <a:r>
              <a:rPr lang="ru-RU" sz="1200" dirty="0" err="1" smtClean="0"/>
              <a:t>Nokia</a:t>
            </a:r>
            <a:r>
              <a:rPr lang="ru-RU" sz="1200" dirty="0" smtClean="0"/>
              <a:t>. Модель обладала весьма внушительной функциональностью, внутренний экран был цветным. Кроме того был анонсирован телефон </a:t>
            </a:r>
            <a:r>
              <a:rPr lang="ru-RU" sz="1200" dirty="0" err="1" smtClean="0">
                <a:hlinkClick r:id="rId20" action="ppaction://hlinkfile" tooltip="Nokia 7650"/>
              </a:rPr>
              <a:t>Nokia</a:t>
            </a:r>
            <a:r>
              <a:rPr lang="ru-RU" sz="1200" dirty="0" smtClean="0">
                <a:hlinkClick r:id="rId20" action="ppaction://hlinkfile" tooltip="Nokia 7650"/>
              </a:rPr>
              <a:t> 7650</a:t>
            </a:r>
            <a:r>
              <a:rPr lang="ru-RU" sz="1200" dirty="0" smtClean="0"/>
              <a:t>, который считается первым «настоящим» смартфоном, поскольку он работал под управлением открытой для сторонних разработчиков операционной системы </a:t>
            </a:r>
            <a:r>
              <a:rPr lang="ru-RU" sz="1200" dirty="0" err="1" smtClean="0">
                <a:hlinkClick r:id="rId21" action="ppaction://hlinkfile" tooltip="Symbian OS"/>
              </a:rPr>
              <a:t>Symbian</a:t>
            </a:r>
            <a:r>
              <a:rPr lang="ru-RU" sz="1200" dirty="0" smtClean="0">
                <a:hlinkClick r:id="rId21" action="ppaction://hlinkfile" tooltip="Symbian OS"/>
              </a:rPr>
              <a:t> OS</a:t>
            </a:r>
            <a:r>
              <a:rPr lang="ru-RU" sz="1200" dirty="0" smtClean="0"/>
              <a:t> 6.1 (платформа </a:t>
            </a:r>
            <a:r>
              <a:rPr lang="ru-RU" sz="1200" dirty="0" err="1" smtClean="0">
                <a:hlinkClick r:id="rId22" action="ppaction://hlinkfile" tooltip="Nokia Series 60"/>
              </a:rPr>
              <a:t>series</a:t>
            </a:r>
            <a:r>
              <a:rPr lang="ru-RU" sz="1200" dirty="0" smtClean="0">
                <a:hlinkClick r:id="rId22" action="ppaction://hlinkfile" tooltip="Nokia Series 60"/>
              </a:rPr>
              <a:t> 60</a:t>
            </a:r>
            <a:r>
              <a:rPr lang="ru-RU" sz="1200" dirty="0" smtClean="0"/>
              <a:t>).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Отличительные особенности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6072230" cy="4857784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Создано огромное количество программ для смартфонов. Игры, калькуляторы, органайзеры, музыкальные проигрыватели, программы для чтения книг. </a:t>
            </a:r>
            <a:r>
              <a:rPr lang="ru-RU" dirty="0" smtClean="0"/>
              <a:t>Программы </a:t>
            </a:r>
            <a:r>
              <a:rPr lang="ru-RU" dirty="0" smtClean="0"/>
              <a:t>для смартфонов </a:t>
            </a:r>
            <a:r>
              <a:rPr lang="ru-RU" dirty="0" smtClean="0"/>
              <a:t>работают </a:t>
            </a:r>
            <a:r>
              <a:rPr lang="ru-RU" dirty="0" smtClean="0"/>
              <a:t>параллельно и гораздо быстрее, чем </a:t>
            </a:r>
            <a:r>
              <a:rPr lang="ru-RU" dirty="0" err="1" smtClean="0"/>
              <a:t>Java</a:t>
            </a:r>
            <a:r>
              <a:rPr lang="ru-RU" dirty="0" smtClean="0"/>
              <a:t> - можно запустить MP3-проигрыватель, считать что-то в калькуляторе и ответить на поступившее SMS! Главное, что ничего при этом "тормозить" не будет.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/>
              <a:t>Переключаемся между программами (ОС </a:t>
            </a:r>
            <a:r>
              <a:rPr lang="ru-RU" i="1" dirty="0" err="1"/>
              <a:t>Symbian</a:t>
            </a:r>
            <a:r>
              <a:rPr lang="ru-RU" i="1" dirty="0"/>
              <a:t>)</a:t>
            </a:r>
            <a:r>
              <a:rPr lang="ru-RU" dirty="0" smtClean="0"/>
              <a:t> Еще одна замечательная возможность смартфона и его операционной системы – интеграция с функциями телефона. Например, можно поставить программу-будильник, удобную именно вам. Программу, которая срабатывает при звонке. Файловый менеджер. Программу управления профилями, которая поставит «дневной» профиль в заданное время. Мощный органайзер, если календарь телефона не устраивает вас. Да все, что угодно!</a:t>
            </a:r>
          </a:p>
          <a:p>
            <a:r>
              <a:rPr lang="ru-RU" dirty="0" smtClean="0"/>
              <a:t>Смартфоны и коммуникаторы отличаются от обычных мобильных телефонов наличием достаточно развитой </a:t>
            </a:r>
            <a:r>
              <a:rPr lang="ru-RU" dirty="0" smtClean="0">
                <a:hlinkClick r:id="rId2" action="ppaction://hlinkfile" tooltip="Операционная система"/>
              </a:rPr>
              <a:t>операционной системы</a:t>
            </a:r>
            <a:r>
              <a:rPr lang="ru-RU" dirty="0" smtClean="0"/>
              <a:t>, открытой для разработки программного обеспечения сторонними разработчиками (операционная система обычных мобильных телефонов закрыта для сторонних разработчиков). Установка дополнительных </a:t>
            </a:r>
            <a:r>
              <a:rPr lang="ru-RU" dirty="0" smtClean="0">
                <a:hlinkClick r:id="rId3" action="ppaction://hlinkfile" tooltip="Прикладное программное обеспечение"/>
              </a:rPr>
              <a:t>приложений</a:t>
            </a:r>
            <a:r>
              <a:rPr lang="ru-RU" dirty="0" smtClean="0"/>
              <a:t> позволяет значительно улучшить функциональность смартфонов и коммуникаторов по сравнению с обычными мобильными телефонами.</a:t>
            </a:r>
            <a:endParaRPr lang="ru-RU" dirty="0"/>
          </a:p>
        </p:txBody>
      </p:sp>
      <p:pic>
        <p:nvPicPr>
          <p:cNvPr id="17410" name="Picture 2" descr="http://i-on.ru/Pictures/Articles/4608/3_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43702" y="1428736"/>
            <a:ext cx="2286000" cy="38576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Характерные параметры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14678" y="1643049"/>
            <a:ext cx="5472122" cy="4000529"/>
          </a:xfrm>
        </p:spPr>
        <p:txBody>
          <a:bodyPr>
            <a:normAutofit/>
          </a:bodyPr>
          <a:lstStyle/>
          <a:p>
            <a:r>
              <a:rPr lang="ru-RU" dirty="0" smtClean="0"/>
              <a:t>Тактовая частота процессора,</a:t>
            </a:r>
            <a:r>
              <a:rPr lang="ru-RU" b="1" dirty="0" smtClean="0"/>
              <a:t> </a:t>
            </a:r>
            <a:r>
              <a:rPr lang="ru-RU" dirty="0" smtClean="0"/>
              <a:t>технология и тип экрана,  мощность аккумулятора, </a:t>
            </a:r>
            <a:r>
              <a:rPr lang="ru-RU" dirty="0" err="1" smtClean="0"/>
              <a:t>обьем</a:t>
            </a:r>
            <a:r>
              <a:rPr lang="ru-RU" dirty="0" smtClean="0"/>
              <a:t> оперативной памяти, встроенные приложения и т.д.</a:t>
            </a:r>
            <a:endParaRPr lang="ru-RU" dirty="0"/>
          </a:p>
        </p:txBody>
      </p:sp>
      <p:pic>
        <p:nvPicPr>
          <p:cNvPr id="3076" name="Picture 4" descr="Картинка 1 из 280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43050"/>
            <a:ext cx="3214678" cy="3643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Видовой состав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68" y="1357298"/>
            <a:ext cx="5114932" cy="4643469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 smtClean="0"/>
              <a:t>Внешний вид смартфонов и коммуникаторов чрезвычайно разнообразен. </a:t>
            </a:r>
          </a:p>
          <a:p>
            <a:r>
              <a:rPr lang="ru-RU" sz="2000" dirty="0" smtClean="0"/>
              <a:t>Для коммуникаторов пестрота дизайна объясняется различием устройств ввода. Это может быть рукописный ввод, QWERTY-клавиатура, виртуальная клавиатура на экране, цифровая клавиатура.</a:t>
            </a:r>
          </a:p>
          <a:p>
            <a:r>
              <a:rPr lang="ru-RU" sz="2000" dirty="0" smtClean="0"/>
              <a:t>Можно вспомнить экзотические устройства вроде субноутбука HTC X7500 </a:t>
            </a:r>
            <a:r>
              <a:rPr lang="ru-RU" sz="2000" dirty="0" err="1" smtClean="0"/>
              <a:t>Advantage</a:t>
            </a:r>
            <a:r>
              <a:rPr lang="ru-RU" sz="2000" dirty="0" smtClean="0"/>
              <a:t> (</a:t>
            </a:r>
            <a:r>
              <a:rPr lang="ru-RU" sz="2000" dirty="0" err="1" smtClean="0"/>
              <a:t>Athena</a:t>
            </a:r>
            <a:r>
              <a:rPr lang="ru-RU" sz="2000" dirty="0" smtClean="0"/>
              <a:t>), горизонтально ориентированного HP rx5940. </a:t>
            </a:r>
          </a:p>
          <a:p>
            <a:r>
              <a:rPr lang="ru-RU" sz="2000" dirty="0" smtClean="0"/>
              <a:t>Типичный смартфон – это устройство сравнимых с телефонами габаритов. Оно обладает крупным дисплеем (2-2,4 дюйма) и цифровой клавиатурой. Наиболее часты типичные форм-факторы. Это моноблок (</a:t>
            </a:r>
            <a:r>
              <a:rPr lang="ru-RU" sz="2000" dirty="0" err="1" smtClean="0"/>
              <a:t>candy</a:t>
            </a:r>
            <a:r>
              <a:rPr lang="ru-RU" sz="2000" dirty="0" smtClean="0"/>
              <a:t> </a:t>
            </a:r>
            <a:r>
              <a:rPr lang="ru-RU" sz="2000" dirty="0" err="1" smtClean="0"/>
              <a:t>bar</a:t>
            </a:r>
            <a:r>
              <a:rPr lang="ru-RU" sz="2000" dirty="0" smtClean="0"/>
              <a:t>), раскладушка, </a:t>
            </a:r>
            <a:r>
              <a:rPr lang="ru-RU" sz="2000" dirty="0" err="1" smtClean="0"/>
              <a:t>слайдер</a:t>
            </a:r>
            <a:r>
              <a:rPr lang="ru-RU" sz="2000" dirty="0" smtClean="0"/>
              <a:t>.</a:t>
            </a:r>
          </a:p>
          <a:p>
            <a:pPr>
              <a:buNone/>
            </a:pPr>
            <a:endParaRPr lang="ru-RU" sz="2000" dirty="0"/>
          </a:p>
        </p:txBody>
      </p:sp>
      <p:pic>
        <p:nvPicPr>
          <p:cNvPr id="2054" name="Picture 6" descr="Картинка 3 из 109905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142984"/>
            <a:ext cx="3929058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765</Words>
  <Application>Microsoft Office PowerPoint</Application>
  <PresentationFormat>Экран (4:3)</PresentationFormat>
  <Paragraphs>44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Смартфоны и коммуникаторы</vt:lpstr>
      <vt:lpstr>Цель</vt:lpstr>
      <vt:lpstr>Содержание</vt:lpstr>
      <vt:lpstr>Слайд 4</vt:lpstr>
      <vt:lpstr>История появления</vt:lpstr>
      <vt:lpstr>Отличительные особенности</vt:lpstr>
      <vt:lpstr>Принцип работы</vt:lpstr>
      <vt:lpstr>Характерные параметры</vt:lpstr>
      <vt:lpstr>Видовой состав</vt:lpstr>
      <vt:lpstr>Места продажи</vt:lpstr>
      <vt:lpstr>Ориентировочная стоимость</vt:lpstr>
      <vt:lpstr>Возможные области и методы применения в учебном процессе</vt:lpstr>
      <vt:lpstr>Возможные области применения в управлении обучением,  планировании и сопровождении учебного процесса</vt:lpstr>
      <vt:lpstr>Виды используемых носителей, расходные материалы;</vt:lpstr>
      <vt:lpstr>Отличительные особенности носителей</vt:lpstr>
      <vt:lpstr>Места продажи носителей</vt:lpstr>
      <vt:lpstr>Ориентировочная стоимость носителей каждого вида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Смартфоны и коммуникаторы</dc:title>
  <dc:creator> </dc:creator>
  <cp:lastModifiedBy> </cp:lastModifiedBy>
  <cp:revision>23</cp:revision>
  <dcterms:created xsi:type="dcterms:W3CDTF">2009-10-30T05:20:58Z</dcterms:created>
  <dcterms:modified xsi:type="dcterms:W3CDTF">2009-11-13T06:24:33Z</dcterms:modified>
</cp:coreProperties>
</file>