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12" r:id="rId2"/>
    <p:sldId id="258" r:id="rId3"/>
    <p:sldId id="548" r:id="rId4"/>
    <p:sldId id="559" r:id="rId5"/>
    <p:sldId id="505" r:id="rId6"/>
    <p:sldId id="490" r:id="rId7"/>
    <p:sldId id="601" r:id="rId8"/>
    <p:sldId id="506" r:id="rId9"/>
    <p:sldId id="602" r:id="rId10"/>
    <p:sldId id="557" r:id="rId11"/>
    <p:sldId id="607" r:id="rId12"/>
    <p:sldId id="560" r:id="rId13"/>
    <p:sldId id="603" r:id="rId14"/>
    <p:sldId id="604" r:id="rId15"/>
    <p:sldId id="608" r:id="rId16"/>
    <p:sldId id="605" r:id="rId17"/>
    <p:sldId id="609" r:id="rId18"/>
    <p:sldId id="610" r:id="rId19"/>
    <p:sldId id="612" r:id="rId20"/>
    <p:sldId id="611" r:id="rId21"/>
    <p:sldId id="555" r:id="rId22"/>
    <p:sldId id="550" r:id="rId23"/>
    <p:sldId id="599" r:id="rId24"/>
    <p:sldId id="564" r:id="rId25"/>
    <p:sldId id="575" r:id="rId26"/>
    <p:sldId id="570" r:id="rId27"/>
    <p:sldId id="581" r:id="rId28"/>
    <p:sldId id="582" r:id="rId29"/>
    <p:sldId id="584" r:id="rId30"/>
    <p:sldId id="600" r:id="rId31"/>
    <p:sldId id="589" r:id="rId32"/>
    <p:sldId id="587" r:id="rId33"/>
    <p:sldId id="573" r:id="rId34"/>
    <p:sldId id="591" r:id="rId35"/>
    <p:sldId id="592" r:id="rId36"/>
    <p:sldId id="594" r:id="rId37"/>
    <p:sldId id="596" r:id="rId38"/>
    <p:sldId id="597" r:id="rId39"/>
    <p:sldId id="572" r:id="rId40"/>
    <p:sldId id="571" r:id="rId41"/>
    <p:sldId id="521" r:id="rId42"/>
    <p:sldId id="535" r:id="rId43"/>
    <p:sldId id="613" r:id="rId44"/>
    <p:sldId id="539" r:id="rId45"/>
    <p:sldId id="525" r:id="rId46"/>
    <p:sldId id="541" r:id="rId47"/>
    <p:sldId id="452" r:id="rId48"/>
    <p:sldId id="598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E TAVARES NEITZKE" initials="ITN" lastIdx="1" clrIdx="0">
    <p:extLst>
      <p:ext uri="{19B8F6BF-5375-455C-9EA6-DF929625EA0E}">
        <p15:presenceInfo xmlns:p15="http://schemas.microsoft.com/office/powerpoint/2012/main" userId="S::ianeneitzke@acad.ftec.com.br::984704db-6606-4d82-9934-313928d566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FFFF66"/>
    <a:srgbClr val="FFFF99"/>
    <a:srgbClr val="FFFFCC"/>
    <a:srgbClr val="FFFF00"/>
    <a:srgbClr val="FF6600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29" autoAdjust="0"/>
  </p:normalViewPr>
  <p:slideViewPr>
    <p:cSldViewPr>
      <p:cViewPr varScale="1">
        <p:scale>
          <a:sx n="59" d="100"/>
          <a:sy n="59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FF03-7407-4F58-8DF2-48B7AECC681A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D7D3-6F86-414F-A33C-3A7D3EB7F6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37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43AD-C43F-490D-B311-FC97C4469ADD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7FD4A-4CC2-4DFF-89FD-0E973C087B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Ços</a:t>
            </a:r>
            <a:r>
              <a:rPr lang="pt-BR" dirty="0"/>
              <a:t> 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7FD4A-4CC2-4DFF-89FD-0E973C087B2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8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Ços</a:t>
            </a:r>
            <a:r>
              <a:rPr lang="pt-BR" dirty="0"/>
              <a:t> 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7FD4A-4CC2-4DFF-89FD-0E973C087B2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5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0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4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84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6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9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65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95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0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53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41AC-3818-47C6-BC59-716F4B70BD90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D2F5-C4EE-4CB2-9EC5-CA8FA24D425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nfopricesa.com.br/por-que-personalizar-experiencia-de-compra-no-varejo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80920" cy="2473424"/>
          </a:xfrm>
        </p:spPr>
        <p:txBody>
          <a:bodyPr>
            <a:normAutofit/>
          </a:bodyPr>
          <a:lstStyle/>
          <a:p>
            <a:r>
              <a:rPr lang="pt-BR" sz="4200" b="1" dirty="0"/>
              <a:t>Formação de Custos e Preços  </a:t>
            </a:r>
            <a:br>
              <a:rPr lang="pt-BR" sz="4200" b="1" dirty="0"/>
            </a:br>
            <a:r>
              <a:rPr lang="pt-BR" sz="2800" dirty="0"/>
              <a:t>Prof. Iane </a:t>
            </a:r>
            <a:r>
              <a:rPr lang="pt-BR" sz="2800" dirty="0" err="1"/>
              <a:t>Neitzke</a:t>
            </a:r>
            <a:br>
              <a:rPr lang="pt-BR" sz="2800" dirty="0"/>
            </a:br>
            <a:r>
              <a:rPr lang="pt-BR" sz="2800" dirty="0"/>
              <a:t>2021/1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526160"/>
            <a:ext cx="8280920" cy="2112640"/>
          </a:xfrm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Tópico 6 – Formação do Preço de Venda</a:t>
            </a:r>
            <a:endParaRPr lang="pt-B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9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6943" y="1474897"/>
            <a:ext cx="7884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No comércio este cálculo é muito simples, variando apenas em decorrência da forma de tributação: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85557" y="247450"/>
            <a:ext cx="6102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 que forma calculamos este custo de aquisição?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7896" y="2562453"/>
            <a:ext cx="78965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Valor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total pago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pela mercadoria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07896" y="3206074"/>
            <a:ext cx="7896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Frete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(este quando de responsabilidade do comprador)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07896" y="4733729"/>
            <a:ext cx="789516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Outros gastos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como: seguros.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9286" y="3840551"/>
            <a:ext cx="789516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(-)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Impostos recuperáveis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: ICMS, PIS e COFINS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(a depender da forma de tributação da empresa: se Simples, Presumido ou Real)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6034" y="5380686"/>
            <a:ext cx="7895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Observação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: o custo de aquisição é um custo direto e variável (gasto relacionado com a aquisição da mercadoria). </a:t>
            </a:r>
            <a:endParaRPr lang="pt-B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3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  <p:bldP spid="16" grpId="0" animBg="1"/>
      <p:bldP spid="1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1389" y="360053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Resumindo, na hora de formar o preço de venda, a base é o custo de aquisição da mercadoria ou o valor pelo qual ela está avaliada nos estoques</a:t>
            </a:r>
          </a:p>
        </p:txBody>
      </p:sp>
      <p:pic>
        <p:nvPicPr>
          <p:cNvPr id="4100" name="Picture 4" descr="Lojas Renner (LREN3) anunciam abertura gradual das unidades">
            <a:extLst>
              <a:ext uri="{FF2B5EF4-FFF2-40B4-BE49-F238E27FC236}">
                <a16:creationId xmlns:a16="http://schemas.microsoft.com/office/drawing/2014/main" id="{542B6F6C-8B64-4C2C-A5D2-28A07A77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70" y="2105853"/>
            <a:ext cx="280831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ndas em supermercados crescem em todo o estado de SP - Blog APAS Show">
            <a:extLst>
              <a:ext uri="{FF2B5EF4-FFF2-40B4-BE49-F238E27FC236}">
                <a16:creationId xmlns:a16="http://schemas.microsoft.com/office/drawing/2014/main" id="{8AC397EF-9E6D-4421-AE92-15EC4830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1" y="2105853"/>
            <a:ext cx="3039188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 consumidores em casa, vendas de materiais de construção ganharam força  no e-commerce | Mercado&amp;Consumo">
            <a:extLst>
              <a:ext uri="{FF2B5EF4-FFF2-40B4-BE49-F238E27FC236}">
                <a16:creationId xmlns:a16="http://schemas.microsoft.com/office/drawing/2014/main" id="{9E08A541-D071-46D6-B563-20553976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8" y="2114982"/>
            <a:ext cx="2777284" cy="2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285E4FD-D5D3-4CE3-AF5C-141DFA8DCF6B}"/>
              </a:ext>
            </a:extLst>
          </p:cNvPr>
          <p:cNvSpPr/>
          <p:nvPr/>
        </p:nvSpPr>
        <p:spPr>
          <a:xfrm>
            <a:off x="0" y="5096826"/>
            <a:ext cx="3203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 cada mercadoria comercializada no supermercado.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B2A4D5-5163-4480-8366-DCA54D1D9567}"/>
              </a:ext>
            </a:extLst>
          </p:cNvPr>
          <p:cNvSpPr/>
          <p:nvPr/>
        </p:nvSpPr>
        <p:spPr>
          <a:xfrm>
            <a:off x="3333657" y="5071689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 cada peça de vestuário comercializada na loja de roupas.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46A3049-2C33-4A14-8FAD-05E6E33C9379}"/>
              </a:ext>
            </a:extLst>
          </p:cNvPr>
          <p:cNvSpPr/>
          <p:nvPr/>
        </p:nvSpPr>
        <p:spPr>
          <a:xfrm>
            <a:off x="6141968" y="5096826"/>
            <a:ext cx="2907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 cada material para construção, equipamentos, etc. comercializada na loja.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3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3753" y="332656"/>
            <a:ext cx="862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As despesas no comércio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7710" y="915393"/>
            <a:ext cx="86285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Na hora venda das mercadorias </a:t>
            </a:r>
            <a:r>
              <a:rPr lang="pt-BR" sz="3200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CMV – Custo das Mercadorias Vendidas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, será reconhecido contabilmente como Despesa por tratar-se de um gasto ocorrido em decorrência da venda de mercadorias, refletindo no resultado da empresa: reduzindo o lucro, juntamente com todas as demais despesas (gastos relacionados à geração de receitas). </a:t>
            </a:r>
          </a:p>
        </p:txBody>
      </p:sp>
      <p:pic>
        <p:nvPicPr>
          <p:cNvPr id="4100" name="Picture 4" descr="Lojas Renner (LREN3) anunciam abertura gradual das unidades">
            <a:extLst>
              <a:ext uri="{FF2B5EF4-FFF2-40B4-BE49-F238E27FC236}">
                <a16:creationId xmlns:a16="http://schemas.microsoft.com/office/drawing/2014/main" id="{542B6F6C-8B64-4C2C-A5D2-28A07A77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65" y="3453645"/>
            <a:ext cx="2808312" cy="3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ndas em supermercados crescem em todo o estado de SP - Blog APAS Show">
            <a:extLst>
              <a:ext uri="{FF2B5EF4-FFF2-40B4-BE49-F238E27FC236}">
                <a16:creationId xmlns:a16="http://schemas.microsoft.com/office/drawing/2014/main" id="{8AC397EF-9E6D-4421-AE92-15EC4830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1" y="3451890"/>
            <a:ext cx="3039188" cy="3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 consumidores em casa, vendas de materiais de construção ganharam força  no e-commerce | Mercado&amp;Consumo">
            <a:extLst>
              <a:ext uri="{FF2B5EF4-FFF2-40B4-BE49-F238E27FC236}">
                <a16:creationId xmlns:a16="http://schemas.microsoft.com/office/drawing/2014/main" id="{9E08A541-D071-46D6-B563-20553976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94" y="3429000"/>
            <a:ext cx="2777284" cy="30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9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5" y="112840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Na atividade “prestadora de serviços” a empresa terá custos, especificamente, em um único momento: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3753" y="195447"/>
            <a:ext cx="8628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Os custos na Prestadora de Serviços: Custo dos Serviços Prestados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5535" y="2001969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Na hora em que os serviços estão sendo prestados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nesta etapa o custo absorverá principalmente 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Mão de Obra Direta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 todos os demais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Custos Indiretos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relacionados à prestação dos serviços. </a:t>
            </a:r>
          </a:p>
        </p:txBody>
      </p:sp>
      <p:pic>
        <p:nvPicPr>
          <p:cNvPr id="5122" name="Picture 2" descr="O que é preciso para ser mecânico? - O PETRÓLEO - Notícias de Petróleo e  Gás, Energia e Offshore">
            <a:extLst>
              <a:ext uri="{FF2B5EF4-FFF2-40B4-BE49-F238E27FC236}">
                <a16:creationId xmlns:a16="http://schemas.microsoft.com/office/drawing/2014/main" id="{CB473F6F-D298-4157-A51D-2C98F52E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8" y="3571629"/>
            <a:ext cx="2857500" cy="28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trato de parceria: salão de beleza e profissional da estética">
            <a:extLst>
              <a:ext uri="{FF2B5EF4-FFF2-40B4-BE49-F238E27FC236}">
                <a16:creationId xmlns:a16="http://schemas.microsoft.com/office/drawing/2014/main" id="{B602628B-1C73-42CC-AB07-D07F3163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15" y="3591918"/>
            <a:ext cx="2857500" cy="28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6 startups que conectam consumidores e prestadores de serviços - Pequenas  Empresas Grandes Negócios | Notícias">
            <a:extLst>
              <a:ext uri="{FF2B5EF4-FFF2-40B4-BE49-F238E27FC236}">
                <a16:creationId xmlns:a16="http://schemas.microsoft.com/office/drawing/2014/main" id="{DA28D7D5-E180-4218-8D5C-AE14FFBA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30" y="3601296"/>
            <a:ext cx="2788579" cy="28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7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3724" y="1767361"/>
            <a:ext cx="7884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Na prestação dos serviços o custo é feito da seguinte forma: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85556" y="437735"/>
            <a:ext cx="6102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 que forma calculamos este custo de prestação dos serviços?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3724" y="2527537"/>
            <a:ext cx="78965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Mão de Obra Direta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(de quem está prestando o serviço)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88685" y="3319170"/>
            <a:ext cx="789655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Custos Indiretos da Prestação de Serviços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(água, luz, telefone, aluguel de imóvel, máquinas e  equipamentos, seguros, depreciações, etc.).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07896" y="4752162"/>
            <a:ext cx="7895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Observação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: somente o custo com a MOD é considerado um custo direto e variável. </a:t>
            </a:r>
            <a:endParaRPr lang="pt-B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2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13737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Resumindo, na hora de formar o preço de venda, a base é o custo dos serviços prestados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285E4FD-D5D3-4CE3-AF5C-141DFA8DCF6B}"/>
              </a:ext>
            </a:extLst>
          </p:cNvPr>
          <p:cNvSpPr/>
          <p:nvPr/>
        </p:nvSpPr>
        <p:spPr>
          <a:xfrm>
            <a:off x="6247550" y="1533071"/>
            <a:ext cx="2566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quanto foi gasto c/MOD e demais Custos Indiretos na prestação dos serviços, do início ao fim. </a:t>
            </a:r>
          </a:p>
        </p:txBody>
      </p:sp>
      <p:pic>
        <p:nvPicPr>
          <p:cNvPr id="14" name="Picture 2" descr="O que é preciso para ser mecânico? - O PETRÓLEO - Notícias de Petróleo e  Gás, Energia e Offshore">
            <a:extLst>
              <a:ext uri="{FF2B5EF4-FFF2-40B4-BE49-F238E27FC236}">
                <a16:creationId xmlns:a16="http://schemas.microsoft.com/office/drawing/2014/main" id="{FF8D76BE-8B42-4822-B05C-B6B4182E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1" y="1295612"/>
            <a:ext cx="2857500" cy="2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nserto do carro? Quanto custa? - Carro de Garagem">
            <a:extLst>
              <a:ext uri="{FF2B5EF4-FFF2-40B4-BE49-F238E27FC236}">
                <a16:creationId xmlns:a16="http://schemas.microsoft.com/office/drawing/2014/main" id="{5A75FC2D-5397-4077-8378-69FBBA34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5" y="1308934"/>
            <a:ext cx="2781851" cy="24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trato de parceria: salão de beleza e profissional da estética">
            <a:extLst>
              <a:ext uri="{FF2B5EF4-FFF2-40B4-BE49-F238E27FC236}">
                <a16:creationId xmlns:a16="http://schemas.microsoft.com/office/drawing/2014/main" id="{BF4A2979-4B15-4B5A-84F1-C7147A47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7" y="3991740"/>
            <a:ext cx="2857500" cy="2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deias incríveis de como divulgar um salão de beleza">
            <a:extLst>
              <a:ext uri="{FF2B5EF4-FFF2-40B4-BE49-F238E27FC236}">
                <a16:creationId xmlns:a16="http://schemas.microsoft.com/office/drawing/2014/main" id="{064135AF-C7F0-4AED-810B-267591D0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7" y="4005064"/>
            <a:ext cx="2802121" cy="24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3232278-720B-4766-8A30-EC36FADA38FB}"/>
              </a:ext>
            </a:extLst>
          </p:cNvPr>
          <p:cNvSpPr/>
          <p:nvPr/>
        </p:nvSpPr>
        <p:spPr>
          <a:xfrm>
            <a:off x="6453206" y="4061558"/>
            <a:ext cx="2360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quanto foi gasto c/MOD e demais Custos Indiretos na prestação dos serviços, do início ao fim.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3753" y="332656"/>
            <a:ext cx="862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As despesas na prestadora de serviços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2379" y="908903"/>
            <a:ext cx="86285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Quando os serviços forem concluídos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3200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será apurado o CSP – Custo dos Serviços Prestados, o qual será reconhecido contabilmente como Despesa por tratar-se de um gasto ocorrido em decorrência de uma venda de serviço, refletindo no resultado da empresa: reduzindo o lucro, juntamente com todas as demais despesas (gastos relacionados à geração de receitas). </a:t>
            </a:r>
          </a:p>
        </p:txBody>
      </p:sp>
      <p:pic>
        <p:nvPicPr>
          <p:cNvPr id="6146" name="Picture 2" descr="Conserto do carro? Quanto custa? - Carro de Garagem">
            <a:extLst>
              <a:ext uri="{FF2B5EF4-FFF2-40B4-BE49-F238E27FC236}">
                <a16:creationId xmlns:a16="http://schemas.microsoft.com/office/drawing/2014/main" id="{D63F3DE9-ACF4-4DFE-9F09-CDED8FF8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3570689"/>
            <a:ext cx="2781851" cy="2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deias incríveis de como divulgar um salão de beleza">
            <a:extLst>
              <a:ext uri="{FF2B5EF4-FFF2-40B4-BE49-F238E27FC236}">
                <a16:creationId xmlns:a16="http://schemas.microsoft.com/office/drawing/2014/main" id="{947F5037-E40E-46FA-A8FF-FE555227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09" y="3563619"/>
            <a:ext cx="2802121" cy="2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0 Casas Pintadas e Coloridas para te Inspirar">
            <a:extLst>
              <a:ext uri="{FF2B5EF4-FFF2-40B4-BE49-F238E27FC236}">
                <a16:creationId xmlns:a16="http://schemas.microsoft.com/office/drawing/2014/main" id="{5E902549-FE01-44D9-BB41-1FB50BE7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63619"/>
            <a:ext cx="2802122" cy="29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9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96399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Na atividade “indústria” a empresa terá custos, especificamente, em um único momento: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3753" y="332656"/>
            <a:ext cx="862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Os custos na Indústria: Custos de Produção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2286" y="1836822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Na hora em que estiver produzindo os produtos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nesta etapa o custo absorverá principalmente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Materiais Diretos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Mão de Obra Direta + Custos Indiretos de Fabricação.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Dejulimp - Produtos para limpeza e descartáveis">
            <a:extLst>
              <a:ext uri="{FF2B5EF4-FFF2-40B4-BE49-F238E27FC236}">
                <a16:creationId xmlns:a16="http://schemas.microsoft.com/office/drawing/2014/main" id="{AE52C421-3485-46D4-AE70-A1A8019A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29" y="4424334"/>
            <a:ext cx="53318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2FE41062-99AD-427C-884D-490DB732D4D1}"/>
              </a:ext>
            </a:extLst>
          </p:cNvPr>
          <p:cNvSpPr/>
          <p:nvPr/>
        </p:nvSpPr>
        <p:spPr>
          <a:xfrm>
            <a:off x="392286" y="3145773"/>
            <a:ext cx="8280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Quando os produtos forem concluídos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3200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estes irão para os Estoques, avaliados pelo custo de produção e classificados como como Investimentos.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2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2175" y="1496986"/>
            <a:ext cx="7884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Na produção de um produto o custo é feito da seguinte forma: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85557" y="247450"/>
            <a:ext cx="6102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 que forma calculamos este custo de produção de um produto?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9870" y="3159590"/>
            <a:ext cx="78965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Mão de Obra Direta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88685" y="3846786"/>
            <a:ext cx="789655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Custos Indiretos da Prestação de Serviços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(água, luz, telefone, aluguel de imóvel, máquinas e  equipamentos, seguros, depreciações, etc.).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4419" y="5212575"/>
            <a:ext cx="7895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Observação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: os custos c/MD e MOD são considerados custos diretos e variáveis. </a:t>
            </a:r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2BD2874-AC73-4EB9-98C9-E93BFFBED8D4}"/>
              </a:ext>
            </a:extLst>
          </p:cNvPr>
          <p:cNvSpPr/>
          <p:nvPr/>
        </p:nvSpPr>
        <p:spPr>
          <a:xfrm>
            <a:off x="659422" y="2472394"/>
            <a:ext cx="78965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(+)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Materiais Diretos Aplicados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(Matéria Prima, Material de Embalagem,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2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  <p:bldP spid="3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46721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Resumindo, na hora de formar o preço de venda, a base é o custo de produção dos produtos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285E4FD-D5D3-4CE3-AF5C-141DFA8DCF6B}"/>
              </a:ext>
            </a:extLst>
          </p:cNvPr>
          <p:cNvSpPr/>
          <p:nvPr/>
        </p:nvSpPr>
        <p:spPr>
          <a:xfrm>
            <a:off x="1683668" y="4545197"/>
            <a:ext cx="57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quanto foi gasto c/MD + MOD + CIF na produção dos produtos. </a:t>
            </a:r>
          </a:p>
        </p:txBody>
      </p:sp>
      <p:pic>
        <p:nvPicPr>
          <p:cNvPr id="12" name="Picture 2" descr="Dejulimp - Produtos para limpeza e descartáveis">
            <a:extLst>
              <a:ext uri="{FF2B5EF4-FFF2-40B4-BE49-F238E27FC236}">
                <a16:creationId xmlns:a16="http://schemas.microsoft.com/office/drawing/2014/main" id="{BC4B89FC-1BED-42BE-9B0C-73A575C7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2576"/>
            <a:ext cx="6640711" cy="24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0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6D872A-8230-4345-9280-3C87F65A4F7A}"/>
              </a:ext>
            </a:extLst>
          </p:cNvPr>
          <p:cNvSpPr txBox="1"/>
          <p:nvPr/>
        </p:nvSpPr>
        <p:spPr>
          <a:xfrm>
            <a:off x="301132" y="279725"/>
            <a:ext cx="841666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25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“</a:t>
            </a:r>
            <a:r>
              <a:rPr lang="pt-BR" sz="2800" b="1" i="1" dirty="0">
                <a:solidFill>
                  <a:schemeClr val="accent6">
                    <a:lumMod val="75000"/>
                  </a:schemeClr>
                </a:solidFill>
              </a:rPr>
              <a:t>Os desafios da gestão na definição do preço de venda”</a:t>
            </a:r>
          </a:p>
          <a:p>
            <a:pPr algn="r"/>
            <a:endParaRPr lang="pt-BR" sz="2250" b="1" i="1" dirty="0">
              <a:solidFill>
                <a:srgbClr val="ED621D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1215D39-401D-4AA1-B0A1-8F80456DDC54}"/>
              </a:ext>
            </a:extLst>
          </p:cNvPr>
          <p:cNvCxnSpPr>
            <a:cxnSpLocks/>
          </p:cNvCxnSpPr>
          <p:nvPr/>
        </p:nvCxnSpPr>
        <p:spPr>
          <a:xfrm flipH="1">
            <a:off x="436876" y="900114"/>
            <a:ext cx="8095564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CE63A50-9BE5-4120-A3D9-D894E8B9349A}"/>
              </a:ext>
            </a:extLst>
          </p:cNvPr>
          <p:cNvSpPr/>
          <p:nvPr/>
        </p:nvSpPr>
        <p:spPr>
          <a:xfrm>
            <a:off x="436876" y="1225826"/>
            <a:ext cx="828092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efinir o preço de venda de forma assertiva representa um desafio para qualquer empresa, independentemente do seu tipo ou porte.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82D5239-22AF-435A-B92E-049662B10471}"/>
              </a:ext>
            </a:extLst>
          </p:cNvPr>
          <p:cNvSpPr/>
          <p:nvPr/>
        </p:nvSpPr>
        <p:spPr>
          <a:xfrm>
            <a:off x="436876" y="2348208"/>
            <a:ext cx="8280920" cy="11049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onhecer o mercado consumidor e a concorrência, ter em mãos as variáveis necessárias à correta precificação são apenas algumas das principais premissas a serem levadas em conta na hora de definir o preço de venda de uma mercadoria.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B7DED26-8C93-406C-86CA-132441606032}"/>
              </a:ext>
            </a:extLst>
          </p:cNvPr>
          <p:cNvSpPr/>
          <p:nvPr/>
        </p:nvSpPr>
        <p:spPr>
          <a:xfrm>
            <a:off x="420678" y="3668786"/>
            <a:ext cx="8280920" cy="10731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orém, conhecer ou ter em mãos tudo isso pode não ser suficiente para que a empresa, ao final, consiga obter o lucro que tanto deseja, por menor que seja.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2EEE733-EE90-4B1B-BFF7-A961EF977E31}"/>
              </a:ext>
            </a:extLst>
          </p:cNvPr>
          <p:cNvSpPr/>
          <p:nvPr/>
        </p:nvSpPr>
        <p:spPr>
          <a:xfrm>
            <a:off x="420678" y="4957561"/>
            <a:ext cx="8280920" cy="8694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ntão, quais cuidados devem ser tomados para minimizar estes obstáculos e atingir os resultados almejados. 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709" y="318939"/>
            <a:ext cx="862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As despesas na indústria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75BFF1-3E76-4CB9-B548-F43920156E87}"/>
              </a:ext>
            </a:extLst>
          </p:cNvPr>
          <p:cNvSpPr txBox="1"/>
          <p:nvPr/>
        </p:nvSpPr>
        <p:spPr>
          <a:xfrm>
            <a:off x="539551" y="951691"/>
            <a:ext cx="80648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Na hora venda dos produtos 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será apurado o CPV – Custo dos Produtos Vendidos, o qual será reconhecido contabilmente como Despesa por tratar-se de um gasto ocorrido em decorrência de uma venda de produto, refletindo no resultado da empresa: reduzindo o lucro, juntamente com todas as demais despesas (gastos relacionados à geração de receitas).</a:t>
            </a:r>
          </a:p>
        </p:txBody>
      </p:sp>
      <p:pic>
        <p:nvPicPr>
          <p:cNvPr id="13" name="Picture 2" descr="Dejulimp - Produtos para limpeza e descartáveis">
            <a:extLst>
              <a:ext uri="{FF2B5EF4-FFF2-40B4-BE49-F238E27FC236}">
                <a16:creationId xmlns:a16="http://schemas.microsoft.com/office/drawing/2014/main" id="{8BC63036-07A2-4026-B312-95E1B022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3597986"/>
            <a:ext cx="6640711" cy="24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8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418928"/>
            <a:ext cx="8197924" cy="13705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i="1" dirty="0">
                <a:solidFill>
                  <a:srgbClr val="ED621D"/>
                </a:solidFill>
              </a:rPr>
              <a:t>Além dos custos, identificar as despesas é fator fundamental para chegarmos a uma estratégia eficaz de precificação.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39552" y="1898508"/>
            <a:ext cx="7992888" cy="7927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Despesas Variáveis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são aquelas que possuem relação direta com o volume de venda. Exemplo: comissão dos vendedores, gastos com cartões de crédito,  fretes de vendas, impostos sobre as vendas, dentre outros. 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73E7D34-99A2-47EC-91D4-897AF329E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3" y="3451515"/>
            <a:ext cx="2917199" cy="2732834"/>
          </a:xfrm>
          <a:prstGeom prst="rect">
            <a:avLst/>
          </a:prstGeom>
        </p:spPr>
      </p:pic>
      <p:pic>
        <p:nvPicPr>
          <p:cNvPr id="1040" name="Picture 16" descr="Resultado de imagem para imagens de cartÃ£o de crÃ©d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1514"/>
            <a:ext cx="2880322" cy="27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imagens de cartÃ£o de fre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85" y="3451819"/>
            <a:ext cx="2787582" cy="27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0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62266" y="1689189"/>
            <a:ext cx="8606751" cy="13705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Já as </a:t>
            </a:r>
            <a:r>
              <a:rPr lang="pt-BR" b="1" i="1" dirty="0">
                <a:solidFill>
                  <a:schemeClr val="tx2">
                    <a:lumMod val="75000"/>
                  </a:schemeClr>
                </a:solidFill>
              </a:rPr>
              <a:t>Despesas Fixas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são aquelas que deverão ocorrer de qualquer jeito, independentemente de quanto seja o faturamento da empresa. Nessa conta está a folha de pagamento, o aluguel da loja, a internet etc. 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" y="3139302"/>
            <a:ext cx="2925134" cy="31972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7" y="3167700"/>
            <a:ext cx="2854325" cy="31830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156" y="3153501"/>
            <a:ext cx="2854325" cy="3183095"/>
          </a:xfrm>
          <a:prstGeom prst="rect">
            <a:avLst/>
          </a:pr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1DFB547F-9B8B-4691-8213-DEF4F97A1513}"/>
              </a:ext>
            </a:extLst>
          </p:cNvPr>
          <p:cNvSpPr txBox="1">
            <a:spLocks/>
          </p:cNvSpPr>
          <p:nvPr/>
        </p:nvSpPr>
        <p:spPr>
          <a:xfrm>
            <a:off x="571093" y="239076"/>
            <a:ext cx="8197924" cy="13705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i="1" dirty="0">
                <a:solidFill>
                  <a:srgbClr val="ED621D"/>
                </a:solidFill>
              </a:rPr>
              <a:t>Além dos custos, identificar as despesas é fator fundamental para chegarmos a uma estratégia eficaz de precificação.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3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pic>
        <p:nvPicPr>
          <p:cNvPr id="3074" name="Picture 2" descr="Resultado de imagem para imagens de materiais de escritÃ³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57" y="2294873"/>
            <a:ext cx="2749534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imagens de materiais de limp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4873"/>
            <a:ext cx="3051624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imagens de postos de gasol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28" y="2294873"/>
            <a:ext cx="2813867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94557" y="611187"/>
            <a:ext cx="8354886" cy="10689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i="1" dirty="0">
                <a:solidFill>
                  <a:srgbClr val="ED621D"/>
                </a:solidFill>
              </a:rPr>
              <a:t>E, são várias as despesas fixas... Muitos não imaginam a quantidade e a variedade deste tipo de gasto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8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65447" y="492344"/>
            <a:ext cx="767902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i="1" dirty="0">
                <a:solidFill>
                  <a:srgbClr val="ED621D"/>
                </a:solidFill>
              </a:rPr>
              <a:t>Também não dá para esquecermos dos impostos!!!</a:t>
            </a:r>
          </a:p>
        </p:txBody>
      </p:sp>
      <p:pic>
        <p:nvPicPr>
          <p:cNvPr id="8" name="Picture 2" descr="Resultado de imagem para imagens de impo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1" y="1217090"/>
            <a:ext cx="4015687" cy="33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115395" y="1795860"/>
            <a:ext cx="33290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empresas precisam ter atenção com o valor dos impostos relacionados à comercialização das mercadorias e produtos e à prestação dos serviços.</a:t>
            </a:r>
            <a:endParaRPr lang="pt-BR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F5A44A-48A4-4470-AF90-C61F73A1FA43}"/>
              </a:ext>
            </a:extLst>
          </p:cNvPr>
          <p:cNvSpPr/>
          <p:nvPr/>
        </p:nvSpPr>
        <p:spPr>
          <a:xfrm>
            <a:off x="732486" y="4888880"/>
            <a:ext cx="7908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tributação incidente sobre as vendas varia de acordo com a forma de tributação na qual a empresa está inserida, se no Simples Nacional, no Presumido ou no Lucro Real. </a:t>
            </a:r>
            <a:endParaRPr lang="pt-BR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1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5018" y="577338"/>
            <a:ext cx="787908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i="1" dirty="0">
                <a:solidFill>
                  <a:srgbClr val="ED621D"/>
                </a:solidFill>
              </a:rPr>
              <a:t>No que diz respeito aos gastos, os erros mais frequentes na hora de formar o preço de venda, referem-se ao fato de não serem considerados: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39860" y="2063046"/>
            <a:ext cx="6277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custo de aquisição </a:t>
            </a: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</a:rPr>
              <a:t>“correto”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das mercadorias.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39860" y="2745691"/>
            <a:ext cx="7272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As despesas variáveis — que ocorrem de acordo com as vendas, como comissões de vendedores, despesas com cartões de crédito.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39861" y="4769078"/>
            <a:ext cx="7392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Os impostos que incidem sobre as vendas (considerados despesas variáveis).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139861" y="3600511"/>
            <a:ext cx="7272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As despesas fixas - que acontecem independentemente das vendas, como contas de água, luz, aluguel, material de limpeza, salários, pró-labore, etc. </a:t>
            </a:r>
          </a:p>
        </p:txBody>
      </p:sp>
      <p:sp>
        <p:nvSpPr>
          <p:cNvPr id="19" name="Seta para a direita listrada 18"/>
          <p:cNvSpPr/>
          <p:nvPr/>
        </p:nvSpPr>
        <p:spPr>
          <a:xfrm>
            <a:off x="424757" y="1980180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1" name="Seta para a direita listrada 20"/>
          <p:cNvSpPr/>
          <p:nvPr/>
        </p:nvSpPr>
        <p:spPr>
          <a:xfrm>
            <a:off x="424757" y="2826692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2" name="Seta para a direita listrada 21"/>
          <p:cNvSpPr/>
          <p:nvPr/>
        </p:nvSpPr>
        <p:spPr>
          <a:xfrm>
            <a:off x="424757" y="3756410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3" name="Seta para a direita listrada 22"/>
          <p:cNvSpPr/>
          <p:nvPr/>
        </p:nvSpPr>
        <p:spPr>
          <a:xfrm>
            <a:off x="424757" y="4769493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0" name="Retângulo 19"/>
          <p:cNvSpPr/>
          <p:nvPr/>
        </p:nvSpPr>
        <p:spPr>
          <a:xfrm>
            <a:off x="424756" y="5590644"/>
            <a:ext cx="825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Nota: na formação do preço de venda, o empreendedor precisa levar em conta todos os gastos envolvidos, desde a aquisição até a entrega e serviços de pós-venda relacionados a mercadoria.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9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5532" y="473612"/>
            <a:ext cx="75887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i="1" dirty="0">
                <a:solidFill>
                  <a:srgbClr val="ED621D"/>
                </a:solidFill>
              </a:rPr>
              <a:t>Como último item necessário para a formação do preço de venda temos: o Lucro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6681" y="5657671"/>
            <a:ext cx="719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94"/>
              </a:spcAft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Lucro ou a Margem de Lucro é o que torna o negócio sustentável e gera receita. </a:t>
            </a:r>
            <a:endParaRPr lang="pt-BR" sz="2400" b="1" i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16661" y="1596102"/>
            <a:ext cx="40711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 deve ser planejado considerando: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quanto se espera e acredita que pode ganhar;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quanto o cliente espera e pode pagar pela mercadoria, produto ou serviço;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posicionamento da marca e da rede;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comportamento dos concorrentes, dentre outras variáveis.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sultado de imagem para imagens de lucr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pic>
        <p:nvPicPr>
          <p:cNvPr id="3076" name="Picture 4" descr="Resultado de imagem para imagens de lu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8" y="1596102"/>
            <a:ext cx="4199206" cy="40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4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2839" y="471058"/>
            <a:ext cx="8306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Dentre os principais erros relacionados a Margem de Lucro, destacam-se: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343725" y="1960003"/>
            <a:ext cx="337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Confundir Margem de Contribuição com Margem de Lucro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eta para a direita listrada 13"/>
          <p:cNvSpPr/>
          <p:nvPr/>
        </p:nvSpPr>
        <p:spPr>
          <a:xfrm>
            <a:off x="4715713" y="2187008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18" name="Picture 2" descr="Resultado de imagem para imagens de projeÃ§Ãµes financei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3" y="1801126"/>
            <a:ext cx="4237184" cy="43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4842434" y="3303826"/>
            <a:ext cx="3880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Margem de Contribuição: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representa o quanto um produto deixa de margem de contribuição para pagar todos os gastos fixos.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819919" y="4831205"/>
            <a:ext cx="3991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Margem de Lucro: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representa o quanto um produto deixa de lucro após pagar todos os gastos fixos e variáveis.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6450" y="432084"/>
            <a:ext cx="8306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Dentre os principais erros relacionados a Margem de Lucro, destacam-se: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75603" y="1870939"/>
            <a:ext cx="3376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563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respeitar a margem de lucro previamente definida.</a:t>
            </a:r>
          </a:p>
        </p:txBody>
      </p:sp>
      <p:sp>
        <p:nvSpPr>
          <p:cNvPr id="19" name="Seta para a direita listrada 18"/>
          <p:cNvSpPr/>
          <p:nvPr/>
        </p:nvSpPr>
        <p:spPr>
          <a:xfrm>
            <a:off x="4741900" y="2049778"/>
            <a:ext cx="482186" cy="484331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0" name="Retângulo 19"/>
          <p:cNvSpPr/>
          <p:nvPr/>
        </p:nvSpPr>
        <p:spPr>
          <a:xfrm>
            <a:off x="4978734" y="3125013"/>
            <a:ext cx="3673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“Se” previamente foi definida uma margem de lucro para a sobrevivência do seu negócio, ela deve ser respeitada”.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978733" y="4514136"/>
            <a:ext cx="3744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Exemplo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se a pretensão é ganhar 25% s/PV (e se c/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wle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preço é viável para o mercado), mantenha-se no plano, a não ser que a estratégia demande uma mudança. </a:t>
            </a:r>
          </a:p>
        </p:txBody>
      </p:sp>
      <p:pic>
        <p:nvPicPr>
          <p:cNvPr id="13" name="Picture 2" descr="Resultado de imagem para imagens de projeÃ§Ãµes financeiras">
            <a:extLst>
              <a:ext uri="{FF2B5EF4-FFF2-40B4-BE49-F238E27FC236}">
                <a16:creationId xmlns:a16="http://schemas.microsoft.com/office/drawing/2014/main" id="{276405EB-F8D5-438D-A0BD-F5DB481E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3" y="1801126"/>
            <a:ext cx="4237184" cy="43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9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78542" y="218390"/>
            <a:ext cx="7611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A partir destes quatro itens é possível calcular o preço de venda através do Mark-up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A35ADE-2686-43F4-B644-0EF8C221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2" y="1620444"/>
            <a:ext cx="7984414" cy="4616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0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548" y="-211015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0" name="Retângulo 9"/>
          <p:cNvSpPr/>
          <p:nvPr/>
        </p:nvSpPr>
        <p:spPr>
          <a:xfrm>
            <a:off x="310332" y="2279362"/>
            <a:ext cx="2127299" cy="896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accent1">
                    <a:lumMod val="50000"/>
                  </a:schemeClr>
                </a:solidFill>
              </a:rPr>
              <a:t>Mínimo ou piso mínimo para o preço de venda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58742" y="3789040"/>
            <a:ext cx="3091074" cy="2041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50" b="1" dirty="0">
                <a:solidFill>
                  <a:schemeClr val="accent1">
                    <a:lumMod val="50000"/>
                  </a:schemeClr>
                </a:solidFill>
              </a:rPr>
              <a:t>Valor: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é o preço que o mercado está disposto a pagar pelo benefício percebido 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(perspectiva externa),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ou seja, o máximo.</a:t>
            </a:r>
          </a:p>
        </p:txBody>
      </p:sp>
      <p:sp>
        <p:nvSpPr>
          <p:cNvPr id="6" name="Seta para a direita listrada 5"/>
          <p:cNvSpPr/>
          <p:nvPr/>
        </p:nvSpPr>
        <p:spPr>
          <a:xfrm>
            <a:off x="2437631" y="4345111"/>
            <a:ext cx="685800" cy="801859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7" name="Seta para a direita listrada 16"/>
          <p:cNvSpPr/>
          <p:nvPr/>
        </p:nvSpPr>
        <p:spPr>
          <a:xfrm>
            <a:off x="2454782" y="2279363"/>
            <a:ext cx="685800" cy="801859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4" name="Retângulo 13"/>
          <p:cNvSpPr/>
          <p:nvPr/>
        </p:nvSpPr>
        <p:spPr>
          <a:xfrm>
            <a:off x="3245086" y="1923325"/>
            <a:ext cx="3062258" cy="1504557"/>
          </a:xfrm>
          <a:prstGeom prst="rect">
            <a:avLst/>
          </a:prstGeom>
          <a:solidFill>
            <a:srgbClr val="FFE181"/>
          </a:solidFill>
          <a:ln>
            <a:solidFill>
              <a:srgbClr val="FFE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50" b="1" dirty="0">
                <a:solidFill>
                  <a:schemeClr val="accent1">
                    <a:lumMod val="50000"/>
                  </a:schemeClr>
                </a:solidFill>
              </a:rPr>
              <a:t>Preço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é o valor definido para um produto 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(perspectiva interna)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logo é o mínimo.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75638" y="4070881"/>
            <a:ext cx="2127299" cy="1350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accent1">
                    <a:lumMod val="50000"/>
                  </a:schemeClr>
                </a:solidFill>
              </a:rPr>
              <a:t>Teto ou piso limite para o preço de venda</a:t>
            </a:r>
            <a:endParaRPr lang="pt-BR" sz="2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1200" dirty="0">
                <a:solidFill>
                  <a:schemeClr val="accent1">
                    <a:lumMod val="50000"/>
                  </a:schemeClr>
                </a:solidFill>
              </a:rPr>
              <a:t>(usualmente menor do que aquele que a empresa idealiz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a)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6349816" y="2415579"/>
            <a:ext cx="724492" cy="2996388"/>
          </a:xfrm>
          <a:prstGeom prst="rightBrace">
            <a:avLst/>
          </a:prstGeom>
          <a:ln w="34925">
            <a:solidFill>
              <a:schemeClr val="accent1">
                <a:lumMod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4" name="Retângulo 23"/>
          <p:cNvSpPr/>
          <p:nvPr/>
        </p:nvSpPr>
        <p:spPr>
          <a:xfrm>
            <a:off x="7010294" y="2337309"/>
            <a:ext cx="1973660" cy="263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accent1">
                    <a:lumMod val="50000"/>
                  </a:schemeClr>
                </a:solidFill>
              </a:rPr>
              <a:t>Equilíbrio</a:t>
            </a:r>
          </a:p>
          <a:p>
            <a:pPr algn="ctr"/>
            <a:endParaRPr lang="pt-BR" sz="21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quanto a empresa quer vender?</a:t>
            </a:r>
          </a:p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Qual é o preço que o mercado  quer pagar?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82769" y="298952"/>
            <a:ext cx="7978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“Os desafios da gestão na definição do preço de venda</a:t>
            </a:r>
            <a:r>
              <a:rPr lang="pt-BR" sz="2800" b="1" dirty="0">
                <a:solidFill>
                  <a:srgbClr val="ED621D"/>
                </a:solidFill>
              </a:rPr>
              <a:t>” começam pelo entendimento dos conceitos de preço e valor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17" grpId="0" animBg="1"/>
      <p:bldP spid="14" grpId="0" animBg="1"/>
      <p:bldP spid="21" grpId="0" animBg="1"/>
      <p:bldP spid="3" grpId="0" animBg="1"/>
      <p:bldP spid="24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2087761" y="1901133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pt-BR" sz="1013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85251" y="524866"/>
            <a:ext cx="5154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i="1" dirty="0">
                <a:solidFill>
                  <a:srgbClr val="ED621D"/>
                </a:solidFill>
              </a:rPr>
              <a:t>Formação do Preço de Venda p/Mark-up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1335E2-C06F-45A8-81A0-24E9A06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78973"/>
            <a:ext cx="8748464" cy="468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9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72000" y="1355473"/>
            <a:ext cx="4019219" cy="31431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Uma empresa pode definir mark-ups diferentes para vários produtos, como por exemplo:</a:t>
            </a: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Mark-up de 1,844 para lanternas;</a:t>
            </a:r>
          </a:p>
          <a:p>
            <a:pPr marL="257175" indent="-257175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Mark-up de 1,691 para frisos, e assim por diante.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3981" y="476498"/>
            <a:ext cx="6912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As facilidades do uso do Mark-up</a:t>
            </a:r>
          </a:p>
        </p:txBody>
      </p:sp>
      <p:pic>
        <p:nvPicPr>
          <p:cNvPr id="8" name="Picture 2" descr="Resultado de imagem para imagens de mar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1" y="1203552"/>
            <a:ext cx="3803195" cy="31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05651" y="4650550"/>
            <a:ext cx="8242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350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Ressalva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: o único problema pode estar no cálculo incorreto do mark-up. Um mesmo mark-up se aplicado a produtos com diferentes estruturas pode distorcer o preço de venda. 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458927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Um alerta: muito cuidado para não confundir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Mark-up com Margem de Lucro</a:t>
            </a:r>
          </a:p>
        </p:txBody>
      </p:sp>
      <p:pic>
        <p:nvPicPr>
          <p:cNvPr id="8" name="Picture 2" descr="Resultado de imagem para imagens de mar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6" y="1779591"/>
            <a:ext cx="2782166" cy="22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imagens de margem de luc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6" y="4164212"/>
            <a:ext cx="2782166" cy="20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240680" y="4581298"/>
            <a:ext cx="5430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Margem de Lucro: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representa o quanto um produto deixa de lucro após pagar todos os gastos fixos e variáveis.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40680" y="1919573"/>
            <a:ext cx="5430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Mark-up: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é a margem expressa na forma de percentual ou índice, que deverá cobrir além de todos os gastos relacionados à mercadoria, produto ou serviço, também o lucro desejado.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1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442" y="1503237"/>
            <a:ext cx="8389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Inflação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deve ser levada em conta, pois este fenômeno econômico, basicamente, faz com que seja necessário mais dinheiro para compra de produtos e insumos, tanto para consumidores como na cadeia produtiva/comercial. Afetando: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5973" y="3075975"/>
            <a:ext cx="3601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O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consumidor final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que perderá poder de compra, diminuindo gastos com produtos que não sejam essenciais. 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5973" y="4525603"/>
            <a:ext cx="3768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2- O </a:t>
            </a: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varejista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toda cadeia produtiva, que irá aumentar suas margens para compensar a desvalorização da moeda.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Resultado de imagem para imagens levantamento de d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6" y="2608217"/>
            <a:ext cx="4184220" cy="31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48427" y="302933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1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5" y="1391842"/>
            <a:ext cx="8164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Perfil do consumidor: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fatores como a classe social, hábitos de consumo e a expectativa dos clientes indicam o melhor direcionamento para as vendas e sugerem a possibilidade de se trabalhar com margens mais altas (focando na 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experiência do cliente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ou mais baixas (e mais competitivas). </a:t>
            </a:r>
          </a:p>
        </p:txBody>
      </p:sp>
      <p:pic>
        <p:nvPicPr>
          <p:cNvPr id="12290" name="Picture 2" descr="Resultado de imagem para imagens de perfil do consumi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10" y="2819864"/>
            <a:ext cx="3744416" cy="31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m para imagens de perfil do consumi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9" y="2819864"/>
            <a:ext cx="4015615" cy="31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14778" y="258182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0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35893" y="1618819"/>
            <a:ext cx="2697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94"/>
              </a:spcAft>
            </a:pPr>
            <a:r>
              <a:rPr lang="pt-BR" sz="24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Deve-se analisar o </a:t>
            </a: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ciclo de vida ou a sazonalidade </a:t>
            </a:r>
            <a:r>
              <a:rPr lang="pt-BR" sz="24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produto ou seja, os momentos em que a demanda por ele é maior – elevando seu preço – ou menor – baixando seu valor. </a:t>
            </a:r>
          </a:p>
        </p:txBody>
      </p:sp>
      <p:pic>
        <p:nvPicPr>
          <p:cNvPr id="11266" name="Picture 2" descr="Resultado de imagem para imagens de ciclo de vida de produ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6" y="1620442"/>
            <a:ext cx="4653612" cy="39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10475" y="437735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5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32040" y="1785548"/>
            <a:ext cx="384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 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 share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que é o percentual de participação que o produto possui no mercado. </a:t>
            </a:r>
          </a:p>
        </p:txBody>
      </p:sp>
      <p:pic>
        <p:nvPicPr>
          <p:cNvPr id="10246" name="Picture 6" descr="Resultado de imagem para imagens de market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8" y="1785548"/>
            <a:ext cx="4174408" cy="35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49300" y="365699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32040" y="3429000"/>
            <a:ext cx="3846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Exemplo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entre todas as marcas de arroz vendidas, a marca X possui uma participação de 20% no total das vendas.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4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70490" y="1506142"/>
            <a:ext cx="3407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94"/>
              </a:spcAft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BR" sz="2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 da Marca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algumas marcas costumam afetar o consumidor de maneira emocional, transmitindo sensação de status, bem estar, pertencimento ou a uma relação diferenciada, que ajuda a fidelizar o cliente</a:t>
            </a:r>
            <a:r>
              <a:rPr lang="pt-BR" sz="22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202" name="Picture 10" descr="Resultado de imagem para imagens de mar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842"/>
            <a:ext cx="4545111" cy="45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827584" y="341150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70490" y="4690138"/>
            <a:ext cx="340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Consequência: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aumento da visão de valor do produto, impulsionando os  preços para cima.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9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46895" y="1620443"/>
            <a:ext cx="47689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Prestação de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melhores serviços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na venda;</a:t>
            </a: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Fornecimento de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assistência técnica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ao cliente pós-venda;</a:t>
            </a: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Produto/Serviço com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características que o diferenciam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da concorrência;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Produto/Serviço oferecido com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benefícios adicionais 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ao cliente;</a:t>
            </a: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Promoção: produto </a:t>
            </a: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melhor promovido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, conhecido, de “grife”, etc.;</a:t>
            </a: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Canais de distribuição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: o cliente encontra o produto onde espera que ele esteja;</a:t>
            </a:r>
          </a:p>
          <a:p>
            <a:pPr marL="257175" indent="-257175" algn="just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Disponibilidade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: o cliente pode pagar mais para ter o produto agora, quando ele deseja, necessita, etc.).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Resultado de imagem para imagens de valor agre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" y="1620444"/>
            <a:ext cx="3346576" cy="28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48435" y="381642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Outros fatores que devem ser considerados na hora de decidir o preço de venda e que agregam valor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4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1775" y="2419170"/>
            <a:ext cx="3410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Todos os concorrentes e empresas do setor, independentemente do porte, possuem estratégias e políticas próprias, com variedade de meios, compostos, estruturas e recursos. 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51125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05716" y="468465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 que não fazer: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Não se iluda com os concorrentes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2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548" y="-211015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7" name="Retângulo 6"/>
          <p:cNvSpPr/>
          <p:nvPr/>
        </p:nvSpPr>
        <p:spPr>
          <a:xfrm>
            <a:off x="676833" y="423837"/>
            <a:ext cx="7997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Porém, para que se defina corretamente o preço de venda é necessário o tão conhecido “CHA” do empreendedor, onde: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5155" y="1997222"/>
            <a:ext cx="7560840" cy="10156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C”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quer dizer 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Conhecimento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(do negócio e do mercado).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5155" y="3302079"/>
            <a:ext cx="756084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“H”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quer dizer 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Habilidade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(para definir tecnicamente o preço adequado).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95156" y="4558745"/>
            <a:ext cx="7560839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A”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quer dizer </a:t>
            </a:r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</a:rPr>
              <a:t>Atitude empreendedora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(estar disposto a correr riscos calculados).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3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86478" y="2718768"/>
            <a:ext cx="3071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0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 para direcionar a formação de preço de venda.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70436" y="3810710"/>
            <a:ext cx="3047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94"/>
              </a:spcAft>
            </a:pPr>
            <a:r>
              <a:rPr lang="pt-BR" sz="20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Ajuda a entender se a margem de lucro estabelecida está dentro da realidade do mercado no qual a empresa está inserida.</a:t>
            </a:r>
          </a:p>
        </p:txBody>
      </p:sp>
      <p:sp>
        <p:nvSpPr>
          <p:cNvPr id="16" name="Seta para a direita listrada 15"/>
          <p:cNvSpPr/>
          <p:nvPr/>
        </p:nvSpPr>
        <p:spPr>
          <a:xfrm>
            <a:off x="4851674" y="4289832"/>
            <a:ext cx="685800" cy="801859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DDB6ABD-70A2-4F16-BEFD-7A5918005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0"/>
          <a:stretch/>
        </p:blipFill>
        <p:spPr>
          <a:xfrm>
            <a:off x="583881" y="2451011"/>
            <a:ext cx="3836256" cy="364228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12444" y="402434"/>
            <a:ext cx="8015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Logo, fique atento. Monitore a concorrência</a:t>
            </a:r>
          </a:p>
        </p:txBody>
      </p:sp>
      <p:sp>
        <p:nvSpPr>
          <p:cNvPr id="19" name="Seta para a direita listrada 18"/>
          <p:cNvSpPr/>
          <p:nvPr/>
        </p:nvSpPr>
        <p:spPr>
          <a:xfrm>
            <a:off x="4853804" y="2756734"/>
            <a:ext cx="685800" cy="801859"/>
          </a:xfrm>
          <a:prstGeom prst="stripedRightArrow">
            <a:avLst/>
          </a:prstGeom>
          <a:solidFill>
            <a:srgbClr val="ED621D"/>
          </a:solidFill>
          <a:ln>
            <a:solidFill>
              <a:srgbClr val="F27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0" name="Retângulo 19"/>
          <p:cNvSpPr/>
          <p:nvPr/>
        </p:nvSpPr>
        <p:spPr>
          <a:xfrm>
            <a:off x="412444" y="1151351"/>
            <a:ext cx="801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a boa rentabilidade de seu negócio, o empreendedor deve estar atento aos preços de venda praticados, monitorando a concorrência. Pois ela: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2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2195" y="4681328"/>
            <a:ext cx="8254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pt-BR" sz="2400" i="1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se trata de guerra de preços. Mas de manter seu faturamento dentro dos parâmetros aceitáveis, suficientes para quitar compromissos e, ainda, angariar uma margem de lucro, mesmo que pequena</a:t>
            </a:r>
            <a:r>
              <a:rPr lang="pt-BR" sz="2400" b="1" i="1" dirty="0">
                <a:solidFill>
                  <a:srgbClr val="333F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2" descr="Resultado de imagem para imagens de concorr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2" y="1074129"/>
            <a:ext cx="7326387" cy="35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62195" y="332656"/>
            <a:ext cx="8015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Lembre-se...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54427" y="2294874"/>
            <a:ext cx="30353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Cada empresa tem seu contexto,  diferente de outras. Portanto, copiar o preço do concorrente envolve um alto risco de copiar também um ambiente fora da sua realidade. Um grave erro. Pode ser “um tiro no pé”.</a:t>
            </a:r>
          </a:p>
        </p:txBody>
      </p:sp>
      <p:pic>
        <p:nvPicPr>
          <p:cNvPr id="13320" name="Picture 8" descr="Resultado de imagem para imagens de olhar com lu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2464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98587" y="252194"/>
            <a:ext cx="7845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 que não fazer: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Copiar ou cobrar o mesmo preço de venda que o concorrente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8587" y="252194"/>
            <a:ext cx="7845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 que não fazer: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Copiar ou cobrar o mesmo preço de venda que o concorrente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75320" y="2294874"/>
            <a:ext cx="2734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situação ocorre em geral quando a empresa não sabe exatamente quais os custos envolvidos no seu negócio ou não busca um diferencial competitivo frente aos seus concorrentes.</a:t>
            </a:r>
          </a:p>
        </p:txBody>
      </p:sp>
      <p:pic>
        <p:nvPicPr>
          <p:cNvPr id="9" name="Picture 8" descr="Resultado de imagem para imagens de olhar com lupa">
            <a:extLst>
              <a:ext uri="{FF2B5EF4-FFF2-40B4-BE49-F238E27FC236}">
                <a16:creationId xmlns:a16="http://schemas.microsoft.com/office/drawing/2014/main" id="{03861CB8-5509-464E-BD3E-527CB3C2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42464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2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89650" y="2088216"/>
            <a:ext cx="3172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solidFill>
                  <a:srgbClr val="333F50"/>
                </a:solidFill>
                <a:ea typeface="Times New Roman" panose="02020603050405020304" pitchFamily="18" charset="0"/>
              </a:rPr>
              <a:t>Pior que cobrar exatamente o mesmo valor que o concorrente é não realizar nenhuma pesquisa de mercado e definir o preço de venda pelo </a:t>
            </a:r>
            <a:r>
              <a:rPr lang="pt-BR" sz="2400" b="1" i="1" dirty="0">
                <a:solidFill>
                  <a:srgbClr val="333F50"/>
                </a:solidFill>
                <a:ea typeface="Times New Roman" panose="02020603050405020304" pitchFamily="18" charset="0"/>
              </a:rPr>
              <a:t>“achismo”</a:t>
            </a:r>
            <a:r>
              <a:rPr lang="pt-BR" sz="2400" i="1" dirty="0">
                <a:solidFill>
                  <a:srgbClr val="333F50"/>
                </a:solidFill>
                <a:ea typeface="Times New Roman" panose="02020603050405020304" pitchFamily="18" charset="0"/>
              </a:rPr>
              <a:t> ou pelo </a:t>
            </a:r>
            <a:r>
              <a:rPr lang="pt-BR" sz="2400" b="1" i="1" dirty="0">
                <a:solidFill>
                  <a:srgbClr val="333F50"/>
                </a:solidFill>
                <a:ea typeface="Times New Roman" panose="02020603050405020304" pitchFamily="18" charset="0"/>
              </a:rPr>
              <a:t>feeling</a:t>
            </a:r>
            <a:r>
              <a:rPr lang="pt-BR" sz="2400" i="1" dirty="0">
                <a:solidFill>
                  <a:srgbClr val="333F50"/>
                </a:solidFill>
                <a:ea typeface="Times New Roman" panose="02020603050405020304" pitchFamily="18" charset="0"/>
              </a:rPr>
              <a:t> (sentimento). Prática ainda comum em algumas empresas. </a:t>
            </a:r>
          </a:p>
        </p:txBody>
      </p:sp>
      <p:sp>
        <p:nvSpPr>
          <p:cNvPr id="4" name="AutoShape 8" descr="Resultado de imagem para imagens de preÃ§o no achometro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pic>
        <p:nvPicPr>
          <p:cNvPr id="7178" name="Picture 10" descr="Resultado de imagem para imagens de preÃ§o no achome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9" y="1916833"/>
            <a:ext cx="447839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17212" y="507078"/>
            <a:ext cx="784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 que não fazer: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Cobrar o que vier a cabeça, na base do “achômetro”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2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532" y="1992007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333F50"/>
                </a:solidFill>
                <a:ea typeface="Times New Roman" panose="02020603050405020304" pitchFamily="18" charset="0"/>
              </a:rPr>
              <a:t>Este talvez seja um dos principais erros. O consumidor está mais exigente e ter apenas o menor preço não garantirá melhor presença no mercado. Além disso, ao adotar esta tática, você estará qualificando o seu produto como inferior. </a:t>
            </a:r>
          </a:p>
        </p:txBody>
      </p:sp>
      <p:pic>
        <p:nvPicPr>
          <p:cNvPr id="9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6381126" cy="28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25332" y="235448"/>
            <a:ext cx="7845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 que não fazer: </a:t>
            </a:r>
          </a:p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competir de forma agressiva com o concorrente, oferecendo o menor preço “a qualquer custo”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9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7590" y="1178741"/>
            <a:ext cx="8269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As promoções ou liquidações são uma ótima ferramenta de marketing para alavancar as vendas.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20610" y="4478930"/>
            <a:ext cx="378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Se o cliente for surpreendido com um preço abaixo do que ele comprou, o resultado pode ser inverso do esperado.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93843" y="2230844"/>
            <a:ext cx="3815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No entanto, devem ser utilizadas com cautela, em períodos específicos ou para promover determinados produtos. Porque: </a:t>
            </a:r>
          </a:p>
        </p:txBody>
      </p:sp>
      <p:pic>
        <p:nvPicPr>
          <p:cNvPr id="4098" name="Picture 2" descr="Resultado de imagem para imagens de promoÃ§Ãµ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7" y="2121956"/>
            <a:ext cx="3999030" cy="38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71650" y="322568"/>
            <a:ext cx="7845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Ou ainda, fazendo promoções incessantes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20609" y="3608389"/>
            <a:ext cx="378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A empresa perde margem frente ao preço normal;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9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13" name="Retângulo 12"/>
          <p:cNvSpPr/>
          <p:nvPr/>
        </p:nvSpPr>
        <p:spPr>
          <a:xfrm>
            <a:off x="673050" y="496149"/>
            <a:ext cx="7978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Definir o preço de venda, de fato, é um desafio para a gestão de uma empresa</a:t>
            </a:r>
            <a:endParaRPr lang="pt-BR" sz="2800" b="1" dirty="0">
              <a:solidFill>
                <a:srgbClr val="ED621D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22871" y="1682836"/>
            <a:ext cx="821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E, quando não tem como ter um preço competitivo com base nos seus custos, a empresa deve inverter o posicionamento.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962134" y="2868911"/>
            <a:ext cx="1973060" cy="9461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Lucro</a:t>
            </a: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Quanto quero ganhar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9683" y="2886941"/>
            <a:ext cx="2467094" cy="98541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Preço de Venda</a:t>
            </a: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Por quanto tenho que vender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79635" y="2868911"/>
            <a:ext cx="2257466" cy="1003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Custo “Integral”</a:t>
            </a: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Quanto custa</a:t>
            </a:r>
          </a:p>
        </p:txBody>
      </p:sp>
      <p:sp>
        <p:nvSpPr>
          <p:cNvPr id="6" name="Mais 5"/>
          <p:cNvSpPr/>
          <p:nvPr/>
        </p:nvSpPr>
        <p:spPr>
          <a:xfrm>
            <a:off x="6237101" y="3027470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8" name="Igual 7"/>
          <p:cNvSpPr/>
          <p:nvPr/>
        </p:nvSpPr>
        <p:spPr>
          <a:xfrm>
            <a:off x="3235242" y="3060141"/>
            <a:ext cx="6858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01366" y="4096140"/>
            <a:ext cx="1933828" cy="932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Custo Meta</a:t>
            </a: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Quanto terá que custar o produto</a:t>
            </a:r>
          </a:p>
        </p:txBody>
      </p:sp>
      <p:sp>
        <p:nvSpPr>
          <p:cNvPr id="19" name="Igual 18"/>
          <p:cNvSpPr/>
          <p:nvPr/>
        </p:nvSpPr>
        <p:spPr>
          <a:xfrm>
            <a:off x="6276333" y="4189641"/>
            <a:ext cx="6858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9683" y="4140200"/>
            <a:ext cx="2467094" cy="94825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Preço de Venda</a:t>
            </a:r>
            <a:endParaRPr lang="pt-BR" sz="15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Por quanto o mercado exige que eu venda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979635" y="4161648"/>
            <a:ext cx="2257466" cy="8978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Lucro</a:t>
            </a:r>
          </a:p>
          <a:p>
            <a:pPr algn="ctr"/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Quanto quero ganhar</a:t>
            </a:r>
          </a:p>
          <a:p>
            <a:pPr algn="ctr"/>
            <a:endParaRPr lang="pt-BR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enos 2"/>
          <p:cNvSpPr/>
          <p:nvPr/>
        </p:nvSpPr>
        <p:spPr>
          <a:xfrm>
            <a:off x="3235242" y="4189641"/>
            <a:ext cx="6858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8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6" grpId="0" animBg="1"/>
      <p:bldP spid="8" grpId="0" animBg="1"/>
      <p:bldP spid="18" grpId="0" animBg="1"/>
      <p:bldP spid="19" grpId="0" animBg="1"/>
      <p:bldP spid="20" grpId="0" animBg="1"/>
      <p:bldP spid="2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5F18AF-03BB-4A28-A5BD-A18C6FE4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4"/>
          <a:stretch/>
        </p:blipFill>
        <p:spPr>
          <a:xfrm>
            <a:off x="179512" y="1391842"/>
            <a:ext cx="2698916" cy="455743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511342" y="2544771"/>
            <a:ext cx="5454606" cy="21602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ct val="20000"/>
              </a:spcBef>
            </a:pPr>
            <a:endParaRPr lang="pt-BR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sp>
        <p:nvSpPr>
          <p:cNvPr id="6" name="Retângulo 5"/>
          <p:cNvSpPr/>
          <p:nvPr/>
        </p:nvSpPr>
        <p:spPr>
          <a:xfrm>
            <a:off x="388547" y="576146"/>
            <a:ext cx="836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b="1" i="1" dirty="0">
                <a:solidFill>
                  <a:srgbClr val="ED621D"/>
                </a:solidFill>
              </a:rPr>
              <a:t>“Os desafios da gestão na definição do preço de venda”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3F94534-9AFF-412B-8439-01A7FDF30A1C}"/>
              </a:ext>
            </a:extLst>
          </p:cNvPr>
          <p:cNvSpPr/>
          <p:nvPr/>
        </p:nvSpPr>
        <p:spPr>
          <a:xfrm>
            <a:off x="2411759" y="1772816"/>
            <a:ext cx="6343693" cy="39825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rgbClr val="0D445C"/>
                </a:solidFill>
              </a:rPr>
              <a:t>“Estabelecer uma política de preços bem sucedida é assunto de importância, de grande complexidade e responsabilidade. O número de variáveis qualitativas e quantitativas, incertezas, probabilidades e eventos a considerar e ponderar, para a sua definição, é extenso, abrangendo aspectos internos e externos, interdependências e interações sistêmicas, por vezes caóticas”. (BERNARDI, 2007, pag. 121)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6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511342" y="2544771"/>
            <a:ext cx="5454606" cy="21602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ct val="20000"/>
              </a:spcBef>
            </a:pPr>
            <a:endParaRPr lang="pt-BR" sz="1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72913"/>
              </p:ext>
            </p:extLst>
          </p:nvPr>
        </p:nvGraphicFramePr>
        <p:xfrm>
          <a:off x="268176" y="4333300"/>
          <a:ext cx="2872312" cy="1747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1" u="sng" dirty="0">
                          <a:solidFill>
                            <a:srgbClr val="0D445C"/>
                          </a:solidFill>
                          <a:effectLst/>
                        </a:rPr>
                        <a:t>Estratégia de Custo</a:t>
                      </a:r>
                      <a:r>
                        <a:rPr lang="pt-PT" sz="1800" b="0" baseline="0" dirty="0">
                          <a:solidFill>
                            <a:srgbClr val="0D445C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800" b="0" baseline="0" dirty="0">
                          <a:solidFill>
                            <a:srgbClr val="0D445C"/>
                          </a:solidFill>
                          <a:effectLst/>
                        </a:rPr>
                        <a:t>O</a:t>
                      </a:r>
                      <a:r>
                        <a:rPr lang="pt-PT" sz="1800" b="0" dirty="0">
                          <a:solidFill>
                            <a:srgbClr val="0D445C"/>
                          </a:solidFill>
                          <a:effectLst/>
                        </a:rPr>
                        <a:t> preço é fixado “de dentro para fora” da empresa, a partir dos diversos gasto</a:t>
                      </a:r>
                      <a:r>
                        <a:rPr lang="pt-PT" sz="1800" b="0" baseline="0" dirty="0">
                          <a:solidFill>
                            <a:srgbClr val="0D445C"/>
                          </a:solidFill>
                          <a:effectLst/>
                        </a:rPr>
                        <a:t>s </a:t>
                      </a:r>
                      <a:r>
                        <a:rPr lang="pt-PT" sz="1800" b="0" dirty="0">
                          <a:solidFill>
                            <a:srgbClr val="0D445C"/>
                          </a:solidFill>
                          <a:effectLst/>
                        </a:rPr>
                        <a:t>envolvidos na</a:t>
                      </a:r>
                      <a:r>
                        <a:rPr lang="pt-PT" sz="1800" b="0" baseline="0" dirty="0">
                          <a:solidFill>
                            <a:srgbClr val="0D445C"/>
                          </a:solidFill>
                          <a:effectLst/>
                        </a:rPr>
                        <a:t> compra e na venda das mercadorias. </a:t>
                      </a:r>
                      <a:endParaRPr lang="pt-BR" sz="1800" b="0" dirty="0">
                        <a:solidFill>
                          <a:srgbClr val="0D445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91067"/>
              </p:ext>
            </p:extLst>
          </p:nvPr>
        </p:nvGraphicFramePr>
        <p:xfrm>
          <a:off x="3184477" y="4333300"/>
          <a:ext cx="2906463" cy="182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1123"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800" b="1" u="sng" dirty="0">
                          <a:solidFill>
                            <a:srgbClr val="0D445C"/>
                          </a:solidFill>
                          <a:effectLst/>
                        </a:rPr>
                        <a:t>Estratégia de Concorrência</a:t>
                      </a:r>
                    </a:p>
                    <a:p>
                      <a:pPr marL="17970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800" b="0" dirty="0">
                          <a:solidFill>
                            <a:srgbClr val="0D445C"/>
                          </a:solidFill>
                          <a:effectLst/>
                        </a:rPr>
                        <a:t>O preço é fixado “de fora para dentro” da empresa, a partir das práticas comerciais adotadas pelos principais concorrentes.</a:t>
                      </a:r>
                      <a:endParaRPr lang="pt-BR" sz="1800" b="0" dirty="0">
                        <a:solidFill>
                          <a:srgbClr val="0D445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78914"/>
              </p:ext>
            </p:extLst>
          </p:nvPr>
        </p:nvGraphicFramePr>
        <p:xfrm>
          <a:off x="6198059" y="4333300"/>
          <a:ext cx="2727489" cy="182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1123"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800" b="1" u="sng" dirty="0">
                          <a:solidFill>
                            <a:srgbClr val="0D445C"/>
                          </a:solidFill>
                          <a:effectLst/>
                        </a:rPr>
                        <a:t>Estratégia de Demanda</a:t>
                      </a:r>
                      <a:r>
                        <a:rPr lang="pt-PT" sz="1800" b="1" u="sng" baseline="0" dirty="0">
                          <a:solidFill>
                            <a:srgbClr val="0D445C"/>
                          </a:solidFill>
                          <a:effectLst/>
                        </a:rPr>
                        <a:t> </a:t>
                      </a:r>
                    </a:p>
                    <a:p>
                      <a:pPr marL="17970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800" b="0" baseline="0" dirty="0">
                          <a:solidFill>
                            <a:srgbClr val="0D445C"/>
                          </a:solidFill>
                          <a:effectLst/>
                        </a:rPr>
                        <a:t>O</a:t>
                      </a:r>
                      <a:r>
                        <a:rPr lang="pt-PT" sz="1800" b="0" dirty="0">
                          <a:solidFill>
                            <a:srgbClr val="0D445C"/>
                          </a:solidFill>
                          <a:effectLst/>
                        </a:rPr>
                        <a:t> preço é fixado “de fora para dentro” da empresa, a partir do valor máximo que o mercado está disposto a pagar. </a:t>
                      </a:r>
                      <a:endParaRPr lang="pt-BR" sz="1800" b="0" dirty="0">
                        <a:solidFill>
                          <a:srgbClr val="0D445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C68ABF8B-5B57-4588-B358-D2BF3540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/>
          <a:stretch/>
        </p:blipFill>
        <p:spPr>
          <a:xfrm>
            <a:off x="219584" y="1391842"/>
            <a:ext cx="2920904" cy="282924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2E68A77-6760-4B7C-A1D9-3DFE95ACD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r="20450"/>
          <a:stretch/>
        </p:blipFill>
        <p:spPr>
          <a:xfrm>
            <a:off x="3247606" y="1388605"/>
            <a:ext cx="2843334" cy="28292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D3DFAEA-FC8B-4840-BCFA-00FC25F2C3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38" y="1391842"/>
            <a:ext cx="2770068" cy="282924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32505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É também preciso que a empresa defina a e</a:t>
            </a:r>
            <a:r>
              <a:rPr lang="pt-PT" sz="2800" b="1" i="1" dirty="0">
                <a:solidFill>
                  <a:srgbClr val="ED621D"/>
                </a:solidFill>
              </a:rPr>
              <a:t>stratégia a ser utilizada na definição do preço de venda</a:t>
            </a:r>
            <a:endParaRPr lang="pt-BR" sz="2800" b="1" i="1" dirty="0">
              <a:solidFill>
                <a:srgbClr val="ED621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8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6311" y="423717"/>
            <a:ext cx="8298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E, tão importante quanto, a empresa deve conhecer os principais componentes do preço de venda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6311" y="1557924"/>
            <a:ext cx="4034791" cy="8606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Lucro desejado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26312" y="2564266"/>
            <a:ext cx="4052568" cy="9795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Impostos s/vendas </a:t>
            </a:r>
            <a:r>
              <a:rPr lang="pt-BR" dirty="0">
                <a:solidFill>
                  <a:schemeClr val="bg1"/>
                </a:solidFill>
              </a:rPr>
              <a:t>(Mercadorias, Produtos e Serviços)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26311" y="5157192"/>
            <a:ext cx="4126881" cy="1029627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Custos Fixos e Variáveis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(Aquisição, Produção e Serviços)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4675401" y="2234331"/>
            <a:ext cx="866950" cy="36429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1" name="Retângulo 20"/>
          <p:cNvSpPr/>
          <p:nvPr/>
        </p:nvSpPr>
        <p:spPr>
          <a:xfrm>
            <a:off x="526311" y="3768758"/>
            <a:ext cx="4100829" cy="1163462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Despesas Fixas e Variáveis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638873" y="2996952"/>
            <a:ext cx="2978815" cy="19352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Preço de Venda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7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5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2D112-3889-423F-9966-8AFD2DD4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194280"/>
            <a:ext cx="8229600" cy="1080747"/>
          </a:xfrm>
        </p:spPr>
        <p:txBody>
          <a:bodyPr>
            <a:normAutofit/>
          </a:bodyPr>
          <a:lstStyle/>
          <a:p>
            <a:r>
              <a:rPr lang="pt-BR" sz="3200" b="1" i="1" dirty="0">
                <a:solidFill>
                  <a:schemeClr val="accent6">
                    <a:lumMod val="75000"/>
                  </a:schemeClr>
                </a:solidFill>
              </a:rPr>
              <a:t>Formas e formas “não tão corretas” de calcular o Preço de Venda</a:t>
            </a:r>
            <a:endParaRPr lang="pt-BR" sz="3200" dirty="0"/>
          </a:p>
        </p:txBody>
      </p:sp>
      <p:pic>
        <p:nvPicPr>
          <p:cNvPr id="1026" name="Picture 2" descr="Sistema pra Confecção, Erp Têxtil, Software para Confecção e Controle de  produção para confecção (PCP)">
            <a:extLst>
              <a:ext uri="{FF2B5EF4-FFF2-40B4-BE49-F238E27FC236}">
                <a16:creationId xmlns:a16="http://schemas.microsoft.com/office/drawing/2014/main" id="{9C80CB11-C722-4C3A-8B0A-DA01BFF5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1275027"/>
            <a:ext cx="8229600" cy="17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o os dados contábeis podem ajudar na formação de preço - Djazil">
            <a:extLst>
              <a:ext uri="{FF2B5EF4-FFF2-40B4-BE49-F238E27FC236}">
                <a16:creationId xmlns:a16="http://schemas.microsoft.com/office/drawing/2014/main" id="{3EAD2A72-2E7C-4428-AE08-F43DAB61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" y="3133692"/>
            <a:ext cx="80737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heça os 4 principais métodos de formação de preço | Preço Certo">
            <a:extLst>
              <a:ext uri="{FF2B5EF4-FFF2-40B4-BE49-F238E27FC236}">
                <a16:creationId xmlns:a16="http://schemas.microsoft.com/office/drawing/2014/main" id="{B76F015C-9750-4F2A-B5A8-EC5460EF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49319"/>
            <a:ext cx="5748665" cy="16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80520" y="1700808"/>
            <a:ext cx="31555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São, provavelmente, os 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principais fatores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 serem levados em conta durante a formação do preço de venda, uma vez que o custo de aquisição, de produção ou serviços, assim como, os gastos relacionados a vendas(despesas) podem interferir no valor de venda.</a:t>
            </a:r>
            <a:endParaRPr lang="pt-BR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260648"/>
            <a:ext cx="8412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Custo e Despesa. Qual o papel destes gastos na formação do preço de venda?</a:t>
            </a:r>
          </a:p>
        </p:txBody>
      </p:sp>
      <p:pic>
        <p:nvPicPr>
          <p:cNvPr id="2050" name="Picture 2" descr="Qual a diferença entre custos diretos e indiretos? - Simulare - Jogos de  Empresas">
            <a:extLst>
              <a:ext uri="{FF2B5EF4-FFF2-40B4-BE49-F238E27FC236}">
                <a16:creationId xmlns:a16="http://schemas.microsoft.com/office/drawing/2014/main" id="{486671A9-E6DD-49A1-AC9C-29B87506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256584" cy="40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5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653898" y="1916832"/>
            <a:ext cx="4246494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b="1" dirty="0">
                <a:solidFill>
                  <a:schemeClr val="bg1"/>
                </a:solidFill>
              </a:rPr>
              <a:t>Formação do preço de venda</a:t>
            </a:r>
          </a:p>
        </p:txBody>
      </p:sp>
      <p:sp>
        <p:nvSpPr>
          <p:cNvPr id="2" name="AutoShape 2" descr="Modern Thin Line Concept of Artificial Intelligence, Communication, Functions and Electronic Mindmap. Simple vector linear flat style infographics"/>
          <p:cNvSpPr>
            <a:spLocks noChangeAspect="1" noChangeArrowheads="1"/>
          </p:cNvSpPr>
          <p:nvPr/>
        </p:nvSpPr>
        <p:spPr bwMode="auto">
          <a:xfrm>
            <a:off x="1259681" y="139184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7645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Na atividade “comércio” a empresa terá custos, especificamente, em um único momento: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3753" y="332656"/>
            <a:ext cx="862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ED621D"/>
                </a:solidFill>
              </a:rPr>
              <a:t>Os custos no comércio: Custos de Aquisição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5536" y="1969545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u="sng" dirty="0">
                <a:solidFill>
                  <a:schemeClr val="tx2">
                    <a:lumMod val="75000"/>
                  </a:schemeClr>
                </a:solidFill>
              </a:rPr>
              <a:t>Na hora da compra</a:t>
            </a:r>
            <a:r>
              <a:rPr lang="pt-BR" sz="2400" b="1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nesta etapa o custo será de aquisição das mercadorias, as quais permanecerão no estoque até o momento da venda. </a:t>
            </a:r>
          </a:p>
        </p:txBody>
      </p:sp>
      <p:pic>
        <p:nvPicPr>
          <p:cNvPr id="4100" name="Picture 4" descr="Lojas Renner (LREN3) anunciam abertura gradual das unidades">
            <a:extLst>
              <a:ext uri="{FF2B5EF4-FFF2-40B4-BE49-F238E27FC236}">
                <a16:creationId xmlns:a16="http://schemas.microsoft.com/office/drawing/2014/main" id="{542B6F6C-8B64-4C2C-A5D2-28A07A77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44" y="3271198"/>
            <a:ext cx="280831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ndas em supermercados crescem em todo o estado de SP - Blog APAS Show">
            <a:extLst>
              <a:ext uri="{FF2B5EF4-FFF2-40B4-BE49-F238E27FC236}">
                <a16:creationId xmlns:a16="http://schemas.microsoft.com/office/drawing/2014/main" id="{8AC397EF-9E6D-4421-AE92-15EC4830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1" y="3271198"/>
            <a:ext cx="3039188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 consumidores em casa, vendas de materiais de construção ganharam força  no e-commerce | Mercado&amp;Consumo">
            <a:extLst>
              <a:ext uri="{FF2B5EF4-FFF2-40B4-BE49-F238E27FC236}">
                <a16:creationId xmlns:a16="http://schemas.microsoft.com/office/drawing/2014/main" id="{9E08A541-D071-46D6-B563-20553976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51" y="3271198"/>
            <a:ext cx="2777284" cy="2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2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3241</Words>
  <Application>Microsoft Office PowerPoint</Application>
  <PresentationFormat>Apresentação na tela (4:3)</PresentationFormat>
  <Paragraphs>212</Paragraphs>
  <Slides>48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Tema do Office</vt:lpstr>
      <vt:lpstr>Formação de Custos e Preços   Prof. Iane Neitzke 2021/1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Formas e formas “não tão corretas” de calcular o Preço de Venda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 Cemin</dc:creator>
  <cp:lastModifiedBy>IANE TAVARES NEITZKE</cp:lastModifiedBy>
  <cp:revision>75</cp:revision>
  <cp:lastPrinted>2017-08-09T18:39:38Z</cp:lastPrinted>
  <dcterms:created xsi:type="dcterms:W3CDTF">2017-04-11T18:51:19Z</dcterms:created>
  <dcterms:modified xsi:type="dcterms:W3CDTF">2021-05-27T17:41:33Z</dcterms:modified>
</cp:coreProperties>
</file>