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58" r:id="rId4"/>
    <p:sldId id="287" r:id="rId5"/>
    <p:sldId id="284" r:id="rId6"/>
    <p:sldId id="288" r:id="rId7"/>
    <p:sldId id="296" r:id="rId8"/>
    <p:sldId id="289" r:id="rId9"/>
    <p:sldId id="259" r:id="rId10"/>
    <p:sldId id="260" r:id="rId11"/>
    <p:sldId id="261" r:id="rId12"/>
    <p:sldId id="262" r:id="rId13"/>
    <p:sldId id="290" r:id="rId14"/>
    <p:sldId id="291" r:id="rId15"/>
    <p:sldId id="292" r:id="rId16"/>
    <p:sldId id="293" r:id="rId17"/>
    <p:sldId id="294" r:id="rId18"/>
    <p:sldId id="268" r:id="rId19"/>
    <p:sldId id="295" r:id="rId20"/>
    <p:sldId id="297" r:id="rId21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50988F-824C-4AAF-B15E-9153EA64495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40EFE4-9EED-49FF-8E3B-B4063E6C845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284143-ACDA-4178-8509-6E815DD284B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DA85FB-911F-482E-B76F-46ECAF06572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CC238-494A-46B7-BADA-9234A73D6C0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0BABB4-B2CD-4DF5-92FD-1AD2CB75423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FD8F75-60C1-4F99-BE39-A6E51197867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1265D-4AC1-4929-A297-CE2709C7B50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43F7CA-F001-42D1-8706-9C4FAB59FF4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7B28A-1E3E-4F36-96F7-BDBD7A390FE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D845DC-25A2-4F70-B507-C4550A22205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43082E8-8A1E-4653-83C0-458BF5A4EEFE}" type="slidenum">
              <a:rPr lang="fr-FR"/>
              <a:pPr/>
              <a:t>‹N°›</a:t>
            </a:fld>
            <a:endParaRPr lang="fr-F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2667000"/>
          </a:xfrm>
        </p:spPr>
        <p:txBody>
          <a:bodyPr/>
          <a:lstStyle/>
          <a:p>
            <a:r>
              <a:rPr lang="fr-FR">
                <a:solidFill>
                  <a:schemeClr val="tx1"/>
                </a:solidFill>
              </a:rPr>
              <a:t>Les objectifs de la veille sanitaire : pour quelles raisons mettre en place des dispositifs de veille sanitaire 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953000"/>
            <a:ext cx="6400800" cy="685800"/>
          </a:xfrm>
        </p:spPr>
        <p:txBody>
          <a:bodyPr/>
          <a:lstStyle/>
          <a:p>
            <a:r>
              <a:rPr lang="fr-FR"/>
              <a:t>Le 05/02/2007 François Lefebvre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Alerte sanitaire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124200"/>
            <a:ext cx="7772400" cy="1752600"/>
          </a:xfrm>
        </p:spPr>
        <p:txBody>
          <a:bodyPr/>
          <a:lstStyle/>
          <a:p>
            <a:r>
              <a:rPr lang="fr-FR"/>
              <a:t>Objectif: permettre une réponse rapide sous forme de mesures de protection de la santé de la population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Alerte sanitaire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r>
              <a:rPr lang="fr-FR"/>
              <a:t>Mise en œuvre des actions suivantes:</a:t>
            </a:r>
          </a:p>
          <a:p>
            <a:pPr lvl="1"/>
            <a:r>
              <a:rPr lang="fr-FR" sz="2400"/>
              <a:t>recueil de signaux de toute nature</a:t>
            </a:r>
          </a:p>
          <a:p>
            <a:pPr lvl="1"/>
            <a:r>
              <a:rPr lang="fr-FR" sz="2400"/>
              <a:t>vérification d ’information</a:t>
            </a:r>
          </a:p>
          <a:p>
            <a:pPr lvl="1"/>
            <a:r>
              <a:rPr lang="fr-FR" sz="2400"/>
              <a:t>analyse de données sanitaires</a:t>
            </a:r>
          </a:p>
          <a:p>
            <a:pPr lvl="1"/>
            <a:r>
              <a:rPr lang="fr-FR" sz="2400"/>
              <a:t>mise en place de mesures de contrôle immédiate au niveau local</a:t>
            </a:r>
          </a:p>
          <a:p>
            <a:pPr lvl="1"/>
            <a:r>
              <a:rPr lang="fr-FR" sz="2400"/>
              <a:t>mise en œuvre de moyens de diagnostic étiologique</a:t>
            </a:r>
          </a:p>
          <a:p>
            <a:pPr lvl="1"/>
            <a:r>
              <a:rPr lang="fr-FR" sz="2400"/>
              <a:t>confirmation et investigation des épidémies</a:t>
            </a:r>
          </a:p>
          <a:p>
            <a:pPr lvl="1"/>
            <a:r>
              <a:rPr lang="fr-FR" sz="2400"/>
              <a:t>transmission de l ’alerte au niveau national voire international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Alerte sanitaire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35088" y="1981200"/>
            <a:ext cx="6473825" cy="4114800"/>
          </a:xfrm>
          <a:noFill/>
          <a:ln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Exemple: Épidémie à salmonelle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Fin février 2005</a:t>
            </a:r>
          </a:p>
          <a:p>
            <a:r>
              <a:rPr lang="fr-FR"/>
              <a:t>CNR des </a:t>
            </a:r>
            <a:r>
              <a:rPr lang="fr-FR" i="1"/>
              <a:t>Salmonella</a:t>
            </a:r>
            <a:endParaRPr lang="fr-FR"/>
          </a:p>
          <a:p>
            <a:r>
              <a:rPr lang="fr-FR"/>
              <a:t>16 souches isolées de </a:t>
            </a:r>
            <a:r>
              <a:rPr lang="fr-FR" i="1"/>
              <a:t>S</a:t>
            </a:r>
            <a:r>
              <a:rPr lang="fr-FR"/>
              <a:t> </a:t>
            </a:r>
            <a:r>
              <a:rPr lang="fr-FR" i="1"/>
              <a:t>enterica</a:t>
            </a:r>
            <a:r>
              <a:rPr lang="fr-FR"/>
              <a:t> </a:t>
            </a:r>
            <a:r>
              <a:rPr lang="fr-FR" i="1"/>
              <a:t>Agona</a:t>
            </a:r>
          </a:p>
          <a:p>
            <a:r>
              <a:rPr lang="fr-FR"/>
              <a:t>6 cas groupés en SM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Exemple: Épidémie à salmonelle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Enquête descriptive:</a:t>
            </a:r>
          </a:p>
          <a:p>
            <a:pPr lvl="1"/>
            <a:r>
              <a:rPr lang="fr-FR"/>
              <a:t>deux aliments retrouvés: lait et eau</a:t>
            </a:r>
          </a:p>
          <a:p>
            <a:r>
              <a:rPr lang="fr-FR"/>
              <a:t>Enquête Cas-Témoin:</a:t>
            </a:r>
          </a:p>
          <a:p>
            <a:pPr lvl="1"/>
            <a:r>
              <a:rPr lang="fr-FR"/>
              <a:t>un aliment consommé par tous les cas et par aucun témoin (lait Picot)</a:t>
            </a:r>
          </a:p>
          <a:p>
            <a:r>
              <a:rPr lang="fr-FR"/>
              <a:t>Enquête sur les poudres de lait Picot</a:t>
            </a:r>
          </a:p>
          <a:p>
            <a:pPr lvl="1"/>
            <a:r>
              <a:rPr lang="fr-FR"/>
              <a:t>Prélèvements positifs sur une boite et certains appareils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Exemple: Épidémie à salmonelle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0"/>
            <a:ext cx="7772400" cy="1828800"/>
          </a:xfrm>
        </p:spPr>
        <p:txBody>
          <a:bodyPr/>
          <a:lstStyle/>
          <a:p>
            <a:r>
              <a:rPr lang="fr-FR"/>
              <a:t> 4 mars 2005 retrait des lots incriminés</a:t>
            </a:r>
          </a:p>
          <a:p>
            <a:r>
              <a:rPr lang="fr-FR"/>
              <a:t>nettoyage et désinfection des chaînes de production après un Audit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Démocratie sanitaire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819400"/>
            <a:ext cx="7772400" cy="2438400"/>
          </a:xfrm>
        </p:spPr>
        <p:txBody>
          <a:bodyPr/>
          <a:lstStyle/>
          <a:p>
            <a:r>
              <a:rPr lang="fr-FR"/>
              <a:t>Expression de la loi du 4 mars 2002</a:t>
            </a:r>
          </a:p>
          <a:p>
            <a:r>
              <a:rPr lang="fr-FR"/>
              <a:t>droit des malades à connaître</a:t>
            </a:r>
          </a:p>
          <a:p>
            <a:pPr lvl="1"/>
            <a:r>
              <a:rPr lang="fr-FR"/>
              <a:t> leur état de santé</a:t>
            </a:r>
          </a:p>
          <a:p>
            <a:pPr lvl="1"/>
            <a:r>
              <a:rPr lang="fr-FR"/>
              <a:t>l’état de santé de la population</a:t>
            </a:r>
          </a:p>
          <a:p>
            <a:r>
              <a:rPr lang="fr-FR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Exemple: IIM en SM</a:t>
            </a:r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>
            <p:ph type="body" idx="1"/>
          </p:nvPr>
        </p:nvGraphicFramePr>
        <p:xfrm>
          <a:off x="1817688" y="1981200"/>
          <a:ext cx="5508625" cy="4114800"/>
        </p:xfrm>
        <a:graphic>
          <a:graphicData uri="http://schemas.openxmlformats.org/presentationml/2006/ole">
            <p:oleObj spid="_x0000_s40964" name="Diapositive" r:id="rId3" imgW="4492447" imgH="3355238" progId="PowerPoint.Slide.8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Exemple: IIM en SM 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2819400"/>
            <a:ext cx="7772400" cy="2819400"/>
          </a:xfrm>
        </p:spPr>
        <p:txBody>
          <a:bodyPr/>
          <a:lstStyle/>
          <a:p>
            <a:r>
              <a:rPr lang="fr-FR"/>
              <a:t>Transparence des informations de la DDASS, et de la CIRE</a:t>
            </a:r>
          </a:p>
          <a:p>
            <a:r>
              <a:rPr lang="fr-FR"/>
              <a:t>Communiqué de presse à chaque cas</a:t>
            </a:r>
          </a:p>
          <a:p>
            <a:r>
              <a:rPr lang="fr-FR"/>
              <a:t>Contacts avec les journalistes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fr-FR"/>
              <a:t>Exemple: IIM en SM</a:t>
            </a:r>
          </a:p>
        </p:txBody>
      </p:sp>
      <p:pic>
        <p:nvPicPr>
          <p:cNvPr id="41988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5800" y="1143000"/>
            <a:ext cx="7772400" cy="1524000"/>
          </a:xfrm>
          <a:noFill/>
          <a:ln/>
        </p:spPr>
      </p:pic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667000"/>
            <a:ext cx="7772400" cy="178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9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4495800"/>
            <a:ext cx="7772400" cy="206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Définition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fr-FR"/>
              <a:t>La veille sanitaire:</a:t>
            </a:r>
          </a:p>
          <a:p>
            <a:pPr lvl="1"/>
            <a:r>
              <a:rPr lang="fr-FR"/>
              <a:t>c’est la collecte systématique et continue des données de santé ainsi que leur analyse et leur interprétation</a:t>
            </a:r>
          </a:p>
          <a:p>
            <a:pPr lvl="1"/>
            <a:r>
              <a:rPr lang="fr-FR"/>
              <a:t>dans la perspective de l’aide à la décision</a:t>
            </a:r>
          </a:p>
          <a:p>
            <a:pPr lvl="1"/>
            <a:r>
              <a:rPr lang="fr-FR"/>
              <a:t>diffusion rapide vers les acteurs</a:t>
            </a:r>
          </a:p>
          <a:p>
            <a:pPr lvl="1"/>
            <a:r>
              <a:rPr lang="fr-FR"/>
              <a:t>la finalité est l’action: tournée vers les décideurs</a:t>
            </a:r>
          </a:p>
          <a:p>
            <a:pPr lvl="1"/>
            <a:r>
              <a:rPr lang="fr-FR"/>
              <a:t>doit répondre à des objectifs et des priorités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Référence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BEH n°4 du 21 janvier 2003</a:t>
            </a:r>
          </a:p>
          <a:p>
            <a:r>
              <a:rPr lang="fr-FR"/>
              <a:t>Épidémie de salmonellose à </a:t>
            </a:r>
            <a:r>
              <a:rPr lang="fr-FR" i="1"/>
              <a:t>Salmonella enterica </a:t>
            </a:r>
            <a:r>
              <a:rPr lang="fr-FR"/>
              <a:t>sérotype Agona chez des nourrissons liée à la consommation de poudres de lait infantile, France, janvier-mai 2005. (Rapport InVS)</a:t>
            </a:r>
          </a:p>
          <a:p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3 grands rôles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/>
              <a:t>l’élaboration et l ’évaluation des politiques de santé publique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/>
              <a:t>l ’alerte des pouvoirs publics en cas de menace pour la santé publique (Alerte sanitaire)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/>
              <a:t>l ’information de la population dans une politique de démocratie sanitaire</a:t>
            </a:r>
          </a:p>
          <a:p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Maladies à surveiller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Les Mado car</a:t>
            </a:r>
          </a:p>
          <a:p>
            <a:pPr lvl="1"/>
            <a:r>
              <a:rPr lang="fr-FR"/>
              <a:t>nécessitent une intervention urgente locale, nationale ou internationale</a:t>
            </a:r>
          </a:p>
          <a:p>
            <a:pPr lvl="1"/>
            <a:r>
              <a:rPr lang="fr-FR"/>
              <a:t>leur surveillance est nécessaire à la conduite et à l ’évaluation de la politique de santé publique</a:t>
            </a:r>
          </a:p>
          <a:p>
            <a:r>
              <a:rPr lang="fr-FR"/>
              <a:t>Les maladies pour lesquelles ont peut avoir un impact en santé publique (cancers, grippe…)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Politique de santé publique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419600"/>
          </a:xfrm>
        </p:spPr>
        <p:txBody>
          <a:bodyPr/>
          <a:lstStyle/>
          <a:p>
            <a:r>
              <a:rPr lang="fr-FR"/>
              <a:t>Son élaboration nécessite:</a:t>
            </a:r>
          </a:p>
          <a:p>
            <a:pPr lvl="1"/>
            <a:r>
              <a:rPr lang="fr-FR"/>
              <a:t>la connaissance de l’état de santé de la population</a:t>
            </a:r>
          </a:p>
          <a:p>
            <a:pPr lvl="1"/>
            <a:r>
              <a:rPr lang="fr-FR"/>
              <a:t>l’évolution de l’état de santé de la population</a:t>
            </a:r>
          </a:p>
          <a:p>
            <a:pPr lvl="1"/>
            <a:r>
              <a:rPr lang="fr-FR"/>
              <a:t>informations recueillies par la veille sanitaire</a:t>
            </a:r>
          </a:p>
          <a:p>
            <a:r>
              <a:rPr lang="fr-FR"/>
              <a:t>Son évaluation nécessite:</a:t>
            </a:r>
          </a:p>
          <a:p>
            <a:pPr lvl="1"/>
            <a:r>
              <a:rPr lang="fr-FR"/>
              <a:t>l’évolution de l’état de santé de la population après l’action menée</a:t>
            </a:r>
          </a:p>
          <a:p>
            <a:endParaRPr lang="fr-FR"/>
          </a:p>
          <a:p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Cancer du sein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895600"/>
            <a:ext cx="7772400" cy="1981200"/>
          </a:xfrm>
        </p:spPr>
        <p:txBody>
          <a:bodyPr/>
          <a:lstStyle/>
          <a:p>
            <a:r>
              <a:rPr lang="fr-FR"/>
              <a:t>Réseau Francim des cancers du sein:</a:t>
            </a:r>
          </a:p>
          <a:p>
            <a:pPr lvl="1"/>
            <a:r>
              <a:rPr lang="fr-FR"/>
              <a:t>incidence: 42 000 cancers du sein en 2000</a:t>
            </a:r>
          </a:p>
          <a:p>
            <a:pPr lvl="1"/>
            <a:r>
              <a:rPr lang="fr-FR"/>
              <a:t>doublement sur les 20 dernières années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Action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819400"/>
            <a:ext cx="7772400" cy="2286000"/>
          </a:xfrm>
        </p:spPr>
        <p:txBody>
          <a:bodyPr/>
          <a:lstStyle/>
          <a:p>
            <a:r>
              <a:rPr lang="fr-FR"/>
              <a:t>Mise en place du dépistage organisé régulier chez les femmes de 50 à 69 ans</a:t>
            </a:r>
          </a:p>
          <a:p>
            <a:pPr lvl="1"/>
            <a:r>
              <a:rPr lang="fr-FR"/>
              <a:t>dans 10 départements depuis 10 ans</a:t>
            </a:r>
          </a:p>
          <a:p>
            <a:r>
              <a:rPr lang="fr-FR"/>
              <a:t>Évaluation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Évaluation</a:t>
            </a:r>
          </a:p>
        </p:txBody>
      </p:sp>
      <p:pic>
        <p:nvPicPr>
          <p:cNvPr id="35844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92150" y="1981200"/>
            <a:ext cx="7758113" cy="4114800"/>
          </a:xfrm>
          <a:noFill/>
          <a:ln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Alerte sanitaire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C ’est la composante d ’un système de surveillance épidémiologique</a:t>
            </a:r>
          </a:p>
          <a:p>
            <a:r>
              <a:rPr lang="fr-FR"/>
              <a:t>visant à détecter le plus précocement possible tout événement sanitaire anormal</a:t>
            </a:r>
          </a:p>
          <a:p>
            <a:r>
              <a:rPr lang="fr-FR"/>
              <a:t>représentant un risque potentiel pour la santé publique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Modèle par défaut 2">
    <a:dk1>
      <a:srgbClr val="000000"/>
    </a:dk1>
    <a:lt1>
      <a:srgbClr val="FFFFFF"/>
    </a:lt1>
    <a:dk2>
      <a:srgbClr val="0000FF"/>
    </a:dk2>
    <a:lt2>
      <a:srgbClr val="FFFF00"/>
    </a:lt2>
    <a:accent1>
      <a:srgbClr val="FF9900"/>
    </a:accent1>
    <a:accent2>
      <a:srgbClr val="00FFFF"/>
    </a:accent2>
    <a:accent3>
      <a:srgbClr val="AAAAFF"/>
    </a:accent3>
    <a:accent4>
      <a:srgbClr val="DADADA"/>
    </a:accent4>
    <a:accent5>
      <a:srgbClr val="FFCAAA"/>
    </a:accent5>
    <a:accent6>
      <a:srgbClr val="00E7E7"/>
    </a:accent6>
    <a:hlink>
      <a:srgbClr val="FF0000"/>
    </a:hlink>
    <a:folHlink>
      <a:srgbClr val="96969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424</Words>
  <Application>Microsoft Office PowerPoint</Application>
  <PresentationFormat>Affichage à l'écran (4:3)</PresentationFormat>
  <Paragraphs>80</Paragraphs>
  <Slides>20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3" baseType="lpstr">
      <vt:lpstr>Times New Roman</vt:lpstr>
      <vt:lpstr>Modèle par défaut</vt:lpstr>
      <vt:lpstr>Diapositive Microsoft PowerPoint</vt:lpstr>
      <vt:lpstr>Les objectifs de la veille sanitaire : pour quelles raisons mettre en place des dispositifs de veille sanitaire ?</vt:lpstr>
      <vt:lpstr>Définition</vt:lpstr>
      <vt:lpstr>3 grands rôles</vt:lpstr>
      <vt:lpstr>Maladies à surveiller</vt:lpstr>
      <vt:lpstr>Politique de santé publique</vt:lpstr>
      <vt:lpstr>Cancer du sein</vt:lpstr>
      <vt:lpstr>Action</vt:lpstr>
      <vt:lpstr>Évaluation</vt:lpstr>
      <vt:lpstr>Alerte sanitaire</vt:lpstr>
      <vt:lpstr>Alerte sanitaire</vt:lpstr>
      <vt:lpstr>Alerte sanitaire</vt:lpstr>
      <vt:lpstr>Alerte sanitaire</vt:lpstr>
      <vt:lpstr>Exemple: Épidémie à salmonelle</vt:lpstr>
      <vt:lpstr>Exemple: Épidémie à salmonelle</vt:lpstr>
      <vt:lpstr>Exemple: Épidémie à salmonelle</vt:lpstr>
      <vt:lpstr>Démocratie sanitaire</vt:lpstr>
      <vt:lpstr>Exemple: IIM en SM</vt:lpstr>
      <vt:lpstr>Exemple: IIM en SM </vt:lpstr>
      <vt:lpstr>Exemple: IIM en SM</vt:lpstr>
      <vt:lpstr>Référence</vt:lpstr>
    </vt:vector>
  </TitlesOfParts>
  <Company>MAS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objectifs de la veille sanitaire : pour quelles raisons mettre en place des dispositifs de veille sanitaire ?</dc:title>
  <dc:creator>MAS</dc:creator>
  <cp:lastModifiedBy>c.berthilier</cp:lastModifiedBy>
  <cp:revision>18</cp:revision>
  <dcterms:created xsi:type="dcterms:W3CDTF">2007-01-29T15:05:10Z</dcterms:created>
  <dcterms:modified xsi:type="dcterms:W3CDTF">2012-04-25T08:26:34Z</dcterms:modified>
</cp:coreProperties>
</file>