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71" r:id="rId8"/>
    <p:sldId id="272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7202AE-DA6F-4CBD-B3FA-995585105EFB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>
        <a:scene3d>
          <a:camera prst="orthographicFront"/>
          <a:lightRig rig="harsh" dir="t"/>
        </a:scene3d>
      </dgm:spPr>
      <dgm:t>
        <a:bodyPr/>
        <a:lstStyle/>
        <a:p>
          <a:endParaRPr lang="es-CO"/>
        </a:p>
      </dgm:t>
    </dgm:pt>
    <dgm:pt modelId="{E538E4BC-637A-4DEA-9BFD-1D0193A698D9}">
      <dgm:prSet phldrT="[Texto]"/>
      <dgm:spPr>
        <a:gradFill rotWithShape="0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6">
                <a:lumMod val="75000"/>
              </a:schemeClr>
            </a:gs>
            <a:gs pos="100000">
              <a:srgbClr val="E5AF13"/>
            </a:gs>
          </a:gsLst>
          <a:lin ang="5400000" scaled="0"/>
        </a:gradFill>
        <a:ln>
          <a:solidFill>
            <a:schemeClr val="accent6">
              <a:lumMod val="50000"/>
            </a:schemeClr>
          </a:solidFill>
        </a:ln>
        <a:sp3d prstMaterial="metal">
          <a:bevelT w="152400" h="152400"/>
          <a:bevelB w="152400" h="152400"/>
        </a:sp3d>
      </dgm:spPr>
      <dgm:t>
        <a:bodyPr/>
        <a:lstStyle/>
        <a:p>
          <a:r>
            <a:rPr lang="es-CO" dirty="0" smtClean="0"/>
            <a:t>IDENTIFICAR EL NIVEL DE SATISFACCIÓN DEL CLIENTE</a:t>
          </a:r>
          <a:endParaRPr lang="es-CO" dirty="0"/>
        </a:p>
      </dgm:t>
    </dgm:pt>
    <dgm:pt modelId="{3975A2DC-A2EC-4029-93BF-34FB2B6C09E3}" type="parTrans" cxnId="{5375B99D-76AB-4207-A7CB-F01FC0FC6E71}">
      <dgm:prSet/>
      <dgm:spPr/>
      <dgm:t>
        <a:bodyPr/>
        <a:lstStyle/>
        <a:p>
          <a:endParaRPr lang="es-CO"/>
        </a:p>
      </dgm:t>
    </dgm:pt>
    <dgm:pt modelId="{27DCB7A0-ECD5-4E3C-BBF9-7E5D2B8A092C}" type="sibTrans" cxnId="{5375B99D-76AB-4207-A7CB-F01FC0FC6E71}">
      <dgm:prSet/>
      <dgm:spPr/>
      <dgm:t>
        <a:bodyPr/>
        <a:lstStyle/>
        <a:p>
          <a:endParaRPr lang="es-CO"/>
        </a:p>
      </dgm:t>
    </dgm:pt>
    <dgm:pt modelId="{5777E042-A4BA-40C7-8C6F-6F57A78EE2BA}">
      <dgm:prSet phldrT="[Texto]"/>
      <dgm:spPr>
        <a:solidFill>
          <a:schemeClr val="accent3">
            <a:lumMod val="75000"/>
          </a:schemeClr>
        </a:solidFill>
        <a:sp3d prstMaterial="metal">
          <a:bevelT w="152400" h="152400"/>
          <a:bevelB w="152400" h="152400"/>
        </a:sp3d>
      </dgm:spPr>
      <dgm:t>
        <a:bodyPr/>
        <a:lstStyle/>
        <a:p>
          <a:r>
            <a:rPr lang="es-CO" dirty="0" smtClean="0"/>
            <a:t>ENTREVISTAS</a:t>
          </a:r>
          <a:endParaRPr lang="es-CO" dirty="0"/>
        </a:p>
      </dgm:t>
    </dgm:pt>
    <dgm:pt modelId="{B47F71C4-3575-420A-9FED-BC3B3BAB4F46}" type="parTrans" cxnId="{1798F983-0AED-405A-99A1-DB43E959D5C9}">
      <dgm:prSet/>
      <dgm:spPr/>
      <dgm:t>
        <a:bodyPr/>
        <a:lstStyle/>
        <a:p>
          <a:endParaRPr lang="es-CO"/>
        </a:p>
      </dgm:t>
    </dgm:pt>
    <dgm:pt modelId="{01F26FC2-7A8A-4513-AABD-4DC535D62E2B}" type="sibTrans" cxnId="{1798F983-0AED-405A-99A1-DB43E959D5C9}">
      <dgm:prSet/>
      <dgm:spPr>
        <a:solidFill>
          <a:schemeClr val="accent6">
            <a:lumMod val="50000"/>
          </a:schemeClr>
        </a:solidFill>
        <a:sp3d prstMaterial="metal">
          <a:bevelT w="152400" h="152400"/>
          <a:bevelB w="152400" h="152400"/>
        </a:sp3d>
      </dgm:spPr>
      <dgm:t>
        <a:bodyPr/>
        <a:lstStyle/>
        <a:p>
          <a:endParaRPr lang="es-CO"/>
        </a:p>
      </dgm:t>
    </dgm:pt>
    <dgm:pt modelId="{C96A519E-60FF-42EC-B14C-CE896046745D}">
      <dgm:prSet phldrT="[Texto]"/>
      <dgm:spPr>
        <a:solidFill>
          <a:srgbClr val="FFFF66"/>
        </a:solidFill>
        <a:sp3d prstMaterial="metal">
          <a:bevelT w="152400" h="152400"/>
          <a:bevelB w="152400" h="152400"/>
        </a:sp3d>
      </dgm:spPr>
      <dgm:t>
        <a:bodyPr/>
        <a:lstStyle/>
        <a:p>
          <a:r>
            <a:rPr lang="es-CO" b="1" dirty="0" smtClean="0">
              <a:solidFill>
                <a:schemeClr val="bg2">
                  <a:lumMod val="10000"/>
                </a:schemeClr>
              </a:solidFill>
            </a:rPr>
            <a:t>ENCUESTAS</a:t>
          </a:r>
          <a:endParaRPr lang="es-CO" b="1" dirty="0">
            <a:solidFill>
              <a:schemeClr val="bg2">
                <a:lumMod val="10000"/>
              </a:schemeClr>
            </a:solidFill>
          </a:endParaRPr>
        </a:p>
      </dgm:t>
    </dgm:pt>
    <dgm:pt modelId="{F4904FA5-D561-4EC8-B2ED-21C11BCFA734}" type="parTrans" cxnId="{C8FBFACD-5A3D-4A82-A917-AC62BD518197}">
      <dgm:prSet/>
      <dgm:spPr/>
      <dgm:t>
        <a:bodyPr/>
        <a:lstStyle/>
        <a:p>
          <a:endParaRPr lang="es-CO"/>
        </a:p>
      </dgm:t>
    </dgm:pt>
    <dgm:pt modelId="{7B3CFBB8-F7E9-4747-8C0B-0742163410AE}" type="sibTrans" cxnId="{C8FBFACD-5A3D-4A82-A917-AC62BD518197}">
      <dgm:prSet/>
      <dgm:spPr>
        <a:solidFill>
          <a:schemeClr val="accent6">
            <a:lumMod val="50000"/>
          </a:schemeClr>
        </a:solidFill>
        <a:scene3d>
          <a:camera prst="orthographicFront"/>
          <a:lightRig rig="harsh" dir="t"/>
        </a:scene3d>
        <a:sp3d prstMaterial="metal">
          <a:bevelT w="152400" h="152400"/>
          <a:bevelB w="152400" h="152400"/>
        </a:sp3d>
      </dgm:spPr>
      <dgm:t>
        <a:bodyPr/>
        <a:lstStyle/>
        <a:p>
          <a:endParaRPr lang="es-CO"/>
        </a:p>
      </dgm:t>
    </dgm:pt>
    <dgm:pt modelId="{3FB1FCB0-38A3-447B-BF0E-26C42D839362}">
      <dgm:prSet phldrT="[Texto]"/>
      <dgm:spPr>
        <a:sp3d prstMaterial="metal">
          <a:bevelT w="152400" h="152400"/>
          <a:bevelB w="152400" h="152400"/>
        </a:sp3d>
      </dgm:spPr>
      <dgm:t>
        <a:bodyPr/>
        <a:lstStyle/>
        <a:p>
          <a:r>
            <a:rPr lang="es-CO" b="1" dirty="0" err="1" smtClean="0">
              <a:solidFill>
                <a:schemeClr val="bg2">
                  <a:lumMod val="10000"/>
                </a:schemeClr>
              </a:solidFill>
            </a:rPr>
            <a:t>SAU</a:t>
          </a:r>
          <a:endParaRPr lang="es-CO" b="1" dirty="0" smtClean="0">
            <a:solidFill>
              <a:schemeClr val="bg2">
                <a:lumMod val="10000"/>
              </a:schemeClr>
            </a:solidFill>
          </a:endParaRPr>
        </a:p>
        <a:p>
          <a:r>
            <a:rPr lang="es-CO" b="1" dirty="0" err="1" smtClean="0">
              <a:solidFill>
                <a:schemeClr val="bg2">
                  <a:lumMod val="10000"/>
                </a:schemeClr>
              </a:solidFill>
            </a:rPr>
            <a:t>PQRS</a:t>
          </a:r>
          <a:endParaRPr lang="es-CO" b="1" dirty="0">
            <a:solidFill>
              <a:schemeClr val="bg2">
                <a:lumMod val="10000"/>
              </a:schemeClr>
            </a:solidFill>
          </a:endParaRPr>
        </a:p>
      </dgm:t>
    </dgm:pt>
    <dgm:pt modelId="{0E157D8B-F249-45F6-A666-78513D783BD5}" type="parTrans" cxnId="{AA85538B-8E04-44CA-8C4B-3153A24E56F1}">
      <dgm:prSet/>
      <dgm:spPr/>
      <dgm:t>
        <a:bodyPr/>
        <a:lstStyle/>
        <a:p>
          <a:endParaRPr lang="es-CO"/>
        </a:p>
      </dgm:t>
    </dgm:pt>
    <dgm:pt modelId="{EF828D41-FE4B-4C13-9553-9940F5CA4521}" type="sibTrans" cxnId="{AA85538B-8E04-44CA-8C4B-3153A24E56F1}">
      <dgm:prSet/>
      <dgm:spPr>
        <a:solidFill>
          <a:schemeClr val="accent6">
            <a:lumMod val="50000"/>
          </a:schemeClr>
        </a:solidFill>
        <a:sp3d prstMaterial="metal">
          <a:bevelT w="152400" h="152400"/>
          <a:bevelB w="152400" h="152400"/>
        </a:sp3d>
      </dgm:spPr>
      <dgm:t>
        <a:bodyPr/>
        <a:lstStyle/>
        <a:p>
          <a:endParaRPr lang="es-CO"/>
        </a:p>
      </dgm:t>
    </dgm:pt>
    <dgm:pt modelId="{DFA7E23B-BE17-4133-8FAA-DC75CC9284ED}">
      <dgm:prSet phldrT="[Texto]"/>
      <dgm:spPr>
        <a:solidFill>
          <a:srgbClr val="FF5050"/>
        </a:solidFill>
        <a:sp3d prstMaterial="metal">
          <a:bevelT w="152400" h="152400"/>
          <a:bevelB w="152400" h="152400"/>
        </a:sp3d>
      </dgm:spPr>
      <dgm:t>
        <a:bodyPr/>
        <a:lstStyle/>
        <a:p>
          <a:r>
            <a:rPr lang="es-CO" dirty="0" smtClean="0"/>
            <a:t>CONTACTO DIRECTO</a:t>
          </a:r>
          <a:endParaRPr lang="es-CO" dirty="0"/>
        </a:p>
      </dgm:t>
    </dgm:pt>
    <dgm:pt modelId="{F776EAFE-E130-44B7-87E1-14D51AC63EE5}" type="parTrans" cxnId="{743111C2-402E-4F51-A85B-E79B7783CBA3}">
      <dgm:prSet/>
      <dgm:spPr/>
      <dgm:t>
        <a:bodyPr/>
        <a:lstStyle/>
        <a:p>
          <a:endParaRPr lang="es-CO"/>
        </a:p>
      </dgm:t>
    </dgm:pt>
    <dgm:pt modelId="{24C9060B-9CBA-43C9-8EDE-168DBB13B1C4}" type="sibTrans" cxnId="{743111C2-402E-4F51-A85B-E79B7783CBA3}">
      <dgm:prSet/>
      <dgm:spPr>
        <a:solidFill>
          <a:schemeClr val="accent6">
            <a:lumMod val="50000"/>
          </a:schemeClr>
        </a:solidFill>
        <a:sp3d prstMaterial="metal">
          <a:bevelT w="152400" h="152400"/>
          <a:bevelB w="152400" h="152400"/>
        </a:sp3d>
      </dgm:spPr>
      <dgm:t>
        <a:bodyPr/>
        <a:lstStyle/>
        <a:p>
          <a:endParaRPr lang="es-CO"/>
        </a:p>
      </dgm:t>
    </dgm:pt>
    <dgm:pt modelId="{667661D0-5538-494F-9B3A-CE69078A4CF1}" type="pres">
      <dgm:prSet presAssocID="{B37202AE-DA6F-4CBD-B3FA-995585105EF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EDCF6E60-C354-473E-8160-DCE107A6EEA0}" type="pres">
      <dgm:prSet presAssocID="{E538E4BC-637A-4DEA-9BFD-1D0193A698D9}" presName="centerShape" presStyleLbl="node0" presStyleIdx="0" presStyleCnt="1"/>
      <dgm:spPr/>
      <dgm:t>
        <a:bodyPr/>
        <a:lstStyle/>
        <a:p>
          <a:endParaRPr lang="es-CO"/>
        </a:p>
      </dgm:t>
    </dgm:pt>
    <dgm:pt modelId="{FA9492B0-10C0-4D6B-A4F5-0D328DF04F94}" type="pres">
      <dgm:prSet presAssocID="{5777E042-A4BA-40C7-8C6F-6F57A78EE2B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2F646EB-FBF2-403E-9BD5-6955F3F4671A}" type="pres">
      <dgm:prSet presAssocID="{5777E042-A4BA-40C7-8C6F-6F57A78EE2BA}" presName="dummy" presStyleCnt="0"/>
      <dgm:spPr>
        <a:sp3d prstMaterial="metal">
          <a:bevelT w="152400" h="152400"/>
          <a:bevelB w="152400" h="152400"/>
        </a:sp3d>
      </dgm:spPr>
    </dgm:pt>
    <dgm:pt modelId="{7BC4EC5E-F421-4F17-91C3-282D6B52A2B6}" type="pres">
      <dgm:prSet presAssocID="{01F26FC2-7A8A-4513-AABD-4DC535D62E2B}" presName="sibTrans" presStyleLbl="sibTrans2D1" presStyleIdx="0" presStyleCnt="4"/>
      <dgm:spPr/>
      <dgm:t>
        <a:bodyPr/>
        <a:lstStyle/>
        <a:p>
          <a:endParaRPr lang="es-CO"/>
        </a:p>
      </dgm:t>
    </dgm:pt>
    <dgm:pt modelId="{067C584D-8B6A-4360-AEB5-392D81DB7CE4}" type="pres">
      <dgm:prSet presAssocID="{C96A519E-60FF-42EC-B14C-CE896046745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5DC51F6-0E8A-466E-913A-7C277F5B5F96}" type="pres">
      <dgm:prSet presAssocID="{C96A519E-60FF-42EC-B14C-CE896046745D}" presName="dummy" presStyleCnt="0"/>
      <dgm:spPr>
        <a:sp3d prstMaterial="metal">
          <a:bevelT w="152400" h="152400"/>
          <a:bevelB w="152400" h="152400"/>
        </a:sp3d>
      </dgm:spPr>
    </dgm:pt>
    <dgm:pt modelId="{9A3CED06-48B0-478E-AF18-669ABC30F45C}" type="pres">
      <dgm:prSet presAssocID="{7B3CFBB8-F7E9-4747-8C0B-0742163410AE}" presName="sibTrans" presStyleLbl="sibTrans2D1" presStyleIdx="1" presStyleCnt="4"/>
      <dgm:spPr/>
      <dgm:t>
        <a:bodyPr/>
        <a:lstStyle/>
        <a:p>
          <a:endParaRPr lang="es-CO"/>
        </a:p>
      </dgm:t>
    </dgm:pt>
    <dgm:pt modelId="{2A82CE6D-0461-4732-B0BF-01C8A82ACCC6}" type="pres">
      <dgm:prSet presAssocID="{3FB1FCB0-38A3-447B-BF0E-26C42D839362}" presName="node" presStyleLbl="node1" presStyleIdx="2" presStyleCnt="4" custRadScaleRad="100488" custRadScaleInc="-1657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156D055-DB5B-41F9-9695-BB4F43BACEE5}" type="pres">
      <dgm:prSet presAssocID="{3FB1FCB0-38A3-447B-BF0E-26C42D839362}" presName="dummy" presStyleCnt="0"/>
      <dgm:spPr>
        <a:sp3d prstMaterial="metal">
          <a:bevelT w="152400" h="152400"/>
          <a:bevelB w="152400" h="152400"/>
        </a:sp3d>
      </dgm:spPr>
    </dgm:pt>
    <dgm:pt modelId="{09D720A7-9F18-4CA5-9E5C-00E1AFB13A73}" type="pres">
      <dgm:prSet presAssocID="{EF828D41-FE4B-4C13-9553-9940F5CA4521}" presName="sibTrans" presStyleLbl="sibTrans2D1" presStyleIdx="2" presStyleCnt="4"/>
      <dgm:spPr/>
      <dgm:t>
        <a:bodyPr/>
        <a:lstStyle/>
        <a:p>
          <a:endParaRPr lang="es-CO"/>
        </a:p>
      </dgm:t>
    </dgm:pt>
    <dgm:pt modelId="{41DC1083-1151-4477-AAA0-4851AE84D80F}" type="pres">
      <dgm:prSet presAssocID="{DFA7E23B-BE17-4133-8FAA-DC75CC9284E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DFB9570-374A-461A-820F-C7A8753E17A6}" type="pres">
      <dgm:prSet presAssocID="{DFA7E23B-BE17-4133-8FAA-DC75CC9284ED}" presName="dummy" presStyleCnt="0"/>
      <dgm:spPr>
        <a:sp3d prstMaterial="metal">
          <a:bevelT w="152400" h="152400"/>
          <a:bevelB w="152400" h="152400"/>
        </a:sp3d>
      </dgm:spPr>
    </dgm:pt>
    <dgm:pt modelId="{D39E4E09-D15B-4583-A908-83C7EFEF49A8}" type="pres">
      <dgm:prSet presAssocID="{24C9060B-9CBA-43C9-8EDE-168DBB13B1C4}" presName="sibTrans" presStyleLbl="sibTrans2D1" presStyleIdx="3" presStyleCnt="4"/>
      <dgm:spPr/>
      <dgm:t>
        <a:bodyPr/>
        <a:lstStyle/>
        <a:p>
          <a:endParaRPr lang="es-CO"/>
        </a:p>
      </dgm:t>
    </dgm:pt>
  </dgm:ptLst>
  <dgm:cxnLst>
    <dgm:cxn modelId="{C53757EC-FC5C-4A28-B7E9-2C582912BCAC}" type="presOf" srcId="{7B3CFBB8-F7E9-4747-8C0B-0742163410AE}" destId="{9A3CED06-48B0-478E-AF18-669ABC30F45C}" srcOrd="0" destOrd="0" presId="urn:microsoft.com/office/officeart/2005/8/layout/radial6"/>
    <dgm:cxn modelId="{06B119F1-5FF8-430F-9E86-EEA189210708}" type="presOf" srcId="{EF828D41-FE4B-4C13-9553-9940F5CA4521}" destId="{09D720A7-9F18-4CA5-9E5C-00E1AFB13A73}" srcOrd="0" destOrd="0" presId="urn:microsoft.com/office/officeart/2005/8/layout/radial6"/>
    <dgm:cxn modelId="{8AACC07A-96A7-466B-AE28-5E6A10A34598}" type="presOf" srcId="{5777E042-A4BA-40C7-8C6F-6F57A78EE2BA}" destId="{FA9492B0-10C0-4D6B-A4F5-0D328DF04F94}" srcOrd="0" destOrd="0" presId="urn:microsoft.com/office/officeart/2005/8/layout/radial6"/>
    <dgm:cxn modelId="{C8FBFACD-5A3D-4A82-A917-AC62BD518197}" srcId="{E538E4BC-637A-4DEA-9BFD-1D0193A698D9}" destId="{C96A519E-60FF-42EC-B14C-CE896046745D}" srcOrd="1" destOrd="0" parTransId="{F4904FA5-D561-4EC8-B2ED-21C11BCFA734}" sibTransId="{7B3CFBB8-F7E9-4747-8C0B-0742163410AE}"/>
    <dgm:cxn modelId="{AA85538B-8E04-44CA-8C4B-3153A24E56F1}" srcId="{E538E4BC-637A-4DEA-9BFD-1D0193A698D9}" destId="{3FB1FCB0-38A3-447B-BF0E-26C42D839362}" srcOrd="2" destOrd="0" parTransId="{0E157D8B-F249-45F6-A666-78513D783BD5}" sibTransId="{EF828D41-FE4B-4C13-9553-9940F5CA4521}"/>
    <dgm:cxn modelId="{C6F378AB-C345-4866-B34A-9989FFCAADBA}" type="presOf" srcId="{B37202AE-DA6F-4CBD-B3FA-995585105EFB}" destId="{667661D0-5538-494F-9B3A-CE69078A4CF1}" srcOrd="0" destOrd="0" presId="urn:microsoft.com/office/officeart/2005/8/layout/radial6"/>
    <dgm:cxn modelId="{26AE3B28-56CA-4846-A69F-9F75237C469F}" type="presOf" srcId="{01F26FC2-7A8A-4513-AABD-4DC535D62E2B}" destId="{7BC4EC5E-F421-4F17-91C3-282D6B52A2B6}" srcOrd="0" destOrd="0" presId="urn:microsoft.com/office/officeart/2005/8/layout/radial6"/>
    <dgm:cxn modelId="{1798F983-0AED-405A-99A1-DB43E959D5C9}" srcId="{E538E4BC-637A-4DEA-9BFD-1D0193A698D9}" destId="{5777E042-A4BA-40C7-8C6F-6F57A78EE2BA}" srcOrd="0" destOrd="0" parTransId="{B47F71C4-3575-420A-9FED-BC3B3BAB4F46}" sibTransId="{01F26FC2-7A8A-4513-AABD-4DC535D62E2B}"/>
    <dgm:cxn modelId="{743111C2-402E-4F51-A85B-E79B7783CBA3}" srcId="{E538E4BC-637A-4DEA-9BFD-1D0193A698D9}" destId="{DFA7E23B-BE17-4133-8FAA-DC75CC9284ED}" srcOrd="3" destOrd="0" parTransId="{F776EAFE-E130-44B7-87E1-14D51AC63EE5}" sibTransId="{24C9060B-9CBA-43C9-8EDE-168DBB13B1C4}"/>
    <dgm:cxn modelId="{5375B99D-76AB-4207-A7CB-F01FC0FC6E71}" srcId="{B37202AE-DA6F-4CBD-B3FA-995585105EFB}" destId="{E538E4BC-637A-4DEA-9BFD-1D0193A698D9}" srcOrd="0" destOrd="0" parTransId="{3975A2DC-A2EC-4029-93BF-34FB2B6C09E3}" sibTransId="{27DCB7A0-ECD5-4E3C-BBF9-7E5D2B8A092C}"/>
    <dgm:cxn modelId="{249CC0DF-2558-4F88-8C8C-0CFBDBD6856A}" type="presOf" srcId="{DFA7E23B-BE17-4133-8FAA-DC75CC9284ED}" destId="{41DC1083-1151-4477-AAA0-4851AE84D80F}" srcOrd="0" destOrd="0" presId="urn:microsoft.com/office/officeart/2005/8/layout/radial6"/>
    <dgm:cxn modelId="{A2142788-433D-4F41-A319-7AA5B4C6EB5C}" type="presOf" srcId="{C96A519E-60FF-42EC-B14C-CE896046745D}" destId="{067C584D-8B6A-4360-AEB5-392D81DB7CE4}" srcOrd="0" destOrd="0" presId="urn:microsoft.com/office/officeart/2005/8/layout/radial6"/>
    <dgm:cxn modelId="{E6457370-FD61-4A67-808D-EAD541AD51AE}" type="presOf" srcId="{3FB1FCB0-38A3-447B-BF0E-26C42D839362}" destId="{2A82CE6D-0461-4732-B0BF-01C8A82ACCC6}" srcOrd="0" destOrd="0" presId="urn:microsoft.com/office/officeart/2005/8/layout/radial6"/>
    <dgm:cxn modelId="{867556AD-1E4D-424F-BB06-2BDEF3A5A0C0}" type="presOf" srcId="{24C9060B-9CBA-43C9-8EDE-168DBB13B1C4}" destId="{D39E4E09-D15B-4583-A908-83C7EFEF49A8}" srcOrd="0" destOrd="0" presId="urn:microsoft.com/office/officeart/2005/8/layout/radial6"/>
    <dgm:cxn modelId="{17AC7DF5-3A29-4A98-85F7-2F9C7DC75F62}" type="presOf" srcId="{E538E4BC-637A-4DEA-9BFD-1D0193A698D9}" destId="{EDCF6E60-C354-473E-8160-DCE107A6EEA0}" srcOrd="0" destOrd="0" presId="urn:microsoft.com/office/officeart/2005/8/layout/radial6"/>
    <dgm:cxn modelId="{59669664-F0D1-4C4C-B04E-95DD89EDFC49}" type="presParOf" srcId="{667661D0-5538-494F-9B3A-CE69078A4CF1}" destId="{EDCF6E60-C354-473E-8160-DCE107A6EEA0}" srcOrd="0" destOrd="0" presId="urn:microsoft.com/office/officeart/2005/8/layout/radial6"/>
    <dgm:cxn modelId="{5BC6BFBE-9BE9-4DC3-BD6E-FB3B0AA29329}" type="presParOf" srcId="{667661D0-5538-494F-9B3A-CE69078A4CF1}" destId="{FA9492B0-10C0-4D6B-A4F5-0D328DF04F94}" srcOrd="1" destOrd="0" presId="urn:microsoft.com/office/officeart/2005/8/layout/radial6"/>
    <dgm:cxn modelId="{D34AEA74-739C-416A-A4C2-12C1B5780814}" type="presParOf" srcId="{667661D0-5538-494F-9B3A-CE69078A4CF1}" destId="{02F646EB-FBF2-403E-9BD5-6955F3F4671A}" srcOrd="2" destOrd="0" presId="urn:microsoft.com/office/officeart/2005/8/layout/radial6"/>
    <dgm:cxn modelId="{84F3ECBF-E4E9-446F-8A49-1AE78B94B648}" type="presParOf" srcId="{667661D0-5538-494F-9B3A-CE69078A4CF1}" destId="{7BC4EC5E-F421-4F17-91C3-282D6B52A2B6}" srcOrd="3" destOrd="0" presId="urn:microsoft.com/office/officeart/2005/8/layout/radial6"/>
    <dgm:cxn modelId="{355BF23C-51BC-4CDF-A73B-CCC04913786B}" type="presParOf" srcId="{667661D0-5538-494F-9B3A-CE69078A4CF1}" destId="{067C584D-8B6A-4360-AEB5-392D81DB7CE4}" srcOrd="4" destOrd="0" presId="urn:microsoft.com/office/officeart/2005/8/layout/radial6"/>
    <dgm:cxn modelId="{08A22318-84A6-4888-9E26-F9CB95997E52}" type="presParOf" srcId="{667661D0-5538-494F-9B3A-CE69078A4CF1}" destId="{15DC51F6-0E8A-466E-913A-7C277F5B5F96}" srcOrd="5" destOrd="0" presId="urn:microsoft.com/office/officeart/2005/8/layout/radial6"/>
    <dgm:cxn modelId="{8FEBD6AB-D9E1-4555-BD7B-8C6D3D5D64AF}" type="presParOf" srcId="{667661D0-5538-494F-9B3A-CE69078A4CF1}" destId="{9A3CED06-48B0-478E-AF18-669ABC30F45C}" srcOrd="6" destOrd="0" presId="urn:microsoft.com/office/officeart/2005/8/layout/radial6"/>
    <dgm:cxn modelId="{7133CA3E-01FD-4661-BC11-D51A2734FB4B}" type="presParOf" srcId="{667661D0-5538-494F-9B3A-CE69078A4CF1}" destId="{2A82CE6D-0461-4732-B0BF-01C8A82ACCC6}" srcOrd="7" destOrd="0" presId="urn:microsoft.com/office/officeart/2005/8/layout/radial6"/>
    <dgm:cxn modelId="{08A3BE22-D129-4E82-8811-8CAAC0EFE077}" type="presParOf" srcId="{667661D0-5538-494F-9B3A-CE69078A4CF1}" destId="{F156D055-DB5B-41F9-9695-BB4F43BACEE5}" srcOrd="8" destOrd="0" presId="urn:microsoft.com/office/officeart/2005/8/layout/radial6"/>
    <dgm:cxn modelId="{5403E85A-3FFA-413B-8D72-F29A35D26C5F}" type="presParOf" srcId="{667661D0-5538-494F-9B3A-CE69078A4CF1}" destId="{09D720A7-9F18-4CA5-9E5C-00E1AFB13A73}" srcOrd="9" destOrd="0" presId="urn:microsoft.com/office/officeart/2005/8/layout/radial6"/>
    <dgm:cxn modelId="{EB3946E5-8F7F-4DF9-9F99-EC5EFE6BC482}" type="presParOf" srcId="{667661D0-5538-494F-9B3A-CE69078A4CF1}" destId="{41DC1083-1151-4477-AAA0-4851AE84D80F}" srcOrd="10" destOrd="0" presId="urn:microsoft.com/office/officeart/2005/8/layout/radial6"/>
    <dgm:cxn modelId="{48C526A4-4E13-415B-945C-AA185857E705}" type="presParOf" srcId="{667661D0-5538-494F-9B3A-CE69078A4CF1}" destId="{0DFB9570-374A-461A-820F-C7A8753E17A6}" srcOrd="11" destOrd="0" presId="urn:microsoft.com/office/officeart/2005/8/layout/radial6"/>
    <dgm:cxn modelId="{28A55B81-6D03-4D2A-B681-A4E8FEBADF55}" type="presParOf" srcId="{667661D0-5538-494F-9B3A-CE69078A4CF1}" destId="{D39E4E09-D15B-4583-A908-83C7EFEF49A8}" srcOrd="12" destOrd="0" presId="urn:microsoft.com/office/officeart/2005/8/layout/radial6"/>
  </dgm:cxnLst>
  <dgm:bg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9E4E09-D15B-4583-A908-83C7EFEF49A8}">
      <dsp:nvSpPr>
        <dsp:cNvPr id="0" name=""/>
        <dsp:cNvSpPr/>
      </dsp:nvSpPr>
      <dsp:spPr>
        <a:xfrm>
          <a:off x="2024476" y="592204"/>
          <a:ext cx="3943935" cy="3943935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harsh" dir="t"/>
        </a:scene3d>
        <a:sp3d prstMaterial="metal">
          <a:bevelT w="152400" h="152400"/>
          <a:bevelB w="152400" h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D720A7-9F18-4CA5-9E5C-00E1AFB13A73}">
      <dsp:nvSpPr>
        <dsp:cNvPr id="0" name=""/>
        <dsp:cNvSpPr/>
      </dsp:nvSpPr>
      <dsp:spPr>
        <a:xfrm>
          <a:off x="2024453" y="601641"/>
          <a:ext cx="3943935" cy="3943935"/>
        </a:xfrm>
        <a:prstGeom prst="blockArc">
          <a:avLst>
            <a:gd name="adj1" fmla="val 5100077"/>
            <a:gd name="adj2" fmla="val 10816844"/>
            <a:gd name="adj3" fmla="val 4643"/>
          </a:avLst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harsh" dir="t"/>
        </a:scene3d>
        <a:sp3d prstMaterial="metal">
          <a:bevelT w="152400" h="152400"/>
          <a:bevelB w="152400" h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3CED06-48B0-478E-AF18-669ABC30F45C}">
      <dsp:nvSpPr>
        <dsp:cNvPr id="0" name=""/>
        <dsp:cNvSpPr/>
      </dsp:nvSpPr>
      <dsp:spPr>
        <a:xfrm>
          <a:off x="2024499" y="601637"/>
          <a:ext cx="3943935" cy="3943935"/>
        </a:xfrm>
        <a:prstGeom prst="blockArc">
          <a:avLst>
            <a:gd name="adj1" fmla="val 21583164"/>
            <a:gd name="adj2" fmla="val 5100159"/>
            <a:gd name="adj3" fmla="val 4643"/>
          </a:avLst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harsh" dir="t"/>
        </a:scene3d>
        <a:sp3d prstMaterial="metal">
          <a:bevelT w="152400" h="152400"/>
          <a:bevelB w="152400" h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C4EC5E-F421-4F17-91C3-282D6B52A2B6}">
      <dsp:nvSpPr>
        <dsp:cNvPr id="0" name=""/>
        <dsp:cNvSpPr/>
      </dsp:nvSpPr>
      <dsp:spPr>
        <a:xfrm>
          <a:off x="2024476" y="592204"/>
          <a:ext cx="3943935" cy="3943935"/>
        </a:xfrm>
        <a:prstGeom prst="blockArc">
          <a:avLst>
            <a:gd name="adj1" fmla="val 16200000"/>
            <a:gd name="adj2" fmla="val 0"/>
            <a:gd name="adj3" fmla="val 4643"/>
          </a:avLst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harsh" dir="t"/>
        </a:scene3d>
        <a:sp3d prstMaterial="metal">
          <a:bevelT w="152400" h="152400"/>
          <a:bevelB w="152400" h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CF6E60-C354-473E-8160-DCE107A6EEA0}">
      <dsp:nvSpPr>
        <dsp:cNvPr id="0" name=""/>
        <dsp:cNvSpPr/>
      </dsp:nvSpPr>
      <dsp:spPr>
        <a:xfrm>
          <a:off x="3088072" y="1655800"/>
          <a:ext cx="1816742" cy="1816742"/>
        </a:xfrm>
        <a:prstGeom prst="ellipse">
          <a:avLst/>
        </a:prstGeom>
        <a:gradFill rotWithShape="0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6">
                <a:lumMod val="75000"/>
              </a:schemeClr>
            </a:gs>
            <a:gs pos="100000">
              <a:srgbClr val="E5AF13"/>
            </a:gs>
          </a:gsLst>
          <a:lin ang="5400000" scaled="0"/>
        </a:gra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  <a:scene3d>
          <a:camera prst="orthographicFront"/>
          <a:lightRig rig="harsh" dir="t"/>
        </a:scene3d>
        <a:sp3d prstMaterial="metal">
          <a:bevelT w="152400" h="152400"/>
          <a:bevelB w="152400" h="152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IDENTIFICAR EL NIVEL DE SATISFACCIÓN DEL CLIENTE</a:t>
          </a:r>
          <a:endParaRPr lang="es-CO" sz="1600" kern="1200" dirty="0"/>
        </a:p>
      </dsp:txBody>
      <dsp:txXfrm>
        <a:off x="3088072" y="1655800"/>
        <a:ext cx="1816742" cy="1816742"/>
      </dsp:txXfrm>
    </dsp:sp>
    <dsp:sp modelId="{FA9492B0-10C0-4D6B-A4F5-0D328DF04F94}">
      <dsp:nvSpPr>
        <dsp:cNvPr id="0" name=""/>
        <dsp:cNvSpPr/>
      </dsp:nvSpPr>
      <dsp:spPr>
        <a:xfrm>
          <a:off x="3360584" y="2126"/>
          <a:ext cx="1271719" cy="1271719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harsh" dir="t"/>
        </a:scene3d>
        <a:sp3d prstMaterial="metal">
          <a:bevelT w="152400" h="152400"/>
          <a:bevelB w="152400" h="152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ENTREVISTAS</a:t>
          </a:r>
          <a:endParaRPr lang="es-CO" sz="1100" kern="1200" dirty="0"/>
        </a:p>
      </dsp:txBody>
      <dsp:txXfrm>
        <a:off x="3360584" y="2126"/>
        <a:ext cx="1271719" cy="1271719"/>
      </dsp:txXfrm>
    </dsp:sp>
    <dsp:sp modelId="{067C584D-8B6A-4360-AEB5-392D81DB7CE4}">
      <dsp:nvSpPr>
        <dsp:cNvPr id="0" name=""/>
        <dsp:cNvSpPr/>
      </dsp:nvSpPr>
      <dsp:spPr>
        <a:xfrm>
          <a:off x="5286769" y="1928312"/>
          <a:ext cx="1271719" cy="1271719"/>
        </a:xfrm>
        <a:prstGeom prst="ellipse">
          <a:avLst/>
        </a:prstGeom>
        <a:solidFill>
          <a:srgbClr val="FFFF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harsh" dir="t"/>
        </a:scene3d>
        <a:sp3d prstMaterial="metal">
          <a:bevelT w="152400" h="152400"/>
          <a:bevelB w="152400" h="152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dirty="0" smtClean="0">
              <a:solidFill>
                <a:schemeClr val="bg2">
                  <a:lumMod val="10000"/>
                </a:schemeClr>
              </a:solidFill>
            </a:rPr>
            <a:t>ENCUESTAS</a:t>
          </a:r>
          <a:endParaRPr lang="es-CO" sz="11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5286769" y="1928312"/>
        <a:ext cx="1271719" cy="1271719"/>
      </dsp:txXfrm>
    </dsp:sp>
    <dsp:sp modelId="{2A82CE6D-0461-4732-B0BF-01C8A82ACCC6}">
      <dsp:nvSpPr>
        <dsp:cNvPr id="0" name=""/>
        <dsp:cNvSpPr/>
      </dsp:nvSpPr>
      <dsp:spPr>
        <a:xfrm>
          <a:off x="3528396" y="3856609"/>
          <a:ext cx="1271719" cy="12717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harsh" dir="t"/>
        </a:scene3d>
        <a:sp3d prstMaterial="metal">
          <a:bevelT w="152400" h="152400"/>
          <a:bevelB w="152400" h="152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dirty="0" err="1" smtClean="0">
              <a:solidFill>
                <a:schemeClr val="bg2">
                  <a:lumMod val="10000"/>
                </a:schemeClr>
              </a:solidFill>
            </a:rPr>
            <a:t>SAU</a:t>
          </a:r>
          <a:endParaRPr lang="es-CO" sz="1100" b="1" kern="1200" dirty="0" smtClean="0">
            <a:solidFill>
              <a:schemeClr val="bg2">
                <a:lumMod val="10000"/>
              </a:schemeClr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dirty="0" err="1" smtClean="0">
              <a:solidFill>
                <a:schemeClr val="bg2">
                  <a:lumMod val="10000"/>
                </a:schemeClr>
              </a:solidFill>
            </a:rPr>
            <a:t>PQRS</a:t>
          </a:r>
          <a:endParaRPr lang="es-CO" sz="11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528396" y="3856609"/>
        <a:ext cx="1271719" cy="1271719"/>
      </dsp:txXfrm>
    </dsp:sp>
    <dsp:sp modelId="{41DC1083-1151-4477-AAA0-4851AE84D80F}">
      <dsp:nvSpPr>
        <dsp:cNvPr id="0" name=""/>
        <dsp:cNvSpPr/>
      </dsp:nvSpPr>
      <dsp:spPr>
        <a:xfrm>
          <a:off x="1434398" y="1928312"/>
          <a:ext cx="1271719" cy="1271719"/>
        </a:xfrm>
        <a:prstGeom prst="ellipse">
          <a:avLst/>
        </a:prstGeom>
        <a:solidFill>
          <a:srgbClr val="FF5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harsh" dir="t"/>
        </a:scene3d>
        <a:sp3d prstMaterial="metal">
          <a:bevelT w="152400" h="152400"/>
          <a:bevelB w="152400" h="152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CONTACTO DIRECTO</a:t>
          </a:r>
          <a:endParaRPr lang="es-CO" sz="1100" kern="1200" dirty="0"/>
        </a:p>
      </dsp:txBody>
      <dsp:txXfrm>
        <a:off x="1434398" y="1928312"/>
        <a:ext cx="1271719" cy="1271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CEDC-C302-48F8-B0AD-7F1DD1AC03DB}" type="datetimeFigureOut">
              <a:rPr lang="es-CO" smtClean="0"/>
              <a:pPr/>
              <a:t>27/09/2012</a:t>
            </a:fld>
            <a:endParaRPr lang="es-CO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C919BA5-A490-43B5-B2FD-6DB125B7455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CEDC-C302-48F8-B0AD-7F1DD1AC03DB}" type="datetimeFigureOut">
              <a:rPr lang="es-CO" smtClean="0"/>
              <a:pPr/>
              <a:t>27/09/2012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9BA5-A490-43B5-B2FD-6DB125B7455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CEDC-C302-48F8-B0AD-7F1DD1AC03DB}" type="datetimeFigureOut">
              <a:rPr lang="es-CO" smtClean="0"/>
              <a:pPr/>
              <a:t>27/09/2012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9BA5-A490-43B5-B2FD-6DB125B7455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CEDC-C302-48F8-B0AD-7F1DD1AC03DB}" type="datetimeFigureOut">
              <a:rPr lang="es-CO" smtClean="0"/>
              <a:pPr/>
              <a:t>27/09/2012</a:t>
            </a:fld>
            <a:endParaRPr lang="es-CO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CO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C919BA5-A490-43B5-B2FD-6DB125B7455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CEDC-C302-48F8-B0AD-7F1DD1AC03DB}" type="datetimeFigureOut">
              <a:rPr lang="es-CO" smtClean="0"/>
              <a:pPr/>
              <a:t>27/09/2012</a:t>
            </a:fld>
            <a:endParaRPr lang="es-CO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9BA5-A490-43B5-B2FD-6DB125B7455C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CEDC-C302-48F8-B0AD-7F1DD1AC03DB}" type="datetimeFigureOut">
              <a:rPr lang="es-CO" smtClean="0"/>
              <a:pPr/>
              <a:t>27/09/2012</a:t>
            </a:fld>
            <a:endParaRPr lang="es-CO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9BA5-A490-43B5-B2FD-6DB125B7455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CEDC-C302-48F8-B0AD-7F1DD1AC03DB}" type="datetimeFigureOut">
              <a:rPr lang="es-CO" smtClean="0"/>
              <a:pPr/>
              <a:t>27/09/2012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C919BA5-A490-43B5-B2FD-6DB125B7455C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CEDC-C302-48F8-B0AD-7F1DD1AC03DB}" type="datetimeFigureOut">
              <a:rPr lang="es-CO" smtClean="0"/>
              <a:pPr/>
              <a:t>27/09/2012</a:t>
            </a:fld>
            <a:endParaRPr lang="es-CO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9BA5-A490-43B5-B2FD-6DB125B7455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CEDC-C302-48F8-B0AD-7F1DD1AC03DB}" type="datetimeFigureOut">
              <a:rPr lang="es-CO" smtClean="0"/>
              <a:pPr/>
              <a:t>27/09/2012</a:t>
            </a:fld>
            <a:endParaRPr lang="es-CO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9BA5-A490-43B5-B2FD-6DB125B7455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CEDC-C302-48F8-B0AD-7F1DD1AC03DB}" type="datetimeFigureOut">
              <a:rPr lang="es-CO" smtClean="0"/>
              <a:pPr/>
              <a:t>27/09/2012</a:t>
            </a:fld>
            <a:endParaRPr lang="es-CO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9BA5-A490-43B5-B2FD-6DB125B7455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CEDC-C302-48F8-B0AD-7F1DD1AC03DB}" type="datetimeFigureOut">
              <a:rPr lang="es-CO" smtClean="0"/>
              <a:pPr/>
              <a:t>27/09/2012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9BA5-A490-43B5-B2FD-6DB125B7455C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BC2CEDC-C302-48F8-B0AD-7F1DD1AC03DB}" type="datetimeFigureOut">
              <a:rPr lang="es-CO" smtClean="0"/>
              <a:pPr/>
              <a:t>27/09/2012</a:t>
            </a:fld>
            <a:endParaRPr lang="es-CO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C919BA5-A490-43B5-B2FD-6DB125B7455C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PnKlvKFtbQ&amp;feature=related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5536" y="188640"/>
            <a:ext cx="8235406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1259632" y="548680"/>
            <a:ext cx="65527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sz="2400" b="1" dirty="0" smtClean="0"/>
          </a:p>
          <a:p>
            <a:pPr algn="ctr"/>
            <a:endParaRPr lang="es-CO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s-CO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CO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humanización de los servicios de salud es un elemento mediante el cual se busca</a:t>
            </a:r>
          </a:p>
          <a:p>
            <a:pPr algn="ctr"/>
            <a:r>
              <a:rPr lang="es-CO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sensibilizar al personal de salud, tanto los que tienen funciones administrativas </a:t>
            </a:r>
            <a:r>
              <a:rPr lang="es-CO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asistenciales </a:t>
            </a:r>
            <a:r>
              <a:rPr lang="es-CO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frente a la atención del servicio, para que su comportamiento sea </a:t>
            </a:r>
            <a:r>
              <a:rPr lang="es-CO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propio de </a:t>
            </a:r>
            <a:r>
              <a:rPr lang="es-CO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cultura organizacional de la Institución</a:t>
            </a:r>
            <a:r>
              <a:rPr lang="es-CO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es-CO" sz="2000" b="1" dirty="0"/>
          </a:p>
          <a:p>
            <a:pPr algn="ctr"/>
            <a:endParaRPr lang="es-CO" sz="2000" b="1" dirty="0" smtClean="0"/>
          </a:p>
          <a:p>
            <a:pPr algn="ctr"/>
            <a:endParaRPr lang="es-CO" sz="2000" b="1" dirty="0"/>
          </a:p>
          <a:p>
            <a:pPr algn="ctr"/>
            <a:endParaRPr lang="es-CO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/>
              <a:t>Estilo pasivo de comunicación: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971600" y="5733256"/>
            <a:ext cx="7416824" cy="93873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s-CO" dirty="0" smtClean="0"/>
              <a:t>GENERA   INSEGURIDAD ,AGRESIVIDAD </a:t>
            </a:r>
          </a:p>
          <a:p>
            <a:pPr algn="ctr">
              <a:buNone/>
            </a:pPr>
            <a:r>
              <a:rPr lang="es-CO" dirty="0" smtClean="0"/>
              <a:t>Y VIOLENCIA </a:t>
            </a:r>
            <a:endParaRPr lang="es-C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96752"/>
            <a:ext cx="446449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/>
              <a:t>Estilo asertivo de comunicación</a:t>
            </a:r>
            <a:endParaRPr lang="es-CO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4824536" cy="4578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364088" y="1628800"/>
            <a:ext cx="35283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2800" b="1" dirty="0" smtClean="0"/>
          </a:p>
          <a:p>
            <a:pPr algn="ctr"/>
            <a:r>
              <a:rPr lang="es-CO" sz="2800" b="1" dirty="0" smtClean="0"/>
              <a:t>La asertividad, una técnica de  atención que se basa en decir las palabras  oportunas, en el</a:t>
            </a:r>
            <a:r>
              <a:rPr lang="es-CO" sz="2800" dirty="0" smtClean="0"/>
              <a:t> </a:t>
            </a:r>
            <a:r>
              <a:rPr lang="es-CO" sz="2800" b="1" dirty="0" smtClean="0"/>
              <a:t>momento oportuno, de la forma oportuna</a:t>
            </a:r>
          </a:p>
          <a:p>
            <a:endParaRPr lang="es-CO" sz="2800" b="1" dirty="0"/>
          </a:p>
          <a:p>
            <a:endParaRPr lang="es-CO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TECNICAS DE ATENCION AL USUARIO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s-CO" b="1" u="sng" dirty="0" smtClean="0"/>
          </a:p>
          <a:p>
            <a:pPr lvl="0"/>
            <a:r>
              <a:rPr lang="es-CO" b="1" u="sng" dirty="0" smtClean="0"/>
              <a:t>TÉCNICA DEL “DISCO RAYADO”</a:t>
            </a:r>
            <a:endParaRPr lang="es-CO" dirty="0" smtClean="0"/>
          </a:p>
          <a:p>
            <a:r>
              <a:rPr lang="es-CO" b="1" u="sng" dirty="0" smtClean="0"/>
              <a:t>EXPRESIÓN DE SENTIMIENTOS NEGATIVOS</a:t>
            </a:r>
          </a:p>
          <a:p>
            <a:pPr lvl="0"/>
            <a:r>
              <a:rPr lang="es-CO" b="1" u="sng" dirty="0" smtClean="0"/>
              <a:t>TÉCNICA DEL “BANCO DE NIEBLA”</a:t>
            </a:r>
            <a:endParaRPr lang="es-CO" dirty="0" smtClean="0"/>
          </a:p>
          <a:p>
            <a:pPr lvl="0"/>
            <a:r>
              <a:rPr lang="es-CO" sz="2800" b="1" u="sng" dirty="0" smtClean="0"/>
              <a:t>ACLARACIÓN ANTE OPINIONES CONTRADICTORIAS</a:t>
            </a:r>
            <a:endParaRPr lang="es-CO" sz="2800" dirty="0" smtClean="0"/>
          </a:p>
          <a:p>
            <a:endParaRPr lang="es-CO" dirty="0"/>
          </a:p>
        </p:txBody>
      </p:sp>
      <p:sp>
        <p:nvSpPr>
          <p:cNvPr id="4" name="3 CuadroTexto"/>
          <p:cNvSpPr txBox="1"/>
          <p:nvPr/>
        </p:nvSpPr>
        <p:spPr>
          <a:xfrm>
            <a:off x="5724128" y="5589240"/>
            <a:ext cx="2894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FF0000"/>
                </a:solidFill>
              </a:rPr>
              <a:t>PRESENTACION DE CASOS </a:t>
            </a:r>
          </a:p>
          <a:p>
            <a:r>
              <a:rPr lang="es-CO" dirty="0" smtClean="0">
                <a:solidFill>
                  <a:srgbClr val="FF0000"/>
                </a:solidFill>
              </a:rPr>
              <a:t>DE ACUERDO A LA LECTURA</a:t>
            </a:r>
            <a:endParaRPr lang="es-CO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s-CO" sz="3100" b="1" dirty="0" smtClean="0"/>
              <a:t>ELEMENTOS QUE INFLUYEN EN LA COMUNICACIÓN VERBAL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2552700" cy="2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268760"/>
            <a:ext cx="22479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365104"/>
            <a:ext cx="2248490" cy="217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Botón de acción: Ayuda">
            <a:hlinkClick r:id="" action="ppaction://noaction" highlightClick="1"/>
          </p:cNvPr>
          <p:cNvSpPr/>
          <p:nvPr/>
        </p:nvSpPr>
        <p:spPr>
          <a:xfrm>
            <a:off x="6660232" y="3933056"/>
            <a:ext cx="1584176" cy="252028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   SERES COMPLETAMENTE SOCIALES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12160" y="4553744"/>
            <a:ext cx="2448272" cy="2304256"/>
          </a:xfrm>
          <a:solidFill>
            <a:schemeClr val="accent5">
              <a:lumMod val="75000"/>
            </a:schemeClr>
          </a:solidFill>
        </p:spPr>
        <p:txBody>
          <a:bodyPr>
            <a:normAutofit fontScale="25000" lnSpcReduction="20000"/>
          </a:bodyPr>
          <a:lstStyle/>
          <a:p>
            <a:endParaRPr lang="es-ES" sz="11200" dirty="0" smtClean="0"/>
          </a:p>
          <a:p>
            <a:r>
              <a:rPr lang="es-ES" sz="11200" dirty="0" smtClean="0">
                <a:solidFill>
                  <a:schemeClr val="tx1"/>
                </a:solidFill>
              </a:rPr>
              <a:t>EQUIPO</a:t>
            </a:r>
          </a:p>
          <a:p>
            <a:pPr>
              <a:buNone/>
            </a:pPr>
            <a:endParaRPr lang="es-CO" sz="11200" dirty="0" smtClean="0">
              <a:solidFill>
                <a:schemeClr val="tx1"/>
              </a:solidFill>
            </a:endParaRPr>
          </a:p>
          <a:p>
            <a:r>
              <a:rPr lang="es-ES" sz="11200" dirty="0" smtClean="0">
                <a:solidFill>
                  <a:schemeClr val="tx1"/>
                </a:solidFill>
              </a:rPr>
              <a:t>GRUPO DE TRABAJO</a:t>
            </a:r>
            <a:endParaRPr lang="es-CO" sz="112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s-CO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628800"/>
            <a:ext cx="2178174" cy="259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532859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100" b="1" dirty="0" smtClean="0"/>
              <a:t>DIFERENCIAS ENTRE GRUPO </a:t>
            </a:r>
            <a:br>
              <a:rPr lang="es-ES" sz="3100" b="1" dirty="0" smtClean="0"/>
            </a:br>
            <a:r>
              <a:rPr lang="es-ES" sz="3100" b="1" dirty="0" smtClean="0"/>
              <a:t>DE TRABAJO Y EQUIPO DE TRABAJO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2425" y="1554162"/>
            <a:ext cx="3993860" cy="497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b="1" dirty="0" smtClean="0"/>
              <a:t>Atención Telefónica de Calidad y Orientación al Cliente</a:t>
            </a:r>
            <a:endParaRPr lang="es-C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2000240"/>
            <a:ext cx="4429156" cy="360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ERRORES EN LA IMAGEN TELEFÓNICA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357298"/>
            <a:ext cx="8686800" cy="535785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s-ES" sz="6400" dirty="0" smtClean="0"/>
              <a:t>1. Transferencia incompleta: cuando se pasa la llamada a otra extensión sin informar nombre y necesidad del usuario. Esto denota falta de compromiso e interés</a:t>
            </a:r>
            <a:endParaRPr lang="es-CO" sz="6400" dirty="0" smtClean="0"/>
          </a:p>
          <a:p>
            <a:pPr algn="just"/>
            <a:r>
              <a:rPr lang="es-ES" sz="6400" dirty="0" smtClean="0"/>
              <a:t>2. Exceso de confianza en la relación con el usuario: utilizar palabras cariñosas, tutear o expresiones de familiaridad tipo " mi amor, gordita, abuelo, mamita..." son consideradas falta de respeto con el usuario. Recuerde cada persona tiene un nombre, utilice expresiones como: Don, Doña, Señor (a), Doctor, ingeniero, </a:t>
            </a:r>
            <a:r>
              <a:rPr lang="es-ES" sz="6400" dirty="0" err="1" smtClean="0"/>
              <a:t>etc</a:t>
            </a:r>
            <a:r>
              <a:rPr lang="es-ES" sz="6400" dirty="0" smtClean="0"/>
              <a:t> según corresponda para referirse a él.</a:t>
            </a:r>
            <a:endParaRPr lang="es-CO" sz="6400" dirty="0" smtClean="0"/>
          </a:p>
          <a:p>
            <a:pPr algn="just"/>
            <a:r>
              <a:rPr lang="es-ES" sz="6400" dirty="0" smtClean="0"/>
              <a:t>3. El cliente escucha lo que no debe: Cuando se hacen consultas a compañeros o superiores y se utilizan términos o expresiones </a:t>
            </a:r>
            <a:r>
              <a:rPr lang="es-ES" sz="6400" dirty="0" err="1" smtClean="0"/>
              <a:t>desobligantes</a:t>
            </a:r>
            <a:r>
              <a:rPr lang="es-ES" sz="6400" dirty="0" smtClean="0"/>
              <a:t> como " otra vez el señor de ayer....", " que señora tan cansona", " la señora del problema ese..." sin colocar la llamada en espera. Atención: no utilice NUNCA este tipo de expresiones y coloque siempre la llamada en espera o tape la bocina independientemente de la consulta.</a:t>
            </a:r>
            <a:endParaRPr lang="es-CO" sz="6400" dirty="0" smtClean="0"/>
          </a:p>
          <a:p>
            <a:pPr algn="just"/>
            <a:r>
              <a:rPr lang="es-ES" sz="6400" dirty="0" smtClean="0"/>
              <a:t>4. No tomar nota del nombre y datos importantes del usuario, obligando así a repreguntar lo mismo varias veces. Esto resulta molesto y disminuye la calidad del servicio.</a:t>
            </a:r>
            <a:endParaRPr lang="es-CO" sz="6400" dirty="0" smtClean="0"/>
          </a:p>
          <a:p>
            <a:pPr algn="just"/>
            <a:r>
              <a:rPr lang="es-ES" sz="6400" dirty="0" smtClean="0"/>
              <a:t>5. Comer o bostezar a repetición durante la comunicación: recuerde que su preparación física es importante, organícese, de lo contrario su imagen será de total desinterés en el servicio.</a:t>
            </a:r>
            <a:endParaRPr lang="es-CO" sz="6400" dirty="0" smtClean="0"/>
          </a:p>
          <a:p>
            <a:pPr algn="just"/>
            <a:r>
              <a:rPr lang="es-ES" sz="6400" dirty="0" smtClean="0"/>
              <a:t>6. Rebote innecesario: cuando por desinterés, desorganización y/o falta de conocimiento de la institución, del proceso o las necesidades del cliente, se pasa la llamada a cualquier extensión "por salir del paso" . Es de las situaciones más molestas e ineficientes del servicio.</a:t>
            </a:r>
            <a:endParaRPr lang="es-CO" sz="6400" dirty="0" smtClean="0"/>
          </a:p>
          <a:p>
            <a:pPr algn="just"/>
            <a:r>
              <a:rPr lang="es-ES" sz="6400" dirty="0" smtClean="0"/>
              <a:t>7. Espera prolongada: si la necesidad del usuario no puede ser resuelta rápidamente, es preferible que se le explique la situación y devolverle la llamada más tarde al concretar la respuesta. Es importante cumplir lo que se promete.</a:t>
            </a:r>
            <a:endParaRPr lang="es-CO" sz="6400" dirty="0" smtClean="0"/>
          </a:p>
          <a:p>
            <a:pPr algn="just"/>
            <a:r>
              <a:rPr lang="es-ES" sz="6400" dirty="0" smtClean="0"/>
              <a:t>8. Discutir y ser agresivo con el usuario: el cliente necesita que se le resuelva el problema que tiene, no que se le cree otro con nuestra actitud. Si es un cliente difícil o que se encuentra molesto, es importante averiguar la razón y tranquilizarlo, pero esto no se logra si el no expresa lo que siente. Dele y dese la oportunidad de un mejor servicio. </a:t>
            </a:r>
            <a:endParaRPr lang="es-CO" sz="6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6531169" y="6488668"/>
            <a:ext cx="2612831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CO" dirty="0" smtClean="0"/>
              <a:t>PESENTACION DE CASOS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TERMINOLOGIA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484784"/>
            <a:ext cx="8686800" cy="4525963"/>
          </a:xfrm>
        </p:spPr>
        <p:txBody>
          <a:bodyPr>
            <a:normAutofit fontScale="55000" lnSpcReduction="20000"/>
          </a:bodyPr>
          <a:lstStyle/>
          <a:p>
            <a:r>
              <a:rPr lang="es-CO" b="1" dirty="0">
                <a:solidFill>
                  <a:srgbClr val="002060"/>
                </a:solidFill>
              </a:rPr>
              <a:t>ACCESIBILIDAD</a:t>
            </a:r>
            <a:endParaRPr lang="es-CO" dirty="0">
              <a:solidFill>
                <a:srgbClr val="002060"/>
              </a:solidFill>
            </a:endParaRPr>
          </a:p>
          <a:p>
            <a:r>
              <a:rPr lang="es-CO" b="1" dirty="0">
                <a:solidFill>
                  <a:srgbClr val="002060"/>
                </a:solidFill>
              </a:rPr>
              <a:t>ACTITUD</a:t>
            </a:r>
            <a:endParaRPr lang="es-CO" dirty="0">
              <a:solidFill>
                <a:srgbClr val="002060"/>
              </a:solidFill>
            </a:endParaRPr>
          </a:p>
          <a:p>
            <a:r>
              <a:rPr lang="es-CO" b="1" dirty="0">
                <a:solidFill>
                  <a:srgbClr val="002060"/>
                </a:solidFill>
              </a:rPr>
              <a:t>ATENCIÓN PERSONALIZADA</a:t>
            </a:r>
            <a:endParaRPr lang="es-CO" dirty="0">
              <a:solidFill>
                <a:srgbClr val="002060"/>
              </a:solidFill>
            </a:endParaRPr>
          </a:p>
          <a:p>
            <a:r>
              <a:rPr lang="es-CO" b="1" dirty="0">
                <a:solidFill>
                  <a:srgbClr val="002060"/>
                </a:solidFill>
              </a:rPr>
              <a:t>ASERTIVIDAD</a:t>
            </a:r>
            <a:endParaRPr lang="es-CO" dirty="0">
              <a:solidFill>
                <a:srgbClr val="002060"/>
              </a:solidFill>
            </a:endParaRPr>
          </a:p>
          <a:p>
            <a:r>
              <a:rPr lang="es-CO" b="1" dirty="0">
                <a:solidFill>
                  <a:srgbClr val="002060"/>
                </a:solidFill>
              </a:rPr>
              <a:t>CALIDAD</a:t>
            </a:r>
            <a:endParaRPr lang="es-CO" dirty="0">
              <a:solidFill>
                <a:srgbClr val="002060"/>
              </a:solidFill>
            </a:endParaRPr>
          </a:p>
          <a:p>
            <a:r>
              <a:rPr lang="es-CO" b="1" dirty="0">
                <a:solidFill>
                  <a:srgbClr val="002060"/>
                </a:solidFill>
              </a:rPr>
              <a:t>CALIDAD PERCIBIDA</a:t>
            </a:r>
            <a:endParaRPr lang="es-CO" dirty="0">
              <a:solidFill>
                <a:srgbClr val="002060"/>
              </a:solidFill>
            </a:endParaRPr>
          </a:p>
          <a:p>
            <a:r>
              <a:rPr lang="es-CO" b="1" dirty="0">
                <a:solidFill>
                  <a:srgbClr val="002060"/>
                </a:solidFill>
              </a:rPr>
              <a:t>CAPACIDAD DE RESPUESTA</a:t>
            </a:r>
            <a:endParaRPr lang="es-CO" dirty="0">
              <a:solidFill>
                <a:srgbClr val="002060"/>
              </a:solidFill>
            </a:endParaRPr>
          </a:p>
          <a:p>
            <a:r>
              <a:rPr lang="es-CO" b="1" dirty="0">
                <a:solidFill>
                  <a:srgbClr val="002060"/>
                </a:solidFill>
              </a:rPr>
              <a:t>COMPETENCIA</a:t>
            </a:r>
            <a:endParaRPr lang="es-CO" dirty="0">
              <a:solidFill>
                <a:srgbClr val="002060"/>
              </a:solidFill>
            </a:endParaRPr>
          </a:p>
          <a:p>
            <a:r>
              <a:rPr lang="es-CO" b="1" dirty="0">
                <a:solidFill>
                  <a:srgbClr val="002060"/>
                </a:solidFill>
              </a:rPr>
              <a:t>CONFIDENCIALIDAD</a:t>
            </a:r>
            <a:endParaRPr lang="es-CO" dirty="0">
              <a:solidFill>
                <a:srgbClr val="002060"/>
              </a:solidFill>
            </a:endParaRPr>
          </a:p>
          <a:p>
            <a:r>
              <a:rPr lang="es-CO" b="1" dirty="0">
                <a:solidFill>
                  <a:srgbClr val="002060"/>
                </a:solidFill>
              </a:rPr>
              <a:t>EMPATÍA</a:t>
            </a:r>
            <a:endParaRPr lang="es-CO" dirty="0">
              <a:solidFill>
                <a:srgbClr val="002060"/>
              </a:solidFill>
            </a:endParaRPr>
          </a:p>
          <a:p>
            <a:r>
              <a:rPr lang="es-CO" b="1" dirty="0">
                <a:solidFill>
                  <a:srgbClr val="002060"/>
                </a:solidFill>
              </a:rPr>
              <a:t>EXPECTATIVAS</a:t>
            </a:r>
            <a:endParaRPr lang="es-CO" dirty="0">
              <a:solidFill>
                <a:srgbClr val="002060"/>
              </a:solidFill>
            </a:endParaRPr>
          </a:p>
          <a:p>
            <a:r>
              <a:rPr lang="es-CO" b="1" dirty="0">
                <a:solidFill>
                  <a:srgbClr val="002060"/>
                </a:solidFill>
              </a:rPr>
              <a:t>FIABILIDAD</a:t>
            </a:r>
            <a:endParaRPr lang="es-CO" dirty="0">
              <a:solidFill>
                <a:srgbClr val="002060"/>
              </a:solidFill>
            </a:endParaRPr>
          </a:p>
          <a:p>
            <a:r>
              <a:rPr lang="es-CO" b="1" dirty="0">
                <a:solidFill>
                  <a:srgbClr val="002060"/>
                </a:solidFill>
              </a:rPr>
              <a:t>MEJORA</a:t>
            </a:r>
            <a:endParaRPr lang="es-CO" dirty="0">
              <a:solidFill>
                <a:srgbClr val="002060"/>
              </a:solidFill>
            </a:endParaRPr>
          </a:p>
          <a:p>
            <a:r>
              <a:rPr lang="es-CO" b="1" dirty="0">
                <a:solidFill>
                  <a:srgbClr val="002060"/>
                </a:solidFill>
              </a:rPr>
              <a:t>SATISFACCIÓN</a:t>
            </a:r>
            <a:endParaRPr lang="es-CO" dirty="0">
              <a:solidFill>
                <a:srgbClr val="002060"/>
              </a:solidFill>
            </a:endParaRPr>
          </a:p>
          <a:p>
            <a:r>
              <a:rPr lang="es-CO" b="1" dirty="0">
                <a:solidFill>
                  <a:srgbClr val="002060"/>
                </a:solidFill>
              </a:rPr>
              <a:t>USUARIO/ PACIENTE/ CLIENTE EXTERNO</a:t>
            </a:r>
            <a:endParaRPr lang="es-CO" dirty="0">
              <a:solidFill>
                <a:srgbClr val="002060"/>
              </a:solidFill>
            </a:endParaRPr>
          </a:p>
          <a:p>
            <a:endParaRPr lang="es-CO" dirty="0"/>
          </a:p>
        </p:txBody>
      </p:sp>
      <p:pic>
        <p:nvPicPr>
          <p:cNvPr id="5" name="4 Imagen" descr="ATENCION AL USUARIO 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2204864"/>
            <a:ext cx="1716439" cy="303677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588224" y="616530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rgbClr val="FF0000"/>
                </a:solidFill>
              </a:rPr>
              <a:t>GLOSARIO</a:t>
            </a:r>
            <a:endParaRPr lang="es-CO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sz="3600" b="1" u="sng" dirty="0" smtClean="0"/>
              <a:t/>
            </a:r>
            <a:br>
              <a:rPr lang="es-CO" sz="3600" b="1" u="sng" dirty="0" smtClean="0"/>
            </a:br>
            <a:r>
              <a:rPr lang="es-CO" sz="3600" b="1" dirty="0" smtClean="0"/>
              <a:t>Ideas </a:t>
            </a:r>
            <a:r>
              <a:rPr lang="es-CO" sz="3600" b="1" dirty="0"/>
              <a:t>Básicas para la Comunicación </a:t>
            </a:r>
            <a:r>
              <a:rPr lang="es-CO" sz="3600" b="1" dirty="0" smtClean="0"/>
              <a:t/>
            </a:r>
            <a:br>
              <a:rPr lang="es-CO" sz="3600" b="1" dirty="0" smtClean="0"/>
            </a:br>
            <a:r>
              <a:rPr lang="es-CO" sz="3600" b="1" dirty="0" smtClean="0"/>
              <a:t>con </a:t>
            </a:r>
            <a:r>
              <a:rPr lang="es-CO" sz="3600" b="1" dirty="0"/>
              <a:t>los Usuarios</a:t>
            </a:r>
            <a:r>
              <a:rPr lang="es-CO" sz="3600" dirty="0"/>
              <a:t>.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484785"/>
            <a:ext cx="1152128" cy="141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988840"/>
            <a:ext cx="407471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005064"/>
            <a:ext cx="2247900" cy="239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b="1" dirty="0" smtClean="0"/>
              <a:t>Ideas Básicas para la Comunicación </a:t>
            </a:r>
            <a:br>
              <a:rPr lang="es-CO" b="1" dirty="0" smtClean="0"/>
            </a:br>
            <a:r>
              <a:rPr lang="es-CO" b="1" dirty="0" smtClean="0"/>
              <a:t>con los Usuarios</a:t>
            </a:r>
            <a:r>
              <a:rPr lang="es-CO" dirty="0" smtClean="0"/>
              <a:t>.</a:t>
            </a:r>
            <a:endParaRPr lang="es-CO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16832"/>
            <a:ext cx="5112568" cy="391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 rot="20686366">
            <a:off x="309860" y="1917691"/>
            <a:ext cx="1742022" cy="6771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/>
              <a:t>CONFIANZA</a:t>
            </a:r>
          </a:p>
          <a:p>
            <a:pPr algn="ctr"/>
            <a:endParaRPr lang="es-CO" b="1" dirty="0"/>
          </a:p>
        </p:txBody>
      </p:sp>
      <p:sp>
        <p:nvSpPr>
          <p:cNvPr id="6" name="5 CuadroTexto"/>
          <p:cNvSpPr txBox="1"/>
          <p:nvPr/>
        </p:nvSpPr>
        <p:spPr>
          <a:xfrm rot="20686366">
            <a:off x="521843" y="4942568"/>
            <a:ext cx="174202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DISPUESTO A ESCUHAR</a:t>
            </a:r>
            <a:endParaRPr lang="es-CO" b="1" dirty="0"/>
          </a:p>
        </p:txBody>
      </p:sp>
      <p:sp>
        <p:nvSpPr>
          <p:cNvPr id="7" name="6 CuadroTexto"/>
          <p:cNvSpPr txBox="1"/>
          <p:nvPr/>
        </p:nvSpPr>
        <p:spPr>
          <a:xfrm rot="1779264">
            <a:off x="6712032" y="1788033"/>
            <a:ext cx="2008613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SIN DISTRACCIONES</a:t>
            </a:r>
          </a:p>
          <a:p>
            <a:pPr algn="ctr"/>
            <a:endParaRPr lang="es-CO" b="1" dirty="0"/>
          </a:p>
        </p:txBody>
      </p:sp>
      <p:sp>
        <p:nvSpPr>
          <p:cNvPr id="8" name="7 CuadroTexto"/>
          <p:cNvSpPr txBox="1"/>
          <p:nvPr/>
        </p:nvSpPr>
        <p:spPr>
          <a:xfrm rot="1455401">
            <a:off x="6938443" y="4837064"/>
            <a:ext cx="1742022" cy="6771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/>
              <a:t>PACIENCIA</a:t>
            </a:r>
          </a:p>
          <a:p>
            <a:pPr algn="ctr"/>
            <a:endParaRPr lang="es-CO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1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 txBox="1">
            <a:spLocks noGrp="1"/>
          </p:cNvSpPr>
          <p:nvPr>
            <p:ph idx="1"/>
          </p:nvPr>
        </p:nvSpPr>
        <p:spPr>
          <a:xfrm>
            <a:off x="899592" y="1340768"/>
            <a:ext cx="7416824" cy="514602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B/>
          </a:sp3d>
        </p:spPr>
        <p:txBody>
          <a:bodyPr wrap="square">
            <a:spAutoFit/>
          </a:bodyPr>
          <a:lstStyle/>
          <a:p>
            <a:pPr>
              <a:buNone/>
            </a:pPr>
            <a:r>
              <a:rPr lang="es-CO" sz="1400" b="1" dirty="0" smtClean="0"/>
              <a:t>	PETICIÓN:</a:t>
            </a:r>
            <a:r>
              <a:rPr lang="es-CO" sz="1400" dirty="0" smtClean="0"/>
              <a:t>  Es una expresión verbal, escrita o en medio electrónico presentada ante la Universidad Nacional Abierta y a Distancia con el fin de pedir su injerencia en un asunto de su competencia. </a:t>
            </a:r>
            <a:br>
              <a:rPr lang="es-CO" sz="1400" dirty="0" smtClean="0"/>
            </a:br>
            <a:r>
              <a:rPr lang="es-CO" sz="1400" dirty="0" smtClean="0"/>
              <a:t> </a:t>
            </a:r>
            <a:br>
              <a:rPr lang="es-CO" sz="1400" dirty="0" smtClean="0"/>
            </a:br>
            <a:r>
              <a:rPr lang="es-CO" sz="1400" b="1" dirty="0" smtClean="0"/>
              <a:t>QUEJA: </a:t>
            </a:r>
            <a:r>
              <a:rPr lang="es-CO" sz="1400" dirty="0" smtClean="0"/>
              <a:t>Es una expresión o manifestación de inconformidad o descontento, contra una servidor público o servicio de la Institución. </a:t>
            </a:r>
            <a:br>
              <a:rPr lang="es-CO" sz="1400" dirty="0" smtClean="0"/>
            </a:br>
            <a:r>
              <a:rPr lang="es-CO" sz="1400" dirty="0" smtClean="0"/>
              <a:t> </a:t>
            </a:r>
            <a:br>
              <a:rPr lang="es-CO" sz="1400" dirty="0" smtClean="0"/>
            </a:br>
            <a:r>
              <a:rPr lang="es-CO" sz="1400" b="1" dirty="0" smtClean="0"/>
              <a:t>RECLAMO: </a:t>
            </a:r>
            <a:r>
              <a:rPr lang="es-CO" sz="1400" dirty="0" smtClean="0"/>
              <a:t>Expresión verbal, escrita o en medio electrónico con ocasión a la prestación de un servicio deficiente o injustificado.  </a:t>
            </a:r>
            <a:br>
              <a:rPr lang="es-CO" sz="1400" dirty="0" smtClean="0"/>
            </a:br>
            <a:r>
              <a:rPr lang="es-CO" sz="1400" dirty="0" smtClean="0"/>
              <a:t> </a:t>
            </a:r>
            <a:br>
              <a:rPr lang="es-CO" sz="1400" dirty="0" smtClean="0"/>
            </a:br>
            <a:r>
              <a:rPr lang="es-CO" sz="1400" b="1" dirty="0" smtClean="0"/>
              <a:t>SUGERENCIA</a:t>
            </a:r>
            <a:r>
              <a:rPr lang="es-CO" sz="1400" dirty="0" smtClean="0"/>
              <a:t>: Es una recomendación o insinuación que se hace, con el ánimo de contribuir a mejorar un servicio y racionalizar el empleo de los recursos disponibles. </a:t>
            </a:r>
            <a:br>
              <a:rPr lang="es-CO" sz="1400" dirty="0" smtClean="0"/>
            </a:br>
            <a:r>
              <a:rPr lang="es-CO" sz="1400" dirty="0" smtClean="0"/>
              <a:t> </a:t>
            </a:r>
            <a:br>
              <a:rPr lang="es-CO" sz="1400" dirty="0" smtClean="0"/>
            </a:br>
            <a:r>
              <a:rPr lang="es-CO" sz="1400" b="1" dirty="0" smtClean="0"/>
              <a:t>FELICITACIÓN: </a:t>
            </a:r>
            <a:r>
              <a:rPr lang="es-CO" sz="1400" dirty="0" smtClean="0"/>
              <a:t>Se entiende como la manifestación escrita, verbal o en medio electrónico de gratitud por un servicio satisfactorio.</a:t>
            </a:r>
          </a:p>
          <a:p>
            <a:endParaRPr lang="es-CO" sz="1400" dirty="0" smtClean="0"/>
          </a:p>
          <a:p>
            <a:pPr>
              <a:buNone/>
            </a:pPr>
            <a:r>
              <a:rPr lang="es-CO" sz="1400" b="1" dirty="0" smtClean="0"/>
              <a:t>	SAU: </a:t>
            </a:r>
            <a:r>
              <a:rPr lang="es-CO" sz="1400" dirty="0" smtClean="0"/>
              <a:t>Sistema de Atención al Usuario, aplicativo que permite el desarrollo de las actividades y seguimiento respecto con la atención al usuario.  </a:t>
            </a:r>
            <a:br>
              <a:rPr lang="es-CO" sz="1400" dirty="0" smtClean="0"/>
            </a:br>
            <a:r>
              <a:rPr lang="es-CO" sz="1400" dirty="0" smtClean="0"/>
              <a:t> </a:t>
            </a:r>
            <a:br>
              <a:rPr lang="es-CO" sz="1400" dirty="0" smtClean="0"/>
            </a:br>
            <a:r>
              <a:rPr lang="es-CO" sz="1400" b="1" dirty="0" smtClean="0"/>
              <a:t>USUARIO: </a:t>
            </a:r>
            <a:r>
              <a:rPr lang="es-CO" sz="1400" dirty="0" smtClean="0"/>
              <a:t>Se entiende en un sentido amplio y comprende a todo aquel que accede por cualquier medio o se relaciona, directa o indirectamente con los servicios prestados.</a:t>
            </a:r>
          </a:p>
          <a:p>
            <a:pPr>
              <a:defRPr/>
            </a:pPr>
            <a:endParaRPr lang="es-CO" sz="2400" b="1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4 Título"/>
          <p:cNvSpPr txBox="1">
            <a:spLocks noGrp="1"/>
          </p:cNvSpPr>
          <p:nvPr>
            <p:ph type="title"/>
          </p:nvPr>
        </p:nvSpPr>
        <p:spPr>
          <a:xfrm>
            <a:off x="304800" y="645467"/>
            <a:ext cx="86868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DEFINICIONES A TENER EN CUENTA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 txBox="1">
            <a:spLocks noGrp="1"/>
          </p:cNvSpPr>
          <p:nvPr>
            <p:ph type="title"/>
          </p:nvPr>
        </p:nvSpPr>
        <p:spPr>
          <a:xfrm>
            <a:off x="304800" y="276136"/>
            <a:ext cx="86868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600" b="1" dirty="0" smtClean="0">
                <a:solidFill>
                  <a:schemeClr val="accent6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HERRAMIENTAS </a:t>
            </a:r>
            <a:r>
              <a:rPr lang="es-ES" sz="3600" b="1" dirty="0">
                <a:solidFill>
                  <a:schemeClr val="accent6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DE PERCEPCIÓN DE SATISFACCIÓN DEL CLIENTE.</a:t>
            </a:r>
          </a:p>
        </p:txBody>
      </p:sp>
      <p:graphicFrame>
        <p:nvGraphicFramePr>
          <p:cNvPr id="6" name="5 Diagrama"/>
          <p:cNvGraphicFramePr/>
          <p:nvPr/>
        </p:nvGraphicFramePr>
        <p:xfrm>
          <a:off x="539552" y="1412776"/>
          <a:ext cx="799288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9" y="0"/>
            <a:ext cx="9036496" cy="684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6444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8167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 </a:t>
            </a:r>
            <a:br>
              <a:rPr lang="es-CO" dirty="0" smtClean="0"/>
            </a:br>
            <a:r>
              <a:rPr lang="es-CO" b="1" dirty="0" smtClean="0"/>
              <a:t>          Estilo agresivo de comunicación: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5229200"/>
            <a:ext cx="8686800" cy="1298774"/>
          </a:xfrm>
        </p:spPr>
        <p:txBody>
          <a:bodyPr/>
          <a:lstStyle/>
          <a:p>
            <a:pPr algn="ctr">
              <a:buNone/>
            </a:pPr>
            <a:r>
              <a:rPr lang="es-CO" dirty="0" smtClean="0"/>
              <a:t>GENERA AGRESIVIDAD Y VIOLENCIA </a:t>
            </a:r>
            <a:endParaRPr lang="es-C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628800"/>
            <a:ext cx="376712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546</TotalTime>
  <Words>639</Words>
  <Application>Microsoft Office PowerPoint</Application>
  <PresentationFormat>Presentación en pantalla (4:3)</PresentationFormat>
  <Paragraphs>74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Viajes</vt:lpstr>
      <vt:lpstr>Diapositiva 1</vt:lpstr>
      <vt:lpstr>TERMINOLOGIA</vt:lpstr>
      <vt:lpstr> Ideas Básicas para la Comunicación  con los Usuarios. </vt:lpstr>
      <vt:lpstr>Ideas Básicas para la Comunicación  con los Usuarios.</vt:lpstr>
      <vt:lpstr>DEFINICIONES A TENER EN CUENTA</vt:lpstr>
      <vt:lpstr>HERRAMIENTAS DE PERCEPCIÓN DE SATISFACCIÓN DEL CLIENTE.</vt:lpstr>
      <vt:lpstr>Diapositiva 7</vt:lpstr>
      <vt:lpstr>Diapositiva 8</vt:lpstr>
      <vt:lpstr>            Estilo agresivo de comunicación: </vt:lpstr>
      <vt:lpstr>Estilo pasivo de comunicación: </vt:lpstr>
      <vt:lpstr>Estilo asertivo de comunicación</vt:lpstr>
      <vt:lpstr>TECNICAS DE ATENCION AL USUARIO</vt:lpstr>
      <vt:lpstr>ELEMENTOS QUE INFLUYEN EN LA COMUNICACIÓN VERBAL </vt:lpstr>
      <vt:lpstr>   SERES COMPLETAMENTE SOCIALES</vt:lpstr>
      <vt:lpstr>DIFERENCIAS ENTRE GRUPO  DE TRABAJO Y EQUIPO DE TRABAJO </vt:lpstr>
      <vt:lpstr>Atención Telefónica de Calidad y Orientación al Cliente</vt:lpstr>
      <vt:lpstr>ERRORES EN LA IMAGEN TELEFÓNICA 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sandra</dc:creator>
  <cp:lastModifiedBy>Personal</cp:lastModifiedBy>
  <cp:revision>31</cp:revision>
  <dcterms:created xsi:type="dcterms:W3CDTF">2011-08-16T14:41:40Z</dcterms:created>
  <dcterms:modified xsi:type="dcterms:W3CDTF">2012-09-27T21:18:40Z</dcterms:modified>
</cp:coreProperties>
</file>