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7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93B0A6-A514-4786-8D95-FA9F2CB09C9A}" type="datetimeFigureOut">
              <a:rPr lang="es-CO" smtClean="0"/>
              <a:t>27/08/2012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9B9922B-4AE3-4968-ABBF-9046B1C3AF44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Elementos críticos,  semicriticos, no críticos </a:t>
            </a:r>
            <a:endParaRPr lang="es-C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               Elementos  Críticos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Son los que penetran en los tejidos, sistema vascular y otras cavidades y del organismo normalmente estériles. </a:t>
            </a:r>
          </a:p>
          <a:p>
            <a:r>
              <a:rPr lang="es-CO" dirty="0" smtClean="0"/>
              <a:t>Técnica de cultivo, que se utilizan en laboratorios. </a:t>
            </a:r>
            <a:r>
              <a:rPr lang="es-CO" dirty="0" smtClean="0"/>
              <a:t>Estos laboratorios deben ser estériles. </a:t>
            </a:r>
            <a:endParaRPr lang="es-CO" dirty="0" smtClean="0"/>
          </a:p>
          <a:p>
            <a:endParaRPr lang="es-CO" dirty="0" smtClean="0"/>
          </a:p>
          <a:p>
            <a:endParaRPr lang="es-CO" dirty="0" smtClean="0"/>
          </a:p>
        </p:txBody>
      </p:sp>
      <p:pic>
        <p:nvPicPr>
          <p:cNvPr id="5" name="Picture 2" descr="C:\Users\Aula 601\Desktop\esterilizacion-instrumental-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3643314"/>
            <a:ext cx="4214842" cy="3025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71472" y="214290"/>
            <a:ext cx="7353328" cy="6259662"/>
          </a:xfrm>
        </p:spPr>
        <p:txBody>
          <a:bodyPr/>
          <a:lstStyle/>
          <a:p>
            <a:pPr>
              <a:buNone/>
            </a:pPr>
            <a:r>
              <a:rPr lang="es-CO" b="1" dirty="0" smtClean="0"/>
              <a:t>            Ejemplos de elementos críticos:  </a:t>
            </a:r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r>
              <a:rPr lang="es-CO" dirty="0" smtClean="0"/>
              <a:t> </a:t>
            </a:r>
            <a:r>
              <a:rPr lang="es-CO" dirty="0" smtClean="0"/>
              <a:t>  Agujas</a:t>
            </a:r>
            <a:r>
              <a:rPr lang="es-CO" dirty="0" smtClean="0"/>
              <a:t>, sondas vesicales, cat. cardíacos, </a:t>
            </a:r>
            <a:r>
              <a:rPr lang="es-CO" dirty="0" smtClean="0"/>
              <a:t>   implantes, mat</a:t>
            </a:r>
            <a:r>
              <a:rPr lang="es-CO" dirty="0" smtClean="0"/>
              <a:t>. quirúrgico, componentes de bomba </a:t>
            </a:r>
            <a:r>
              <a:rPr lang="es-CO" dirty="0" smtClean="0"/>
              <a:t>extracorp. , </a:t>
            </a:r>
            <a:r>
              <a:rPr lang="es-CO" dirty="0" smtClean="0"/>
              <a:t>riñón artificial, etc</a:t>
            </a:r>
            <a:r>
              <a:rPr lang="es-CO" dirty="0" smtClean="0"/>
              <a:t>.</a:t>
            </a:r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r>
              <a:rPr lang="es-CO" b="1" dirty="0" smtClean="0"/>
              <a:t>            Método de esterilización:</a:t>
            </a:r>
          </a:p>
          <a:p>
            <a:pPr>
              <a:buNone/>
            </a:pPr>
            <a:r>
              <a:rPr lang="es-CO" dirty="0" smtClean="0"/>
              <a:t>   Son solamente esterilizados</a:t>
            </a:r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endParaRPr lang="es-CO" dirty="0" smtClean="0"/>
          </a:p>
          <a:p>
            <a:pPr>
              <a:buFont typeface="Arial" pitchFamily="34" charset="0"/>
              <a:buChar char="•"/>
            </a:pPr>
            <a:endParaRPr lang="es-C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             Elementos semicriticos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CO" sz="2000" b="1" dirty="0" smtClean="0">
                <a:latin typeface="+mj-lt"/>
                <a:cs typeface="Arial" pitchFamily="34" charset="0"/>
              </a:rPr>
              <a:t>Son </a:t>
            </a:r>
            <a:r>
              <a:rPr lang="es-CO" sz="2000" b="1" dirty="0" smtClean="0">
                <a:latin typeface="+mj-lt"/>
                <a:cs typeface="Arial" pitchFamily="34" charset="0"/>
              </a:rPr>
              <a:t>los </a:t>
            </a:r>
            <a:r>
              <a:rPr lang="es-CO" sz="2000" b="1" dirty="0" smtClean="0">
                <a:latin typeface="+mj-lt"/>
                <a:cs typeface="Arial" pitchFamily="34" charset="0"/>
              </a:rPr>
              <a:t>que </a:t>
            </a:r>
            <a:r>
              <a:rPr lang="es-CO" sz="2000" b="1" dirty="0" smtClean="0">
                <a:latin typeface="+mj-lt"/>
                <a:cs typeface="Arial" pitchFamily="34" charset="0"/>
              </a:rPr>
              <a:t>están en contacto con </a:t>
            </a:r>
            <a:r>
              <a:rPr lang="es-CO" sz="2000" b="1" dirty="0" smtClean="0">
                <a:latin typeface="+mj-lt"/>
                <a:cs typeface="Arial" pitchFamily="34" charset="0"/>
              </a:rPr>
              <a:t>las mucosas.</a:t>
            </a:r>
            <a:endParaRPr lang="es-CO" sz="2000" dirty="0" smtClean="0">
              <a:latin typeface="+mj-lt"/>
              <a:cs typeface="Arial" pitchFamily="34" charset="0"/>
            </a:endParaRPr>
          </a:p>
          <a:p>
            <a:r>
              <a:rPr lang="es-CO" sz="2000" b="1" dirty="0" smtClean="0">
                <a:latin typeface="+mj-lt"/>
                <a:cs typeface="Arial" pitchFamily="34" charset="0"/>
              </a:rPr>
              <a:t>Deben </a:t>
            </a:r>
            <a:r>
              <a:rPr lang="es-CO" sz="2000" b="1" dirty="0" smtClean="0">
                <a:latin typeface="+mj-lt"/>
                <a:cs typeface="Arial" pitchFamily="34" charset="0"/>
              </a:rPr>
              <a:t>ser estériles, con </a:t>
            </a:r>
            <a:r>
              <a:rPr lang="es-CO" sz="2000" b="1" dirty="0" smtClean="0">
                <a:latin typeface="+mj-lt"/>
                <a:cs typeface="Arial" pitchFamily="34" charset="0"/>
              </a:rPr>
              <a:t>la mucosas.</a:t>
            </a:r>
            <a:endParaRPr lang="es-CO" sz="2000" dirty="0" smtClean="0">
              <a:latin typeface="+mj-lt"/>
              <a:cs typeface="Arial" pitchFamily="34" charset="0"/>
            </a:endParaRPr>
          </a:p>
          <a:p>
            <a:r>
              <a:rPr lang="es-CO" sz="2000" b="1" dirty="0" smtClean="0">
                <a:latin typeface="+mj-lt"/>
                <a:cs typeface="Arial" pitchFamily="34" charset="0"/>
              </a:rPr>
              <a:t>Deben </a:t>
            </a:r>
            <a:r>
              <a:rPr lang="es-CO" sz="2000" b="1" dirty="0" smtClean="0">
                <a:latin typeface="+mj-lt"/>
                <a:cs typeface="Arial" pitchFamily="34" charset="0"/>
              </a:rPr>
              <a:t>ser estériles, con </a:t>
            </a:r>
            <a:r>
              <a:rPr lang="es-CO" sz="2000" b="1" dirty="0" smtClean="0">
                <a:latin typeface="+mj-lt"/>
                <a:cs typeface="Arial" pitchFamily="34" charset="0"/>
              </a:rPr>
              <a:t>la excepción </a:t>
            </a:r>
            <a:r>
              <a:rPr lang="es-CO" sz="2000" b="1" dirty="0" smtClean="0">
                <a:latin typeface="+mj-lt"/>
                <a:cs typeface="Arial" pitchFamily="34" charset="0"/>
              </a:rPr>
              <a:t>de la vajilla </a:t>
            </a:r>
            <a:r>
              <a:rPr lang="es-CO" sz="2000" b="1" dirty="0" smtClean="0">
                <a:latin typeface="+mj-lt"/>
                <a:cs typeface="Arial" pitchFamily="34" charset="0"/>
              </a:rPr>
              <a:t>de uso común excepción </a:t>
            </a:r>
            <a:r>
              <a:rPr lang="es-CO" sz="2000" b="1" dirty="0" smtClean="0">
                <a:latin typeface="+mj-lt"/>
                <a:cs typeface="Arial" pitchFamily="34" charset="0"/>
              </a:rPr>
              <a:t>de la vajilla </a:t>
            </a:r>
            <a:r>
              <a:rPr lang="es-CO" sz="2000" b="1" dirty="0" smtClean="0">
                <a:latin typeface="+mj-lt"/>
                <a:cs typeface="Arial" pitchFamily="34" charset="0"/>
              </a:rPr>
              <a:t>de uso común que </a:t>
            </a:r>
            <a:r>
              <a:rPr lang="es-CO" sz="2000" b="1" dirty="0" smtClean="0">
                <a:latin typeface="+mj-lt"/>
                <a:cs typeface="Arial" pitchFamily="34" charset="0"/>
              </a:rPr>
              <a:t>se clasifica como no </a:t>
            </a:r>
            <a:r>
              <a:rPr lang="es-CO" sz="2000" b="1" dirty="0" smtClean="0">
                <a:latin typeface="+mj-lt"/>
                <a:cs typeface="Arial" pitchFamily="34" charset="0"/>
              </a:rPr>
              <a:t>crítica, que </a:t>
            </a:r>
            <a:r>
              <a:rPr lang="es-CO" sz="2000" b="1" dirty="0" smtClean="0">
                <a:latin typeface="+mj-lt"/>
                <a:cs typeface="Arial" pitchFamily="34" charset="0"/>
              </a:rPr>
              <a:t>se clasifica como no crítica</a:t>
            </a:r>
            <a:r>
              <a:rPr lang="es-CO" sz="2000" b="1" dirty="0" smtClean="0">
                <a:latin typeface="+mj-lt"/>
                <a:cs typeface="Arial" pitchFamily="34" charset="0"/>
              </a:rPr>
              <a:t>, deben </a:t>
            </a:r>
            <a:r>
              <a:rPr lang="es-CO" sz="2000" b="1" dirty="0" smtClean="0">
                <a:latin typeface="+mj-lt"/>
                <a:cs typeface="Arial" pitchFamily="34" charset="0"/>
              </a:rPr>
              <a:t>estar libres de </a:t>
            </a:r>
            <a:r>
              <a:rPr lang="es-CO" sz="2000" b="1" dirty="0" smtClean="0">
                <a:latin typeface="+mj-lt"/>
                <a:cs typeface="Arial" pitchFamily="34" charset="0"/>
              </a:rPr>
              <a:t>bacterias deben </a:t>
            </a:r>
            <a:r>
              <a:rPr lang="es-CO" sz="2000" b="1" dirty="0" smtClean="0">
                <a:latin typeface="+mj-lt"/>
                <a:cs typeface="Arial" pitchFamily="34" charset="0"/>
              </a:rPr>
              <a:t>estar libres de </a:t>
            </a:r>
            <a:r>
              <a:rPr lang="es-CO" sz="2000" b="1" dirty="0" smtClean="0">
                <a:latin typeface="+mj-lt"/>
                <a:cs typeface="Arial" pitchFamily="34" charset="0"/>
              </a:rPr>
              <a:t>bacterias vegetativas </a:t>
            </a:r>
            <a:r>
              <a:rPr lang="es-CO" sz="2000" b="1" dirty="0" smtClean="0">
                <a:latin typeface="+mj-lt"/>
                <a:cs typeface="Arial" pitchFamily="34" charset="0"/>
              </a:rPr>
              <a:t>y de </a:t>
            </a:r>
            <a:r>
              <a:rPr lang="es-CO" sz="2000" b="1" dirty="0" smtClean="0">
                <a:latin typeface="+mj-lt"/>
                <a:cs typeface="Arial" pitchFamily="34" charset="0"/>
              </a:rPr>
              <a:t>virus.</a:t>
            </a:r>
            <a:endParaRPr lang="es-CO" sz="20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00034" y="285728"/>
            <a:ext cx="7424766" cy="61882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CO" dirty="0" smtClean="0"/>
              <a:t>       </a:t>
            </a:r>
            <a:r>
              <a:rPr lang="es-CO" b="1" dirty="0" smtClean="0"/>
              <a:t>Ejemplos </a:t>
            </a:r>
            <a:r>
              <a:rPr lang="es-CO" b="1" dirty="0" smtClean="0"/>
              <a:t>de elementos </a:t>
            </a:r>
            <a:r>
              <a:rPr lang="es-CO" b="1" dirty="0" smtClean="0"/>
              <a:t>semicriticos:</a:t>
            </a:r>
          </a:p>
          <a:p>
            <a:pPr>
              <a:buNone/>
            </a:pPr>
            <a:endParaRPr lang="es-CO" b="1" dirty="0" smtClean="0"/>
          </a:p>
          <a:p>
            <a:pPr algn="just">
              <a:buNone/>
            </a:pPr>
            <a:r>
              <a:rPr lang="es-CO" dirty="0" smtClean="0"/>
              <a:t>   Fibroscopios</a:t>
            </a:r>
            <a:r>
              <a:rPr lang="es-CO" dirty="0" smtClean="0"/>
              <a:t>, tubos endotraq., broncoscopios, endoscopios, citoscopios, circuitos del </a:t>
            </a:r>
            <a:r>
              <a:rPr lang="es-CO" dirty="0" smtClean="0"/>
              <a:t>respirador y </a:t>
            </a:r>
            <a:r>
              <a:rPr lang="es-CO" dirty="0" smtClean="0"/>
              <a:t>anest. , equipos de terapia respiratoria y de aspiración de secreciones, </a:t>
            </a:r>
            <a:r>
              <a:rPr lang="es-CO" dirty="0" smtClean="0"/>
              <a:t>etc. </a:t>
            </a:r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r>
              <a:rPr lang="es-CO" b="1" dirty="0" smtClean="0"/>
              <a:t>                  Esterilización:</a:t>
            </a:r>
          </a:p>
          <a:p>
            <a:pPr>
              <a:buNone/>
            </a:pPr>
            <a:r>
              <a:rPr lang="es-CO" dirty="0" smtClean="0"/>
              <a:t>    Descontaminación</a:t>
            </a:r>
          </a:p>
          <a:p>
            <a:pPr>
              <a:buNone/>
            </a:pPr>
            <a:r>
              <a:rPr lang="es-CO" dirty="0" smtClean="0"/>
              <a:t>    Limpieza</a:t>
            </a:r>
            <a:endParaRPr lang="es-CO" dirty="0" smtClean="0"/>
          </a:p>
          <a:p>
            <a:pPr>
              <a:buNone/>
            </a:pPr>
            <a:r>
              <a:rPr lang="es-CO" dirty="0" smtClean="0"/>
              <a:t>    Desinfección de alto nivel:</a:t>
            </a:r>
            <a:endParaRPr lang="es-CO" dirty="0" smtClean="0"/>
          </a:p>
          <a:p>
            <a:pPr>
              <a:buNone/>
            </a:pPr>
            <a:r>
              <a:rPr lang="es-CO" dirty="0" smtClean="0"/>
              <a:t>    Glutaraldeh</a:t>
            </a:r>
            <a:r>
              <a:rPr lang="es-CO" dirty="0" smtClean="0"/>
              <a:t>. </a:t>
            </a:r>
            <a:r>
              <a:rPr lang="es-CO" dirty="0" smtClean="0"/>
              <a:t>2%</a:t>
            </a:r>
          </a:p>
          <a:p>
            <a:pPr>
              <a:buNone/>
            </a:pPr>
            <a:r>
              <a:rPr lang="es-CO" dirty="0" smtClean="0"/>
              <a:t> </a:t>
            </a:r>
            <a:r>
              <a:rPr lang="es-CO" dirty="0" smtClean="0"/>
              <a:t>   Formaldeh</a:t>
            </a:r>
            <a:r>
              <a:rPr lang="es-CO" dirty="0" smtClean="0"/>
              <a:t>. </a:t>
            </a:r>
            <a:r>
              <a:rPr lang="es-CO" dirty="0" smtClean="0"/>
              <a:t>4%</a:t>
            </a:r>
          </a:p>
          <a:p>
            <a:pPr>
              <a:buNone/>
            </a:pPr>
            <a:r>
              <a:rPr lang="es-CO" dirty="0" smtClean="0"/>
              <a:t>    </a:t>
            </a:r>
            <a:r>
              <a:rPr lang="es-CO" dirty="0" smtClean="0"/>
              <a:t>Hipoclorito de sodio 1000 p.p.m. </a:t>
            </a:r>
            <a:r>
              <a:rPr lang="es-CO" dirty="0" smtClean="0"/>
              <a:t>de cloro libre.</a:t>
            </a:r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214290"/>
            <a:ext cx="7496204" cy="625966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CO" b="1" dirty="0" smtClean="0"/>
              <a:t>     Ejemplos </a:t>
            </a:r>
            <a:r>
              <a:rPr lang="es-CO" b="1" dirty="0" smtClean="0"/>
              <a:t>de elementos no </a:t>
            </a:r>
            <a:r>
              <a:rPr lang="es-CO" b="1" dirty="0" smtClean="0"/>
              <a:t>críticos:</a:t>
            </a:r>
          </a:p>
          <a:p>
            <a:pPr>
              <a:buNone/>
            </a:pPr>
            <a:endParaRPr lang="es-CO" b="1" dirty="0" smtClean="0"/>
          </a:p>
          <a:p>
            <a:pPr algn="just">
              <a:buNone/>
            </a:pPr>
            <a:r>
              <a:rPr lang="es-CO" dirty="0" smtClean="0"/>
              <a:t>    Máscaras </a:t>
            </a:r>
            <a:r>
              <a:rPr lang="es-CO" dirty="0" smtClean="0"/>
              <a:t>de oxígeno, humidif., frascos de </a:t>
            </a:r>
            <a:r>
              <a:rPr lang="es-CO" dirty="0" smtClean="0"/>
              <a:t>aspiración.</a:t>
            </a:r>
            <a:endParaRPr lang="es-CO" dirty="0" smtClean="0"/>
          </a:p>
          <a:p>
            <a:pPr algn="just">
              <a:buNone/>
            </a:pPr>
            <a:r>
              <a:rPr lang="es-CO" dirty="0" smtClean="0"/>
              <a:t>    Tensiómetros</a:t>
            </a:r>
            <a:r>
              <a:rPr lang="es-CO" dirty="0" smtClean="0"/>
              <a:t>, termómetros, estetoscopio, </a:t>
            </a:r>
            <a:r>
              <a:rPr lang="es-CO" dirty="0" smtClean="0"/>
              <a:t>chatas orinales, electrodos</a:t>
            </a:r>
            <a:r>
              <a:rPr lang="es-CO" dirty="0" smtClean="0"/>
              <a:t>, etc</a:t>
            </a:r>
            <a:r>
              <a:rPr lang="es-CO" dirty="0" smtClean="0"/>
              <a:t>.</a:t>
            </a:r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r>
              <a:rPr lang="es-CO" b="1" dirty="0" smtClean="0"/>
              <a:t>Esterilización: </a:t>
            </a:r>
          </a:p>
          <a:p>
            <a:pPr>
              <a:buNone/>
            </a:pPr>
            <a:r>
              <a:rPr lang="es-CO" dirty="0" smtClean="0"/>
              <a:t>alto nivel limpieza</a:t>
            </a:r>
          </a:p>
          <a:p>
            <a:pPr>
              <a:buNone/>
            </a:pPr>
            <a:r>
              <a:rPr lang="es-CO" dirty="0" smtClean="0"/>
              <a:t>Hipoclorito de sodio 1000 p.p.m. de cloro libre.</a:t>
            </a:r>
          </a:p>
          <a:p>
            <a:pPr>
              <a:buNone/>
            </a:pPr>
            <a:r>
              <a:rPr lang="es-CO" dirty="0" smtClean="0"/>
              <a:t>nivel intermedio:</a:t>
            </a:r>
          </a:p>
          <a:p>
            <a:pPr>
              <a:buNone/>
            </a:pPr>
            <a:r>
              <a:rPr lang="es-CO" dirty="0" smtClean="0"/>
              <a:t>Limpieza</a:t>
            </a:r>
          </a:p>
          <a:p>
            <a:pPr>
              <a:buNone/>
            </a:pPr>
            <a:r>
              <a:rPr lang="es-CO" dirty="0" smtClean="0"/>
              <a:t>Desinfección</a:t>
            </a:r>
            <a:r>
              <a:rPr lang="es-CO" dirty="0" smtClean="0"/>
              <a:t>:</a:t>
            </a:r>
          </a:p>
          <a:p>
            <a:pPr>
              <a:buNone/>
            </a:pPr>
            <a:r>
              <a:rPr lang="es-CO" dirty="0" smtClean="0"/>
              <a:t>lodopovidona</a:t>
            </a:r>
            <a:endParaRPr lang="es-CO" dirty="0" smtClean="0"/>
          </a:p>
          <a:p>
            <a:pPr>
              <a:buNone/>
            </a:pPr>
            <a:r>
              <a:rPr lang="es-CO" dirty="0" smtClean="0"/>
              <a:t>Alcohol </a:t>
            </a:r>
            <a:r>
              <a:rPr lang="es-CO" dirty="0" smtClean="0"/>
              <a:t>70%</a:t>
            </a:r>
          </a:p>
          <a:p>
            <a:pPr>
              <a:buNone/>
            </a:pPr>
            <a:r>
              <a:rPr lang="es-CO" dirty="0" smtClean="0"/>
              <a:t>Hipoclorito </a:t>
            </a:r>
            <a:r>
              <a:rPr lang="es-CO" dirty="0" smtClean="0"/>
              <a:t>de sodio 500 p.p.m. de cloro libre.</a:t>
            </a:r>
          </a:p>
          <a:p>
            <a:pPr>
              <a:buNone/>
            </a:pPr>
            <a:r>
              <a:rPr lang="es-CO" dirty="0" smtClean="0"/>
              <a:t>B</a:t>
            </a:r>
            <a:r>
              <a:rPr lang="es-CO" dirty="0" smtClean="0"/>
              <a:t>ajo nivel:</a:t>
            </a:r>
            <a:endParaRPr lang="es-CO" dirty="0" smtClean="0"/>
          </a:p>
          <a:p>
            <a:pPr>
              <a:buNone/>
            </a:pPr>
            <a:r>
              <a:rPr lang="es-CO" dirty="0" smtClean="0"/>
              <a:t>Limpieza</a:t>
            </a:r>
            <a:r>
              <a:rPr lang="es-CO" dirty="0" smtClean="0"/>
              <a:t>: agua y detergente.</a:t>
            </a:r>
          </a:p>
          <a:p>
            <a:endParaRPr lang="es-CO" dirty="0" smtClean="0"/>
          </a:p>
          <a:p>
            <a:endParaRPr lang="es-C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167</TotalTime>
  <Words>304</Words>
  <Application>Microsoft Office PowerPoint</Application>
  <PresentationFormat>Presentación en pantalla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Mirador</vt:lpstr>
      <vt:lpstr>Elementos críticos,  semicriticos, no críticos </vt:lpstr>
      <vt:lpstr>                Elementos  Críticos </vt:lpstr>
      <vt:lpstr>Diapositiva 3</vt:lpstr>
      <vt:lpstr>              Elementos semicriticos 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Elementos críticos,  semicriticos, no críticos</dc:title>
  <dc:creator>Aula 601</dc:creator>
  <cp:lastModifiedBy>Aula 601</cp:lastModifiedBy>
  <cp:revision>23</cp:revision>
  <dcterms:created xsi:type="dcterms:W3CDTF">2012-08-27T20:28:43Z</dcterms:created>
  <dcterms:modified xsi:type="dcterms:W3CDTF">2012-08-27T23:16:20Z</dcterms:modified>
</cp:coreProperties>
</file>