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78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970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470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190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1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85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298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900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209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290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57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D3C3-95CB-435E-BE16-C32256383692}" type="datetimeFigureOut">
              <a:rPr lang="es-CO" smtClean="0"/>
              <a:t>24/10/2012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A9BF-D0CD-43C9-8161-440F5CFB7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27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352812" y="2063578"/>
            <a:ext cx="2592288" cy="136815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CENTRALIZACION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046777" y="154970"/>
            <a:ext cx="3204358" cy="116909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La Centralización es una </a:t>
            </a:r>
            <a:r>
              <a:rPr lang="es-CO" sz="1200" dirty="0" smtClean="0">
                <a:solidFill>
                  <a:schemeClr val="tx1"/>
                </a:solidFill>
              </a:rPr>
              <a:t>tendencia </a:t>
            </a:r>
            <a:r>
              <a:rPr lang="es-CO" sz="1200" dirty="0">
                <a:solidFill>
                  <a:schemeClr val="tx1"/>
                </a:solidFill>
              </a:rPr>
              <a:t>concentrar la autoridad de </a:t>
            </a:r>
            <a:r>
              <a:rPr lang="es-CO" sz="1200" dirty="0" smtClean="0">
                <a:solidFill>
                  <a:schemeClr val="tx1"/>
                </a:solidFill>
              </a:rPr>
              <a:t>toma de </a:t>
            </a:r>
            <a:r>
              <a:rPr lang="es-CO" sz="1200" dirty="0">
                <a:solidFill>
                  <a:schemeClr val="tx1"/>
                </a:solidFill>
              </a:rPr>
              <a:t>decisiones en un grupo </a:t>
            </a:r>
            <a:r>
              <a:rPr lang="es-CO" sz="1200" dirty="0" smtClean="0">
                <a:solidFill>
                  <a:schemeClr val="tx1"/>
                </a:solidFill>
              </a:rPr>
              <a:t>reducido de </a:t>
            </a:r>
            <a:r>
              <a:rPr lang="es-CO" sz="1200" dirty="0">
                <a:solidFill>
                  <a:schemeClr val="tx1"/>
                </a:solidFill>
              </a:rPr>
              <a:t>personas; no hay delegación.</a:t>
            </a:r>
          </a:p>
        </p:txBody>
      </p:sp>
      <p:pic>
        <p:nvPicPr>
          <p:cNvPr id="1026" name="Picture 2" descr="http://juancarrion.files.wordpress.com/2009/03/grafico-mab1.gif?w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86020"/>
            <a:ext cx="22860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627784" y="2063577"/>
            <a:ext cx="1278143" cy="5375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VENTAJAS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28925" y="2797388"/>
            <a:ext cx="1296144" cy="5886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DESVENTAJAS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0447" y="4019637"/>
            <a:ext cx="2160240" cy="690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Puede generar </a:t>
            </a:r>
            <a:r>
              <a:rPr lang="es-CO" sz="1200" dirty="0" smtClean="0">
                <a:solidFill>
                  <a:schemeClr val="tx1"/>
                </a:solidFill>
              </a:rPr>
              <a:t>paquidermia en </a:t>
            </a:r>
            <a:r>
              <a:rPr lang="es-CO" sz="1200" dirty="0">
                <a:solidFill>
                  <a:schemeClr val="tx1"/>
                </a:solidFill>
              </a:rPr>
              <a:t>la organización.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0447" y="4941168"/>
            <a:ext cx="2160240" cy="1531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Por los bajos niveles </a:t>
            </a:r>
            <a:r>
              <a:rPr lang="es-CO" sz="1200" dirty="0" smtClean="0">
                <a:solidFill>
                  <a:schemeClr val="tx1"/>
                </a:solidFill>
              </a:rPr>
              <a:t>de autonomía, </a:t>
            </a:r>
            <a:r>
              <a:rPr lang="es-CO" sz="1200" dirty="0">
                <a:solidFill>
                  <a:schemeClr val="tx1"/>
                </a:solidFill>
              </a:rPr>
              <a:t>hay </a:t>
            </a:r>
            <a:r>
              <a:rPr lang="es-CO" sz="1200" dirty="0" smtClean="0">
                <a:solidFill>
                  <a:schemeClr val="tx1"/>
                </a:solidFill>
              </a:rPr>
              <a:t>también bajos </a:t>
            </a:r>
            <a:r>
              <a:rPr lang="es-CO" sz="1200" dirty="0">
                <a:solidFill>
                  <a:schemeClr val="tx1"/>
                </a:solidFill>
              </a:rPr>
              <a:t>niveles de </a:t>
            </a:r>
            <a:r>
              <a:rPr lang="es-CO" sz="1200" dirty="0" smtClean="0">
                <a:solidFill>
                  <a:schemeClr val="tx1"/>
                </a:solidFill>
              </a:rPr>
              <a:t>autocontrol en </a:t>
            </a:r>
            <a:r>
              <a:rPr lang="es-CO" sz="1200" dirty="0">
                <a:solidFill>
                  <a:schemeClr val="tx1"/>
                </a:solidFill>
              </a:rPr>
              <a:t>la medida en que </a:t>
            </a:r>
            <a:r>
              <a:rPr lang="es-CO" sz="1200" dirty="0" smtClean="0">
                <a:solidFill>
                  <a:schemeClr val="tx1"/>
                </a:solidFill>
              </a:rPr>
              <a:t>los resultados </a:t>
            </a:r>
            <a:r>
              <a:rPr lang="es-CO" sz="1200" dirty="0">
                <a:solidFill>
                  <a:schemeClr val="tx1"/>
                </a:solidFill>
              </a:rPr>
              <a:t>sólo </a:t>
            </a:r>
            <a:r>
              <a:rPr lang="es-CO" sz="1200" dirty="0" smtClean="0">
                <a:solidFill>
                  <a:schemeClr val="tx1"/>
                </a:solidFill>
              </a:rPr>
              <a:t>dependen en </a:t>
            </a:r>
            <a:r>
              <a:rPr lang="es-CO" sz="1200" dirty="0">
                <a:solidFill>
                  <a:schemeClr val="tx1"/>
                </a:solidFill>
              </a:rPr>
              <a:t>pequeña medida </a:t>
            </a:r>
            <a:r>
              <a:rPr lang="es-CO" sz="1200" dirty="0" smtClean="0">
                <a:solidFill>
                  <a:schemeClr val="tx1"/>
                </a:solidFill>
              </a:rPr>
              <a:t>del nivel </a:t>
            </a:r>
            <a:r>
              <a:rPr lang="es-CO" sz="1200" dirty="0">
                <a:solidFill>
                  <a:schemeClr val="tx1"/>
                </a:solidFill>
              </a:rPr>
              <a:t>local.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20447" y="1988840"/>
            <a:ext cx="2160240" cy="17922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La demora en la toma </a:t>
            </a:r>
            <a:r>
              <a:rPr lang="es-CO" sz="1200" dirty="0" smtClean="0">
                <a:solidFill>
                  <a:schemeClr val="tx1"/>
                </a:solidFill>
              </a:rPr>
              <a:t>de decisiones </a:t>
            </a:r>
            <a:r>
              <a:rPr lang="es-CO" sz="1200" dirty="0">
                <a:solidFill>
                  <a:schemeClr val="tx1"/>
                </a:solidFill>
              </a:rPr>
              <a:t>y en la </a:t>
            </a:r>
            <a:r>
              <a:rPr lang="es-CO" sz="1200" dirty="0" smtClean="0">
                <a:solidFill>
                  <a:schemeClr val="tx1"/>
                </a:solidFill>
              </a:rPr>
              <a:t>atención </a:t>
            </a:r>
            <a:r>
              <a:rPr lang="es-CO" sz="1200" dirty="0">
                <a:solidFill>
                  <a:schemeClr val="tx1"/>
                </a:solidFill>
              </a:rPr>
              <a:t>las necesidades de </a:t>
            </a:r>
            <a:r>
              <a:rPr lang="es-CO" sz="1200" dirty="0" smtClean="0">
                <a:solidFill>
                  <a:schemeClr val="tx1"/>
                </a:solidFill>
              </a:rPr>
              <a:t>las actividades </a:t>
            </a:r>
            <a:r>
              <a:rPr lang="es-CO" sz="1200" dirty="0">
                <a:solidFill>
                  <a:schemeClr val="tx1"/>
                </a:solidFill>
              </a:rPr>
              <a:t>primarias </a:t>
            </a:r>
            <a:r>
              <a:rPr lang="es-CO" sz="1200" dirty="0" smtClean="0">
                <a:solidFill>
                  <a:schemeClr val="tx1"/>
                </a:solidFill>
              </a:rPr>
              <a:t>puede resultar </a:t>
            </a:r>
            <a:r>
              <a:rPr lang="es-CO" sz="1200" dirty="0">
                <a:solidFill>
                  <a:schemeClr val="tx1"/>
                </a:solidFill>
              </a:rPr>
              <a:t>muy onerosa por los costos de un </a:t>
            </a:r>
            <a:r>
              <a:rPr lang="es-CO" sz="1200" dirty="0" smtClean="0">
                <a:solidFill>
                  <a:schemeClr val="tx1"/>
                </a:solidFill>
              </a:rPr>
              <a:t>personal que </a:t>
            </a:r>
            <a:r>
              <a:rPr lang="es-CO" sz="1200" dirty="0">
                <a:solidFill>
                  <a:schemeClr val="tx1"/>
                </a:solidFill>
              </a:rPr>
              <a:t>no puede actuar </a:t>
            </a:r>
            <a:r>
              <a:rPr lang="es-CO" sz="1200" dirty="0" smtClean="0">
                <a:solidFill>
                  <a:schemeClr val="tx1"/>
                </a:solidFill>
              </a:rPr>
              <a:t>y eventualmente </a:t>
            </a:r>
            <a:r>
              <a:rPr lang="es-CO" sz="1200" dirty="0">
                <a:solidFill>
                  <a:schemeClr val="tx1"/>
                </a:solidFill>
              </a:rPr>
              <a:t>de </a:t>
            </a:r>
            <a:r>
              <a:rPr lang="es-CO" sz="1200" dirty="0" smtClean="0">
                <a:solidFill>
                  <a:schemeClr val="tx1"/>
                </a:solidFill>
              </a:rPr>
              <a:t>unos ingresos </a:t>
            </a:r>
            <a:r>
              <a:rPr lang="es-CO" sz="1200" dirty="0">
                <a:solidFill>
                  <a:schemeClr val="tx1"/>
                </a:solidFill>
              </a:rPr>
              <a:t>que se dejan </a:t>
            </a:r>
            <a:r>
              <a:rPr lang="es-CO" sz="1200" dirty="0" smtClean="0">
                <a:solidFill>
                  <a:schemeClr val="tx1"/>
                </a:solidFill>
              </a:rPr>
              <a:t>de percibir.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44530" y="1145044"/>
            <a:ext cx="2160240" cy="6897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Unidad de manejo y </a:t>
            </a:r>
            <a:r>
              <a:rPr lang="es-CO" sz="1200" dirty="0" smtClean="0">
                <a:solidFill>
                  <a:schemeClr val="tx1"/>
                </a:solidFill>
              </a:rPr>
              <a:t>de criterios </a:t>
            </a:r>
            <a:r>
              <a:rPr lang="es-CO" sz="1200" dirty="0">
                <a:solidFill>
                  <a:schemeClr val="tx1"/>
                </a:solidFill>
              </a:rPr>
              <a:t>en la organización </a:t>
            </a:r>
            <a:r>
              <a:rPr lang="es-CO" sz="1200" dirty="0" smtClean="0">
                <a:solidFill>
                  <a:schemeClr val="tx1"/>
                </a:solidFill>
              </a:rPr>
              <a:t>y mayor </a:t>
            </a:r>
            <a:r>
              <a:rPr lang="es-CO" sz="1200" dirty="0">
                <a:solidFill>
                  <a:schemeClr val="tx1"/>
                </a:solidFill>
              </a:rPr>
              <a:t>control.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244530" y="100126"/>
            <a:ext cx="2160240" cy="8843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Menores costos, por tener que disponer de menor cantidad de personal </a:t>
            </a:r>
            <a:r>
              <a:rPr lang="es-CO" sz="1200" dirty="0" smtClean="0">
                <a:solidFill>
                  <a:schemeClr val="tx1"/>
                </a:solidFill>
              </a:rPr>
              <a:t>de apoyo </a:t>
            </a:r>
            <a:r>
              <a:rPr lang="es-CO" sz="1200" dirty="0">
                <a:solidFill>
                  <a:schemeClr val="tx1"/>
                </a:solidFill>
              </a:rPr>
              <a:t>repartido en </a:t>
            </a:r>
            <a:r>
              <a:rPr lang="es-CO" sz="1200" dirty="0" smtClean="0">
                <a:solidFill>
                  <a:schemeClr val="tx1"/>
                </a:solidFill>
              </a:rPr>
              <a:t>las actividades </a:t>
            </a:r>
            <a:r>
              <a:rPr lang="es-CO" sz="1200" dirty="0">
                <a:solidFill>
                  <a:schemeClr val="tx1"/>
                </a:solidFill>
              </a:rPr>
              <a:t>primarias.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333580" y="5896181"/>
            <a:ext cx="1440160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Centralización del desempeño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940799" y="5900005"/>
            <a:ext cx="1440160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Centralización departamental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021808" y="4152583"/>
            <a:ext cx="1278143" cy="5375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TIPOS 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608103" y="5900005"/>
            <a:ext cx="1584176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La centralización como </a:t>
            </a:r>
            <a:r>
              <a:rPr lang="es-CO" sz="1200" b="1" dirty="0" smtClean="0">
                <a:solidFill>
                  <a:schemeClr val="tx1"/>
                </a:solidFill>
              </a:rPr>
              <a:t>un aspecto </a:t>
            </a:r>
            <a:r>
              <a:rPr lang="es-CO" sz="1200" b="1" dirty="0">
                <a:solidFill>
                  <a:schemeClr val="tx1"/>
                </a:solidFill>
              </a:rPr>
              <a:t>de la administración</a:t>
            </a:r>
            <a:endParaRPr lang="es-CO" sz="1200" dirty="0">
              <a:solidFill>
                <a:schemeClr val="tx1"/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V="1">
            <a:off x="3266855" y="584545"/>
            <a:ext cx="9001" cy="147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404770" y="584545"/>
            <a:ext cx="871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12" idx="3"/>
          </p:cNvCxnSpPr>
          <p:nvPr/>
        </p:nvCxnSpPr>
        <p:spPr>
          <a:xfrm>
            <a:off x="2404770" y="1489909"/>
            <a:ext cx="862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1026 Conector recto"/>
          <p:cNvCxnSpPr/>
          <p:nvPr/>
        </p:nvCxnSpPr>
        <p:spPr>
          <a:xfrm>
            <a:off x="3266855" y="3386020"/>
            <a:ext cx="10142" cy="230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1039 Conector recto"/>
          <p:cNvCxnSpPr>
            <a:stCxn id="10" idx="3"/>
          </p:cNvCxnSpPr>
          <p:nvPr/>
        </p:nvCxnSpPr>
        <p:spPr>
          <a:xfrm>
            <a:off x="2380687" y="5707098"/>
            <a:ext cx="89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1045 Conector recto"/>
          <p:cNvCxnSpPr/>
          <p:nvPr/>
        </p:nvCxnSpPr>
        <p:spPr>
          <a:xfrm>
            <a:off x="2404770" y="4365104"/>
            <a:ext cx="862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1047 Conector recto"/>
          <p:cNvCxnSpPr/>
          <p:nvPr/>
        </p:nvCxnSpPr>
        <p:spPr>
          <a:xfrm flipH="1">
            <a:off x="2380687" y="3700492"/>
            <a:ext cx="88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1056 Conector recto"/>
          <p:cNvCxnSpPr>
            <a:stCxn id="5" idx="2"/>
            <a:endCxn id="4" idx="0"/>
          </p:cNvCxnSpPr>
          <p:nvPr/>
        </p:nvCxnSpPr>
        <p:spPr>
          <a:xfrm>
            <a:off x="5648956" y="1324061"/>
            <a:ext cx="0" cy="739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1059 Conector recto"/>
          <p:cNvCxnSpPr>
            <a:endCxn id="16" idx="0"/>
          </p:cNvCxnSpPr>
          <p:nvPr/>
        </p:nvCxnSpPr>
        <p:spPr>
          <a:xfrm>
            <a:off x="5660880" y="3431730"/>
            <a:ext cx="0" cy="720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1062 Conector recto"/>
          <p:cNvCxnSpPr/>
          <p:nvPr/>
        </p:nvCxnSpPr>
        <p:spPr>
          <a:xfrm>
            <a:off x="4053660" y="5517232"/>
            <a:ext cx="3346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1064 Conector recto"/>
          <p:cNvCxnSpPr>
            <a:stCxn id="7" idx="0"/>
          </p:cNvCxnSpPr>
          <p:nvPr/>
        </p:nvCxnSpPr>
        <p:spPr>
          <a:xfrm flipV="1">
            <a:off x="4053660" y="5517232"/>
            <a:ext cx="0" cy="378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1068 Conector recto"/>
          <p:cNvCxnSpPr>
            <a:stCxn id="17" idx="0"/>
          </p:cNvCxnSpPr>
          <p:nvPr/>
        </p:nvCxnSpPr>
        <p:spPr>
          <a:xfrm flipV="1">
            <a:off x="7400191" y="5517232"/>
            <a:ext cx="0" cy="38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1070 Conector recto"/>
          <p:cNvCxnSpPr>
            <a:stCxn id="15" idx="0"/>
          </p:cNvCxnSpPr>
          <p:nvPr/>
        </p:nvCxnSpPr>
        <p:spPr>
          <a:xfrm flipV="1">
            <a:off x="5660879" y="5517232"/>
            <a:ext cx="1" cy="38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1072 Conector recto"/>
          <p:cNvCxnSpPr/>
          <p:nvPr/>
        </p:nvCxnSpPr>
        <p:spPr>
          <a:xfrm flipH="1">
            <a:off x="5660879" y="4690108"/>
            <a:ext cx="1" cy="1002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1075 Conector recto"/>
          <p:cNvCxnSpPr/>
          <p:nvPr/>
        </p:nvCxnSpPr>
        <p:spPr>
          <a:xfrm>
            <a:off x="4211960" y="2332339"/>
            <a:ext cx="0" cy="759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1078 Conector recto"/>
          <p:cNvCxnSpPr/>
          <p:nvPr/>
        </p:nvCxnSpPr>
        <p:spPr>
          <a:xfrm>
            <a:off x="3905927" y="2332339"/>
            <a:ext cx="306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1080 Conector recto"/>
          <p:cNvCxnSpPr>
            <a:stCxn id="8" idx="3"/>
          </p:cNvCxnSpPr>
          <p:nvPr/>
        </p:nvCxnSpPr>
        <p:spPr>
          <a:xfrm>
            <a:off x="3925069" y="3091704"/>
            <a:ext cx="286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1082 Conector recto"/>
          <p:cNvCxnSpPr>
            <a:stCxn id="4" idx="2"/>
          </p:cNvCxnSpPr>
          <p:nvPr/>
        </p:nvCxnSpPr>
        <p:spPr>
          <a:xfrm flipH="1">
            <a:off x="4211960" y="2747654"/>
            <a:ext cx="140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1083 Rectángulo redondeado"/>
          <p:cNvSpPr/>
          <p:nvPr/>
        </p:nvSpPr>
        <p:spPr>
          <a:xfrm>
            <a:off x="7508282" y="2410654"/>
            <a:ext cx="1641345" cy="67399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DESCENTRALIZACION</a:t>
            </a:r>
            <a:endParaRPr lang="es-CO" sz="1200" dirty="0">
              <a:solidFill>
                <a:schemeClr val="tx1"/>
              </a:solidFill>
            </a:endParaRPr>
          </a:p>
        </p:txBody>
      </p:sp>
      <p:cxnSp>
        <p:nvCxnSpPr>
          <p:cNvPr id="1086" name="1085 Conector recto"/>
          <p:cNvCxnSpPr>
            <a:stCxn id="4" idx="6"/>
          </p:cNvCxnSpPr>
          <p:nvPr/>
        </p:nvCxnSpPr>
        <p:spPr>
          <a:xfrm>
            <a:off x="6945100" y="2747654"/>
            <a:ext cx="219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8" name="1087 Conector recto"/>
          <p:cNvCxnSpPr>
            <a:stCxn id="1084" idx="1"/>
          </p:cNvCxnSpPr>
          <p:nvPr/>
        </p:nvCxnSpPr>
        <p:spPr>
          <a:xfrm flipH="1" flipV="1">
            <a:off x="7365889" y="2747653"/>
            <a:ext cx="1423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1096 Conector recto"/>
          <p:cNvCxnSpPr/>
          <p:nvPr/>
        </p:nvCxnSpPr>
        <p:spPr>
          <a:xfrm>
            <a:off x="7164288" y="2652430"/>
            <a:ext cx="66563" cy="190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1099 Conector recto"/>
          <p:cNvCxnSpPr/>
          <p:nvPr/>
        </p:nvCxnSpPr>
        <p:spPr>
          <a:xfrm>
            <a:off x="7291019" y="2652430"/>
            <a:ext cx="80864" cy="150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352812" y="2063578"/>
            <a:ext cx="2701882" cy="136815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DESCENTRALIZACIÓN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046777" y="154970"/>
            <a:ext cx="3204358" cy="116909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descentralización es </a:t>
            </a:r>
            <a:r>
              <a:rPr lang="es-CO" sz="1200" dirty="0" smtClean="0"/>
              <a:t>el proceso </a:t>
            </a:r>
            <a:r>
              <a:rPr lang="es-CO" sz="1200" dirty="0"/>
              <a:t>durante el cual </a:t>
            </a:r>
            <a:r>
              <a:rPr lang="es-CO" sz="1200" dirty="0" smtClean="0"/>
              <a:t>partes del </a:t>
            </a:r>
            <a:r>
              <a:rPr lang="es-CO" sz="1200" dirty="0"/>
              <a:t>poder gubernamental y de </a:t>
            </a:r>
            <a:r>
              <a:rPr lang="es-CO" sz="1200" dirty="0" smtClean="0"/>
              <a:t>la responsabilidad </a:t>
            </a:r>
            <a:r>
              <a:rPr lang="es-CO" sz="1200" dirty="0"/>
              <a:t>de éste </a:t>
            </a:r>
            <a:r>
              <a:rPr lang="es-CO" sz="1200" dirty="0" smtClean="0"/>
              <a:t>se traspasa </a:t>
            </a:r>
            <a:r>
              <a:rPr lang="es-CO" sz="1200" dirty="0"/>
              <a:t>desde el nivel </a:t>
            </a:r>
            <a:r>
              <a:rPr lang="es-CO" sz="1200" dirty="0" smtClean="0"/>
              <a:t>central nacional </a:t>
            </a:r>
            <a:r>
              <a:rPr lang="es-CO" sz="1200" dirty="0"/>
              <a:t>a los </a:t>
            </a:r>
            <a:r>
              <a:rPr lang="es-CO" sz="1200" dirty="0" smtClean="0"/>
              <a:t>niveles municipales y/o estatales /provinciales</a:t>
            </a:r>
            <a:r>
              <a:rPr lang="es-CO" sz="1200" dirty="0" smtClean="0">
                <a:solidFill>
                  <a:schemeClr val="tx1"/>
                </a:solidFill>
              </a:rPr>
              <a:t>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58758" y="2190240"/>
            <a:ext cx="1278143" cy="5375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VENTAJAS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28925" y="2940823"/>
            <a:ext cx="1296144" cy="5886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DESVENTAJAS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08817" y="5017684"/>
            <a:ext cx="2160240" cy="690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Hace más difícil </a:t>
            </a:r>
            <a:r>
              <a:rPr lang="es-CO" sz="1200" dirty="0" smtClean="0"/>
              <a:t>la aplicación </a:t>
            </a:r>
            <a:r>
              <a:rPr lang="es-CO" sz="1200" dirty="0"/>
              <a:t>de una </a:t>
            </a:r>
            <a:r>
              <a:rPr lang="es-CO" sz="1200" dirty="0" smtClean="0"/>
              <a:t>política uniforme.</a:t>
            </a:r>
            <a:r>
              <a:rPr lang="es-CO" sz="1200" dirty="0" smtClean="0">
                <a:solidFill>
                  <a:schemeClr val="tx1"/>
                </a:solidFill>
              </a:rPr>
              <a:t>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08817" y="5896181"/>
            <a:ext cx="2160240" cy="7511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Aumenta la complejidad </a:t>
            </a:r>
            <a:r>
              <a:rPr lang="es-CO" sz="1200" dirty="0" smtClean="0"/>
              <a:t>de la </a:t>
            </a:r>
            <a:r>
              <a:rPr lang="es-CO" sz="1200" dirty="0"/>
              <a:t>coordinación de </a:t>
            </a:r>
            <a:r>
              <a:rPr lang="es-CO" sz="1200" dirty="0" smtClean="0"/>
              <a:t>unidades organizacionales descentralizadas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20447" y="1988840"/>
            <a:ext cx="2160240" cy="8540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Fomenta el </a:t>
            </a:r>
            <a:r>
              <a:rPr lang="es-CO" sz="1200" dirty="0" smtClean="0"/>
              <a:t>establecimiento </a:t>
            </a:r>
            <a:r>
              <a:rPr lang="es-CO" sz="1200" dirty="0"/>
              <a:t>el uso de </a:t>
            </a:r>
            <a:r>
              <a:rPr lang="es-CO" sz="1200" dirty="0" smtClean="0"/>
              <a:t>controles amplios </a:t>
            </a:r>
            <a:r>
              <a:rPr lang="es-CO" sz="1200" dirty="0"/>
              <a:t>que </a:t>
            </a:r>
            <a:r>
              <a:rPr lang="es-CO" sz="1200" dirty="0" smtClean="0"/>
              <a:t>pueden aumentar </a:t>
            </a:r>
            <a:r>
              <a:rPr lang="es-CO" sz="1200" dirty="0"/>
              <a:t>la motivación</a:t>
            </a:r>
            <a:r>
              <a:rPr lang="es-CO" sz="1200" dirty="0" smtClean="0">
                <a:solidFill>
                  <a:schemeClr val="tx1"/>
                </a:solidFill>
              </a:rPr>
              <a:t>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44530" y="1145044"/>
            <a:ext cx="2160240" cy="6897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Estimula la toma </a:t>
            </a:r>
            <a:r>
              <a:rPr lang="es-CO" sz="1200" dirty="0" smtClean="0"/>
              <a:t>de decisiones </a:t>
            </a:r>
            <a:r>
              <a:rPr lang="es-CO" sz="1200" dirty="0"/>
              <a:t>y la </a:t>
            </a:r>
            <a:r>
              <a:rPr lang="es-CO" sz="1200" dirty="0" smtClean="0"/>
              <a:t>aceptación de </a:t>
            </a:r>
            <a:r>
              <a:rPr lang="es-CO" sz="1200" dirty="0"/>
              <a:t>autoridad </a:t>
            </a:r>
            <a:r>
              <a:rPr lang="es-CO" sz="1200" dirty="0" smtClean="0"/>
              <a:t>y responsabilidad.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44530" y="100126"/>
            <a:ext cx="2160240" cy="8843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Libera a la Alta Dirección departe de la carga en la </a:t>
            </a:r>
            <a:r>
              <a:rPr lang="es-CO" sz="1200" dirty="0" smtClean="0"/>
              <a:t>toma de </a:t>
            </a:r>
            <a:r>
              <a:rPr lang="es-CO" sz="1200" dirty="0"/>
              <a:t>decisiones y obliga a </a:t>
            </a:r>
            <a:r>
              <a:rPr lang="es-CO" sz="1200" dirty="0" smtClean="0"/>
              <a:t>los administradores </a:t>
            </a:r>
            <a:r>
              <a:rPr lang="es-CO" sz="1200" dirty="0"/>
              <a:t>de </a:t>
            </a:r>
            <a:r>
              <a:rPr lang="es-CO" sz="1200" dirty="0" smtClean="0"/>
              <a:t>los niveles </a:t>
            </a:r>
            <a:r>
              <a:rPr lang="es-CO" sz="1200" dirty="0"/>
              <a:t>superiores </a:t>
            </a:r>
            <a:r>
              <a:rPr lang="es-CO" sz="1200" dirty="0" smtClean="0"/>
              <a:t>a delegar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33580" y="5896181"/>
            <a:ext cx="1440160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La </a:t>
            </a:r>
            <a:r>
              <a:rPr lang="es-CO" sz="1200" b="1" dirty="0" smtClean="0"/>
              <a:t>descentralización vertical</a:t>
            </a:r>
            <a:endParaRPr lang="es-CO" sz="1200" b="1" dirty="0"/>
          </a:p>
        </p:txBody>
      </p:sp>
      <p:sp>
        <p:nvSpPr>
          <p:cNvPr id="15" name="14 Rectángulo"/>
          <p:cNvSpPr/>
          <p:nvPr/>
        </p:nvSpPr>
        <p:spPr>
          <a:xfrm>
            <a:off x="6680111" y="5900005"/>
            <a:ext cx="1440160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La </a:t>
            </a:r>
            <a:r>
              <a:rPr lang="es-CO" sz="1200" b="1" dirty="0" smtClean="0"/>
              <a:t>descentralización horizontal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021808" y="4152583"/>
            <a:ext cx="1278143" cy="5375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TIPOS </a:t>
            </a:r>
            <a:endParaRPr lang="es-CO" sz="1400" dirty="0">
              <a:solidFill>
                <a:schemeClr val="bg1"/>
              </a:solidFill>
            </a:endParaRPr>
          </a:p>
        </p:txBody>
      </p:sp>
      <p:cxnSp>
        <p:nvCxnSpPr>
          <p:cNvPr id="18" name="17 Conector recto"/>
          <p:cNvCxnSpPr>
            <a:stCxn id="6" idx="0"/>
          </p:cNvCxnSpPr>
          <p:nvPr/>
        </p:nvCxnSpPr>
        <p:spPr>
          <a:xfrm flipH="1" flipV="1">
            <a:off x="3286843" y="584545"/>
            <a:ext cx="10987" cy="1605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404770" y="584545"/>
            <a:ext cx="871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12" idx="3"/>
          </p:cNvCxnSpPr>
          <p:nvPr/>
        </p:nvCxnSpPr>
        <p:spPr>
          <a:xfrm>
            <a:off x="2404770" y="1489909"/>
            <a:ext cx="862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1026 Conector recto"/>
          <p:cNvCxnSpPr/>
          <p:nvPr/>
        </p:nvCxnSpPr>
        <p:spPr>
          <a:xfrm>
            <a:off x="3266855" y="3386020"/>
            <a:ext cx="10142" cy="288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1039 Conector recto"/>
          <p:cNvCxnSpPr>
            <a:stCxn id="10" idx="3"/>
          </p:cNvCxnSpPr>
          <p:nvPr/>
        </p:nvCxnSpPr>
        <p:spPr>
          <a:xfrm flipV="1">
            <a:off x="2369057" y="6271779"/>
            <a:ext cx="89631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1045 Conector recto"/>
          <p:cNvCxnSpPr/>
          <p:nvPr/>
        </p:nvCxnSpPr>
        <p:spPr>
          <a:xfrm>
            <a:off x="2356628" y="4489330"/>
            <a:ext cx="9203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1047 Conector recto"/>
          <p:cNvCxnSpPr/>
          <p:nvPr/>
        </p:nvCxnSpPr>
        <p:spPr>
          <a:xfrm flipH="1">
            <a:off x="2380687" y="3700492"/>
            <a:ext cx="88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1056 Conector recto"/>
          <p:cNvCxnSpPr>
            <a:stCxn id="5" idx="2"/>
            <a:endCxn id="4" idx="0"/>
          </p:cNvCxnSpPr>
          <p:nvPr/>
        </p:nvCxnSpPr>
        <p:spPr>
          <a:xfrm>
            <a:off x="5648956" y="1324061"/>
            <a:ext cx="54797" cy="739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1059 Conector recto"/>
          <p:cNvCxnSpPr>
            <a:endCxn id="16" idx="0"/>
          </p:cNvCxnSpPr>
          <p:nvPr/>
        </p:nvCxnSpPr>
        <p:spPr>
          <a:xfrm>
            <a:off x="5660880" y="3431730"/>
            <a:ext cx="0" cy="720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1062 Conector recto"/>
          <p:cNvCxnSpPr/>
          <p:nvPr/>
        </p:nvCxnSpPr>
        <p:spPr>
          <a:xfrm>
            <a:off x="4053660" y="5517232"/>
            <a:ext cx="3346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1064 Conector recto"/>
          <p:cNvCxnSpPr>
            <a:stCxn id="7" idx="0"/>
          </p:cNvCxnSpPr>
          <p:nvPr/>
        </p:nvCxnSpPr>
        <p:spPr>
          <a:xfrm flipV="1">
            <a:off x="4053660" y="5517232"/>
            <a:ext cx="0" cy="378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1068 Conector recto"/>
          <p:cNvCxnSpPr/>
          <p:nvPr/>
        </p:nvCxnSpPr>
        <p:spPr>
          <a:xfrm flipV="1">
            <a:off x="7400191" y="5517232"/>
            <a:ext cx="0" cy="38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1070 Conector recto"/>
          <p:cNvCxnSpPr>
            <a:stCxn id="15" idx="0"/>
          </p:cNvCxnSpPr>
          <p:nvPr/>
        </p:nvCxnSpPr>
        <p:spPr>
          <a:xfrm flipV="1">
            <a:off x="7400191" y="5517232"/>
            <a:ext cx="1" cy="38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1072 Conector recto"/>
          <p:cNvCxnSpPr/>
          <p:nvPr/>
        </p:nvCxnSpPr>
        <p:spPr>
          <a:xfrm flipH="1">
            <a:off x="5660880" y="4690108"/>
            <a:ext cx="1" cy="82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1075 Conector recto"/>
          <p:cNvCxnSpPr/>
          <p:nvPr/>
        </p:nvCxnSpPr>
        <p:spPr>
          <a:xfrm>
            <a:off x="4211960" y="2332339"/>
            <a:ext cx="0" cy="90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1078 Conector recto"/>
          <p:cNvCxnSpPr/>
          <p:nvPr/>
        </p:nvCxnSpPr>
        <p:spPr>
          <a:xfrm>
            <a:off x="3905927" y="2332339"/>
            <a:ext cx="306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1080 Conector recto"/>
          <p:cNvCxnSpPr>
            <a:stCxn id="8" idx="3"/>
          </p:cNvCxnSpPr>
          <p:nvPr/>
        </p:nvCxnSpPr>
        <p:spPr>
          <a:xfrm>
            <a:off x="3925069" y="3235139"/>
            <a:ext cx="286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1082 Conector recto"/>
          <p:cNvCxnSpPr>
            <a:stCxn id="4" idx="2"/>
          </p:cNvCxnSpPr>
          <p:nvPr/>
        </p:nvCxnSpPr>
        <p:spPr>
          <a:xfrm flipH="1">
            <a:off x="4211960" y="2747654"/>
            <a:ext cx="140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1083 Rectángulo redondeado"/>
          <p:cNvSpPr/>
          <p:nvPr/>
        </p:nvSpPr>
        <p:spPr>
          <a:xfrm>
            <a:off x="7508282" y="2410654"/>
            <a:ext cx="1641345" cy="67399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bg1"/>
                </a:solidFill>
              </a:rPr>
              <a:t>CENTRALIZACION</a:t>
            </a:r>
            <a:endParaRPr lang="es-CO" sz="1200" dirty="0">
              <a:solidFill>
                <a:schemeClr val="bg1"/>
              </a:solidFill>
            </a:endParaRPr>
          </a:p>
        </p:txBody>
      </p:sp>
      <p:cxnSp>
        <p:nvCxnSpPr>
          <p:cNvPr id="1086" name="1085 Conector recto"/>
          <p:cNvCxnSpPr>
            <a:stCxn id="4" idx="6"/>
          </p:cNvCxnSpPr>
          <p:nvPr/>
        </p:nvCxnSpPr>
        <p:spPr>
          <a:xfrm>
            <a:off x="7054694" y="2747654"/>
            <a:ext cx="109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8" name="1087 Conector recto"/>
          <p:cNvCxnSpPr>
            <a:stCxn id="1084" idx="1"/>
          </p:cNvCxnSpPr>
          <p:nvPr/>
        </p:nvCxnSpPr>
        <p:spPr>
          <a:xfrm flipH="1" flipV="1">
            <a:off x="7365889" y="2747653"/>
            <a:ext cx="1423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1096 Conector recto"/>
          <p:cNvCxnSpPr/>
          <p:nvPr/>
        </p:nvCxnSpPr>
        <p:spPr>
          <a:xfrm>
            <a:off x="7164288" y="2652430"/>
            <a:ext cx="66563" cy="190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1099 Conector recto"/>
          <p:cNvCxnSpPr/>
          <p:nvPr/>
        </p:nvCxnSpPr>
        <p:spPr>
          <a:xfrm>
            <a:off x="7291019" y="2652430"/>
            <a:ext cx="80864" cy="150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208817" y="4129086"/>
            <a:ext cx="2160240" cy="690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Puede estar limitada por </a:t>
            </a:r>
            <a:r>
              <a:rPr lang="es-CO" sz="1200" dirty="0" smtClean="0"/>
              <a:t>la disponibilidad de administradores </a:t>
            </a:r>
            <a:r>
              <a:rPr lang="es-CO" sz="1200" dirty="0"/>
              <a:t>calificados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196388" y="3212976"/>
            <a:ext cx="2160240" cy="690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Puede quedar limitada por técnicas de </a:t>
            </a:r>
            <a:r>
              <a:rPr lang="es-CO" sz="1200" dirty="0" smtClean="0"/>
              <a:t>control inadecuadas</a:t>
            </a:r>
            <a:endParaRPr lang="es-CO" sz="1200" dirty="0">
              <a:solidFill>
                <a:schemeClr val="tx1"/>
              </a:solidFill>
            </a:endParaRPr>
          </a:p>
        </p:txBody>
      </p:sp>
      <p:cxnSp>
        <p:nvCxnSpPr>
          <p:cNvPr id="28" name="27 Conector recto"/>
          <p:cNvCxnSpPr/>
          <p:nvPr/>
        </p:nvCxnSpPr>
        <p:spPr>
          <a:xfrm>
            <a:off x="2404770" y="5363151"/>
            <a:ext cx="8665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6" idx="1"/>
          </p:cNvCxnSpPr>
          <p:nvPr/>
        </p:nvCxnSpPr>
        <p:spPr>
          <a:xfrm flipH="1" flipV="1">
            <a:off x="2380687" y="2459002"/>
            <a:ext cx="27807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elmorrocotudo.cl/sites/elmorrocotudo.cl/files/descentralizacion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111" y="3277766"/>
            <a:ext cx="2463889" cy="208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3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352812" y="2063578"/>
            <a:ext cx="2701882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</a:rPr>
              <a:t>DESCONCENTRACION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086661" y="154968"/>
            <a:ext cx="3204358" cy="13349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desconcentración, hace relación a la transferencia de potestades para la toma de decisiones, a instancias o agencias que se encuentran subordinadas al ente central, sin que necesariamente, gocen de personería jurídica, ni presupuesto, ni reglamento administrativo propio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58759" y="2459003"/>
            <a:ext cx="1553648" cy="5886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CARACTERISTICAS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4634" y="3273130"/>
            <a:ext cx="2160240" cy="10473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competencia se confiere en forma exclusiva lo que significa que ha de ejercerse precisamente por el órgano desconcentrado y no por otro.</a:t>
            </a:r>
            <a:r>
              <a:rPr lang="es-CO" sz="1200" dirty="0" smtClean="0"/>
              <a:t> 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4634" y="1628799"/>
            <a:ext cx="2160240" cy="1418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competencia se confiere a un órgano medio o inferior dentro de la jerarquía. Debe recordarse, sin embargo que, en cierta medida, personas jurídicas pueden ser igualmente sujetos de desconcentración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78488" y="605512"/>
            <a:ext cx="2160240" cy="8843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atribución de competencias se realiza directamente por el ordenamiento jurídico</a:t>
            </a:r>
            <a:r>
              <a:rPr lang="es-CO" sz="1200" dirty="0" smtClean="0"/>
              <a:t>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108229" y="4152582"/>
            <a:ext cx="3244790" cy="2444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tx1"/>
                </a:solidFill>
              </a:rPr>
              <a:t>La jurisprudencia de esta Corporación, se ha referido a este concepto de desconcentración, en los siguientes términos: "La desconcentración en cierta medida, es la variante práctica de la centralización, y desde un punto de vista dinámico, se ha definido como transferencia de funciones administrativas que corresponden a órganos de una misma persona administrativa.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 flipV="1">
            <a:off x="3333580" y="1047710"/>
            <a:ext cx="31026" cy="1411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324874" y="1047710"/>
            <a:ext cx="10087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324874" y="2121609"/>
            <a:ext cx="1039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1056 Conector recto"/>
          <p:cNvCxnSpPr>
            <a:stCxn id="5" idx="2"/>
            <a:endCxn id="4" idx="0"/>
          </p:cNvCxnSpPr>
          <p:nvPr/>
        </p:nvCxnSpPr>
        <p:spPr>
          <a:xfrm>
            <a:off x="5688840" y="1489907"/>
            <a:ext cx="14913" cy="573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1059 Conector recto"/>
          <p:cNvCxnSpPr>
            <a:endCxn id="16" idx="0"/>
          </p:cNvCxnSpPr>
          <p:nvPr/>
        </p:nvCxnSpPr>
        <p:spPr>
          <a:xfrm>
            <a:off x="5730624" y="3431730"/>
            <a:ext cx="0" cy="72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1080 Conector recto"/>
          <p:cNvCxnSpPr>
            <a:stCxn id="8" idx="3"/>
          </p:cNvCxnSpPr>
          <p:nvPr/>
        </p:nvCxnSpPr>
        <p:spPr>
          <a:xfrm>
            <a:off x="4212407" y="2753319"/>
            <a:ext cx="143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1083 Rectángulo redondeado"/>
          <p:cNvSpPr/>
          <p:nvPr/>
        </p:nvSpPr>
        <p:spPr>
          <a:xfrm>
            <a:off x="7508282" y="2410654"/>
            <a:ext cx="1641345" cy="6739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CONCENTRACION</a:t>
            </a:r>
            <a:endParaRPr lang="es-CO" sz="1200" dirty="0">
              <a:solidFill>
                <a:schemeClr val="tx1"/>
              </a:solidFill>
            </a:endParaRPr>
          </a:p>
        </p:txBody>
      </p:sp>
      <p:cxnSp>
        <p:nvCxnSpPr>
          <p:cNvPr id="1086" name="1085 Conector recto"/>
          <p:cNvCxnSpPr>
            <a:stCxn id="4" idx="6"/>
          </p:cNvCxnSpPr>
          <p:nvPr/>
        </p:nvCxnSpPr>
        <p:spPr>
          <a:xfrm>
            <a:off x="7054694" y="2747654"/>
            <a:ext cx="109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8" name="1087 Conector recto"/>
          <p:cNvCxnSpPr>
            <a:stCxn id="1084" idx="1"/>
          </p:cNvCxnSpPr>
          <p:nvPr/>
        </p:nvCxnSpPr>
        <p:spPr>
          <a:xfrm flipH="1" flipV="1">
            <a:off x="7365889" y="2747653"/>
            <a:ext cx="1423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1096 Conector recto"/>
          <p:cNvCxnSpPr/>
          <p:nvPr/>
        </p:nvCxnSpPr>
        <p:spPr>
          <a:xfrm>
            <a:off x="7164288" y="2652430"/>
            <a:ext cx="66563" cy="190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1099 Conector recto"/>
          <p:cNvCxnSpPr/>
          <p:nvPr/>
        </p:nvCxnSpPr>
        <p:spPr>
          <a:xfrm>
            <a:off x="7291019" y="2652430"/>
            <a:ext cx="80864" cy="150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196388" y="4571062"/>
            <a:ext cx="2160240" cy="17382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El superior jerárquico no responde por los actos del órgano desconcentrado más allá de los poderes de supervisión propios de la relación jerárquica y no puede reasumir la competencia sino en virtud de nueva atribución legal".</a:t>
            </a:r>
            <a:r>
              <a:rPr lang="es-CO" sz="1200" dirty="0" smtClean="0"/>
              <a:t> </a:t>
            </a:r>
            <a:endParaRPr lang="es-CO" sz="1200" dirty="0">
              <a:solidFill>
                <a:schemeClr val="tx1"/>
              </a:solidFill>
            </a:endParaRPr>
          </a:p>
        </p:txBody>
      </p:sp>
      <p:cxnSp>
        <p:nvCxnSpPr>
          <p:cNvPr id="24" name="23 Conector recto"/>
          <p:cNvCxnSpPr/>
          <p:nvPr/>
        </p:nvCxnSpPr>
        <p:spPr>
          <a:xfrm>
            <a:off x="3378116" y="3084653"/>
            <a:ext cx="0" cy="1882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356628" y="4967107"/>
            <a:ext cx="1021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11" idx="3"/>
          </p:cNvCxnSpPr>
          <p:nvPr/>
        </p:nvCxnSpPr>
        <p:spPr>
          <a:xfrm flipV="1">
            <a:off x="2324874" y="3792156"/>
            <a:ext cx="1053242" cy="4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2.bp.blogspot.com/_YSElf07o5_E/SMHUStFQXAI/AAAAAAAAAIQ/hjTG7_D_e1s/s320/GO+T%C3%9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281" y="463655"/>
            <a:ext cx="1560481" cy="18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3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352812" y="2063578"/>
            <a:ext cx="2701882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</a:rPr>
              <a:t>DELEGACION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086661" y="154968"/>
            <a:ext cx="3204358" cy="13349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delegación desde un punto de vista jurídico y administrativo es la modalidad de transferencia de funciones administrativas en virtud de la cual, y en los supuestos permitidos por la Ley se faculta a un sujeto u órgano que hace transferencia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58759" y="2459003"/>
            <a:ext cx="1553648" cy="5886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CARACTERISTICAS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4634" y="3273130"/>
            <a:ext cx="2160240" cy="10473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necesidad de la existencia previa de autorización legal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4634" y="1628799"/>
            <a:ext cx="2160240" cy="1418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transferencia de funciones, se realiza por el órgano titular de la función.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78488" y="605512"/>
            <a:ext cx="2160240" cy="8843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La transferencia de funciones de un órgano a otro.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108229" y="4152582"/>
            <a:ext cx="3244790" cy="25887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De igual manera, es importante destacar, que bien se trate de desconcentración o de delegación de funciones, lo que se busca con estas figuras, es el mismo fin: descongestionar los órganos superiores que conforman el aparato administrativo y, facilitar y agilizar la gestión de los asuntos administrativos, con el objeto de realizar y desarrollar los fines del Estado en beneficio de los administrados, en cumplimiento y desarrollo de los preceptos constitucionales.</a:t>
            </a:r>
            <a:r>
              <a:rPr lang="es-CO" sz="1400" dirty="0" smtClean="0"/>
              <a:t> </a:t>
            </a:r>
            <a:endParaRPr lang="es-CO" sz="1400" dirty="0">
              <a:solidFill>
                <a:schemeClr val="tx1"/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H="1" flipV="1">
            <a:off x="3333580" y="1047710"/>
            <a:ext cx="31026" cy="1411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324874" y="1047710"/>
            <a:ext cx="10087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324874" y="2121609"/>
            <a:ext cx="1039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1056 Conector recto"/>
          <p:cNvCxnSpPr>
            <a:stCxn id="5" idx="2"/>
            <a:endCxn id="4" idx="0"/>
          </p:cNvCxnSpPr>
          <p:nvPr/>
        </p:nvCxnSpPr>
        <p:spPr>
          <a:xfrm>
            <a:off x="5688840" y="1489907"/>
            <a:ext cx="14913" cy="573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1059 Conector recto"/>
          <p:cNvCxnSpPr>
            <a:endCxn id="16" idx="0"/>
          </p:cNvCxnSpPr>
          <p:nvPr/>
        </p:nvCxnSpPr>
        <p:spPr>
          <a:xfrm>
            <a:off x="5730624" y="3431730"/>
            <a:ext cx="0" cy="72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1080 Conector recto"/>
          <p:cNvCxnSpPr>
            <a:stCxn id="8" idx="3"/>
          </p:cNvCxnSpPr>
          <p:nvPr/>
        </p:nvCxnSpPr>
        <p:spPr>
          <a:xfrm>
            <a:off x="4212407" y="2753319"/>
            <a:ext cx="143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1083 Rectángulo redondeado"/>
          <p:cNvSpPr/>
          <p:nvPr/>
        </p:nvSpPr>
        <p:spPr>
          <a:xfrm>
            <a:off x="7508282" y="2410654"/>
            <a:ext cx="1641345" cy="6739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DESCONCENTRACION</a:t>
            </a:r>
            <a:endParaRPr lang="es-CO" sz="1200" dirty="0">
              <a:solidFill>
                <a:schemeClr val="tx1"/>
              </a:solidFill>
            </a:endParaRPr>
          </a:p>
        </p:txBody>
      </p:sp>
      <p:cxnSp>
        <p:nvCxnSpPr>
          <p:cNvPr id="1086" name="1085 Conector recto"/>
          <p:cNvCxnSpPr>
            <a:stCxn id="4" idx="6"/>
          </p:cNvCxnSpPr>
          <p:nvPr/>
        </p:nvCxnSpPr>
        <p:spPr>
          <a:xfrm>
            <a:off x="7054694" y="2747654"/>
            <a:ext cx="109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8" name="1087 Conector recto"/>
          <p:cNvCxnSpPr>
            <a:stCxn id="1084" idx="1"/>
          </p:cNvCxnSpPr>
          <p:nvPr/>
        </p:nvCxnSpPr>
        <p:spPr>
          <a:xfrm flipH="1" flipV="1">
            <a:off x="7365889" y="2747653"/>
            <a:ext cx="1423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1096 Conector recto"/>
          <p:cNvCxnSpPr/>
          <p:nvPr/>
        </p:nvCxnSpPr>
        <p:spPr>
          <a:xfrm>
            <a:off x="7164288" y="2652430"/>
            <a:ext cx="66563" cy="190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1099 Conector recto"/>
          <p:cNvCxnSpPr/>
          <p:nvPr/>
        </p:nvCxnSpPr>
        <p:spPr>
          <a:xfrm>
            <a:off x="7291019" y="2652430"/>
            <a:ext cx="80864" cy="150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196388" y="4571062"/>
            <a:ext cx="2160240" cy="17382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/>
              <a:t>El órgano que confiere la Delegación puede siempre y en cualquier momento reasumir la competencia."</a:t>
            </a:r>
            <a:endParaRPr lang="es-CO" sz="1200" dirty="0">
              <a:solidFill>
                <a:schemeClr val="tx1"/>
              </a:solidFill>
            </a:endParaRPr>
          </a:p>
        </p:txBody>
      </p:sp>
      <p:cxnSp>
        <p:nvCxnSpPr>
          <p:cNvPr id="24" name="23 Conector recto"/>
          <p:cNvCxnSpPr/>
          <p:nvPr/>
        </p:nvCxnSpPr>
        <p:spPr>
          <a:xfrm>
            <a:off x="3378116" y="3084653"/>
            <a:ext cx="0" cy="1882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356628" y="4967107"/>
            <a:ext cx="1021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11" idx="3"/>
          </p:cNvCxnSpPr>
          <p:nvPr/>
        </p:nvCxnSpPr>
        <p:spPr>
          <a:xfrm flipV="1">
            <a:off x="2324874" y="3792156"/>
            <a:ext cx="1053242" cy="4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www.motivacional.com.ar/wp-content/uploads/2010/04/liderar-proceso-deleg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06" y="349281"/>
            <a:ext cx="1635718" cy="200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5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676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</cp:revision>
  <dcterms:created xsi:type="dcterms:W3CDTF">2012-10-25T01:31:21Z</dcterms:created>
  <dcterms:modified xsi:type="dcterms:W3CDTF">2012-10-25T04:21:12Z</dcterms:modified>
</cp:coreProperties>
</file>