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1D3C3-95CB-435E-BE16-C32256383692}" type="datetimeFigureOut">
              <a:rPr lang="es-CO" smtClean="0"/>
              <a:t>24/10/2012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FA9BF-D0CD-43C9-8161-440F5CFB77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7782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1D3C3-95CB-435E-BE16-C32256383692}" type="datetimeFigureOut">
              <a:rPr lang="es-CO" smtClean="0"/>
              <a:t>24/10/2012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FA9BF-D0CD-43C9-8161-440F5CFB77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9703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1D3C3-95CB-435E-BE16-C32256383692}" type="datetimeFigureOut">
              <a:rPr lang="es-CO" smtClean="0"/>
              <a:t>24/10/2012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FA9BF-D0CD-43C9-8161-440F5CFB77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44709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1D3C3-95CB-435E-BE16-C32256383692}" type="datetimeFigureOut">
              <a:rPr lang="es-CO" smtClean="0"/>
              <a:t>24/10/2012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FA9BF-D0CD-43C9-8161-440F5CFB77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1906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1D3C3-95CB-435E-BE16-C32256383692}" type="datetimeFigureOut">
              <a:rPr lang="es-CO" smtClean="0"/>
              <a:t>24/10/2012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FA9BF-D0CD-43C9-8161-440F5CFB77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6316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1D3C3-95CB-435E-BE16-C32256383692}" type="datetimeFigureOut">
              <a:rPr lang="es-CO" smtClean="0"/>
              <a:t>24/10/2012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FA9BF-D0CD-43C9-8161-440F5CFB77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84857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1D3C3-95CB-435E-BE16-C32256383692}" type="datetimeFigureOut">
              <a:rPr lang="es-CO" smtClean="0"/>
              <a:t>24/10/2012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FA9BF-D0CD-43C9-8161-440F5CFB77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32987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1D3C3-95CB-435E-BE16-C32256383692}" type="datetimeFigureOut">
              <a:rPr lang="es-CO" smtClean="0"/>
              <a:t>24/10/2012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FA9BF-D0CD-43C9-8161-440F5CFB77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89005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1D3C3-95CB-435E-BE16-C32256383692}" type="datetimeFigureOut">
              <a:rPr lang="es-CO" smtClean="0"/>
              <a:t>24/10/2012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FA9BF-D0CD-43C9-8161-440F5CFB77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42093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1D3C3-95CB-435E-BE16-C32256383692}" type="datetimeFigureOut">
              <a:rPr lang="es-CO" smtClean="0"/>
              <a:t>24/10/2012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FA9BF-D0CD-43C9-8161-440F5CFB77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82904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1D3C3-95CB-435E-BE16-C32256383692}" type="datetimeFigureOut">
              <a:rPr lang="es-CO" smtClean="0"/>
              <a:t>24/10/2012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FA9BF-D0CD-43C9-8161-440F5CFB77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76578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1D3C3-95CB-435E-BE16-C32256383692}" type="datetimeFigureOut">
              <a:rPr lang="es-CO" smtClean="0"/>
              <a:t>24/10/2012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FA9BF-D0CD-43C9-8161-440F5CFB77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27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352812" y="2063578"/>
            <a:ext cx="2592288" cy="1368152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solidFill>
                  <a:schemeClr val="tx1"/>
                </a:solidFill>
              </a:rPr>
              <a:t>CENTRALIZACION</a:t>
            </a:r>
            <a:endParaRPr lang="es-CO" b="1" dirty="0">
              <a:solidFill>
                <a:schemeClr val="tx1"/>
              </a:solidFill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4046777" y="154970"/>
            <a:ext cx="3204358" cy="1169091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>
                <a:solidFill>
                  <a:schemeClr val="tx1"/>
                </a:solidFill>
              </a:rPr>
              <a:t>La Centralización es una </a:t>
            </a:r>
            <a:r>
              <a:rPr lang="es-CO" sz="1200" dirty="0" smtClean="0">
                <a:solidFill>
                  <a:schemeClr val="tx1"/>
                </a:solidFill>
              </a:rPr>
              <a:t>tendencia </a:t>
            </a:r>
            <a:r>
              <a:rPr lang="es-CO" sz="1200" dirty="0">
                <a:solidFill>
                  <a:schemeClr val="tx1"/>
                </a:solidFill>
              </a:rPr>
              <a:t>concentrar la autoridad de </a:t>
            </a:r>
            <a:r>
              <a:rPr lang="es-CO" sz="1200" dirty="0" smtClean="0">
                <a:solidFill>
                  <a:schemeClr val="tx1"/>
                </a:solidFill>
              </a:rPr>
              <a:t>toma de </a:t>
            </a:r>
            <a:r>
              <a:rPr lang="es-CO" sz="1200" dirty="0">
                <a:solidFill>
                  <a:schemeClr val="tx1"/>
                </a:solidFill>
              </a:rPr>
              <a:t>decisiones en un grupo </a:t>
            </a:r>
            <a:r>
              <a:rPr lang="es-CO" sz="1200" dirty="0" smtClean="0">
                <a:solidFill>
                  <a:schemeClr val="tx1"/>
                </a:solidFill>
              </a:rPr>
              <a:t>reducido de </a:t>
            </a:r>
            <a:r>
              <a:rPr lang="es-CO" sz="1200" dirty="0">
                <a:solidFill>
                  <a:schemeClr val="tx1"/>
                </a:solidFill>
              </a:rPr>
              <a:t>personas; no hay delegación.</a:t>
            </a:r>
          </a:p>
        </p:txBody>
      </p:sp>
      <p:pic>
        <p:nvPicPr>
          <p:cNvPr id="1026" name="Picture 2" descr="http://juancarrion.files.wordpress.com/2009/03/grafico-mab1.gif?w=5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386020"/>
            <a:ext cx="2286000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2627784" y="2063577"/>
            <a:ext cx="1278143" cy="53752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>
                <a:solidFill>
                  <a:schemeClr val="tx1"/>
                </a:solidFill>
              </a:rPr>
              <a:t>VENTAJAS</a:t>
            </a:r>
            <a:endParaRPr lang="es-CO" sz="1400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628925" y="2797388"/>
            <a:ext cx="1296144" cy="5886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>
                <a:solidFill>
                  <a:schemeClr val="tx1"/>
                </a:solidFill>
              </a:rPr>
              <a:t>DESVENTAJAS</a:t>
            </a:r>
            <a:endParaRPr lang="es-CO" sz="1400" dirty="0">
              <a:solidFill>
                <a:schemeClr val="tx1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20447" y="4019637"/>
            <a:ext cx="2160240" cy="69093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>
                <a:solidFill>
                  <a:schemeClr val="tx1"/>
                </a:solidFill>
              </a:rPr>
              <a:t>Puede generar </a:t>
            </a:r>
            <a:r>
              <a:rPr lang="es-CO" sz="1200" dirty="0" smtClean="0">
                <a:solidFill>
                  <a:schemeClr val="tx1"/>
                </a:solidFill>
              </a:rPr>
              <a:t>paquidermia en </a:t>
            </a:r>
            <a:r>
              <a:rPr lang="es-CO" sz="1200" dirty="0">
                <a:solidFill>
                  <a:schemeClr val="tx1"/>
                </a:solidFill>
              </a:rPr>
              <a:t>la organización.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220447" y="4941168"/>
            <a:ext cx="2160240" cy="153186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>
                <a:solidFill>
                  <a:schemeClr val="tx1"/>
                </a:solidFill>
              </a:rPr>
              <a:t>Por los bajos niveles </a:t>
            </a:r>
            <a:r>
              <a:rPr lang="es-CO" sz="1200" dirty="0" smtClean="0">
                <a:solidFill>
                  <a:schemeClr val="tx1"/>
                </a:solidFill>
              </a:rPr>
              <a:t>de autonomía, </a:t>
            </a:r>
            <a:r>
              <a:rPr lang="es-CO" sz="1200" dirty="0">
                <a:solidFill>
                  <a:schemeClr val="tx1"/>
                </a:solidFill>
              </a:rPr>
              <a:t>hay </a:t>
            </a:r>
            <a:r>
              <a:rPr lang="es-CO" sz="1200" dirty="0" smtClean="0">
                <a:solidFill>
                  <a:schemeClr val="tx1"/>
                </a:solidFill>
              </a:rPr>
              <a:t>también bajos </a:t>
            </a:r>
            <a:r>
              <a:rPr lang="es-CO" sz="1200" dirty="0">
                <a:solidFill>
                  <a:schemeClr val="tx1"/>
                </a:solidFill>
              </a:rPr>
              <a:t>niveles de </a:t>
            </a:r>
            <a:r>
              <a:rPr lang="es-CO" sz="1200" dirty="0" smtClean="0">
                <a:solidFill>
                  <a:schemeClr val="tx1"/>
                </a:solidFill>
              </a:rPr>
              <a:t>autocontrol en </a:t>
            </a:r>
            <a:r>
              <a:rPr lang="es-CO" sz="1200" dirty="0">
                <a:solidFill>
                  <a:schemeClr val="tx1"/>
                </a:solidFill>
              </a:rPr>
              <a:t>la medida en que </a:t>
            </a:r>
            <a:r>
              <a:rPr lang="es-CO" sz="1200" dirty="0" smtClean="0">
                <a:solidFill>
                  <a:schemeClr val="tx1"/>
                </a:solidFill>
              </a:rPr>
              <a:t>los resultados </a:t>
            </a:r>
            <a:r>
              <a:rPr lang="es-CO" sz="1200" dirty="0">
                <a:solidFill>
                  <a:schemeClr val="tx1"/>
                </a:solidFill>
              </a:rPr>
              <a:t>sólo </a:t>
            </a:r>
            <a:r>
              <a:rPr lang="es-CO" sz="1200" dirty="0" smtClean="0">
                <a:solidFill>
                  <a:schemeClr val="tx1"/>
                </a:solidFill>
              </a:rPr>
              <a:t>dependen en </a:t>
            </a:r>
            <a:r>
              <a:rPr lang="es-CO" sz="1200" dirty="0">
                <a:solidFill>
                  <a:schemeClr val="tx1"/>
                </a:solidFill>
              </a:rPr>
              <a:t>pequeña medida </a:t>
            </a:r>
            <a:r>
              <a:rPr lang="es-CO" sz="1200" dirty="0" smtClean="0">
                <a:solidFill>
                  <a:schemeClr val="tx1"/>
                </a:solidFill>
              </a:rPr>
              <a:t>del nivel </a:t>
            </a:r>
            <a:r>
              <a:rPr lang="es-CO" sz="1200" dirty="0">
                <a:solidFill>
                  <a:schemeClr val="tx1"/>
                </a:solidFill>
              </a:rPr>
              <a:t>local.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20447" y="1988840"/>
            <a:ext cx="2160240" cy="179228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>
                <a:solidFill>
                  <a:schemeClr val="tx1"/>
                </a:solidFill>
              </a:rPr>
              <a:t>La demora en la toma </a:t>
            </a:r>
            <a:r>
              <a:rPr lang="es-CO" sz="1200" dirty="0" smtClean="0">
                <a:solidFill>
                  <a:schemeClr val="tx1"/>
                </a:solidFill>
              </a:rPr>
              <a:t>de decisiones </a:t>
            </a:r>
            <a:r>
              <a:rPr lang="es-CO" sz="1200" dirty="0">
                <a:solidFill>
                  <a:schemeClr val="tx1"/>
                </a:solidFill>
              </a:rPr>
              <a:t>y en la </a:t>
            </a:r>
            <a:r>
              <a:rPr lang="es-CO" sz="1200" dirty="0" smtClean="0">
                <a:solidFill>
                  <a:schemeClr val="tx1"/>
                </a:solidFill>
              </a:rPr>
              <a:t>atención </a:t>
            </a:r>
            <a:r>
              <a:rPr lang="es-CO" sz="1200" dirty="0">
                <a:solidFill>
                  <a:schemeClr val="tx1"/>
                </a:solidFill>
              </a:rPr>
              <a:t>las necesidades de </a:t>
            </a:r>
            <a:r>
              <a:rPr lang="es-CO" sz="1200" dirty="0" smtClean="0">
                <a:solidFill>
                  <a:schemeClr val="tx1"/>
                </a:solidFill>
              </a:rPr>
              <a:t>las actividades </a:t>
            </a:r>
            <a:r>
              <a:rPr lang="es-CO" sz="1200" dirty="0">
                <a:solidFill>
                  <a:schemeClr val="tx1"/>
                </a:solidFill>
              </a:rPr>
              <a:t>primarias </a:t>
            </a:r>
            <a:r>
              <a:rPr lang="es-CO" sz="1200" dirty="0" smtClean="0">
                <a:solidFill>
                  <a:schemeClr val="tx1"/>
                </a:solidFill>
              </a:rPr>
              <a:t>puede resultar </a:t>
            </a:r>
            <a:r>
              <a:rPr lang="es-CO" sz="1200" dirty="0">
                <a:solidFill>
                  <a:schemeClr val="tx1"/>
                </a:solidFill>
              </a:rPr>
              <a:t>muy onerosa por los costos de un </a:t>
            </a:r>
            <a:r>
              <a:rPr lang="es-CO" sz="1200" dirty="0" smtClean="0">
                <a:solidFill>
                  <a:schemeClr val="tx1"/>
                </a:solidFill>
              </a:rPr>
              <a:t>personal que </a:t>
            </a:r>
            <a:r>
              <a:rPr lang="es-CO" sz="1200" dirty="0">
                <a:solidFill>
                  <a:schemeClr val="tx1"/>
                </a:solidFill>
              </a:rPr>
              <a:t>no puede actuar </a:t>
            </a:r>
            <a:r>
              <a:rPr lang="es-CO" sz="1200" dirty="0" smtClean="0">
                <a:solidFill>
                  <a:schemeClr val="tx1"/>
                </a:solidFill>
              </a:rPr>
              <a:t>y eventualmente </a:t>
            </a:r>
            <a:r>
              <a:rPr lang="es-CO" sz="1200" dirty="0">
                <a:solidFill>
                  <a:schemeClr val="tx1"/>
                </a:solidFill>
              </a:rPr>
              <a:t>de </a:t>
            </a:r>
            <a:r>
              <a:rPr lang="es-CO" sz="1200" dirty="0" smtClean="0">
                <a:solidFill>
                  <a:schemeClr val="tx1"/>
                </a:solidFill>
              </a:rPr>
              <a:t>unos ingresos </a:t>
            </a:r>
            <a:r>
              <a:rPr lang="es-CO" sz="1200" dirty="0">
                <a:solidFill>
                  <a:schemeClr val="tx1"/>
                </a:solidFill>
              </a:rPr>
              <a:t>que se dejan </a:t>
            </a:r>
            <a:r>
              <a:rPr lang="es-CO" sz="1200" dirty="0" smtClean="0">
                <a:solidFill>
                  <a:schemeClr val="tx1"/>
                </a:solidFill>
              </a:rPr>
              <a:t>de percibir.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244530" y="1145044"/>
            <a:ext cx="2160240" cy="68973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>
                <a:solidFill>
                  <a:schemeClr val="tx1"/>
                </a:solidFill>
              </a:rPr>
              <a:t>Unidad de manejo y </a:t>
            </a:r>
            <a:r>
              <a:rPr lang="es-CO" sz="1200" dirty="0" smtClean="0">
                <a:solidFill>
                  <a:schemeClr val="tx1"/>
                </a:solidFill>
              </a:rPr>
              <a:t>de criterios </a:t>
            </a:r>
            <a:r>
              <a:rPr lang="es-CO" sz="1200" dirty="0">
                <a:solidFill>
                  <a:schemeClr val="tx1"/>
                </a:solidFill>
              </a:rPr>
              <a:t>en la organización </a:t>
            </a:r>
            <a:r>
              <a:rPr lang="es-CO" sz="1200" dirty="0" smtClean="0">
                <a:solidFill>
                  <a:schemeClr val="tx1"/>
                </a:solidFill>
              </a:rPr>
              <a:t>y mayor </a:t>
            </a:r>
            <a:r>
              <a:rPr lang="es-CO" sz="1200" dirty="0">
                <a:solidFill>
                  <a:schemeClr val="tx1"/>
                </a:solidFill>
              </a:rPr>
              <a:t>control.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244530" y="100126"/>
            <a:ext cx="2160240" cy="8843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>
                <a:solidFill>
                  <a:schemeClr val="tx1"/>
                </a:solidFill>
              </a:rPr>
              <a:t>Menores costos, por tener que disponer de menor cantidad de personal </a:t>
            </a:r>
            <a:r>
              <a:rPr lang="es-CO" sz="1200" dirty="0" smtClean="0">
                <a:solidFill>
                  <a:schemeClr val="tx1"/>
                </a:solidFill>
              </a:rPr>
              <a:t>de apoyo </a:t>
            </a:r>
            <a:r>
              <a:rPr lang="es-CO" sz="1200" dirty="0">
                <a:solidFill>
                  <a:schemeClr val="tx1"/>
                </a:solidFill>
              </a:rPr>
              <a:t>repartido en </a:t>
            </a:r>
            <a:r>
              <a:rPr lang="es-CO" sz="1200" dirty="0" smtClean="0">
                <a:solidFill>
                  <a:schemeClr val="tx1"/>
                </a:solidFill>
              </a:rPr>
              <a:t>las actividades </a:t>
            </a:r>
            <a:r>
              <a:rPr lang="es-CO" sz="1200" dirty="0">
                <a:solidFill>
                  <a:schemeClr val="tx1"/>
                </a:solidFill>
              </a:rPr>
              <a:t>primarias.</a:t>
            </a:r>
          </a:p>
        </p:txBody>
      </p:sp>
      <p:sp>
        <p:nvSpPr>
          <p:cNvPr id="7" name="6 Rectángulo"/>
          <p:cNvSpPr/>
          <p:nvPr/>
        </p:nvSpPr>
        <p:spPr>
          <a:xfrm>
            <a:off x="3333580" y="5896181"/>
            <a:ext cx="1440160" cy="57606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>
                <a:solidFill>
                  <a:schemeClr val="tx1"/>
                </a:solidFill>
              </a:rPr>
              <a:t>Centralización del desempeño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4940799" y="5900005"/>
            <a:ext cx="1440160" cy="57606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>
                <a:solidFill>
                  <a:schemeClr val="tx1"/>
                </a:solidFill>
              </a:rPr>
              <a:t>Centralización departamental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5021808" y="4152583"/>
            <a:ext cx="1278143" cy="53752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>
                <a:solidFill>
                  <a:schemeClr val="tx1"/>
                </a:solidFill>
              </a:rPr>
              <a:t>TIPOS </a:t>
            </a:r>
            <a:endParaRPr lang="es-CO" sz="1400" dirty="0">
              <a:solidFill>
                <a:schemeClr val="tx1"/>
              </a:solidFill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6608103" y="5900005"/>
            <a:ext cx="1584176" cy="57606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>
                <a:solidFill>
                  <a:schemeClr val="tx1"/>
                </a:solidFill>
              </a:rPr>
              <a:t>La centralización como </a:t>
            </a:r>
            <a:r>
              <a:rPr lang="es-CO" sz="1200" b="1" dirty="0" smtClean="0">
                <a:solidFill>
                  <a:schemeClr val="tx1"/>
                </a:solidFill>
              </a:rPr>
              <a:t>un aspecto </a:t>
            </a:r>
            <a:r>
              <a:rPr lang="es-CO" sz="1200" b="1" dirty="0">
                <a:solidFill>
                  <a:schemeClr val="tx1"/>
                </a:solidFill>
              </a:rPr>
              <a:t>de la administración</a:t>
            </a:r>
            <a:endParaRPr lang="es-CO" sz="1200" dirty="0">
              <a:solidFill>
                <a:schemeClr val="tx1"/>
              </a:solidFill>
            </a:endParaRPr>
          </a:p>
        </p:txBody>
      </p:sp>
      <p:cxnSp>
        <p:nvCxnSpPr>
          <p:cNvPr id="18" name="17 Conector recto"/>
          <p:cNvCxnSpPr/>
          <p:nvPr/>
        </p:nvCxnSpPr>
        <p:spPr>
          <a:xfrm flipV="1">
            <a:off x="3266855" y="584545"/>
            <a:ext cx="9001" cy="1479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>
            <a:off x="2404770" y="584545"/>
            <a:ext cx="8710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>
            <a:stCxn id="12" idx="3"/>
          </p:cNvCxnSpPr>
          <p:nvPr/>
        </p:nvCxnSpPr>
        <p:spPr>
          <a:xfrm>
            <a:off x="2404770" y="1489909"/>
            <a:ext cx="8620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" name="1026 Conector recto"/>
          <p:cNvCxnSpPr/>
          <p:nvPr/>
        </p:nvCxnSpPr>
        <p:spPr>
          <a:xfrm>
            <a:off x="3266855" y="3386020"/>
            <a:ext cx="10142" cy="23063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0" name="1039 Conector recto"/>
          <p:cNvCxnSpPr>
            <a:stCxn id="10" idx="3"/>
          </p:cNvCxnSpPr>
          <p:nvPr/>
        </p:nvCxnSpPr>
        <p:spPr>
          <a:xfrm>
            <a:off x="2380687" y="5707098"/>
            <a:ext cx="896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6" name="1045 Conector recto"/>
          <p:cNvCxnSpPr/>
          <p:nvPr/>
        </p:nvCxnSpPr>
        <p:spPr>
          <a:xfrm>
            <a:off x="2404770" y="4365104"/>
            <a:ext cx="8620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8" name="1047 Conector recto"/>
          <p:cNvCxnSpPr/>
          <p:nvPr/>
        </p:nvCxnSpPr>
        <p:spPr>
          <a:xfrm flipH="1">
            <a:off x="2380687" y="3700492"/>
            <a:ext cx="886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7" name="1056 Conector recto"/>
          <p:cNvCxnSpPr>
            <a:stCxn id="5" idx="2"/>
            <a:endCxn id="4" idx="0"/>
          </p:cNvCxnSpPr>
          <p:nvPr/>
        </p:nvCxnSpPr>
        <p:spPr>
          <a:xfrm>
            <a:off x="5648956" y="1324061"/>
            <a:ext cx="0" cy="7395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0" name="1059 Conector recto"/>
          <p:cNvCxnSpPr>
            <a:endCxn id="16" idx="0"/>
          </p:cNvCxnSpPr>
          <p:nvPr/>
        </p:nvCxnSpPr>
        <p:spPr>
          <a:xfrm>
            <a:off x="5660880" y="3431730"/>
            <a:ext cx="0" cy="7208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3" name="1062 Conector recto"/>
          <p:cNvCxnSpPr/>
          <p:nvPr/>
        </p:nvCxnSpPr>
        <p:spPr>
          <a:xfrm>
            <a:off x="4053660" y="5517232"/>
            <a:ext cx="33465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5" name="1064 Conector recto"/>
          <p:cNvCxnSpPr>
            <a:stCxn id="7" idx="0"/>
          </p:cNvCxnSpPr>
          <p:nvPr/>
        </p:nvCxnSpPr>
        <p:spPr>
          <a:xfrm flipV="1">
            <a:off x="4053660" y="5517232"/>
            <a:ext cx="0" cy="3789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9" name="1068 Conector recto"/>
          <p:cNvCxnSpPr>
            <a:stCxn id="17" idx="0"/>
          </p:cNvCxnSpPr>
          <p:nvPr/>
        </p:nvCxnSpPr>
        <p:spPr>
          <a:xfrm flipV="1">
            <a:off x="7400191" y="5517232"/>
            <a:ext cx="0" cy="3827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1" name="1070 Conector recto"/>
          <p:cNvCxnSpPr>
            <a:stCxn id="15" idx="0"/>
          </p:cNvCxnSpPr>
          <p:nvPr/>
        </p:nvCxnSpPr>
        <p:spPr>
          <a:xfrm flipV="1">
            <a:off x="5660879" y="5517232"/>
            <a:ext cx="1" cy="3827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3" name="1072 Conector recto"/>
          <p:cNvCxnSpPr/>
          <p:nvPr/>
        </p:nvCxnSpPr>
        <p:spPr>
          <a:xfrm flipH="1">
            <a:off x="5660879" y="4690108"/>
            <a:ext cx="1" cy="10022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6" name="1075 Conector recto"/>
          <p:cNvCxnSpPr/>
          <p:nvPr/>
        </p:nvCxnSpPr>
        <p:spPr>
          <a:xfrm>
            <a:off x="4211960" y="2332339"/>
            <a:ext cx="0" cy="7593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9" name="1078 Conector recto"/>
          <p:cNvCxnSpPr/>
          <p:nvPr/>
        </p:nvCxnSpPr>
        <p:spPr>
          <a:xfrm>
            <a:off x="3905927" y="2332339"/>
            <a:ext cx="30603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1" name="1080 Conector recto"/>
          <p:cNvCxnSpPr>
            <a:stCxn id="8" idx="3"/>
          </p:cNvCxnSpPr>
          <p:nvPr/>
        </p:nvCxnSpPr>
        <p:spPr>
          <a:xfrm>
            <a:off x="3925069" y="3091704"/>
            <a:ext cx="2868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3" name="1082 Conector recto"/>
          <p:cNvCxnSpPr>
            <a:stCxn id="4" idx="2"/>
          </p:cNvCxnSpPr>
          <p:nvPr/>
        </p:nvCxnSpPr>
        <p:spPr>
          <a:xfrm flipH="1">
            <a:off x="4211960" y="2747654"/>
            <a:ext cx="1408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4" name="1083 Rectángulo redondeado"/>
          <p:cNvSpPr/>
          <p:nvPr/>
        </p:nvSpPr>
        <p:spPr>
          <a:xfrm>
            <a:off x="7508282" y="2410654"/>
            <a:ext cx="1641345" cy="673999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</a:rPr>
              <a:t>DESCENTRALIZACION</a:t>
            </a:r>
            <a:endParaRPr lang="es-CO" sz="1200" dirty="0">
              <a:solidFill>
                <a:schemeClr val="tx1"/>
              </a:solidFill>
            </a:endParaRPr>
          </a:p>
        </p:txBody>
      </p:sp>
      <p:cxnSp>
        <p:nvCxnSpPr>
          <p:cNvPr id="1086" name="1085 Conector recto"/>
          <p:cNvCxnSpPr>
            <a:stCxn id="4" idx="6"/>
          </p:cNvCxnSpPr>
          <p:nvPr/>
        </p:nvCxnSpPr>
        <p:spPr>
          <a:xfrm>
            <a:off x="6945100" y="2747654"/>
            <a:ext cx="2191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8" name="1087 Conector recto"/>
          <p:cNvCxnSpPr>
            <a:stCxn id="1084" idx="1"/>
          </p:cNvCxnSpPr>
          <p:nvPr/>
        </p:nvCxnSpPr>
        <p:spPr>
          <a:xfrm flipH="1" flipV="1">
            <a:off x="7365889" y="2747653"/>
            <a:ext cx="142393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7" name="1096 Conector recto"/>
          <p:cNvCxnSpPr/>
          <p:nvPr/>
        </p:nvCxnSpPr>
        <p:spPr>
          <a:xfrm>
            <a:off x="7164288" y="2652430"/>
            <a:ext cx="66563" cy="1904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0" name="1099 Conector recto"/>
          <p:cNvCxnSpPr/>
          <p:nvPr/>
        </p:nvCxnSpPr>
        <p:spPr>
          <a:xfrm>
            <a:off x="7291019" y="2652430"/>
            <a:ext cx="80864" cy="1506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58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352812" y="2063578"/>
            <a:ext cx="2701882" cy="1368152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 smtClean="0">
                <a:solidFill>
                  <a:schemeClr val="bg1"/>
                </a:solidFill>
              </a:rPr>
              <a:t>DESCENTRALIZACIÓN</a:t>
            </a:r>
            <a:endParaRPr lang="es-CO" sz="1400" b="1" dirty="0">
              <a:solidFill>
                <a:schemeClr val="bg1"/>
              </a:solidFill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4046777" y="154970"/>
            <a:ext cx="3204358" cy="1169091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/>
              <a:t>La descentralización es </a:t>
            </a:r>
            <a:r>
              <a:rPr lang="es-CO" sz="1200" dirty="0" smtClean="0"/>
              <a:t>el proceso </a:t>
            </a:r>
            <a:r>
              <a:rPr lang="es-CO" sz="1200" dirty="0"/>
              <a:t>durante el cual </a:t>
            </a:r>
            <a:r>
              <a:rPr lang="es-CO" sz="1200" dirty="0" smtClean="0"/>
              <a:t>partes del </a:t>
            </a:r>
            <a:r>
              <a:rPr lang="es-CO" sz="1200" dirty="0"/>
              <a:t>poder gubernamental y de </a:t>
            </a:r>
            <a:r>
              <a:rPr lang="es-CO" sz="1200" dirty="0" smtClean="0"/>
              <a:t>la responsabilidad </a:t>
            </a:r>
            <a:r>
              <a:rPr lang="es-CO" sz="1200" dirty="0"/>
              <a:t>de éste </a:t>
            </a:r>
            <a:r>
              <a:rPr lang="es-CO" sz="1200" dirty="0" smtClean="0"/>
              <a:t>se traspasa </a:t>
            </a:r>
            <a:r>
              <a:rPr lang="es-CO" sz="1200" dirty="0"/>
              <a:t>desde el nivel </a:t>
            </a:r>
            <a:r>
              <a:rPr lang="es-CO" sz="1200" dirty="0" smtClean="0"/>
              <a:t>central nacional </a:t>
            </a:r>
            <a:r>
              <a:rPr lang="es-CO" sz="1200" dirty="0"/>
              <a:t>a los </a:t>
            </a:r>
            <a:r>
              <a:rPr lang="es-CO" sz="1200" dirty="0" smtClean="0"/>
              <a:t>niveles municipales y/o estatales /provinciales</a:t>
            </a:r>
            <a:r>
              <a:rPr lang="es-CO" sz="1200" dirty="0" smtClean="0">
                <a:solidFill>
                  <a:schemeClr val="tx1"/>
                </a:solidFill>
              </a:rPr>
              <a:t>.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658758" y="2190240"/>
            <a:ext cx="1278143" cy="53752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>
                <a:solidFill>
                  <a:schemeClr val="bg1"/>
                </a:solidFill>
              </a:rPr>
              <a:t>VENTAJAS</a:t>
            </a:r>
            <a:endParaRPr lang="es-CO" sz="1400" dirty="0">
              <a:solidFill>
                <a:schemeClr val="bg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628925" y="2940823"/>
            <a:ext cx="1296144" cy="5886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>
                <a:solidFill>
                  <a:schemeClr val="bg1"/>
                </a:solidFill>
              </a:rPr>
              <a:t>DESVENTAJAS</a:t>
            </a:r>
            <a:endParaRPr lang="es-CO" sz="1400" dirty="0">
              <a:solidFill>
                <a:schemeClr val="bg1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08817" y="5017684"/>
            <a:ext cx="2160240" cy="69093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/>
              <a:t>Hace más difícil </a:t>
            </a:r>
            <a:r>
              <a:rPr lang="es-CO" sz="1200" dirty="0" smtClean="0"/>
              <a:t>la aplicación </a:t>
            </a:r>
            <a:r>
              <a:rPr lang="es-CO" sz="1200" dirty="0"/>
              <a:t>de una </a:t>
            </a:r>
            <a:r>
              <a:rPr lang="es-CO" sz="1200" dirty="0" smtClean="0"/>
              <a:t>política uniforme.</a:t>
            </a:r>
            <a:r>
              <a:rPr lang="es-CO" sz="1200" dirty="0" smtClean="0">
                <a:solidFill>
                  <a:schemeClr val="tx1"/>
                </a:solidFill>
              </a:rPr>
              <a:t>.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208817" y="5896181"/>
            <a:ext cx="2160240" cy="75119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/>
              <a:t>Aumenta la complejidad </a:t>
            </a:r>
            <a:r>
              <a:rPr lang="es-CO" sz="1200" dirty="0" smtClean="0"/>
              <a:t>de la </a:t>
            </a:r>
            <a:r>
              <a:rPr lang="es-CO" sz="1200" dirty="0"/>
              <a:t>coordinación de </a:t>
            </a:r>
            <a:r>
              <a:rPr lang="es-CO" sz="1200" dirty="0" smtClean="0"/>
              <a:t>unidades organizacionales descentralizadas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20447" y="1988840"/>
            <a:ext cx="2160240" cy="85403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/>
              <a:t>Fomenta el </a:t>
            </a:r>
            <a:r>
              <a:rPr lang="es-CO" sz="1200" dirty="0" smtClean="0"/>
              <a:t>establecimiento </a:t>
            </a:r>
            <a:r>
              <a:rPr lang="es-CO" sz="1200" dirty="0"/>
              <a:t>el uso de </a:t>
            </a:r>
            <a:r>
              <a:rPr lang="es-CO" sz="1200" dirty="0" smtClean="0"/>
              <a:t>controles amplios </a:t>
            </a:r>
            <a:r>
              <a:rPr lang="es-CO" sz="1200" dirty="0"/>
              <a:t>que </a:t>
            </a:r>
            <a:r>
              <a:rPr lang="es-CO" sz="1200" dirty="0" smtClean="0"/>
              <a:t>pueden aumentar </a:t>
            </a:r>
            <a:r>
              <a:rPr lang="es-CO" sz="1200" dirty="0"/>
              <a:t>la motivación</a:t>
            </a:r>
            <a:r>
              <a:rPr lang="es-CO" sz="1200" dirty="0" smtClean="0">
                <a:solidFill>
                  <a:schemeClr val="tx1"/>
                </a:solidFill>
              </a:rPr>
              <a:t>.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244530" y="1145044"/>
            <a:ext cx="2160240" cy="68973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/>
              <a:t>Estimula la toma </a:t>
            </a:r>
            <a:r>
              <a:rPr lang="es-CO" sz="1200" dirty="0" smtClean="0"/>
              <a:t>de decisiones </a:t>
            </a:r>
            <a:r>
              <a:rPr lang="es-CO" sz="1200" dirty="0"/>
              <a:t>y la </a:t>
            </a:r>
            <a:r>
              <a:rPr lang="es-CO" sz="1200" dirty="0" smtClean="0"/>
              <a:t>aceptación de </a:t>
            </a:r>
            <a:r>
              <a:rPr lang="es-CO" sz="1200" dirty="0"/>
              <a:t>autoridad </a:t>
            </a:r>
            <a:r>
              <a:rPr lang="es-CO" sz="1200" dirty="0" smtClean="0"/>
              <a:t>y responsabilidad.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244530" y="100126"/>
            <a:ext cx="2160240" cy="8843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/>
              <a:t>Libera a la Alta Dirección departe de la carga en la </a:t>
            </a:r>
            <a:r>
              <a:rPr lang="es-CO" sz="1200" dirty="0" smtClean="0"/>
              <a:t>toma de </a:t>
            </a:r>
            <a:r>
              <a:rPr lang="es-CO" sz="1200" dirty="0"/>
              <a:t>decisiones y obliga a </a:t>
            </a:r>
            <a:r>
              <a:rPr lang="es-CO" sz="1200" dirty="0" smtClean="0"/>
              <a:t>los administradores </a:t>
            </a:r>
            <a:r>
              <a:rPr lang="es-CO" sz="1200" dirty="0"/>
              <a:t>de </a:t>
            </a:r>
            <a:r>
              <a:rPr lang="es-CO" sz="1200" dirty="0" smtClean="0"/>
              <a:t>los niveles </a:t>
            </a:r>
            <a:r>
              <a:rPr lang="es-CO" sz="1200" dirty="0"/>
              <a:t>superiores </a:t>
            </a:r>
            <a:r>
              <a:rPr lang="es-CO" sz="1200" dirty="0" smtClean="0"/>
              <a:t>a delegar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333580" y="5896181"/>
            <a:ext cx="1440160" cy="57606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/>
              <a:t>La </a:t>
            </a:r>
            <a:r>
              <a:rPr lang="es-CO" sz="1200" b="1" dirty="0" smtClean="0"/>
              <a:t>descentralización vertical</a:t>
            </a:r>
            <a:endParaRPr lang="es-CO" sz="1200" b="1" dirty="0"/>
          </a:p>
        </p:txBody>
      </p:sp>
      <p:sp>
        <p:nvSpPr>
          <p:cNvPr id="15" name="14 Rectángulo"/>
          <p:cNvSpPr/>
          <p:nvPr/>
        </p:nvSpPr>
        <p:spPr>
          <a:xfrm>
            <a:off x="6680111" y="5900005"/>
            <a:ext cx="1440160" cy="57606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/>
              <a:t>La </a:t>
            </a:r>
            <a:r>
              <a:rPr lang="es-CO" sz="1200" b="1" dirty="0" smtClean="0"/>
              <a:t>descentralización horizontal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5021808" y="4152583"/>
            <a:ext cx="1278143" cy="53752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>
                <a:solidFill>
                  <a:schemeClr val="bg1"/>
                </a:solidFill>
              </a:rPr>
              <a:t>TIPOS </a:t>
            </a:r>
            <a:endParaRPr lang="es-CO" sz="1400" dirty="0">
              <a:solidFill>
                <a:schemeClr val="bg1"/>
              </a:solidFill>
            </a:endParaRPr>
          </a:p>
        </p:txBody>
      </p:sp>
      <p:cxnSp>
        <p:nvCxnSpPr>
          <p:cNvPr id="18" name="17 Conector recto"/>
          <p:cNvCxnSpPr>
            <a:stCxn id="6" idx="0"/>
          </p:cNvCxnSpPr>
          <p:nvPr/>
        </p:nvCxnSpPr>
        <p:spPr>
          <a:xfrm flipH="1" flipV="1">
            <a:off x="3286843" y="584545"/>
            <a:ext cx="10987" cy="16056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>
            <a:off x="2404770" y="584545"/>
            <a:ext cx="8710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>
            <a:stCxn id="12" idx="3"/>
          </p:cNvCxnSpPr>
          <p:nvPr/>
        </p:nvCxnSpPr>
        <p:spPr>
          <a:xfrm>
            <a:off x="2404770" y="1489909"/>
            <a:ext cx="8620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" name="1026 Conector recto"/>
          <p:cNvCxnSpPr/>
          <p:nvPr/>
        </p:nvCxnSpPr>
        <p:spPr>
          <a:xfrm>
            <a:off x="3266855" y="3386020"/>
            <a:ext cx="10142" cy="2885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0" name="1039 Conector recto"/>
          <p:cNvCxnSpPr>
            <a:stCxn id="10" idx="3"/>
          </p:cNvCxnSpPr>
          <p:nvPr/>
        </p:nvCxnSpPr>
        <p:spPr>
          <a:xfrm flipV="1">
            <a:off x="2369057" y="6271779"/>
            <a:ext cx="89631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6" name="1045 Conector recto"/>
          <p:cNvCxnSpPr/>
          <p:nvPr/>
        </p:nvCxnSpPr>
        <p:spPr>
          <a:xfrm>
            <a:off x="2356628" y="4489330"/>
            <a:ext cx="9203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8" name="1047 Conector recto"/>
          <p:cNvCxnSpPr/>
          <p:nvPr/>
        </p:nvCxnSpPr>
        <p:spPr>
          <a:xfrm flipH="1">
            <a:off x="2380687" y="3700492"/>
            <a:ext cx="886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7" name="1056 Conector recto"/>
          <p:cNvCxnSpPr>
            <a:stCxn id="5" idx="2"/>
            <a:endCxn id="4" idx="0"/>
          </p:cNvCxnSpPr>
          <p:nvPr/>
        </p:nvCxnSpPr>
        <p:spPr>
          <a:xfrm>
            <a:off x="5648956" y="1324061"/>
            <a:ext cx="54797" cy="7395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0" name="1059 Conector recto"/>
          <p:cNvCxnSpPr>
            <a:endCxn id="16" idx="0"/>
          </p:cNvCxnSpPr>
          <p:nvPr/>
        </p:nvCxnSpPr>
        <p:spPr>
          <a:xfrm>
            <a:off x="5660880" y="3431730"/>
            <a:ext cx="0" cy="7208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3" name="1062 Conector recto"/>
          <p:cNvCxnSpPr/>
          <p:nvPr/>
        </p:nvCxnSpPr>
        <p:spPr>
          <a:xfrm>
            <a:off x="4053660" y="5517232"/>
            <a:ext cx="33465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5" name="1064 Conector recto"/>
          <p:cNvCxnSpPr>
            <a:stCxn id="7" idx="0"/>
          </p:cNvCxnSpPr>
          <p:nvPr/>
        </p:nvCxnSpPr>
        <p:spPr>
          <a:xfrm flipV="1">
            <a:off x="4053660" y="5517232"/>
            <a:ext cx="0" cy="3789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9" name="1068 Conector recto"/>
          <p:cNvCxnSpPr/>
          <p:nvPr/>
        </p:nvCxnSpPr>
        <p:spPr>
          <a:xfrm flipV="1">
            <a:off x="7400191" y="5517232"/>
            <a:ext cx="0" cy="3827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1" name="1070 Conector recto"/>
          <p:cNvCxnSpPr>
            <a:stCxn id="15" idx="0"/>
          </p:cNvCxnSpPr>
          <p:nvPr/>
        </p:nvCxnSpPr>
        <p:spPr>
          <a:xfrm flipV="1">
            <a:off x="7400191" y="5517232"/>
            <a:ext cx="1" cy="3827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3" name="1072 Conector recto"/>
          <p:cNvCxnSpPr/>
          <p:nvPr/>
        </p:nvCxnSpPr>
        <p:spPr>
          <a:xfrm flipH="1">
            <a:off x="5660880" y="4690108"/>
            <a:ext cx="1" cy="8271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6" name="1075 Conector recto"/>
          <p:cNvCxnSpPr/>
          <p:nvPr/>
        </p:nvCxnSpPr>
        <p:spPr>
          <a:xfrm>
            <a:off x="4211960" y="2332339"/>
            <a:ext cx="0" cy="902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9" name="1078 Conector recto"/>
          <p:cNvCxnSpPr/>
          <p:nvPr/>
        </p:nvCxnSpPr>
        <p:spPr>
          <a:xfrm>
            <a:off x="3905927" y="2332339"/>
            <a:ext cx="30603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1" name="1080 Conector recto"/>
          <p:cNvCxnSpPr>
            <a:stCxn id="8" idx="3"/>
          </p:cNvCxnSpPr>
          <p:nvPr/>
        </p:nvCxnSpPr>
        <p:spPr>
          <a:xfrm>
            <a:off x="3925069" y="3235139"/>
            <a:ext cx="2868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3" name="1082 Conector recto"/>
          <p:cNvCxnSpPr>
            <a:stCxn id="4" idx="2"/>
          </p:cNvCxnSpPr>
          <p:nvPr/>
        </p:nvCxnSpPr>
        <p:spPr>
          <a:xfrm flipH="1">
            <a:off x="4211960" y="2747654"/>
            <a:ext cx="1408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4" name="1083 Rectángulo redondeado"/>
          <p:cNvSpPr/>
          <p:nvPr/>
        </p:nvSpPr>
        <p:spPr>
          <a:xfrm>
            <a:off x="7508282" y="2410654"/>
            <a:ext cx="1641345" cy="673999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bg1"/>
                </a:solidFill>
              </a:rPr>
              <a:t>CENTRALIZACION</a:t>
            </a:r>
            <a:endParaRPr lang="es-CO" sz="1200" dirty="0">
              <a:solidFill>
                <a:schemeClr val="bg1"/>
              </a:solidFill>
            </a:endParaRPr>
          </a:p>
        </p:txBody>
      </p:sp>
      <p:cxnSp>
        <p:nvCxnSpPr>
          <p:cNvPr id="1086" name="1085 Conector recto"/>
          <p:cNvCxnSpPr>
            <a:stCxn id="4" idx="6"/>
          </p:cNvCxnSpPr>
          <p:nvPr/>
        </p:nvCxnSpPr>
        <p:spPr>
          <a:xfrm>
            <a:off x="7054694" y="2747654"/>
            <a:ext cx="1095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8" name="1087 Conector recto"/>
          <p:cNvCxnSpPr>
            <a:stCxn id="1084" idx="1"/>
          </p:cNvCxnSpPr>
          <p:nvPr/>
        </p:nvCxnSpPr>
        <p:spPr>
          <a:xfrm flipH="1" flipV="1">
            <a:off x="7365889" y="2747653"/>
            <a:ext cx="142393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7" name="1096 Conector recto"/>
          <p:cNvCxnSpPr/>
          <p:nvPr/>
        </p:nvCxnSpPr>
        <p:spPr>
          <a:xfrm>
            <a:off x="7164288" y="2652430"/>
            <a:ext cx="66563" cy="1904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0" name="1099 Conector recto"/>
          <p:cNvCxnSpPr/>
          <p:nvPr/>
        </p:nvCxnSpPr>
        <p:spPr>
          <a:xfrm>
            <a:off x="7291019" y="2652430"/>
            <a:ext cx="80864" cy="1506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Rectángulo"/>
          <p:cNvSpPr/>
          <p:nvPr/>
        </p:nvSpPr>
        <p:spPr>
          <a:xfrm>
            <a:off x="208817" y="4129086"/>
            <a:ext cx="2160240" cy="69093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/>
              <a:t>Puede estar limitada por </a:t>
            </a:r>
            <a:r>
              <a:rPr lang="es-CO" sz="1200" dirty="0" smtClean="0"/>
              <a:t>la disponibilidad de administradores </a:t>
            </a:r>
            <a:r>
              <a:rPr lang="es-CO" sz="1200" dirty="0"/>
              <a:t>calificados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47" name="46 Rectángulo"/>
          <p:cNvSpPr/>
          <p:nvPr/>
        </p:nvSpPr>
        <p:spPr>
          <a:xfrm>
            <a:off x="196388" y="3212976"/>
            <a:ext cx="2160240" cy="69093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/>
              <a:t>Puede quedar limitada por técnicas de </a:t>
            </a:r>
            <a:r>
              <a:rPr lang="es-CO" sz="1200" dirty="0" smtClean="0"/>
              <a:t>control inadecuadas</a:t>
            </a:r>
            <a:endParaRPr lang="es-CO" sz="1200" dirty="0">
              <a:solidFill>
                <a:schemeClr val="tx1"/>
              </a:solidFill>
            </a:endParaRPr>
          </a:p>
        </p:txBody>
      </p:sp>
      <p:cxnSp>
        <p:nvCxnSpPr>
          <p:cNvPr id="28" name="27 Conector recto"/>
          <p:cNvCxnSpPr/>
          <p:nvPr/>
        </p:nvCxnSpPr>
        <p:spPr>
          <a:xfrm>
            <a:off x="2404770" y="5363151"/>
            <a:ext cx="8665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"/>
          <p:cNvCxnSpPr>
            <a:stCxn id="6" idx="1"/>
          </p:cNvCxnSpPr>
          <p:nvPr/>
        </p:nvCxnSpPr>
        <p:spPr>
          <a:xfrm flipH="1" flipV="1">
            <a:off x="2380687" y="2459002"/>
            <a:ext cx="27807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http://www.elmorrocotudo.cl/sites/elmorrocotudo.cl/files/descentralizacion_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0111" y="3277766"/>
            <a:ext cx="2463889" cy="2085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734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352812" y="2063578"/>
            <a:ext cx="2701882" cy="136815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400" b="1" dirty="0" smtClean="0">
                <a:solidFill>
                  <a:schemeClr val="tx1"/>
                </a:solidFill>
              </a:rPr>
              <a:t>DESCONCENTRACION</a:t>
            </a:r>
            <a:endParaRPr lang="es-CO" sz="1400" b="1" dirty="0">
              <a:solidFill>
                <a:schemeClr val="tx1"/>
              </a:solidFill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4086661" y="154968"/>
            <a:ext cx="3204358" cy="133493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200" dirty="0"/>
              <a:t>La desconcentración, hace relación a la transferencia de potestades para la toma de decisiones, a instancias o agencias que se encuentran subordinadas al ente central, sin que necesariamente, gocen de personería jurídica, ni presupuesto, ni reglamento administrativo propio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658759" y="2459003"/>
            <a:ext cx="1553648" cy="5886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400" dirty="0" smtClean="0">
                <a:solidFill>
                  <a:schemeClr val="tx1"/>
                </a:solidFill>
              </a:rPr>
              <a:t>CARACTERISTICAS</a:t>
            </a:r>
            <a:endParaRPr lang="es-CO" sz="1400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164634" y="3273130"/>
            <a:ext cx="2160240" cy="104732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200" dirty="0"/>
              <a:t>La competencia se confiere en forma exclusiva lo que significa que ha de ejercerse precisamente por el órgano desconcentrado y no por otro.</a:t>
            </a:r>
            <a:r>
              <a:rPr lang="es-CO" sz="1200" dirty="0" smtClean="0"/>
              <a:t> 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164634" y="1628799"/>
            <a:ext cx="2160240" cy="141883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200" dirty="0"/>
              <a:t>La competencia se confiere a un órgano medio o inferior dentro de la jerarquía. Debe recordarse, sin embargo que, en cierta medida, personas jurídicas pueden ser igualmente sujetos de desconcentración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178488" y="605512"/>
            <a:ext cx="2160240" cy="8843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200" dirty="0"/>
              <a:t>La atribución de competencias se realiza directamente por el ordenamiento jurídico</a:t>
            </a:r>
            <a:r>
              <a:rPr lang="es-CO" sz="1200" dirty="0" smtClean="0"/>
              <a:t>.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4108229" y="4152582"/>
            <a:ext cx="3244790" cy="244476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400" dirty="0">
                <a:solidFill>
                  <a:schemeClr val="tx1"/>
                </a:solidFill>
              </a:rPr>
              <a:t>La jurisprudencia de esta Corporación, se ha referido a este concepto de desconcentración, en los siguientes términos: "La desconcentración en cierta medida, es la variante práctica de la centralización, y desde un punto de vista dinámico, se ha definido como transferencia de funciones administrativas que corresponden a órganos de una misma persona administrativa.</a:t>
            </a:r>
          </a:p>
        </p:txBody>
      </p:sp>
      <p:cxnSp>
        <p:nvCxnSpPr>
          <p:cNvPr id="18" name="17 Conector recto"/>
          <p:cNvCxnSpPr/>
          <p:nvPr/>
        </p:nvCxnSpPr>
        <p:spPr>
          <a:xfrm flipH="1" flipV="1">
            <a:off x="3333580" y="1047710"/>
            <a:ext cx="31026" cy="14112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>
            <a:off x="2324874" y="1047710"/>
            <a:ext cx="10087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/>
          <p:nvPr/>
        </p:nvCxnSpPr>
        <p:spPr>
          <a:xfrm>
            <a:off x="2324874" y="2121609"/>
            <a:ext cx="10397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7" name="1056 Conector recto"/>
          <p:cNvCxnSpPr>
            <a:stCxn id="5" idx="2"/>
            <a:endCxn id="4" idx="0"/>
          </p:cNvCxnSpPr>
          <p:nvPr/>
        </p:nvCxnSpPr>
        <p:spPr>
          <a:xfrm>
            <a:off x="5688840" y="1489907"/>
            <a:ext cx="14913" cy="5736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0" name="1059 Conector recto"/>
          <p:cNvCxnSpPr>
            <a:endCxn id="16" idx="0"/>
          </p:cNvCxnSpPr>
          <p:nvPr/>
        </p:nvCxnSpPr>
        <p:spPr>
          <a:xfrm>
            <a:off x="5730624" y="3431730"/>
            <a:ext cx="0" cy="7208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1" name="1080 Conector recto"/>
          <p:cNvCxnSpPr>
            <a:stCxn id="8" idx="3"/>
          </p:cNvCxnSpPr>
          <p:nvPr/>
        </p:nvCxnSpPr>
        <p:spPr>
          <a:xfrm>
            <a:off x="4212407" y="2753319"/>
            <a:ext cx="1434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4" name="1083 Rectángulo redondeado"/>
          <p:cNvSpPr/>
          <p:nvPr/>
        </p:nvSpPr>
        <p:spPr>
          <a:xfrm>
            <a:off x="7508282" y="2410654"/>
            <a:ext cx="1641345" cy="67399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</a:rPr>
              <a:t>CONCENTRACION</a:t>
            </a:r>
            <a:endParaRPr lang="es-CO" sz="1200" dirty="0">
              <a:solidFill>
                <a:schemeClr val="tx1"/>
              </a:solidFill>
            </a:endParaRPr>
          </a:p>
        </p:txBody>
      </p:sp>
      <p:cxnSp>
        <p:nvCxnSpPr>
          <p:cNvPr id="1086" name="1085 Conector recto"/>
          <p:cNvCxnSpPr>
            <a:stCxn id="4" idx="6"/>
          </p:cNvCxnSpPr>
          <p:nvPr/>
        </p:nvCxnSpPr>
        <p:spPr>
          <a:xfrm>
            <a:off x="7054694" y="2747654"/>
            <a:ext cx="1095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8" name="1087 Conector recto"/>
          <p:cNvCxnSpPr>
            <a:stCxn id="1084" idx="1"/>
          </p:cNvCxnSpPr>
          <p:nvPr/>
        </p:nvCxnSpPr>
        <p:spPr>
          <a:xfrm flipH="1" flipV="1">
            <a:off x="7365889" y="2747653"/>
            <a:ext cx="142393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7" name="1096 Conector recto"/>
          <p:cNvCxnSpPr/>
          <p:nvPr/>
        </p:nvCxnSpPr>
        <p:spPr>
          <a:xfrm>
            <a:off x="7164288" y="2652430"/>
            <a:ext cx="66563" cy="1904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0" name="1099 Conector recto"/>
          <p:cNvCxnSpPr/>
          <p:nvPr/>
        </p:nvCxnSpPr>
        <p:spPr>
          <a:xfrm>
            <a:off x="7291019" y="2652430"/>
            <a:ext cx="80864" cy="1506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Rectángulo"/>
          <p:cNvSpPr/>
          <p:nvPr/>
        </p:nvSpPr>
        <p:spPr>
          <a:xfrm>
            <a:off x="196388" y="4571062"/>
            <a:ext cx="2160240" cy="173825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200" dirty="0"/>
              <a:t>El superior jerárquico no responde por los actos del órgano desconcentrado más allá de los poderes de supervisión propios de la relación jerárquica y no puede reasumir la competencia sino en virtud de nueva atribución legal".</a:t>
            </a:r>
            <a:r>
              <a:rPr lang="es-CO" sz="1200" dirty="0" smtClean="0"/>
              <a:t> </a:t>
            </a:r>
            <a:endParaRPr lang="es-CO" sz="1200" dirty="0">
              <a:solidFill>
                <a:schemeClr val="tx1"/>
              </a:solidFill>
            </a:endParaRPr>
          </a:p>
        </p:txBody>
      </p:sp>
      <p:cxnSp>
        <p:nvCxnSpPr>
          <p:cNvPr id="24" name="23 Conector recto"/>
          <p:cNvCxnSpPr/>
          <p:nvPr/>
        </p:nvCxnSpPr>
        <p:spPr>
          <a:xfrm>
            <a:off x="3378116" y="3084653"/>
            <a:ext cx="0" cy="18824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>
            <a:off x="2356628" y="4967107"/>
            <a:ext cx="10214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>
            <a:stCxn id="11" idx="3"/>
          </p:cNvCxnSpPr>
          <p:nvPr/>
        </p:nvCxnSpPr>
        <p:spPr>
          <a:xfrm flipV="1">
            <a:off x="2324874" y="3792156"/>
            <a:ext cx="1053242" cy="4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http://2.bp.blogspot.com/_YSElf07o5_E/SMHUStFQXAI/AAAAAAAAAIQ/hjTG7_D_e1s/s320/GO+T%C3%9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8281" y="463655"/>
            <a:ext cx="1560481" cy="1874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233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4352812" y="2063578"/>
            <a:ext cx="2701882" cy="136815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400" b="1" dirty="0" smtClean="0">
                <a:solidFill>
                  <a:schemeClr val="tx1"/>
                </a:solidFill>
              </a:rPr>
              <a:t>DELEGACION</a:t>
            </a:r>
            <a:endParaRPr lang="es-CO" sz="1400" b="1" dirty="0">
              <a:solidFill>
                <a:schemeClr val="tx1"/>
              </a:solidFill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4086661" y="154968"/>
            <a:ext cx="3204358" cy="133493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200" dirty="0"/>
              <a:t>La delegación desde un punto de vista jurídico y administrativo es la modalidad de transferencia de funciones administrativas en virtud de la cual, y en los supuestos permitidos por la Ley se faculta a un sujeto u órgano que hace transferencia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658759" y="2459003"/>
            <a:ext cx="1553648" cy="5886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400" dirty="0" smtClean="0">
                <a:solidFill>
                  <a:schemeClr val="tx1"/>
                </a:solidFill>
              </a:rPr>
              <a:t>CARACTERISTICAS</a:t>
            </a:r>
            <a:endParaRPr lang="es-CO" sz="1400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164634" y="3273130"/>
            <a:ext cx="2160240" cy="104732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200" dirty="0"/>
              <a:t>La necesidad de la existencia previa de autorización legal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164634" y="1628799"/>
            <a:ext cx="2160240" cy="141883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200" dirty="0"/>
              <a:t>La transferencia de funciones, se realiza por el órgano titular de la función.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178488" y="605512"/>
            <a:ext cx="2160240" cy="8843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200" dirty="0"/>
              <a:t>La transferencia de funciones de un órgano a otro.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4108229" y="4152582"/>
            <a:ext cx="3244790" cy="25887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400" dirty="0"/>
              <a:t>De igual manera, es importante destacar, que bien se trate de desconcentración o de delegación de funciones, lo que se busca con estas figuras, es el mismo fin: descongestionar los órganos superiores que conforman el aparato administrativo y, facilitar y agilizar la gestión de los asuntos administrativos, con el objeto de realizar y desarrollar los fines del Estado en beneficio de los administrados, en cumplimiento y desarrollo de los preceptos constitucionales.</a:t>
            </a:r>
            <a:r>
              <a:rPr lang="es-CO" sz="1400" dirty="0" smtClean="0"/>
              <a:t> </a:t>
            </a:r>
            <a:endParaRPr lang="es-CO" sz="1400" dirty="0">
              <a:solidFill>
                <a:schemeClr val="tx1"/>
              </a:solidFill>
            </a:endParaRPr>
          </a:p>
        </p:txBody>
      </p:sp>
      <p:cxnSp>
        <p:nvCxnSpPr>
          <p:cNvPr id="18" name="17 Conector recto"/>
          <p:cNvCxnSpPr/>
          <p:nvPr/>
        </p:nvCxnSpPr>
        <p:spPr>
          <a:xfrm flipH="1" flipV="1">
            <a:off x="3333580" y="1047710"/>
            <a:ext cx="31026" cy="14112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>
            <a:off x="2324874" y="1047710"/>
            <a:ext cx="10087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/>
          <p:nvPr/>
        </p:nvCxnSpPr>
        <p:spPr>
          <a:xfrm>
            <a:off x="2324874" y="2121609"/>
            <a:ext cx="10397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7" name="1056 Conector recto"/>
          <p:cNvCxnSpPr>
            <a:stCxn id="5" idx="2"/>
            <a:endCxn id="4" idx="0"/>
          </p:cNvCxnSpPr>
          <p:nvPr/>
        </p:nvCxnSpPr>
        <p:spPr>
          <a:xfrm>
            <a:off x="5688840" y="1489907"/>
            <a:ext cx="14913" cy="5736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0" name="1059 Conector recto"/>
          <p:cNvCxnSpPr>
            <a:endCxn id="16" idx="0"/>
          </p:cNvCxnSpPr>
          <p:nvPr/>
        </p:nvCxnSpPr>
        <p:spPr>
          <a:xfrm>
            <a:off x="5730624" y="3431730"/>
            <a:ext cx="0" cy="7208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1" name="1080 Conector recto"/>
          <p:cNvCxnSpPr>
            <a:stCxn id="8" idx="3"/>
          </p:cNvCxnSpPr>
          <p:nvPr/>
        </p:nvCxnSpPr>
        <p:spPr>
          <a:xfrm>
            <a:off x="4212407" y="2753319"/>
            <a:ext cx="1434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4" name="1083 Rectángulo redondeado"/>
          <p:cNvSpPr/>
          <p:nvPr/>
        </p:nvSpPr>
        <p:spPr>
          <a:xfrm>
            <a:off x="7508282" y="2410654"/>
            <a:ext cx="1641345" cy="67399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</a:rPr>
              <a:t>DESCONCENTRACION</a:t>
            </a:r>
            <a:endParaRPr lang="es-CO" sz="1200" dirty="0">
              <a:solidFill>
                <a:schemeClr val="tx1"/>
              </a:solidFill>
            </a:endParaRPr>
          </a:p>
        </p:txBody>
      </p:sp>
      <p:cxnSp>
        <p:nvCxnSpPr>
          <p:cNvPr id="1086" name="1085 Conector recto"/>
          <p:cNvCxnSpPr>
            <a:stCxn id="4" idx="6"/>
          </p:cNvCxnSpPr>
          <p:nvPr/>
        </p:nvCxnSpPr>
        <p:spPr>
          <a:xfrm>
            <a:off x="7054694" y="2747654"/>
            <a:ext cx="1095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8" name="1087 Conector recto"/>
          <p:cNvCxnSpPr>
            <a:stCxn id="1084" idx="1"/>
          </p:cNvCxnSpPr>
          <p:nvPr/>
        </p:nvCxnSpPr>
        <p:spPr>
          <a:xfrm flipH="1" flipV="1">
            <a:off x="7365889" y="2747653"/>
            <a:ext cx="142393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7" name="1096 Conector recto"/>
          <p:cNvCxnSpPr/>
          <p:nvPr/>
        </p:nvCxnSpPr>
        <p:spPr>
          <a:xfrm>
            <a:off x="7164288" y="2652430"/>
            <a:ext cx="66563" cy="1904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0" name="1099 Conector recto"/>
          <p:cNvCxnSpPr/>
          <p:nvPr/>
        </p:nvCxnSpPr>
        <p:spPr>
          <a:xfrm>
            <a:off x="7291019" y="2652430"/>
            <a:ext cx="80864" cy="1506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Rectángulo"/>
          <p:cNvSpPr/>
          <p:nvPr/>
        </p:nvSpPr>
        <p:spPr>
          <a:xfrm>
            <a:off x="196388" y="4571062"/>
            <a:ext cx="2160240" cy="173825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200" dirty="0"/>
              <a:t>El órgano que confiere la Delegación puede siempre y en cualquier momento reasumir la competencia."</a:t>
            </a:r>
            <a:endParaRPr lang="es-CO" sz="1200" dirty="0">
              <a:solidFill>
                <a:schemeClr val="tx1"/>
              </a:solidFill>
            </a:endParaRPr>
          </a:p>
        </p:txBody>
      </p:sp>
      <p:cxnSp>
        <p:nvCxnSpPr>
          <p:cNvPr id="24" name="23 Conector recto"/>
          <p:cNvCxnSpPr/>
          <p:nvPr/>
        </p:nvCxnSpPr>
        <p:spPr>
          <a:xfrm>
            <a:off x="3378116" y="3084653"/>
            <a:ext cx="0" cy="18824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>
            <a:off x="2356628" y="4967107"/>
            <a:ext cx="10214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>
            <a:stCxn id="11" idx="3"/>
          </p:cNvCxnSpPr>
          <p:nvPr/>
        </p:nvCxnSpPr>
        <p:spPr>
          <a:xfrm flipV="1">
            <a:off x="2324874" y="3792156"/>
            <a:ext cx="1053242" cy="4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 descr="http://www.motivacional.com.ar/wp-content/uploads/2010/04/liderar-proceso-delegac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3006" y="349281"/>
            <a:ext cx="1635718" cy="2008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255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676</Words>
  <Application>Microsoft Office PowerPoint</Application>
  <PresentationFormat>Presentación en pantalla (4:3)</PresentationFormat>
  <Paragraphs>47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12</cp:revision>
  <dcterms:created xsi:type="dcterms:W3CDTF">2012-10-25T01:31:21Z</dcterms:created>
  <dcterms:modified xsi:type="dcterms:W3CDTF">2012-10-25T04:21:12Z</dcterms:modified>
</cp:coreProperties>
</file>