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2" r:id="rId4"/>
  </p:sldMasterIdLst>
  <p:notesMasterIdLst>
    <p:notesMasterId r:id="rId16"/>
  </p:notesMasterIdLst>
  <p:handoutMasterIdLst>
    <p:handoutMasterId r:id="rId17"/>
  </p:handoutMasterIdLst>
  <p:sldIdLst>
    <p:sldId id="380" r:id="rId5"/>
    <p:sldId id="435" r:id="rId6"/>
    <p:sldId id="443" r:id="rId7"/>
    <p:sldId id="438" r:id="rId8"/>
    <p:sldId id="440" r:id="rId9"/>
    <p:sldId id="444" r:id="rId10"/>
    <p:sldId id="445" r:id="rId11"/>
    <p:sldId id="446" r:id="rId12"/>
    <p:sldId id="447" r:id="rId13"/>
    <p:sldId id="448" r:id="rId14"/>
    <p:sldId id="449" r:id="rId15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EF2E7"/>
    <a:srgbClr val="A59283"/>
    <a:srgbClr val="917B69"/>
    <a:srgbClr val="615953"/>
    <a:srgbClr val="F9F3E7"/>
    <a:srgbClr val="EFECEB"/>
    <a:srgbClr val="F2EFEE"/>
    <a:srgbClr val="E8E8E8"/>
    <a:srgbClr val="7F7F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6989" autoAdjust="0"/>
  </p:normalViewPr>
  <p:slideViewPr>
    <p:cSldViewPr>
      <p:cViewPr>
        <p:scale>
          <a:sx n="80" d="100"/>
          <a:sy n="80" d="100"/>
        </p:scale>
        <p:origin x="-780" y="-78"/>
      </p:cViewPr>
      <p:guideLst>
        <p:guide orient="horz" pos="4086"/>
        <p:guide pos="336"/>
        <p:guide pos="406"/>
        <p:guide pos="896"/>
        <p:guide pos="9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063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2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67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2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063" y="940867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7690A41-DF68-4920-83C2-0316212DB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1508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063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66" y="4706027"/>
            <a:ext cx="5434369" cy="44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67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063" y="940867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18C3CFDD-6E1C-4452-B835-E73FE2878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2824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5000"/>
      </a:lnSpc>
      <a:spcBef>
        <a:spcPct val="6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14300" indent="-112713" algn="l" rtl="0" eaLnBrk="0" fontAlgn="base" hangingPunct="0">
      <a:lnSpc>
        <a:spcPct val="95000"/>
      </a:lnSpc>
      <a:spcBef>
        <a:spcPct val="4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47663" indent="-119063" algn="l" rtl="0" eaLnBrk="0" fontAlgn="base" hangingPunct="0">
      <a:lnSpc>
        <a:spcPct val="95000"/>
      </a:lnSpc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66738" indent="-104775" algn="l" rtl="0" eaLnBrk="0" fontAlgn="base" hangingPunct="0">
      <a:lnSpc>
        <a:spcPct val="95000"/>
      </a:lnSpc>
      <a:spcBef>
        <a:spcPct val="20000"/>
      </a:spcBef>
      <a:spcAft>
        <a:spcPct val="0"/>
      </a:spcAft>
      <a:buChar char="•"/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798513" indent="-117475" algn="l" rtl="0" eaLnBrk="0" fontAlgn="base" hangingPunct="0">
      <a:lnSpc>
        <a:spcPct val="95000"/>
      </a:lnSpc>
      <a:spcBef>
        <a:spcPct val="20000"/>
      </a:spcBef>
      <a:spcAft>
        <a:spcPct val="0"/>
      </a:spcAft>
      <a:buChar char="•"/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0F21-6CA9-4C15-A985-063A2096B71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0" y="3346450"/>
            <a:ext cx="9140825" cy="63500"/>
          </a:xfrm>
          <a:prstGeom prst="rect">
            <a:avLst/>
          </a:prstGeom>
          <a:solidFill>
            <a:srgbClr val="6A554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CH"/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412875" y="2679700"/>
            <a:ext cx="7416800" cy="53022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ct val="40000"/>
              </a:spcBef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01092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412875" y="3814763"/>
            <a:ext cx="7416800" cy="1271587"/>
          </a:xfrm>
        </p:spPr>
        <p:txBody>
          <a:bodyPr>
            <a:noAutofit/>
          </a:bodyPr>
          <a:lstStyle>
            <a:lvl1pPr marL="0" indent="0" eaLnBrk="0" hangingPunct="0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  <a:defRPr sz="2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Logo" descr="N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75" y="5703888"/>
            <a:ext cx="2209800" cy="774700"/>
          </a:xfrm>
          <a:prstGeom prst="rect">
            <a:avLst/>
          </a:prstGeom>
          <a:noFill/>
        </p:spPr>
      </p:pic>
      <p:pic>
        <p:nvPicPr>
          <p:cNvPr id="7" name="Logo" descr="N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75" y="5703888"/>
            <a:ext cx="2209800" cy="774700"/>
          </a:xfrm>
          <a:prstGeom prst="rect">
            <a:avLst/>
          </a:prstGeom>
          <a:noFill/>
        </p:spPr>
      </p:pic>
      <p:pic>
        <p:nvPicPr>
          <p:cNvPr id="8" name="Logo" descr="NV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75" y="5703888"/>
            <a:ext cx="2209800" cy="774700"/>
          </a:xfrm>
          <a:prstGeom prst="rect">
            <a:avLst/>
          </a:prstGeom>
          <a:noFill/>
        </p:spPr>
      </p:pic>
    </p:spTree>
  </p:cSld>
  <p:clrMapOvr>
    <a:masterClrMapping/>
  </p:clrMapOvr>
  <p:transition/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614363"/>
            <a:ext cx="8318530" cy="49847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75" y="1346200"/>
            <a:ext cx="8334405" cy="4940320"/>
          </a:xfr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346200"/>
            <a:ext cx="4162425" cy="4940320"/>
          </a:xfrm>
        </p:spPr>
        <p:txBody>
          <a:bodyPr>
            <a:no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1" y="1346200"/>
            <a:ext cx="4019580" cy="4940320"/>
          </a:xfrm>
        </p:spPr>
        <p:txBody>
          <a:bodyPr>
            <a:no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346200"/>
            <a:ext cx="2667371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70308" y="1346200"/>
            <a:ext cx="2676809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339524" y="1357911"/>
            <a:ext cx="2667371" cy="4933352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346200"/>
            <a:ext cx="2667371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70308" y="1346200"/>
            <a:ext cx="2676809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339524" y="1357911"/>
            <a:ext cx="2667371" cy="4933352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346200"/>
            <a:ext cx="2667371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70308" y="1346200"/>
            <a:ext cx="2676809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339524" y="1357911"/>
            <a:ext cx="2667371" cy="4933352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ChangeArrowheads="1"/>
          </p:cNvSpPr>
          <p:nvPr/>
        </p:nvSpPr>
        <p:spPr bwMode="gray">
          <a:xfrm>
            <a:off x="0" y="1125538"/>
            <a:ext cx="9140825" cy="63500"/>
          </a:xfrm>
          <a:prstGeom prst="rect">
            <a:avLst/>
          </a:prstGeom>
          <a:solidFill>
            <a:srgbClr val="6A554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CH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3875" y="1346200"/>
            <a:ext cx="8334405" cy="494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539750" y="614363"/>
            <a:ext cx="82899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1030" name="Picture 8" descr="NVS RGB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97738" y="6130925"/>
            <a:ext cx="13557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 | XNovaCore Workshop | December 2011 | Business Use Only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54" r:id="rId8"/>
  </p:sldLayoutIdLst>
  <p:transition/>
  <p:hf hdr="0" dt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9pPr>
    </p:titleStyle>
    <p:bodyStyle>
      <a:lvl1pPr marL="233363" indent="-233363" algn="l" rtl="0" eaLnBrk="1" fontAlgn="base" hangingPunct="1">
        <a:lnSpc>
          <a:spcPct val="95000"/>
        </a:lnSpc>
        <a:spcBef>
          <a:spcPct val="75000"/>
        </a:spcBef>
        <a:spcAft>
          <a:spcPct val="0"/>
        </a:spcAft>
        <a:buClr>
          <a:schemeClr val="accent1"/>
        </a:buClr>
        <a:buSzPct val="110000"/>
        <a:buFont typeface="Wingdings" pitchFamily="2" charset="2"/>
        <a:buChar char="§"/>
        <a:defRPr sz="2400">
          <a:solidFill>
            <a:schemeClr val="accent6"/>
          </a:solidFill>
          <a:latin typeface="+mn-lt"/>
          <a:ea typeface="+mn-ea"/>
          <a:cs typeface="+mn-cs"/>
        </a:defRPr>
      </a:lvl1pPr>
      <a:lvl2pPr marL="398463" indent="-163513" algn="l" rtl="0" eaLnBrk="1" fontAlgn="base" hangingPunct="1">
        <a:lnSpc>
          <a:spcPct val="95000"/>
        </a:lnSpc>
        <a:spcBef>
          <a:spcPct val="40000"/>
        </a:spcBef>
        <a:spcAft>
          <a:spcPct val="0"/>
        </a:spcAft>
        <a:buClr>
          <a:srgbClr val="917B69"/>
        </a:buClr>
        <a:buFont typeface="Arial" charset="0"/>
        <a:buChar char="•"/>
        <a:defRPr sz="2000">
          <a:solidFill>
            <a:schemeClr val="accent6"/>
          </a:solidFill>
          <a:latin typeface="+mn-lt"/>
        </a:defRPr>
      </a:lvl2pPr>
      <a:lvl3pPr marL="577850" indent="-1778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tx1"/>
        </a:buClr>
        <a:buFont typeface="Arial" charset="0"/>
        <a:buChar char="-"/>
        <a:defRPr>
          <a:solidFill>
            <a:schemeClr val="accent6"/>
          </a:solidFill>
          <a:latin typeface="+mn-lt"/>
        </a:defRPr>
      </a:lvl3pPr>
      <a:lvl4pPr marL="752475" indent="-17303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1600">
          <a:solidFill>
            <a:schemeClr val="accent6"/>
          </a:solidFill>
          <a:latin typeface="+mn-lt"/>
        </a:defRPr>
      </a:lvl4pPr>
      <a:lvl5pPr marL="9175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accent6"/>
          </a:solidFill>
          <a:latin typeface="+mn-lt"/>
        </a:defRPr>
      </a:lvl5pPr>
      <a:lvl6pPr marL="13747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18319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22891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27463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11.png@01CDC643.E84C37B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Customer Type Classifications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Agenda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3" name="Rectangle 19"/>
          <p:cNvSpPr txBox="1">
            <a:spLocks noChangeArrowheads="1"/>
          </p:cNvSpPr>
          <p:nvPr/>
        </p:nvSpPr>
        <p:spPr bwMode="gray">
          <a:xfrm>
            <a:off x="539553" y="1412776"/>
            <a:ext cx="830917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33363" indent="-233363" algn="l" rtl="0" eaLnBrk="1" fontAlgn="base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398463" indent="-163513" algn="l" rtl="0" eaLnBrk="1" fontAlgn="base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Font typeface="Arial" charset="0"/>
              <a:buChar char="•"/>
              <a:defRPr sz="2000">
                <a:solidFill>
                  <a:schemeClr val="accent6"/>
                </a:solidFill>
                <a:latin typeface="+mn-lt"/>
              </a:defRPr>
            </a:lvl2pPr>
            <a:lvl3pPr marL="577850" indent="-177800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-"/>
              <a:defRPr>
                <a:solidFill>
                  <a:schemeClr val="accent6"/>
                </a:solidFill>
                <a:latin typeface="+mn-lt"/>
              </a:defRPr>
            </a:lvl3pPr>
            <a:lvl4pPr marL="752475" indent="-17303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1600">
                <a:solidFill>
                  <a:schemeClr val="accent6"/>
                </a:solidFill>
                <a:latin typeface="+mn-lt"/>
              </a:defRPr>
            </a:lvl4pPr>
            <a:lvl5pPr marL="9175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accent6"/>
                </a:solidFill>
                <a:latin typeface="+mn-lt"/>
              </a:defRPr>
            </a:lvl5pPr>
            <a:lvl6pPr marL="13747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18319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22891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27463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CH" sz="1600" dirty="0" smtClean="0"/>
              <a:t>Customer </a:t>
            </a:r>
            <a:r>
              <a:rPr lang="de-CH" sz="1600" dirty="0" err="1" smtClean="0"/>
              <a:t>Grouping</a:t>
            </a:r>
            <a:r>
              <a:rPr lang="de-CH" sz="1600" dirty="0" smtClean="0"/>
              <a:t> Fields in SAP</a:t>
            </a:r>
            <a:endParaRPr lang="de-CH" sz="1600" kern="1200" dirty="0" smtClean="0"/>
          </a:p>
          <a:p>
            <a:r>
              <a:rPr lang="de-CH" sz="1600" dirty="0" err="1" smtClean="0">
                <a:solidFill>
                  <a:schemeClr val="tx1"/>
                </a:solidFill>
              </a:rPr>
              <a:t>Proposal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Legal Status Field</a:t>
            </a:r>
          </a:p>
          <a:p>
            <a:r>
              <a:rPr lang="de-CH" sz="1600" dirty="0" smtClean="0">
                <a:solidFill>
                  <a:schemeClr val="tx1"/>
                </a:solidFill>
              </a:rPr>
              <a:t>Customer </a:t>
            </a:r>
            <a:r>
              <a:rPr lang="de-CH" sz="1600" dirty="0" err="1" smtClean="0">
                <a:solidFill>
                  <a:schemeClr val="tx1"/>
                </a:solidFill>
              </a:rPr>
              <a:t>Classifications</a:t>
            </a:r>
            <a:endParaRPr lang="de-CH" sz="1600" dirty="0" smtClean="0">
              <a:solidFill>
                <a:schemeClr val="tx1"/>
              </a:solidFill>
            </a:endParaRPr>
          </a:p>
          <a:p>
            <a:r>
              <a:rPr lang="de-CH" sz="1600" kern="1200" dirty="0" err="1" smtClean="0">
                <a:solidFill>
                  <a:schemeClr val="tx1"/>
                </a:solidFill>
              </a:rPr>
              <a:t>Retrofits</a:t>
            </a:r>
            <a:r>
              <a:rPr lang="de-CH" sz="1600" kern="1200" dirty="0" smtClean="0">
                <a:solidFill>
                  <a:schemeClr val="tx1"/>
                </a:solidFill>
              </a:rPr>
              <a:t> </a:t>
            </a:r>
            <a:r>
              <a:rPr lang="de-CH" sz="1600" dirty="0" err="1">
                <a:solidFill>
                  <a:schemeClr val="tx1"/>
                </a:solidFill>
              </a:rPr>
              <a:t>R</a:t>
            </a:r>
            <a:r>
              <a:rPr lang="de-CH" sz="1600" kern="1200" smtClean="0">
                <a:solidFill>
                  <a:schemeClr val="tx1"/>
                </a:solidFill>
              </a:rPr>
              <a:t>equired</a:t>
            </a:r>
            <a:endParaRPr lang="de-CH" sz="1600" kern="1200" dirty="0" smtClean="0">
              <a:solidFill>
                <a:schemeClr val="tx1"/>
              </a:solidFill>
            </a:endParaRPr>
          </a:p>
          <a:p>
            <a:r>
              <a:rPr lang="de-CH" sz="1600" dirty="0" smtClean="0">
                <a:solidFill>
                  <a:schemeClr val="tx1"/>
                </a:solidFill>
              </a:rPr>
              <a:t>Customer Line Item Display (FBL5N)</a:t>
            </a:r>
            <a:endParaRPr lang="de-CH" sz="1400" kern="1200" dirty="0"/>
          </a:p>
        </p:txBody>
      </p:sp>
    </p:spTree>
    <p:extLst>
      <p:ext uri="{BB962C8B-B14F-4D97-AF65-F5344CB8AC3E}">
        <p14:creationId xmlns:p14="http://schemas.microsoft.com/office/powerpoint/2010/main" xmlns="" val="3728393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Retrofits </a:t>
            </a:r>
            <a:r>
              <a:rPr lang="en-US" dirty="0"/>
              <a:t>R</a:t>
            </a:r>
            <a:r>
              <a:rPr lang="en-US" dirty="0" smtClean="0"/>
              <a:t>equired</a:t>
            </a:r>
            <a:br>
              <a:rPr lang="en-US" dirty="0" smtClean="0"/>
            </a:br>
            <a:r>
              <a:rPr lang="en-US" sz="2000" dirty="0">
                <a:solidFill>
                  <a:schemeClr val="tx1"/>
                </a:solidFill>
              </a:rPr>
              <a:t>Ciba Vision </a:t>
            </a:r>
            <a:r>
              <a:rPr lang="en-US" sz="2000" dirty="0" smtClean="0">
                <a:solidFill>
                  <a:schemeClr val="tx1"/>
                </a:solidFill>
              </a:rPr>
              <a:t>- 103901 customers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14300" y="1351975"/>
            <a:ext cx="20669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Will </a:t>
            </a:r>
            <a:r>
              <a:rPr lang="de-CH" sz="1600" dirty="0" err="1" smtClean="0"/>
              <a:t>use</a:t>
            </a:r>
            <a:r>
              <a:rPr lang="de-CH" sz="1600" dirty="0" smtClean="0"/>
              <a:t> ABC </a:t>
            </a:r>
            <a:r>
              <a:rPr lang="de-CH" sz="1600" dirty="0" err="1" smtClean="0"/>
              <a:t>Classification</a:t>
            </a:r>
            <a:r>
              <a:rPr lang="de-CH" sz="1600" dirty="0" smtClean="0"/>
              <a:t> </a:t>
            </a:r>
            <a:r>
              <a:rPr lang="de-CH" sz="1600" dirty="0" err="1" smtClean="0"/>
              <a:t>field</a:t>
            </a:r>
            <a:r>
              <a:rPr lang="de-CH" sz="1600" dirty="0" smtClean="0"/>
              <a:t> on KNVV </a:t>
            </a:r>
            <a:r>
              <a:rPr lang="de-CH" sz="1600" dirty="0" err="1" smtClean="0"/>
              <a:t>when</a:t>
            </a:r>
            <a:r>
              <a:rPr lang="de-CH" sz="1600" dirty="0" smtClean="0"/>
              <a:t> </a:t>
            </a:r>
            <a:r>
              <a:rPr lang="de-CH" sz="1600" dirty="0" err="1" smtClean="0"/>
              <a:t>migrating</a:t>
            </a:r>
            <a:r>
              <a:rPr lang="de-CH" sz="1600" dirty="0" smtClean="0"/>
              <a:t> </a:t>
            </a:r>
            <a:r>
              <a:rPr lang="de-CH" sz="1600" dirty="0" err="1" smtClean="0"/>
              <a:t>to</a:t>
            </a:r>
            <a:r>
              <a:rPr lang="de-CH" sz="1600" dirty="0" smtClean="0"/>
              <a:t> IRIS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1359248"/>
            <a:ext cx="6390456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A0, A1,..A5 – Highest importance customers</a:t>
            </a:r>
          </a:p>
          <a:p>
            <a:r>
              <a:rPr lang="en-US" dirty="0"/>
              <a:t>B0, B1..B5</a:t>
            </a:r>
          </a:p>
          <a:p>
            <a:r>
              <a:rPr lang="en-US" dirty="0"/>
              <a:t>C0, C1,..C5</a:t>
            </a:r>
          </a:p>
          <a:p>
            <a:r>
              <a:rPr lang="en-US" dirty="0"/>
              <a:t>D0, D1,...D5 – Inside Sales</a:t>
            </a:r>
          </a:p>
          <a:p>
            <a:r>
              <a:rPr lang="en-US" dirty="0"/>
              <a:t>E0, E1,.. E5 – Lowest volume</a:t>
            </a:r>
          </a:p>
          <a:p>
            <a:r>
              <a:rPr lang="en-US" dirty="0"/>
              <a:t>F1..F4</a:t>
            </a:r>
          </a:p>
          <a:p>
            <a:r>
              <a:rPr lang="en-US" dirty="0"/>
              <a:t>I1..I5</a:t>
            </a:r>
          </a:p>
          <a:p>
            <a:r>
              <a:rPr lang="en-US" dirty="0"/>
              <a:t>Z0..Z5</a:t>
            </a:r>
          </a:p>
        </p:txBody>
      </p:sp>
    </p:spTree>
    <p:extLst>
      <p:ext uri="{BB962C8B-B14F-4D97-AF65-F5344CB8AC3E}">
        <p14:creationId xmlns:p14="http://schemas.microsoft.com/office/powerpoint/2010/main" xmlns="" val="274367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Customer Line Item Display (FBL5N)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Additional fields can be added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14300" y="1351975"/>
            <a:ext cx="27295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Additional </a:t>
            </a:r>
            <a:r>
              <a:rPr lang="de-CH" sz="1600" dirty="0" err="1" smtClean="0"/>
              <a:t>fields</a:t>
            </a:r>
            <a:r>
              <a:rPr lang="de-CH" sz="1600" dirty="0" smtClean="0"/>
              <a:t> </a:t>
            </a:r>
            <a:r>
              <a:rPr lang="de-CH" sz="1600" dirty="0" err="1" smtClean="0"/>
              <a:t>can</a:t>
            </a:r>
            <a:r>
              <a:rPr lang="de-CH" sz="1600" dirty="0" smtClean="0"/>
              <a:t> </a:t>
            </a:r>
            <a:r>
              <a:rPr lang="de-CH" sz="1600" dirty="0" err="1" smtClean="0"/>
              <a:t>be</a:t>
            </a:r>
            <a:r>
              <a:rPr lang="de-CH" sz="1600" dirty="0" smtClean="0"/>
              <a:t> </a:t>
            </a:r>
            <a:r>
              <a:rPr lang="de-CH" sz="1600" dirty="0" err="1" smtClean="0"/>
              <a:t>added</a:t>
            </a:r>
            <a:r>
              <a:rPr lang="de-CH" sz="1600" dirty="0" smtClean="0"/>
              <a:t> via </a:t>
            </a:r>
            <a:r>
              <a:rPr lang="de-CH" sz="1600" dirty="0" err="1" smtClean="0"/>
              <a:t>transaction</a:t>
            </a:r>
            <a:r>
              <a:rPr lang="de-CH" sz="1600" dirty="0" smtClean="0"/>
              <a:t> </a:t>
            </a:r>
            <a:r>
              <a:rPr lang="de-CH" sz="1600" dirty="0" err="1" smtClean="0"/>
              <a:t>code</a:t>
            </a:r>
            <a:r>
              <a:rPr lang="de-CH" sz="1600" dirty="0" smtClean="0"/>
              <a:t> SE36 </a:t>
            </a:r>
            <a:r>
              <a:rPr lang="de-CH" sz="1600" dirty="0" err="1" smtClean="0"/>
              <a:t>with</a:t>
            </a:r>
            <a:r>
              <a:rPr lang="de-CH" sz="1600" dirty="0" smtClean="0"/>
              <a:t> </a:t>
            </a:r>
            <a:r>
              <a:rPr lang="de-CH" sz="1600" dirty="0" err="1" smtClean="0"/>
              <a:t>logical</a:t>
            </a:r>
            <a:r>
              <a:rPr lang="de-CH" sz="1600" dirty="0" smtClean="0"/>
              <a:t> </a:t>
            </a:r>
            <a:r>
              <a:rPr lang="de-CH" sz="1600" dirty="0" err="1" smtClean="0"/>
              <a:t>database</a:t>
            </a:r>
            <a:r>
              <a:rPr lang="de-CH" sz="1600" dirty="0" smtClean="0"/>
              <a:t> ‘DDF’</a:t>
            </a:r>
          </a:p>
        </p:txBody>
      </p:sp>
      <p:pic>
        <p:nvPicPr>
          <p:cNvPr id="7" name="Picture 6" descr="cid:image011.png@01CDC643.E84C37B0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414780"/>
            <a:ext cx="5334292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979712" y="2204864"/>
            <a:ext cx="172819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02922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Customer Grouping Fields in SAP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43 grouping fields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14301" y="1351975"/>
            <a:ext cx="14333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24 Company Code &amp; </a:t>
            </a:r>
            <a:r>
              <a:rPr lang="de-CH" sz="1600" dirty="0" err="1" smtClean="0"/>
              <a:t>Sales</a:t>
            </a:r>
            <a:r>
              <a:rPr lang="de-CH" sz="1600" dirty="0" smtClean="0"/>
              <a:t> </a:t>
            </a:r>
            <a:r>
              <a:rPr lang="de-CH" sz="1600" dirty="0" err="1" smtClean="0"/>
              <a:t>Organization</a:t>
            </a:r>
            <a:r>
              <a:rPr lang="de-CH" sz="1600" dirty="0" smtClean="0"/>
              <a:t> </a:t>
            </a:r>
            <a:r>
              <a:rPr lang="de-CH" sz="1600" dirty="0" err="1" smtClean="0"/>
              <a:t>independent</a:t>
            </a:r>
            <a:r>
              <a:rPr lang="de-CH" sz="1600" dirty="0" smtClean="0"/>
              <a:t> </a:t>
            </a:r>
            <a:r>
              <a:rPr lang="de-CH" sz="1600" dirty="0" err="1" smtClean="0"/>
              <a:t>fields</a:t>
            </a: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4527062"/>
              </p:ext>
            </p:extLst>
          </p:nvPr>
        </p:nvGraphicFramePr>
        <p:xfrm>
          <a:off x="1547665" y="1351988"/>
          <a:ext cx="7344815" cy="4885325"/>
        </p:xfrm>
        <a:graphic>
          <a:graphicData uri="http://schemas.openxmlformats.org/drawingml/2006/table">
            <a:tbl>
              <a:tblPr/>
              <a:tblGrid>
                <a:gridCol w="1125224"/>
                <a:gridCol w="783384"/>
                <a:gridCol w="569733"/>
                <a:gridCol w="2221961"/>
                <a:gridCol w="1234423"/>
                <a:gridCol w="1410090"/>
              </a:tblGrid>
              <a:tr h="1954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Field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Length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 Suitability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Conflicts w oth Div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413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KNA1 - General Master Data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GFORM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Legal status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xNC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NIELS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Nielsen ID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KUKLA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classification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BRSCH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Industry key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BRAN1_D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Industry Code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BRAN2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Industry code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BRAN3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Industry code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BRAN4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Industry code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BRAN5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Industry code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KATR10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Attribute 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KDKG1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condition group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KDKG2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condition group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KDKG3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condition group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KDKG4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condition group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4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KDKG5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condition group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7541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Customer Grouping Fields in SAP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42 grouping fields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14301" y="1351975"/>
            <a:ext cx="14333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1 Company Code </a:t>
            </a:r>
            <a:r>
              <a:rPr lang="de-CH" sz="1600" dirty="0" err="1" smtClean="0"/>
              <a:t>and</a:t>
            </a:r>
            <a:r>
              <a:rPr lang="de-CH" sz="1600" dirty="0" smtClean="0"/>
              <a:t> 17 </a:t>
            </a:r>
            <a:r>
              <a:rPr lang="de-CH" sz="1600" dirty="0" err="1" smtClean="0"/>
              <a:t>Sales</a:t>
            </a:r>
            <a:r>
              <a:rPr lang="de-CH" sz="1600" dirty="0" smtClean="0"/>
              <a:t> </a:t>
            </a:r>
            <a:r>
              <a:rPr lang="de-CH" sz="1600" dirty="0" err="1" smtClean="0"/>
              <a:t>Organization</a:t>
            </a:r>
            <a:r>
              <a:rPr lang="de-CH" sz="1600" dirty="0" smtClean="0"/>
              <a:t> </a:t>
            </a:r>
            <a:r>
              <a:rPr lang="de-CH" sz="1600" dirty="0" err="1" smtClean="0"/>
              <a:t>dependent</a:t>
            </a:r>
            <a:r>
              <a:rPr lang="de-CH" sz="1600" dirty="0" smtClean="0"/>
              <a:t> </a:t>
            </a:r>
            <a:r>
              <a:rPr lang="de-CH" sz="1600" dirty="0" err="1" smtClean="0"/>
              <a:t>fields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2355652"/>
              </p:ext>
            </p:extLst>
          </p:nvPr>
        </p:nvGraphicFramePr>
        <p:xfrm>
          <a:off x="1547666" y="1362172"/>
          <a:ext cx="7278462" cy="4515103"/>
        </p:xfrm>
        <a:graphic>
          <a:graphicData uri="http://schemas.openxmlformats.org/drawingml/2006/table">
            <a:tbl>
              <a:tblPr/>
              <a:tblGrid>
                <a:gridCol w="1115059"/>
                <a:gridCol w="776307"/>
                <a:gridCol w="564586"/>
                <a:gridCol w="2201887"/>
                <a:gridCol w="1223271"/>
                <a:gridCol w="1397352"/>
              </a:tblGrid>
              <a:tr h="2376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Field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Length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 Suitability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Conflicts w oth Div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KNB1 CoCode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FDGRV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Planning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37"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KNVV - Sales Organization Master Data Fields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KDGRP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KVGR1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group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KVGR2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group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KVGR3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group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KVGR4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group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KVGR5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group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STGKU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Statistics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KALKS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Pricing procedure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PLTYP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Price list type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KONDA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Price group (customer)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VKBUR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Sales Office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BZIRK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Sales district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VKGRP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Sales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LPRIO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Delivery Priority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KLABC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Customer classification (ABC)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KTGRD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Account assignment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xNC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FF"/>
                    </a:solidFill>
                  </a:tcPr>
                </a:tc>
              </a:tr>
              <a:tr h="237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KKBER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Credit control area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xNC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8512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Most Suitable Fields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Proposal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00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190749" y="1346201"/>
            <a:ext cx="6667501" cy="172275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de-CH" sz="1600" dirty="0" smtClean="0"/>
              <a:t>Legal </a:t>
            </a:r>
            <a:r>
              <a:rPr lang="de-CH" sz="1600" dirty="0" err="1" smtClean="0"/>
              <a:t>status</a:t>
            </a:r>
            <a:r>
              <a:rPr lang="de-CH" sz="1600" dirty="0" smtClean="0"/>
              <a:t> </a:t>
            </a:r>
            <a:r>
              <a:rPr lang="de-CH" sz="1600" dirty="0" err="1" smtClean="0"/>
              <a:t>field</a:t>
            </a:r>
            <a:r>
              <a:rPr lang="de-CH" sz="1600" dirty="0" smtClean="0"/>
              <a:t> </a:t>
            </a:r>
            <a:r>
              <a:rPr lang="de-CH" sz="1600" dirty="0" err="1" smtClean="0"/>
              <a:t>already</a:t>
            </a:r>
            <a:r>
              <a:rPr lang="de-CH" sz="1600" dirty="0" smtClean="0"/>
              <a:t> </a:t>
            </a:r>
            <a:r>
              <a:rPr lang="de-CH" sz="1600" dirty="0" err="1" smtClean="0"/>
              <a:t>governed</a:t>
            </a:r>
            <a:r>
              <a:rPr lang="de-CH" sz="1600" dirty="0" smtClean="0"/>
              <a:t> </a:t>
            </a:r>
            <a:r>
              <a:rPr lang="de-CH" sz="1600" dirty="0" err="1" smtClean="0"/>
              <a:t>by</a:t>
            </a:r>
            <a:r>
              <a:rPr lang="de-CH" sz="1600" dirty="0" smtClean="0"/>
              <a:t> xNovaCore (</a:t>
            </a:r>
            <a:r>
              <a:rPr lang="de-CH" sz="1600" dirty="0" err="1" smtClean="0"/>
              <a:t>separation</a:t>
            </a:r>
            <a:r>
              <a:rPr lang="de-CH" sz="1600" dirty="0" smtClean="0"/>
              <a:t> </a:t>
            </a:r>
            <a:r>
              <a:rPr lang="de-CH" sz="1600" dirty="0" err="1" smtClean="0"/>
              <a:t>of</a:t>
            </a:r>
            <a:r>
              <a:rPr lang="de-CH" sz="1600" dirty="0" smtClean="0"/>
              <a:t> </a:t>
            </a:r>
            <a:r>
              <a:rPr lang="de-CH" sz="1600" dirty="0" err="1" smtClean="0"/>
              <a:t>public</a:t>
            </a:r>
            <a:r>
              <a:rPr lang="de-CH" sz="1600" dirty="0" smtClean="0"/>
              <a:t> </a:t>
            </a:r>
            <a:r>
              <a:rPr lang="de-CH" sz="1600" dirty="0" err="1" smtClean="0"/>
              <a:t>and</a:t>
            </a:r>
            <a:r>
              <a:rPr lang="de-CH" sz="1600" dirty="0" smtClean="0"/>
              <a:t> private </a:t>
            </a:r>
            <a:r>
              <a:rPr lang="de-CH" sz="1600" dirty="0" err="1" smtClean="0"/>
              <a:t>sector</a:t>
            </a:r>
            <a:r>
              <a:rPr lang="de-CH" sz="1600" dirty="0" smtClean="0"/>
              <a:t>)</a:t>
            </a:r>
            <a:endParaRPr lang="en-US" sz="1600" dirty="0" smtClean="0"/>
          </a:p>
          <a:p>
            <a:r>
              <a:rPr lang="de-CH" sz="1600" dirty="0" err="1" smtClean="0"/>
              <a:t>Using</a:t>
            </a:r>
            <a:r>
              <a:rPr lang="de-CH" sz="1600" dirty="0" smtClean="0"/>
              <a:t> </a:t>
            </a:r>
            <a:r>
              <a:rPr lang="de-CH" sz="1600" dirty="0" err="1" smtClean="0"/>
              <a:t>this</a:t>
            </a:r>
            <a:r>
              <a:rPr lang="de-CH" sz="1600" dirty="0" smtClean="0"/>
              <a:t> </a:t>
            </a:r>
            <a:r>
              <a:rPr lang="de-CH" sz="1600" dirty="0" err="1" smtClean="0"/>
              <a:t>field</a:t>
            </a:r>
            <a:r>
              <a:rPr lang="de-CH" sz="1600" dirty="0" smtClean="0"/>
              <a:t> in </a:t>
            </a:r>
            <a:r>
              <a:rPr lang="de-CH" sz="1600" dirty="0" err="1" smtClean="0"/>
              <a:t>conjunction</a:t>
            </a:r>
            <a:r>
              <a:rPr lang="de-CH" sz="1600" dirty="0" smtClean="0"/>
              <a:t> </a:t>
            </a:r>
            <a:r>
              <a:rPr lang="de-CH" sz="1600" dirty="0" err="1" smtClean="0"/>
              <a:t>with</a:t>
            </a:r>
            <a:r>
              <a:rPr lang="de-CH" sz="1600" dirty="0" smtClean="0"/>
              <a:t> </a:t>
            </a:r>
            <a:r>
              <a:rPr lang="de-CH" sz="1600" dirty="0" err="1" smtClean="0"/>
              <a:t>another</a:t>
            </a:r>
            <a:r>
              <a:rPr lang="de-CH" sz="1600" dirty="0" smtClean="0"/>
              <a:t> </a:t>
            </a:r>
            <a:r>
              <a:rPr lang="de-CH" sz="1600" dirty="0" err="1" smtClean="0"/>
              <a:t>one</a:t>
            </a:r>
            <a:r>
              <a:rPr lang="de-CH" sz="1600" dirty="0" smtClean="0"/>
              <a:t> </a:t>
            </a:r>
            <a:r>
              <a:rPr lang="de-CH" sz="1600" dirty="0" err="1" smtClean="0"/>
              <a:t>reduces</a:t>
            </a:r>
            <a:r>
              <a:rPr lang="de-CH" sz="1600" dirty="0" smtClean="0"/>
              <a:t> </a:t>
            </a:r>
            <a:r>
              <a:rPr lang="de-CH" sz="1600" dirty="0" err="1" smtClean="0"/>
              <a:t>the</a:t>
            </a:r>
            <a:r>
              <a:rPr lang="de-CH" sz="1600" dirty="0" smtClean="0"/>
              <a:t> </a:t>
            </a:r>
            <a:r>
              <a:rPr lang="de-CH" sz="1600" dirty="0" err="1" smtClean="0"/>
              <a:t>number</a:t>
            </a:r>
            <a:r>
              <a:rPr lang="de-CH" sz="1600" dirty="0" smtClean="0"/>
              <a:t> </a:t>
            </a:r>
            <a:r>
              <a:rPr lang="de-CH" sz="1600" dirty="0" err="1" smtClean="0"/>
              <a:t>of</a:t>
            </a:r>
            <a:r>
              <a:rPr lang="de-CH" sz="1600" dirty="0" smtClean="0"/>
              <a:t> </a:t>
            </a:r>
            <a:r>
              <a:rPr lang="de-CH" sz="1600" dirty="0" err="1" smtClean="0"/>
              <a:t>grouping</a:t>
            </a:r>
            <a:r>
              <a:rPr lang="de-CH" sz="1600" dirty="0" smtClean="0"/>
              <a:t> </a:t>
            </a:r>
            <a:r>
              <a:rPr lang="de-CH" sz="1600" dirty="0" err="1" smtClean="0"/>
              <a:t>codes</a:t>
            </a:r>
            <a:r>
              <a:rPr lang="de-CH" sz="1600" dirty="0" smtClean="0"/>
              <a:t> </a:t>
            </a:r>
            <a:r>
              <a:rPr lang="de-CH" sz="1600" dirty="0" err="1" smtClean="0"/>
              <a:t>considerably</a:t>
            </a:r>
            <a:endParaRPr lang="de-CH" sz="1600" dirty="0" smtClean="0"/>
          </a:p>
          <a:p>
            <a:r>
              <a:rPr lang="de-CH" sz="1600" dirty="0" err="1"/>
              <a:t>Good</a:t>
            </a:r>
            <a:r>
              <a:rPr lang="de-CH" sz="1600" dirty="0"/>
              <a:t> </a:t>
            </a:r>
            <a:r>
              <a:rPr lang="de-CH" sz="1600" dirty="0" err="1"/>
              <a:t>practice</a:t>
            </a:r>
            <a:r>
              <a:rPr lang="de-CH" sz="1600" dirty="0"/>
              <a:t> </a:t>
            </a:r>
            <a:r>
              <a:rPr lang="de-CH" sz="1600" dirty="0" err="1"/>
              <a:t>to</a:t>
            </a:r>
            <a:r>
              <a:rPr lang="de-CH" sz="1600" dirty="0"/>
              <a:t> </a:t>
            </a:r>
            <a:r>
              <a:rPr lang="de-CH" sz="1600" dirty="0" err="1"/>
              <a:t>use</a:t>
            </a:r>
            <a:r>
              <a:rPr lang="de-CH" sz="1600" dirty="0"/>
              <a:t> </a:t>
            </a:r>
            <a:r>
              <a:rPr lang="de-CH" sz="1600" dirty="0" err="1"/>
              <a:t>one</a:t>
            </a:r>
            <a:r>
              <a:rPr lang="de-CH" sz="1600" dirty="0"/>
              <a:t> </a:t>
            </a:r>
            <a:r>
              <a:rPr lang="de-CH" sz="1600" dirty="0" err="1"/>
              <a:t>field</a:t>
            </a:r>
            <a:r>
              <a:rPr lang="de-CH" sz="1600" dirty="0"/>
              <a:t> </a:t>
            </a:r>
            <a:r>
              <a:rPr lang="de-CH" sz="1600" dirty="0" err="1"/>
              <a:t>to</a:t>
            </a:r>
            <a:r>
              <a:rPr lang="de-CH" sz="1600" dirty="0"/>
              <a:t> </a:t>
            </a:r>
            <a:r>
              <a:rPr lang="de-CH" sz="1600" dirty="0" err="1"/>
              <a:t>measure</a:t>
            </a:r>
            <a:r>
              <a:rPr lang="de-CH" sz="1600" dirty="0"/>
              <a:t> 1 </a:t>
            </a:r>
            <a:r>
              <a:rPr lang="de-CH" sz="1600" dirty="0" err="1"/>
              <a:t>dimension</a:t>
            </a:r>
            <a:r>
              <a:rPr lang="de-CH" sz="1600" dirty="0"/>
              <a:t> </a:t>
            </a:r>
            <a:r>
              <a:rPr lang="de-CH" sz="1600" dirty="0" err="1"/>
              <a:t>only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14300" y="1351975"/>
            <a:ext cx="2066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Legal Status Field</a:t>
            </a:r>
          </a:p>
        </p:txBody>
      </p:sp>
      <p:sp>
        <p:nvSpPr>
          <p:cNvPr id="15" name="Rectangle 19"/>
          <p:cNvSpPr txBox="1">
            <a:spLocks noChangeArrowheads="1"/>
          </p:cNvSpPr>
          <p:nvPr/>
        </p:nvSpPr>
        <p:spPr bwMode="gray">
          <a:xfrm>
            <a:off x="2166722" y="3786310"/>
            <a:ext cx="6667501" cy="12241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33363" indent="-233363" algn="l" rtl="0" eaLnBrk="1" fontAlgn="base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398463" indent="-163513" algn="l" rtl="0" eaLnBrk="1" fontAlgn="base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Font typeface="Arial" charset="0"/>
              <a:buChar char="•"/>
              <a:defRPr sz="2000">
                <a:solidFill>
                  <a:schemeClr val="accent6"/>
                </a:solidFill>
                <a:latin typeface="+mn-lt"/>
              </a:defRPr>
            </a:lvl2pPr>
            <a:lvl3pPr marL="577850" indent="-177800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-"/>
              <a:defRPr>
                <a:solidFill>
                  <a:schemeClr val="accent6"/>
                </a:solidFill>
                <a:latin typeface="+mn-lt"/>
              </a:defRPr>
            </a:lvl3pPr>
            <a:lvl4pPr marL="752475" indent="-17303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1600">
                <a:solidFill>
                  <a:schemeClr val="accent6"/>
                </a:solidFill>
                <a:latin typeface="+mn-lt"/>
              </a:defRPr>
            </a:lvl4pPr>
            <a:lvl5pPr marL="9175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accent6"/>
                </a:solidFill>
                <a:latin typeface="+mn-lt"/>
              </a:defRPr>
            </a:lvl5pPr>
            <a:lvl6pPr marL="13747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18319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22891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27463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/>
              <a:t>AR Reporting groups are truly company and sales organization independent</a:t>
            </a:r>
          </a:p>
          <a:p>
            <a:r>
              <a:rPr lang="de-CH" sz="1400" dirty="0"/>
              <a:t>Field </a:t>
            </a:r>
            <a:r>
              <a:rPr lang="de-CH" sz="1400" dirty="0" err="1"/>
              <a:t>length</a:t>
            </a:r>
            <a:r>
              <a:rPr lang="de-CH" sz="1400" dirty="0"/>
              <a:t> </a:t>
            </a:r>
            <a:r>
              <a:rPr lang="de-CH" sz="1400" dirty="0" err="1" smtClean="0"/>
              <a:t>of</a:t>
            </a:r>
            <a:r>
              <a:rPr lang="de-CH" sz="1400" dirty="0" smtClean="0"/>
              <a:t> </a:t>
            </a:r>
            <a:r>
              <a:rPr lang="de-CH" sz="1400" dirty="0"/>
              <a:t>2 </a:t>
            </a:r>
            <a:r>
              <a:rPr lang="de-CH" sz="1400" dirty="0" err="1" smtClean="0"/>
              <a:t>digits</a:t>
            </a:r>
            <a:r>
              <a:rPr lang="de-CH" sz="1400" dirty="0" smtClean="0"/>
              <a:t> </a:t>
            </a:r>
            <a:r>
              <a:rPr lang="de-CH" sz="1400" dirty="0" err="1" smtClean="0"/>
              <a:t>only</a:t>
            </a:r>
            <a:r>
              <a:rPr lang="de-CH" sz="1400" dirty="0" smtClean="0"/>
              <a:t> </a:t>
            </a:r>
            <a:r>
              <a:rPr lang="de-CH" sz="1400" dirty="0" err="1"/>
              <a:t>which</a:t>
            </a:r>
            <a:r>
              <a:rPr lang="de-CH" sz="1400" dirty="0"/>
              <a:t> </a:t>
            </a:r>
            <a:r>
              <a:rPr lang="de-CH" sz="1400" dirty="0" err="1"/>
              <a:t>meets</a:t>
            </a:r>
            <a:r>
              <a:rPr lang="de-CH" sz="1400" dirty="0"/>
              <a:t> </a:t>
            </a:r>
            <a:r>
              <a:rPr lang="de-CH" sz="1400" dirty="0" err="1"/>
              <a:t>reporting</a:t>
            </a:r>
            <a:r>
              <a:rPr lang="de-CH" sz="1400" dirty="0"/>
              <a:t> </a:t>
            </a:r>
            <a:r>
              <a:rPr lang="de-CH" sz="1400" dirty="0" err="1"/>
              <a:t>requirements</a:t>
            </a:r>
            <a:r>
              <a:rPr lang="de-CH" sz="1400" dirty="0"/>
              <a:t> </a:t>
            </a:r>
            <a:r>
              <a:rPr lang="de-CH" sz="1400" dirty="0" err="1" smtClean="0"/>
              <a:t>perfectly</a:t>
            </a:r>
            <a:endParaRPr lang="de-CH" sz="1400" dirty="0" smtClean="0"/>
          </a:p>
          <a:p>
            <a:r>
              <a:rPr lang="de-CH" sz="1400" dirty="0" smtClean="0"/>
              <a:t>Not </a:t>
            </a:r>
            <a:r>
              <a:rPr lang="de-CH" sz="1400" dirty="0" err="1" smtClean="0"/>
              <a:t>too</a:t>
            </a:r>
            <a:r>
              <a:rPr lang="de-CH" sz="1400" dirty="0" smtClean="0"/>
              <a:t> </a:t>
            </a:r>
            <a:r>
              <a:rPr lang="de-CH" sz="1400" dirty="0" err="1" smtClean="0"/>
              <a:t>many</a:t>
            </a:r>
            <a:r>
              <a:rPr lang="de-CH" sz="1400" dirty="0" smtClean="0"/>
              <a:t> </a:t>
            </a:r>
            <a:r>
              <a:rPr lang="de-CH" sz="1400" dirty="0" err="1" smtClean="0"/>
              <a:t>retrofitting</a:t>
            </a:r>
            <a:r>
              <a:rPr lang="de-CH" sz="1400" dirty="0" smtClean="0"/>
              <a:t> </a:t>
            </a:r>
            <a:r>
              <a:rPr lang="de-CH" sz="1400" dirty="0" err="1" smtClean="0"/>
              <a:t>conflicts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99797" y="3813603"/>
            <a:ext cx="2066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Customer </a:t>
            </a:r>
            <a:r>
              <a:rPr lang="de-CH" sz="1600" dirty="0" err="1" smtClean="0"/>
              <a:t>Classification</a:t>
            </a:r>
            <a:endParaRPr lang="en-US" sz="1600" dirty="0"/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331640" y="3218634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2000" dirty="0" smtClean="0"/>
              <a:t>+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096229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Legal Status Field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Proposed Codes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5</a:t>
            </a:fld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8183649"/>
              </p:ext>
            </p:extLst>
          </p:nvPr>
        </p:nvGraphicFramePr>
        <p:xfrm>
          <a:off x="2771800" y="1556792"/>
          <a:ext cx="3312368" cy="2448272"/>
        </p:xfrm>
        <a:graphic>
          <a:graphicData uri="http://schemas.openxmlformats.org/drawingml/2006/table">
            <a:tbl>
              <a:tblPr/>
              <a:tblGrid>
                <a:gridCol w="3312368"/>
              </a:tblGrid>
              <a:tr h="306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Public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Private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Large Corporation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Partnership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Sole Proprietorship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Natural Person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9"/>
          <p:cNvSpPr txBox="1">
            <a:spLocks noChangeArrowheads="1"/>
          </p:cNvSpPr>
          <p:nvPr/>
        </p:nvSpPr>
        <p:spPr bwMode="gray">
          <a:xfrm>
            <a:off x="1835696" y="4293096"/>
            <a:ext cx="6667501" cy="12241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33363" indent="-233363" algn="l" rtl="0" eaLnBrk="1" fontAlgn="base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398463" indent="-163513" algn="l" rtl="0" eaLnBrk="1" fontAlgn="base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Font typeface="Arial" charset="0"/>
              <a:buChar char="•"/>
              <a:defRPr sz="2000">
                <a:solidFill>
                  <a:schemeClr val="accent6"/>
                </a:solidFill>
                <a:latin typeface="+mn-lt"/>
              </a:defRPr>
            </a:lvl2pPr>
            <a:lvl3pPr marL="577850" indent="-177800" algn="l" rtl="0" eaLnBrk="1" fontAlgn="base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-"/>
              <a:defRPr>
                <a:solidFill>
                  <a:schemeClr val="accent6"/>
                </a:solidFill>
                <a:latin typeface="+mn-lt"/>
              </a:defRPr>
            </a:lvl3pPr>
            <a:lvl4pPr marL="752475" indent="-173038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1600">
                <a:solidFill>
                  <a:schemeClr val="accent6"/>
                </a:solidFill>
                <a:latin typeface="+mn-lt"/>
              </a:defRPr>
            </a:lvl4pPr>
            <a:lvl5pPr marL="9175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accent6"/>
                </a:solidFill>
                <a:latin typeface="+mn-lt"/>
              </a:defRPr>
            </a:lvl5pPr>
            <a:lvl6pPr marL="13747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18319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22891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2746375" indent="-1635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CH" sz="1400" dirty="0" err="1" smtClean="0"/>
              <a:t>Approved</a:t>
            </a:r>
            <a:r>
              <a:rPr lang="de-CH" sz="1400" dirty="0" smtClean="0"/>
              <a:t> </a:t>
            </a:r>
            <a:r>
              <a:rPr lang="de-CH" sz="1400" dirty="0" err="1" smtClean="0"/>
              <a:t>by</a:t>
            </a:r>
            <a:r>
              <a:rPr lang="de-CH" sz="1400" dirty="0" smtClean="0"/>
              <a:t> Sonja Haupt (</a:t>
            </a:r>
            <a:r>
              <a:rPr lang="en-US" sz="1400" dirty="0" smtClean="0"/>
              <a:t>Head </a:t>
            </a:r>
            <a:r>
              <a:rPr lang="en-US" sz="1400" dirty="0"/>
              <a:t>of </a:t>
            </a:r>
            <a:r>
              <a:rPr lang="en-US" sz="1400" dirty="0" smtClean="0"/>
              <a:t>Group Reporting </a:t>
            </a:r>
            <a:r>
              <a:rPr lang="en-US" sz="1400" dirty="0"/>
              <a:t>Systems </a:t>
            </a:r>
            <a:r>
              <a:rPr lang="en-US" sz="1400" dirty="0" smtClean="0"/>
              <a:t>Development)</a:t>
            </a:r>
            <a:endParaRPr lang="en-US" sz="1400" dirty="0"/>
          </a:p>
          <a:p>
            <a:r>
              <a:rPr lang="de-CH" sz="1400" dirty="0" smtClean="0"/>
              <a:t> </a:t>
            </a:r>
            <a:r>
              <a:rPr lang="de-CH" sz="1400" dirty="0" err="1" smtClean="0"/>
              <a:t>Publicly</a:t>
            </a:r>
            <a:r>
              <a:rPr lang="de-CH" sz="1400" dirty="0" smtClean="0"/>
              <a:t> </a:t>
            </a:r>
            <a:r>
              <a:rPr lang="de-CH" sz="1400" dirty="0" err="1" smtClean="0"/>
              <a:t>listled</a:t>
            </a:r>
            <a:r>
              <a:rPr lang="de-CH" sz="1400" dirty="0" smtClean="0"/>
              <a:t> </a:t>
            </a:r>
            <a:r>
              <a:rPr lang="de-CH" sz="1400" dirty="0" err="1" smtClean="0"/>
              <a:t>companies</a:t>
            </a:r>
            <a:r>
              <a:rPr lang="de-CH" sz="1400" dirty="0" smtClean="0"/>
              <a:t> </a:t>
            </a:r>
            <a:r>
              <a:rPr lang="de-CH" sz="1400" dirty="0" err="1" smtClean="0"/>
              <a:t>are</a:t>
            </a:r>
            <a:r>
              <a:rPr lang="de-CH" sz="1400" dirty="0" smtClean="0"/>
              <a:t> </a:t>
            </a:r>
            <a:r>
              <a:rPr lang="de-CH" sz="1400" dirty="0" err="1" smtClean="0"/>
              <a:t>considered</a:t>
            </a:r>
            <a:r>
              <a:rPr lang="de-CH" sz="1400" dirty="0" smtClean="0"/>
              <a:t> private </a:t>
            </a:r>
            <a:r>
              <a:rPr lang="de-CH" sz="1400" dirty="0" err="1" smtClean="0"/>
              <a:t>organizations</a:t>
            </a:r>
            <a:endParaRPr lang="de-CH" sz="1400" dirty="0" smtClean="0"/>
          </a:p>
          <a:p>
            <a:r>
              <a:rPr lang="de-CH" sz="1400" dirty="0" err="1" smtClean="0"/>
              <a:t>Does</a:t>
            </a:r>
            <a:r>
              <a:rPr lang="de-CH" sz="1400" dirty="0" smtClean="0"/>
              <a:t> not </a:t>
            </a:r>
            <a:r>
              <a:rPr lang="de-CH" sz="1400" dirty="0" err="1" smtClean="0"/>
              <a:t>wish</a:t>
            </a:r>
            <a:r>
              <a:rPr lang="de-CH" sz="1400" dirty="0" smtClean="0"/>
              <a:t> </a:t>
            </a:r>
            <a:r>
              <a:rPr lang="de-CH" sz="1400" dirty="0" err="1" smtClean="0"/>
              <a:t>to</a:t>
            </a:r>
            <a:r>
              <a:rPr lang="de-CH" sz="1400" dirty="0" smtClean="0"/>
              <a:t> </a:t>
            </a:r>
            <a:r>
              <a:rPr lang="de-CH" sz="1400" dirty="0" err="1" smtClean="0"/>
              <a:t>change</a:t>
            </a:r>
            <a:r>
              <a:rPr lang="de-CH" sz="1400" dirty="0" smtClean="0"/>
              <a:t> </a:t>
            </a:r>
            <a:r>
              <a:rPr lang="de-CH" sz="1400" dirty="0" err="1" smtClean="0"/>
              <a:t>description</a:t>
            </a:r>
            <a:r>
              <a:rPr lang="de-CH" sz="1400" dirty="0" smtClean="0"/>
              <a:t> </a:t>
            </a:r>
            <a:r>
              <a:rPr lang="de-CH" sz="1400" dirty="0" err="1" smtClean="0"/>
              <a:t>from</a:t>
            </a:r>
            <a:r>
              <a:rPr lang="de-CH" sz="1400" dirty="0" smtClean="0"/>
              <a:t> </a:t>
            </a:r>
            <a:r>
              <a:rPr lang="de-CH" sz="1400" dirty="0" err="1" smtClean="0"/>
              <a:t>public</a:t>
            </a:r>
            <a:r>
              <a:rPr lang="de-CH" sz="1400" dirty="0" smtClean="0"/>
              <a:t> </a:t>
            </a:r>
            <a:r>
              <a:rPr lang="de-CH" sz="1400" dirty="0" err="1" smtClean="0"/>
              <a:t>to</a:t>
            </a:r>
            <a:r>
              <a:rPr lang="de-CH" sz="1400" dirty="0" smtClean="0"/>
              <a:t> </a:t>
            </a:r>
            <a:r>
              <a:rPr lang="de-CH" sz="1400" dirty="0" err="1" smtClean="0"/>
              <a:t>government</a:t>
            </a:r>
            <a:endParaRPr lang="en-US" sz="14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113132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Customer Classifications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Proposed Codes (Summarized)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6</a:t>
            </a:fld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0693711"/>
              </p:ext>
            </p:extLst>
          </p:nvPr>
        </p:nvGraphicFramePr>
        <p:xfrm>
          <a:off x="2699792" y="1988840"/>
          <a:ext cx="4320480" cy="3528390"/>
        </p:xfrm>
        <a:graphic>
          <a:graphicData uri="http://schemas.openxmlformats.org/drawingml/2006/table">
            <a:tbl>
              <a:tblPr/>
              <a:tblGrid>
                <a:gridCol w="4320480"/>
              </a:tblGrid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 Wholesalers/Distributors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 Hospitals/Clinics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 Pharmacies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 Healthcare Professionals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 Retail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 End Consumer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 Other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  Pharma Manufacturers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  Internal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  Non-Core Business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6624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Customer Classifications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Proposed Codes (Detailed)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7</a:t>
            </a:fld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9411783"/>
              </p:ext>
            </p:extLst>
          </p:nvPr>
        </p:nvGraphicFramePr>
        <p:xfrm>
          <a:off x="1619672" y="1556792"/>
          <a:ext cx="2730500" cy="4572000"/>
        </p:xfrm>
        <a:graphic>
          <a:graphicData uri="http://schemas.openxmlformats.org/drawingml/2006/table">
            <a:tbl>
              <a:tblPr/>
              <a:tblGrid>
                <a:gridCol w="27305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Wholesalers/Distributors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Wholesalers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Distributors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1Z Wholesalers/Distributors Other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Hospitals/Clinics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Hospital Chains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Hospitals Independent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Nursing Homes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Home Care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Laboratories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2Z Hospitals/Clinics Other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Pharmacies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Pharmacy Chains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Pharmacy Independent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3Z Pharmacies Other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Healthcare Professionals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HMOs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Independent Practitioners' Assoc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Doctors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4A Veterinarians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4Z Healthcare Professionals Other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6589247"/>
              </p:ext>
            </p:extLst>
          </p:nvPr>
        </p:nvGraphicFramePr>
        <p:xfrm>
          <a:off x="4644008" y="1556792"/>
          <a:ext cx="2730500" cy="4000500"/>
        </p:xfrm>
        <a:graphic>
          <a:graphicData uri="http://schemas.openxmlformats.org/drawingml/2006/table">
            <a:tbl>
              <a:tblPr/>
              <a:tblGrid>
                <a:gridCol w="27305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Retail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FMCG Retail Chains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FMCG Retail Independent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5Z Retail Other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End Consumer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Medical Aids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NGOs/Charities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Teaching Institutions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S0 Pharma Manufacturers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V0 Internal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V1 Sales Force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V2 Technical Sample Accounts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V2 Employees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 Inter-Company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Z0 Non-Core Business</a:t>
                      </a:r>
                    </a:p>
                  </a:txBody>
                  <a:tcPr marL="17145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3564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Retrofits Required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Sandoz US&amp;CA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14300" y="1351975"/>
            <a:ext cx="2066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New </a:t>
            </a:r>
            <a:r>
              <a:rPr lang="de-CH" sz="1600" dirty="0" err="1" smtClean="0"/>
              <a:t>codes</a:t>
            </a:r>
            <a:r>
              <a:rPr lang="de-CH" sz="1600" dirty="0" smtClean="0"/>
              <a:t> </a:t>
            </a:r>
            <a:r>
              <a:rPr lang="de-CH" sz="1600" dirty="0" err="1" smtClean="0"/>
              <a:t>could</a:t>
            </a:r>
            <a:r>
              <a:rPr lang="de-CH" sz="1600" dirty="0" smtClean="0"/>
              <a:t> live </a:t>
            </a:r>
            <a:r>
              <a:rPr lang="de-CH" sz="1600" dirty="0" err="1" smtClean="0"/>
              <a:t>side</a:t>
            </a:r>
            <a:r>
              <a:rPr lang="de-CH" sz="1600" dirty="0" smtClean="0"/>
              <a:t> </a:t>
            </a:r>
            <a:r>
              <a:rPr lang="de-CH" sz="1600" dirty="0" err="1" smtClean="0"/>
              <a:t>by</a:t>
            </a:r>
            <a:r>
              <a:rPr lang="de-CH" sz="1600" dirty="0" smtClean="0"/>
              <a:t> </a:t>
            </a:r>
            <a:r>
              <a:rPr lang="de-CH" sz="1600" dirty="0" err="1" smtClean="0"/>
              <a:t>side</a:t>
            </a:r>
            <a:endParaRPr lang="de-CH" sz="16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7131929"/>
              </p:ext>
            </p:extLst>
          </p:nvPr>
        </p:nvGraphicFramePr>
        <p:xfrm>
          <a:off x="2360612" y="1620837"/>
          <a:ext cx="6387853" cy="4391025"/>
        </p:xfrm>
        <a:graphic>
          <a:graphicData uri="http://schemas.openxmlformats.org/drawingml/2006/table">
            <a:tbl>
              <a:tblPr/>
              <a:tblGrid>
                <a:gridCol w="769149"/>
                <a:gridCol w="1916356"/>
                <a:gridCol w="1512227"/>
                <a:gridCol w="2190121"/>
              </a:tblGrid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No of Customers </a:t>
                      </a:r>
                    </a:p>
                  </a:txBody>
                  <a:tcPr marL="0" marR="2571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Code P34 US/CA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Chain Store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54,921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Pharmacy Chains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US:Independent Pharm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46,907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Pharmacy Independent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Institutional Ac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28,518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 ??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CA:PA Calc Prog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21,489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Use different field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Chain Warehouse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11,437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Pharmacy Chains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Physician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10,818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Doctors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Long Term Care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4,204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HMO-Hlth Mnt. Or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1,048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HMOs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Contracting Org.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699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Wholesaler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629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Wholesalers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Distributor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407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Distributors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Mfg. Vendor, Pkg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360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S0 Pharma Manufacturers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Mail Order Pharm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251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3Z Pharmacies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Medicaid Office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215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Medical Aids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A-customer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143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Use KNVV field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CA:Key Acc Inv Prog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135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Use different field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B-customer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60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Use KNVV field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Specialty Pharm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52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S0 Pharma Manufacturers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House Account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49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End Consumer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Intra-Company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34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 Inter-Company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County Govt.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32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Federal Govt.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30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Donation Org.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17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NGOs/Charities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State Govt.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15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Intercompany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 Inter-Company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Repackager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3rd Party Return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2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US: Legacy Obsolete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1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??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182,483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5982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Retrofits </a:t>
            </a:r>
            <a:r>
              <a:rPr lang="en-US" dirty="0"/>
              <a:t>R</a:t>
            </a:r>
            <a:r>
              <a:rPr lang="en-US" dirty="0" smtClean="0"/>
              <a:t>equired</a:t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Pharma </a:t>
            </a:r>
            <a:r>
              <a:rPr lang="en-US" sz="2000" dirty="0" err="1" smtClean="0">
                <a:solidFill>
                  <a:schemeClr val="tx1"/>
                </a:solidFill>
              </a:rPr>
              <a:t>Latam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| xNovaCore | November 2012 | Business Use Only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14300" y="1351975"/>
            <a:ext cx="2066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sz="1600" dirty="0" smtClean="0"/>
              <a:t>New </a:t>
            </a:r>
            <a:r>
              <a:rPr lang="de-CH" sz="1600" dirty="0" err="1" smtClean="0"/>
              <a:t>codes</a:t>
            </a:r>
            <a:r>
              <a:rPr lang="de-CH" sz="1600" dirty="0" smtClean="0"/>
              <a:t> </a:t>
            </a:r>
            <a:r>
              <a:rPr lang="de-CH" sz="1600" dirty="0" err="1" smtClean="0"/>
              <a:t>could</a:t>
            </a:r>
            <a:r>
              <a:rPr lang="de-CH" sz="1600" dirty="0" smtClean="0"/>
              <a:t> live </a:t>
            </a:r>
            <a:r>
              <a:rPr lang="de-CH" sz="1600" dirty="0" err="1" smtClean="0"/>
              <a:t>side</a:t>
            </a:r>
            <a:r>
              <a:rPr lang="de-CH" sz="1600" dirty="0" smtClean="0"/>
              <a:t> </a:t>
            </a:r>
            <a:r>
              <a:rPr lang="de-CH" sz="1600" dirty="0" err="1" smtClean="0"/>
              <a:t>by</a:t>
            </a:r>
            <a:r>
              <a:rPr lang="de-CH" sz="1600" dirty="0" smtClean="0"/>
              <a:t> </a:t>
            </a:r>
            <a:r>
              <a:rPr lang="de-CH" sz="1600" dirty="0" err="1" smtClean="0"/>
              <a:t>side</a:t>
            </a:r>
            <a:endParaRPr lang="de-CH" sz="1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7160546"/>
              </p:ext>
            </p:extLst>
          </p:nvPr>
        </p:nvGraphicFramePr>
        <p:xfrm>
          <a:off x="2220912" y="1484788"/>
          <a:ext cx="5519439" cy="4824531"/>
        </p:xfrm>
        <a:graphic>
          <a:graphicData uri="http://schemas.openxmlformats.org/drawingml/2006/table">
            <a:tbl>
              <a:tblPr/>
              <a:tblGrid>
                <a:gridCol w="627048"/>
                <a:gridCol w="1562306"/>
                <a:gridCol w="1232840"/>
                <a:gridCol w="2097245"/>
              </a:tblGrid>
              <a:tr h="2812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Description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No of Customers </a:t>
                      </a:r>
                    </a:p>
                  </a:txBody>
                  <a:tcPr marL="0" marR="2571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Code PH Latam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 Wholesaler- 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4,940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Wholesalers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Physician/GPOs- 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539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Doctors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Pharmacy -Indpt-Pvt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405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Pharmacy Independent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- 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404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- Oth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335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Government - Pub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246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Gen. Wholesaler- Pub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204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Wholesalers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Hospital/Hospice-Pvt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196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Hospitals/Clinics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Tender - Pub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184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Pharmacy - Chain 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182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Pharmacy Chains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Hospital/Hospice-Pub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123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Hospitals/Clinics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Retailers 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121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Retail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Gen Wholesaler- Oth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119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1Z Wholesalers/Distributors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HMOs - Pub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91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HMOs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Pharmacy - Chain Oth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44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3Z Pharmacies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Physician/GPOs- Pub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32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Doctors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Pharma Manuf 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22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S0 Pharma Manufacturers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HMOs 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20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HMOs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- Pub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5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Government - 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Physician/GPOs- Oth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4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4Z Healthcare Professionals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Homecare 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3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Home Care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Nursing Home 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3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Nursing Homes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Hospital/Hospice-Oth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3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Hospitals/Clinics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Pharmacy -Indpt-Pvt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2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3Z Pharmacies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A-customer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1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Use KNVV field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Government- Oth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1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Other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60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8,233 </a:t>
                      </a:r>
                    </a:p>
                  </a:txBody>
                  <a:tcPr marL="0" marR="25717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145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4352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_Plain_Novartis">
  <a:themeElements>
    <a:clrScheme name="NovartisWhit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CAF17"/>
      </a:accent1>
      <a:accent2>
        <a:srgbClr val="EC8026"/>
      </a:accent2>
      <a:accent3>
        <a:srgbClr val="E44C16"/>
      </a:accent3>
      <a:accent4>
        <a:srgbClr val="923222"/>
      </a:accent4>
      <a:accent5>
        <a:srgbClr val="634329"/>
      </a:accent5>
      <a:accent6>
        <a:srgbClr val="000000"/>
      </a:accent6>
      <a:hlink>
        <a:srgbClr val="E44C16"/>
      </a:hlink>
      <a:folHlink>
        <a:srgbClr val="FCAF17"/>
      </a:folHlink>
    </a:clrScheme>
    <a:fontScheme name="Novar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ovart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ovartis">
  <a:themeElements>
    <a:clrScheme name="Novartis">
      <a:dk1>
        <a:srgbClr val="917B69"/>
      </a:dk1>
      <a:lt1>
        <a:srgbClr val="FFFFFF"/>
      </a:lt1>
      <a:dk2>
        <a:srgbClr val="917B69"/>
      </a:dk2>
      <a:lt2>
        <a:srgbClr val="F8F8F8"/>
      </a:lt2>
      <a:accent1>
        <a:srgbClr val="FCAF17"/>
      </a:accent1>
      <a:accent2>
        <a:srgbClr val="EC8026"/>
      </a:accent2>
      <a:accent3>
        <a:srgbClr val="E44C16"/>
      </a:accent3>
      <a:accent4>
        <a:srgbClr val="923222"/>
      </a:accent4>
      <a:accent5>
        <a:srgbClr val="634329"/>
      </a:accent5>
      <a:accent6>
        <a:srgbClr val="000000"/>
      </a:accent6>
      <a:hlink>
        <a:srgbClr val="917B69"/>
      </a:hlink>
      <a:folHlink>
        <a:srgbClr val="917B69"/>
      </a:folHlink>
    </a:clrScheme>
    <a:fontScheme name="Novar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ovart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ovartis">
  <a:themeElements>
    <a:clrScheme name="Novartis">
      <a:dk1>
        <a:srgbClr val="917B69"/>
      </a:dk1>
      <a:lt1>
        <a:srgbClr val="FFFFFF"/>
      </a:lt1>
      <a:dk2>
        <a:srgbClr val="917B69"/>
      </a:dk2>
      <a:lt2>
        <a:srgbClr val="F8F8F8"/>
      </a:lt2>
      <a:accent1>
        <a:srgbClr val="FCAF17"/>
      </a:accent1>
      <a:accent2>
        <a:srgbClr val="EC8026"/>
      </a:accent2>
      <a:accent3>
        <a:srgbClr val="E44C16"/>
      </a:accent3>
      <a:accent4>
        <a:srgbClr val="923222"/>
      </a:accent4>
      <a:accent5>
        <a:srgbClr val="634329"/>
      </a:accent5>
      <a:accent6>
        <a:srgbClr val="000000"/>
      </a:accent6>
      <a:hlink>
        <a:srgbClr val="917B69"/>
      </a:hlink>
      <a:folHlink>
        <a:srgbClr val="917B69"/>
      </a:folHlink>
    </a:clrScheme>
    <a:fontScheme name="Novar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ovart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C3B553762C94EBA6E01C4D2F4F878" ma:contentTypeVersion="0" ma:contentTypeDescription="Create a new document." ma:contentTypeScope="" ma:versionID="134f72f08fdd89e83880c192aa042b5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1F47EF8-9B48-4623-A4AC-62BB6C33DA67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04AD1D9-88C8-4BA7-A5ED-E1FE29B7CE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5C5B9F-790F-47CA-BC86-7B57ED3B9D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01_Plain_Novartis</Template>
  <TotalTime>20664</TotalTime>
  <Words>1353</Words>
  <Application>Microsoft Office PowerPoint</Application>
  <PresentationFormat>On-screen Show (4:3)</PresentationFormat>
  <Paragraphs>586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01_Plain_Novartis</vt:lpstr>
      <vt:lpstr>Customer Type Classifications Agenda</vt:lpstr>
      <vt:lpstr>Customer Grouping Fields in SAP 43 grouping fields</vt:lpstr>
      <vt:lpstr>Customer Grouping Fields in SAP 42 grouping fields</vt:lpstr>
      <vt:lpstr>Most Suitable Fields Proposal</vt:lpstr>
      <vt:lpstr>Legal Status Field Proposed Codes</vt:lpstr>
      <vt:lpstr>Customer Classifications Proposed Codes (Summarized)</vt:lpstr>
      <vt:lpstr>Customer Classifications Proposed Codes (Detailed)</vt:lpstr>
      <vt:lpstr>Retrofits Required Sandoz US&amp;CA</vt:lpstr>
      <vt:lpstr>Retrofits Required Pharma Latam</vt:lpstr>
      <vt:lpstr>Retrofits Required Ciba Vision - 103901 customers</vt:lpstr>
      <vt:lpstr>Customer Line Item Display (FBL5N) Additional fields can be added</vt:lpstr>
    </vt:vector>
  </TitlesOfParts>
  <Company>Novartis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O2C – SD Account Determination Summary</dc:title>
  <dc:creator>croluph1</dc:creator>
  <cp:lastModifiedBy>Paul Stork</cp:lastModifiedBy>
  <cp:revision>274</cp:revision>
  <cp:lastPrinted>2012-05-07T07:46:59Z</cp:lastPrinted>
  <dcterms:created xsi:type="dcterms:W3CDTF">2011-11-10T07:19:22Z</dcterms:created>
  <dcterms:modified xsi:type="dcterms:W3CDTF">2012-12-11T16:44:34Z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viderSectionCount">
    <vt:lpwstr>12</vt:lpwstr>
  </property>
  <property fmtid="{D5CDD505-2E9C-101B-9397-08002B2CF9AE}" pid="3" name="ConferenceTitle">
    <vt:lpwstr>XNovaCore Workshop</vt:lpwstr>
  </property>
  <property fmtid="{D5CDD505-2E9C-101B-9397-08002B2CF9AE}" pid="4" name="PresenterName">
    <vt:lpwstr/>
  </property>
  <property fmtid="{D5CDD505-2E9C-101B-9397-08002B2CF9AE}" pid="5" name="PresDate">
    <vt:lpwstr>December 2011</vt:lpwstr>
  </property>
  <property fmtid="{D5CDD505-2E9C-101B-9397-08002B2CF9AE}" pid="6" name="PresSubject">
    <vt:lpwstr/>
  </property>
  <property fmtid="{D5CDD505-2E9C-101B-9397-08002B2CF9AE}" pid="7" name="ConfidentialityLevel">
    <vt:lpwstr>Business Use Only</vt:lpwstr>
  </property>
  <property fmtid="{D5CDD505-2E9C-101B-9397-08002B2CF9AE}" pid="8" name="HideFooter">
    <vt:bool>false</vt:bool>
  </property>
  <property fmtid="{D5CDD505-2E9C-101B-9397-08002B2CF9AE}" pid="9" name="LegalDisclaimer">
    <vt:lpwstr>LegalDisclaimerNO</vt:lpwstr>
  </property>
  <property fmtid="{D5CDD505-2E9C-101B-9397-08002B2CF9AE}" pid="10" name="ContentTypeId">
    <vt:lpwstr>0x010100D8FC3B553762C94EBA6E01C4D2F4F878</vt:lpwstr>
  </property>
</Properties>
</file>