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slides/slide76.xml" ContentType="application/vnd.openxmlformats-officedocument.presentationml.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s/slide83.xml" ContentType="application/vnd.openxmlformats-officedocument.presentationml.slide+xml"/>
  <Override PartName="/ppt/slideLayouts/slideLayout6.xml" ContentType="application/vnd.openxmlformats-officedocument.presentationml.slideLayout+xml"/>
  <Override PartName="/ppt/slides/slide25.xml" ContentType="application/vnd.openxmlformats-officedocument.presentationml.slide+xml"/>
  <Override PartName="/ppt/slides/slide43.xml" ContentType="application/vnd.openxmlformats-officedocument.presentationml.slide+xml"/>
  <Override PartName="/ppt/slides/slide7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Default Extension="fntdata" ContentType="application/x-fontdata"/>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s/slide79.xml" ContentType="application/vnd.openxmlformats-officedocument.presentationml.slide+xml"/>
  <Override PartName="/ppt/slides/slide7.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slides/slide68.xml" ContentType="application/vnd.openxmlformats-officedocument.presentationml.slide+xml"/>
  <Override PartName="/ppt/slides/slide77.xml" ContentType="application/vnd.openxmlformats-officedocument.presentationml.slide+xml"/>
  <Override PartName="/ppt/slides/slide8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s/slide66.xml" ContentType="application/vnd.openxmlformats-officedocument.presentationml.slide+xml"/>
  <Override PartName="/ppt/slides/slide75.xml" ContentType="application/vnd.openxmlformats-officedocument.presentationml.slide+xml"/>
  <Override PartName="/ppt/slides/slide86.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slides/slide64.xml" ContentType="application/vnd.openxmlformats-officedocument.presentationml.slide+xml"/>
  <Override PartName="/ppt/slides/slide73.xml" ContentType="application/vnd.openxmlformats-officedocument.presentationml.slide+xml"/>
  <Override PartName="/ppt/slides/slide84.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Override PartName="/ppt/slides/slide71.xml" ContentType="application/vnd.openxmlformats-officedocument.presentationml.slide+xml"/>
  <Override PartName="/ppt/slides/slide80.xml" ContentType="application/vnd.openxmlformats-officedocument.presentationml.slide+xml"/>
  <Override PartName="/ppt/slides/slide82.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Override PartName="/ppt/slides/slide89.xml" ContentType="application/vnd.openxmlformats-officedocument.presentationml.slide+xml"/>
  <Override PartName="/ppt/slides/slide8.xml" ContentType="application/vnd.openxmlformats-officedocument.presentationml.slide+xml"/>
  <Override PartName="/ppt/slides/slide49.xml" ContentType="application/vnd.openxmlformats-officedocument.presentationml.slide+xml"/>
  <Override PartName="/ppt/slides/slide69.xml" ContentType="application/vnd.openxmlformats-officedocument.presentationml.slide+xml"/>
  <Override PartName="/ppt/slides/slide78.xml" ContentType="application/vnd.openxmlformats-officedocument.presentationml.slide+xml"/>
  <Override PartName="/ppt/slides/slide87.xml" ContentType="application/vnd.openxmlformats-officedocument.presentationml.slide+xml"/>
  <Override PartName="/ppt/handoutMasters/handoutMaster1.xml" ContentType="application/vnd.openxmlformats-officedocument.presentationml.handoutMaster+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s/slide85.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s/slide74.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slides/slide81.xml" ContentType="application/vnd.openxmlformats-officedocument.presentationml.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slides/slide70.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embedTrueTypeFonts="1">
  <p:sldMasterIdLst>
    <p:sldMasterId id="2147483648" r:id="rId1"/>
  </p:sldMasterIdLst>
  <p:notesMasterIdLst>
    <p:notesMasterId r:id="rId91"/>
  </p:notesMasterIdLst>
  <p:handoutMasterIdLst>
    <p:handoutMasterId r:id="rId92"/>
  </p:handoutMasterIdLst>
  <p:sldIdLst>
    <p:sldId id="258" r:id="rId2"/>
    <p:sldId id="394" r:id="rId3"/>
    <p:sldId id="395" r:id="rId4"/>
    <p:sldId id="396" r:id="rId5"/>
    <p:sldId id="397" r:id="rId6"/>
    <p:sldId id="398" r:id="rId7"/>
    <p:sldId id="399" r:id="rId8"/>
    <p:sldId id="400" r:id="rId9"/>
    <p:sldId id="401" r:id="rId10"/>
    <p:sldId id="402" r:id="rId11"/>
    <p:sldId id="404" r:id="rId12"/>
    <p:sldId id="405" r:id="rId13"/>
    <p:sldId id="406" r:id="rId14"/>
    <p:sldId id="408" r:id="rId15"/>
    <p:sldId id="410" r:id="rId16"/>
    <p:sldId id="411" r:id="rId17"/>
    <p:sldId id="413" r:id="rId18"/>
    <p:sldId id="414" r:id="rId19"/>
    <p:sldId id="415" r:id="rId20"/>
    <p:sldId id="416" r:id="rId21"/>
    <p:sldId id="417" r:id="rId22"/>
    <p:sldId id="418" r:id="rId23"/>
    <p:sldId id="419" r:id="rId24"/>
    <p:sldId id="420" r:id="rId25"/>
    <p:sldId id="421" r:id="rId26"/>
    <p:sldId id="422" r:id="rId27"/>
    <p:sldId id="423" r:id="rId28"/>
    <p:sldId id="424" r:id="rId29"/>
    <p:sldId id="425" r:id="rId30"/>
    <p:sldId id="426" r:id="rId31"/>
    <p:sldId id="427" r:id="rId32"/>
    <p:sldId id="428" r:id="rId33"/>
    <p:sldId id="429" r:id="rId34"/>
    <p:sldId id="430" r:id="rId35"/>
    <p:sldId id="434" r:id="rId36"/>
    <p:sldId id="432" r:id="rId37"/>
    <p:sldId id="305" r:id="rId38"/>
    <p:sldId id="306" r:id="rId39"/>
    <p:sldId id="307" r:id="rId40"/>
    <p:sldId id="390" r:id="rId41"/>
    <p:sldId id="309" r:id="rId42"/>
    <p:sldId id="308" r:id="rId43"/>
    <p:sldId id="310" r:id="rId44"/>
    <p:sldId id="325" r:id="rId45"/>
    <p:sldId id="326" r:id="rId46"/>
    <p:sldId id="319" r:id="rId47"/>
    <p:sldId id="321" r:id="rId48"/>
    <p:sldId id="318" r:id="rId49"/>
    <p:sldId id="314" r:id="rId50"/>
    <p:sldId id="315" r:id="rId51"/>
    <p:sldId id="316" r:id="rId52"/>
    <p:sldId id="317" r:id="rId53"/>
    <p:sldId id="311" r:id="rId54"/>
    <p:sldId id="312" r:id="rId55"/>
    <p:sldId id="313" r:id="rId56"/>
    <p:sldId id="329" r:id="rId57"/>
    <p:sldId id="433" r:id="rId58"/>
    <p:sldId id="332" r:id="rId59"/>
    <p:sldId id="336" r:id="rId60"/>
    <p:sldId id="348" r:id="rId61"/>
    <p:sldId id="349" r:id="rId62"/>
    <p:sldId id="337" r:id="rId63"/>
    <p:sldId id="330" r:id="rId64"/>
    <p:sldId id="331" r:id="rId65"/>
    <p:sldId id="391" r:id="rId66"/>
    <p:sldId id="392" r:id="rId67"/>
    <p:sldId id="393" r:id="rId68"/>
    <p:sldId id="333" r:id="rId69"/>
    <p:sldId id="334" r:id="rId70"/>
    <p:sldId id="328" r:id="rId71"/>
    <p:sldId id="389" r:id="rId72"/>
    <p:sldId id="335" r:id="rId73"/>
    <p:sldId id="338" r:id="rId74"/>
    <p:sldId id="343" r:id="rId75"/>
    <p:sldId id="344" r:id="rId76"/>
    <p:sldId id="435" r:id="rId77"/>
    <p:sldId id="436" r:id="rId78"/>
    <p:sldId id="437" r:id="rId79"/>
    <p:sldId id="439" r:id="rId80"/>
    <p:sldId id="440" r:id="rId81"/>
    <p:sldId id="441" r:id="rId82"/>
    <p:sldId id="442" r:id="rId83"/>
    <p:sldId id="443" r:id="rId84"/>
    <p:sldId id="444" r:id="rId85"/>
    <p:sldId id="445" r:id="rId86"/>
    <p:sldId id="341" r:id="rId87"/>
    <p:sldId id="342" r:id="rId88"/>
    <p:sldId id="345" r:id="rId89"/>
    <p:sldId id="266" r:id="rId90"/>
  </p:sldIdLst>
  <p:sldSz cx="9144000" cy="6858000" type="screen4x3"/>
  <p:notesSz cx="6797675" cy="9926638"/>
  <p:embeddedFontLst>
    <p:embeddedFont>
      <p:font typeface="AvocadoRegular" charset="0"/>
      <p:regular r:id="rId93"/>
    </p:embeddedFont>
    <p:embeddedFont>
      <p:font typeface="AvocadoBold" charset="0"/>
      <p:regular r:id="rId94"/>
    </p:embeddedFont>
  </p:embeddedFontLst>
  <p:defaultTextStyle>
    <a:defPPr>
      <a:defRPr lang="de-DE"/>
    </a:defPPr>
    <a:lvl1pPr algn="l" rtl="0" fontAlgn="base">
      <a:spcBef>
        <a:spcPct val="0"/>
      </a:spcBef>
      <a:spcAft>
        <a:spcPct val="0"/>
      </a:spcAft>
      <a:defRPr sz="1600" kern="1200">
        <a:solidFill>
          <a:schemeClr val="tx1"/>
        </a:solidFill>
        <a:latin typeface="AvocadoBold" pitchFamily="2" charset="0"/>
        <a:ea typeface="+mn-ea"/>
        <a:cs typeface="Times New Roman" pitchFamily="18" charset="0"/>
      </a:defRPr>
    </a:lvl1pPr>
    <a:lvl2pPr marL="457200" algn="l" rtl="0" fontAlgn="base">
      <a:spcBef>
        <a:spcPct val="0"/>
      </a:spcBef>
      <a:spcAft>
        <a:spcPct val="0"/>
      </a:spcAft>
      <a:defRPr sz="1600" kern="1200">
        <a:solidFill>
          <a:schemeClr val="tx1"/>
        </a:solidFill>
        <a:latin typeface="AvocadoBold" pitchFamily="2" charset="0"/>
        <a:ea typeface="+mn-ea"/>
        <a:cs typeface="Times New Roman" pitchFamily="18" charset="0"/>
      </a:defRPr>
    </a:lvl2pPr>
    <a:lvl3pPr marL="914400" algn="l" rtl="0" fontAlgn="base">
      <a:spcBef>
        <a:spcPct val="0"/>
      </a:spcBef>
      <a:spcAft>
        <a:spcPct val="0"/>
      </a:spcAft>
      <a:defRPr sz="1600" kern="1200">
        <a:solidFill>
          <a:schemeClr val="tx1"/>
        </a:solidFill>
        <a:latin typeface="AvocadoBold" pitchFamily="2" charset="0"/>
        <a:ea typeface="+mn-ea"/>
        <a:cs typeface="Times New Roman" pitchFamily="18" charset="0"/>
      </a:defRPr>
    </a:lvl3pPr>
    <a:lvl4pPr marL="1371600" algn="l" rtl="0" fontAlgn="base">
      <a:spcBef>
        <a:spcPct val="0"/>
      </a:spcBef>
      <a:spcAft>
        <a:spcPct val="0"/>
      </a:spcAft>
      <a:defRPr sz="1600" kern="1200">
        <a:solidFill>
          <a:schemeClr val="tx1"/>
        </a:solidFill>
        <a:latin typeface="AvocadoBold" pitchFamily="2" charset="0"/>
        <a:ea typeface="+mn-ea"/>
        <a:cs typeface="Times New Roman" pitchFamily="18" charset="0"/>
      </a:defRPr>
    </a:lvl4pPr>
    <a:lvl5pPr marL="1828800" algn="l" rtl="0" fontAlgn="base">
      <a:spcBef>
        <a:spcPct val="0"/>
      </a:spcBef>
      <a:spcAft>
        <a:spcPct val="0"/>
      </a:spcAft>
      <a:defRPr sz="1600" kern="1200">
        <a:solidFill>
          <a:schemeClr val="tx1"/>
        </a:solidFill>
        <a:latin typeface="AvocadoBold" pitchFamily="2" charset="0"/>
        <a:ea typeface="+mn-ea"/>
        <a:cs typeface="Times New Roman" pitchFamily="18" charset="0"/>
      </a:defRPr>
    </a:lvl5pPr>
    <a:lvl6pPr marL="2286000" algn="l" defTabSz="914400" rtl="0" eaLnBrk="1" latinLnBrk="0" hangingPunct="1">
      <a:defRPr sz="1600" kern="1200">
        <a:solidFill>
          <a:schemeClr val="tx1"/>
        </a:solidFill>
        <a:latin typeface="AvocadoBold" pitchFamily="2" charset="0"/>
        <a:ea typeface="+mn-ea"/>
        <a:cs typeface="Times New Roman" pitchFamily="18" charset="0"/>
      </a:defRPr>
    </a:lvl6pPr>
    <a:lvl7pPr marL="2743200" algn="l" defTabSz="914400" rtl="0" eaLnBrk="1" latinLnBrk="0" hangingPunct="1">
      <a:defRPr sz="1600" kern="1200">
        <a:solidFill>
          <a:schemeClr val="tx1"/>
        </a:solidFill>
        <a:latin typeface="AvocadoBold" pitchFamily="2" charset="0"/>
        <a:ea typeface="+mn-ea"/>
        <a:cs typeface="Times New Roman" pitchFamily="18" charset="0"/>
      </a:defRPr>
    </a:lvl7pPr>
    <a:lvl8pPr marL="3200400" algn="l" defTabSz="914400" rtl="0" eaLnBrk="1" latinLnBrk="0" hangingPunct="1">
      <a:defRPr sz="1600" kern="1200">
        <a:solidFill>
          <a:schemeClr val="tx1"/>
        </a:solidFill>
        <a:latin typeface="AvocadoBold" pitchFamily="2" charset="0"/>
        <a:ea typeface="+mn-ea"/>
        <a:cs typeface="Times New Roman" pitchFamily="18" charset="0"/>
      </a:defRPr>
    </a:lvl8pPr>
    <a:lvl9pPr marL="3657600" algn="l" defTabSz="914400" rtl="0" eaLnBrk="1" latinLnBrk="0" hangingPunct="1">
      <a:defRPr sz="1600" kern="1200">
        <a:solidFill>
          <a:schemeClr val="tx1"/>
        </a:solidFill>
        <a:latin typeface="AvocadoBold" pitchFamily="2" charset="0"/>
        <a:ea typeface="+mn-ea"/>
        <a:cs typeface="Times New Roman" pitchFamily="18"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593C"/>
    <a:srgbClr val="95854E"/>
    <a:srgbClr val="FAF6E5"/>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autoAdjust="0"/>
    <p:restoredTop sz="94660" autoAdjust="0"/>
  </p:normalViewPr>
  <p:slideViewPr>
    <p:cSldViewPr snapToGrid="0">
      <p:cViewPr>
        <p:scale>
          <a:sx n="70" d="100"/>
          <a:sy n="70" d="100"/>
        </p:scale>
        <p:origin x="-516" y="-102"/>
      </p:cViewPr>
      <p:guideLst>
        <p:guide orient="horz" pos="670"/>
        <p:guide pos="241"/>
      </p:guideLst>
    </p:cSldViewPr>
  </p:slideViewPr>
  <p:outlineViewPr>
    <p:cViewPr>
      <p:scale>
        <a:sx n="33" d="100"/>
        <a:sy n="33" d="100"/>
      </p:scale>
      <p:origin x="0" y="0"/>
    </p:cViewPr>
    <p:sldLst>
      <p:sld r:id="rId1" collapse="1"/>
      <p:sld r:id="rId2" collapse="1"/>
    </p:sldLst>
  </p:outlineViewPr>
  <p:notesTextViewPr>
    <p:cViewPr>
      <p:scale>
        <a:sx n="100" d="100"/>
        <a:sy n="100" d="100"/>
      </p:scale>
      <p:origin x="0" y="0"/>
    </p:cViewPr>
  </p:notesTextViewPr>
  <p:sorterViewPr>
    <p:cViewPr>
      <p:scale>
        <a:sx n="100" d="100"/>
        <a:sy n="100" d="100"/>
      </p:scale>
      <p:origin x="0" y="32424"/>
    </p:cViewPr>
  </p:sorterViewPr>
  <p:gridSpacing cx="73736200" cy="7373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slide" Target="slides/slide83.xml"/><Relationship Id="rId89" Type="http://schemas.openxmlformats.org/officeDocument/2006/relationships/slide" Target="slides/slide88.xml"/><Relationship Id="rId97" Type="http://schemas.openxmlformats.org/officeDocument/2006/relationships/theme" Target="theme/theme1.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slide" Target="slides/slide89.xml"/><Relationship Id="rId95" Type="http://schemas.openxmlformats.org/officeDocument/2006/relationships/presProps" Target="presProps.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font" Target="fonts/font1.fntdata"/><Relationship Id="rId98"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notesMaster" Target="notesMasters/notesMaster1.xml"/><Relationship Id="rId9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font" Target="fonts/font2.fntdata"/><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s>
</file>

<file path=ppt/_rels/viewProps.xml.rels><?xml version="1.0" encoding="UTF-8" standalone="yes"?>
<Relationships xmlns="http://schemas.openxmlformats.org/package/2006/relationships"><Relationship Id="rId2" Type="http://schemas.openxmlformats.org/officeDocument/2006/relationships/slide" Target="slides/slide89.xml"/><Relationship Id="rId1" Type="http://schemas.openxmlformats.org/officeDocument/2006/relationships/slide" Target="slides/slide5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3554" name="Rectangle 2"/>
          <p:cNvSpPr>
            <a:spLocks noGrp="1" noChangeArrowheads="1"/>
          </p:cNvSpPr>
          <p:nvPr>
            <p:ph type="hdr" sz="quarter"/>
          </p:nvPr>
        </p:nvSpPr>
        <p:spPr bwMode="auto">
          <a:xfrm>
            <a:off x="0" y="0"/>
            <a:ext cx="2946400" cy="496888"/>
          </a:xfrm>
          <a:prstGeom prst="rect">
            <a:avLst/>
          </a:prstGeom>
          <a:noFill/>
          <a:ln w="9525">
            <a:noFill/>
            <a:miter lim="800000"/>
            <a:headEnd/>
            <a:tailEnd/>
          </a:ln>
          <a:effectLst/>
        </p:spPr>
        <p:txBody>
          <a:bodyPr vert="horz" wrap="square" lIns="91716" tIns="45858" rIns="91716" bIns="45858" numCol="1" anchor="t" anchorCtr="0" compatLnSpc="1">
            <a:prstTxWarp prst="textNoShape">
              <a:avLst/>
            </a:prstTxWarp>
          </a:bodyPr>
          <a:lstStyle>
            <a:lvl1pPr algn="l" defTabSz="917575" fontAlgn="ctr">
              <a:defRPr sz="1200">
                <a:latin typeface="AvocadoRegular" pitchFamily="2" charset="0"/>
              </a:defRPr>
            </a:lvl1pPr>
          </a:lstStyle>
          <a:p>
            <a:pPr>
              <a:defRPr/>
            </a:pPr>
            <a:endParaRPr lang="de-DE"/>
          </a:p>
        </p:txBody>
      </p:sp>
      <p:sp>
        <p:nvSpPr>
          <p:cNvPr id="23555" name="Rectangle 3"/>
          <p:cNvSpPr>
            <a:spLocks noGrp="1" noChangeArrowheads="1"/>
          </p:cNvSpPr>
          <p:nvPr>
            <p:ph type="dt" sz="quarter" idx="1"/>
          </p:nvPr>
        </p:nvSpPr>
        <p:spPr bwMode="auto">
          <a:xfrm>
            <a:off x="3851275" y="0"/>
            <a:ext cx="2946400" cy="496888"/>
          </a:xfrm>
          <a:prstGeom prst="rect">
            <a:avLst/>
          </a:prstGeom>
          <a:noFill/>
          <a:ln w="9525">
            <a:noFill/>
            <a:miter lim="800000"/>
            <a:headEnd/>
            <a:tailEnd/>
          </a:ln>
          <a:effectLst/>
        </p:spPr>
        <p:txBody>
          <a:bodyPr vert="horz" wrap="square" lIns="91716" tIns="45858" rIns="91716" bIns="45858" numCol="1" anchor="t" anchorCtr="0" compatLnSpc="1">
            <a:prstTxWarp prst="textNoShape">
              <a:avLst/>
            </a:prstTxWarp>
          </a:bodyPr>
          <a:lstStyle>
            <a:lvl1pPr algn="r" defTabSz="917575" fontAlgn="ctr">
              <a:defRPr sz="1200">
                <a:latin typeface="AvocadoRegular" pitchFamily="2" charset="0"/>
              </a:defRPr>
            </a:lvl1pPr>
          </a:lstStyle>
          <a:p>
            <a:pPr>
              <a:defRPr/>
            </a:pPr>
            <a:endParaRPr lang="de-DE"/>
          </a:p>
        </p:txBody>
      </p:sp>
      <p:sp>
        <p:nvSpPr>
          <p:cNvPr id="23556" name="Rectangle 4"/>
          <p:cNvSpPr>
            <a:spLocks noGrp="1" noChangeArrowheads="1"/>
          </p:cNvSpPr>
          <p:nvPr>
            <p:ph type="ftr" sz="quarter" idx="2"/>
          </p:nvPr>
        </p:nvSpPr>
        <p:spPr bwMode="auto">
          <a:xfrm>
            <a:off x="0" y="9429750"/>
            <a:ext cx="2946400" cy="496888"/>
          </a:xfrm>
          <a:prstGeom prst="rect">
            <a:avLst/>
          </a:prstGeom>
          <a:noFill/>
          <a:ln w="9525">
            <a:noFill/>
            <a:miter lim="800000"/>
            <a:headEnd/>
            <a:tailEnd/>
          </a:ln>
          <a:effectLst/>
        </p:spPr>
        <p:txBody>
          <a:bodyPr vert="horz" wrap="square" lIns="91716" tIns="45858" rIns="91716" bIns="45858" numCol="1" anchor="b" anchorCtr="0" compatLnSpc="1">
            <a:prstTxWarp prst="textNoShape">
              <a:avLst/>
            </a:prstTxWarp>
          </a:bodyPr>
          <a:lstStyle>
            <a:lvl1pPr algn="l" defTabSz="917575" fontAlgn="ctr">
              <a:defRPr sz="1200">
                <a:latin typeface="AvocadoRegular" pitchFamily="2" charset="0"/>
              </a:defRPr>
            </a:lvl1pPr>
          </a:lstStyle>
          <a:p>
            <a:pPr>
              <a:defRPr/>
            </a:pPr>
            <a:endParaRPr lang="de-DE"/>
          </a:p>
        </p:txBody>
      </p:sp>
      <p:sp>
        <p:nvSpPr>
          <p:cNvPr id="23557" name="Rectangle 5"/>
          <p:cNvSpPr>
            <a:spLocks noGrp="1" noChangeArrowheads="1"/>
          </p:cNvSpPr>
          <p:nvPr>
            <p:ph type="sldNum" sz="quarter" idx="3"/>
          </p:nvPr>
        </p:nvSpPr>
        <p:spPr bwMode="auto">
          <a:xfrm>
            <a:off x="3851275" y="9429750"/>
            <a:ext cx="2946400" cy="496888"/>
          </a:xfrm>
          <a:prstGeom prst="rect">
            <a:avLst/>
          </a:prstGeom>
          <a:noFill/>
          <a:ln w="9525">
            <a:noFill/>
            <a:miter lim="800000"/>
            <a:headEnd/>
            <a:tailEnd/>
          </a:ln>
          <a:effectLst/>
        </p:spPr>
        <p:txBody>
          <a:bodyPr vert="horz" wrap="square" lIns="91716" tIns="45858" rIns="91716" bIns="45858" numCol="1" anchor="b" anchorCtr="0" compatLnSpc="1">
            <a:prstTxWarp prst="textNoShape">
              <a:avLst/>
            </a:prstTxWarp>
          </a:bodyPr>
          <a:lstStyle>
            <a:lvl1pPr algn="r" defTabSz="917575" fontAlgn="ctr">
              <a:defRPr sz="1200">
                <a:latin typeface="AvocadoRegular" pitchFamily="2" charset="0"/>
              </a:defRPr>
            </a:lvl1pPr>
          </a:lstStyle>
          <a:p>
            <a:pPr>
              <a:defRPr/>
            </a:pPr>
            <a:fld id="{A26BB02F-2951-4510-A922-FC70E4C6DEC5}" type="slidenum">
              <a:rPr lang="de-DE"/>
              <a:pPr>
                <a:defRPr/>
              </a:pPr>
              <a:t>‹Nr.›</a:t>
            </a:fld>
            <a:endParaRPr lang="de-DE"/>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bwMode="auto">
          <a:xfrm>
            <a:off x="0" y="0"/>
            <a:ext cx="2946400" cy="496888"/>
          </a:xfrm>
          <a:prstGeom prst="rect">
            <a:avLst/>
          </a:prstGeom>
          <a:noFill/>
          <a:ln w="9525">
            <a:noFill/>
            <a:miter lim="800000"/>
            <a:headEnd/>
            <a:tailEnd/>
          </a:ln>
          <a:effectLst/>
        </p:spPr>
        <p:txBody>
          <a:bodyPr vert="horz" wrap="square" lIns="91716" tIns="45858" rIns="91716" bIns="45858" numCol="1" anchor="t" anchorCtr="0" compatLnSpc="1">
            <a:prstTxWarp prst="textNoShape">
              <a:avLst/>
            </a:prstTxWarp>
          </a:bodyPr>
          <a:lstStyle>
            <a:lvl1pPr algn="l" defTabSz="917575" fontAlgn="base">
              <a:defRPr sz="1200">
                <a:latin typeface="Arial" charset="0"/>
              </a:defRPr>
            </a:lvl1pPr>
          </a:lstStyle>
          <a:p>
            <a:pPr>
              <a:defRPr/>
            </a:pPr>
            <a:endParaRPr lang="de-DE"/>
          </a:p>
        </p:txBody>
      </p:sp>
      <p:sp>
        <p:nvSpPr>
          <p:cNvPr id="9219" name="Rectangle 3"/>
          <p:cNvSpPr>
            <a:spLocks noGrp="1" noChangeArrowheads="1"/>
          </p:cNvSpPr>
          <p:nvPr>
            <p:ph type="dt" idx="1"/>
          </p:nvPr>
        </p:nvSpPr>
        <p:spPr bwMode="auto">
          <a:xfrm>
            <a:off x="3851275" y="0"/>
            <a:ext cx="2946400" cy="496888"/>
          </a:xfrm>
          <a:prstGeom prst="rect">
            <a:avLst/>
          </a:prstGeom>
          <a:noFill/>
          <a:ln w="9525">
            <a:noFill/>
            <a:miter lim="800000"/>
            <a:headEnd/>
            <a:tailEnd/>
          </a:ln>
          <a:effectLst/>
        </p:spPr>
        <p:txBody>
          <a:bodyPr vert="horz" wrap="square" lIns="91716" tIns="45858" rIns="91716" bIns="45858" numCol="1" anchor="t" anchorCtr="0" compatLnSpc="1">
            <a:prstTxWarp prst="textNoShape">
              <a:avLst/>
            </a:prstTxWarp>
          </a:bodyPr>
          <a:lstStyle>
            <a:lvl1pPr algn="r" defTabSz="917575" fontAlgn="base">
              <a:defRPr sz="1200">
                <a:latin typeface="Arial" charset="0"/>
              </a:defRPr>
            </a:lvl1pPr>
          </a:lstStyle>
          <a:p>
            <a:pPr>
              <a:defRPr/>
            </a:pPr>
            <a:endParaRPr lang="de-DE"/>
          </a:p>
        </p:txBody>
      </p:sp>
      <p:sp>
        <p:nvSpPr>
          <p:cNvPr id="13316" name="Rectangle 4"/>
          <p:cNvSpPr>
            <a:spLocks noGrp="1" noRot="1" noChangeAspect="1" noChangeArrowheads="1" noTextEdit="1"/>
          </p:cNvSpPr>
          <p:nvPr>
            <p:ph type="sldImg" idx="2"/>
          </p:nvPr>
        </p:nvSpPr>
        <p:spPr bwMode="auto">
          <a:xfrm>
            <a:off x="917575" y="742950"/>
            <a:ext cx="4962525" cy="3722688"/>
          </a:xfrm>
          <a:prstGeom prst="rect">
            <a:avLst/>
          </a:prstGeom>
          <a:noFill/>
          <a:ln w="9525">
            <a:solidFill>
              <a:srgbClr val="000000"/>
            </a:solidFill>
            <a:miter lim="800000"/>
            <a:headEnd/>
            <a:tailEnd/>
          </a:ln>
        </p:spPr>
      </p:sp>
      <p:sp>
        <p:nvSpPr>
          <p:cNvPr id="9221" name="Rectangle 5"/>
          <p:cNvSpPr>
            <a:spLocks noGrp="1" noChangeArrowheads="1"/>
          </p:cNvSpPr>
          <p:nvPr>
            <p:ph type="body" sz="quarter" idx="3"/>
          </p:nvPr>
        </p:nvSpPr>
        <p:spPr bwMode="auto">
          <a:xfrm>
            <a:off x="906463" y="4713288"/>
            <a:ext cx="4984750" cy="4470400"/>
          </a:xfrm>
          <a:prstGeom prst="rect">
            <a:avLst/>
          </a:prstGeom>
          <a:noFill/>
          <a:ln w="9525">
            <a:noFill/>
            <a:miter lim="800000"/>
            <a:headEnd/>
            <a:tailEnd/>
          </a:ln>
          <a:effectLst/>
        </p:spPr>
        <p:txBody>
          <a:bodyPr vert="horz" wrap="square" lIns="91716" tIns="45858" rIns="91716" bIns="45858" numCol="1" anchor="t" anchorCtr="0" compatLnSpc="1">
            <a:prstTxWarp prst="textNoShape">
              <a:avLst/>
            </a:prstTxWarp>
          </a:bodyPr>
          <a:lstStyle/>
          <a:p>
            <a:pPr lvl="0"/>
            <a:r>
              <a:rPr lang="de-DE" noProof="0" smtClean="0"/>
              <a:t>Klicken Sie, um die Formate des Vorlagentextes zu bearbeiten</a:t>
            </a:r>
          </a:p>
          <a:p>
            <a:pPr lvl="1"/>
            <a:r>
              <a:rPr lang="de-DE" noProof="0" smtClean="0"/>
              <a:t>Zweite Ebene</a:t>
            </a:r>
          </a:p>
          <a:p>
            <a:pPr lvl="2"/>
            <a:r>
              <a:rPr lang="de-DE" noProof="0" smtClean="0"/>
              <a:t>Dritte Ebene</a:t>
            </a:r>
          </a:p>
          <a:p>
            <a:pPr lvl="3"/>
            <a:r>
              <a:rPr lang="de-DE" noProof="0" smtClean="0"/>
              <a:t>Vierte Ebene</a:t>
            </a:r>
          </a:p>
          <a:p>
            <a:pPr lvl="4"/>
            <a:r>
              <a:rPr lang="de-DE" noProof="0" smtClean="0"/>
              <a:t>Fünfte Ebene</a:t>
            </a:r>
          </a:p>
        </p:txBody>
      </p:sp>
      <p:sp>
        <p:nvSpPr>
          <p:cNvPr id="9222" name="Rectangle 6"/>
          <p:cNvSpPr>
            <a:spLocks noGrp="1" noChangeArrowheads="1"/>
          </p:cNvSpPr>
          <p:nvPr>
            <p:ph type="ftr" sz="quarter" idx="4"/>
          </p:nvPr>
        </p:nvSpPr>
        <p:spPr bwMode="auto">
          <a:xfrm>
            <a:off x="0" y="9429750"/>
            <a:ext cx="2946400" cy="496888"/>
          </a:xfrm>
          <a:prstGeom prst="rect">
            <a:avLst/>
          </a:prstGeom>
          <a:noFill/>
          <a:ln w="9525">
            <a:noFill/>
            <a:miter lim="800000"/>
            <a:headEnd/>
            <a:tailEnd/>
          </a:ln>
          <a:effectLst/>
        </p:spPr>
        <p:txBody>
          <a:bodyPr vert="horz" wrap="square" lIns="91716" tIns="45858" rIns="91716" bIns="45858" numCol="1" anchor="b" anchorCtr="0" compatLnSpc="1">
            <a:prstTxWarp prst="textNoShape">
              <a:avLst/>
            </a:prstTxWarp>
          </a:bodyPr>
          <a:lstStyle>
            <a:lvl1pPr algn="l" defTabSz="917575" fontAlgn="base">
              <a:defRPr sz="1200">
                <a:latin typeface="Arial" charset="0"/>
              </a:defRPr>
            </a:lvl1pPr>
          </a:lstStyle>
          <a:p>
            <a:pPr>
              <a:defRPr/>
            </a:pPr>
            <a:endParaRPr lang="de-DE"/>
          </a:p>
        </p:txBody>
      </p:sp>
      <p:sp>
        <p:nvSpPr>
          <p:cNvPr id="9223" name="Rectangle 7"/>
          <p:cNvSpPr>
            <a:spLocks noGrp="1" noChangeArrowheads="1"/>
          </p:cNvSpPr>
          <p:nvPr>
            <p:ph type="sldNum" sz="quarter" idx="5"/>
          </p:nvPr>
        </p:nvSpPr>
        <p:spPr bwMode="auto">
          <a:xfrm>
            <a:off x="3851275" y="9429750"/>
            <a:ext cx="2946400" cy="496888"/>
          </a:xfrm>
          <a:prstGeom prst="rect">
            <a:avLst/>
          </a:prstGeom>
          <a:noFill/>
          <a:ln w="9525">
            <a:noFill/>
            <a:miter lim="800000"/>
            <a:headEnd/>
            <a:tailEnd/>
          </a:ln>
          <a:effectLst/>
        </p:spPr>
        <p:txBody>
          <a:bodyPr vert="horz" wrap="square" lIns="91716" tIns="45858" rIns="91716" bIns="45858" numCol="1" anchor="b" anchorCtr="0" compatLnSpc="1">
            <a:prstTxWarp prst="textNoShape">
              <a:avLst/>
            </a:prstTxWarp>
          </a:bodyPr>
          <a:lstStyle>
            <a:lvl1pPr algn="r" defTabSz="917575" fontAlgn="base">
              <a:defRPr sz="1200">
                <a:latin typeface="Arial" charset="0"/>
              </a:defRPr>
            </a:lvl1pPr>
          </a:lstStyle>
          <a:p>
            <a:pPr>
              <a:defRPr/>
            </a:pPr>
            <a:fld id="{F231416F-AA4B-4400-BD07-63068477F871}" type="slidenum">
              <a:rPr lang="de-DE"/>
              <a:pPr>
                <a:defRPr/>
              </a:pPr>
              <a:t>‹Nr.›</a:t>
            </a:fld>
            <a:endParaRPr lang="de-DE"/>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Times New Roman" pitchFamily="18" charset="0"/>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Times New Roman" pitchFamily="18" charset="0"/>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Times New Roman" pitchFamily="18" charset="0"/>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Times New Roman" pitchFamily="18" charset="0"/>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Times New Roman" pitchFamily="18"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smtClean="0"/>
              <a:t>Titelmasterformat durch Klicken bearbeiten</a:t>
            </a:r>
            <a:endParaRPr lang="de-DE"/>
          </a:p>
        </p:txBody>
      </p:sp>
      <p:sp>
        <p:nvSpPr>
          <p:cNvPr id="3" name="Unt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smtClean="0"/>
              <a:t>Formatvorlage des Untertitelmasters durch Klicken bearbeiten</a:t>
            </a:r>
            <a:endParaRPr lang="de-DE"/>
          </a:p>
        </p:txBody>
      </p:sp>
      <p:sp>
        <p:nvSpPr>
          <p:cNvPr id="4" name="Rectangle 17"/>
          <p:cNvSpPr>
            <a:spLocks noGrp="1" noChangeArrowheads="1"/>
          </p:cNvSpPr>
          <p:nvPr>
            <p:ph type="sldNum" sz="quarter" idx="10"/>
          </p:nvPr>
        </p:nvSpPr>
        <p:spPr>
          <a:ln/>
        </p:spPr>
        <p:txBody>
          <a:bodyPr/>
          <a:lstStyle>
            <a:lvl1pPr>
              <a:defRPr/>
            </a:lvl1pPr>
          </a:lstStyle>
          <a:p>
            <a:pPr>
              <a:defRPr/>
            </a:pPr>
            <a:fld id="{BCB0EC9F-0D89-4BC2-9103-FCF1BEC67C13}" type="slidenum">
              <a:rPr lang="de-DE"/>
              <a:pPr>
                <a:defRPr/>
              </a:pPr>
              <a:t>‹Nr.›</a:t>
            </a:fld>
            <a:endParaRPr lang="de-D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17"/>
          <p:cNvSpPr>
            <a:spLocks noGrp="1" noChangeArrowheads="1"/>
          </p:cNvSpPr>
          <p:nvPr>
            <p:ph type="sldNum" sz="quarter" idx="10"/>
          </p:nvPr>
        </p:nvSpPr>
        <p:spPr>
          <a:ln/>
        </p:spPr>
        <p:txBody>
          <a:bodyPr/>
          <a:lstStyle>
            <a:lvl1pPr>
              <a:defRPr/>
            </a:lvl1pPr>
          </a:lstStyle>
          <a:p>
            <a:pPr>
              <a:defRPr/>
            </a:pPr>
            <a:fld id="{5B153254-A974-447E-A472-54C99AC10536}" type="slidenum">
              <a:rPr lang="de-DE"/>
              <a:pPr>
                <a:defRPr/>
              </a:pPr>
              <a:t>‹Nr.›</a:t>
            </a:fld>
            <a:endParaRPr lang="de-D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734175" y="549275"/>
            <a:ext cx="2160588" cy="4545013"/>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249238" y="549275"/>
            <a:ext cx="6332537" cy="4545013"/>
          </a:xfrm>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17"/>
          <p:cNvSpPr>
            <a:spLocks noGrp="1" noChangeArrowheads="1"/>
          </p:cNvSpPr>
          <p:nvPr>
            <p:ph type="sldNum" sz="quarter" idx="10"/>
          </p:nvPr>
        </p:nvSpPr>
        <p:spPr>
          <a:ln/>
        </p:spPr>
        <p:txBody>
          <a:bodyPr/>
          <a:lstStyle>
            <a:lvl1pPr>
              <a:defRPr/>
            </a:lvl1pPr>
          </a:lstStyle>
          <a:p>
            <a:pPr>
              <a:defRPr/>
            </a:pPr>
            <a:fld id="{1FFCA3FA-6DD9-4FC1-91E1-151F3F7CE632}" type="slidenum">
              <a:rPr lang="de-DE"/>
              <a:pPr>
                <a:defRPr/>
              </a:pPr>
              <a:t>‹Nr.›</a:t>
            </a:fld>
            <a:endParaRPr lang="de-D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17"/>
          <p:cNvSpPr>
            <a:spLocks noGrp="1" noChangeArrowheads="1"/>
          </p:cNvSpPr>
          <p:nvPr>
            <p:ph type="sldNum" sz="quarter" idx="10"/>
          </p:nvPr>
        </p:nvSpPr>
        <p:spPr>
          <a:ln/>
        </p:spPr>
        <p:txBody>
          <a:bodyPr/>
          <a:lstStyle>
            <a:lvl1pPr>
              <a:defRPr/>
            </a:lvl1pPr>
          </a:lstStyle>
          <a:p>
            <a:pPr>
              <a:defRPr/>
            </a:pPr>
            <a:fld id="{965803FC-05F2-4F78-B5D3-73630FD50CF1}" type="slidenum">
              <a:rPr lang="de-DE"/>
              <a:pPr>
                <a:defRPr/>
              </a:pPr>
              <a:t>‹Nr.›</a:t>
            </a:fld>
            <a:endParaRPr lang="de-D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smtClean="0"/>
              <a:t>Textmasterformate durch Klicken bearbeiten</a:t>
            </a:r>
          </a:p>
        </p:txBody>
      </p:sp>
      <p:sp>
        <p:nvSpPr>
          <p:cNvPr id="4" name="Rectangle 17"/>
          <p:cNvSpPr>
            <a:spLocks noGrp="1" noChangeArrowheads="1"/>
          </p:cNvSpPr>
          <p:nvPr>
            <p:ph type="sldNum" sz="quarter" idx="10"/>
          </p:nvPr>
        </p:nvSpPr>
        <p:spPr>
          <a:ln/>
        </p:spPr>
        <p:txBody>
          <a:bodyPr/>
          <a:lstStyle>
            <a:lvl1pPr>
              <a:defRPr/>
            </a:lvl1pPr>
          </a:lstStyle>
          <a:p>
            <a:pPr>
              <a:defRPr/>
            </a:pPr>
            <a:fld id="{15EBA30A-9465-482F-9765-D0CB1A4F1AE7}" type="slidenum">
              <a:rPr lang="de-DE"/>
              <a:pPr>
                <a:defRPr/>
              </a:pPr>
              <a:t>‹Nr.›</a:t>
            </a:fld>
            <a:endParaRPr lang="de-D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279400" y="1268413"/>
            <a:ext cx="4106863" cy="38258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538663" y="1268413"/>
            <a:ext cx="4108450" cy="38258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Rectangle 17"/>
          <p:cNvSpPr>
            <a:spLocks noGrp="1" noChangeArrowheads="1"/>
          </p:cNvSpPr>
          <p:nvPr>
            <p:ph type="sldNum" sz="quarter" idx="10"/>
          </p:nvPr>
        </p:nvSpPr>
        <p:spPr>
          <a:ln/>
        </p:spPr>
        <p:txBody>
          <a:bodyPr/>
          <a:lstStyle>
            <a:lvl1pPr>
              <a:defRPr/>
            </a:lvl1pPr>
          </a:lstStyle>
          <a:p>
            <a:pPr>
              <a:defRPr/>
            </a:pPr>
            <a:fld id="{241EA029-4CB5-4AB8-B95B-5604BF7514F2}" type="slidenum">
              <a:rPr lang="de-DE"/>
              <a:pPr>
                <a:defRPr/>
              </a:pPr>
              <a:t>‹Nr.›</a:t>
            </a:fld>
            <a:endParaRPr lang="de-D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Rectangle 17"/>
          <p:cNvSpPr>
            <a:spLocks noGrp="1" noChangeArrowheads="1"/>
          </p:cNvSpPr>
          <p:nvPr>
            <p:ph type="sldNum" sz="quarter" idx="10"/>
          </p:nvPr>
        </p:nvSpPr>
        <p:spPr>
          <a:ln/>
        </p:spPr>
        <p:txBody>
          <a:bodyPr/>
          <a:lstStyle>
            <a:lvl1pPr>
              <a:defRPr/>
            </a:lvl1pPr>
          </a:lstStyle>
          <a:p>
            <a:pPr>
              <a:defRPr/>
            </a:pPr>
            <a:fld id="{2EF59D67-C3B2-423E-B0FA-BB81FEEF9862}" type="slidenum">
              <a:rPr lang="de-DE"/>
              <a:pPr>
                <a:defRPr/>
              </a:pPr>
              <a:t>‹Nr.›</a:t>
            </a:fld>
            <a:endParaRPr lang="de-D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Rectangle 17"/>
          <p:cNvSpPr>
            <a:spLocks noGrp="1" noChangeArrowheads="1"/>
          </p:cNvSpPr>
          <p:nvPr>
            <p:ph type="sldNum" sz="quarter" idx="10"/>
          </p:nvPr>
        </p:nvSpPr>
        <p:spPr>
          <a:ln/>
        </p:spPr>
        <p:txBody>
          <a:bodyPr/>
          <a:lstStyle>
            <a:lvl1pPr>
              <a:defRPr/>
            </a:lvl1pPr>
          </a:lstStyle>
          <a:p>
            <a:pPr>
              <a:defRPr/>
            </a:pPr>
            <a:fld id="{1FA11453-E96B-4A8C-AA61-9D0F16C7CB1E}" type="slidenum">
              <a:rPr lang="de-DE"/>
              <a:pPr>
                <a:defRPr/>
              </a:pPr>
              <a:t>‹Nr.›</a:t>
            </a:fld>
            <a:endParaRPr lang="de-D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Rectangle 17"/>
          <p:cNvSpPr>
            <a:spLocks noGrp="1" noChangeArrowheads="1"/>
          </p:cNvSpPr>
          <p:nvPr>
            <p:ph type="sldNum" sz="quarter" idx="10"/>
          </p:nvPr>
        </p:nvSpPr>
        <p:spPr>
          <a:ln/>
        </p:spPr>
        <p:txBody>
          <a:bodyPr/>
          <a:lstStyle>
            <a:lvl1pPr>
              <a:defRPr/>
            </a:lvl1pPr>
          </a:lstStyle>
          <a:p>
            <a:pPr>
              <a:defRPr/>
            </a:pPr>
            <a:fld id="{6A557A30-4CA7-4E41-BEA8-4D04F011D076}" type="slidenum">
              <a:rPr lang="de-DE"/>
              <a:pPr>
                <a:defRPr/>
              </a:pPr>
              <a:t>‹Nr.›</a:t>
            </a:fld>
            <a:endParaRPr lang="de-D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
        <p:nvSpPr>
          <p:cNvPr id="5" name="Rectangle 17"/>
          <p:cNvSpPr>
            <a:spLocks noGrp="1" noChangeArrowheads="1"/>
          </p:cNvSpPr>
          <p:nvPr>
            <p:ph type="sldNum" sz="quarter" idx="10"/>
          </p:nvPr>
        </p:nvSpPr>
        <p:spPr>
          <a:ln/>
        </p:spPr>
        <p:txBody>
          <a:bodyPr/>
          <a:lstStyle>
            <a:lvl1pPr>
              <a:defRPr/>
            </a:lvl1pPr>
          </a:lstStyle>
          <a:p>
            <a:pPr>
              <a:defRPr/>
            </a:pPr>
            <a:fld id="{E614C011-3961-460C-9EA2-41EFA34E3039}" type="slidenum">
              <a:rPr lang="de-DE"/>
              <a:pPr>
                <a:defRPr/>
              </a:pPr>
              <a:t>‹Nr.›</a:t>
            </a:fld>
            <a:endParaRPr lang="de-D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de-DE" noProof="0"/>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
        <p:nvSpPr>
          <p:cNvPr id="5" name="Rectangle 17"/>
          <p:cNvSpPr>
            <a:spLocks noGrp="1" noChangeArrowheads="1"/>
          </p:cNvSpPr>
          <p:nvPr>
            <p:ph type="sldNum" sz="quarter" idx="10"/>
          </p:nvPr>
        </p:nvSpPr>
        <p:spPr>
          <a:ln/>
        </p:spPr>
        <p:txBody>
          <a:bodyPr/>
          <a:lstStyle>
            <a:lvl1pPr>
              <a:defRPr/>
            </a:lvl1pPr>
          </a:lstStyle>
          <a:p>
            <a:pPr>
              <a:defRPr/>
            </a:pPr>
            <a:fld id="{17075967-1BAB-4620-AA68-6FD44AB01E13}" type="slidenum">
              <a:rPr lang="de-DE"/>
              <a:pPr>
                <a:defRPr/>
              </a:pPr>
              <a:t>‹Nr.›</a:t>
            </a:fld>
            <a:endParaRPr lang="de-DE"/>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31" name="Rectangle 7"/>
          <p:cNvSpPr>
            <a:spLocks noChangeArrowheads="1"/>
          </p:cNvSpPr>
          <p:nvPr/>
        </p:nvSpPr>
        <p:spPr bwMode="auto">
          <a:xfrm>
            <a:off x="0" y="0"/>
            <a:ext cx="9137650" cy="6097588"/>
          </a:xfrm>
          <a:prstGeom prst="rect">
            <a:avLst/>
          </a:prstGeom>
          <a:solidFill>
            <a:srgbClr val="FAF6E5"/>
          </a:solidFill>
          <a:ln w="9525">
            <a:noFill/>
            <a:miter lim="800000"/>
            <a:headEnd/>
            <a:tailEnd/>
          </a:ln>
          <a:effectLst/>
        </p:spPr>
        <p:txBody>
          <a:bodyPr wrap="none" anchor="ctr"/>
          <a:lstStyle/>
          <a:p>
            <a:pPr algn="ctr">
              <a:defRPr/>
            </a:pPr>
            <a:endParaRPr lang="de-DE">
              <a:solidFill>
                <a:schemeClr val="bg1"/>
              </a:solidFill>
              <a:latin typeface="AvocadoRegular" pitchFamily="2" charset="0"/>
            </a:endParaRPr>
          </a:p>
        </p:txBody>
      </p:sp>
      <p:sp>
        <p:nvSpPr>
          <p:cNvPr id="1027" name="Rectangle 2"/>
          <p:cNvSpPr>
            <a:spLocks noGrp="1" noChangeArrowheads="1"/>
          </p:cNvSpPr>
          <p:nvPr>
            <p:ph type="title"/>
          </p:nvPr>
        </p:nvSpPr>
        <p:spPr bwMode="auto">
          <a:xfrm>
            <a:off x="249238" y="549275"/>
            <a:ext cx="8645525" cy="533400"/>
          </a:xfrm>
          <a:prstGeom prst="rect">
            <a:avLst/>
          </a:prstGeom>
          <a:noFill/>
          <a:ln w="9525">
            <a:noFill/>
            <a:miter lim="800000"/>
            <a:headEnd/>
            <a:tailEnd/>
          </a:ln>
        </p:spPr>
        <p:txBody>
          <a:bodyPr vert="horz" wrap="square" lIns="91440" tIns="45720" rIns="91440" bIns="0" numCol="1" anchor="b" anchorCtr="0" compatLnSpc="1">
            <a:prstTxWarp prst="textNoShape">
              <a:avLst/>
            </a:prstTxWarp>
          </a:bodyPr>
          <a:lstStyle/>
          <a:p>
            <a:pPr lvl="0"/>
            <a:r>
              <a:rPr lang="de-DE" smtClean="0"/>
              <a:t>Seitenüberschrift/Schlagwort</a:t>
            </a:r>
          </a:p>
        </p:txBody>
      </p:sp>
      <p:sp>
        <p:nvSpPr>
          <p:cNvPr id="1028" name="Rectangle 3"/>
          <p:cNvSpPr>
            <a:spLocks noGrp="1" noChangeArrowheads="1"/>
          </p:cNvSpPr>
          <p:nvPr>
            <p:ph type="body" idx="1"/>
          </p:nvPr>
        </p:nvSpPr>
        <p:spPr bwMode="auto">
          <a:xfrm>
            <a:off x="279400" y="1268413"/>
            <a:ext cx="8367713" cy="382587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de-DE" smtClean="0"/>
              <a:t>Überschrift im Content-Bereich</a:t>
            </a:r>
          </a:p>
          <a:p>
            <a:pPr lvl="1"/>
            <a:r>
              <a:rPr lang="de-DE" smtClean="0"/>
              <a:t>Aufzählung erste Ebene</a:t>
            </a:r>
          </a:p>
          <a:p>
            <a:pPr lvl="2"/>
            <a:r>
              <a:rPr lang="de-DE" smtClean="0"/>
              <a:t>Aufzählung zweite Ebene</a:t>
            </a:r>
          </a:p>
          <a:p>
            <a:pPr lvl="3"/>
            <a:r>
              <a:rPr lang="de-DE" smtClean="0"/>
              <a:t>Aufzählung dritte Ebene</a:t>
            </a:r>
          </a:p>
          <a:p>
            <a:pPr lvl="4"/>
            <a:r>
              <a:rPr lang="de-DE" smtClean="0"/>
              <a:t>Aufzählung vierte Ebene</a:t>
            </a:r>
          </a:p>
          <a:p>
            <a:pPr lvl="4"/>
            <a:r>
              <a:rPr lang="de-DE" smtClean="0"/>
              <a:t>Aufzählung vierte Ebene</a:t>
            </a:r>
          </a:p>
          <a:p>
            <a:pPr lvl="4"/>
            <a:r>
              <a:rPr lang="de-DE" smtClean="0"/>
              <a:t>Aufzählung vierte Ebene</a:t>
            </a:r>
          </a:p>
          <a:p>
            <a:pPr lvl="0"/>
            <a:endParaRPr lang="de-DE" smtClean="0"/>
          </a:p>
        </p:txBody>
      </p:sp>
      <p:sp>
        <p:nvSpPr>
          <p:cNvPr id="1041" name="Rectangle 17"/>
          <p:cNvSpPr>
            <a:spLocks noGrp="1" noChangeArrowheads="1"/>
          </p:cNvSpPr>
          <p:nvPr>
            <p:ph type="sldNum" sz="quarter" idx="4"/>
          </p:nvPr>
        </p:nvSpPr>
        <p:spPr bwMode="auto">
          <a:xfrm>
            <a:off x="249238" y="6586538"/>
            <a:ext cx="576262" cy="2921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fontAlgn="ctr">
              <a:defRPr sz="1200">
                <a:solidFill>
                  <a:srgbClr val="22593C"/>
                </a:solidFill>
                <a:latin typeface="+mn-lt"/>
              </a:defRPr>
            </a:lvl1pPr>
          </a:lstStyle>
          <a:p>
            <a:pPr>
              <a:defRPr/>
            </a:pPr>
            <a:fld id="{F74624C5-3CCF-4491-9DB6-1F0AE16D8828}" type="slidenum">
              <a:rPr lang="de-DE"/>
              <a:pPr>
                <a:defRPr/>
              </a:pPr>
              <a:t>‹Nr.›</a:t>
            </a:fld>
            <a:endParaRPr lang="de-DE"/>
          </a:p>
        </p:txBody>
      </p:sp>
      <p:pic>
        <p:nvPicPr>
          <p:cNvPr id="1030" name="Picture 24" descr="LogoAvocadokl"/>
          <p:cNvPicPr>
            <a:picLocks noChangeAspect="1" noChangeArrowheads="1"/>
          </p:cNvPicPr>
          <p:nvPr userDrawn="1"/>
        </p:nvPicPr>
        <p:blipFill>
          <a:blip r:embed="rId13" cstate="print"/>
          <a:srcRect/>
          <a:stretch>
            <a:fillRect/>
          </a:stretch>
        </p:blipFill>
        <p:spPr bwMode="auto">
          <a:xfrm>
            <a:off x="7691438" y="6235700"/>
            <a:ext cx="1152525" cy="622300"/>
          </a:xfrm>
          <a:prstGeom prst="rect">
            <a:avLst/>
          </a:prstGeom>
          <a:noFill/>
          <a:ln w="9525">
            <a:noFill/>
            <a:miter lim="800000"/>
            <a:headEnd/>
            <a:tailEnd/>
          </a:ln>
        </p:spPr>
      </p:pic>
      <p:sp>
        <p:nvSpPr>
          <p:cNvPr id="1049" name="Text Box 25"/>
          <p:cNvSpPr txBox="1">
            <a:spLocks noChangeArrowheads="1"/>
          </p:cNvSpPr>
          <p:nvPr userDrawn="1"/>
        </p:nvSpPr>
        <p:spPr bwMode="auto">
          <a:xfrm>
            <a:off x="490538" y="6613525"/>
            <a:ext cx="1295400" cy="228600"/>
          </a:xfrm>
          <a:prstGeom prst="rect">
            <a:avLst/>
          </a:prstGeom>
          <a:noFill/>
          <a:ln w="9525">
            <a:noFill/>
            <a:miter lim="800000"/>
            <a:headEnd/>
            <a:tailEnd/>
          </a:ln>
          <a:effectLst/>
        </p:spPr>
        <p:txBody>
          <a:bodyPr wrap="none">
            <a:spAutoFit/>
          </a:bodyPr>
          <a:lstStyle/>
          <a:p>
            <a:pPr fontAlgn="ctr">
              <a:defRPr/>
            </a:pPr>
            <a:r>
              <a:rPr lang="de-DE" sz="900">
                <a:solidFill>
                  <a:srgbClr val="22593C"/>
                </a:solidFill>
                <a:latin typeface="AvocadoRegular" pitchFamily="2" charset="0"/>
              </a:rPr>
              <a:t>www.avocado-law.com</a:t>
            </a:r>
          </a:p>
        </p:txBody>
      </p:sp>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Lst>
  <p:timing>
    <p:tnLst>
      <p:par>
        <p:cTn id="1" dur="indefinite" restart="never" nodeType="tmRoot"/>
      </p:par>
    </p:tnLst>
  </p:timing>
  <p:hf hdr="0" ftr="0" dt="0"/>
  <p:txStyles>
    <p:titleStyle>
      <a:lvl1pPr algn="l" rtl="0" eaLnBrk="0" fontAlgn="base" hangingPunct="0">
        <a:spcBef>
          <a:spcPct val="0"/>
        </a:spcBef>
        <a:spcAft>
          <a:spcPct val="0"/>
        </a:spcAft>
        <a:defRPr sz="2800">
          <a:solidFill>
            <a:srgbClr val="22593C"/>
          </a:solidFill>
          <a:latin typeface="+mj-lt"/>
          <a:ea typeface="+mj-ea"/>
          <a:cs typeface="+mj-cs"/>
        </a:defRPr>
      </a:lvl1pPr>
      <a:lvl2pPr algn="l" rtl="0" eaLnBrk="0" fontAlgn="base" hangingPunct="0">
        <a:spcBef>
          <a:spcPct val="0"/>
        </a:spcBef>
        <a:spcAft>
          <a:spcPct val="0"/>
        </a:spcAft>
        <a:defRPr sz="2800">
          <a:solidFill>
            <a:srgbClr val="22593C"/>
          </a:solidFill>
          <a:latin typeface="AvocadoBold" pitchFamily="2" charset="0"/>
          <a:cs typeface="Times New Roman" pitchFamily="18" charset="0"/>
        </a:defRPr>
      </a:lvl2pPr>
      <a:lvl3pPr algn="l" rtl="0" eaLnBrk="0" fontAlgn="base" hangingPunct="0">
        <a:spcBef>
          <a:spcPct val="0"/>
        </a:spcBef>
        <a:spcAft>
          <a:spcPct val="0"/>
        </a:spcAft>
        <a:defRPr sz="2800">
          <a:solidFill>
            <a:srgbClr val="22593C"/>
          </a:solidFill>
          <a:latin typeface="AvocadoBold" pitchFamily="2" charset="0"/>
          <a:cs typeface="Times New Roman" pitchFamily="18" charset="0"/>
        </a:defRPr>
      </a:lvl3pPr>
      <a:lvl4pPr algn="l" rtl="0" eaLnBrk="0" fontAlgn="base" hangingPunct="0">
        <a:spcBef>
          <a:spcPct val="0"/>
        </a:spcBef>
        <a:spcAft>
          <a:spcPct val="0"/>
        </a:spcAft>
        <a:defRPr sz="2800">
          <a:solidFill>
            <a:srgbClr val="22593C"/>
          </a:solidFill>
          <a:latin typeface="AvocadoBold" pitchFamily="2" charset="0"/>
          <a:cs typeface="Times New Roman" pitchFamily="18" charset="0"/>
        </a:defRPr>
      </a:lvl4pPr>
      <a:lvl5pPr algn="l" rtl="0" eaLnBrk="0" fontAlgn="base" hangingPunct="0">
        <a:spcBef>
          <a:spcPct val="0"/>
        </a:spcBef>
        <a:spcAft>
          <a:spcPct val="0"/>
        </a:spcAft>
        <a:defRPr sz="2800">
          <a:solidFill>
            <a:srgbClr val="22593C"/>
          </a:solidFill>
          <a:latin typeface="AvocadoBold" pitchFamily="2" charset="0"/>
          <a:cs typeface="Times New Roman" pitchFamily="18" charset="0"/>
        </a:defRPr>
      </a:lvl5pPr>
      <a:lvl6pPr marL="457200" algn="l" rtl="0" fontAlgn="base">
        <a:spcBef>
          <a:spcPct val="0"/>
        </a:spcBef>
        <a:spcAft>
          <a:spcPct val="0"/>
        </a:spcAft>
        <a:defRPr sz="2800">
          <a:solidFill>
            <a:srgbClr val="22593C"/>
          </a:solidFill>
          <a:latin typeface="AvocadoBold" pitchFamily="2" charset="0"/>
          <a:cs typeface="Times New Roman" pitchFamily="18" charset="0"/>
        </a:defRPr>
      </a:lvl6pPr>
      <a:lvl7pPr marL="914400" algn="l" rtl="0" fontAlgn="base">
        <a:spcBef>
          <a:spcPct val="0"/>
        </a:spcBef>
        <a:spcAft>
          <a:spcPct val="0"/>
        </a:spcAft>
        <a:defRPr sz="2800">
          <a:solidFill>
            <a:srgbClr val="22593C"/>
          </a:solidFill>
          <a:latin typeface="AvocadoBold" pitchFamily="2" charset="0"/>
          <a:cs typeface="Times New Roman" pitchFamily="18" charset="0"/>
        </a:defRPr>
      </a:lvl7pPr>
      <a:lvl8pPr marL="1371600" algn="l" rtl="0" fontAlgn="base">
        <a:spcBef>
          <a:spcPct val="0"/>
        </a:spcBef>
        <a:spcAft>
          <a:spcPct val="0"/>
        </a:spcAft>
        <a:defRPr sz="2800">
          <a:solidFill>
            <a:srgbClr val="22593C"/>
          </a:solidFill>
          <a:latin typeface="AvocadoBold" pitchFamily="2" charset="0"/>
          <a:cs typeface="Times New Roman" pitchFamily="18" charset="0"/>
        </a:defRPr>
      </a:lvl8pPr>
      <a:lvl9pPr marL="1828800" algn="l" rtl="0" fontAlgn="base">
        <a:spcBef>
          <a:spcPct val="0"/>
        </a:spcBef>
        <a:spcAft>
          <a:spcPct val="0"/>
        </a:spcAft>
        <a:defRPr sz="2800">
          <a:solidFill>
            <a:srgbClr val="22593C"/>
          </a:solidFill>
          <a:latin typeface="AvocadoBold" pitchFamily="2" charset="0"/>
          <a:cs typeface="Times New Roman" pitchFamily="18" charset="0"/>
        </a:defRPr>
      </a:lvl9pPr>
    </p:titleStyle>
    <p:bodyStyle>
      <a:lvl1pPr marL="342900" indent="-342900" algn="just" rtl="0" eaLnBrk="0" fontAlgn="base" hangingPunct="0">
        <a:spcBef>
          <a:spcPct val="20000"/>
        </a:spcBef>
        <a:spcAft>
          <a:spcPct val="0"/>
        </a:spcAft>
        <a:buChar char="-"/>
        <a:defRPr sz="2000">
          <a:solidFill>
            <a:schemeClr val="tx1"/>
          </a:solidFill>
          <a:latin typeface="+mn-lt"/>
          <a:ea typeface="+mn-ea"/>
          <a:cs typeface="+mn-cs"/>
        </a:defRPr>
      </a:lvl1pPr>
      <a:lvl2pPr marL="742950" indent="-285750" algn="just" rtl="0" eaLnBrk="0" fontAlgn="base" hangingPunct="0">
        <a:spcBef>
          <a:spcPct val="20000"/>
        </a:spcBef>
        <a:spcAft>
          <a:spcPct val="0"/>
        </a:spcAft>
        <a:buSzPct val="70000"/>
        <a:buChar char="-"/>
        <a:defRPr sz="2000">
          <a:solidFill>
            <a:schemeClr val="tx1"/>
          </a:solidFill>
          <a:latin typeface="+mn-lt"/>
          <a:cs typeface="+mn-cs"/>
        </a:defRPr>
      </a:lvl2pPr>
      <a:lvl3pPr marL="1143000" indent="-228600" algn="just" rtl="0" eaLnBrk="0" fontAlgn="base" hangingPunct="0">
        <a:spcBef>
          <a:spcPct val="20000"/>
        </a:spcBef>
        <a:spcAft>
          <a:spcPct val="0"/>
        </a:spcAft>
        <a:buSzPct val="70000"/>
        <a:buChar char="-"/>
        <a:defRPr sz="2000">
          <a:solidFill>
            <a:schemeClr val="tx1"/>
          </a:solidFill>
          <a:latin typeface="+mn-lt"/>
          <a:cs typeface="+mn-cs"/>
        </a:defRPr>
      </a:lvl3pPr>
      <a:lvl4pPr marL="1600200" indent="-228600" algn="just" rtl="0" eaLnBrk="0" fontAlgn="base" hangingPunct="0">
        <a:spcBef>
          <a:spcPct val="20000"/>
        </a:spcBef>
        <a:spcAft>
          <a:spcPct val="0"/>
        </a:spcAft>
        <a:buSzPct val="70000"/>
        <a:buChar char="-"/>
        <a:defRPr sz="2000">
          <a:solidFill>
            <a:schemeClr val="tx1"/>
          </a:solidFill>
          <a:latin typeface="+mn-lt"/>
          <a:cs typeface="+mn-cs"/>
        </a:defRPr>
      </a:lvl4pPr>
      <a:lvl5pPr marL="2057400" indent="-228600" algn="just" rtl="0" eaLnBrk="0" fontAlgn="base" hangingPunct="0">
        <a:spcBef>
          <a:spcPct val="20000"/>
        </a:spcBef>
        <a:spcAft>
          <a:spcPct val="0"/>
        </a:spcAft>
        <a:buSzPct val="70000"/>
        <a:buChar char="-"/>
        <a:defRPr sz="2000">
          <a:solidFill>
            <a:schemeClr val="tx1"/>
          </a:solidFill>
          <a:latin typeface="+mn-lt"/>
          <a:cs typeface="+mn-cs"/>
        </a:defRPr>
      </a:lvl5pPr>
      <a:lvl6pPr marL="2514600" indent="-228600" algn="just" rtl="0" fontAlgn="base">
        <a:spcBef>
          <a:spcPct val="20000"/>
        </a:spcBef>
        <a:spcAft>
          <a:spcPct val="0"/>
        </a:spcAft>
        <a:buSzPct val="70000"/>
        <a:buChar char="-"/>
        <a:defRPr sz="2000">
          <a:solidFill>
            <a:schemeClr val="tx1"/>
          </a:solidFill>
          <a:latin typeface="+mn-lt"/>
          <a:cs typeface="+mn-cs"/>
        </a:defRPr>
      </a:lvl6pPr>
      <a:lvl7pPr marL="2971800" indent="-228600" algn="just" rtl="0" fontAlgn="base">
        <a:spcBef>
          <a:spcPct val="20000"/>
        </a:spcBef>
        <a:spcAft>
          <a:spcPct val="0"/>
        </a:spcAft>
        <a:buSzPct val="70000"/>
        <a:buChar char="-"/>
        <a:defRPr sz="2000">
          <a:solidFill>
            <a:schemeClr val="tx1"/>
          </a:solidFill>
          <a:latin typeface="+mn-lt"/>
          <a:cs typeface="+mn-cs"/>
        </a:defRPr>
      </a:lvl7pPr>
      <a:lvl8pPr marL="3429000" indent="-228600" algn="just" rtl="0" fontAlgn="base">
        <a:spcBef>
          <a:spcPct val="20000"/>
        </a:spcBef>
        <a:spcAft>
          <a:spcPct val="0"/>
        </a:spcAft>
        <a:buSzPct val="70000"/>
        <a:buChar char="-"/>
        <a:defRPr sz="2000">
          <a:solidFill>
            <a:schemeClr val="tx1"/>
          </a:solidFill>
          <a:latin typeface="+mn-lt"/>
          <a:cs typeface="+mn-cs"/>
        </a:defRPr>
      </a:lvl8pPr>
      <a:lvl9pPr marL="3886200" indent="-228600" algn="just" rtl="0" fontAlgn="base">
        <a:spcBef>
          <a:spcPct val="20000"/>
        </a:spcBef>
        <a:spcAft>
          <a:spcPct val="0"/>
        </a:spcAft>
        <a:buSzPct val="70000"/>
        <a:buChar char="-"/>
        <a:defRPr sz="2000">
          <a:solidFill>
            <a:schemeClr val="tx1"/>
          </a:solidFill>
          <a:latin typeface="+mn-lt"/>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liennummernplatzhalter 3"/>
          <p:cNvSpPr>
            <a:spLocks noGrp="1"/>
          </p:cNvSpPr>
          <p:nvPr>
            <p:ph type="sldNum" sz="quarter" idx="10"/>
          </p:nvPr>
        </p:nvSpPr>
        <p:spPr/>
        <p:txBody>
          <a:bodyPr/>
          <a:lstStyle/>
          <a:p>
            <a:pPr>
              <a:defRPr/>
            </a:pPr>
            <a:fld id="{561CABF3-1F5B-4ED1-9006-2E58F5C35201}" type="slidenum">
              <a:rPr lang="de-DE"/>
              <a:pPr>
                <a:defRPr/>
              </a:pPr>
              <a:t>1</a:t>
            </a:fld>
            <a:endParaRPr lang="de-DE"/>
          </a:p>
        </p:txBody>
      </p:sp>
      <p:sp>
        <p:nvSpPr>
          <p:cNvPr id="15362" name="Rectangle 6"/>
          <p:cNvSpPr>
            <a:spLocks noGrp="1" noChangeArrowheads="1"/>
          </p:cNvSpPr>
          <p:nvPr>
            <p:ph type="title"/>
          </p:nvPr>
        </p:nvSpPr>
        <p:spPr>
          <a:xfrm>
            <a:off x="536575" y="409575"/>
            <a:ext cx="8043863" cy="1346200"/>
          </a:xfrm>
        </p:spPr>
        <p:txBody>
          <a:bodyPr/>
          <a:lstStyle/>
          <a:p>
            <a:pPr algn="ctr" eaLnBrk="1" hangingPunct="1"/>
            <a:r>
              <a:rPr lang="de-DE" smtClean="0"/>
              <a:t/>
            </a:r>
            <a:br>
              <a:rPr lang="de-DE" smtClean="0"/>
            </a:br>
            <a:r>
              <a:rPr lang="de-DE" smtClean="0"/>
              <a:t/>
            </a:r>
            <a:br>
              <a:rPr lang="de-DE" smtClean="0"/>
            </a:br>
            <a:r>
              <a:rPr lang="de-DE" smtClean="0"/>
              <a:t/>
            </a:r>
            <a:br>
              <a:rPr lang="de-DE" smtClean="0"/>
            </a:br>
            <a:r>
              <a:rPr lang="de-DE" smtClean="0"/>
              <a:t>Tauschähnliche Umsätze </a:t>
            </a:r>
            <a:br>
              <a:rPr lang="de-DE" smtClean="0"/>
            </a:br>
            <a:r>
              <a:rPr lang="de-DE" smtClean="0"/>
              <a:t>in der Entsorgungswirtschaft – </a:t>
            </a:r>
            <a:br>
              <a:rPr lang="de-DE" smtClean="0"/>
            </a:br>
            <a:r>
              <a:rPr lang="de-DE" smtClean="0"/>
              <a:t>Theorie und Praxis</a:t>
            </a:r>
          </a:p>
        </p:txBody>
      </p:sp>
      <p:sp>
        <p:nvSpPr>
          <p:cNvPr id="15363" name="Text Box 7"/>
          <p:cNvSpPr txBox="1">
            <a:spLocks noChangeArrowheads="1"/>
          </p:cNvSpPr>
          <p:nvPr/>
        </p:nvSpPr>
        <p:spPr bwMode="auto">
          <a:xfrm>
            <a:off x="3554413" y="2492375"/>
            <a:ext cx="1974850" cy="1450975"/>
          </a:xfrm>
          <a:prstGeom prst="rect">
            <a:avLst/>
          </a:prstGeom>
          <a:noFill/>
          <a:ln w="9525">
            <a:noFill/>
            <a:miter lim="800000"/>
            <a:headEnd/>
            <a:tailEnd/>
          </a:ln>
        </p:spPr>
        <p:txBody>
          <a:bodyPr wrap="none"/>
          <a:lstStyle/>
          <a:p>
            <a:pPr algn="ctr" fontAlgn="ctr"/>
            <a:endParaRPr lang="de-DE" sz="1800" dirty="0"/>
          </a:p>
          <a:p>
            <a:pPr algn="ctr" fontAlgn="ctr"/>
            <a:r>
              <a:rPr lang="de-DE" sz="1800" dirty="0" smtClean="0"/>
              <a:t>31.03.2011</a:t>
            </a:r>
            <a:endParaRPr lang="de-DE" sz="1800" dirty="0"/>
          </a:p>
          <a:p>
            <a:pPr algn="ctr" fontAlgn="ctr"/>
            <a:r>
              <a:rPr lang="de-DE" sz="1800" dirty="0"/>
              <a:t>Duisburg</a:t>
            </a:r>
          </a:p>
          <a:p>
            <a:pPr algn="ctr" fontAlgn="ctr"/>
            <a:endParaRPr lang="de-DE" sz="1800" dirty="0"/>
          </a:p>
          <a:p>
            <a:pPr algn="ctr" fontAlgn="ctr"/>
            <a:r>
              <a:rPr lang="de-DE" sz="1800" dirty="0"/>
              <a:t>Markus </a:t>
            </a:r>
            <a:r>
              <a:rPr lang="de-DE" sz="1800" dirty="0" err="1"/>
              <a:t>Figgen</a:t>
            </a:r>
            <a:endParaRPr lang="de-DE" sz="1800" dirty="0"/>
          </a:p>
          <a:p>
            <a:pPr algn="ctr" fontAlgn="ctr"/>
            <a:r>
              <a:rPr lang="de-DE" sz="1800" dirty="0"/>
              <a:t>Frank </a:t>
            </a:r>
            <a:r>
              <a:rPr lang="de-DE" sz="1800" dirty="0" err="1"/>
              <a:t>Lötters</a:t>
            </a:r>
            <a:endParaRPr lang="de-DE" sz="1800" dirty="0"/>
          </a:p>
          <a:p>
            <a:pPr algn="ctr" fontAlgn="ctr"/>
            <a:endParaRPr lang="de-DE" sz="1800" dirty="0"/>
          </a:p>
        </p:txBody>
      </p:sp>
      <p:sp>
        <p:nvSpPr>
          <p:cNvPr id="15364" name="Text Box 9"/>
          <p:cNvSpPr txBox="1">
            <a:spLocks noChangeArrowheads="1"/>
          </p:cNvSpPr>
          <p:nvPr/>
        </p:nvSpPr>
        <p:spPr bwMode="auto">
          <a:xfrm>
            <a:off x="254000" y="4448175"/>
            <a:ext cx="2627313" cy="1552575"/>
          </a:xfrm>
          <a:prstGeom prst="rect">
            <a:avLst/>
          </a:prstGeom>
          <a:noFill/>
          <a:ln w="9525">
            <a:noFill/>
            <a:miter lim="800000"/>
            <a:headEnd/>
            <a:tailEnd/>
          </a:ln>
        </p:spPr>
        <p:txBody>
          <a:bodyPr wrap="none"/>
          <a:lstStyle/>
          <a:p>
            <a:pPr fontAlgn="ctr"/>
            <a:r>
              <a:rPr lang="de-DE" sz="1400"/>
              <a:t>avocado</a:t>
            </a:r>
            <a:r>
              <a:rPr lang="de-DE" sz="1400" b="1">
                <a:latin typeface="AvocadoRegular" pitchFamily="2" charset="0"/>
              </a:rPr>
              <a:t> </a:t>
            </a:r>
            <a:r>
              <a:rPr lang="de-DE" sz="1400">
                <a:latin typeface="AvocadoRegular" pitchFamily="2" charset="0"/>
              </a:rPr>
              <a:t>rechtsanwälte</a:t>
            </a:r>
          </a:p>
          <a:p>
            <a:pPr fontAlgn="ctr"/>
            <a:r>
              <a:rPr lang="de-DE" sz="1400">
                <a:latin typeface="AvocadoRegular" pitchFamily="2" charset="0"/>
              </a:rPr>
              <a:t>spichernstraße 75- 77</a:t>
            </a:r>
          </a:p>
          <a:p>
            <a:pPr fontAlgn="ctr"/>
            <a:r>
              <a:rPr lang="de-DE" sz="1400">
                <a:latin typeface="AvocadoRegular" pitchFamily="2" charset="0"/>
              </a:rPr>
              <a:t>50672 köln</a:t>
            </a:r>
          </a:p>
          <a:p>
            <a:pPr fontAlgn="ctr"/>
            <a:r>
              <a:rPr lang="de-DE" sz="1400">
                <a:latin typeface="AvocadoRegular" pitchFamily="2" charset="0"/>
              </a:rPr>
              <a:t>t +49 [0]221.39 07 10</a:t>
            </a:r>
          </a:p>
          <a:p>
            <a:pPr fontAlgn="ctr"/>
            <a:r>
              <a:rPr lang="de-DE" sz="1400">
                <a:latin typeface="AvocadoRegular" pitchFamily="2" charset="0"/>
              </a:rPr>
              <a:t>f +49 [0]221.390 71 29</a:t>
            </a:r>
          </a:p>
          <a:p>
            <a:pPr fontAlgn="ctr"/>
            <a:r>
              <a:rPr lang="de-DE" sz="1400">
                <a:latin typeface="AvocadoRegular" pitchFamily="2" charset="0"/>
              </a:rPr>
              <a:t>e-mail koeln@avocado-law.com</a:t>
            </a:r>
          </a:p>
          <a:p>
            <a:pPr fontAlgn="ctr"/>
            <a:r>
              <a:rPr lang="de-DE" sz="1400">
                <a:latin typeface="AvocadoRegular" pitchFamily="2" charset="0"/>
              </a:rPr>
              <a:t>www.avocado-law.com</a:t>
            </a:r>
          </a:p>
        </p:txBody>
      </p:sp>
      <p:sp>
        <p:nvSpPr>
          <p:cNvPr id="15365" name="Text Box 10"/>
          <p:cNvSpPr txBox="1">
            <a:spLocks noChangeArrowheads="1"/>
          </p:cNvSpPr>
          <p:nvPr/>
        </p:nvSpPr>
        <p:spPr bwMode="auto">
          <a:xfrm>
            <a:off x="534988" y="1593850"/>
            <a:ext cx="7993062" cy="336550"/>
          </a:xfrm>
          <a:prstGeom prst="rect">
            <a:avLst/>
          </a:prstGeom>
          <a:noFill/>
          <a:ln w="9525">
            <a:noFill/>
            <a:miter lim="800000"/>
            <a:headEnd/>
            <a:tailEnd/>
          </a:ln>
        </p:spPr>
        <p:txBody>
          <a:bodyPr/>
          <a:lstStyle/>
          <a:p>
            <a:pPr algn="ctr" fontAlgn="ctr"/>
            <a:endParaRPr lang="de-DE" sz="2000"/>
          </a:p>
        </p:txBody>
      </p:sp>
      <p:sp>
        <p:nvSpPr>
          <p:cNvPr id="15366" name="Text Box 13"/>
          <p:cNvSpPr txBox="1">
            <a:spLocks noChangeArrowheads="1"/>
          </p:cNvSpPr>
          <p:nvPr/>
        </p:nvSpPr>
        <p:spPr bwMode="auto">
          <a:xfrm>
            <a:off x="504825" y="1936750"/>
            <a:ext cx="8051800" cy="658813"/>
          </a:xfrm>
          <a:prstGeom prst="rect">
            <a:avLst/>
          </a:prstGeom>
          <a:noFill/>
          <a:ln w="9525">
            <a:noFill/>
            <a:miter lim="800000"/>
            <a:headEnd/>
            <a:tailEnd/>
          </a:ln>
        </p:spPr>
        <p:txBody>
          <a:bodyPr wrap="none"/>
          <a:lstStyle/>
          <a:p>
            <a:pPr algn="ctr" fontAlgn="ctr"/>
            <a:endParaRPr lang="de-DE" sz="1800"/>
          </a:p>
          <a:p>
            <a:pPr algn="ctr" fontAlgn="ctr"/>
            <a:endParaRPr lang="de-DE" sz="1800"/>
          </a:p>
        </p:txBody>
      </p:sp>
      <p:sp>
        <p:nvSpPr>
          <p:cNvPr id="15367" name="Rechteck 7"/>
          <p:cNvSpPr>
            <a:spLocks noChangeArrowheads="1"/>
          </p:cNvSpPr>
          <p:nvPr/>
        </p:nvSpPr>
        <p:spPr bwMode="auto">
          <a:xfrm>
            <a:off x="2300288" y="1854200"/>
            <a:ext cx="4572000" cy="922338"/>
          </a:xfrm>
          <a:prstGeom prst="rect">
            <a:avLst/>
          </a:prstGeom>
          <a:noFill/>
          <a:ln w="9525">
            <a:noFill/>
            <a:miter lim="800000"/>
            <a:headEnd/>
            <a:tailEnd/>
          </a:ln>
        </p:spPr>
        <p:txBody>
          <a:bodyPr>
            <a:spAutoFit/>
          </a:bodyPr>
          <a:lstStyle/>
          <a:p>
            <a:pPr algn="ctr" fontAlgn="ctr"/>
            <a:r>
              <a:rPr lang="de-DE" sz="1800"/>
              <a:t>Bildungszentrum für die Entsorgungs- und Wasserwirthaft GmbH</a:t>
            </a:r>
            <a:r>
              <a:rPr lang="de-DE" sz="1800">
                <a:latin typeface="AvocadoRegular" pitchFamily="2" charset="0"/>
              </a:rPr>
              <a:t> </a:t>
            </a:r>
            <a:endParaRPr lang="de-DE" sz="1800"/>
          </a:p>
          <a:p>
            <a:pPr algn="ctr" fontAlgn="ctr"/>
            <a:r>
              <a:rPr lang="de-DE" sz="1800"/>
              <a:t>(BEW)</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liennummernplatzhalter 3"/>
          <p:cNvSpPr>
            <a:spLocks noGrp="1"/>
          </p:cNvSpPr>
          <p:nvPr>
            <p:ph type="sldNum" sz="quarter" idx="10"/>
          </p:nvPr>
        </p:nvSpPr>
        <p:spPr/>
        <p:txBody>
          <a:bodyPr/>
          <a:lstStyle/>
          <a:p>
            <a:pPr>
              <a:defRPr/>
            </a:pPr>
            <a:fld id="{13F9AACC-4959-4BE1-B871-48A5DBC78D30}" type="slidenum">
              <a:rPr lang="de-DE"/>
              <a:pPr>
                <a:defRPr/>
              </a:pPr>
              <a:t>10</a:t>
            </a:fld>
            <a:endParaRPr lang="de-DE"/>
          </a:p>
        </p:txBody>
      </p:sp>
      <p:sp>
        <p:nvSpPr>
          <p:cNvPr id="24578" name="Rectangle 2"/>
          <p:cNvSpPr>
            <a:spLocks noGrp="1" noChangeArrowheads="1"/>
          </p:cNvSpPr>
          <p:nvPr>
            <p:ph type="title"/>
          </p:nvPr>
        </p:nvSpPr>
        <p:spPr/>
        <p:txBody>
          <a:bodyPr/>
          <a:lstStyle/>
          <a:p>
            <a:pPr eaLnBrk="1" hangingPunct="1"/>
            <a:r>
              <a:rPr lang="de-DE" smtClean="0"/>
              <a:t/>
            </a:r>
            <a:br>
              <a:rPr lang="de-DE" smtClean="0"/>
            </a:br>
            <a:r>
              <a:rPr lang="de-DE" smtClean="0"/>
              <a:t> Umsatzsteuerrecht: Allgemeine Grundsätze</a:t>
            </a:r>
          </a:p>
        </p:txBody>
      </p:sp>
      <p:sp>
        <p:nvSpPr>
          <p:cNvPr id="24579" name="Rectangle 3"/>
          <p:cNvSpPr>
            <a:spLocks noGrp="1" noChangeArrowheads="1"/>
          </p:cNvSpPr>
          <p:nvPr>
            <p:ph type="body" idx="1"/>
          </p:nvPr>
        </p:nvSpPr>
        <p:spPr/>
        <p:txBody>
          <a:bodyPr/>
          <a:lstStyle/>
          <a:p>
            <a:pPr marL="0" indent="0" eaLnBrk="1" hangingPunct="1">
              <a:buFontTx/>
              <a:buNone/>
              <a:tabLst>
                <a:tab pos="363538" algn="l"/>
              </a:tabLst>
            </a:pPr>
            <a:r>
              <a:rPr lang="de-DE" smtClean="0">
                <a:latin typeface="AvocadoBold" pitchFamily="2" charset="0"/>
              </a:rPr>
              <a:t>Bemessungsgrundlage </a:t>
            </a:r>
          </a:p>
          <a:p>
            <a:pPr marL="0" indent="0" eaLnBrk="1" hangingPunct="1">
              <a:buFontTx/>
              <a:buNone/>
              <a:tabLst>
                <a:tab pos="363538" algn="l"/>
              </a:tabLst>
            </a:pPr>
            <a:endParaRPr lang="de-DE" smtClean="0">
              <a:latin typeface="AvocadoBold" pitchFamily="2" charset="0"/>
            </a:endParaRPr>
          </a:p>
          <a:p>
            <a:pPr marL="0" indent="0" eaLnBrk="1" hangingPunct="1">
              <a:buFontTx/>
              <a:buNone/>
              <a:tabLst>
                <a:tab pos="363538" algn="l"/>
              </a:tabLst>
            </a:pPr>
            <a:r>
              <a:rPr lang="de-DE" smtClean="0"/>
              <a:t>-	Der Umsatz wird bei Lieferungen und sonstigen Leistungen und bei dem 	innergemeinschaftlichen Erwerb nach dem Entgelt bemessen.</a:t>
            </a:r>
          </a:p>
          <a:p>
            <a:pPr marL="0" indent="0" eaLnBrk="1" hangingPunct="1">
              <a:tabLst>
                <a:tab pos="363538" algn="l"/>
              </a:tabLst>
            </a:pPr>
            <a:endParaRPr lang="de-DE" smtClean="0"/>
          </a:p>
          <a:p>
            <a:pPr marL="0" indent="0" eaLnBrk="1" hangingPunct="1">
              <a:buFontTx/>
              <a:buNone/>
              <a:tabLst>
                <a:tab pos="363538" algn="l"/>
              </a:tabLst>
            </a:pPr>
            <a:r>
              <a:rPr lang="de-DE" smtClean="0"/>
              <a:t>-	Entgelt ist alles, was der Leistungsempfänger aufwendet, um die Leistung 	zu erhalten, jedoch abzüglich der Umsatzsteuer.</a:t>
            </a:r>
          </a:p>
          <a:p>
            <a:pPr marL="0" indent="0" eaLnBrk="1" hangingPunct="1">
              <a:tabLst>
                <a:tab pos="363538" algn="l"/>
              </a:tabLst>
            </a:pPr>
            <a:endParaRPr lang="de-DE" smtClean="0"/>
          </a:p>
          <a:p>
            <a:pPr marL="0" indent="0" eaLnBrk="1" hangingPunct="1">
              <a:buFontTx/>
              <a:buNone/>
              <a:tabLst>
                <a:tab pos="363538" algn="l"/>
              </a:tabLst>
            </a:pPr>
            <a:r>
              <a:rPr lang="de-DE" smtClean="0"/>
              <a:t>-	Z. B. Lieferung von Edelstahl zum Preis von 10.000,00 Euro netto, d. h. 	11.900,00 Euro brutto.</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liennummernplatzhalter 3"/>
          <p:cNvSpPr>
            <a:spLocks noGrp="1"/>
          </p:cNvSpPr>
          <p:nvPr>
            <p:ph type="sldNum" sz="quarter" idx="10"/>
          </p:nvPr>
        </p:nvSpPr>
        <p:spPr/>
        <p:txBody>
          <a:bodyPr/>
          <a:lstStyle/>
          <a:p>
            <a:pPr>
              <a:defRPr/>
            </a:pPr>
            <a:fld id="{D436E2BA-2123-4613-A0D9-520B6AFFC14E}" type="slidenum">
              <a:rPr lang="de-DE"/>
              <a:pPr>
                <a:defRPr/>
              </a:pPr>
              <a:t>11</a:t>
            </a:fld>
            <a:endParaRPr lang="de-DE"/>
          </a:p>
        </p:txBody>
      </p:sp>
      <p:sp>
        <p:nvSpPr>
          <p:cNvPr id="25602" name="Rectangle 2"/>
          <p:cNvSpPr>
            <a:spLocks noGrp="1" noChangeArrowheads="1"/>
          </p:cNvSpPr>
          <p:nvPr>
            <p:ph type="title"/>
          </p:nvPr>
        </p:nvSpPr>
        <p:spPr/>
        <p:txBody>
          <a:bodyPr/>
          <a:lstStyle/>
          <a:p>
            <a:pPr eaLnBrk="1" hangingPunct="1"/>
            <a:r>
              <a:rPr lang="de-DE" smtClean="0"/>
              <a:t>Umsatzsteuerrecht: Allgemeine Grundsätze</a:t>
            </a:r>
          </a:p>
        </p:txBody>
      </p:sp>
      <p:sp>
        <p:nvSpPr>
          <p:cNvPr id="25603" name="Rectangle 3"/>
          <p:cNvSpPr>
            <a:spLocks noGrp="1" noChangeArrowheads="1"/>
          </p:cNvSpPr>
          <p:nvPr>
            <p:ph type="body" idx="1"/>
          </p:nvPr>
        </p:nvSpPr>
        <p:spPr>
          <a:xfrm>
            <a:off x="306388" y="1611313"/>
            <a:ext cx="8367712" cy="3825875"/>
          </a:xfrm>
        </p:spPr>
        <p:txBody>
          <a:bodyPr/>
          <a:lstStyle/>
          <a:p>
            <a:pPr marL="0" indent="0" eaLnBrk="1" hangingPunct="1">
              <a:lnSpc>
                <a:spcPct val="80000"/>
              </a:lnSpc>
              <a:buFontTx/>
              <a:buNone/>
            </a:pPr>
            <a:r>
              <a:rPr lang="de-DE" sz="1800" smtClean="0">
                <a:latin typeface="AvocadoBold" pitchFamily="2" charset="0"/>
              </a:rPr>
              <a:t>Tausch mit Baraufgabe (Zuzahlung)</a:t>
            </a:r>
          </a:p>
          <a:p>
            <a:pPr marL="0" indent="0" eaLnBrk="1" hangingPunct="1">
              <a:lnSpc>
                <a:spcPct val="80000"/>
              </a:lnSpc>
              <a:buFontTx/>
              <a:buNone/>
            </a:pPr>
            <a:endParaRPr lang="de-DE" sz="1800" smtClean="0">
              <a:latin typeface="AvocadoBold" pitchFamily="2" charset="0"/>
            </a:endParaRPr>
          </a:p>
          <a:p>
            <a:pPr marL="0" indent="0" eaLnBrk="1" hangingPunct="1">
              <a:lnSpc>
                <a:spcPct val="80000"/>
              </a:lnSpc>
              <a:buFontTx/>
              <a:buNone/>
            </a:pPr>
            <a:r>
              <a:rPr lang="de-DE" sz="1800" u="sng" smtClean="0"/>
              <a:t>Beispiel:</a:t>
            </a:r>
            <a:r>
              <a:rPr lang="de-DE" sz="1800" smtClean="0"/>
              <a:t>	</a:t>
            </a:r>
          </a:p>
          <a:p>
            <a:pPr marL="0" indent="0" eaLnBrk="1" hangingPunct="1">
              <a:lnSpc>
                <a:spcPct val="80000"/>
              </a:lnSpc>
              <a:buFontTx/>
              <a:buNone/>
            </a:pPr>
            <a:r>
              <a:rPr lang="de-DE" sz="1800" smtClean="0"/>
              <a:t>Kauf eines Neuwagens für 30.000 Euro netto. Inzahlungnahme des Gebrauchtwagens für 20.000,00 Euro netto und Zahlung von 10.000,00 Euro netto in bar. </a:t>
            </a:r>
          </a:p>
          <a:p>
            <a:pPr marL="0" indent="0" eaLnBrk="1" hangingPunct="1">
              <a:lnSpc>
                <a:spcPct val="80000"/>
              </a:lnSpc>
            </a:pPr>
            <a:endParaRPr lang="de-DE" sz="1800" smtClean="0"/>
          </a:p>
          <a:p>
            <a:pPr marL="0" indent="0" eaLnBrk="1" hangingPunct="1">
              <a:lnSpc>
                <a:spcPct val="80000"/>
              </a:lnSpc>
              <a:buFontTx/>
              <a:buNone/>
            </a:pPr>
            <a:r>
              <a:rPr lang="de-DE" sz="1800" u="sng" smtClean="0"/>
              <a:t>Lösung</a:t>
            </a:r>
            <a:r>
              <a:rPr lang="de-DE" sz="1800" smtClean="0"/>
              <a:t>:	</a:t>
            </a:r>
          </a:p>
          <a:p>
            <a:pPr marL="0" indent="0" eaLnBrk="1" hangingPunct="1">
              <a:lnSpc>
                <a:spcPct val="80000"/>
              </a:lnSpc>
              <a:buFontTx/>
              <a:buNone/>
            </a:pPr>
            <a:r>
              <a:rPr lang="de-DE" sz="1800" smtClean="0"/>
              <a:t>Bemessungsgrundlage für die Lieferung des Neuwagens ist der „gelieferte“ Gebrauchtwagen plus die Zuzahlung, d. h. 20.000,00 Euro plus 10.000,00 Euro, insgesamt also 30.000,00 Euro. Auf diesen Betrag muss der Käufer Umsatzsteuer zahlen. </a:t>
            </a:r>
          </a:p>
          <a:p>
            <a:pPr marL="0" indent="0" eaLnBrk="1" hangingPunct="1">
              <a:lnSpc>
                <a:spcPct val="80000"/>
              </a:lnSpc>
              <a:buFontTx/>
              <a:buNone/>
            </a:pPr>
            <a:endParaRPr lang="de-DE" sz="1800" smtClean="0"/>
          </a:p>
          <a:p>
            <a:pPr marL="0" indent="0" eaLnBrk="1" hangingPunct="1">
              <a:lnSpc>
                <a:spcPct val="80000"/>
              </a:lnSpc>
              <a:buFontTx/>
              <a:buNone/>
            </a:pPr>
            <a:r>
              <a:rPr lang="de-DE" sz="1800" u="sng" smtClean="0"/>
              <a:t>Hinweis:</a:t>
            </a:r>
            <a:r>
              <a:rPr lang="de-DE" sz="1800" smtClean="0"/>
              <a:t> </a:t>
            </a:r>
          </a:p>
          <a:p>
            <a:pPr marL="0" indent="0" eaLnBrk="1" hangingPunct="1">
              <a:lnSpc>
                <a:spcPct val="80000"/>
              </a:lnSpc>
              <a:buFontTx/>
              <a:buNone/>
            </a:pPr>
            <a:r>
              <a:rPr lang="de-DE" sz="1800" smtClean="0"/>
              <a:t>Wäre der Käufer selbst Unternehmer, würde er den Gebrauchtwagen zum Preis von 20.000,00 Euro plus 19 % USt, d. h. für 23.800,00 Euro brutto in Rechnung stellen. Am Ergebnis des Beispiels ändert sich nichts, da die in Rechnung gestellte Umsatzsteuer nicht zum Entgelt gehört, d. h., nicht in die Bemessungsgrundlage einzubeziehen ist.</a:t>
            </a:r>
          </a:p>
        </p:txBody>
      </p:sp>
      <p:sp>
        <p:nvSpPr>
          <p:cNvPr id="25604" name="Text Box 4"/>
          <p:cNvSpPr txBox="1">
            <a:spLocks noChangeArrowheads="1"/>
          </p:cNvSpPr>
          <p:nvPr/>
        </p:nvSpPr>
        <p:spPr bwMode="auto">
          <a:xfrm>
            <a:off x="300038" y="1109663"/>
            <a:ext cx="2695575" cy="396875"/>
          </a:xfrm>
          <a:prstGeom prst="rect">
            <a:avLst/>
          </a:prstGeom>
          <a:noFill/>
          <a:ln w="9525">
            <a:noFill/>
            <a:miter lim="800000"/>
            <a:headEnd/>
            <a:tailEnd/>
          </a:ln>
        </p:spPr>
        <p:txBody>
          <a:bodyPr wrap="none">
            <a:spAutoFit/>
          </a:bodyPr>
          <a:lstStyle/>
          <a:p>
            <a:pPr fontAlgn="ctr"/>
            <a:r>
              <a:rPr lang="de-DE" sz="2000"/>
              <a:t>Bemessungsgrundlage</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liennummernplatzhalter 3"/>
          <p:cNvSpPr>
            <a:spLocks noGrp="1"/>
          </p:cNvSpPr>
          <p:nvPr>
            <p:ph type="sldNum" sz="quarter" idx="10"/>
          </p:nvPr>
        </p:nvSpPr>
        <p:spPr/>
        <p:txBody>
          <a:bodyPr/>
          <a:lstStyle/>
          <a:p>
            <a:pPr>
              <a:defRPr/>
            </a:pPr>
            <a:fld id="{D2829D76-9D41-4BB4-A7E6-5A37A516E08E}" type="slidenum">
              <a:rPr lang="de-DE"/>
              <a:pPr>
                <a:defRPr/>
              </a:pPr>
              <a:t>12</a:t>
            </a:fld>
            <a:endParaRPr lang="de-DE"/>
          </a:p>
        </p:txBody>
      </p:sp>
      <p:sp>
        <p:nvSpPr>
          <p:cNvPr id="26626" name="Rectangle 2"/>
          <p:cNvSpPr>
            <a:spLocks noGrp="1" noChangeArrowheads="1"/>
          </p:cNvSpPr>
          <p:nvPr>
            <p:ph type="title"/>
          </p:nvPr>
        </p:nvSpPr>
        <p:spPr/>
        <p:txBody>
          <a:bodyPr/>
          <a:lstStyle/>
          <a:p>
            <a:pPr eaLnBrk="1" hangingPunct="1"/>
            <a:r>
              <a:rPr lang="de-DE" smtClean="0"/>
              <a:t>Umsatzsteuerrecht: Allgemeine Grundsätze</a:t>
            </a:r>
          </a:p>
        </p:txBody>
      </p:sp>
      <p:sp>
        <p:nvSpPr>
          <p:cNvPr id="26627" name="Rectangle 3"/>
          <p:cNvSpPr>
            <a:spLocks noGrp="1" noChangeArrowheads="1"/>
          </p:cNvSpPr>
          <p:nvPr>
            <p:ph type="body" idx="1"/>
          </p:nvPr>
        </p:nvSpPr>
        <p:spPr>
          <a:xfrm>
            <a:off x="306388" y="1817688"/>
            <a:ext cx="8367712" cy="3825875"/>
          </a:xfrm>
        </p:spPr>
        <p:txBody>
          <a:bodyPr/>
          <a:lstStyle/>
          <a:p>
            <a:pPr marL="0" indent="0" eaLnBrk="1" hangingPunct="1">
              <a:lnSpc>
                <a:spcPct val="80000"/>
              </a:lnSpc>
              <a:buFontTx/>
              <a:buNone/>
            </a:pPr>
            <a:r>
              <a:rPr lang="de-DE" sz="1800" smtClean="0">
                <a:latin typeface="AvocadoBold" pitchFamily="2" charset="0"/>
              </a:rPr>
              <a:t>Tauschähnlicher Umsatz mit Baraufgabe</a:t>
            </a:r>
          </a:p>
          <a:p>
            <a:pPr marL="0" indent="0" eaLnBrk="1" hangingPunct="1">
              <a:lnSpc>
                <a:spcPct val="80000"/>
              </a:lnSpc>
              <a:buFontTx/>
              <a:buNone/>
            </a:pPr>
            <a:endParaRPr lang="de-DE" sz="1800" smtClean="0">
              <a:latin typeface="AvocadoBold" pitchFamily="2" charset="0"/>
            </a:endParaRPr>
          </a:p>
          <a:p>
            <a:pPr marL="0" indent="0" eaLnBrk="1" hangingPunct="1">
              <a:lnSpc>
                <a:spcPct val="80000"/>
              </a:lnSpc>
              <a:buFontTx/>
              <a:buNone/>
            </a:pPr>
            <a:r>
              <a:rPr lang="de-DE" sz="1800" u="sng" smtClean="0"/>
              <a:t>Beispiel</a:t>
            </a:r>
            <a:r>
              <a:rPr lang="de-DE" sz="1800" smtClean="0"/>
              <a:t>:	</a:t>
            </a:r>
          </a:p>
          <a:p>
            <a:pPr marL="0" indent="0" eaLnBrk="1" hangingPunct="1">
              <a:lnSpc>
                <a:spcPct val="80000"/>
              </a:lnSpc>
              <a:buFontTx/>
              <a:buNone/>
            </a:pPr>
            <a:endParaRPr lang="de-DE" sz="1800" smtClean="0"/>
          </a:p>
          <a:p>
            <a:pPr marL="0" indent="0" eaLnBrk="1" hangingPunct="1">
              <a:lnSpc>
                <a:spcPct val="80000"/>
              </a:lnSpc>
              <a:buFontTx/>
              <a:buNone/>
            </a:pPr>
            <a:r>
              <a:rPr lang="de-DE" sz="1800" smtClean="0"/>
              <a:t>Bearbeiter eines wertvollen Edelmetalls (Gold/Silber) erhält für Polierarbeiten einen Barlohn und darf den Materialabfall (Gold-/Silberstaub) behalten. Der Barlohn beträgt 70,00 Euro netto. Der Wert des Materialabfalls beträgt 30,00 Euro netto. </a:t>
            </a:r>
          </a:p>
          <a:p>
            <a:pPr marL="0" indent="0" eaLnBrk="1" hangingPunct="1">
              <a:lnSpc>
                <a:spcPct val="80000"/>
              </a:lnSpc>
              <a:buFontTx/>
              <a:buNone/>
            </a:pPr>
            <a:endParaRPr lang="de-DE" sz="1800" smtClean="0"/>
          </a:p>
          <a:p>
            <a:pPr marL="0" indent="0" eaLnBrk="1" hangingPunct="1">
              <a:lnSpc>
                <a:spcPct val="80000"/>
              </a:lnSpc>
              <a:buFontTx/>
              <a:buNone/>
            </a:pPr>
            <a:r>
              <a:rPr lang="de-DE" sz="1800" u="sng" smtClean="0"/>
              <a:t>Lösung</a:t>
            </a:r>
            <a:r>
              <a:rPr lang="de-DE" sz="1800" smtClean="0"/>
              <a:t>:</a:t>
            </a:r>
            <a:br>
              <a:rPr lang="de-DE" sz="1800" smtClean="0"/>
            </a:br>
            <a:endParaRPr lang="de-DE" sz="1800" smtClean="0"/>
          </a:p>
          <a:p>
            <a:pPr marL="0" indent="0" eaLnBrk="1" hangingPunct="1">
              <a:lnSpc>
                <a:spcPct val="80000"/>
              </a:lnSpc>
              <a:buFontTx/>
              <a:buNone/>
            </a:pPr>
            <a:r>
              <a:rPr lang="de-DE" sz="1800" smtClean="0"/>
              <a:t>Der Materialabfall ist zusätzlicher Werklohn.</a:t>
            </a:r>
          </a:p>
          <a:p>
            <a:pPr marL="0" indent="0" eaLnBrk="1" hangingPunct="1">
              <a:lnSpc>
                <a:spcPct val="80000"/>
              </a:lnSpc>
              <a:buFontTx/>
              <a:buNone/>
            </a:pPr>
            <a:endParaRPr lang="de-DE" sz="1800" smtClean="0"/>
          </a:p>
          <a:p>
            <a:pPr marL="0" indent="0" eaLnBrk="1" hangingPunct="1">
              <a:lnSpc>
                <a:spcPct val="80000"/>
              </a:lnSpc>
              <a:buFontTx/>
              <a:buNone/>
            </a:pPr>
            <a:r>
              <a:rPr lang="de-DE" sz="1800" smtClean="0"/>
              <a:t>Barlohn und Materialabfall = Entgelt. Umsatzsteuer auch auf den Materialabfall.</a:t>
            </a:r>
          </a:p>
          <a:p>
            <a:pPr marL="0" indent="0" eaLnBrk="1" hangingPunct="1">
              <a:lnSpc>
                <a:spcPct val="80000"/>
              </a:lnSpc>
              <a:buFontTx/>
              <a:buNone/>
            </a:pPr>
            <a:endParaRPr lang="de-DE" sz="1800" smtClean="0"/>
          </a:p>
          <a:p>
            <a:pPr marL="0" indent="0" eaLnBrk="1" hangingPunct="1">
              <a:lnSpc>
                <a:spcPct val="80000"/>
              </a:lnSpc>
              <a:buFontTx/>
              <a:buNone/>
            </a:pPr>
            <a:r>
              <a:rPr lang="de-DE" sz="1800" smtClean="0"/>
              <a:t>Die Rechnung über die Polierarbeiten lautet: 70,00 Euro + 30,00 Euro = 100,00 Euro netto + 19 % USt = 119,00 Euro.</a:t>
            </a:r>
          </a:p>
        </p:txBody>
      </p:sp>
      <p:sp>
        <p:nvSpPr>
          <p:cNvPr id="26628" name="Text Box 4"/>
          <p:cNvSpPr txBox="1">
            <a:spLocks noChangeArrowheads="1"/>
          </p:cNvSpPr>
          <p:nvPr/>
        </p:nvSpPr>
        <p:spPr bwMode="auto">
          <a:xfrm>
            <a:off x="300038" y="1281113"/>
            <a:ext cx="2695575" cy="396875"/>
          </a:xfrm>
          <a:prstGeom prst="rect">
            <a:avLst/>
          </a:prstGeom>
          <a:noFill/>
          <a:ln w="9525">
            <a:noFill/>
            <a:miter lim="800000"/>
            <a:headEnd/>
            <a:tailEnd/>
          </a:ln>
        </p:spPr>
        <p:txBody>
          <a:bodyPr wrap="none">
            <a:spAutoFit/>
          </a:bodyPr>
          <a:lstStyle/>
          <a:p>
            <a:pPr fontAlgn="ctr"/>
            <a:r>
              <a:rPr lang="de-DE" sz="2000"/>
              <a:t>Bemessungsgrundlage</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liennummernplatzhalter 3"/>
          <p:cNvSpPr>
            <a:spLocks noGrp="1"/>
          </p:cNvSpPr>
          <p:nvPr>
            <p:ph type="sldNum" sz="quarter" idx="10"/>
          </p:nvPr>
        </p:nvSpPr>
        <p:spPr/>
        <p:txBody>
          <a:bodyPr/>
          <a:lstStyle/>
          <a:p>
            <a:pPr>
              <a:defRPr/>
            </a:pPr>
            <a:fld id="{7DD9E5E5-A812-4717-A8BD-171673770F3E}" type="slidenum">
              <a:rPr lang="de-DE"/>
              <a:pPr>
                <a:defRPr/>
              </a:pPr>
              <a:t>13</a:t>
            </a:fld>
            <a:endParaRPr lang="de-DE"/>
          </a:p>
        </p:txBody>
      </p:sp>
      <p:sp>
        <p:nvSpPr>
          <p:cNvPr id="27650" name="Rectangle 2"/>
          <p:cNvSpPr>
            <a:spLocks noGrp="1" noChangeArrowheads="1"/>
          </p:cNvSpPr>
          <p:nvPr>
            <p:ph type="title"/>
          </p:nvPr>
        </p:nvSpPr>
        <p:spPr/>
        <p:txBody>
          <a:bodyPr/>
          <a:lstStyle/>
          <a:p>
            <a:pPr eaLnBrk="1" hangingPunct="1"/>
            <a:r>
              <a:rPr lang="de-DE" smtClean="0"/>
              <a:t>Tauschähnliche Umsätze </a:t>
            </a:r>
          </a:p>
        </p:txBody>
      </p:sp>
      <p:sp>
        <p:nvSpPr>
          <p:cNvPr id="27651" name="Rectangle 3"/>
          <p:cNvSpPr>
            <a:spLocks noGrp="1" noChangeArrowheads="1"/>
          </p:cNvSpPr>
          <p:nvPr>
            <p:ph type="body" idx="1"/>
          </p:nvPr>
        </p:nvSpPr>
        <p:spPr/>
        <p:txBody>
          <a:bodyPr/>
          <a:lstStyle/>
          <a:p>
            <a:pPr marL="355600" indent="-355600" eaLnBrk="1" hangingPunct="1">
              <a:buFontTx/>
              <a:buNone/>
            </a:pPr>
            <a:r>
              <a:rPr lang="de-DE" smtClean="0">
                <a:latin typeface="AvocadoBold" pitchFamily="2" charset="0"/>
              </a:rPr>
              <a:t>Entwicklung der Rechtsprechung und Verwaltungspraxis</a:t>
            </a:r>
          </a:p>
          <a:p>
            <a:pPr marL="355600" indent="-355600" eaLnBrk="1" hangingPunct="1">
              <a:buFontTx/>
              <a:buNone/>
            </a:pPr>
            <a:endParaRPr lang="de-DE" smtClean="0">
              <a:latin typeface="AvocadoBold" pitchFamily="2" charset="0"/>
            </a:endParaRPr>
          </a:p>
          <a:p>
            <a:pPr marL="355600" indent="-355600" eaLnBrk="1" hangingPunct="1">
              <a:buFontTx/>
              <a:buNone/>
            </a:pPr>
            <a:r>
              <a:rPr lang="de-DE" smtClean="0"/>
              <a:t>-	Die Thematik des tauschähnlichen Umsatzes als solche ist nicht neu.</a:t>
            </a:r>
          </a:p>
          <a:p>
            <a:pPr marL="355600" indent="-355600" eaLnBrk="1" hangingPunct="1"/>
            <a:endParaRPr lang="de-DE" smtClean="0"/>
          </a:p>
          <a:p>
            <a:pPr marL="355600" indent="-355600" eaLnBrk="1" hangingPunct="1">
              <a:buFontTx/>
              <a:buNone/>
            </a:pPr>
            <a:r>
              <a:rPr lang="de-DE" smtClean="0"/>
              <a:t>-	Rechtsprechung zum tauschähnlichen Umsatz (BFH BStBl. 1956 III 229; 1960 III 149; 1989 II 252).</a:t>
            </a:r>
          </a:p>
          <a:p>
            <a:pPr marL="355600" indent="-355600" eaLnBrk="1" hangingPunct="1"/>
            <a:endParaRPr lang="de-DE" smtClean="0"/>
          </a:p>
          <a:p>
            <a:pPr marL="355600" indent="-355600" eaLnBrk="1" hangingPunct="1">
              <a:buFontTx/>
              <a:buNone/>
            </a:pPr>
            <a:r>
              <a:rPr lang="de-DE" smtClean="0"/>
              <a:t>-	Aufgriff durch die Finanzverwaltung im Jahre 2008 in Bezug auf die Ent-sorgungsbranche.</a:t>
            </a:r>
          </a:p>
          <a:p>
            <a:pPr marL="355600" indent="-355600" eaLnBrk="1" hangingPunct="1"/>
            <a:endParaRPr lang="de-DE" smtClean="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liennummernplatzhalter 3"/>
          <p:cNvSpPr>
            <a:spLocks noGrp="1"/>
          </p:cNvSpPr>
          <p:nvPr>
            <p:ph type="sldNum" sz="quarter" idx="10"/>
          </p:nvPr>
        </p:nvSpPr>
        <p:spPr/>
        <p:txBody>
          <a:bodyPr/>
          <a:lstStyle/>
          <a:p>
            <a:pPr>
              <a:defRPr/>
            </a:pPr>
            <a:fld id="{223DD4E7-194D-4890-9697-3C7B0CE0DCB0}" type="slidenum">
              <a:rPr lang="de-DE"/>
              <a:pPr>
                <a:defRPr/>
              </a:pPr>
              <a:t>14</a:t>
            </a:fld>
            <a:endParaRPr lang="de-DE"/>
          </a:p>
        </p:txBody>
      </p:sp>
      <p:sp>
        <p:nvSpPr>
          <p:cNvPr id="28674" name="Rectangle 2"/>
          <p:cNvSpPr>
            <a:spLocks noGrp="1" noChangeArrowheads="1"/>
          </p:cNvSpPr>
          <p:nvPr>
            <p:ph type="title"/>
          </p:nvPr>
        </p:nvSpPr>
        <p:spPr/>
        <p:txBody>
          <a:bodyPr/>
          <a:lstStyle/>
          <a:p>
            <a:pPr eaLnBrk="1" hangingPunct="1"/>
            <a:r>
              <a:rPr lang="de-DE" smtClean="0"/>
              <a:t>Tauschähnliche Umsätze</a:t>
            </a:r>
          </a:p>
        </p:txBody>
      </p:sp>
      <p:sp>
        <p:nvSpPr>
          <p:cNvPr id="28675" name="Rectangle 3"/>
          <p:cNvSpPr>
            <a:spLocks noGrp="1" noChangeArrowheads="1"/>
          </p:cNvSpPr>
          <p:nvPr>
            <p:ph type="body" idx="1"/>
          </p:nvPr>
        </p:nvSpPr>
        <p:spPr/>
        <p:txBody>
          <a:bodyPr/>
          <a:lstStyle/>
          <a:p>
            <a:pPr marL="0" indent="0" eaLnBrk="1" hangingPunct="1">
              <a:lnSpc>
                <a:spcPct val="80000"/>
              </a:lnSpc>
              <a:buFontTx/>
              <a:buNone/>
              <a:tabLst>
                <a:tab pos="363538" algn="l"/>
              </a:tabLst>
            </a:pPr>
            <a:r>
              <a:rPr lang="de-DE" smtClean="0">
                <a:latin typeface="AvocadoBold" pitchFamily="2" charset="0"/>
              </a:rPr>
              <a:t>Entwicklung der Rechtsprechung</a:t>
            </a:r>
          </a:p>
          <a:p>
            <a:pPr marL="0" indent="0" eaLnBrk="1" hangingPunct="1">
              <a:lnSpc>
                <a:spcPct val="80000"/>
              </a:lnSpc>
              <a:buFontTx/>
              <a:buNone/>
              <a:tabLst>
                <a:tab pos="363538" algn="l"/>
              </a:tabLst>
            </a:pPr>
            <a:endParaRPr lang="de-DE" smtClean="0">
              <a:latin typeface="AvocadoBold" pitchFamily="2" charset="0"/>
            </a:endParaRPr>
          </a:p>
          <a:p>
            <a:pPr marL="0" indent="0" eaLnBrk="1" hangingPunct="1">
              <a:lnSpc>
                <a:spcPct val="80000"/>
              </a:lnSpc>
              <a:buFontTx/>
              <a:buNone/>
              <a:tabLst>
                <a:tab pos="363538" algn="l"/>
              </a:tabLst>
            </a:pPr>
            <a:r>
              <a:rPr lang="de-DE" sz="1800" smtClean="0"/>
              <a:t>-	BFH BStBl 1960 III 149:</a:t>
            </a:r>
          </a:p>
          <a:p>
            <a:pPr marL="0" indent="0" eaLnBrk="1" hangingPunct="1">
              <a:lnSpc>
                <a:spcPct val="80000"/>
              </a:lnSpc>
              <a:tabLst>
                <a:tab pos="363538" algn="l"/>
              </a:tabLst>
            </a:pPr>
            <a:endParaRPr lang="de-DE" sz="900" smtClean="0"/>
          </a:p>
          <a:p>
            <a:pPr marL="0" indent="0" eaLnBrk="1" hangingPunct="1">
              <a:lnSpc>
                <a:spcPct val="80000"/>
              </a:lnSpc>
              <a:buFontTx/>
              <a:buNone/>
              <a:tabLst>
                <a:tab pos="363538" algn="l"/>
              </a:tabLst>
            </a:pPr>
            <a:r>
              <a:rPr lang="de-DE" sz="1800" smtClean="0"/>
              <a:t>Ein Unternehmen lieferte Stahl an Lohnunternehmer. Diese mussten für eine bestimmte Menge Material eine bestimmte Menge Schraubenmuttern herstellen. Für die Herstellung der Muttern war ein bestimmter Stücklohn vereinbart. Der anfallende Schrott verblieb den Lohnunternehmern, ohne dass darüber besondere Vereinbarungen getroffen wurden. </a:t>
            </a:r>
          </a:p>
          <a:p>
            <a:pPr marL="0" indent="0" eaLnBrk="1" hangingPunct="1">
              <a:lnSpc>
                <a:spcPct val="80000"/>
              </a:lnSpc>
              <a:buFontTx/>
              <a:buNone/>
              <a:tabLst>
                <a:tab pos="363538" algn="l"/>
              </a:tabLst>
            </a:pPr>
            <a:endParaRPr lang="de-DE" sz="1800" smtClean="0"/>
          </a:p>
          <a:p>
            <a:pPr marL="0" indent="0" eaLnBrk="1" hangingPunct="1">
              <a:lnSpc>
                <a:spcPct val="80000"/>
              </a:lnSpc>
              <a:buFontTx/>
              <a:buNone/>
              <a:tabLst>
                <a:tab pos="363538" algn="l"/>
              </a:tabLst>
            </a:pPr>
            <a:r>
              <a:rPr lang="de-DE" sz="1800" smtClean="0"/>
              <a:t>Der BFH entschied, dass der Arbeitsleitung der Unternehmer sowohl der ausdrücklich vereinbarte Barlohn als auch die Überlassung der Schrottabfälle gegenüber stand, und zwar auch ohne besondere Abmachung über den Schrott. Da im Wirtschaftsleben bei der Durchführung entgeltlicher Verträge regelmäßig nichts verschenkt werde und der Schrott einen nicht unbeträchtlichen Wert habe, spreche die Vermutung für das Bestehen eines Leistungsaustausches bzw. einen tauschähnlichen Umsatz. Ein  tauschähnlicher Umsatz könne auch zu bejahen sein, wenn die Höhe des Barlohns durch die Überlassung des Schrotts beeinflusst werden, d. h., ohne Überlassung des Schrotts ein höherer Barlohn für die Verarbeitung des Stahls zu Schraubenmuttern hätte aufgewendet werden müssen.   </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liennummernplatzhalter 3"/>
          <p:cNvSpPr>
            <a:spLocks noGrp="1"/>
          </p:cNvSpPr>
          <p:nvPr>
            <p:ph type="sldNum" sz="quarter" idx="10"/>
          </p:nvPr>
        </p:nvSpPr>
        <p:spPr/>
        <p:txBody>
          <a:bodyPr/>
          <a:lstStyle/>
          <a:p>
            <a:pPr>
              <a:defRPr/>
            </a:pPr>
            <a:fld id="{741F4044-7DF0-42D3-9283-7043C3D372A7}" type="slidenum">
              <a:rPr lang="de-DE"/>
              <a:pPr>
                <a:defRPr/>
              </a:pPr>
              <a:t>15</a:t>
            </a:fld>
            <a:endParaRPr lang="de-DE"/>
          </a:p>
        </p:txBody>
      </p:sp>
      <p:sp>
        <p:nvSpPr>
          <p:cNvPr id="29698" name="Rectangle 2"/>
          <p:cNvSpPr>
            <a:spLocks noGrp="1" noChangeArrowheads="1"/>
          </p:cNvSpPr>
          <p:nvPr>
            <p:ph type="title"/>
          </p:nvPr>
        </p:nvSpPr>
        <p:spPr/>
        <p:txBody>
          <a:bodyPr/>
          <a:lstStyle/>
          <a:p>
            <a:pPr eaLnBrk="1" hangingPunct="1"/>
            <a:r>
              <a:rPr lang="de-DE" smtClean="0"/>
              <a:t>Tauschähnliche Umsätze</a:t>
            </a:r>
          </a:p>
        </p:txBody>
      </p:sp>
      <p:sp>
        <p:nvSpPr>
          <p:cNvPr id="29699" name="Rectangle 3"/>
          <p:cNvSpPr>
            <a:spLocks noGrp="1" noChangeArrowheads="1"/>
          </p:cNvSpPr>
          <p:nvPr>
            <p:ph type="body" idx="1"/>
          </p:nvPr>
        </p:nvSpPr>
        <p:spPr>
          <a:xfrm>
            <a:off x="279400" y="1268413"/>
            <a:ext cx="8367713" cy="4884737"/>
          </a:xfrm>
        </p:spPr>
        <p:txBody>
          <a:bodyPr/>
          <a:lstStyle/>
          <a:p>
            <a:pPr marL="355600" indent="-355600" eaLnBrk="1" hangingPunct="1">
              <a:lnSpc>
                <a:spcPct val="80000"/>
              </a:lnSpc>
              <a:buFontTx/>
              <a:buNone/>
            </a:pPr>
            <a:r>
              <a:rPr lang="de-DE" smtClean="0">
                <a:latin typeface="AvocadoBold" pitchFamily="2" charset="0"/>
              </a:rPr>
              <a:t>Entwicklung in der Finanzverwaltung</a:t>
            </a:r>
          </a:p>
          <a:p>
            <a:pPr marL="355600" indent="-355600" eaLnBrk="1" hangingPunct="1">
              <a:lnSpc>
                <a:spcPct val="80000"/>
              </a:lnSpc>
              <a:buFontTx/>
              <a:buNone/>
            </a:pPr>
            <a:endParaRPr lang="de-DE" smtClean="0">
              <a:latin typeface="AvocadoBold" pitchFamily="2" charset="0"/>
            </a:endParaRPr>
          </a:p>
          <a:p>
            <a:pPr marL="355600" indent="-355600" eaLnBrk="1" hangingPunct="1">
              <a:lnSpc>
                <a:spcPct val="80000"/>
              </a:lnSpc>
              <a:buFontTx/>
              <a:buNone/>
            </a:pPr>
            <a:r>
              <a:rPr lang="de-DE" sz="1600" smtClean="0"/>
              <a:t>-	Zusammenfassung der BFH-Rechtsprechung in den UStR.</a:t>
            </a:r>
          </a:p>
          <a:p>
            <a:pPr marL="355600" indent="-355600" eaLnBrk="1" hangingPunct="1">
              <a:lnSpc>
                <a:spcPct val="80000"/>
              </a:lnSpc>
              <a:buFontTx/>
              <a:buNone/>
            </a:pPr>
            <a:endParaRPr lang="de-DE" smtClean="0">
              <a:latin typeface="AvocadoBold" pitchFamily="2" charset="0"/>
            </a:endParaRPr>
          </a:p>
          <a:p>
            <a:pPr marL="355600" indent="-355600" eaLnBrk="1" hangingPunct="1">
              <a:lnSpc>
                <a:spcPct val="80000"/>
              </a:lnSpc>
              <a:buFontTx/>
              <a:buNone/>
            </a:pPr>
            <a:r>
              <a:rPr lang="de-DE" sz="1800" smtClean="0"/>
              <a:t>-	</a:t>
            </a:r>
            <a:r>
              <a:rPr lang="de-DE" sz="1600" smtClean="0"/>
              <a:t>Umsatzsteuer-Richtlinien UStR 2000 und 2005 Abschnitt 153 Absatz 2:</a:t>
            </a:r>
          </a:p>
          <a:p>
            <a:pPr marL="355600" indent="-355600" eaLnBrk="1" hangingPunct="1">
              <a:lnSpc>
                <a:spcPct val="80000"/>
              </a:lnSpc>
            </a:pPr>
            <a:endParaRPr lang="de-DE" sz="1600" smtClean="0"/>
          </a:p>
          <a:p>
            <a:pPr marL="355600" indent="-355600" eaLnBrk="1" hangingPunct="1">
              <a:lnSpc>
                <a:spcPct val="80000"/>
              </a:lnSpc>
              <a:buFontTx/>
              <a:buNone/>
            </a:pPr>
            <a:r>
              <a:rPr lang="de-DE" sz="1600" smtClean="0"/>
              <a:t>-	Regelungen zur Bemessungsgrundlage beim Tausch und bei tauschähnlichen Umsätzen </a:t>
            </a:r>
          </a:p>
          <a:p>
            <a:pPr marL="355600" indent="-355600" eaLnBrk="1" hangingPunct="1">
              <a:lnSpc>
                <a:spcPct val="80000"/>
              </a:lnSpc>
              <a:buFontTx/>
              <a:buNone/>
            </a:pPr>
            <a:endParaRPr lang="de-DE" sz="1600" smtClean="0"/>
          </a:p>
          <a:p>
            <a:pPr marL="355600" indent="-355600" eaLnBrk="1" hangingPunct="1">
              <a:lnSpc>
                <a:spcPct val="80000"/>
              </a:lnSpc>
              <a:buFontTx/>
              <a:buNone/>
            </a:pPr>
            <a:r>
              <a:rPr lang="de-DE" sz="1600" smtClean="0"/>
              <a:t>-	Entgelt kann neben der vereinbarten Barvergütung auch der anfallende Materialabfall sein, den der Leistungsempfänger dem leistenden Unternehmer überlässt.</a:t>
            </a:r>
          </a:p>
          <a:p>
            <a:pPr marL="355600" indent="-355600" eaLnBrk="1" hangingPunct="1">
              <a:lnSpc>
                <a:spcPct val="80000"/>
              </a:lnSpc>
            </a:pPr>
            <a:endParaRPr lang="de-DE" sz="1600" smtClean="0"/>
          </a:p>
          <a:p>
            <a:pPr marL="355600" indent="-355600" eaLnBrk="1" hangingPunct="1">
              <a:lnSpc>
                <a:spcPct val="80000"/>
              </a:lnSpc>
              <a:buFontTx/>
              <a:buNone/>
            </a:pPr>
            <a:r>
              <a:rPr lang="de-DE" sz="1600" smtClean="0"/>
              <a:t>-	Insbesondere, wenn Einigkeit besteht, dass die Barvergütung kein hinreichender Gegenwert für die Werkleistung ist.</a:t>
            </a:r>
          </a:p>
          <a:p>
            <a:pPr marL="355600" indent="-355600" eaLnBrk="1" hangingPunct="1">
              <a:lnSpc>
                <a:spcPct val="80000"/>
              </a:lnSpc>
            </a:pPr>
            <a:endParaRPr lang="de-DE" sz="1600" smtClean="0"/>
          </a:p>
          <a:p>
            <a:pPr marL="355600" indent="-355600" eaLnBrk="1" hangingPunct="1">
              <a:lnSpc>
                <a:spcPct val="80000"/>
              </a:lnSpc>
              <a:buFontTx/>
              <a:buNone/>
            </a:pPr>
            <a:r>
              <a:rPr lang="de-DE" sz="1600" smtClean="0"/>
              <a:t>-	Der Wert des Materialabfalls kann auch dann anteilige Gegenleistung für die Werkleistung sein, wenn über den Verbleib des Materialabfalls keine besondere Vereinbarung getroffen worden ist. Es besteht die Vermutung, dass die Höhe der vereinbarten Barvergütung durch den überlassenen Materialabfall beeinflusst worden ist, insbesondere, wenn es sich um wertvollen Materialabfall handelt (unter Hinweis auf BFH BStBl 1989 II 252). </a:t>
            </a:r>
            <a:endParaRPr lang="de-DE" sz="1800" smtClean="0"/>
          </a:p>
          <a:p>
            <a:pPr marL="355600" indent="-355600" eaLnBrk="1" hangingPunct="1">
              <a:lnSpc>
                <a:spcPct val="80000"/>
              </a:lnSpc>
            </a:pPr>
            <a:endParaRPr lang="de-DE" sz="1800" smtClean="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liennummernplatzhalter 3"/>
          <p:cNvSpPr>
            <a:spLocks noGrp="1"/>
          </p:cNvSpPr>
          <p:nvPr>
            <p:ph type="sldNum" sz="quarter" idx="10"/>
          </p:nvPr>
        </p:nvSpPr>
        <p:spPr/>
        <p:txBody>
          <a:bodyPr/>
          <a:lstStyle/>
          <a:p>
            <a:pPr>
              <a:defRPr/>
            </a:pPr>
            <a:fld id="{C61297C3-13FB-4BC8-8956-4D06DD237599}" type="slidenum">
              <a:rPr lang="de-DE"/>
              <a:pPr>
                <a:defRPr/>
              </a:pPr>
              <a:t>16</a:t>
            </a:fld>
            <a:endParaRPr lang="de-DE"/>
          </a:p>
        </p:txBody>
      </p:sp>
      <p:sp>
        <p:nvSpPr>
          <p:cNvPr id="30722" name="Rectangle 2"/>
          <p:cNvSpPr>
            <a:spLocks noGrp="1" noChangeArrowheads="1"/>
          </p:cNvSpPr>
          <p:nvPr>
            <p:ph type="title"/>
          </p:nvPr>
        </p:nvSpPr>
        <p:spPr/>
        <p:txBody>
          <a:bodyPr/>
          <a:lstStyle/>
          <a:p>
            <a:pPr eaLnBrk="1" hangingPunct="1"/>
            <a:r>
              <a:rPr lang="de-DE" smtClean="0"/>
              <a:t>Tauschähnliche Umsätze</a:t>
            </a:r>
          </a:p>
        </p:txBody>
      </p:sp>
      <p:sp>
        <p:nvSpPr>
          <p:cNvPr id="30723" name="Rectangle 3"/>
          <p:cNvSpPr>
            <a:spLocks noGrp="1" noChangeArrowheads="1"/>
          </p:cNvSpPr>
          <p:nvPr>
            <p:ph type="body" idx="1"/>
          </p:nvPr>
        </p:nvSpPr>
        <p:spPr>
          <a:xfrm>
            <a:off x="279400" y="1268413"/>
            <a:ext cx="8367713" cy="4884737"/>
          </a:xfrm>
        </p:spPr>
        <p:txBody>
          <a:bodyPr/>
          <a:lstStyle/>
          <a:p>
            <a:pPr marL="355600" indent="-355600" eaLnBrk="1" hangingPunct="1">
              <a:buFontTx/>
              <a:buNone/>
              <a:tabLst>
                <a:tab pos="7048500" algn="l"/>
              </a:tabLst>
            </a:pPr>
            <a:r>
              <a:rPr lang="de-DE" smtClean="0">
                <a:latin typeface="AvocadoBold" pitchFamily="2" charset="0"/>
              </a:rPr>
              <a:t>Entwicklung in der Finanzverwaltung</a:t>
            </a:r>
          </a:p>
          <a:p>
            <a:pPr marL="355600" indent="-355600" eaLnBrk="1" hangingPunct="1">
              <a:tabLst>
                <a:tab pos="7048500" algn="l"/>
              </a:tabLst>
            </a:pPr>
            <a:endParaRPr lang="de-DE" smtClean="0">
              <a:latin typeface="AvocadoBold" pitchFamily="2" charset="0"/>
            </a:endParaRPr>
          </a:p>
          <a:p>
            <a:pPr marL="355600" indent="-355600" eaLnBrk="1" hangingPunct="1">
              <a:buFontTx/>
              <a:buNone/>
              <a:tabLst>
                <a:tab pos="7048500" algn="l"/>
              </a:tabLst>
            </a:pPr>
            <a:r>
              <a:rPr lang="de-DE" sz="1800" smtClean="0"/>
              <a:t>-</a:t>
            </a:r>
            <a:r>
              <a:rPr lang="de-DE" sz="1600" smtClean="0"/>
              <a:t>	Umsatzsteuer-Richtlinien UStR 2008:</a:t>
            </a:r>
          </a:p>
          <a:p>
            <a:pPr marL="355600" indent="-355600" eaLnBrk="1" hangingPunct="1">
              <a:tabLst>
                <a:tab pos="7048500" algn="l"/>
              </a:tabLst>
            </a:pPr>
            <a:endParaRPr lang="de-DE" sz="1600" smtClean="0"/>
          </a:p>
          <a:p>
            <a:pPr marL="355600" indent="-355600" eaLnBrk="1" hangingPunct="1">
              <a:buFontTx/>
              <a:buNone/>
              <a:tabLst>
                <a:tab pos="7048500" algn="l"/>
              </a:tabLst>
            </a:pPr>
            <a:r>
              <a:rPr lang="de-DE" sz="1600" smtClean="0"/>
              <a:t>	Zum 01.01.2008 sind neue UStR in Kraft getreten (für Umsätze nach dem 31.12.2007).</a:t>
            </a:r>
          </a:p>
          <a:p>
            <a:pPr marL="355600" indent="-355600" eaLnBrk="1" hangingPunct="1">
              <a:buFontTx/>
              <a:buNone/>
              <a:tabLst>
                <a:tab pos="7048500" algn="l"/>
              </a:tabLst>
            </a:pPr>
            <a:endParaRPr lang="de-DE" sz="1600" smtClean="0"/>
          </a:p>
          <a:p>
            <a:pPr marL="355600" indent="-355600" eaLnBrk="1" hangingPunct="1">
              <a:buFontTx/>
              <a:buNone/>
              <a:tabLst>
                <a:tab pos="7048500" algn="l"/>
              </a:tabLst>
            </a:pPr>
            <a:r>
              <a:rPr lang="de-DE" sz="1600" smtClean="0"/>
              <a:t>	Hier werden erstmalig in den UStR Entsorgungsleistungen angesprochen:</a:t>
            </a:r>
          </a:p>
          <a:p>
            <a:pPr marL="355600" indent="-355600" eaLnBrk="1" hangingPunct="1">
              <a:tabLst>
                <a:tab pos="7048500" algn="l"/>
              </a:tabLst>
            </a:pPr>
            <a:endParaRPr lang="de-DE" sz="1600" smtClean="0"/>
          </a:p>
          <a:p>
            <a:pPr marL="355600" indent="-355600" eaLnBrk="1" hangingPunct="1">
              <a:buFontTx/>
              <a:buNone/>
              <a:tabLst>
                <a:tab pos="7048500" algn="l"/>
              </a:tabLst>
            </a:pPr>
            <a:r>
              <a:rPr lang="de-DE" sz="1600" smtClean="0"/>
              <a:t>	Übernimmt bei der Entsorgung wertstoffhaltiger Abfälle der Unternehmer (Entsorger) die vertraglich geschuldete industrielle Aufbereitung und erhält er die Verwertungs- und Ver-marktungsmöglichkeit über die im Abfall enthaltenen Wertstoffe, bleibt der Charakter der Leistung als Entsorgungsleistung ungeachtet des durch den Entsorger erzielten Preises für </a:t>
            </a:r>
          </a:p>
          <a:p>
            <a:pPr marL="355600" indent="-355600" eaLnBrk="1" hangingPunct="1">
              <a:buFontTx/>
              <a:buNone/>
              <a:tabLst>
                <a:tab pos="7048500" algn="l"/>
              </a:tabLst>
            </a:pPr>
            <a:r>
              <a:rPr lang="de-DE" sz="1600" smtClean="0"/>
              <a:t>	die Wertstoffe unberührt.  </a:t>
            </a:r>
          </a:p>
          <a:p>
            <a:pPr marL="355600" indent="-355600" eaLnBrk="1" hangingPunct="1">
              <a:buFontTx/>
              <a:buNone/>
              <a:tabLst>
                <a:tab pos="7048500" algn="l"/>
              </a:tabLst>
            </a:pPr>
            <a:endParaRPr lang="de-DE" sz="1600" smtClean="0"/>
          </a:p>
          <a:p>
            <a:pPr marL="355600" indent="-355600" eaLnBrk="1" hangingPunct="1">
              <a:buFontTx/>
              <a:buNone/>
              <a:tabLst>
                <a:tab pos="7048500" algn="l"/>
              </a:tabLst>
            </a:pPr>
            <a:r>
              <a:rPr lang="de-DE" sz="1600" smtClean="0"/>
              <a:t>	Der Wert des Wertstoffes ist Bemessungsgrundlage für die Entsorgungsleistung, gegebenen-falls – je nach Marktlage – abzüglich bzw. zuzüglich einer Baraufgabe.</a:t>
            </a:r>
          </a:p>
          <a:p>
            <a:pPr marL="355600" indent="-355600" eaLnBrk="1" hangingPunct="1">
              <a:tabLst>
                <a:tab pos="7048500" algn="l"/>
              </a:tabLst>
            </a:pPr>
            <a:endParaRPr lang="de-DE" sz="1600" smtClean="0"/>
          </a:p>
          <a:p>
            <a:pPr marL="355600" indent="-355600" eaLnBrk="1" hangingPunct="1">
              <a:tabLst>
                <a:tab pos="7048500" algn="l"/>
              </a:tabLst>
            </a:pPr>
            <a:endParaRPr lang="de-DE" sz="1600" smtClean="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liennummernplatzhalter 3"/>
          <p:cNvSpPr>
            <a:spLocks noGrp="1"/>
          </p:cNvSpPr>
          <p:nvPr>
            <p:ph type="sldNum" sz="quarter" idx="10"/>
          </p:nvPr>
        </p:nvSpPr>
        <p:spPr/>
        <p:txBody>
          <a:bodyPr/>
          <a:lstStyle/>
          <a:p>
            <a:pPr>
              <a:defRPr/>
            </a:pPr>
            <a:fld id="{E5D85BA0-C893-4172-ADE7-4447F9ABD848}" type="slidenum">
              <a:rPr lang="de-DE"/>
              <a:pPr>
                <a:defRPr/>
              </a:pPr>
              <a:t>17</a:t>
            </a:fld>
            <a:endParaRPr lang="de-DE"/>
          </a:p>
        </p:txBody>
      </p:sp>
      <p:sp>
        <p:nvSpPr>
          <p:cNvPr id="31746" name="Rectangle 2"/>
          <p:cNvSpPr>
            <a:spLocks noGrp="1" noChangeArrowheads="1"/>
          </p:cNvSpPr>
          <p:nvPr>
            <p:ph type="title"/>
          </p:nvPr>
        </p:nvSpPr>
        <p:spPr/>
        <p:txBody>
          <a:bodyPr/>
          <a:lstStyle/>
          <a:p>
            <a:pPr eaLnBrk="1" hangingPunct="1"/>
            <a:r>
              <a:rPr lang="de-DE" smtClean="0"/>
              <a:t>Tauschähnliche Umsätze</a:t>
            </a:r>
          </a:p>
        </p:txBody>
      </p:sp>
      <p:sp>
        <p:nvSpPr>
          <p:cNvPr id="31747" name="Rectangle 3"/>
          <p:cNvSpPr>
            <a:spLocks noGrp="1" noChangeArrowheads="1"/>
          </p:cNvSpPr>
          <p:nvPr>
            <p:ph type="body" idx="1"/>
          </p:nvPr>
        </p:nvSpPr>
        <p:spPr>
          <a:xfrm>
            <a:off x="279400" y="1520825"/>
            <a:ext cx="8367713" cy="4884738"/>
          </a:xfrm>
        </p:spPr>
        <p:txBody>
          <a:bodyPr/>
          <a:lstStyle/>
          <a:p>
            <a:pPr marL="0" indent="0" eaLnBrk="1" hangingPunct="1">
              <a:lnSpc>
                <a:spcPct val="80000"/>
              </a:lnSpc>
              <a:buFontTx/>
              <a:buNone/>
              <a:tabLst>
                <a:tab pos="355600" algn="l"/>
              </a:tabLst>
            </a:pPr>
            <a:r>
              <a:rPr lang="de-DE" sz="1600" u="sng" smtClean="0"/>
              <a:t>Beispiel:</a:t>
            </a:r>
          </a:p>
          <a:p>
            <a:pPr marL="0" indent="0" eaLnBrk="1" hangingPunct="1">
              <a:lnSpc>
                <a:spcPct val="80000"/>
              </a:lnSpc>
              <a:buFontTx/>
              <a:buNone/>
              <a:tabLst>
                <a:tab pos="355600" algn="l"/>
              </a:tabLst>
            </a:pPr>
            <a:endParaRPr lang="de-DE" sz="1600" u="sng" smtClean="0"/>
          </a:p>
          <a:p>
            <a:pPr marL="0" indent="0" eaLnBrk="1" hangingPunct="1">
              <a:lnSpc>
                <a:spcPct val="80000"/>
              </a:lnSpc>
              <a:buFontTx/>
              <a:buNone/>
              <a:tabLst>
                <a:tab pos="355600" algn="l"/>
              </a:tabLst>
            </a:pPr>
            <a:r>
              <a:rPr lang="de-DE" sz="1600" smtClean="0"/>
              <a:t>Der Entsorger erhält für seine Entsorgungsleistung einen Barlohn. Er darf die im Abfall enthaltenen Wertstoffe vermarkten und verwerten.</a:t>
            </a:r>
          </a:p>
          <a:p>
            <a:pPr marL="0" indent="0" eaLnBrk="1" hangingPunct="1">
              <a:lnSpc>
                <a:spcPct val="80000"/>
              </a:lnSpc>
              <a:buFontTx/>
              <a:buNone/>
              <a:tabLst>
                <a:tab pos="355600" algn="l"/>
              </a:tabLst>
            </a:pPr>
            <a:endParaRPr lang="de-DE" sz="1600" smtClean="0"/>
          </a:p>
          <a:p>
            <a:pPr marL="0" indent="0" eaLnBrk="1" hangingPunct="1">
              <a:lnSpc>
                <a:spcPct val="80000"/>
              </a:lnSpc>
              <a:buFontTx/>
              <a:buNone/>
              <a:tabLst>
                <a:tab pos="355600" algn="l"/>
              </a:tabLst>
            </a:pPr>
            <a:r>
              <a:rPr lang="de-DE" sz="1600" u="sng" smtClean="0"/>
              <a:t>Lösung:</a:t>
            </a:r>
          </a:p>
          <a:p>
            <a:pPr marL="0" indent="0" eaLnBrk="1" hangingPunct="1">
              <a:lnSpc>
                <a:spcPct val="80000"/>
              </a:lnSpc>
              <a:buFontTx/>
              <a:buNone/>
              <a:tabLst>
                <a:tab pos="355600" algn="l"/>
              </a:tabLst>
            </a:pPr>
            <a:r>
              <a:rPr lang="de-DE" sz="1600" smtClean="0"/>
              <a:t>Das Entgelt setzt sich zusammen aus Barlohn und Wertstoffen im Abfall.</a:t>
            </a:r>
          </a:p>
          <a:p>
            <a:pPr marL="0" indent="0" eaLnBrk="1" hangingPunct="1">
              <a:lnSpc>
                <a:spcPct val="80000"/>
              </a:lnSpc>
              <a:buFontTx/>
              <a:buNone/>
              <a:tabLst>
                <a:tab pos="355600" algn="l"/>
              </a:tabLst>
            </a:pPr>
            <a:endParaRPr lang="de-DE" sz="1600" smtClean="0"/>
          </a:p>
          <a:p>
            <a:pPr marL="0" indent="0" eaLnBrk="1" hangingPunct="1">
              <a:lnSpc>
                <a:spcPct val="80000"/>
              </a:lnSpc>
              <a:buFontTx/>
              <a:buNone/>
              <a:tabLst>
                <a:tab pos="355600" algn="l"/>
              </a:tabLst>
            </a:pPr>
            <a:r>
              <a:rPr lang="de-DE" sz="1600" smtClean="0"/>
              <a:t>-	Entsorgung von 1t Abfall für 80,00 Euro; Abfall enthält Wertstoffe im Wert von </a:t>
            </a:r>
            <a:br>
              <a:rPr lang="de-DE" sz="1600" smtClean="0"/>
            </a:br>
            <a:r>
              <a:rPr lang="de-DE" sz="1600" smtClean="0"/>
              <a:t>	20,00 Euro</a:t>
            </a:r>
          </a:p>
          <a:p>
            <a:pPr marL="0" indent="0" eaLnBrk="1" hangingPunct="1">
              <a:lnSpc>
                <a:spcPct val="80000"/>
              </a:lnSpc>
              <a:buFontTx/>
              <a:buNone/>
              <a:tabLst>
                <a:tab pos="355600" algn="l"/>
              </a:tabLst>
            </a:pPr>
            <a:endParaRPr lang="de-DE" sz="1600" smtClean="0"/>
          </a:p>
          <a:p>
            <a:pPr marL="0" indent="0" eaLnBrk="1" hangingPunct="1">
              <a:lnSpc>
                <a:spcPct val="80000"/>
              </a:lnSpc>
              <a:buFontTx/>
              <a:buNone/>
              <a:tabLst>
                <a:tab pos="355600" algn="l"/>
              </a:tabLst>
            </a:pPr>
            <a:r>
              <a:rPr lang="de-DE" sz="1600" smtClean="0"/>
              <a:t>	Rechnung des Entsorgers: </a:t>
            </a:r>
          </a:p>
          <a:p>
            <a:pPr marL="0" indent="0" eaLnBrk="1" hangingPunct="1">
              <a:lnSpc>
                <a:spcPct val="80000"/>
              </a:lnSpc>
              <a:buFontTx/>
              <a:buNone/>
              <a:tabLst>
                <a:tab pos="355600" algn="l"/>
              </a:tabLst>
            </a:pPr>
            <a:r>
              <a:rPr lang="de-DE" sz="1600" smtClean="0"/>
              <a:t>	80,00 Euro + 20,00 Euro + 19% USt = 119,00 Euro</a:t>
            </a:r>
          </a:p>
          <a:p>
            <a:pPr marL="0" indent="0" eaLnBrk="1" hangingPunct="1">
              <a:lnSpc>
                <a:spcPct val="80000"/>
              </a:lnSpc>
              <a:buFontTx/>
              <a:buNone/>
              <a:tabLst>
                <a:tab pos="355600" algn="l"/>
              </a:tabLst>
            </a:pPr>
            <a:r>
              <a:rPr lang="de-DE" sz="1600" smtClean="0"/>
              <a:t>	(nicht: 80,00 Euro + 15,20 Euro USt = 95,20 Euro)</a:t>
            </a:r>
          </a:p>
          <a:p>
            <a:pPr marL="0" indent="0" eaLnBrk="1" hangingPunct="1">
              <a:lnSpc>
                <a:spcPct val="80000"/>
              </a:lnSpc>
              <a:buFontTx/>
              <a:buNone/>
              <a:tabLst>
                <a:tab pos="355600" algn="l"/>
              </a:tabLst>
            </a:pPr>
            <a:endParaRPr lang="de-DE" sz="1600" smtClean="0"/>
          </a:p>
          <a:p>
            <a:pPr marL="0" indent="0" eaLnBrk="1" hangingPunct="1">
              <a:lnSpc>
                <a:spcPct val="80000"/>
              </a:lnSpc>
              <a:buFontTx/>
              <a:buNone/>
              <a:tabLst>
                <a:tab pos="355600" algn="l"/>
              </a:tabLst>
            </a:pPr>
            <a:r>
              <a:rPr lang="de-DE" sz="1600" smtClean="0"/>
              <a:t>-	Lieferung von Wertstoffen im Abfall</a:t>
            </a:r>
          </a:p>
          <a:p>
            <a:pPr marL="0" indent="0" eaLnBrk="1" hangingPunct="1">
              <a:lnSpc>
                <a:spcPct val="80000"/>
              </a:lnSpc>
              <a:buFontTx/>
              <a:buNone/>
              <a:tabLst>
                <a:tab pos="355600" algn="l"/>
              </a:tabLst>
            </a:pPr>
            <a:endParaRPr lang="de-DE" sz="1600" smtClean="0"/>
          </a:p>
          <a:p>
            <a:pPr marL="0" indent="0" eaLnBrk="1" hangingPunct="1">
              <a:lnSpc>
                <a:spcPct val="80000"/>
              </a:lnSpc>
              <a:buFontTx/>
              <a:buNone/>
              <a:tabLst>
                <a:tab pos="355600" algn="l"/>
              </a:tabLst>
            </a:pPr>
            <a:r>
              <a:rPr lang="de-DE" sz="1600" smtClean="0"/>
              <a:t>	Rechnung des Abfallerzeugers: </a:t>
            </a:r>
          </a:p>
          <a:p>
            <a:pPr marL="0" indent="0" eaLnBrk="1" hangingPunct="1">
              <a:lnSpc>
                <a:spcPct val="80000"/>
              </a:lnSpc>
              <a:buFontTx/>
              <a:buNone/>
              <a:tabLst>
                <a:tab pos="355600" algn="l"/>
              </a:tabLst>
            </a:pPr>
            <a:r>
              <a:rPr lang="de-DE" sz="1600" smtClean="0"/>
              <a:t>	(100,00 Euro – 80,00 Euro) + 3,80 Euro USt = 23,80 Euro</a:t>
            </a:r>
          </a:p>
          <a:p>
            <a:pPr marL="0" indent="0" eaLnBrk="1" hangingPunct="1">
              <a:lnSpc>
                <a:spcPct val="80000"/>
              </a:lnSpc>
              <a:buFontTx/>
              <a:buNone/>
              <a:tabLst>
                <a:tab pos="355600" algn="l"/>
              </a:tabLst>
            </a:pPr>
            <a:endParaRPr lang="de-DE" sz="1600" smtClean="0"/>
          </a:p>
          <a:p>
            <a:pPr marL="0" indent="0" eaLnBrk="1" hangingPunct="1">
              <a:lnSpc>
                <a:spcPct val="80000"/>
              </a:lnSpc>
              <a:buFontTx/>
              <a:buNone/>
              <a:tabLst>
                <a:tab pos="355600" algn="l"/>
              </a:tabLst>
            </a:pPr>
            <a:endParaRPr lang="de-DE" sz="1800" smtClean="0"/>
          </a:p>
        </p:txBody>
      </p:sp>
      <p:sp>
        <p:nvSpPr>
          <p:cNvPr id="31748" name="Text Box 4"/>
          <p:cNvSpPr txBox="1">
            <a:spLocks noChangeArrowheads="1"/>
          </p:cNvSpPr>
          <p:nvPr/>
        </p:nvSpPr>
        <p:spPr bwMode="auto">
          <a:xfrm>
            <a:off x="271463" y="1089025"/>
            <a:ext cx="4319587" cy="396875"/>
          </a:xfrm>
          <a:prstGeom prst="rect">
            <a:avLst/>
          </a:prstGeom>
          <a:noFill/>
          <a:ln w="9525">
            <a:noFill/>
            <a:miter lim="800000"/>
            <a:headEnd/>
            <a:tailEnd/>
          </a:ln>
        </p:spPr>
        <p:txBody>
          <a:bodyPr wrap="none">
            <a:spAutoFit/>
          </a:bodyPr>
          <a:lstStyle/>
          <a:p>
            <a:pPr>
              <a:spcBef>
                <a:spcPct val="20000"/>
              </a:spcBef>
            </a:pPr>
            <a:r>
              <a:rPr lang="de-DE" sz="2000"/>
              <a:t>Entwicklung in der Finanzverwaltung</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liennummernplatzhalter 3"/>
          <p:cNvSpPr>
            <a:spLocks noGrp="1"/>
          </p:cNvSpPr>
          <p:nvPr>
            <p:ph type="sldNum" sz="quarter" idx="10"/>
          </p:nvPr>
        </p:nvSpPr>
        <p:spPr/>
        <p:txBody>
          <a:bodyPr/>
          <a:lstStyle/>
          <a:p>
            <a:pPr>
              <a:defRPr/>
            </a:pPr>
            <a:fld id="{ACA17CB6-F08C-4A05-A135-EE541A9605C8}" type="slidenum">
              <a:rPr lang="de-DE"/>
              <a:pPr>
                <a:defRPr/>
              </a:pPr>
              <a:t>18</a:t>
            </a:fld>
            <a:endParaRPr lang="de-DE"/>
          </a:p>
        </p:txBody>
      </p:sp>
      <p:sp>
        <p:nvSpPr>
          <p:cNvPr id="32770" name="Rectangle 2"/>
          <p:cNvSpPr>
            <a:spLocks noGrp="1" noChangeArrowheads="1"/>
          </p:cNvSpPr>
          <p:nvPr>
            <p:ph type="title"/>
          </p:nvPr>
        </p:nvSpPr>
        <p:spPr/>
        <p:txBody>
          <a:bodyPr/>
          <a:lstStyle/>
          <a:p>
            <a:pPr eaLnBrk="1" hangingPunct="1"/>
            <a:r>
              <a:rPr lang="de-DE" smtClean="0"/>
              <a:t>Tauschähnliche Umsätze</a:t>
            </a:r>
          </a:p>
        </p:txBody>
      </p:sp>
      <p:sp>
        <p:nvSpPr>
          <p:cNvPr id="32771" name="Rectangle 3"/>
          <p:cNvSpPr>
            <a:spLocks noGrp="1" noChangeArrowheads="1"/>
          </p:cNvSpPr>
          <p:nvPr>
            <p:ph type="body" idx="1"/>
          </p:nvPr>
        </p:nvSpPr>
        <p:spPr>
          <a:xfrm>
            <a:off x="279400" y="1268413"/>
            <a:ext cx="8367713" cy="4884737"/>
          </a:xfrm>
        </p:spPr>
        <p:txBody>
          <a:bodyPr/>
          <a:lstStyle/>
          <a:p>
            <a:pPr marL="363538" indent="-363538" eaLnBrk="1" hangingPunct="1">
              <a:lnSpc>
                <a:spcPct val="80000"/>
              </a:lnSpc>
              <a:buFontTx/>
              <a:buNone/>
            </a:pPr>
            <a:r>
              <a:rPr lang="de-DE" dirty="0" smtClean="0">
                <a:latin typeface="AvocadoBold" pitchFamily="2" charset="0"/>
              </a:rPr>
              <a:t>BMF-Schreiben vom 01.12.2008</a:t>
            </a:r>
          </a:p>
          <a:p>
            <a:pPr marL="363538" indent="-363538" eaLnBrk="1" hangingPunct="1">
              <a:lnSpc>
                <a:spcPct val="80000"/>
              </a:lnSpc>
            </a:pPr>
            <a:endParaRPr lang="de-DE" dirty="0" smtClean="0"/>
          </a:p>
          <a:p>
            <a:pPr marL="363538" indent="-363538" eaLnBrk="1" hangingPunct="1">
              <a:lnSpc>
                <a:spcPct val="80000"/>
              </a:lnSpc>
              <a:buFontTx/>
              <a:buNone/>
            </a:pPr>
            <a:r>
              <a:rPr lang="de-DE" dirty="0" smtClean="0"/>
              <a:t>-	Umsatzsteuer </a:t>
            </a:r>
          </a:p>
          <a:p>
            <a:pPr marL="363538" indent="-363538" eaLnBrk="1" hangingPunct="1">
              <a:lnSpc>
                <a:spcPct val="80000"/>
              </a:lnSpc>
            </a:pPr>
            <a:endParaRPr lang="de-DE" dirty="0" smtClean="0"/>
          </a:p>
          <a:p>
            <a:pPr marL="363538" indent="-363538" eaLnBrk="1" hangingPunct="1">
              <a:lnSpc>
                <a:spcPct val="80000"/>
              </a:lnSpc>
              <a:buFontTx/>
              <a:buNone/>
            </a:pPr>
            <a:r>
              <a:rPr lang="de-DE" dirty="0" smtClean="0"/>
              <a:t>-	Leistungsbeziehungen bei der Abgabe werthaltiger Abfälle</a:t>
            </a:r>
          </a:p>
          <a:p>
            <a:pPr marL="363538" indent="-363538" eaLnBrk="1" hangingPunct="1">
              <a:lnSpc>
                <a:spcPct val="80000"/>
              </a:lnSpc>
            </a:pPr>
            <a:endParaRPr lang="de-DE" dirty="0" smtClean="0"/>
          </a:p>
          <a:p>
            <a:pPr marL="363538" indent="-363538" eaLnBrk="1" hangingPunct="1">
              <a:lnSpc>
                <a:spcPct val="80000"/>
              </a:lnSpc>
            </a:pPr>
            <a:r>
              <a:rPr lang="de-DE" dirty="0" smtClean="0"/>
              <a:t>Anwendung der Grundsätze des tauschähnlichen Umsatzes</a:t>
            </a:r>
          </a:p>
          <a:p>
            <a:pPr marL="363538" indent="-363538" eaLnBrk="1" hangingPunct="1">
              <a:lnSpc>
                <a:spcPct val="80000"/>
              </a:lnSpc>
            </a:pPr>
            <a:endParaRPr lang="de-DE" dirty="0" smtClean="0"/>
          </a:p>
          <a:p>
            <a:pPr marL="363538" indent="-363538" eaLnBrk="1" hangingPunct="1">
              <a:lnSpc>
                <a:spcPct val="80000"/>
              </a:lnSpc>
            </a:pPr>
            <a:r>
              <a:rPr lang="de-DE" dirty="0" smtClean="0"/>
              <a:t>UStR aufgehoben: jetzt Umsatzsteuer-Anwendungserlass vom 01.10.2010 (</a:t>
            </a:r>
            <a:r>
              <a:rPr lang="de-DE" dirty="0" err="1" smtClean="0"/>
              <a:t>UStAE</a:t>
            </a:r>
            <a:r>
              <a:rPr lang="de-DE" dirty="0" smtClean="0"/>
              <a:t>)</a:t>
            </a:r>
          </a:p>
          <a:p>
            <a:pPr marL="363538" indent="-363538" eaLnBrk="1" hangingPunct="1">
              <a:lnSpc>
                <a:spcPct val="80000"/>
              </a:lnSpc>
              <a:buNone/>
            </a:pPr>
            <a:endParaRPr lang="de-DE" dirty="0" smtClean="0"/>
          </a:p>
          <a:p>
            <a:pPr marL="363538" indent="-363538" eaLnBrk="1" hangingPunct="1">
              <a:lnSpc>
                <a:spcPct val="80000"/>
              </a:lnSpc>
            </a:pPr>
            <a:r>
              <a:rPr lang="de-DE" dirty="0" smtClean="0"/>
              <a:t>BMF-Schreiben sind/werden integriert in </a:t>
            </a:r>
            <a:r>
              <a:rPr lang="de-DE" dirty="0" err="1" smtClean="0"/>
              <a:t>UStAE</a:t>
            </a:r>
            <a:r>
              <a:rPr lang="de-DE" dirty="0" smtClean="0"/>
              <a:t> (wird fortlaufend aktualisiert) </a:t>
            </a:r>
          </a:p>
          <a:p>
            <a:pPr marL="363538" indent="-363538" eaLnBrk="1" hangingPunct="1">
              <a:lnSpc>
                <a:spcPct val="80000"/>
              </a:lnSpc>
              <a:buFontTx/>
              <a:buNone/>
            </a:pPr>
            <a:endParaRPr lang="de-DE" dirty="0" smtClean="0"/>
          </a:p>
          <a:p>
            <a:pPr marL="363538" indent="-363538" eaLnBrk="1" hangingPunct="1">
              <a:lnSpc>
                <a:spcPct val="80000"/>
              </a:lnSpc>
              <a:buFontTx/>
              <a:buNone/>
            </a:pPr>
            <a:endParaRPr lang="de-DE" dirty="0" smtClean="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liennummernplatzhalter 3"/>
          <p:cNvSpPr>
            <a:spLocks noGrp="1"/>
          </p:cNvSpPr>
          <p:nvPr>
            <p:ph type="sldNum" sz="quarter" idx="10"/>
          </p:nvPr>
        </p:nvSpPr>
        <p:spPr/>
        <p:txBody>
          <a:bodyPr/>
          <a:lstStyle/>
          <a:p>
            <a:pPr>
              <a:defRPr/>
            </a:pPr>
            <a:fld id="{BEF25C46-11AB-4481-8BA6-2D7286B68A21}" type="slidenum">
              <a:rPr lang="de-DE"/>
              <a:pPr>
                <a:defRPr/>
              </a:pPr>
              <a:t>19</a:t>
            </a:fld>
            <a:endParaRPr lang="de-DE"/>
          </a:p>
        </p:txBody>
      </p:sp>
      <p:sp>
        <p:nvSpPr>
          <p:cNvPr id="33794" name="Rectangle 2"/>
          <p:cNvSpPr>
            <a:spLocks noGrp="1" noChangeArrowheads="1"/>
          </p:cNvSpPr>
          <p:nvPr>
            <p:ph type="title"/>
          </p:nvPr>
        </p:nvSpPr>
        <p:spPr/>
        <p:txBody>
          <a:bodyPr/>
          <a:lstStyle/>
          <a:p>
            <a:pPr eaLnBrk="1" hangingPunct="1"/>
            <a:r>
              <a:rPr lang="de-DE" smtClean="0"/>
              <a:t>BMF-Schreiben </a:t>
            </a:r>
          </a:p>
        </p:txBody>
      </p:sp>
      <p:sp>
        <p:nvSpPr>
          <p:cNvPr id="33795" name="Rectangle 3"/>
          <p:cNvSpPr>
            <a:spLocks noGrp="1" noChangeArrowheads="1"/>
          </p:cNvSpPr>
          <p:nvPr>
            <p:ph type="body" idx="1"/>
          </p:nvPr>
        </p:nvSpPr>
        <p:spPr>
          <a:xfrm>
            <a:off x="279400" y="1649413"/>
            <a:ext cx="8367713" cy="2446337"/>
          </a:xfrm>
        </p:spPr>
        <p:txBody>
          <a:bodyPr/>
          <a:lstStyle/>
          <a:p>
            <a:pPr marL="381000" indent="-381000" eaLnBrk="1" hangingPunct="1">
              <a:lnSpc>
                <a:spcPct val="80000"/>
              </a:lnSpc>
              <a:buFontTx/>
              <a:buNone/>
            </a:pPr>
            <a:r>
              <a:rPr lang="de-DE" sz="1800" smtClean="0"/>
              <a:t>-	Ein Abfallerzeuger oder -besitzer beauftragt einen Dritten (Unternehmer) mit der ordnungsgemäßen Entsorgung seines Abfalls.</a:t>
            </a:r>
          </a:p>
          <a:p>
            <a:pPr marL="381000" indent="-381000" eaLnBrk="1" hangingPunct="1">
              <a:lnSpc>
                <a:spcPct val="80000"/>
              </a:lnSpc>
            </a:pPr>
            <a:endParaRPr lang="de-DE" sz="1800" smtClean="0"/>
          </a:p>
          <a:p>
            <a:pPr marL="381000" indent="-381000" eaLnBrk="1" hangingPunct="1">
              <a:lnSpc>
                <a:spcPct val="80000"/>
              </a:lnSpc>
              <a:buFontTx/>
              <a:buNone/>
            </a:pPr>
            <a:r>
              <a:rPr lang="de-DE" sz="1800" smtClean="0"/>
              <a:t>-	Der Dritte (Unternehmer) erbringt mit der Übernahme und Erfüllung der Entsorgungspflicht eine sonstige Leistung,</a:t>
            </a:r>
          </a:p>
          <a:p>
            <a:pPr marL="381000" indent="-381000" eaLnBrk="1" hangingPunct="1">
              <a:lnSpc>
                <a:spcPct val="80000"/>
              </a:lnSpc>
            </a:pPr>
            <a:endParaRPr lang="de-DE" sz="1800" smtClean="0"/>
          </a:p>
          <a:p>
            <a:pPr marL="381000" indent="-381000" eaLnBrk="1" hangingPunct="1">
              <a:lnSpc>
                <a:spcPct val="80000"/>
              </a:lnSpc>
              <a:buFontTx/>
              <a:buNone/>
            </a:pPr>
            <a:r>
              <a:rPr lang="de-DE" sz="1800" smtClean="0"/>
              <a:t>-	sofern der Entsorgung eine eigenständige wirtschaftliche Bedeutung zukommt;</a:t>
            </a:r>
          </a:p>
          <a:p>
            <a:pPr marL="381000" indent="-381000" eaLnBrk="1" hangingPunct="1">
              <a:lnSpc>
                <a:spcPct val="80000"/>
              </a:lnSpc>
            </a:pPr>
            <a:endParaRPr lang="de-DE" sz="1800" smtClean="0"/>
          </a:p>
          <a:p>
            <a:pPr marL="381000" indent="-381000" eaLnBrk="1" hangingPunct="1">
              <a:lnSpc>
                <a:spcPct val="80000"/>
              </a:lnSpc>
              <a:buFontTx/>
              <a:buNone/>
            </a:pPr>
            <a:r>
              <a:rPr lang="de-DE" sz="1800" smtClean="0"/>
              <a:t>-	davon ist insbesondere auszugehen, wenn über die Entsorgung ein Entsorgungs-nachweis ausgestellt wird.</a:t>
            </a:r>
          </a:p>
          <a:p>
            <a:pPr marL="381000" indent="-381000" eaLnBrk="1" hangingPunct="1">
              <a:lnSpc>
                <a:spcPct val="80000"/>
              </a:lnSpc>
            </a:pPr>
            <a:endParaRPr lang="de-DE" sz="1800" smtClean="0"/>
          </a:p>
          <a:p>
            <a:pPr marL="381000" indent="-381000" eaLnBrk="1" hangingPunct="1">
              <a:lnSpc>
                <a:spcPct val="80000"/>
              </a:lnSpc>
              <a:buFontTx/>
              <a:buNone/>
            </a:pPr>
            <a:endParaRPr lang="de-DE" sz="1800" smtClean="0"/>
          </a:p>
          <a:p>
            <a:pPr marL="381000" indent="-381000" eaLnBrk="1" hangingPunct="1">
              <a:lnSpc>
                <a:spcPct val="80000"/>
              </a:lnSpc>
              <a:buFontTx/>
              <a:buNone/>
            </a:pPr>
            <a:endParaRPr lang="de-DE" sz="1800" smtClean="0"/>
          </a:p>
        </p:txBody>
      </p:sp>
      <p:sp>
        <p:nvSpPr>
          <p:cNvPr id="33796" name="Text Box 4"/>
          <p:cNvSpPr txBox="1">
            <a:spLocks noChangeArrowheads="1"/>
          </p:cNvSpPr>
          <p:nvPr/>
        </p:nvSpPr>
        <p:spPr bwMode="auto">
          <a:xfrm>
            <a:off x="265113" y="1169988"/>
            <a:ext cx="6765925" cy="581025"/>
          </a:xfrm>
          <a:prstGeom prst="rect">
            <a:avLst/>
          </a:prstGeom>
          <a:noFill/>
          <a:ln w="9525">
            <a:noFill/>
            <a:miter lim="800000"/>
            <a:headEnd/>
            <a:tailEnd/>
          </a:ln>
        </p:spPr>
        <p:txBody>
          <a:bodyPr wrap="none">
            <a:spAutoFit/>
          </a:bodyPr>
          <a:lstStyle/>
          <a:p>
            <a:pPr>
              <a:lnSpc>
                <a:spcPct val="80000"/>
              </a:lnSpc>
              <a:spcBef>
                <a:spcPct val="20000"/>
              </a:spcBef>
            </a:pPr>
            <a:r>
              <a:rPr lang="de-DE" sz="2000"/>
              <a:t>Leistungsbeziehungen bei der Abgabe werthaltiger Abfälle</a:t>
            </a:r>
          </a:p>
          <a:p>
            <a:pPr fontAlgn="ctr"/>
            <a:endParaRPr lang="de-DE"/>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liennummernplatzhalter 3"/>
          <p:cNvSpPr>
            <a:spLocks noGrp="1"/>
          </p:cNvSpPr>
          <p:nvPr>
            <p:ph type="sldNum" sz="quarter" idx="10"/>
          </p:nvPr>
        </p:nvSpPr>
        <p:spPr/>
        <p:txBody>
          <a:bodyPr/>
          <a:lstStyle/>
          <a:p>
            <a:pPr>
              <a:defRPr/>
            </a:pPr>
            <a:fld id="{349B8CB4-6615-47C4-A7CE-435DA2D9ADAC}" type="slidenum">
              <a:rPr lang="de-DE"/>
              <a:pPr>
                <a:defRPr/>
              </a:pPr>
              <a:t>2</a:t>
            </a:fld>
            <a:endParaRPr lang="de-DE"/>
          </a:p>
        </p:txBody>
      </p:sp>
      <p:sp>
        <p:nvSpPr>
          <p:cNvPr id="16386" name="Rectangle 1026"/>
          <p:cNvSpPr>
            <a:spLocks noGrp="1" noChangeArrowheads="1"/>
          </p:cNvSpPr>
          <p:nvPr>
            <p:ph type="title"/>
          </p:nvPr>
        </p:nvSpPr>
        <p:spPr>
          <a:xfrm>
            <a:off x="436563" y="692150"/>
            <a:ext cx="8643937" cy="533400"/>
          </a:xfrm>
        </p:spPr>
        <p:txBody>
          <a:bodyPr/>
          <a:lstStyle/>
          <a:p>
            <a:pPr eaLnBrk="1" hangingPunct="1"/>
            <a:r>
              <a:rPr lang="de-DE" smtClean="0"/>
              <a:t>Umsatzsteuerrecht: Allgemeine Grundsätze</a:t>
            </a:r>
          </a:p>
        </p:txBody>
      </p:sp>
      <p:sp>
        <p:nvSpPr>
          <p:cNvPr id="16387" name="Rectangle 1027"/>
          <p:cNvSpPr>
            <a:spLocks noGrp="1" noChangeArrowheads="1"/>
          </p:cNvSpPr>
          <p:nvPr>
            <p:ph type="body" idx="1"/>
          </p:nvPr>
        </p:nvSpPr>
        <p:spPr>
          <a:xfrm>
            <a:off x="420688" y="2259013"/>
            <a:ext cx="8355012" cy="4392612"/>
          </a:xfrm>
        </p:spPr>
        <p:txBody>
          <a:bodyPr/>
          <a:lstStyle/>
          <a:p>
            <a:pPr marL="363538" indent="-363538" eaLnBrk="1" hangingPunct="1">
              <a:buFontTx/>
              <a:buNone/>
            </a:pPr>
            <a:r>
              <a:rPr lang="de-DE" sz="1800" smtClean="0"/>
              <a:t>- 	Die Lieferung und sonstigen Leistungen, die ein Unternehmer im Inland gegen Entgelt im Rahmen seines Unternehmens ausführt.</a:t>
            </a:r>
          </a:p>
          <a:p>
            <a:pPr marL="363538" indent="-363538" eaLnBrk="1" hangingPunct="1"/>
            <a:endParaRPr lang="de-DE" sz="1800" smtClean="0"/>
          </a:p>
          <a:p>
            <a:pPr marL="363538" indent="-363538" eaLnBrk="1" hangingPunct="1">
              <a:buFontTx/>
              <a:buNone/>
            </a:pPr>
            <a:r>
              <a:rPr lang="de-DE" sz="1800" smtClean="0"/>
              <a:t>-	Der innergemeinschaftliche Erwerb im Inland gegen Entgelt.</a:t>
            </a:r>
          </a:p>
          <a:p>
            <a:pPr marL="363538" indent="-363538" eaLnBrk="1" hangingPunct="1"/>
            <a:endParaRPr lang="de-DE" sz="1800" smtClean="0"/>
          </a:p>
          <a:p>
            <a:pPr marL="363538" indent="-363538" eaLnBrk="1" hangingPunct="1">
              <a:buFontTx/>
              <a:buNone/>
            </a:pPr>
            <a:r>
              <a:rPr lang="de-DE" sz="1800" smtClean="0"/>
              <a:t>-	Die Einfuhr von Gegenständen im Inland aus Drittstaaten.</a:t>
            </a:r>
          </a:p>
        </p:txBody>
      </p:sp>
      <p:sp>
        <p:nvSpPr>
          <p:cNvPr id="16388" name="Text Box 1028"/>
          <p:cNvSpPr txBox="1">
            <a:spLocks noChangeArrowheads="1"/>
          </p:cNvSpPr>
          <p:nvPr/>
        </p:nvSpPr>
        <p:spPr bwMode="auto">
          <a:xfrm>
            <a:off x="431800" y="1628775"/>
            <a:ext cx="5273675" cy="641350"/>
          </a:xfrm>
          <a:prstGeom prst="rect">
            <a:avLst/>
          </a:prstGeom>
          <a:noFill/>
          <a:ln w="9525">
            <a:noFill/>
            <a:miter lim="800000"/>
            <a:headEnd/>
            <a:tailEnd/>
          </a:ln>
        </p:spPr>
        <p:txBody>
          <a:bodyPr wrap="none">
            <a:spAutoFit/>
          </a:bodyPr>
          <a:lstStyle/>
          <a:p>
            <a:pPr fontAlgn="ctr"/>
            <a:r>
              <a:rPr lang="de-DE" sz="1800">
                <a:latin typeface="AvocadoRegular" pitchFamily="2" charset="0"/>
              </a:rPr>
              <a:t>Der Umsatzsteuer unterliegen die folgenden Umsätze:</a:t>
            </a:r>
            <a:br>
              <a:rPr lang="de-DE" sz="1800">
                <a:latin typeface="AvocadoRegular" pitchFamily="2" charset="0"/>
              </a:rPr>
            </a:br>
            <a:endParaRPr lang="de-DE" sz="1800">
              <a:latin typeface="AvocadoRegular" pitchFamily="2" charset="0"/>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liennummernplatzhalter 3"/>
          <p:cNvSpPr>
            <a:spLocks noGrp="1"/>
          </p:cNvSpPr>
          <p:nvPr>
            <p:ph type="sldNum" sz="quarter" idx="10"/>
          </p:nvPr>
        </p:nvSpPr>
        <p:spPr/>
        <p:txBody>
          <a:bodyPr/>
          <a:lstStyle/>
          <a:p>
            <a:pPr>
              <a:defRPr/>
            </a:pPr>
            <a:fld id="{77FD1B5F-488B-40E9-9307-71B87DFD10F4}" type="slidenum">
              <a:rPr lang="de-DE"/>
              <a:pPr>
                <a:defRPr/>
              </a:pPr>
              <a:t>20</a:t>
            </a:fld>
            <a:endParaRPr lang="de-DE"/>
          </a:p>
        </p:txBody>
      </p:sp>
      <p:sp>
        <p:nvSpPr>
          <p:cNvPr id="34818" name="Rectangle 2"/>
          <p:cNvSpPr>
            <a:spLocks noGrp="1" noChangeArrowheads="1"/>
          </p:cNvSpPr>
          <p:nvPr>
            <p:ph type="title"/>
          </p:nvPr>
        </p:nvSpPr>
        <p:spPr/>
        <p:txBody>
          <a:bodyPr/>
          <a:lstStyle/>
          <a:p>
            <a:pPr eaLnBrk="1" hangingPunct="1"/>
            <a:r>
              <a:rPr lang="de-DE" smtClean="0"/>
              <a:t>BMF-Schreiben </a:t>
            </a:r>
          </a:p>
        </p:txBody>
      </p:sp>
      <p:sp>
        <p:nvSpPr>
          <p:cNvPr id="34819" name="Rectangle 3"/>
          <p:cNvSpPr>
            <a:spLocks noGrp="1" noChangeArrowheads="1"/>
          </p:cNvSpPr>
          <p:nvPr>
            <p:ph type="body" idx="1"/>
          </p:nvPr>
        </p:nvSpPr>
        <p:spPr>
          <a:xfrm>
            <a:off x="279400" y="2065338"/>
            <a:ext cx="8367713" cy="2446337"/>
          </a:xfrm>
        </p:spPr>
        <p:txBody>
          <a:bodyPr/>
          <a:lstStyle/>
          <a:p>
            <a:pPr marL="381000" indent="-381000" eaLnBrk="1" hangingPunct="1">
              <a:lnSpc>
                <a:spcPct val="80000"/>
              </a:lnSpc>
              <a:buFontTx/>
              <a:buNone/>
            </a:pPr>
            <a:r>
              <a:rPr lang="de-DE" sz="1600" smtClean="0"/>
              <a:t>-	Dem zur Entsorgung überlassenen Abfall ist ein wirtschaftlicher Wert beizumessen (sogenannter werthaltiger Abfall).</a:t>
            </a:r>
          </a:p>
          <a:p>
            <a:pPr marL="381000" indent="-381000" eaLnBrk="1" hangingPunct="1">
              <a:lnSpc>
                <a:spcPct val="80000"/>
              </a:lnSpc>
            </a:pPr>
            <a:endParaRPr lang="de-DE" sz="1600" smtClean="0"/>
          </a:p>
          <a:p>
            <a:pPr marL="381000" indent="-381000" eaLnBrk="1" hangingPunct="1">
              <a:lnSpc>
                <a:spcPct val="80000"/>
              </a:lnSpc>
              <a:buFontTx/>
              <a:buNone/>
            </a:pPr>
            <a:r>
              <a:rPr lang="de-DE" sz="1600" smtClean="0"/>
              <a:t>-	Tauschähnlicher Umsatz – ggf. mit Baraufgabe –, wenn nach den übereinstimmenden Vorstellungen der Vertragspartner</a:t>
            </a:r>
          </a:p>
          <a:p>
            <a:pPr marL="381000" indent="-381000" eaLnBrk="1" hangingPunct="1">
              <a:lnSpc>
                <a:spcPct val="80000"/>
              </a:lnSpc>
            </a:pPr>
            <a:endParaRPr lang="de-DE" sz="1600" smtClean="0"/>
          </a:p>
          <a:p>
            <a:pPr marL="857250" lvl="1" eaLnBrk="1" hangingPunct="1">
              <a:lnSpc>
                <a:spcPct val="80000"/>
              </a:lnSpc>
            </a:pPr>
            <a:r>
              <a:rPr lang="de-DE" sz="1800" smtClean="0"/>
              <a:t>der überlassene Abfall die Höhe der Barvergütung für die Entsorgungsleistung oder </a:t>
            </a:r>
          </a:p>
          <a:p>
            <a:pPr marL="857250" lvl="1" eaLnBrk="1" hangingPunct="1">
              <a:lnSpc>
                <a:spcPct val="80000"/>
              </a:lnSpc>
            </a:pPr>
            <a:endParaRPr lang="de-DE" sz="1800" smtClean="0"/>
          </a:p>
          <a:p>
            <a:pPr marL="857250" lvl="1" eaLnBrk="1" hangingPunct="1">
              <a:lnSpc>
                <a:spcPct val="80000"/>
              </a:lnSpc>
            </a:pPr>
            <a:r>
              <a:rPr lang="de-DE" sz="1800" smtClean="0"/>
              <a:t>die übernommene Entsorgung die Barvergütung für die Lieferung des Abfalls</a:t>
            </a:r>
          </a:p>
          <a:p>
            <a:pPr marL="857250" lvl="1" eaLnBrk="1" hangingPunct="1">
              <a:lnSpc>
                <a:spcPct val="80000"/>
              </a:lnSpc>
              <a:buFontTx/>
              <a:buNone/>
            </a:pPr>
            <a:r>
              <a:rPr lang="de-DE" sz="1800" smtClean="0"/>
              <a:t> </a:t>
            </a:r>
          </a:p>
          <a:p>
            <a:pPr marL="381000" indent="-381000" eaLnBrk="1" hangingPunct="1">
              <a:lnSpc>
                <a:spcPct val="80000"/>
              </a:lnSpc>
              <a:buFontTx/>
              <a:buNone/>
            </a:pPr>
            <a:r>
              <a:rPr lang="de-DE" sz="1600" smtClean="0"/>
              <a:t>	beeinflusst hat.</a:t>
            </a:r>
          </a:p>
          <a:p>
            <a:pPr marL="381000" indent="-381000" eaLnBrk="1" hangingPunct="1">
              <a:lnSpc>
                <a:spcPct val="80000"/>
              </a:lnSpc>
              <a:buFontTx/>
              <a:buNone/>
            </a:pPr>
            <a:endParaRPr lang="de-DE" sz="1600" smtClean="0"/>
          </a:p>
          <a:p>
            <a:pPr marL="381000" indent="-381000" eaLnBrk="1" hangingPunct="1">
              <a:lnSpc>
                <a:spcPct val="80000"/>
              </a:lnSpc>
              <a:buFontTx/>
              <a:buNone/>
            </a:pPr>
            <a:endParaRPr lang="de-DE" sz="1800" smtClean="0"/>
          </a:p>
        </p:txBody>
      </p:sp>
      <p:sp>
        <p:nvSpPr>
          <p:cNvPr id="34820" name="Text Box 4"/>
          <p:cNvSpPr txBox="1">
            <a:spLocks noChangeArrowheads="1"/>
          </p:cNvSpPr>
          <p:nvPr/>
        </p:nvSpPr>
        <p:spPr bwMode="auto">
          <a:xfrm>
            <a:off x="265113" y="1169988"/>
            <a:ext cx="8472487" cy="581025"/>
          </a:xfrm>
          <a:prstGeom prst="rect">
            <a:avLst/>
          </a:prstGeom>
          <a:noFill/>
          <a:ln w="9525">
            <a:noFill/>
            <a:miter lim="800000"/>
            <a:headEnd/>
            <a:tailEnd/>
          </a:ln>
        </p:spPr>
        <p:txBody>
          <a:bodyPr>
            <a:spAutoFit/>
          </a:bodyPr>
          <a:lstStyle/>
          <a:p>
            <a:pPr algn="just">
              <a:lnSpc>
                <a:spcPct val="80000"/>
              </a:lnSpc>
              <a:spcBef>
                <a:spcPct val="20000"/>
              </a:spcBef>
            </a:pPr>
            <a:r>
              <a:rPr lang="de-DE" sz="2000"/>
              <a:t>Tauschähnlicher Umsatz (Entsorgungsleistung gegen Lieferung des Ab-falls)</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liennummernplatzhalter 3"/>
          <p:cNvSpPr>
            <a:spLocks noGrp="1"/>
          </p:cNvSpPr>
          <p:nvPr>
            <p:ph type="sldNum" sz="quarter" idx="10"/>
          </p:nvPr>
        </p:nvSpPr>
        <p:spPr/>
        <p:txBody>
          <a:bodyPr/>
          <a:lstStyle/>
          <a:p>
            <a:pPr>
              <a:defRPr/>
            </a:pPr>
            <a:fld id="{D7ECAE80-1BE1-41F9-A03C-6CA509A0CAAE}" type="slidenum">
              <a:rPr lang="de-DE"/>
              <a:pPr>
                <a:defRPr/>
              </a:pPr>
              <a:t>21</a:t>
            </a:fld>
            <a:endParaRPr lang="de-DE"/>
          </a:p>
        </p:txBody>
      </p:sp>
      <p:sp>
        <p:nvSpPr>
          <p:cNvPr id="35842" name="Rectangle 2"/>
          <p:cNvSpPr>
            <a:spLocks noGrp="1" noChangeArrowheads="1"/>
          </p:cNvSpPr>
          <p:nvPr>
            <p:ph type="title"/>
          </p:nvPr>
        </p:nvSpPr>
        <p:spPr/>
        <p:txBody>
          <a:bodyPr/>
          <a:lstStyle/>
          <a:p>
            <a:pPr eaLnBrk="1" hangingPunct="1"/>
            <a:r>
              <a:rPr lang="de-DE" smtClean="0"/>
              <a:t>BMF-Schreiben</a:t>
            </a:r>
          </a:p>
        </p:txBody>
      </p:sp>
      <p:sp>
        <p:nvSpPr>
          <p:cNvPr id="35843" name="Rectangle 3"/>
          <p:cNvSpPr>
            <a:spLocks noGrp="1" noChangeArrowheads="1"/>
          </p:cNvSpPr>
          <p:nvPr>
            <p:ph type="body" idx="1"/>
          </p:nvPr>
        </p:nvSpPr>
        <p:spPr>
          <a:xfrm>
            <a:off x="279400" y="1617663"/>
            <a:ext cx="8367713" cy="3825875"/>
          </a:xfrm>
        </p:spPr>
        <p:txBody>
          <a:bodyPr/>
          <a:lstStyle/>
          <a:p>
            <a:pPr eaLnBrk="1" hangingPunct="1">
              <a:lnSpc>
                <a:spcPct val="90000"/>
              </a:lnSpc>
              <a:buFontTx/>
              <a:buNone/>
            </a:pPr>
            <a:r>
              <a:rPr lang="de-DE" sz="1800" smtClean="0"/>
              <a:t>-</a:t>
            </a:r>
            <a:r>
              <a:rPr lang="de-DE" sz="1600" smtClean="0"/>
              <a:t>	Aus Vereinfachungsgründen kann bei der Abgabe werthaltiger Abfälle davon ausgegangen werden, dass eine zum tauschähnlichen Umsatz führende Beeinflussung der Barvergütung grundsätzlich nur vorliegt,</a:t>
            </a:r>
          </a:p>
          <a:p>
            <a:pPr eaLnBrk="1" hangingPunct="1">
              <a:lnSpc>
                <a:spcPct val="90000"/>
              </a:lnSpc>
            </a:pPr>
            <a:endParaRPr lang="de-DE" sz="1600" smtClean="0"/>
          </a:p>
          <a:p>
            <a:pPr eaLnBrk="1" hangingPunct="1">
              <a:lnSpc>
                <a:spcPct val="90000"/>
              </a:lnSpc>
              <a:buFontTx/>
              <a:buNone/>
            </a:pPr>
            <a:r>
              <a:rPr lang="de-DE" sz="1600" smtClean="0"/>
              <a:t>-	wenn die Beteiligten ausdrücklich hierauf gerichtete Vereinbarungen getroffen haben,</a:t>
            </a:r>
          </a:p>
          <a:p>
            <a:pPr eaLnBrk="1" hangingPunct="1">
              <a:lnSpc>
                <a:spcPct val="90000"/>
              </a:lnSpc>
            </a:pPr>
            <a:endParaRPr lang="de-DE" sz="1600" smtClean="0"/>
          </a:p>
          <a:p>
            <a:pPr eaLnBrk="1" hangingPunct="1">
              <a:lnSpc>
                <a:spcPct val="90000"/>
              </a:lnSpc>
              <a:buFontTx/>
              <a:buNone/>
            </a:pPr>
            <a:r>
              <a:rPr lang="de-DE" sz="1600" smtClean="0"/>
              <a:t>-	d. h., neben dem Entsorgungsentgelt einen bestimmten Wert für eine bestimmte Menge der überlassenen Abfälle vereinbart haben,</a:t>
            </a:r>
          </a:p>
          <a:p>
            <a:pPr eaLnBrk="1" hangingPunct="1">
              <a:lnSpc>
                <a:spcPct val="90000"/>
              </a:lnSpc>
            </a:pPr>
            <a:endParaRPr lang="de-DE" sz="1600" smtClean="0"/>
          </a:p>
          <a:p>
            <a:pPr eaLnBrk="1" hangingPunct="1">
              <a:lnSpc>
                <a:spcPct val="90000"/>
              </a:lnSpc>
              <a:buFontTx/>
              <a:buNone/>
            </a:pPr>
            <a:r>
              <a:rPr lang="de-DE" sz="1600" smtClean="0"/>
              <a:t>-	oder diese wechselseitige Beeinflussung offensichtlich ist, z. B.:</a:t>
            </a:r>
          </a:p>
          <a:p>
            <a:pPr lvl="1" eaLnBrk="1" hangingPunct="1">
              <a:lnSpc>
                <a:spcPct val="90000"/>
              </a:lnSpc>
              <a:buFontTx/>
              <a:buNone/>
            </a:pPr>
            <a:r>
              <a:rPr lang="de-DE" sz="1800" smtClean="0"/>
              <a:t>-	Preisanpassungsklauseln</a:t>
            </a:r>
          </a:p>
          <a:p>
            <a:pPr lvl="1" eaLnBrk="1" hangingPunct="1">
              <a:lnSpc>
                <a:spcPct val="90000"/>
              </a:lnSpc>
              <a:buFontTx/>
              <a:buNone/>
            </a:pPr>
            <a:r>
              <a:rPr lang="de-DE" sz="1800" smtClean="0"/>
              <a:t>-	Art und Menge des Entsorgungsentgelts ändern sich in Abhängigkeit von der Qualität der überlassenen Abfälle</a:t>
            </a:r>
          </a:p>
          <a:p>
            <a:pPr lvl="1" eaLnBrk="1" hangingPunct="1">
              <a:lnSpc>
                <a:spcPct val="90000"/>
              </a:lnSpc>
              <a:buFontTx/>
              <a:buNone/>
            </a:pPr>
            <a:r>
              <a:rPr lang="de-DE" sz="1800" smtClean="0"/>
              <a:t>-	(Mehr-) Erlösverteilungsabrede</a:t>
            </a:r>
          </a:p>
          <a:p>
            <a:pPr lvl="1" eaLnBrk="1" hangingPunct="1">
              <a:lnSpc>
                <a:spcPct val="90000"/>
              </a:lnSpc>
              <a:buFontTx/>
              <a:buNone/>
            </a:pPr>
            <a:r>
              <a:rPr lang="de-DE" sz="1800" smtClean="0"/>
              <a:t>-	Allgemeiner Marktpreis</a:t>
            </a:r>
          </a:p>
        </p:txBody>
      </p:sp>
      <p:sp>
        <p:nvSpPr>
          <p:cNvPr id="35844" name="Text Box 4"/>
          <p:cNvSpPr txBox="1">
            <a:spLocks noChangeArrowheads="1"/>
          </p:cNvSpPr>
          <p:nvPr/>
        </p:nvSpPr>
        <p:spPr bwMode="auto">
          <a:xfrm>
            <a:off x="265113" y="1082675"/>
            <a:ext cx="2865437" cy="396875"/>
          </a:xfrm>
          <a:prstGeom prst="rect">
            <a:avLst/>
          </a:prstGeom>
          <a:noFill/>
          <a:ln w="9525">
            <a:noFill/>
            <a:miter lim="800000"/>
            <a:headEnd/>
            <a:tailEnd/>
          </a:ln>
        </p:spPr>
        <p:txBody>
          <a:bodyPr wrap="none">
            <a:spAutoFit/>
          </a:bodyPr>
          <a:lstStyle/>
          <a:p>
            <a:pPr fontAlgn="ctr"/>
            <a:r>
              <a:rPr lang="de-DE" sz="2000"/>
              <a:t>Tauschähnlicher Umsatz</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liennummernplatzhalter 3"/>
          <p:cNvSpPr>
            <a:spLocks noGrp="1"/>
          </p:cNvSpPr>
          <p:nvPr>
            <p:ph type="sldNum" sz="quarter" idx="10"/>
          </p:nvPr>
        </p:nvSpPr>
        <p:spPr/>
        <p:txBody>
          <a:bodyPr/>
          <a:lstStyle/>
          <a:p>
            <a:pPr>
              <a:defRPr/>
            </a:pPr>
            <a:fld id="{5B819CD4-4F4C-4D23-A5D8-CDBC42960A0A}" type="slidenum">
              <a:rPr lang="de-DE"/>
              <a:pPr>
                <a:defRPr/>
              </a:pPr>
              <a:t>22</a:t>
            </a:fld>
            <a:endParaRPr lang="de-DE"/>
          </a:p>
        </p:txBody>
      </p:sp>
      <p:sp>
        <p:nvSpPr>
          <p:cNvPr id="36866" name="Rectangle 2"/>
          <p:cNvSpPr>
            <a:spLocks noGrp="1" noChangeArrowheads="1"/>
          </p:cNvSpPr>
          <p:nvPr>
            <p:ph type="title"/>
          </p:nvPr>
        </p:nvSpPr>
        <p:spPr/>
        <p:txBody>
          <a:bodyPr/>
          <a:lstStyle/>
          <a:p>
            <a:pPr eaLnBrk="1" hangingPunct="1"/>
            <a:r>
              <a:rPr lang="de-DE" smtClean="0"/>
              <a:t>BMF-Schreiben</a:t>
            </a:r>
          </a:p>
        </p:txBody>
      </p:sp>
      <p:sp>
        <p:nvSpPr>
          <p:cNvPr id="36867" name="Rectangle 3"/>
          <p:cNvSpPr>
            <a:spLocks noGrp="1" noChangeArrowheads="1"/>
          </p:cNvSpPr>
          <p:nvPr>
            <p:ph type="body" idx="1"/>
          </p:nvPr>
        </p:nvSpPr>
        <p:spPr>
          <a:xfrm>
            <a:off x="279400" y="1522413"/>
            <a:ext cx="8367713" cy="3825875"/>
          </a:xfrm>
        </p:spPr>
        <p:txBody>
          <a:bodyPr/>
          <a:lstStyle/>
          <a:p>
            <a:pPr marL="0" indent="0" eaLnBrk="1" hangingPunct="1">
              <a:buFontTx/>
              <a:buNone/>
              <a:tabLst>
                <a:tab pos="381000" algn="l"/>
              </a:tabLst>
            </a:pPr>
            <a:r>
              <a:rPr lang="de-DE" sz="1800" smtClean="0"/>
              <a:t>-	Preisanpassungsklausel</a:t>
            </a:r>
          </a:p>
          <a:p>
            <a:pPr marL="0" indent="0" eaLnBrk="1" hangingPunct="1">
              <a:buFontTx/>
              <a:buNone/>
              <a:tabLst>
                <a:tab pos="381000" algn="l"/>
              </a:tabLst>
            </a:pPr>
            <a:r>
              <a:rPr lang="de-DE" sz="1800" smtClean="0"/>
              <a:t>-	Es wird vertraglich die Anpassung des ursprünglich ausdrücklich vereinbarten 	Entsorgungsentgelts an sich ändernde Marktverhältnisse für den übernommenen 	Abfall ausbedungen. </a:t>
            </a:r>
          </a:p>
          <a:p>
            <a:pPr marL="0" indent="0" eaLnBrk="1" hangingPunct="1">
              <a:tabLst>
                <a:tab pos="381000" algn="l"/>
              </a:tabLst>
            </a:pPr>
            <a:endParaRPr lang="de-DE" sz="1800" smtClean="0"/>
          </a:p>
          <a:p>
            <a:pPr marL="0" indent="0" eaLnBrk="1" hangingPunct="1">
              <a:buFontTx/>
              <a:buNone/>
              <a:tabLst>
                <a:tab pos="381000" algn="l"/>
              </a:tabLst>
            </a:pPr>
            <a:r>
              <a:rPr lang="de-DE" sz="1800" u="sng" smtClean="0"/>
              <a:t>Beispiel 1</a:t>
            </a:r>
            <a:r>
              <a:rPr lang="de-DE" sz="1800" smtClean="0"/>
              <a:t>:</a:t>
            </a:r>
          </a:p>
          <a:p>
            <a:pPr marL="0" indent="0" eaLnBrk="1" hangingPunct="1">
              <a:buFontTx/>
              <a:buNone/>
              <a:tabLst>
                <a:tab pos="381000" algn="l"/>
              </a:tabLst>
            </a:pPr>
            <a:endParaRPr lang="de-DE" sz="1800" smtClean="0"/>
          </a:p>
          <a:p>
            <a:pPr marL="0" indent="0" eaLnBrk="1" hangingPunct="1">
              <a:buFontTx/>
              <a:buNone/>
              <a:tabLst>
                <a:tab pos="381000" algn="l"/>
              </a:tabLst>
            </a:pPr>
            <a:r>
              <a:rPr lang="de-DE" sz="1800" smtClean="0"/>
              <a:t>Unternehmer U1 übernimmt gegenüber dem Reifenservice R die Entsorgung von Altreifen. Er zahlt U1 einen Preis von 2,00 Euro je übernommenen Altreifen. Bei einer Veränderung der Preisindizes von Stahl oder Gummigranulat im Vergleich zu den Verhältnissen bei Vertragsabschluss sind beide Beteiligten berechtigt, diesen Preis um 50 % der Indexveränderung anzupassen. </a:t>
            </a:r>
          </a:p>
          <a:p>
            <a:pPr marL="0" indent="0" eaLnBrk="1" hangingPunct="1">
              <a:buFontTx/>
              <a:buNone/>
              <a:tabLst>
                <a:tab pos="381000" algn="l"/>
              </a:tabLst>
            </a:pPr>
            <a:endParaRPr lang="de-DE" sz="1800" smtClean="0"/>
          </a:p>
          <a:p>
            <a:pPr marL="0" indent="0" eaLnBrk="1" hangingPunct="1">
              <a:buFontTx/>
              <a:buNone/>
              <a:tabLst>
                <a:tab pos="381000" algn="l"/>
              </a:tabLst>
            </a:pPr>
            <a:endParaRPr lang="de-DE" sz="1800" smtClean="0"/>
          </a:p>
        </p:txBody>
      </p:sp>
      <p:sp>
        <p:nvSpPr>
          <p:cNvPr id="36868" name="Text Box 4"/>
          <p:cNvSpPr txBox="1">
            <a:spLocks noChangeArrowheads="1"/>
          </p:cNvSpPr>
          <p:nvPr/>
        </p:nvSpPr>
        <p:spPr bwMode="auto">
          <a:xfrm>
            <a:off x="265113" y="1082675"/>
            <a:ext cx="2865437" cy="396875"/>
          </a:xfrm>
          <a:prstGeom prst="rect">
            <a:avLst/>
          </a:prstGeom>
          <a:noFill/>
          <a:ln w="9525">
            <a:noFill/>
            <a:miter lim="800000"/>
            <a:headEnd/>
            <a:tailEnd/>
          </a:ln>
        </p:spPr>
        <p:txBody>
          <a:bodyPr wrap="none">
            <a:spAutoFit/>
          </a:bodyPr>
          <a:lstStyle/>
          <a:p>
            <a:pPr fontAlgn="ctr"/>
            <a:r>
              <a:rPr lang="de-DE" sz="2000"/>
              <a:t>Tauschähnlicher Umsatz</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liennummernplatzhalter 3"/>
          <p:cNvSpPr>
            <a:spLocks noGrp="1"/>
          </p:cNvSpPr>
          <p:nvPr>
            <p:ph type="sldNum" sz="quarter" idx="10"/>
          </p:nvPr>
        </p:nvSpPr>
        <p:spPr/>
        <p:txBody>
          <a:bodyPr/>
          <a:lstStyle/>
          <a:p>
            <a:pPr>
              <a:defRPr/>
            </a:pPr>
            <a:fld id="{9B4BC41C-AB38-4938-B903-05BD6B05E69C}" type="slidenum">
              <a:rPr lang="de-DE"/>
              <a:pPr>
                <a:defRPr/>
              </a:pPr>
              <a:t>23</a:t>
            </a:fld>
            <a:endParaRPr lang="de-DE"/>
          </a:p>
        </p:txBody>
      </p:sp>
      <p:sp>
        <p:nvSpPr>
          <p:cNvPr id="37890" name="Rectangle 2"/>
          <p:cNvSpPr>
            <a:spLocks noGrp="1" noChangeArrowheads="1"/>
          </p:cNvSpPr>
          <p:nvPr>
            <p:ph type="title"/>
          </p:nvPr>
        </p:nvSpPr>
        <p:spPr/>
        <p:txBody>
          <a:bodyPr/>
          <a:lstStyle/>
          <a:p>
            <a:pPr eaLnBrk="1" hangingPunct="1"/>
            <a:r>
              <a:rPr lang="de-DE" smtClean="0"/>
              <a:t>BMF-Schreiben</a:t>
            </a:r>
          </a:p>
        </p:txBody>
      </p:sp>
      <p:sp>
        <p:nvSpPr>
          <p:cNvPr id="37891" name="Rectangle 3"/>
          <p:cNvSpPr>
            <a:spLocks noGrp="1" noChangeArrowheads="1"/>
          </p:cNvSpPr>
          <p:nvPr>
            <p:ph type="body" idx="1"/>
          </p:nvPr>
        </p:nvSpPr>
        <p:spPr>
          <a:xfrm>
            <a:off x="279400" y="1522413"/>
            <a:ext cx="8367713" cy="3825875"/>
          </a:xfrm>
        </p:spPr>
        <p:txBody>
          <a:bodyPr/>
          <a:lstStyle/>
          <a:p>
            <a:pPr marL="0" indent="0" eaLnBrk="1" hangingPunct="1">
              <a:lnSpc>
                <a:spcPct val="90000"/>
              </a:lnSpc>
              <a:buFontTx/>
              <a:buNone/>
              <a:tabLst>
                <a:tab pos="381000" algn="l"/>
              </a:tabLst>
            </a:pPr>
            <a:r>
              <a:rPr lang="de-DE" smtClean="0"/>
              <a:t>Das nach Art und Menge bestimmte Entsorgungsentgelt ändert sich in Abhängigkeit von der Qualität der überlassenen Abfälle. </a:t>
            </a:r>
          </a:p>
          <a:p>
            <a:pPr marL="0" indent="0" eaLnBrk="1" hangingPunct="1">
              <a:lnSpc>
                <a:spcPct val="90000"/>
              </a:lnSpc>
              <a:tabLst>
                <a:tab pos="381000" algn="l"/>
              </a:tabLst>
            </a:pPr>
            <a:endParaRPr lang="de-DE" smtClean="0"/>
          </a:p>
          <a:p>
            <a:pPr marL="0" indent="0" eaLnBrk="1" hangingPunct="1">
              <a:lnSpc>
                <a:spcPct val="90000"/>
              </a:lnSpc>
              <a:buFontTx/>
              <a:buNone/>
              <a:tabLst>
                <a:tab pos="381000" algn="l"/>
              </a:tabLst>
            </a:pPr>
            <a:r>
              <a:rPr lang="de-DE" u="sng" smtClean="0"/>
              <a:t>Beispiel 2</a:t>
            </a:r>
            <a:r>
              <a:rPr lang="de-DE" smtClean="0"/>
              <a:t>:</a:t>
            </a:r>
          </a:p>
          <a:p>
            <a:pPr marL="0" indent="0" eaLnBrk="1" hangingPunct="1">
              <a:buFontTx/>
              <a:buNone/>
              <a:tabLst>
                <a:tab pos="381000" algn="l"/>
              </a:tabLst>
            </a:pPr>
            <a:endParaRPr lang="de-DE" smtClean="0"/>
          </a:p>
          <a:p>
            <a:pPr marL="0" indent="0" eaLnBrk="1" hangingPunct="1">
              <a:buFontTx/>
              <a:buNone/>
              <a:tabLst>
                <a:tab pos="381000" algn="l"/>
              </a:tabLst>
            </a:pPr>
            <a:r>
              <a:rPr lang="de-DE" smtClean="0"/>
              <a:t>Unternehmer U2 übernimmt gegenüber dem Bauunternehmer B die Ent-</a:t>
            </a:r>
            <a:br>
              <a:rPr lang="de-DE" smtClean="0"/>
            </a:br>
            <a:r>
              <a:rPr lang="de-DE" smtClean="0"/>
              <a:t>sorgung von Baustellenmischabfällen. Die Beteiligten vereinbaren einen Grundpreis von 250,00 Euro je Fuhre, welcher sich ab einem bestimmten Metall- und Folienanteil im Abfall um 50,00 Euro reduziert. </a:t>
            </a:r>
          </a:p>
          <a:p>
            <a:pPr marL="0" indent="0" eaLnBrk="1" hangingPunct="1">
              <a:lnSpc>
                <a:spcPct val="90000"/>
              </a:lnSpc>
              <a:buFontTx/>
              <a:buNone/>
              <a:tabLst>
                <a:tab pos="381000" algn="l"/>
              </a:tabLst>
            </a:pPr>
            <a:endParaRPr lang="de-DE" smtClean="0"/>
          </a:p>
        </p:txBody>
      </p:sp>
      <p:sp>
        <p:nvSpPr>
          <p:cNvPr id="37892" name="Text Box 4"/>
          <p:cNvSpPr txBox="1">
            <a:spLocks noChangeArrowheads="1"/>
          </p:cNvSpPr>
          <p:nvPr/>
        </p:nvSpPr>
        <p:spPr bwMode="auto">
          <a:xfrm>
            <a:off x="265113" y="1082675"/>
            <a:ext cx="2865437" cy="396875"/>
          </a:xfrm>
          <a:prstGeom prst="rect">
            <a:avLst/>
          </a:prstGeom>
          <a:noFill/>
          <a:ln w="9525">
            <a:noFill/>
            <a:miter lim="800000"/>
            <a:headEnd/>
            <a:tailEnd/>
          </a:ln>
        </p:spPr>
        <p:txBody>
          <a:bodyPr wrap="none">
            <a:spAutoFit/>
          </a:bodyPr>
          <a:lstStyle/>
          <a:p>
            <a:pPr fontAlgn="ctr"/>
            <a:r>
              <a:rPr lang="de-DE" sz="2000"/>
              <a:t>Tauschähnlicher Umsatz</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liennummernplatzhalter 3"/>
          <p:cNvSpPr>
            <a:spLocks noGrp="1"/>
          </p:cNvSpPr>
          <p:nvPr>
            <p:ph type="sldNum" sz="quarter" idx="10"/>
          </p:nvPr>
        </p:nvSpPr>
        <p:spPr/>
        <p:txBody>
          <a:bodyPr/>
          <a:lstStyle/>
          <a:p>
            <a:pPr>
              <a:defRPr/>
            </a:pPr>
            <a:fld id="{17E4A2DD-D72C-4193-AFD1-B6517E006F94}" type="slidenum">
              <a:rPr lang="de-DE"/>
              <a:pPr>
                <a:defRPr/>
              </a:pPr>
              <a:t>24</a:t>
            </a:fld>
            <a:endParaRPr lang="de-DE"/>
          </a:p>
        </p:txBody>
      </p:sp>
      <p:sp>
        <p:nvSpPr>
          <p:cNvPr id="38914" name="Rectangle 2"/>
          <p:cNvSpPr>
            <a:spLocks noGrp="1" noChangeArrowheads="1"/>
          </p:cNvSpPr>
          <p:nvPr>
            <p:ph type="title"/>
          </p:nvPr>
        </p:nvSpPr>
        <p:spPr/>
        <p:txBody>
          <a:bodyPr/>
          <a:lstStyle/>
          <a:p>
            <a:pPr eaLnBrk="1" hangingPunct="1"/>
            <a:r>
              <a:rPr lang="de-DE" smtClean="0"/>
              <a:t>BMF-Schreiben</a:t>
            </a:r>
          </a:p>
        </p:txBody>
      </p:sp>
      <p:sp>
        <p:nvSpPr>
          <p:cNvPr id="38915" name="Rectangle 3"/>
          <p:cNvSpPr>
            <a:spLocks noGrp="1" noChangeArrowheads="1"/>
          </p:cNvSpPr>
          <p:nvPr>
            <p:ph type="body" idx="1"/>
          </p:nvPr>
        </p:nvSpPr>
        <p:spPr>
          <a:xfrm>
            <a:off x="279400" y="1522413"/>
            <a:ext cx="8367713" cy="3825875"/>
          </a:xfrm>
        </p:spPr>
        <p:txBody>
          <a:bodyPr/>
          <a:lstStyle/>
          <a:p>
            <a:pPr marL="0" indent="0" eaLnBrk="1" hangingPunct="1">
              <a:buFontTx/>
              <a:buNone/>
              <a:tabLst>
                <a:tab pos="381000" algn="l"/>
              </a:tabLst>
            </a:pPr>
            <a:r>
              <a:rPr lang="de-DE" smtClean="0"/>
              <a:t>-	Es wird eine (Mehr-) Erlösverteilungsabrede getroffen. </a:t>
            </a:r>
          </a:p>
          <a:p>
            <a:pPr marL="0" indent="0" eaLnBrk="1" hangingPunct="1">
              <a:tabLst>
                <a:tab pos="381000" algn="l"/>
              </a:tabLst>
            </a:pPr>
            <a:endParaRPr lang="de-DE" smtClean="0"/>
          </a:p>
          <a:p>
            <a:pPr marL="0" indent="0" eaLnBrk="1" hangingPunct="1">
              <a:buFontTx/>
              <a:buNone/>
              <a:tabLst>
                <a:tab pos="381000" algn="l"/>
              </a:tabLst>
            </a:pPr>
            <a:r>
              <a:rPr lang="de-DE" u="sng" smtClean="0"/>
              <a:t>Beispiel 3</a:t>
            </a:r>
            <a:r>
              <a:rPr lang="de-DE" smtClean="0"/>
              <a:t>: </a:t>
            </a:r>
          </a:p>
          <a:p>
            <a:pPr marL="0" indent="0" eaLnBrk="1" hangingPunct="1">
              <a:buFontTx/>
              <a:buNone/>
              <a:tabLst>
                <a:tab pos="381000" algn="l"/>
              </a:tabLst>
            </a:pPr>
            <a:endParaRPr lang="de-DE" smtClean="0"/>
          </a:p>
          <a:p>
            <a:pPr marL="0" indent="0" eaLnBrk="1" hangingPunct="1">
              <a:buFontTx/>
              <a:buNone/>
              <a:tabLst>
                <a:tab pos="381000" algn="l"/>
              </a:tabLst>
            </a:pPr>
            <a:r>
              <a:rPr lang="de-DE" smtClean="0"/>
              <a:t>Unternehmer U3 übernimmt gegenüber dem Reifenhersteller R die Entsorgung von Fehlproduktionen und Materialresten für 80,00 Euro je Tonne. Die Beteiligten verabreden, dass R an dem von U3 bei der Veräußerung von daraus gewonnenem Gummigranulat und Stahl erzielten Erlösen zu 25 % beteiligt wird.</a:t>
            </a:r>
          </a:p>
          <a:p>
            <a:pPr marL="0" indent="0" eaLnBrk="1" hangingPunct="1">
              <a:buFontTx/>
              <a:buNone/>
              <a:tabLst>
                <a:tab pos="381000" algn="l"/>
              </a:tabLst>
            </a:pPr>
            <a:endParaRPr lang="de-DE" smtClean="0"/>
          </a:p>
          <a:p>
            <a:pPr marL="0" indent="0" eaLnBrk="1" hangingPunct="1">
              <a:tabLst>
                <a:tab pos="381000" algn="l"/>
              </a:tabLst>
            </a:pPr>
            <a:endParaRPr lang="de-DE" smtClean="0"/>
          </a:p>
          <a:p>
            <a:pPr marL="0" indent="0" eaLnBrk="1" hangingPunct="1">
              <a:tabLst>
                <a:tab pos="381000" algn="l"/>
              </a:tabLst>
            </a:pPr>
            <a:endParaRPr lang="de-DE" smtClean="0"/>
          </a:p>
        </p:txBody>
      </p:sp>
      <p:sp>
        <p:nvSpPr>
          <p:cNvPr id="38916" name="Text Box 4"/>
          <p:cNvSpPr txBox="1">
            <a:spLocks noChangeArrowheads="1"/>
          </p:cNvSpPr>
          <p:nvPr/>
        </p:nvSpPr>
        <p:spPr bwMode="auto">
          <a:xfrm>
            <a:off x="265113" y="1082675"/>
            <a:ext cx="2865437" cy="396875"/>
          </a:xfrm>
          <a:prstGeom prst="rect">
            <a:avLst/>
          </a:prstGeom>
          <a:noFill/>
          <a:ln w="9525">
            <a:noFill/>
            <a:miter lim="800000"/>
            <a:headEnd/>
            <a:tailEnd/>
          </a:ln>
        </p:spPr>
        <p:txBody>
          <a:bodyPr wrap="none">
            <a:spAutoFit/>
          </a:bodyPr>
          <a:lstStyle/>
          <a:p>
            <a:pPr fontAlgn="ctr"/>
            <a:r>
              <a:rPr lang="de-DE" sz="2000"/>
              <a:t>Tauschähnlicher Umsatz</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liennummernplatzhalter 3"/>
          <p:cNvSpPr>
            <a:spLocks noGrp="1"/>
          </p:cNvSpPr>
          <p:nvPr>
            <p:ph type="sldNum" sz="quarter" idx="10"/>
          </p:nvPr>
        </p:nvSpPr>
        <p:spPr/>
        <p:txBody>
          <a:bodyPr/>
          <a:lstStyle/>
          <a:p>
            <a:pPr>
              <a:defRPr/>
            </a:pPr>
            <a:fld id="{AD0BE98B-7CBA-47FE-813E-A667D8AE89E8}" type="slidenum">
              <a:rPr lang="de-DE"/>
              <a:pPr>
                <a:defRPr/>
              </a:pPr>
              <a:t>25</a:t>
            </a:fld>
            <a:endParaRPr lang="de-DE"/>
          </a:p>
        </p:txBody>
      </p:sp>
      <p:sp>
        <p:nvSpPr>
          <p:cNvPr id="39938" name="Rectangle 2"/>
          <p:cNvSpPr>
            <a:spLocks noGrp="1" noChangeArrowheads="1"/>
          </p:cNvSpPr>
          <p:nvPr>
            <p:ph type="title"/>
          </p:nvPr>
        </p:nvSpPr>
        <p:spPr/>
        <p:txBody>
          <a:bodyPr/>
          <a:lstStyle/>
          <a:p>
            <a:pPr eaLnBrk="1" hangingPunct="1"/>
            <a:r>
              <a:rPr lang="de-DE" smtClean="0"/>
              <a:t>BMF-Schreiben</a:t>
            </a:r>
          </a:p>
        </p:txBody>
      </p:sp>
      <p:sp>
        <p:nvSpPr>
          <p:cNvPr id="39939" name="Rectangle 3"/>
          <p:cNvSpPr>
            <a:spLocks noGrp="1" noChangeArrowheads="1"/>
          </p:cNvSpPr>
          <p:nvPr>
            <p:ph type="body" idx="1"/>
          </p:nvPr>
        </p:nvSpPr>
        <p:spPr>
          <a:xfrm>
            <a:off x="279400" y="1522413"/>
            <a:ext cx="8367713" cy="3825875"/>
          </a:xfrm>
        </p:spPr>
        <p:txBody>
          <a:bodyPr/>
          <a:lstStyle/>
          <a:p>
            <a:pPr marL="0" indent="0" eaLnBrk="1" hangingPunct="1">
              <a:lnSpc>
                <a:spcPct val="90000"/>
              </a:lnSpc>
              <a:buFontTx/>
              <a:buNone/>
              <a:tabLst>
                <a:tab pos="381000" algn="l"/>
              </a:tabLst>
            </a:pPr>
            <a:r>
              <a:rPr lang="de-DE" sz="1800" smtClean="0"/>
              <a:t>-	Eine Entsorgungsleistung ist ausdrücklich vereinbart und es gibt einen 	allgemein zugänglichen Marktpreis (z. B. EUWID, Börsenpreis, Aufzeichnungen des 	Statistischen Bundesamtes, Preislisten/Indizes der Branchenverbände) für den 	überlassenen Abfall; hierbei ist nicht auf einzelne Inhaltsstoffe abzustellen.</a:t>
            </a:r>
          </a:p>
          <a:p>
            <a:pPr marL="0" indent="0" eaLnBrk="1" hangingPunct="1">
              <a:lnSpc>
                <a:spcPct val="90000"/>
              </a:lnSpc>
              <a:buFontTx/>
              <a:buNone/>
              <a:tabLst>
                <a:tab pos="381000" algn="l"/>
              </a:tabLst>
            </a:pPr>
            <a:endParaRPr lang="de-DE" sz="1800" u="sng" smtClean="0"/>
          </a:p>
          <a:p>
            <a:pPr marL="0" indent="0" eaLnBrk="1" hangingPunct="1">
              <a:lnSpc>
                <a:spcPct val="90000"/>
              </a:lnSpc>
              <a:buFontTx/>
              <a:buNone/>
              <a:tabLst>
                <a:tab pos="381000" algn="l"/>
              </a:tabLst>
            </a:pPr>
            <a:r>
              <a:rPr lang="de-DE" sz="1800" u="sng" smtClean="0"/>
              <a:t>Beispiel 4</a:t>
            </a:r>
            <a:r>
              <a:rPr lang="de-DE" sz="1800" smtClean="0"/>
              <a:t>: </a:t>
            </a:r>
          </a:p>
          <a:p>
            <a:pPr marL="0" indent="0" eaLnBrk="1" hangingPunct="1">
              <a:lnSpc>
                <a:spcPct val="90000"/>
              </a:lnSpc>
              <a:buFontTx/>
              <a:buNone/>
              <a:tabLst>
                <a:tab pos="381000" algn="l"/>
              </a:tabLst>
            </a:pPr>
            <a:endParaRPr lang="de-DE" sz="1800" smtClean="0"/>
          </a:p>
          <a:p>
            <a:pPr marL="0" indent="0" eaLnBrk="1" hangingPunct="1">
              <a:lnSpc>
                <a:spcPct val="90000"/>
              </a:lnSpc>
              <a:buFontTx/>
              <a:buNone/>
              <a:tabLst>
                <a:tab pos="381000" algn="l"/>
              </a:tabLst>
            </a:pPr>
            <a:r>
              <a:rPr lang="de-DE" sz="1800" smtClean="0"/>
              <a:t>Unternehmer U4 übernimmt die Entsorgung des bei der Firma F anfallenden Altpapiers. F zahlt für die Entsorgung eine Barvergütung von 5,00 Euro je Tonne Altpapier. Der in der Zeitschrift EUWID veröffentlichte Papierpreis ergibt einen Preiskorridor von 15,00 – 20,00 Euro je Tonne. Es ist offensichtlich, dass der Wert des Altpapiers den Preis für die Entsorgungsleistung beeinflusst hat. Es liegt ein tauschähnlicher Umsatz mit Baraufgabe vor.</a:t>
            </a:r>
          </a:p>
          <a:p>
            <a:pPr marL="0" indent="0" eaLnBrk="1" hangingPunct="1">
              <a:lnSpc>
                <a:spcPct val="90000"/>
              </a:lnSpc>
              <a:buFontTx/>
              <a:buNone/>
              <a:tabLst>
                <a:tab pos="381000" algn="l"/>
              </a:tabLst>
            </a:pPr>
            <a:endParaRPr lang="de-DE" sz="1800" smtClean="0"/>
          </a:p>
          <a:p>
            <a:pPr marL="0" indent="0" eaLnBrk="1" hangingPunct="1">
              <a:lnSpc>
                <a:spcPct val="90000"/>
              </a:lnSpc>
              <a:buFontTx/>
              <a:buNone/>
              <a:tabLst>
                <a:tab pos="381000" algn="l"/>
              </a:tabLst>
            </a:pPr>
            <a:endParaRPr lang="de-DE" sz="1800" smtClean="0"/>
          </a:p>
        </p:txBody>
      </p:sp>
      <p:sp>
        <p:nvSpPr>
          <p:cNvPr id="39940" name="Text Box 4"/>
          <p:cNvSpPr txBox="1">
            <a:spLocks noChangeArrowheads="1"/>
          </p:cNvSpPr>
          <p:nvPr/>
        </p:nvSpPr>
        <p:spPr bwMode="auto">
          <a:xfrm>
            <a:off x="265113" y="1082675"/>
            <a:ext cx="2865437" cy="396875"/>
          </a:xfrm>
          <a:prstGeom prst="rect">
            <a:avLst/>
          </a:prstGeom>
          <a:noFill/>
          <a:ln w="9525">
            <a:noFill/>
            <a:miter lim="800000"/>
            <a:headEnd/>
            <a:tailEnd/>
          </a:ln>
        </p:spPr>
        <p:txBody>
          <a:bodyPr wrap="none">
            <a:spAutoFit/>
          </a:bodyPr>
          <a:lstStyle/>
          <a:p>
            <a:pPr fontAlgn="ctr"/>
            <a:r>
              <a:rPr lang="de-DE" sz="2000"/>
              <a:t>Tauschähnlicher Umsatz</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liennummernplatzhalter 3"/>
          <p:cNvSpPr>
            <a:spLocks noGrp="1"/>
          </p:cNvSpPr>
          <p:nvPr>
            <p:ph type="sldNum" sz="quarter" idx="10"/>
          </p:nvPr>
        </p:nvSpPr>
        <p:spPr/>
        <p:txBody>
          <a:bodyPr/>
          <a:lstStyle/>
          <a:p>
            <a:pPr>
              <a:defRPr/>
            </a:pPr>
            <a:fld id="{77954945-F98E-4856-825A-1C643674D6D3}" type="slidenum">
              <a:rPr lang="de-DE"/>
              <a:pPr>
                <a:defRPr/>
              </a:pPr>
              <a:t>26</a:t>
            </a:fld>
            <a:endParaRPr lang="de-DE"/>
          </a:p>
        </p:txBody>
      </p:sp>
      <p:sp>
        <p:nvSpPr>
          <p:cNvPr id="40962" name="Rectangle 2"/>
          <p:cNvSpPr>
            <a:spLocks noGrp="1" noChangeArrowheads="1"/>
          </p:cNvSpPr>
          <p:nvPr>
            <p:ph type="title"/>
          </p:nvPr>
        </p:nvSpPr>
        <p:spPr/>
        <p:txBody>
          <a:bodyPr/>
          <a:lstStyle/>
          <a:p>
            <a:pPr eaLnBrk="1" hangingPunct="1"/>
            <a:r>
              <a:rPr lang="de-DE" smtClean="0"/>
              <a:t>BMF-Schreiben</a:t>
            </a:r>
          </a:p>
        </p:txBody>
      </p:sp>
      <p:sp>
        <p:nvSpPr>
          <p:cNvPr id="40963" name="Rectangle 3"/>
          <p:cNvSpPr>
            <a:spLocks noGrp="1" noChangeArrowheads="1"/>
          </p:cNvSpPr>
          <p:nvPr>
            <p:ph type="body" idx="1"/>
          </p:nvPr>
        </p:nvSpPr>
        <p:spPr>
          <a:xfrm>
            <a:off x="279400" y="1522413"/>
            <a:ext cx="8367713" cy="3825875"/>
          </a:xfrm>
        </p:spPr>
        <p:txBody>
          <a:bodyPr/>
          <a:lstStyle/>
          <a:p>
            <a:pPr marL="444500" indent="-444500" eaLnBrk="1" hangingPunct="1">
              <a:lnSpc>
                <a:spcPct val="80000"/>
              </a:lnSpc>
              <a:buFontTx/>
              <a:buNone/>
              <a:tabLst>
                <a:tab pos="444500" algn="l"/>
              </a:tabLst>
            </a:pPr>
            <a:r>
              <a:rPr lang="de-DE" sz="1800" u="sng" smtClean="0"/>
              <a:t>Bagatellgrenze</a:t>
            </a:r>
          </a:p>
          <a:p>
            <a:pPr marL="444500" indent="-444500" eaLnBrk="1" hangingPunct="1">
              <a:lnSpc>
                <a:spcPct val="80000"/>
              </a:lnSpc>
              <a:tabLst>
                <a:tab pos="444500" algn="l"/>
              </a:tabLst>
            </a:pPr>
            <a:endParaRPr lang="de-DE" sz="1800" u="sng" smtClean="0"/>
          </a:p>
          <a:p>
            <a:pPr marL="444500" indent="-444500" eaLnBrk="1" hangingPunct="1">
              <a:lnSpc>
                <a:spcPct val="80000"/>
              </a:lnSpc>
              <a:buFontTx/>
              <a:buNone/>
              <a:tabLst>
                <a:tab pos="444500" algn="l"/>
              </a:tabLst>
            </a:pPr>
            <a:r>
              <a:rPr lang="de-DE" sz="1800" smtClean="0"/>
              <a:t>Hinsichtlich der vier vorgenannten Beispielfälle (!) gilt Folgendes: </a:t>
            </a:r>
          </a:p>
          <a:p>
            <a:pPr marL="444500" indent="-444500" eaLnBrk="1" hangingPunct="1">
              <a:lnSpc>
                <a:spcPct val="80000"/>
              </a:lnSpc>
              <a:buFontTx/>
              <a:buNone/>
              <a:tabLst>
                <a:tab pos="444500" algn="l"/>
              </a:tabLst>
            </a:pPr>
            <a:endParaRPr lang="de-DE" sz="1800" smtClean="0"/>
          </a:p>
          <a:p>
            <a:pPr marL="444500" indent="-444500" eaLnBrk="1" hangingPunct="1">
              <a:lnSpc>
                <a:spcPct val="80000"/>
              </a:lnSpc>
              <a:buFontTx/>
              <a:buNone/>
              <a:tabLst>
                <a:tab pos="444500" algn="l"/>
              </a:tabLst>
            </a:pPr>
            <a:r>
              <a:rPr lang="de-DE" sz="1800" smtClean="0"/>
              <a:t>-	Weder die Barvergütung übersteigt einen Betrag von 50,00 Euro je Umsatz noch die entsorgte Menge ein Gewicht von 25 kg je Umsatz, </a:t>
            </a:r>
          </a:p>
          <a:p>
            <a:pPr marL="444500" indent="-444500" eaLnBrk="1" hangingPunct="1">
              <a:lnSpc>
                <a:spcPct val="80000"/>
              </a:lnSpc>
              <a:buFontTx/>
              <a:buNone/>
              <a:tabLst>
                <a:tab pos="444500" algn="l"/>
              </a:tabLst>
            </a:pPr>
            <a:endParaRPr lang="de-DE" sz="1800" smtClean="0"/>
          </a:p>
          <a:p>
            <a:pPr marL="444500" indent="-444500" eaLnBrk="1" hangingPunct="1">
              <a:lnSpc>
                <a:spcPct val="80000"/>
              </a:lnSpc>
              <a:buFontTx/>
              <a:buNone/>
              <a:tabLst>
                <a:tab pos="444500" algn="l"/>
              </a:tabLst>
            </a:pPr>
            <a:r>
              <a:rPr lang="de-DE" sz="1800" smtClean="0"/>
              <a:t>-	das Vorliegen eines tauschähnlichen Umsatzes braucht aus Vereinfachungs-gründen nicht geprüft zu werden.</a:t>
            </a:r>
          </a:p>
          <a:p>
            <a:pPr marL="444500" indent="-444500" eaLnBrk="1" hangingPunct="1">
              <a:lnSpc>
                <a:spcPct val="95000"/>
              </a:lnSpc>
              <a:spcBef>
                <a:spcPct val="45000"/>
              </a:spcBef>
              <a:tabLst>
                <a:tab pos="444500" algn="l"/>
              </a:tabLst>
            </a:pPr>
            <a:endParaRPr lang="de-DE" sz="1800" smtClean="0"/>
          </a:p>
          <a:p>
            <a:pPr marL="444500" indent="-444500" eaLnBrk="1" hangingPunct="1">
              <a:lnSpc>
                <a:spcPct val="80000"/>
              </a:lnSpc>
              <a:buFontTx/>
              <a:buNone/>
              <a:tabLst>
                <a:tab pos="444500" algn="l"/>
              </a:tabLst>
            </a:pPr>
            <a:r>
              <a:rPr lang="de-DE" sz="1800" smtClean="0"/>
              <a:t>-	Gilt kumulativ (weder/noch).</a:t>
            </a:r>
          </a:p>
          <a:p>
            <a:pPr marL="444500" indent="-444500" eaLnBrk="1" hangingPunct="1">
              <a:lnSpc>
                <a:spcPct val="80000"/>
              </a:lnSpc>
              <a:tabLst>
                <a:tab pos="444500" algn="l"/>
              </a:tabLst>
            </a:pPr>
            <a:endParaRPr lang="de-DE" sz="1800" smtClean="0"/>
          </a:p>
          <a:p>
            <a:pPr marL="444500" indent="-444500" eaLnBrk="1" hangingPunct="1">
              <a:lnSpc>
                <a:spcPct val="80000"/>
              </a:lnSpc>
              <a:buFontTx/>
              <a:buNone/>
              <a:tabLst>
                <a:tab pos="444500" algn="l"/>
              </a:tabLst>
            </a:pPr>
            <a:r>
              <a:rPr lang="de-DE" sz="1800" smtClean="0"/>
              <a:t>Anders wohl bei ausdrücklichen Vereinbarungen.</a:t>
            </a:r>
          </a:p>
          <a:p>
            <a:pPr marL="444500" indent="-444500" eaLnBrk="1" hangingPunct="1">
              <a:lnSpc>
                <a:spcPct val="80000"/>
              </a:lnSpc>
              <a:tabLst>
                <a:tab pos="444500" algn="l"/>
              </a:tabLst>
            </a:pPr>
            <a:endParaRPr lang="de-DE" sz="1800" smtClean="0"/>
          </a:p>
          <a:p>
            <a:pPr marL="444500" indent="-444500" eaLnBrk="1" hangingPunct="1">
              <a:lnSpc>
                <a:spcPct val="80000"/>
              </a:lnSpc>
              <a:tabLst>
                <a:tab pos="444500" algn="l"/>
              </a:tabLst>
            </a:pPr>
            <a:endParaRPr lang="de-DE" sz="1800" smtClean="0"/>
          </a:p>
        </p:txBody>
      </p:sp>
      <p:sp>
        <p:nvSpPr>
          <p:cNvPr id="40964" name="Text Box 4"/>
          <p:cNvSpPr txBox="1">
            <a:spLocks noChangeArrowheads="1"/>
          </p:cNvSpPr>
          <p:nvPr/>
        </p:nvSpPr>
        <p:spPr bwMode="auto">
          <a:xfrm>
            <a:off x="265113" y="1082675"/>
            <a:ext cx="2865437" cy="396875"/>
          </a:xfrm>
          <a:prstGeom prst="rect">
            <a:avLst/>
          </a:prstGeom>
          <a:noFill/>
          <a:ln w="9525">
            <a:noFill/>
            <a:miter lim="800000"/>
            <a:headEnd/>
            <a:tailEnd/>
          </a:ln>
        </p:spPr>
        <p:txBody>
          <a:bodyPr wrap="none">
            <a:spAutoFit/>
          </a:bodyPr>
          <a:lstStyle/>
          <a:p>
            <a:pPr fontAlgn="ctr"/>
            <a:r>
              <a:rPr lang="de-DE" sz="2000"/>
              <a:t>Tauschähnlicher Umsatz</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liennummernplatzhalter 3"/>
          <p:cNvSpPr>
            <a:spLocks noGrp="1"/>
          </p:cNvSpPr>
          <p:nvPr>
            <p:ph type="sldNum" sz="quarter" idx="10"/>
          </p:nvPr>
        </p:nvSpPr>
        <p:spPr/>
        <p:txBody>
          <a:bodyPr/>
          <a:lstStyle/>
          <a:p>
            <a:pPr>
              <a:defRPr/>
            </a:pPr>
            <a:fld id="{0F904EAD-E0A0-4BDD-B12E-595B8A5CB477}" type="slidenum">
              <a:rPr lang="de-DE"/>
              <a:pPr>
                <a:defRPr/>
              </a:pPr>
              <a:t>27</a:t>
            </a:fld>
            <a:endParaRPr lang="de-DE"/>
          </a:p>
        </p:txBody>
      </p:sp>
      <p:sp>
        <p:nvSpPr>
          <p:cNvPr id="41986" name="Rectangle 2"/>
          <p:cNvSpPr>
            <a:spLocks noGrp="1" noChangeArrowheads="1"/>
          </p:cNvSpPr>
          <p:nvPr>
            <p:ph type="title"/>
          </p:nvPr>
        </p:nvSpPr>
        <p:spPr>
          <a:xfrm>
            <a:off x="247650" y="549275"/>
            <a:ext cx="8648700" cy="533400"/>
          </a:xfrm>
        </p:spPr>
        <p:txBody>
          <a:bodyPr/>
          <a:lstStyle/>
          <a:p>
            <a:pPr eaLnBrk="1" hangingPunct="1"/>
            <a:r>
              <a:rPr lang="de-DE" smtClean="0"/>
              <a:t>BMF-Schreiben</a:t>
            </a:r>
          </a:p>
        </p:txBody>
      </p:sp>
      <p:sp>
        <p:nvSpPr>
          <p:cNvPr id="41987" name="Rectangle 3"/>
          <p:cNvSpPr>
            <a:spLocks noGrp="1" noChangeArrowheads="1"/>
          </p:cNvSpPr>
          <p:nvPr>
            <p:ph type="body" idx="1"/>
          </p:nvPr>
        </p:nvSpPr>
        <p:spPr>
          <a:xfrm>
            <a:off x="279400" y="1616075"/>
            <a:ext cx="8431213" cy="4689475"/>
          </a:xfrm>
        </p:spPr>
        <p:txBody>
          <a:bodyPr/>
          <a:lstStyle/>
          <a:p>
            <a:pPr marL="0" indent="0" eaLnBrk="1" hangingPunct="1">
              <a:lnSpc>
                <a:spcPct val="85000"/>
              </a:lnSpc>
              <a:spcBef>
                <a:spcPct val="15000"/>
              </a:spcBef>
              <a:buFontTx/>
              <a:buNone/>
              <a:tabLst>
                <a:tab pos="381000" algn="l"/>
              </a:tabLst>
            </a:pPr>
            <a:r>
              <a:rPr lang="de-DE" sz="1800" u="sng" smtClean="0"/>
              <a:t>Beispiel 5</a:t>
            </a:r>
            <a:r>
              <a:rPr lang="de-DE" sz="1800" smtClean="0"/>
              <a:t>:</a:t>
            </a:r>
          </a:p>
          <a:p>
            <a:pPr marL="0" indent="0" eaLnBrk="1" hangingPunct="1">
              <a:lnSpc>
                <a:spcPct val="85000"/>
              </a:lnSpc>
              <a:spcBef>
                <a:spcPct val="15000"/>
              </a:spcBef>
              <a:buFontTx/>
              <a:buNone/>
              <a:tabLst>
                <a:tab pos="381000" algn="l"/>
              </a:tabLst>
            </a:pPr>
            <a:endParaRPr lang="de-DE" sz="1800" smtClean="0"/>
          </a:p>
          <a:p>
            <a:pPr marL="0" indent="0" eaLnBrk="1" hangingPunct="1">
              <a:lnSpc>
                <a:spcPct val="85000"/>
              </a:lnSpc>
              <a:spcBef>
                <a:spcPct val="15000"/>
              </a:spcBef>
              <a:buFontTx/>
              <a:buNone/>
              <a:tabLst>
                <a:tab pos="381000" algn="l"/>
              </a:tabLst>
            </a:pPr>
            <a:r>
              <a:rPr lang="de-DE" sz="1800" smtClean="0"/>
              <a:t>U5 wird zu den im Fallbeispiel 4 genannten Konditionen für die Buchhaltungsfirma B tätig. Er entsorgt dort regelmäßig eine Menge von 20 kg Altpapier. </a:t>
            </a:r>
          </a:p>
          <a:p>
            <a:pPr marL="0" indent="0" eaLnBrk="1" hangingPunct="1">
              <a:lnSpc>
                <a:spcPct val="85000"/>
              </a:lnSpc>
              <a:spcBef>
                <a:spcPct val="15000"/>
              </a:spcBef>
              <a:buFontTx/>
              <a:buNone/>
              <a:tabLst>
                <a:tab pos="381000" algn="l"/>
              </a:tabLst>
            </a:pPr>
            <a:endParaRPr lang="de-DE" sz="1800" smtClean="0"/>
          </a:p>
          <a:p>
            <a:pPr marL="0" indent="0" eaLnBrk="1" hangingPunct="1">
              <a:lnSpc>
                <a:spcPct val="85000"/>
              </a:lnSpc>
              <a:spcBef>
                <a:spcPct val="15000"/>
              </a:spcBef>
              <a:buFontTx/>
              <a:buNone/>
              <a:tabLst>
                <a:tab pos="381000" algn="l"/>
              </a:tabLst>
            </a:pPr>
            <a:r>
              <a:rPr lang="de-DE" sz="1800" smtClean="0"/>
              <a:t>Da die für B entsorgte Menge das Gewicht von 25 kg je Abholung nicht übersteigt und die Entgelte hier für 50,00 Euro je Abholung nicht übersteigen, ist es aus Vereinfachungsgründen nicht zu beanstanden, wenn die Beteiligten keinen tauschähnlichen Umsatz angenommen und nur die Entsorgungsleistung des U5 der Besteuerung unterworfen haben. </a:t>
            </a:r>
          </a:p>
          <a:p>
            <a:pPr marL="0" indent="0" eaLnBrk="1" hangingPunct="1">
              <a:lnSpc>
                <a:spcPct val="85000"/>
              </a:lnSpc>
              <a:spcBef>
                <a:spcPct val="15000"/>
              </a:spcBef>
              <a:buFontTx/>
              <a:buNone/>
              <a:tabLst>
                <a:tab pos="381000" algn="l"/>
              </a:tabLst>
            </a:pPr>
            <a:endParaRPr lang="de-DE" sz="1800" smtClean="0"/>
          </a:p>
          <a:p>
            <a:pPr marL="0" indent="0" eaLnBrk="1" hangingPunct="1">
              <a:lnSpc>
                <a:spcPct val="85000"/>
              </a:lnSpc>
              <a:spcBef>
                <a:spcPct val="15000"/>
              </a:spcBef>
              <a:buFontTx/>
              <a:buNone/>
              <a:tabLst>
                <a:tab pos="381000" algn="l"/>
              </a:tabLst>
            </a:pPr>
            <a:r>
              <a:rPr lang="de-DE" sz="1800" u="sng" smtClean="0"/>
              <a:t>Frage:</a:t>
            </a:r>
          </a:p>
          <a:p>
            <a:pPr marL="0" indent="0" eaLnBrk="1" hangingPunct="1">
              <a:lnSpc>
                <a:spcPct val="85000"/>
              </a:lnSpc>
              <a:spcBef>
                <a:spcPct val="15000"/>
              </a:spcBef>
              <a:buFontTx/>
              <a:buNone/>
              <a:tabLst>
                <a:tab pos="381000" algn="l"/>
              </a:tabLst>
            </a:pPr>
            <a:r>
              <a:rPr lang="de-DE" sz="1800" smtClean="0"/>
              <a:t>Gilt dies auch, wenn B bei U5 vormittags und nachmittags je 20 kg Altpapier anliefert?</a:t>
            </a:r>
          </a:p>
          <a:p>
            <a:pPr marL="0" indent="0" eaLnBrk="1" hangingPunct="1">
              <a:lnSpc>
                <a:spcPct val="85000"/>
              </a:lnSpc>
              <a:spcBef>
                <a:spcPct val="15000"/>
              </a:spcBef>
              <a:buFontTx/>
              <a:buNone/>
              <a:tabLst>
                <a:tab pos="381000" algn="l"/>
              </a:tabLst>
            </a:pPr>
            <a:endParaRPr lang="de-DE" sz="1800" smtClean="0"/>
          </a:p>
          <a:p>
            <a:pPr marL="0" indent="0" eaLnBrk="1" hangingPunct="1">
              <a:lnSpc>
                <a:spcPct val="85000"/>
              </a:lnSpc>
              <a:spcBef>
                <a:spcPct val="15000"/>
              </a:spcBef>
              <a:buFontTx/>
              <a:buNone/>
              <a:tabLst>
                <a:tab pos="381000" algn="l"/>
              </a:tabLst>
            </a:pPr>
            <a:r>
              <a:rPr lang="de-DE" sz="1800" smtClean="0"/>
              <a:t>-	Differenzierung: zufällig/systematisch (Umgehungsabsicht?)</a:t>
            </a:r>
          </a:p>
          <a:p>
            <a:pPr marL="0" indent="0" eaLnBrk="1" hangingPunct="1">
              <a:lnSpc>
                <a:spcPct val="85000"/>
              </a:lnSpc>
              <a:spcBef>
                <a:spcPct val="15000"/>
              </a:spcBef>
              <a:tabLst>
                <a:tab pos="381000" algn="l"/>
              </a:tabLst>
            </a:pPr>
            <a:endParaRPr lang="de-DE" sz="1800" smtClean="0"/>
          </a:p>
          <a:p>
            <a:pPr marL="0" indent="0" eaLnBrk="1" hangingPunct="1">
              <a:lnSpc>
                <a:spcPct val="85000"/>
              </a:lnSpc>
              <a:spcBef>
                <a:spcPct val="15000"/>
              </a:spcBef>
              <a:tabLst>
                <a:tab pos="381000" algn="l"/>
              </a:tabLst>
            </a:pPr>
            <a:endParaRPr lang="de-DE" smtClean="0"/>
          </a:p>
        </p:txBody>
      </p:sp>
      <p:sp>
        <p:nvSpPr>
          <p:cNvPr id="41988" name="Text Box 4"/>
          <p:cNvSpPr txBox="1">
            <a:spLocks noChangeArrowheads="1"/>
          </p:cNvSpPr>
          <p:nvPr/>
        </p:nvSpPr>
        <p:spPr bwMode="auto">
          <a:xfrm>
            <a:off x="265113" y="1112838"/>
            <a:ext cx="2865437" cy="396875"/>
          </a:xfrm>
          <a:prstGeom prst="rect">
            <a:avLst/>
          </a:prstGeom>
          <a:noFill/>
          <a:ln w="9525">
            <a:noFill/>
            <a:miter lim="800000"/>
            <a:headEnd/>
            <a:tailEnd/>
          </a:ln>
        </p:spPr>
        <p:txBody>
          <a:bodyPr wrap="none">
            <a:spAutoFit/>
          </a:bodyPr>
          <a:lstStyle/>
          <a:p>
            <a:pPr fontAlgn="ctr"/>
            <a:r>
              <a:rPr lang="de-DE" sz="2000"/>
              <a:t>Tauschähnlicher Umsatz</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liennummernplatzhalter 3"/>
          <p:cNvSpPr>
            <a:spLocks noGrp="1"/>
          </p:cNvSpPr>
          <p:nvPr>
            <p:ph type="sldNum" sz="quarter" idx="10"/>
          </p:nvPr>
        </p:nvSpPr>
        <p:spPr/>
        <p:txBody>
          <a:bodyPr/>
          <a:lstStyle/>
          <a:p>
            <a:pPr>
              <a:defRPr/>
            </a:pPr>
            <a:fld id="{CC17DCE4-54F6-48C3-94F5-9320F78EECAF}" type="slidenum">
              <a:rPr lang="de-DE"/>
              <a:pPr>
                <a:defRPr/>
              </a:pPr>
              <a:t>28</a:t>
            </a:fld>
            <a:endParaRPr lang="de-DE"/>
          </a:p>
        </p:txBody>
      </p:sp>
      <p:sp>
        <p:nvSpPr>
          <p:cNvPr id="43010" name="Rectangle 2"/>
          <p:cNvSpPr>
            <a:spLocks noGrp="1" noChangeArrowheads="1"/>
          </p:cNvSpPr>
          <p:nvPr>
            <p:ph type="title"/>
          </p:nvPr>
        </p:nvSpPr>
        <p:spPr/>
        <p:txBody>
          <a:bodyPr/>
          <a:lstStyle/>
          <a:p>
            <a:pPr eaLnBrk="1" hangingPunct="1"/>
            <a:r>
              <a:rPr lang="de-DE" smtClean="0"/>
              <a:t>BMF-Schreiben</a:t>
            </a:r>
          </a:p>
        </p:txBody>
      </p:sp>
      <p:sp>
        <p:nvSpPr>
          <p:cNvPr id="43011" name="Rectangle 3"/>
          <p:cNvSpPr>
            <a:spLocks noGrp="1" noChangeArrowheads="1"/>
          </p:cNvSpPr>
          <p:nvPr>
            <p:ph type="body" idx="1"/>
          </p:nvPr>
        </p:nvSpPr>
        <p:spPr>
          <a:xfrm>
            <a:off x="279400" y="1684338"/>
            <a:ext cx="8367713" cy="3825875"/>
          </a:xfrm>
        </p:spPr>
        <p:txBody>
          <a:bodyPr/>
          <a:lstStyle/>
          <a:p>
            <a:pPr marL="0" indent="0" eaLnBrk="1" hangingPunct="1">
              <a:lnSpc>
                <a:spcPct val="90000"/>
              </a:lnSpc>
              <a:buFontTx/>
              <a:buNone/>
              <a:tabLst>
                <a:tab pos="381000" algn="l"/>
              </a:tabLst>
            </a:pPr>
            <a:r>
              <a:rPr lang="de-DE" sz="1600" smtClean="0"/>
              <a:t>-	Wenn Nebenerzeugnisse oder Abfälle mit sogenannten Gehaltslieferungen 	zurückgenommen werden.</a:t>
            </a:r>
          </a:p>
          <a:p>
            <a:pPr marL="0" indent="0" eaLnBrk="1" hangingPunct="1">
              <a:lnSpc>
                <a:spcPct val="90000"/>
              </a:lnSpc>
              <a:buFontTx/>
              <a:buNone/>
              <a:tabLst>
                <a:tab pos="381000" algn="l"/>
              </a:tabLst>
            </a:pPr>
            <a:endParaRPr lang="de-DE" sz="1600" smtClean="0"/>
          </a:p>
          <a:p>
            <a:pPr marL="0" indent="0" eaLnBrk="1" hangingPunct="1">
              <a:lnSpc>
                <a:spcPct val="90000"/>
              </a:lnSpc>
              <a:buFontTx/>
              <a:buNone/>
              <a:tabLst>
                <a:tab pos="381000" algn="l"/>
              </a:tabLst>
            </a:pPr>
            <a:r>
              <a:rPr lang="de-DE" sz="1600" smtClean="0"/>
              <a:t>-	Hier fehlt es an einer Lieferung von Abfall.</a:t>
            </a:r>
          </a:p>
          <a:p>
            <a:pPr marL="0" indent="0" eaLnBrk="1" hangingPunct="1">
              <a:lnSpc>
                <a:spcPct val="90000"/>
              </a:lnSpc>
              <a:tabLst>
                <a:tab pos="381000" algn="l"/>
              </a:tabLst>
            </a:pPr>
            <a:endParaRPr lang="de-DE" sz="1600" smtClean="0"/>
          </a:p>
          <a:p>
            <a:pPr marL="0" indent="0" eaLnBrk="1" hangingPunct="1">
              <a:lnSpc>
                <a:spcPct val="90000"/>
              </a:lnSpc>
              <a:buFontTx/>
              <a:buNone/>
              <a:tabLst>
                <a:tab pos="381000" algn="l"/>
              </a:tabLst>
            </a:pPr>
            <a:r>
              <a:rPr lang="de-DE" sz="1600" u="sng" smtClean="0"/>
              <a:t>Beispiel 6</a:t>
            </a:r>
            <a:r>
              <a:rPr lang="de-DE" sz="1600" smtClean="0"/>
              <a:t>:</a:t>
            </a:r>
          </a:p>
          <a:p>
            <a:pPr marL="0" indent="0" eaLnBrk="1" hangingPunct="1">
              <a:lnSpc>
                <a:spcPct val="90000"/>
              </a:lnSpc>
              <a:tabLst>
                <a:tab pos="381000" algn="l"/>
              </a:tabLst>
            </a:pPr>
            <a:endParaRPr lang="de-DE" sz="1600" smtClean="0"/>
          </a:p>
          <a:p>
            <a:pPr marL="0" indent="0" eaLnBrk="1" hangingPunct="1">
              <a:lnSpc>
                <a:spcPct val="90000"/>
              </a:lnSpc>
              <a:buFontTx/>
              <a:buNone/>
              <a:tabLst>
                <a:tab pos="381000" algn="l"/>
              </a:tabLst>
            </a:pPr>
            <a:r>
              <a:rPr lang="de-DE" sz="1600" smtClean="0"/>
              <a:t>U6 liefert zum Preis von 4,10 Euro je Dezitonne Zuckerrüben an die Zuckerfabrik Z und behält sich die Rückgabe der bei der Zuckerproduktion anfallenden Rübenschnitzel für Fütterungszwecke vor. </a:t>
            </a:r>
          </a:p>
          <a:p>
            <a:pPr marL="0" indent="0" eaLnBrk="1" hangingPunct="1">
              <a:lnSpc>
                <a:spcPct val="90000"/>
              </a:lnSpc>
              <a:buFontTx/>
              <a:buNone/>
              <a:tabLst>
                <a:tab pos="381000" algn="l"/>
              </a:tabLst>
            </a:pPr>
            <a:endParaRPr lang="de-DE" sz="1600" smtClean="0"/>
          </a:p>
          <a:p>
            <a:pPr marL="0" indent="0" eaLnBrk="1" hangingPunct="1">
              <a:lnSpc>
                <a:spcPct val="90000"/>
              </a:lnSpc>
              <a:buFontTx/>
              <a:buNone/>
              <a:tabLst>
                <a:tab pos="381000" algn="l"/>
              </a:tabLst>
            </a:pPr>
            <a:r>
              <a:rPr lang="de-DE" sz="1600" smtClean="0"/>
              <a:t>Es handelt sich lediglich um eine (Gehalts-) Lieferung des U6 an Z (Entgelt 4,10 Euro je Dezitonne). Z erbringt keine Lieferung von Abfall in Form von Rübenschnitzel, weil diese nicht am Leistungsaustausch teilgenommen haben und somit nicht Gegenstand der Gehaltslieferung des U6 geworden sind.</a:t>
            </a:r>
          </a:p>
          <a:p>
            <a:pPr marL="0" indent="0" eaLnBrk="1" hangingPunct="1">
              <a:lnSpc>
                <a:spcPct val="90000"/>
              </a:lnSpc>
              <a:tabLst>
                <a:tab pos="381000" algn="l"/>
              </a:tabLst>
            </a:pPr>
            <a:endParaRPr lang="de-DE" sz="1600" smtClean="0"/>
          </a:p>
          <a:p>
            <a:pPr marL="0" indent="0" eaLnBrk="1" hangingPunct="1">
              <a:lnSpc>
                <a:spcPct val="90000"/>
              </a:lnSpc>
              <a:tabLst>
                <a:tab pos="381000" algn="l"/>
              </a:tabLst>
            </a:pPr>
            <a:endParaRPr lang="de-DE" sz="1800" smtClean="0"/>
          </a:p>
        </p:txBody>
      </p:sp>
      <p:sp>
        <p:nvSpPr>
          <p:cNvPr id="43012" name="Text Box 4"/>
          <p:cNvSpPr txBox="1">
            <a:spLocks noChangeArrowheads="1"/>
          </p:cNvSpPr>
          <p:nvPr/>
        </p:nvSpPr>
        <p:spPr bwMode="auto">
          <a:xfrm>
            <a:off x="265113" y="1082675"/>
            <a:ext cx="3392487" cy="396875"/>
          </a:xfrm>
          <a:prstGeom prst="rect">
            <a:avLst/>
          </a:prstGeom>
          <a:noFill/>
          <a:ln w="9525">
            <a:noFill/>
            <a:miter lim="800000"/>
            <a:headEnd/>
            <a:tailEnd/>
          </a:ln>
        </p:spPr>
        <p:txBody>
          <a:bodyPr wrap="none">
            <a:spAutoFit/>
          </a:bodyPr>
          <a:lstStyle/>
          <a:p>
            <a:pPr fontAlgn="ctr"/>
            <a:r>
              <a:rPr lang="de-DE" sz="2000"/>
              <a:t>Kein tauschähnlicher Umsatz</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liennummernplatzhalter 3"/>
          <p:cNvSpPr>
            <a:spLocks noGrp="1"/>
          </p:cNvSpPr>
          <p:nvPr>
            <p:ph type="sldNum" sz="quarter" idx="10"/>
          </p:nvPr>
        </p:nvSpPr>
        <p:spPr/>
        <p:txBody>
          <a:bodyPr/>
          <a:lstStyle/>
          <a:p>
            <a:pPr>
              <a:defRPr/>
            </a:pPr>
            <a:fld id="{D05804B0-A059-4C12-8C80-571FE51AF794}" type="slidenum">
              <a:rPr lang="de-DE"/>
              <a:pPr>
                <a:defRPr/>
              </a:pPr>
              <a:t>29</a:t>
            </a:fld>
            <a:endParaRPr lang="de-DE"/>
          </a:p>
        </p:txBody>
      </p:sp>
      <p:sp>
        <p:nvSpPr>
          <p:cNvPr id="44034" name="Rectangle 2"/>
          <p:cNvSpPr>
            <a:spLocks noGrp="1" noChangeArrowheads="1"/>
          </p:cNvSpPr>
          <p:nvPr>
            <p:ph type="title"/>
          </p:nvPr>
        </p:nvSpPr>
        <p:spPr/>
        <p:txBody>
          <a:bodyPr/>
          <a:lstStyle/>
          <a:p>
            <a:pPr eaLnBrk="1" hangingPunct="1"/>
            <a:r>
              <a:rPr lang="de-DE" smtClean="0"/>
              <a:t>BMF-Schreiben</a:t>
            </a:r>
          </a:p>
        </p:txBody>
      </p:sp>
      <p:sp>
        <p:nvSpPr>
          <p:cNvPr id="44035" name="Rectangle 3"/>
          <p:cNvSpPr>
            <a:spLocks noGrp="1" noChangeArrowheads="1"/>
          </p:cNvSpPr>
          <p:nvPr>
            <p:ph type="body" idx="1"/>
          </p:nvPr>
        </p:nvSpPr>
        <p:spPr>
          <a:xfrm>
            <a:off x="279400" y="1760538"/>
            <a:ext cx="8367713" cy="3825875"/>
          </a:xfrm>
        </p:spPr>
        <p:txBody>
          <a:bodyPr/>
          <a:lstStyle/>
          <a:p>
            <a:pPr marL="355600" indent="-355600" eaLnBrk="1" hangingPunct="1">
              <a:lnSpc>
                <a:spcPct val="90000"/>
              </a:lnSpc>
              <a:buFontTx/>
              <a:buNone/>
            </a:pPr>
            <a:r>
              <a:rPr lang="de-DE" sz="1800" smtClean="0"/>
              <a:t>-	Das angekaufte Material ist ohne weitere Behandlung marktfähig, z. B. an einer Rohstoffbörse handelbar, </a:t>
            </a:r>
          </a:p>
          <a:p>
            <a:pPr marL="355600" indent="-355600" eaLnBrk="1" hangingPunct="1">
              <a:lnSpc>
                <a:spcPct val="90000"/>
              </a:lnSpc>
            </a:pPr>
            <a:endParaRPr lang="de-DE" sz="1800" smtClean="0"/>
          </a:p>
          <a:p>
            <a:pPr marL="355600" indent="-355600" eaLnBrk="1" hangingPunct="1">
              <a:lnSpc>
                <a:spcPct val="90000"/>
              </a:lnSpc>
              <a:buFontTx/>
              <a:buNone/>
            </a:pPr>
            <a:r>
              <a:rPr lang="de-DE" sz="1800" smtClean="0"/>
              <a:t>-	es unterliegt keiner gesetzlichen Entsorgungsverpflichtung mehr,</a:t>
            </a:r>
          </a:p>
          <a:p>
            <a:pPr marL="355600" indent="-355600" eaLnBrk="1" hangingPunct="1">
              <a:lnSpc>
                <a:spcPct val="90000"/>
              </a:lnSpc>
            </a:pPr>
            <a:endParaRPr lang="de-DE" sz="1800" smtClean="0"/>
          </a:p>
          <a:p>
            <a:pPr marL="355600" indent="-355600" eaLnBrk="1" hangingPunct="1">
              <a:lnSpc>
                <a:spcPct val="90000"/>
              </a:lnSpc>
              <a:buFontTx/>
              <a:buNone/>
            </a:pPr>
            <a:r>
              <a:rPr lang="de-DE" sz="1800" smtClean="0"/>
              <a:t>-	und hat damit seine Eigenschaft als Abfall verloren.</a:t>
            </a:r>
          </a:p>
          <a:p>
            <a:pPr marL="355600" indent="-355600" eaLnBrk="1" hangingPunct="1">
              <a:lnSpc>
                <a:spcPct val="90000"/>
              </a:lnSpc>
            </a:pPr>
            <a:endParaRPr lang="de-DE" sz="1800" smtClean="0"/>
          </a:p>
          <a:p>
            <a:pPr marL="355600" indent="-355600" eaLnBrk="1" hangingPunct="1">
              <a:lnSpc>
                <a:spcPct val="90000"/>
              </a:lnSpc>
              <a:buFontTx/>
              <a:buNone/>
            </a:pPr>
            <a:r>
              <a:rPr lang="de-DE" sz="1800" smtClean="0"/>
              <a:t>-	Da in diesem Fall das Material nur noch den Status eines normalen Handelsguts hat, kann davon ausgegangen werden, dass ggf. erforderliche Transport- oder Sortierleistungen ausschließlich im eigenen unternehmerischen Interesse des Erwerbers ausgeführt werden und keine Entsorgungsleistung vorliegt. </a:t>
            </a:r>
          </a:p>
        </p:txBody>
      </p:sp>
      <p:sp>
        <p:nvSpPr>
          <p:cNvPr id="44036" name="Text Box 4"/>
          <p:cNvSpPr txBox="1">
            <a:spLocks noChangeArrowheads="1"/>
          </p:cNvSpPr>
          <p:nvPr/>
        </p:nvSpPr>
        <p:spPr bwMode="auto">
          <a:xfrm>
            <a:off x="265113" y="1082675"/>
            <a:ext cx="3392487" cy="396875"/>
          </a:xfrm>
          <a:prstGeom prst="rect">
            <a:avLst/>
          </a:prstGeom>
          <a:noFill/>
          <a:ln w="9525">
            <a:noFill/>
            <a:miter lim="800000"/>
            <a:headEnd/>
            <a:tailEnd/>
          </a:ln>
        </p:spPr>
        <p:txBody>
          <a:bodyPr wrap="none">
            <a:spAutoFit/>
          </a:bodyPr>
          <a:lstStyle/>
          <a:p>
            <a:pPr fontAlgn="ctr"/>
            <a:r>
              <a:rPr lang="de-DE" sz="2000"/>
              <a:t>Kein tauschähnlicher Umsatz</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liennummernplatzhalter 3"/>
          <p:cNvSpPr>
            <a:spLocks noGrp="1"/>
          </p:cNvSpPr>
          <p:nvPr>
            <p:ph type="sldNum" sz="quarter" idx="10"/>
          </p:nvPr>
        </p:nvSpPr>
        <p:spPr/>
        <p:txBody>
          <a:bodyPr/>
          <a:lstStyle/>
          <a:p>
            <a:pPr>
              <a:defRPr/>
            </a:pPr>
            <a:fld id="{3F571DBF-83CC-409C-A3A1-B1E7926A4E36}" type="slidenum">
              <a:rPr lang="de-DE"/>
              <a:pPr>
                <a:defRPr/>
              </a:pPr>
              <a:t>3</a:t>
            </a:fld>
            <a:endParaRPr lang="de-DE"/>
          </a:p>
        </p:txBody>
      </p:sp>
      <p:sp>
        <p:nvSpPr>
          <p:cNvPr id="17410" name="Rectangle 2"/>
          <p:cNvSpPr>
            <a:spLocks noGrp="1" noChangeArrowheads="1"/>
          </p:cNvSpPr>
          <p:nvPr>
            <p:ph type="title"/>
          </p:nvPr>
        </p:nvSpPr>
        <p:spPr/>
        <p:txBody>
          <a:bodyPr/>
          <a:lstStyle/>
          <a:p>
            <a:pPr eaLnBrk="1" hangingPunct="1"/>
            <a:r>
              <a:rPr lang="de-DE" smtClean="0"/>
              <a:t>Umsatzsteuerrecht: Allgemeine Grundsätze</a:t>
            </a:r>
          </a:p>
        </p:txBody>
      </p:sp>
      <p:sp>
        <p:nvSpPr>
          <p:cNvPr id="17411" name="Rectangle 3"/>
          <p:cNvSpPr>
            <a:spLocks noGrp="1" noChangeArrowheads="1"/>
          </p:cNvSpPr>
          <p:nvPr>
            <p:ph type="body" idx="1"/>
          </p:nvPr>
        </p:nvSpPr>
        <p:spPr/>
        <p:txBody>
          <a:bodyPr/>
          <a:lstStyle/>
          <a:p>
            <a:pPr marL="0" indent="0" eaLnBrk="1" hangingPunct="1">
              <a:lnSpc>
                <a:spcPct val="80000"/>
              </a:lnSpc>
              <a:buFontTx/>
              <a:buNone/>
              <a:tabLst>
                <a:tab pos="363538" algn="l"/>
              </a:tabLst>
            </a:pPr>
            <a:r>
              <a:rPr lang="de-DE" smtClean="0">
                <a:latin typeface="AvocadoBold" pitchFamily="2" charset="0"/>
              </a:rPr>
              <a:t>Grundtatbestand bei der Umsatzsteuer ist der Leistungsaustausch</a:t>
            </a:r>
          </a:p>
          <a:p>
            <a:pPr marL="0" indent="0" eaLnBrk="1" hangingPunct="1">
              <a:lnSpc>
                <a:spcPct val="80000"/>
              </a:lnSpc>
              <a:buFontTx/>
              <a:buNone/>
              <a:tabLst>
                <a:tab pos="363538" algn="l"/>
              </a:tabLst>
            </a:pPr>
            <a:endParaRPr lang="de-DE" smtClean="0">
              <a:latin typeface="AvocadoBold" pitchFamily="2" charset="0"/>
            </a:endParaRPr>
          </a:p>
          <a:p>
            <a:pPr marL="0" indent="0" eaLnBrk="1" hangingPunct="1">
              <a:lnSpc>
                <a:spcPct val="80000"/>
              </a:lnSpc>
              <a:buFontTx/>
              <a:buNone/>
              <a:tabLst>
                <a:tab pos="363538" algn="l"/>
              </a:tabLst>
            </a:pPr>
            <a:r>
              <a:rPr lang="de-DE" sz="1800" smtClean="0"/>
              <a:t>-	Der Leistende muss Unternehmer sein.</a:t>
            </a:r>
          </a:p>
          <a:p>
            <a:pPr marL="0" indent="0" eaLnBrk="1" hangingPunct="1">
              <a:lnSpc>
                <a:spcPct val="80000"/>
              </a:lnSpc>
              <a:buFontTx/>
              <a:buNone/>
              <a:tabLst>
                <a:tab pos="363538" algn="l"/>
              </a:tabLst>
            </a:pPr>
            <a:r>
              <a:rPr lang="de-DE" sz="1800" smtClean="0"/>
              <a:t>-	Der Leistende muss an einen Leistungsempfänger eine Leistung erbringen.</a:t>
            </a:r>
          </a:p>
          <a:p>
            <a:pPr marL="0" indent="0" eaLnBrk="1" hangingPunct="1">
              <a:lnSpc>
                <a:spcPct val="80000"/>
              </a:lnSpc>
              <a:buFontTx/>
              <a:buNone/>
              <a:tabLst>
                <a:tab pos="363538" algn="l"/>
              </a:tabLst>
            </a:pPr>
            <a:r>
              <a:rPr lang="de-DE" sz="1800" smtClean="0"/>
              <a:t>-	Der Leistung muss eine Gegenleistung (Entgelt) gegenüber stehen. </a:t>
            </a:r>
          </a:p>
          <a:p>
            <a:pPr marL="0" indent="0" eaLnBrk="1" hangingPunct="1">
              <a:lnSpc>
                <a:spcPct val="80000"/>
              </a:lnSpc>
              <a:buFontTx/>
              <a:buNone/>
              <a:tabLst>
                <a:tab pos="363538" algn="l"/>
              </a:tabLst>
            </a:pPr>
            <a:r>
              <a:rPr lang="de-DE" sz="1800" smtClean="0"/>
              <a:t>-	Es muss ein unmittelbarer Zusammenhang zwischen Leistung und Gegenleistung 	bestehen.</a:t>
            </a:r>
          </a:p>
          <a:p>
            <a:pPr marL="0" indent="0" eaLnBrk="1" hangingPunct="1">
              <a:lnSpc>
                <a:spcPct val="80000"/>
              </a:lnSpc>
              <a:buFontTx/>
              <a:buNone/>
              <a:tabLst>
                <a:tab pos="363538" algn="l"/>
              </a:tabLst>
            </a:pPr>
            <a:r>
              <a:rPr lang="de-DE" sz="1800" smtClean="0"/>
              <a:t/>
            </a:r>
            <a:br>
              <a:rPr lang="de-DE" sz="1800" smtClean="0"/>
            </a:br>
            <a:r>
              <a:rPr lang="de-DE" smtClean="0">
                <a:latin typeface="AvocadoBold" pitchFamily="2" charset="0"/>
              </a:rPr>
              <a:t>Leistungen gegen Entgelt</a:t>
            </a:r>
          </a:p>
          <a:p>
            <a:pPr marL="0" indent="0" eaLnBrk="1" hangingPunct="1">
              <a:lnSpc>
                <a:spcPct val="80000"/>
              </a:lnSpc>
              <a:buFontTx/>
              <a:buNone/>
              <a:tabLst>
                <a:tab pos="363538" algn="l"/>
              </a:tabLst>
            </a:pPr>
            <a:endParaRPr lang="de-DE" smtClean="0">
              <a:latin typeface="AvocadoBold" pitchFamily="2" charset="0"/>
            </a:endParaRPr>
          </a:p>
          <a:p>
            <a:pPr marL="0" indent="0" eaLnBrk="1" hangingPunct="1">
              <a:lnSpc>
                <a:spcPct val="80000"/>
              </a:lnSpc>
              <a:buFontTx/>
              <a:buNone/>
              <a:tabLst>
                <a:tab pos="363538" algn="l"/>
              </a:tabLst>
            </a:pPr>
            <a:r>
              <a:rPr lang="de-DE" sz="1800" smtClean="0"/>
              <a:t>-	Zwischen dem Leistenden und dem Leistungsempfänger muss ein Rechtsverhältnis</a:t>
            </a:r>
            <a:br>
              <a:rPr lang="de-DE" sz="1800" smtClean="0"/>
            </a:br>
            <a:r>
              <a:rPr lang="de-DE" sz="1800" smtClean="0"/>
              <a:t>	bestehen, in dessen Rahmen gegenseitige Leistungen ausgetauscht werden.</a:t>
            </a:r>
          </a:p>
          <a:p>
            <a:pPr marL="0" indent="0" eaLnBrk="1" hangingPunct="1">
              <a:lnSpc>
                <a:spcPct val="80000"/>
              </a:lnSpc>
              <a:buFontTx/>
              <a:buNone/>
              <a:tabLst>
                <a:tab pos="363538" algn="l"/>
              </a:tabLst>
            </a:pPr>
            <a:r>
              <a:rPr lang="de-DE" sz="1800" smtClean="0"/>
              <a:t>-	In der Regel ein Vertrag: Ich gebe, damit du gibst.</a:t>
            </a:r>
          </a:p>
          <a:p>
            <a:pPr marL="0" indent="0" eaLnBrk="1" hangingPunct="1">
              <a:lnSpc>
                <a:spcPct val="80000"/>
              </a:lnSpc>
              <a:buFontTx/>
              <a:buNone/>
              <a:tabLst>
                <a:tab pos="363538" algn="l"/>
              </a:tabLst>
            </a:pPr>
            <a:r>
              <a:rPr lang="de-DE" sz="1800" smtClean="0"/>
              <a:t>-	Aber finales Moment: Leistender muss Leistung erkennbar um der Gegenleistung 	willen erbringen/Leistung muss auf Erhalt der Gegenleistung abzielen.</a:t>
            </a:r>
          </a:p>
          <a:p>
            <a:pPr marL="0" indent="0" eaLnBrk="1" hangingPunct="1">
              <a:lnSpc>
                <a:spcPct val="80000"/>
              </a:lnSpc>
              <a:buFontTx/>
              <a:buNone/>
              <a:tabLst>
                <a:tab pos="363538" algn="l"/>
              </a:tabLst>
            </a:pPr>
            <a:r>
              <a:rPr lang="de-DE" sz="1800" smtClean="0"/>
              <a:t>-	Das Entgelt kann aus Geld oder einer tatsächlich erhaltenen Gegenleistung 	(Tausch oder tauschähnlicher Umsatz), die in Geld ausdrückbar sein muss, 	bestehen.  </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liennummernplatzhalter 3"/>
          <p:cNvSpPr>
            <a:spLocks noGrp="1"/>
          </p:cNvSpPr>
          <p:nvPr>
            <p:ph type="sldNum" sz="quarter" idx="10"/>
          </p:nvPr>
        </p:nvSpPr>
        <p:spPr/>
        <p:txBody>
          <a:bodyPr/>
          <a:lstStyle/>
          <a:p>
            <a:pPr>
              <a:defRPr/>
            </a:pPr>
            <a:fld id="{91B0137F-F0BC-4220-9895-867AB27D5F24}" type="slidenum">
              <a:rPr lang="de-DE"/>
              <a:pPr>
                <a:defRPr/>
              </a:pPr>
              <a:t>30</a:t>
            </a:fld>
            <a:endParaRPr lang="de-DE"/>
          </a:p>
        </p:txBody>
      </p:sp>
      <p:sp>
        <p:nvSpPr>
          <p:cNvPr id="45058" name="Rectangle 2"/>
          <p:cNvSpPr>
            <a:spLocks noGrp="1" noChangeArrowheads="1"/>
          </p:cNvSpPr>
          <p:nvPr>
            <p:ph type="title"/>
          </p:nvPr>
        </p:nvSpPr>
        <p:spPr/>
        <p:txBody>
          <a:bodyPr/>
          <a:lstStyle/>
          <a:p>
            <a:pPr eaLnBrk="1" hangingPunct="1"/>
            <a:r>
              <a:rPr lang="de-DE" smtClean="0"/>
              <a:t>BMF-Schreiben</a:t>
            </a:r>
          </a:p>
        </p:txBody>
      </p:sp>
      <p:sp>
        <p:nvSpPr>
          <p:cNvPr id="45059" name="Rectangle 3"/>
          <p:cNvSpPr>
            <a:spLocks noGrp="1" noChangeArrowheads="1"/>
          </p:cNvSpPr>
          <p:nvPr>
            <p:ph type="body" idx="1"/>
          </p:nvPr>
        </p:nvSpPr>
        <p:spPr>
          <a:xfrm>
            <a:off x="279400" y="1522413"/>
            <a:ext cx="8367713" cy="3825875"/>
          </a:xfrm>
        </p:spPr>
        <p:txBody>
          <a:bodyPr/>
          <a:lstStyle/>
          <a:p>
            <a:pPr marL="0" indent="0" eaLnBrk="1" hangingPunct="1">
              <a:lnSpc>
                <a:spcPct val="80000"/>
              </a:lnSpc>
              <a:buFontTx/>
              <a:buNone/>
              <a:tabLst>
                <a:tab pos="381000" algn="l"/>
              </a:tabLst>
            </a:pPr>
            <a:r>
              <a:rPr lang="de-DE" sz="1800" u="sng" smtClean="0"/>
              <a:t>Beispiel 7</a:t>
            </a:r>
            <a:r>
              <a:rPr lang="de-DE" sz="1800" smtClean="0"/>
              <a:t>:</a:t>
            </a:r>
          </a:p>
          <a:p>
            <a:pPr marL="0" indent="0" eaLnBrk="1" hangingPunct="1">
              <a:lnSpc>
                <a:spcPct val="80000"/>
              </a:lnSpc>
              <a:tabLst>
                <a:tab pos="381000" algn="l"/>
              </a:tabLst>
            </a:pPr>
            <a:endParaRPr lang="de-DE" sz="1800" smtClean="0"/>
          </a:p>
          <a:p>
            <a:pPr marL="0" indent="0" eaLnBrk="1" hangingPunct="1">
              <a:lnSpc>
                <a:spcPct val="80000"/>
              </a:lnSpc>
              <a:buFontTx/>
              <a:buNone/>
              <a:tabLst>
                <a:tab pos="381000" algn="l"/>
              </a:tabLst>
            </a:pPr>
            <a:r>
              <a:rPr lang="de-DE" sz="1800" smtClean="0"/>
              <a:t>U7 erwirbt von verschiedenen Entsorgern unsortierte Altbleche, welche er nach Reinigung und Zerkleinerung einer elektrolytischen Entzinnung unterzieht. Das dabei gewonnene Eisen veräußert U7 an Stahlbearbeitungsbetriebe, das anfallende Zinn an Zinnhütten. </a:t>
            </a:r>
          </a:p>
          <a:p>
            <a:pPr marL="0" indent="0" eaLnBrk="1" hangingPunct="1">
              <a:lnSpc>
                <a:spcPct val="80000"/>
              </a:lnSpc>
              <a:buFontTx/>
              <a:buNone/>
              <a:tabLst>
                <a:tab pos="381000" algn="l"/>
              </a:tabLst>
            </a:pPr>
            <a:endParaRPr lang="de-DE" sz="1800" smtClean="0"/>
          </a:p>
          <a:p>
            <a:pPr marL="0" indent="0" eaLnBrk="1" hangingPunct="1">
              <a:lnSpc>
                <a:spcPct val="80000"/>
              </a:lnSpc>
              <a:buFontTx/>
              <a:buNone/>
              <a:tabLst>
                <a:tab pos="381000" algn="l"/>
              </a:tabLst>
            </a:pPr>
            <a:r>
              <a:rPr lang="de-DE" sz="1800" smtClean="0"/>
              <a:t>Bei dem von U7 aus dem Altblechfall zurückgewonnenen Zinn und Eisen handelt es sich um Rohstoffe für die weiterverarbeitende Industrie, die keiner gesetzlichen Entsorgungspflicht (mehr) unterliegen und deshalb nicht als Abfall anzusehen sind. Zwischen U7 und seinen Abnehmern finden keine tauschähnlichen Umsätze, sondern ausschließlich Rohstofflieferungen statt. </a:t>
            </a:r>
          </a:p>
          <a:p>
            <a:pPr marL="0" indent="0" eaLnBrk="1" hangingPunct="1">
              <a:lnSpc>
                <a:spcPct val="80000"/>
              </a:lnSpc>
              <a:buFontTx/>
              <a:buNone/>
              <a:tabLst>
                <a:tab pos="381000" algn="l"/>
              </a:tabLst>
            </a:pPr>
            <a:endParaRPr lang="de-DE" sz="1800" smtClean="0"/>
          </a:p>
          <a:p>
            <a:pPr marL="0" indent="0" eaLnBrk="1" hangingPunct="1">
              <a:lnSpc>
                <a:spcPct val="80000"/>
              </a:lnSpc>
              <a:buFontTx/>
              <a:buNone/>
              <a:tabLst>
                <a:tab pos="381000" algn="l"/>
              </a:tabLst>
            </a:pPr>
            <a:r>
              <a:rPr lang="de-DE" sz="1800" u="sng" smtClean="0"/>
              <a:t>Frage:</a:t>
            </a:r>
          </a:p>
          <a:p>
            <a:pPr marL="0" indent="0" eaLnBrk="1" hangingPunct="1">
              <a:lnSpc>
                <a:spcPct val="80000"/>
              </a:lnSpc>
              <a:buFontTx/>
              <a:buNone/>
              <a:tabLst>
                <a:tab pos="381000" algn="l"/>
              </a:tabLst>
            </a:pPr>
            <a:r>
              <a:rPr lang="de-DE" sz="1800" smtClean="0"/>
              <a:t>Ist dieses Beispiel auch auf die Übernahme von Bauschutt, dessen Aufbereitung und die daran anschließende Vermarktung von RCL-Material übertragbar?</a:t>
            </a:r>
          </a:p>
          <a:p>
            <a:pPr marL="0" indent="0" eaLnBrk="1" hangingPunct="1">
              <a:lnSpc>
                <a:spcPct val="80000"/>
              </a:lnSpc>
              <a:buFontTx/>
              <a:buNone/>
              <a:tabLst>
                <a:tab pos="381000" algn="l"/>
              </a:tabLst>
            </a:pPr>
            <a:endParaRPr lang="de-DE" sz="1800" smtClean="0"/>
          </a:p>
        </p:txBody>
      </p:sp>
      <p:sp>
        <p:nvSpPr>
          <p:cNvPr id="45060" name="Text Box 4"/>
          <p:cNvSpPr txBox="1">
            <a:spLocks noChangeArrowheads="1"/>
          </p:cNvSpPr>
          <p:nvPr/>
        </p:nvSpPr>
        <p:spPr bwMode="auto">
          <a:xfrm>
            <a:off x="265113" y="1082675"/>
            <a:ext cx="3392487" cy="396875"/>
          </a:xfrm>
          <a:prstGeom prst="rect">
            <a:avLst/>
          </a:prstGeom>
          <a:noFill/>
          <a:ln w="9525">
            <a:noFill/>
            <a:miter lim="800000"/>
            <a:headEnd/>
            <a:tailEnd/>
          </a:ln>
        </p:spPr>
        <p:txBody>
          <a:bodyPr wrap="none">
            <a:spAutoFit/>
          </a:bodyPr>
          <a:lstStyle/>
          <a:p>
            <a:pPr fontAlgn="ctr"/>
            <a:r>
              <a:rPr lang="de-DE" sz="2000"/>
              <a:t>Kein tauschähnlicher Umsatz</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liennummernplatzhalter 3"/>
          <p:cNvSpPr>
            <a:spLocks noGrp="1"/>
          </p:cNvSpPr>
          <p:nvPr>
            <p:ph type="sldNum" sz="quarter" idx="10"/>
          </p:nvPr>
        </p:nvSpPr>
        <p:spPr/>
        <p:txBody>
          <a:bodyPr/>
          <a:lstStyle/>
          <a:p>
            <a:pPr>
              <a:defRPr/>
            </a:pPr>
            <a:fld id="{857AD162-3D62-467C-B764-605E0E7653C4}" type="slidenum">
              <a:rPr lang="de-DE"/>
              <a:pPr>
                <a:defRPr/>
              </a:pPr>
              <a:t>31</a:t>
            </a:fld>
            <a:endParaRPr lang="de-DE"/>
          </a:p>
        </p:txBody>
      </p:sp>
      <p:sp>
        <p:nvSpPr>
          <p:cNvPr id="46082" name="Rectangle 2"/>
          <p:cNvSpPr>
            <a:spLocks noGrp="1" noChangeArrowheads="1"/>
          </p:cNvSpPr>
          <p:nvPr>
            <p:ph type="title"/>
          </p:nvPr>
        </p:nvSpPr>
        <p:spPr/>
        <p:txBody>
          <a:bodyPr/>
          <a:lstStyle/>
          <a:p>
            <a:pPr eaLnBrk="1" hangingPunct="1"/>
            <a:r>
              <a:rPr lang="de-DE" smtClean="0"/>
              <a:t>BMF-Schreiben</a:t>
            </a:r>
          </a:p>
        </p:txBody>
      </p:sp>
      <p:sp>
        <p:nvSpPr>
          <p:cNvPr id="46083" name="Rectangle 3"/>
          <p:cNvSpPr>
            <a:spLocks noGrp="1" noChangeArrowheads="1"/>
          </p:cNvSpPr>
          <p:nvPr>
            <p:ph type="body" idx="1"/>
          </p:nvPr>
        </p:nvSpPr>
        <p:spPr>
          <a:xfrm>
            <a:off x="279400" y="1662113"/>
            <a:ext cx="8367713" cy="3825875"/>
          </a:xfrm>
        </p:spPr>
        <p:txBody>
          <a:bodyPr/>
          <a:lstStyle/>
          <a:p>
            <a:pPr marL="444500" indent="-444500" eaLnBrk="1" hangingPunct="1">
              <a:lnSpc>
                <a:spcPct val="90000"/>
              </a:lnSpc>
              <a:buFontTx/>
              <a:buNone/>
              <a:tabLst>
                <a:tab pos="444500" algn="l"/>
              </a:tabLst>
            </a:pPr>
            <a:r>
              <a:rPr lang="de-DE" sz="1800" smtClean="0"/>
              <a:t>-	Es ist nicht erforderlich, dass beide Beteiligte Unternehmer sind bzw. die Abgabe des Abfalls im unternehmerischen Bereich erfolgt.</a:t>
            </a:r>
          </a:p>
          <a:p>
            <a:pPr marL="444500" indent="-444500" eaLnBrk="1" hangingPunct="1">
              <a:lnSpc>
                <a:spcPct val="90000"/>
              </a:lnSpc>
              <a:tabLst>
                <a:tab pos="444500" algn="l"/>
              </a:tabLst>
            </a:pPr>
            <a:endParaRPr lang="de-DE" sz="1800" smtClean="0"/>
          </a:p>
          <a:p>
            <a:pPr marL="444500" indent="-444500" eaLnBrk="1" hangingPunct="1">
              <a:lnSpc>
                <a:spcPct val="90000"/>
              </a:lnSpc>
              <a:buFontTx/>
              <a:buNone/>
              <a:tabLst>
                <a:tab pos="444500" algn="l"/>
              </a:tabLst>
            </a:pPr>
            <a:r>
              <a:rPr lang="de-DE" sz="1800" smtClean="0"/>
              <a:t>-	Dies ist jedoch für die ggf. erforderliche gegenseitige Rechnungsstellung von Bedeutung.</a:t>
            </a:r>
          </a:p>
          <a:p>
            <a:pPr marL="444500" indent="-444500" eaLnBrk="1" hangingPunct="1">
              <a:lnSpc>
                <a:spcPct val="90000"/>
              </a:lnSpc>
              <a:tabLst>
                <a:tab pos="444500" algn="l"/>
              </a:tabLst>
            </a:pPr>
            <a:endParaRPr lang="de-DE" sz="1800" smtClean="0"/>
          </a:p>
          <a:p>
            <a:pPr marL="444500" indent="-444500" eaLnBrk="1" hangingPunct="1">
              <a:lnSpc>
                <a:spcPct val="90000"/>
              </a:lnSpc>
              <a:buFontTx/>
              <a:buNone/>
              <a:tabLst>
                <a:tab pos="444500" algn="l"/>
              </a:tabLst>
            </a:pPr>
            <a:r>
              <a:rPr lang="de-DE" sz="1800" smtClean="0"/>
              <a:t>-	Entsorgungsunternehmer und Abfalllieferant stellen sich gegenseitig Rechnungen mit USt. </a:t>
            </a:r>
          </a:p>
          <a:p>
            <a:pPr marL="444500" indent="-444500" eaLnBrk="1" hangingPunct="1">
              <a:lnSpc>
                <a:spcPct val="90000"/>
              </a:lnSpc>
              <a:buFontTx/>
              <a:buNone/>
              <a:tabLst>
                <a:tab pos="444500" algn="l"/>
              </a:tabLst>
            </a:pPr>
            <a:endParaRPr lang="de-DE" sz="1800" smtClean="0"/>
          </a:p>
          <a:p>
            <a:pPr marL="444500" indent="-444500" eaLnBrk="1" hangingPunct="1">
              <a:lnSpc>
                <a:spcPct val="90000"/>
              </a:lnSpc>
              <a:buFontTx/>
              <a:buNone/>
              <a:tabLst>
                <a:tab pos="444500" algn="l"/>
              </a:tabLst>
            </a:pPr>
            <a:r>
              <a:rPr lang="de-DE" sz="1800" smtClean="0"/>
              <a:t>-	Ein privater Abfallerzeuger stellt keine Rechnung mit USt.</a:t>
            </a:r>
          </a:p>
          <a:p>
            <a:pPr marL="444500" indent="-444500" eaLnBrk="1" hangingPunct="1">
              <a:lnSpc>
                <a:spcPct val="90000"/>
              </a:lnSpc>
              <a:buFontTx/>
              <a:buNone/>
              <a:tabLst>
                <a:tab pos="444500" algn="l"/>
              </a:tabLst>
            </a:pPr>
            <a:endParaRPr lang="de-DE" sz="1800" smtClean="0"/>
          </a:p>
          <a:p>
            <a:pPr marL="444500" indent="-444500" eaLnBrk="1" hangingPunct="1">
              <a:lnSpc>
                <a:spcPct val="90000"/>
              </a:lnSpc>
              <a:buFontTx/>
              <a:buNone/>
              <a:tabLst>
                <a:tab pos="444500" algn="l"/>
              </a:tabLst>
            </a:pPr>
            <a:r>
              <a:rPr lang="de-DE" sz="1800" smtClean="0"/>
              <a:t>-	Hinweis: Kommunen stellen keine Rechnung mit USt, aber: Betriebe gewerblicher Art und Eigenbetriebe.</a:t>
            </a:r>
          </a:p>
        </p:txBody>
      </p:sp>
      <p:sp>
        <p:nvSpPr>
          <p:cNvPr id="46084" name="Text Box 4"/>
          <p:cNvSpPr txBox="1">
            <a:spLocks noChangeArrowheads="1"/>
          </p:cNvSpPr>
          <p:nvPr/>
        </p:nvSpPr>
        <p:spPr bwMode="auto">
          <a:xfrm>
            <a:off x="265113" y="1082675"/>
            <a:ext cx="4895850" cy="396875"/>
          </a:xfrm>
          <a:prstGeom prst="rect">
            <a:avLst/>
          </a:prstGeom>
          <a:noFill/>
          <a:ln w="9525">
            <a:noFill/>
            <a:miter lim="800000"/>
            <a:headEnd/>
            <a:tailEnd/>
          </a:ln>
        </p:spPr>
        <p:txBody>
          <a:bodyPr wrap="none">
            <a:spAutoFit/>
          </a:bodyPr>
          <a:lstStyle/>
          <a:p>
            <a:pPr fontAlgn="ctr"/>
            <a:r>
              <a:rPr lang="de-DE" sz="2000"/>
              <a:t>Annahme eines tauschähnlichen Umsatzes</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liennummernplatzhalter 3"/>
          <p:cNvSpPr>
            <a:spLocks noGrp="1"/>
          </p:cNvSpPr>
          <p:nvPr>
            <p:ph type="sldNum" sz="quarter" idx="10"/>
          </p:nvPr>
        </p:nvSpPr>
        <p:spPr/>
        <p:txBody>
          <a:bodyPr/>
          <a:lstStyle/>
          <a:p>
            <a:pPr>
              <a:defRPr/>
            </a:pPr>
            <a:fld id="{1F0A3F3C-5782-41FC-B519-397D905FA955}" type="slidenum">
              <a:rPr lang="de-DE"/>
              <a:pPr>
                <a:defRPr/>
              </a:pPr>
              <a:t>32</a:t>
            </a:fld>
            <a:endParaRPr lang="de-DE"/>
          </a:p>
        </p:txBody>
      </p:sp>
      <p:sp>
        <p:nvSpPr>
          <p:cNvPr id="47106" name="Rectangle 1026"/>
          <p:cNvSpPr>
            <a:spLocks noGrp="1" noChangeArrowheads="1"/>
          </p:cNvSpPr>
          <p:nvPr>
            <p:ph type="title"/>
          </p:nvPr>
        </p:nvSpPr>
        <p:spPr/>
        <p:txBody>
          <a:bodyPr/>
          <a:lstStyle/>
          <a:p>
            <a:pPr eaLnBrk="1" hangingPunct="1"/>
            <a:r>
              <a:rPr lang="de-DE" smtClean="0"/>
              <a:t>BMF-Schreiben</a:t>
            </a:r>
          </a:p>
        </p:txBody>
      </p:sp>
      <p:sp>
        <p:nvSpPr>
          <p:cNvPr id="47107" name="Rectangle 1027"/>
          <p:cNvSpPr>
            <a:spLocks noGrp="1" noChangeArrowheads="1"/>
          </p:cNvSpPr>
          <p:nvPr>
            <p:ph type="body" idx="1"/>
          </p:nvPr>
        </p:nvSpPr>
        <p:spPr>
          <a:xfrm>
            <a:off x="279400" y="1522413"/>
            <a:ext cx="8367713" cy="3825875"/>
          </a:xfrm>
        </p:spPr>
        <p:txBody>
          <a:bodyPr/>
          <a:lstStyle/>
          <a:p>
            <a:pPr marL="0" indent="0" eaLnBrk="1" hangingPunct="1">
              <a:lnSpc>
                <a:spcPct val="90000"/>
              </a:lnSpc>
              <a:buFontTx/>
              <a:buNone/>
              <a:tabLst>
                <a:tab pos="381000" algn="l"/>
              </a:tabLst>
            </a:pPr>
            <a:r>
              <a:rPr lang="de-DE" sz="1800" smtClean="0"/>
              <a:t>Bemessungsgrundlage</a:t>
            </a:r>
          </a:p>
          <a:p>
            <a:pPr marL="0" indent="0" eaLnBrk="1" hangingPunct="1">
              <a:lnSpc>
                <a:spcPct val="90000"/>
              </a:lnSpc>
              <a:buFontTx/>
              <a:buNone/>
              <a:tabLst>
                <a:tab pos="381000" algn="l"/>
              </a:tabLst>
            </a:pPr>
            <a:endParaRPr lang="de-DE" sz="1600" smtClean="0"/>
          </a:p>
          <a:p>
            <a:pPr marL="0" indent="0" eaLnBrk="1" hangingPunct="1">
              <a:lnSpc>
                <a:spcPct val="90000"/>
              </a:lnSpc>
              <a:buFontTx/>
              <a:buNone/>
              <a:tabLst>
                <a:tab pos="381000" algn="l"/>
              </a:tabLst>
            </a:pPr>
            <a:r>
              <a:rPr lang="de-DE" sz="1800" smtClean="0"/>
              <a:t>-	Für die erbrachte Entsorgungsleistung ¼ der Wert des hingegebenen Abfalls.</a:t>
            </a:r>
          </a:p>
          <a:p>
            <a:pPr marL="0" indent="0" eaLnBrk="1" hangingPunct="1">
              <a:lnSpc>
                <a:spcPct val="90000"/>
              </a:lnSpc>
              <a:buFontTx/>
              <a:buNone/>
              <a:tabLst>
                <a:tab pos="381000" algn="l"/>
              </a:tabLst>
            </a:pPr>
            <a:endParaRPr lang="de-DE" sz="1600" smtClean="0"/>
          </a:p>
          <a:p>
            <a:pPr marL="0" indent="0" eaLnBrk="1" hangingPunct="1">
              <a:lnSpc>
                <a:spcPct val="90000"/>
              </a:lnSpc>
              <a:buFontTx/>
              <a:buNone/>
              <a:tabLst>
                <a:tab pos="381000" algn="l"/>
              </a:tabLst>
            </a:pPr>
            <a:r>
              <a:rPr lang="de-DE" sz="1800" smtClean="0"/>
              <a:t>-	Für die Lieferung des Abfalls ¼ der Wert der Gegenleistung 	(Entsorgungs-	leistung).</a:t>
            </a:r>
          </a:p>
          <a:p>
            <a:pPr marL="0" indent="0" eaLnBrk="1" hangingPunct="1">
              <a:lnSpc>
                <a:spcPct val="90000"/>
              </a:lnSpc>
              <a:tabLst>
                <a:tab pos="381000" algn="l"/>
              </a:tabLst>
            </a:pPr>
            <a:endParaRPr lang="de-DE" sz="1600" smtClean="0"/>
          </a:p>
          <a:p>
            <a:pPr marL="0" indent="0" eaLnBrk="1" hangingPunct="1">
              <a:lnSpc>
                <a:spcPct val="90000"/>
              </a:lnSpc>
              <a:buFontTx/>
              <a:buNone/>
              <a:tabLst>
                <a:tab pos="381000" algn="l"/>
              </a:tabLst>
            </a:pPr>
            <a:r>
              <a:rPr lang="de-DE" sz="1800" smtClean="0"/>
              <a:t>-	Baraufgaben sind zu berücksichtigen.</a:t>
            </a:r>
          </a:p>
          <a:p>
            <a:pPr marL="0" indent="0" eaLnBrk="1" hangingPunct="1">
              <a:lnSpc>
                <a:spcPct val="90000"/>
              </a:lnSpc>
              <a:tabLst>
                <a:tab pos="381000" algn="l"/>
              </a:tabLst>
            </a:pPr>
            <a:endParaRPr lang="de-DE" sz="1600" smtClean="0"/>
          </a:p>
          <a:p>
            <a:pPr marL="0" indent="0" eaLnBrk="1" hangingPunct="1">
              <a:lnSpc>
                <a:spcPct val="90000"/>
              </a:lnSpc>
              <a:buFontTx/>
              <a:buNone/>
              <a:tabLst>
                <a:tab pos="381000" algn="l"/>
              </a:tabLst>
            </a:pPr>
            <a:r>
              <a:rPr lang="de-DE" sz="1800" smtClean="0"/>
              <a:t>-	Eine enthaltene Umsatzsteuer ist stets herauszurechnen.</a:t>
            </a:r>
          </a:p>
          <a:p>
            <a:pPr marL="0" indent="0" eaLnBrk="1" hangingPunct="1">
              <a:lnSpc>
                <a:spcPct val="90000"/>
              </a:lnSpc>
              <a:tabLst>
                <a:tab pos="381000" algn="l"/>
              </a:tabLst>
            </a:pPr>
            <a:endParaRPr lang="de-DE" sz="1600" smtClean="0"/>
          </a:p>
          <a:p>
            <a:pPr marL="0" indent="0" eaLnBrk="1" hangingPunct="1">
              <a:lnSpc>
                <a:spcPct val="90000"/>
              </a:lnSpc>
              <a:buFontTx/>
              <a:buNone/>
              <a:tabLst>
                <a:tab pos="381000" algn="l"/>
              </a:tabLst>
            </a:pPr>
            <a:r>
              <a:rPr lang="de-DE" sz="1800" smtClean="0"/>
              <a:t>-	Keine Bedenken der Finanzverwaltung, dem zwischen den Beteiligten vereinbarten 	Wert der zur Entsorgung übergebenen Abfälle auch für umsatzsteuerrechtliche 	Zwecke zu folgen, sofern dieser Wert nicht offensichtlich unzutreffend erscheint.</a:t>
            </a:r>
          </a:p>
          <a:p>
            <a:pPr marL="0" indent="0" eaLnBrk="1" hangingPunct="1">
              <a:lnSpc>
                <a:spcPct val="90000"/>
              </a:lnSpc>
              <a:tabLst>
                <a:tab pos="381000" algn="l"/>
              </a:tabLst>
            </a:pPr>
            <a:endParaRPr lang="de-DE" sz="1600" smtClean="0"/>
          </a:p>
          <a:p>
            <a:pPr marL="0" indent="0" eaLnBrk="1" hangingPunct="1">
              <a:lnSpc>
                <a:spcPct val="90000"/>
              </a:lnSpc>
              <a:buFontTx/>
              <a:buNone/>
              <a:tabLst>
                <a:tab pos="381000" algn="l"/>
              </a:tabLst>
            </a:pPr>
            <a:r>
              <a:rPr lang="de-DE" sz="1800" smtClean="0"/>
              <a:t>-	Im Übrigen sind die Bemessungsgrundlagen zu schätzen.</a:t>
            </a:r>
          </a:p>
        </p:txBody>
      </p:sp>
      <p:sp>
        <p:nvSpPr>
          <p:cNvPr id="47108" name="Text Box 1028"/>
          <p:cNvSpPr txBox="1">
            <a:spLocks noChangeArrowheads="1"/>
          </p:cNvSpPr>
          <p:nvPr/>
        </p:nvSpPr>
        <p:spPr bwMode="auto">
          <a:xfrm>
            <a:off x="265113" y="1082675"/>
            <a:ext cx="2865437" cy="396875"/>
          </a:xfrm>
          <a:prstGeom prst="rect">
            <a:avLst/>
          </a:prstGeom>
          <a:noFill/>
          <a:ln w="9525">
            <a:noFill/>
            <a:miter lim="800000"/>
            <a:headEnd/>
            <a:tailEnd/>
          </a:ln>
        </p:spPr>
        <p:txBody>
          <a:bodyPr wrap="none">
            <a:spAutoFit/>
          </a:bodyPr>
          <a:lstStyle/>
          <a:p>
            <a:pPr fontAlgn="ctr"/>
            <a:r>
              <a:rPr lang="de-DE" sz="2000"/>
              <a:t>Tauschähnlicher Umsatz</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liennummernplatzhalter 3"/>
          <p:cNvSpPr>
            <a:spLocks noGrp="1"/>
          </p:cNvSpPr>
          <p:nvPr>
            <p:ph type="sldNum" sz="quarter" idx="10"/>
          </p:nvPr>
        </p:nvSpPr>
        <p:spPr/>
        <p:txBody>
          <a:bodyPr/>
          <a:lstStyle/>
          <a:p>
            <a:pPr>
              <a:defRPr/>
            </a:pPr>
            <a:fld id="{3225CD80-C171-48C0-8D8E-B1267F216C3C}" type="slidenum">
              <a:rPr lang="de-DE"/>
              <a:pPr>
                <a:defRPr/>
              </a:pPr>
              <a:t>33</a:t>
            </a:fld>
            <a:endParaRPr lang="de-DE"/>
          </a:p>
        </p:txBody>
      </p:sp>
      <p:sp>
        <p:nvSpPr>
          <p:cNvPr id="48130" name="Rectangle 2"/>
          <p:cNvSpPr>
            <a:spLocks noGrp="1" noChangeArrowheads="1"/>
          </p:cNvSpPr>
          <p:nvPr>
            <p:ph type="title"/>
          </p:nvPr>
        </p:nvSpPr>
        <p:spPr/>
        <p:txBody>
          <a:bodyPr/>
          <a:lstStyle/>
          <a:p>
            <a:pPr eaLnBrk="1" hangingPunct="1"/>
            <a:r>
              <a:rPr lang="de-DE" smtClean="0"/>
              <a:t>BMF-Schreiben</a:t>
            </a:r>
          </a:p>
        </p:txBody>
      </p:sp>
      <p:sp>
        <p:nvSpPr>
          <p:cNvPr id="48131" name="Rectangle 3"/>
          <p:cNvSpPr>
            <a:spLocks noGrp="1" noChangeArrowheads="1"/>
          </p:cNvSpPr>
          <p:nvPr>
            <p:ph type="body" idx="1"/>
          </p:nvPr>
        </p:nvSpPr>
        <p:spPr>
          <a:xfrm>
            <a:off x="279400" y="1522413"/>
            <a:ext cx="8367713" cy="3825875"/>
          </a:xfrm>
        </p:spPr>
        <p:txBody>
          <a:bodyPr/>
          <a:lstStyle/>
          <a:p>
            <a:pPr marL="0" indent="0" eaLnBrk="1" hangingPunct="1">
              <a:lnSpc>
                <a:spcPct val="90000"/>
              </a:lnSpc>
              <a:buFontTx/>
              <a:buNone/>
              <a:tabLst>
                <a:tab pos="381000" algn="l"/>
              </a:tabLst>
            </a:pPr>
            <a:r>
              <a:rPr lang="de-DE" sz="1800" u="sng" smtClean="0"/>
              <a:t>Beispiel 8</a:t>
            </a:r>
            <a:r>
              <a:rPr lang="de-DE" sz="1800" smtClean="0"/>
              <a:t>:</a:t>
            </a:r>
          </a:p>
          <a:p>
            <a:pPr marL="0" indent="0" eaLnBrk="1" hangingPunct="1">
              <a:lnSpc>
                <a:spcPct val="90000"/>
              </a:lnSpc>
              <a:buFontTx/>
              <a:buNone/>
              <a:tabLst>
                <a:tab pos="381000" algn="l"/>
              </a:tabLst>
            </a:pPr>
            <a:endParaRPr lang="de-DE" sz="1600" smtClean="0"/>
          </a:p>
          <a:p>
            <a:pPr marL="0" indent="0" eaLnBrk="1" hangingPunct="1">
              <a:lnSpc>
                <a:spcPct val="90000"/>
              </a:lnSpc>
              <a:buFontTx/>
              <a:buNone/>
              <a:tabLst>
                <a:tab pos="381000" algn="l"/>
              </a:tabLst>
            </a:pPr>
            <a:r>
              <a:rPr lang="de-DE" sz="1800" smtClean="0"/>
              <a:t>Wie Beispiel 4 (Altpapierfall): Es ist nicht zu beanstanden, wenn die Beteiligten hinsichtlich der Bemessungsgrundlagen für die jeweilige von ihnen ausgeführte Leistung Werte innerhalb der bezeichneten Bandbreiten zugrunde legen, sofern diese nicht offensichtlich unzutreffend sind. </a:t>
            </a:r>
          </a:p>
          <a:p>
            <a:pPr marL="0" indent="0" eaLnBrk="1" hangingPunct="1">
              <a:lnSpc>
                <a:spcPct val="90000"/>
              </a:lnSpc>
              <a:buFontTx/>
              <a:buNone/>
              <a:tabLst>
                <a:tab pos="381000" algn="l"/>
              </a:tabLst>
            </a:pPr>
            <a:endParaRPr lang="de-DE" sz="1800" smtClean="0"/>
          </a:p>
          <a:p>
            <a:pPr marL="0" indent="0" eaLnBrk="1" hangingPunct="1">
              <a:lnSpc>
                <a:spcPct val="90000"/>
              </a:lnSpc>
              <a:buFontTx/>
              <a:buNone/>
              <a:tabLst>
                <a:tab pos="381000" algn="l"/>
              </a:tabLst>
            </a:pPr>
            <a:r>
              <a:rPr lang="de-DE" sz="1800" smtClean="0"/>
              <a:t>Bemessungsgrundlage für die Entsorgungsleistung des U4 ist somit der Wert der erhaltenen Gegenleistung, zu der neben der Baraufgabe auch der Wert des gelieferten Altpapiers gehört; die Bemessungsgrundlage beträgt demnach mindestens 20,00 Euro und höchstens 25,00 Euro je Tonne abzüglich der darin enthaltenen Umsatzsteuer.</a:t>
            </a:r>
          </a:p>
          <a:p>
            <a:pPr marL="0" indent="0" eaLnBrk="1" hangingPunct="1">
              <a:lnSpc>
                <a:spcPct val="90000"/>
              </a:lnSpc>
              <a:buFontTx/>
              <a:buNone/>
              <a:tabLst>
                <a:tab pos="381000" algn="l"/>
              </a:tabLst>
            </a:pPr>
            <a:endParaRPr lang="de-DE" sz="1800" smtClean="0"/>
          </a:p>
          <a:p>
            <a:pPr marL="0" indent="0" eaLnBrk="1" hangingPunct="1">
              <a:lnSpc>
                <a:spcPct val="90000"/>
              </a:lnSpc>
              <a:buFontTx/>
              <a:buNone/>
              <a:tabLst>
                <a:tab pos="381000" algn="l"/>
              </a:tabLst>
            </a:pPr>
            <a:r>
              <a:rPr lang="de-DE" sz="1800" smtClean="0"/>
              <a:t>Bemessungsgrundlage für die Lieferung des Altpapiers durch F ist der Wert der erhaltenen Gegenleistung abzüglich der geleisteten Baraufgabe, somit mindestens 15,00 Euro bis höchstens 20,00 Euro je Tonne abzüglich der darin enthaltenen Umsatzsteuer.</a:t>
            </a:r>
          </a:p>
        </p:txBody>
      </p:sp>
      <p:sp>
        <p:nvSpPr>
          <p:cNvPr id="48132" name="Text Box 4"/>
          <p:cNvSpPr txBox="1">
            <a:spLocks noChangeArrowheads="1"/>
          </p:cNvSpPr>
          <p:nvPr/>
        </p:nvSpPr>
        <p:spPr bwMode="auto">
          <a:xfrm>
            <a:off x="265113" y="1082675"/>
            <a:ext cx="2865437" cy="396875"/>
          </a:xfrm>
          <a:prstGeom prst="rect">
            <a:avLst/>
          </a:prstGeom>
          <a:noFill/>
          <a:ln w="9525">
            <a:noFill/>
            <a:miter lim="800000"/>
            <a:headEnd/>
            <a:tailEnd/>
          </a:ln>
        </p:spPr>
        <p:txBody>
          <a:bodyPr wrap="none">
            <a:spAutoFit/>
          </a:bodyPr>
          <a:lstStyle/>
          <a:p>
            <a:pPr fontAlgn="ctr"/>
            <a:r>
              <a:rPr lang="de-DE" sz="2000"/>
              <a:t>Tauschähnlicher Umsatz</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liennummernplatzhalter 3"/>
          <p:cNvSpPr>
            <a:spLocks noGrp="1"/>
          </p:cNvSpPr>
          <p:nvPr>
            <p:ph type="sldNum" sz="quarter" idx="10"/>
          </p:nvPr>
        </p:nvSpPr>
        <p:spPr/>
        <p:txBody>
          <a:bodyPr/>
          <a:lstStyle/>
          <a:p>
            <a:pPr>
              <a:defRPr/>
            </a:pPr>
            <a:fld id="{3EAD80BE-7D6F-4A33-9D46-377AEDD59367}" type="slidenum">
              <a:rPr lang="de-DE"/>
              <a:pPr>
                <a:defRPr/>
              </a:pPr>
              <a:t>34</a:t>
            </a:fld>
            <a:endParaRPr lang="de-DE"/>
          </a:p>
        </p:txBody>
      </p:sp>
      <p:sp>
        <p:nvSpPr>
          <p:cNvPr id="49154" name="Rectangle 2"/>
          <p:cNvSpPr>
            <a:spLocks noGrp="1" noChangeArrowheads="1"/>
          </p:cNvSpPr>
          <p:nvPr>
            <p:ph type="title"/>
          </p:nvPr>
        </p:nvSpPr>
        <p:spPr/>
        <p:txBody>
          <a:bodyPr/>
          <a:lstStyle/>
          <a:p>
            <a:pPr eaLnBrk="1" hangingPunct="1"/>
            <a:r>
              <a:rPr lang="de-DE" smtClean="0"/>
              <a:t>BMF-Schreiben</a:t>
            </a:r>
          </a:p>
        </p:txBody>
      </p:sp>
      <p:sp>
        <p:nvSpPr>
          <p:cNvPr id="49155" name="Rectangle 3"/>
          <p:cNvSpPr>
            <a:spLocks noGrp="1" noChangeArrowheads="1"/>
          </p:cNvSpPr>
          <p:nvPr>
            <p:ph type="body" idx="1"/>
          </p:nvPr>
        </p:nvSpPr>
        <p:spPr>
          <a:xfrm>
            <a:off x="279400" y="1522413"/>
            <a:ext cx="8367713" cy="3825875"/>
          </a:xfrm>
        </p:spPr>
        <p:txBody>
          <a:bodyPr/>
          <a:lstStyle/>
          <a:p>
            <a:pPr marL="0" indent="0" eaLnBrk="1" hangingPunct="1">
              <a:lnSpc>
                <a:spcPct val="90000"/>
              </a:lnSpc>
              <a:buFontTx/>
              <a:buNone/>
              <a:tabLst>
                <a:tab pos="381000" algn="l"/>
              </a:tabLst>
            </a:pPr>
            <a:r>
              <a:rPr lang="de-DE" sz="1800" u="sng" smtClean="0"/>
              <a:t>Fortsetzung Beispiel 8</a:t>
            </a:r>
            <a:r>
              <a:rPr lang="de-DE" sz="1800" smtClean="0"/>
              <a:t>:</a:t>
            </a:r>
          </a:p>
          <a:p>
            <a:pPr marL="0" indent="0" eaLnBrk="1" hangingPunct="1">
              <a:lnSpc>
                <a:spcPct val="90000"/>
              </a:lnSpc>
              <a:buFontTx/>
              <a:buNone/>
              <a:tabLst>
                <a:tab pos="381000" algn="l"/>
              </a:tabLst>
            </a:pPr>
            <a:endParaRPr lang="de-DE" sz="1600" smtClean="0"/>
          </a:p>
          <a:p>
            <a:pPr marL="0" indent="0" eaLnBrk="1" hangingPunct="1">
              <a:lnSpc>
                <a:spcPct val="90000"/>
              </a:lnSpc>
              <a:buFontTx/>
              <a:buNone/>
              <a:tabLst>
                <a:tab pos="381000" algn="l"/>
              </a:tabLst>
            </a:pPr>
            <a:r>
              <a:rPr lang="de-DE" sz="1800" smtClean="0"/>
              <a:t>Bemessungsgrundlagen im Beispiel bei einem Preis für das Altpapier von 15 Euro/t:</a:t>
            </a:r>
          </a:p>
          <a:p>
            <a:pPr marL="0" indent="0" eaLnBrk="1" hangingPunct="1">
              <a:lnSpc>
                <a:spcPct val="90000"/>
              </a:lnSpc>
              <a:buFontTx/>
              <a:buNone/>
              <a:tabLst>
                <a:tab pos="381000" algn="l"/>
              </a:tabLst>
            </a:pPr>
            <a:endParaRPr lang="de-DE" sz="1800" smtClean="0"/>
          </a:p>
          <a:p>
            <a:pPr marL="0" indent="0" eaLnBrk="1" hangingPunct="1">
              <a:lnSpc>
                <a:spcPct val="90000"/>
              </a:lnSpc>
              <a:buFontTx/>
              <a:buNone/>
              <a:tabLst>
                <a:tab pos="381000" algn="l"/>
              </a:tabLst>
            </a:pPr>
            <a:r>
              <a:rPr lang="de-DE" sz="1800" smtClean="0"/>
              <a:t>-	Entsorgungsleistung: </a:t>
            </a:r>
          </a:p>
          <a:p>
            <a:pPr marL="0" indent="0" eaLnBrk="1" hangingPunct="1">
              <a:lnSpc>
                <a:spcPct val="90000"/>
              </a:lnSpc>
              <a:buFontTx/>
              <a:buNone/>
              <a:tabLst>
                <a:tab pos="381000" algn="l"/>
              </a:tabLst>
            </a:pPr>
            <a:endParaRPr lang="de-DE" sz="1800" smtClean="0"/>
          </a:p>
          <a:p>
            <a:pPr marL="0" indent="0" eaLnBrk="1" hangingPunct="1">
              <a:lnSpc>
                <a:spcPct val="90000"/>
              </a:lnSpc>
              <a:buFontTx/>
              <a:buNone/>
              <a:tabLst>
                <a:tab pos="381000" algn="l"/>
              </a:tabLst>
            </a:pPr>
            <a:r>
              <a:rPr lang="de-DE" sz="1800" smtClean="0"/>
              <a:t>	Bemessungsgrundlage 15,00 Euro zuzüglich 5,00 Euro, d. h. 20,00 Euro netto	zuzüglich 19,00 % USt, d. h. insgesamt 23,80 Euro brutto. F muss 8,80 Euro an U4 	zahlen. </a:t>
            </a:r>
          </a:p>
          <a:p>
            <a:pPr marL="0" indent="0" eaLnBrk="1" hangingPunct="1">
              <a:lnSpc>
                <a:spcPct val="90000"/>
              </a:lnSpc>
              <a:buFontTx/>
              <a:buNone/>
              <a:tabLst>
                <a:tab pos="381000" algn="l"/>
              </a:tabLst>
            </a:pPr>
            <a:endParaRPr lang="de-DE" sz="1800" smtClean="0"/>
          </a:p>
          <a:p>
            <a:pPr marL="0" indent="0" eaLnBrk="1" hangingPunct="1">
              <a:lnSpc>
                <a:spcPct val="90000"/>
              </a:lnSpc>
              <a:buFontTx/>
              <a:buNone/>
              <a:tabLst>
                <a:tab pos="381000" algn="l"/>
              </a:tabLst>
            </a:pPr>
            <a:r>
              <a:rPr lang="de-DE" sz="1800" smtClean="0"/>
              <a:t>-	Lieferung des Altpapiers: </a:t>
            </a:r>
          </a:p>
          <a:p>
            <a:pPr marL="0" indent="0" eaLnBrk="1" hangingPunct="1">
              <a:lnSpc>
                <a:spcPct val="90000"/>
              </a:lnSpc>
              <a:buFontTx/>
              <a:buNone/>
              <a:tabLst>
                <a:tab pos="381000" algn="l"/>
              </a:tabLst>
            </a:pPr>
            <a:endParaRPr lang="de-DE" sz="1800" smtClean="0"/>
          </a:p>
          <a:p>
            <a:pPr marL="0" indent="0" eaLnBrk="1" hangingPunct="1">
              <a:lnSpc>
                <a:spcPct val="90000"/>
              </a:lnSpc>
              <a:buFontTx/>
              <a:buNone/>
              <a:tabLst>
                <a:tab pos="381000" algn="l"/>
              </a:tabLst>
            </a:pPr>
            <a:r>
              <a:rPr lang="de-DE" sz="1800" smtClean="0"/>
              <a:t>	Bemessungsgrundlage ist 20,00 Euro abzüglich 5,00 Euro, d. h. 15,00 Euro netto 	zuzüglich 19 % USt, d. h. insgesamt 17,85 Euro brutto. F muss 2,85 Euro USt an 	U4 zahlen.</a:t>
            </a:r>
          </a:p>
        </p:txBody>
      </p:sp>
      <p:sp>
        <p:nvSpPr>
          <p:cNvPr id="49156" name="Text Box 4"/>
          <p:cNvSpPr txBox="1">
            <a:spLocks noChangeArrowheads="1"/>
          </p:cNvSpPr>
          <p:nvPr/>
        </p:nvSpPr>
        <p:spPr bwMode="auto">
          <a:xfrm>
            <a:off x="265113" y="1082675"/>
            <a:ext cx="2865437" cy="396875"/>
          </a:xfrm>
          <a:prstGeom prst="rect">
            <a:avLst/>
          </a:prstGeom>
          <a:noFill/>
          <a:ln w="9525">
            <a:noFill/>
            <a:miter lim="800000"/>
            <a:headEnd/>
            <a:tailEnd/>
          </a:ln>
        </p:spPr>
        <p:txBody>
          <a:bodyPr wrap="none">
            <a:spAutoFit/>
          </a:bodyPr>
          <a:lstStyle/>
          <a:p>
            <a:pPr fontAlgn="ctr"/>
            <a:r>
              <a:rPr lang="de-DE" sz="2000"/>
              <a:t>Tauschähnlicher Umsatz</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liennummernplatzhalter 3"/>
          <p:cNvSpPr>
            <a:spLocks noGrp="1"/>
          </p:cNvSpPr>
          <p:nvPr>
            <p:ph type="sldNum" sz="quarter" idx="10"/>
          </p:nvPr>
        </p:nvSpPr>
        <p:spPr/>
        <p:txBody>
          <a:bodyPr/>
          <a:lstStyle/>
          <a:p>
            <a:pPr>
              <a:defRPr/>
            </a:pPr>
            <a:fld id="{D5E9CAE4-0CB8-45DD-B162-576A78D86896}" type="slidenum">
              <a:rPr lang="de-DE"/>
              <a:pPr>
                <a:defRPr/>
              </a:pPr>
              <a:t>35</a:t>
            </a:fld>
            <a:endParaRPr lang="de-DE"/>
          </a:p>
        </p:txBody>
      </p:sp>
      <p:sp>
        <p:nvSpPr>
          <p:cNvPr id="50178" name="Rectangle 2"/>
          <p:cNvSpPr>
            <a:spLocks noGrp="1" noChangeArrowheads="1"/>
          </p:cNvSpPr>
          <p:nvPr>
            <p:ph type="title"/>
          </p:nvPr>
        </p:nvSpPr>
        <p:spPr/>
        <p:txBody>
          <a:bodyPr/>
          <a:lstStyle/>
          <a:p>
            <a:pPr eaLnBrk="1" hangingPunct="1"/>
            <a:r>
              <a:rPr lang="de-DE" b="1" smtClean="0"/>
              <a:t>BMF-Schreiben</a:t>
            </a:r>
          </a:p>
        </p:txBody>
      </p:sp>
      <p:sp>
        <p:nvSpPr>
          <p:cNvPr id="50179" name="Rectangle 3"/>
          <p:cNvSpPr>
            <a:spLocks noGrp="1" noChangeArrowheads="1"/>
          </p:cNvSpPr>
          <p:nvPr>
            <p:ph type="body" idx="1"/>
          </p:nvPr>
        </p:nvSpPr>
        <p:spPr>
          <a:xfrm>
            <a:off x="279400" y="1703388"/>
            <a:ext cx="8367713" cy="3825875"/>
          </a:xfrm>
        </p:spPr>
        <p:txBody>
          <a:bodyPr/>
          <a:lstStyle/>
          <a:p>
            <a:pPr marL="0" indent="0" eaLnBrk="1" hangingPunct="1">
              <a:lnSpc>
                <a:spcPct val="90000"/>
              </a:lnSpc>
              <a:buFontTx/>
              <a:buNone/>
              <a:tabLst>
                <a:tab pos="381000" algn="l"/>
              </a:tabLst>
            </a:pPr>
            <a:r>
              <a:rPr lang="de-DE" sz="1600" smtClean="0"/>
              <a:t>-	Veränderung des Marktpreises der zu entsorgenden Abfälle nach Abschluss des 	Entsorgungs- und Liefervertrages:</a:t>
            </a:r>
          </a:p>
          <a:p>
            <a:pPr marL="0" indent="0" eaLnBrk="1" hangingPunct="1">
              <a:lnSpc>
                <a:spcPct val="90000"/>
              </a:lnSpc>
              <a:tabLst>
                <a:tab pos="381000" algn="l"/>
              </a:tabLst>
            </a:pPr>
            <a:endParaRPr lang="de-DE" sz="1600" smtClean="0"/>
          </a:p>
          <a:p>
            <a:pPr marL="0" indent="0" eaLnBrk="1" hangingPunct="1">
              <a:lnSpc>
                <a:spcPct val="90000"/>
              </a:lnSpc>
              <a:buFontTx/>
              <a:buNone/>
              <a:tabLst>
                <a:tab pos="381000" algn="l"/>
              </a:tabLst>
            </a:pPr>
            <a:r>
              <a:rPr lang="de-DE" sz="1600" smtClean="0"/>
              <a:t>-	Zunächst keine Auswirkung auf die Ermittlung der Bemessungsgrundlagen für die 	tauschähnlichen Umsätze und die Rechnungsstellung.</a:t>
            </a:r>
          </a:p>
          <a:p>
            <a:pPr marL="0" indent="0" eaLnBrk="1" hangingPunct="1">
              <a:lnSpc>
                <a:spcPct val="90000"/>
              </a:lnSpc>
              <a:tabLst>
                <a:tab pos="381000" algn="l"/>
              </a:tabLst>
            </a:pPr>
            <a:endParaRPr lang="de-DE" sz="1600" smtClean="0"/>
          </a:p>
          <a:p>
            <a:pPr marL="0" indent="0" eaLnBrk="1" hangingPunct="1">
              <a:lnSpc>
                <a:spcPct val="90000"/>
              </a:lnSpc>
              <a:buFontTx/>
              <a:buNone/>
              <a:tabLst>
                <a:tab pos="381000" algn="l"/>
              </a:tabLst>
            </a:pPr>
            <a:r>
              <a:rPr lang="de-DE" sz="1600" smtClean="0"/>
              <a:t>-	Für diese Zwecke ist weiterhin auf den im Zeitpunkt des Vertragsabschlusses 	maßgeblichen Wert abzustellen,</a:t>
            </a:r>
          </a:p>
          <a:p>
            <a:pPr marL="0" indent="0" eaLnBrk="1" hangingPunct="1">
              <a:lnSpc>
                <a:spcPct val="90000"/>
              </a:lnSpc>
              <a:tabLst>
                <a:tab pos="381000" algn="l"/>
              </a:tabLst>
            </a:pPr>
            <a:endParaRPr lang="de-DE" sz="1600" smtClean="0"/>
          </a:p>
          <a:p>
            <a:pPr marL="0" indent="0" eaLnBrk="1" hangingPunct="1">
              <a:lnSpc>
                <a:spcPct val="90000"/>
              </a:lnSpc>
              <a:buFontTx/>
              <a:buNone/>
              <a:tabLst>
                <a:tab pos="381000" algn="l"/>
              </a:tabLst>
            </a:pPr>
            <a:r>
              <a:rPr lang="de-DE" sz="1600" smtClean="0"/>
              <a:t>-	bis sich dieser Wert durch eine Vertragsänderung ändert oder</a:t>
            </a:r>
          </a:p>
          <a:p>
            <a:pPr marL="0" indent="0" eaLnBrk="1" hangingPunct="1">
              <a:lnSpc>
                <a:spcPct val="90000"/>
              </a:lnSpc>
              <a:tabLst>
                <a:tab pos="381000" algn="l"/>
              </a:tabLst>
            </a:pPr>
            <a:endParaRPr lang="de-DE" sz="1600" smtClean="0"/>
          </a:p>
          <a:p>
            <a:pPr marL="0" indent="0" eaLnBrk="1" hangingPunct="1">
              <a:lnSpc>
                <a:spcPct val="90000"/>
              </a:lnSpc>
              <a:buFontTx/>
              <a:buNone/>
              <a:tabLst>
                <a:tab pos="381000" algn="l"/>
              </a:tabLst>
            </a:pPr>
            <a:r>
              <a:rPr lang="de-DE" sz="1600" smtClean="0"/>
              <a:t>-	bis sich dieser Wert durch eine Änderung der Bemessungsgrundlage ändert,</a:t>
            </a:r>
          </a:p>
          <a:p>
            <a:pPr marL="0" indent="0" eaLnBrk="1" hangingPunct="1">
              <a:lnSpc>
                <a:spcPct val="90000"/>
              </a:lnSpc>
              <a:buFontTx/>
              <a:buNone/>
              <a:tabLst>
                <a:tab pos="381000" algn="l"/>
              </a:tabLst>
            </a:pPr>
            <a:endParaRPr lang="de-DE" sz="1600" smtClean="0"/>
          </a:p>
          <a:p>
            <a:pPr marL="857250" lvl="1" eaLnBrk="1" hangingPunct="1">
              <a:lnSpc>
                <a:spcPct val="90000"/>
              </a:lnSpc>
              <a:buFontTx/>
              <a:buNone/>
              <a:tabLst>
                <a:tab pos="381000" algn="l"/>
              </a:tabLst>
            </a:pPr>
            <a:r>
              <a:rPr lang="de-DE" sz="1800" smtClean="0"/>
              <a:t>-	z. B. aufgrund einer vereinbarten Preisanpassungsklausel oder</a:t>
            </a:r>
          </a:p>
          <a:p>
            <a:pPr marL="857250" lvl="1" eaLnBrk="1" hangingPunct="1">
              <a:lnSpc>
                <a:spcPct val="90000"/>
              </a:lnSpc>
              <a:buFontTx/>
              <a:buNone/>
              <a:tabLst>
                <a:tab pos="381000" algn="l"/>
              </a:tabLst>
            </a:pPr>
            <a:r>
              <a:rPr lang="de-DE" sz="1800" smtClean="0"/>
              <a:t>-	einer vereinbarten Mehr- oder Mindererlösbeteiligung.</a:t>
            </a:r>
          </a:p>
        </p:txBody>
      </p:sp>
      <p:sp>
        <p:nvSpPr>
          <p:cNvPr id="50180" name="Text Box 4"/>
          <p:cNvSpPr txBox="1">
            <a:spLocks noChangeArrowheads="1"/>
          </p:cNvSpPr>
          <p:nvPr/>
        </p:nvSpPr>
        <p:spPr bwMode="auto">
          <a:xfrm>
            <a:off x="265113" y="1082675"/>
            <a:ext cx="2865437" cy="396875"/>
          </a:xfrm>
          <a:prstGeom prst="rect">
            <a:avLst/>
          </a:prstGeom>
          <a:noFill/>
          <a:ln w="9525">
            <a:noFill/>
            <a:miter lim="800000"/>
            <a:headEnd/>
            <a:tailEnd/>
          </a:ln>
        </p:spPr>
        <p:txBody>
          <a:bodyPr wrap="none">
            <a:spAutoFit/>
          </a:bodyPr>
          <a:lstStyle/>
          <a:p>
            <a:pPr fontAlgn="ctr"/>
            <a:r>
              <a:rPr lang="de-DE" sz="2000"/>
              <a:t>Tauschähnlicher Umsatz</a:t>
            </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liennummernplatzhalter 3"/>
          <p:cNvSpPr>
            <a:spLocks noGrp="1"/>
          </p:cNvSpPr>
          <p:nvPr>
            <p:ph type="sldNum" sz="quarter" idx="10"/>
          </p:nvPr>
        </p:nvSpPr>
        <p:spPr/>
        <p:txBody>
          <a:bodyPr/>
          <a:lstStyle/>
          <a:p>
            <a:pPr>
              <a:defRPr/>
            </a:pPr>
            <a:fld id="{FDAD1EC2-0D9D-4C76-82B3-661E38567BE4}" type="slidenum">
              <a:rPr lang="de-DE"/>
              <a:pPr>
                <a:defRPr/>
              </a:pPr>
              <a:t>36</a:t>
            </a:fld>
            <a:endParaRPr lang="de-DE"/>
          </a:p>
        </p:txBody>
      </p:sp>
      <p:sp>
        <p:nvSpPr>
          <p:cNvPr id="51202" name="Rectangle 2"/>
          <p:cNvSpPr>
            <a:spLocks noGrp="1" noChangeArrowheads="1"/>
          </p:cNvSpPr>
          <p:nvPr>
            <p:ph type="title"/>
          </p:nvPr>
        </p:nvSpPr>
        <p:spPr/>
        <p:txBody>
          <a:bodyPr/>
          <a:lstStyle/>
          <a:p>
            <a:pPr eaLnBrk="1" hangingPunct="1"/>
            <a:r>
              <a:rPr lang="de-DE" smtClean="0"/>
              <a:t>BMF-Schreiben</a:t>
            </a:r>
          </a:p>
        </p:txBody>
      </p:sp>
      <p:sp>
        <p:nvSpPr>
          <p:cNvPr id="51203" name="Rectangle 3"/>
          <p:cNvSpPr>
            <a:spLocks noGrp="1" noChangeArrowheads="1"/>
          </p:cNvSpPr>
          <p:nvPr>
            <p:ph type="body" idx="1"/>
          </p:nvPr>
        </p:nvSpPr>
        <p:spPr>
          <a:xfrm>
            <a:off x="279400" y="1522413"/>
            <a:ext cx="8367713" cy="3825875"/>
          </a:xfrm>
        </p:spPr>
        <p:txBody>
          <a:bodyPr/>
          <a:lstStyle/>
          <a:p>
            <a:pPr marL="0" indent="0" eaLnBrk="1" hangingPunct="1">
              <a:lnSpc>
                <a:spcPct val="90000"/>
              </a:lnSpc>
              <a:buFontTx/>
              <a:buNone/>
              <a:tabLst>
                <a:tab pos="381000" algn="l"/>
              </a:tabLst>
            </a:pPr>
            <a:r>
              <a:rPr lang="de-DE" sz="1800" smtClean="0"/>
              <a:t>-	Regelungen gelten in allen offenen Fällen.</a:t>
            </a:r>
          </a:p>
          <a:p>
            <a:pPr marL="0" indent="0" eaLnBrk="1" hangingPunct="1">
              <a:lnSpc>
                <a:spcPct val="90000"/>
              </a:lnSpc>
              <a:buFontTx/>
              <a:buNone/>
              <a:tabLst>
                <a:tab pos="381000" algn="l"/>
              </a:tabLst>
            </a:pPr>
            <a:endParaRPr lang="de-DE" sz="1800" smtClean="0"/>
          </a:p>
          <a:p>
            <a:pPr marL="0" indent="0" eaLnBrk="1" hangingPunct="1">
              <a:lnSpc>
                <a:spcPct val="90000"/>
              </a:lnSpc>
              <a:buFontTx/>
              <a:buNone/>
              <a:tabLst>
                <a:tab pos="381000" algn="l"/>
              </a:tabLst>
            </a:pPr>
            <a:r>
              <a:rPr lang="de-DE" sz="1800" u="sng" smtClean="0"/>
              <a:t>Ausnahme</a:t>
            </a:r>
          </a:p>
          <a:p>
            <a:pPr marL="0" indent="0" eaLnBrk="1" hangingPunct="1">
              <a:lnSpc>
                <a:spcPct val="90000"/>
              </a:lnSpc>
              <a:tabLst>
                <a:tab pos="381000" algn="l"/>
              </a:tabLst>
            </a:pPr>
            <a:endParaRPr lang="de-DE" sz="1800" smtClean="0"/>
          </a:p>
          <a:p>
            <a:pPr marL="0" indent="0" eaLnBrk="1" hangingPunct="1">
              <a:lnSpc>
                <a:spcPct val="90000"/>
              </a:lnSpc>
              <a:buFontTx/>
              <a:buNone/>
              <a:tabLst>
                <a:tab pos="381000" algn="l"/>
              </a:tabLst>
            </a:pPr>
            <a:r>
              <a:rPr lang="de-DE" sz="1800" smtClean="0"/>
              <a:t>-	Verträge über die Lieferung oder die Entsorgung von Abfällen sind vor dem 	01.07.2009 abgeschlossen.</a:t>
            </a:r>
          </a:p>
          <a:p>
            <a:pPr marL="0" indent="0" eaLnBrk="1" hangingPunct="1">
              <a:lnSpc>
                <a:spcPct val="90000"/>
              </a:lnSpc>
              <a:tabLst>
                <a:tab pos="381000" algn="l"/>
              </a:tabLst>
            </a:pPr>
            <a:endParaRPr lang="de-DE" sz="1800" smtClean="0"/>
          </a:p>
          <a:p>
            <a:pPr marL="0" indent="0" eaLnBrk="1" hangingPunct="1">
              <a:lnSpc>
                <a:spcPct val="90000"/>
              </a:lnSpc>
              <a:buFontTx/>
              <a:buNone/>
              <a:tabLst>
                <a:tab pos="381000" algn="l"/>
              </a:tabLst>
            </a:pPr>
            <a:r>
              <a:rPr lang="de-DE" sz="1800" smtClean="0"/>
              <a:t>-	Bis zum 31.12.2010 wird es nicht beanstandet, wenn die Beteiligten davon 	ausgegangen sind, dass kein tauschähnlicher Umsatz vorliegt.</a:t>
            </a:r>
          </a:p>
          <a:p>
            <a:pPr marL="0" indent="0" eaLnBrk="1" hangingPunct="1">
              <a:lnSpc>
                <a:spcPct val="90000"/>
              </a:lnSpc>
              <a:tabLst>
                <a:tab pos="381000" algn="l"/>
              </a:tabLst>
            </a:pPr>
            <a:endParaRPr lang="de-DE" sz="1800" smtClean="0"/>
          </a:p>
          <a:p>
            <a:pPr marL="0" indent="0" eaLnBrk="1" hangingPunct="1">
              <a:lnSpc>
                <a:spcPct val="90000"/>
              </a:lnSpc>
              <a:buFontTx/>
              <a:buNone/>
              <a:tabLst>
                <a:tab pos="381000" algn="l"/>
              </a:tabLst>
            </a:pPr>
            <a:r>
              <a:rPr lang="de-DE" sz="1800" smtClean="0"/>
              <a:t>-	Dies gilt nicht für die Lieferung oder Entsorgung von Materialabfall, der z. B. bei 	der Be- oder Verarbeitung bestimmter Materialien, die selbst keine Abfallstoffe 	sind, anfällt.</a:t>
            </a:r>
          </a:p>
          <a:p>
            <a:pPr marL="0" indent="0" eaLnBrk="1" hangingPunct="1">
              <a:lnSpc>
                <a:spcPct val="90000"/>
              </a:lnSpc>
              <a:buFontTx/>
              <a:buNone/>
              <a:tabLst>
                <a:tab pos="381000" algn="l"/>
              </a:tabLst>
            </a:pPr>
            <a:endParaRPr lang="de-DE" sz="1800" smtClean="0"/>
          </a:p>
          <a:p>
            <a:pPr marL="0" indent="0" eaLnBrk="1" hangingPunct="1">
              <a:lnSpc>
                <a:spcPct val="90000"/>
              </a:lnSpc>
              <a:buFontTx/>
              <a:buNone/>
              <a:tabLst>
                <a:tab pos="381000" algn="l"/>
              </a:tabLst>
            </a:pPr>
            <a:r>
              <a:rPr lang="de-DE" sz="1800" smtClean="0"/>
              <a:t>	Beispiel: Materialabfall bei Polierarbeiten an Edelmetallen.</a:t>
            </a:r>
          </a:p>
        </p:txBody>
      </p:sp>
      <p:sp>
        <p:nvSpPr>
          <p:cNvPr id="51204" name="Text Box 4"/>
          <p:cNvSpPr txBox="1">
            <a:spLocks noChangeArrowheads="1"/>
          </p:cNvSpPr>
          <p:nvPr/>
        </p:nvSpPr>
        <p:spPr bwMode="auto">
          <a:xfrm>
            <a:off x="265113" y="1082675"/>
            <a:ext cx="3568700" cy="396875"/>
          </a:xfrm>
          <a:prstGeom prst="rect">
            <a:avLst/>
          </a:prstGeom>
          <a:noFill/>
          <a:ln w="9525">
            <a:noFill/>
            <a:miter lim="800000"/>
            <a:headEnd/>
            <a:tailEnd/>
          </a:ln>
        </p:spPr>
        <p:txBody>
          <a:bodyPr wrap="none">
            <a:spAutoFit/>
          </a:bodyPr>
          <a:lstStyle/>
          <a:p>
            <a:pPr fontAlgn="ctr"/>
            <a:r>
              <a:rPr lang="de-DE" sz="2000"/>
              <a:t>Zeitlicher Anwendungsbereich</a:t>
            </a: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liennummernplatzhalter 3"/>
          <p:cNvSpPr>
            <a:spLocks noGrp="1"/>
          </p:cNvSpPr>
          <p:nvPr>
            <p:ph type="sldNum" sz="quarter" idx="10"/>
          </p:nvPr>
        </p:nvSpPr>
        <p:spPr/>
        <p:txBody>
          <a:bodyPr/>
          <a:lstStyle/>
          <a:p>
            <a:pPr>
              <a:defRPr/>
            </a:pPr>
            <a:fld id="{42E17811-CA19-4922-A2E9-43282756D1FE}" type="slidenum">
              <a:rPr lang="de-DE"/>
              <a:pPr>
                <a:defRPr/>
              </a:pPr>
              <a:t>37</a:t>
            </a:fld>
            <a:endParaRPr lang="de-DE"/>
          </a:p>
        </p:txBody>
      </p:sp>
      <p:sp>
        <p:nvSpPr>
          <p:cNvPr id="52226" name="Rectangle 2"/>
          <p:cNvSpPr>
            <a:spLocks noGrp="1" noChangeArrowheads="1"/>
          </p:cNvSpPr>
          <p:nvPr>
            <p:ph type="title"/>
          </p:nvPr>
        </p:nvSpPr>
        <p:spPr/>
        <p:txBody>
          <a:bodyPr/>
          <a:lstStyle/>
          <a:p>
            <a:pPr eaLnBrk="1" hangingPunct="1"/>
            <a:r>
              <a:rPr lang="de-DE" smtClean="0"/>
              <a:t>Beispiele avocado</a:t>
            </a:r>
          </a:p>
        </p:txBody>
      </p:sp>
      <p:sp>
        <p:nvSpPr>
          <p:cNvPr id="52227" name="Rectangle 3"/>
          <p:cNvSpPr>
            <a:spLocks noGrp="1" noChangeArrowheads="1"/>
          </p:cNvSpPr>
          <p:nvPr>
            <p:ph type="body" idx="1"/>
          </p:nvPr>
        </p:nvSpPr>
        <p:spPr/>
        <p:txBody>
          <a:bodyPr/>
          <a:lstStyle/>
          <a:p>
            <a:pPr marL="0" indent="0" eaLnBrk="1" hangingPunct="1">
              <a:lnSpc>
                <a:spcPct val="90000"/>
              </a:lnSpc>
              <a:buFontTx/>
              <a:buNone/>
              <a:tabLst>
                <a:tab pos="381000" algn="l"/>
              </a:tabLst>
            </a:pPr>
            <a:r>
              <a:rPr lang="de-DE" sz="1800" u="sng" smtClean="0"/>
              <a:t>Fall 1</a:t>
            </a:r>
            <a:r>
              <a:rPr lang="de-DE" sz="1800" smtClean="0"/>
              <a:t>:</a:t>
            </a:r>
          </a:p>
          <a:p>
            <a:pPr marL="0" indent="0" eaLnBrk="1" hangingPunct="1">
              <a:lnSpc>
                <a:spcPct val="90000"/>
              </a:lnSpc>
              <a:buFontTx/>
              <a:buNone/>
              <a:tabLst>
                <a:tab pos="381000" algn="l"/>
              </a:tabLst>
            </a:pPr>
            <a:endParaRPr lang="de-DE" sz="1000" smtClean="0"/>
          </a:p>
          <a:p>
            <a:pPr marL="0" indent="0" eaLnBrk="1" hangingPunct="1">
              <a:lnSpc>
                <a:spcPct val="90000"/>
              </a:lnSpc>
              <a:buFontTx/>
              <a:buNone/>
              <a:tabLst>
                <a:tab pos="381000" algn="l"/>
              </a:tabLst>
            </a:pPr>
            <a:r>
              <a:rPr lang="de-DE" sz="1800" smtClean="0"/>
              <a:t>Unternehmer U sammelt im Auftrag des Kreises K Altpapier. U verwertet und vermarktet das Altpapier. Im Rahmen seiner Urkalkulation, die U in dem Vergabeverfahren seinem Angebot beizufügen hatte, hat U den Wert seiner Entsorgungsleistung mit 25,00 Euro/t, den Wert des Altpapiers mit 30,00 Euro/t beziffert. K erhält eine Rückvergütung von 5,00 Euro/t.</a:t>
            </a:r>
          </a:p>
          <a:p>
            <a:pPr marL="0" indent="0" eaLnBrk="1" hangingPunct="1">
              <a:lnSpc>
                <a:spcPct val="90000"/>
              </a:lnSpc>
              <a:buFontTx/>
              <a:buNone/>
              <a:tabLst>
                <a:tab pos="381000" algn="l"/>
              </a:tabLst>
            </a:pPr>
            <a:endParaRPr lang="de-DE" sz="1000" smtClean="0"/>
          </a:p>
          <a:p>
            <a:pPr marL="0" indent="0" eaLnBrk="1" hangingPunct="1">
              <a:lnSpc>
                <a:spcPct val="90000"/>
              </a:lnSpc>
              <a:buFontTx/>
              <a:buNone/>
              <a:tabLst>
                <a:tab pos="381000" algn="l"/>
              </a:tabLst>
            </a:pPr>
            <a:r>
              <a:rPr lang="de-DE" sz="1800" u="sng" smtClean="0"/>
              <a:t>Lösung</a:t>
            </a:r>
            <a:r>
              <a:rPr lang="de-DE" sz="1800" smtClean="0"/>
              <a:t>:</a:t>
            </a:r>
          </a:p>
          <a:p>
            <a:pPr marL="0" indent="0" eaLnBrk="1" hangingPunct="1">
              <a:lnSpc>
                <a:spcPct val="90000"/>
              </a:lnSpc>
              <a:buFontTx/>
              <a:buNone/>
              <a:tabLst>
                <a:tab pos="381000" algn="l"/>
              </a:tabLst>
            </a:pPr>
            <a:endParaRPr lang="de-DE" sz="1000" smtClean="0"/>
          </a:p>
          <a:p>
            <a:pPr marL="0" indent="0" eaLnBrk="1" hangingPunct="1">
              <a:lnSpc>
                <a:spcPct val="90000"/>
              </a:lnSpc>
              <a:buFontTx/>
              <a:buNone/>
              <a:tabLst>
                <a:tab pos="381000" algn="l"/>
              </a:tabLst>
            </a:pPr>
            <a:r>
              <a:rPr lang="de-DE" sz="1800" smtClean="0"/>
              <a:t>U ist Erfüllungsgehilfe bzw. Verwaltungshelfer. Er  erbringt eine steuerbare und steuerpflichtige Leistung gegenüber dem Entsorgungsträger. Gleichzeitig erbringt er eine nicht steuerbare Leistung an den Abfallerzeuger/-besitzer (vgl. Verfügung der OFD Frankfurt vom 24.03.2009).</a:t>
            </a:r>
          </a:p>
          <a:p>
            <a:pPr marL="0" indent="0" eaLnBrk="1" hangingPunct="1">
              <a:lnSpc>
                <a:spcPct val="90000"/>
              </a:lnSpc>
              <a:buFontTx/>
              <a:buNone/>
              <a:tabLst>
                <a:tab pos="381000" algn="l"/>
              </a:tabLst>
            </a:pPr>
            <a:endParaRPr lang="de-DE" sz="1000" smtClean="0"/>
          </a:p>
          <a:p>
            <a:pPr marL="0" indent="0" eaLnBrk="1" hangingPunct="1">
              <a:lnSpc>
                <a:spcPct val="90000"/>
              </a:lnSpc>
              <a:buFontTx/>
              <a:buNone/>
              <a:tabLst>
                <a:tab pos="381000" algn="l"/>
              </a:tabLst>
            </a:pPr>
            <a:endParaRPr lang="de-DE" sz="1800" smtClean="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liennummernplatzhalter 3"/>
          <p:cNvSpPr>
            <a:spLocks noGrp="1"/>
          </p:cNvSpPr>
          <p:nvPr>
            <p:ph type="sldNum" sz="quarter" idx="10"/>
          </p:nvPr>
        </p:nvSpPr>
        <p:spPr/>
        <p:txBody>
          <a:bodyPr/>
          <a:lstStyle/>
          <a:p>
            <a:pPr>
              <a:defRPr/>
            </a:pPr>
            <a:fld id="{FD18E7D3-13BF-4FBC-BA1A-DEC927B59008}" type="slidenum">
              <a:rPr lang="de-DE"/>
              <a:pPr>
                <a:defRPr/>
              </a:pPr>
              <a:t>38</a:t>
            </a:fld>
            <a:endParaRPr lang="de-DE"/>
          </a:p>
        </p:txBody>
      </p:sp>
      <p:sp>
        <p:nvSpPr>
          <p:cNvPr id="53250" name="Rectangle 2"/>
          <p:cNvSpPr>
            <a:spLocks noGrp="1" noChangeArrowheads="1"/>
          </p:cNvSpPr>
          <p:nvPr>
            <p:ph type="title"/>
          </p:nvPr>
        </p:nvSpPr>
        <p:spPr>
          <a:xfrm>
            <a:off x="249238" y="306388"/>
            <a:ext cx="8645525" cy="533400"/>
          </a:xfrm>
        </p:spPr>
        <p:txBody>
          <a:bodyPr/>
          <a:lstStyle/>
          <a:p>
            <a:pPr eaLnBrk="1" hangingPunct="1"/>
            <a:r>
              <a:rPr lang="de-DE" smtClean="0"/>
              <a:t>Beispiele avocado</a:t>
            </a:r>
          </a:p>
        </p:txBody>
      </p:sp>
      <p:sp>
        <p:nvSpPr>
          <p:cNvPr id="53251" name="Rectangle 3"/>
          <p:cNvSpPr>
            <a:spLocks noGrp="1" noChangeArrowheads="1"/>
          </p:cNvSpPr>
          <p:nvPr>
            <p:ph type="body" idx="1"/>
          </p:nvPr>
        </p:nvSpPr>
        <p:spPr>
          <a:xfrm>
            <a:off x="280988" y="1104900"/>
            <a:ext cx="8353425" cy="4467225"/>
          </a:xfrm>
        </p:spPr>
        <p:txBody>
          <a:bodyPr/>
          <a:lstStyle/>
          <a:p>
            <a:pPr marL="0" indent="0" eaLnBrk="1" hangingPunct="1">
              <a:lnSpc>
                <a:spcPct val="85000"/>
              </a:lnSpc>
              <a:spcBef>
                <a:spcPct val="10000"/>
              </a:spcBef>
              <a:buFontTx/>
              <a:buNone/>
              <a:tabLst>
                <a:tab pos="381000" algn="l"/>
              </a:tabLst>
            </a:pPr>
            <a:r>
              <a:rPr lang="de-DE" u="sng" smtClean="0"/>
              <a:t>Fall 1 (Fortsetzung)</a:t>
            </a:r>
            <a:r>
              <a:rPr lang="de-DE" smtClean="0"/>
              <a:t>:</a:t>
            </a:r>
          </a:p>
          <a:p>
            <a:pPr marL="0" indent="0" eaLnBrk="1" hangingPunct="1">
              <a:lnSpc>
                <a:spcPct val="85000"/>
              </a:lnSpc>
              <a:spcBef>
                <a:spcPct val="10000"/>
              </a:spcBef>
              <a:buFontTx/>
              <a:buNone/>
              <a:tabLst>
                <a:tab pos="381000" algn="l"/>
              </a:tabLst>
            </a:pPr>
            <a:endParaRPr lang="de-DE" smtClean="0"/>
          </a:p>
          <a:p>
            <a:pPr marL="0" indent="0" eaLnBrk="1" hangingPunct="1">
              <a:lnSpc>
                <a:spcPct val="85000"/>
              </a:lnSpc>
              <a:spcBef>
                <a:spcPct val="10000"/>
              </a:spcBef>
              <a:buFontTx/>
              <a:buNone/>
              <a:tabLst>
                <a:tab pos="381000" algn="l"/>
              </a:tabLst>
            </a:pPr>
            <a:r>
              <a:rPr lang="de-DE" sz="1800" u="sng" smtClean="0"/>
              <a:t>Lösung</a:t>
            </a:r>
            <a:r>
              <a:rPr lang="de-DE" sz="1800" smtClean="0"/>
              <a:t>:</a:t>
            </a:r>
          </a:p>
          <a:p>
            <a:pPr marL="0" indent="0" eaLnBrk="1" hangingPunct="1">
              <a:lnSpc>
                <a:spcPct val="85000"/>
              </a:lnSpc>
              <a:spcBef>
                <a:spcPct val="10000"/>
              </a:spcBef>
              <a:buFontTx/>
              <a:buNone/>
              <a:tabLst>
                <a:tab pos="381000" algn="l"/>
              </a:tabLst>
            </a:pPr>
            <a:endParaRPr lang="de-DE" sz="1800" u="sng" smtClean="0"/>
          </a:p>
          <a:p>
            <a:pPr marL="0" indent="0" eaLnBrk="1" hangingPunct="1">
              <a:lnSpc>
                <a:spcPct val="85000"/>
              </a:lnSpc>
              <a:spcBef>
                <a:spcPct val="10000"/>
              </a:spcBef>
              <a:buFontTx/>
              <a:buNone/>
              <a:tabLst>
                <a:tab pos="381000" algn="l"/>
              </a:tabLst>
            </a:pPr>
            <a:r>
              <a:rPr lang="de-DE" sz="1800" smtClean="0"/>
              <a:t>-	Bemessungsgrundlage Entsorgungsleistung: </a:t>
            </a:r>
          </a:p>
          <a:p>
            <a:pPr marL="0" indent="0" eaLnBrk="1" hangingPunct="1">
              <a:lnSpc>
                <a:spcPct val="85000"/>
              </a:lnSpc>
              <a:spcBef>
                <a:spcPct val="10000"/>
              </a:spcBef>
              <a:buFontTx/>
              <a:buNone/>
              <a:tabLst>
                <a:tab pos="381000" algn="l"/>
              </a:tabLst>
            </a:pPr>
            <a:endParaRPr lang="de-DE" sz="1800" smtClean="0"/>
          </a:p>
          <a:p>
            <a:pPr marL="0" indent="0" eaLnBrk="1" hangingPunct="1">
              <a:lnSpc>
                <a:spcPct val="85000"/>
              </a:lnSpc>
              <a:spcBef>
                <a:spcPct val="10000"/>
              </a:spcBef>
              <a:buFontTx/>
              <a:buNone/>
              <a:tabLst>
                <a:tab pos="381000" algn="l"/>
              </a:tabLst>
            </a:pPr>
            <a:r>
              <a:rPr lang="de-DE" sz="1800" smtClean="0"/>
              <a:t>	Wert des Altpapiers 30,00 Euro/t abzüglich Rückvergütung 5,00 Euro/t, </a:t>
            </a:r>
          </a:p>
          <a:p>
            <a:pPr marL="0" indent="0" eaLnBrk="1" hangingPunct="1">
              <a:lnSpc>
                <a:spcPct val="85000"/>
              </a:lnSpc>
              <a:spcBef>
                <a:spcPct val="10000"/>
              </a:spcBef>
              <a:buFontTx/>
              <a:buNone/>
              <a:tabLst>
                <a:tab pos="381000" algn="l"/>
              </a:tabLst>
            </a:pPr>
            <a:r>
              <a:rPr lang="de-DE" sz="1800" smtClean="0"/>
              <a:t>	d. h. 25,00 Euro netto zuzüglich 19 % USt, d. h. insgesamt 29,75 Euro.</a:t>
            </a:r>
          </a:p>
          <a:p>
            <a:pPr marL="0" indent="0" eaLnBrk="1" hangingPunct="1">
              <a:lnSpc>
                <a:spcPct val="85000"/>
              </a:lnSpc>
              <a:spcBef>
                <a:spcPct val="10000"/>
              </a:spcBef>
              <a:buFontTx/>
              <a:buNone/>
              <a:tabLst>
                <a:tab pos="381000" algn="l"/>
              </a:tabLst>
            </a:pPr>
            <a:endParaRPr lang="de-DE" sz="1800" smtClean="0"/>
          </a:p>
          <a:p>
            <a:pPr marL="0" indent="0" eaLnBrk="1" hangingPunct="1">
              <a:lnSpc>
                <a:spcPct val="85000"/>
              </a:lnSpc>
              <a:spcBef>
                <a:spcPct val="10000"/>
              </a:spcBef>
              <a:buFontTx/>
              <a:buNone/>
              <a:tabLst>
                <a:tab pos="381000" algn="l"/>
              </a:tabLst>
            </a:pPr>
            <a:endParaRPr lang="de-DE" sz="1800" smtClean="0"/>
          </a:p>
          <a:p>
            <a:pPr marL="0" indent="0" eaLnBrk="1" hangingPunct="1">
              <a:lnSpc>
                <a:spcPct val="85000"/>
              </a:lnSpc>
              <a:spcBef>
                <a:spcPct val="10000"/>
              </a:spcBef>
              <a:buFontTx/>
              <a:buNone/>
              <a:tabLst>
                <a:tab pos="381000" algn="l"/>
              </a:tabLst>
            </a:pPr>
            <a:r>
              <a:rPr lang="de-DE" sz="1800" smtClean="0"/>
              <a:t>-	Bemessungsgrundlage Lieferung Altpapier: </a:t>
            </a:r>
          </a:p>
          <a:p>
            <a:pPr marL="0" indent="0" eaLnBrk="1" hangingPunct="1">
              <a:lnSpc>
                <a:spcPct val="85000"/>
              </a:lnSpc>
              <a:spcBef>
                <a:spcPct val="10000"/>
              </a:spcBef>
              <a:buFontTx/>
              <a:buNone/>
              <a:tabLst>
                <a:tab pos="381000" algn="l"/>
              </a:tabLst>
            </a:pPr>
            <a:endParaRPr lang="de-DE" sz="1800" smtClean="0"/>
          </a:p>
          <a:p>
            <a:pPr marL="0" indent="0" eaLnBrk="1" hangingPunct="1">
              <a:lnSpc>
                <a:spcPct val="85000"/>
              </a:lnSpc>
              <a:spcBef>
                <a:spcPct val="10000"/>
              </a:spcBef>
              <a:buFontTx/>
              <a:buNone/>
              <a:tabLst>
                <a:tab pos="381000" algn="l"/>
              </a:tabLst>
            </a:pPr>
            <a:r>
              <a:rPr lang="de-DE" sz="1800" smtClean="0"/>
              <a:t>	Wert Entsorgungsleistung 25,00 Euro zuzüglich 5,00 Euro Baraufgabe, d. 	h. 30,00 	Euro netto; keine USt, da K kein Unternehmer im umsatzsteuerlichen Sinne.</a:t>
            </a:r>
          </a:p>
          <a:p>
            <a:pPr marL="0" indent="0" eaLnBrk="1" hangingPunct="1">
              <a:lnSpc>
                <a:spcPct val="85000"/>
              </a:lnSpc>
              <a:spcBef>
                <a:spcPct val="10000"/>
              </a:spcBef>
              <a:buFontTx/>
              <a:buNone/>
              <a:tabLst>
                <a:tab pos="381000" algn="l"/>
              </a:tabLst>
            </a:pPr>
            <a:endParaRPr lang="de-DE" sz="1800" smtClean="0"/>
          </a:p>
          <a:p>
            <a:pPr marL="0" indent="0" eaLnBrk="1" hangingPunct="1">
              <a:lnSpc>
                <a:spcPct val="85000"/>
              </a:lnSpc>
              <a:spcBef>
                <a:spcPct val="10000"/>
              </a:spcBef>
              <a:buFontTx/>
              <a:buNone/>
              <a:tabLst>
                <a:tab pos="381000" algn="l"/>
              </a:tabLst>
            </a:pPr>
            <a:r>
              <a:rPr lang="de-DE" sz="1800" smtClean="0"/>
              <a:t>	Rechnungsstellung an K: 25,00 Euro zzgl. 19% Ust = 29,75 Euro.</a:t>
            </a:r>
          </a:p>
          <a:p>
            <a:pPr marL="0" indent="0" eaLnBrk="1" hangingPunct="1">
              <a:lnSpc>
                <a:spcPct val="85000"/>
              </a:lnSpc>
              <a:spcBef>
                <a:spcPct val="10000"/>
              </a:spcBef>
              <a:buFontTx/>
              <a:buNone/>
              <a:tabLst>
                <a:tab pos="381000" algn="l"/>
              </a:tabLst>
            </a:pPr>
            <a:r>
              <a:rPr lang="de-DE" sz="1800" smtClean="0"/>
              <a:t>	Keine Rechnungsstellung durch K bzw. Gutschrift an K (aber ggf. interner 	Beleg bei U aus buchhalterischen Gründen).</a:t>
            </a: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liennummernplatzhalter 3"/>
          <p:cNvSpPr>
            <a:spLocks noGrp="1"/>
          </p:cNvSpPr>
          <p:nvPr>
            <p:ph type="sldNum" sz="quarter" idx="10"/>
          </p:nvPr>
        </p:nvSpPr>
        <p:spPr/>
        <p:txBody>
          <a:bodyPr/>
          <a:lstStyle/>
          <a:p>
            <a:pPr>
              <a:defRPr/>
            </a:pPr>
            <a:fld id="{4EF88029-7601-41BA-A9D5-81F1752661F2}" type="slidenum">
              <a:rPr lang="de-DE"/>
              <a:pPr>
                <a:defRPr/>
              </a:pPr>
              <a:t>39</a:t>
            </a:fld>
            <a:endParaRPr lang="de-DE"/>
          </a:p>
        </p:txBody>
      </p:sp>
      <p:sp>
        <p:nvSpPr>
          <p:cNvPr id="54274" name="Rectangle 2"/>
          <p:cNvSpPr>
            <a:spLocks noGrp="1" noChangeArrowheads="1"/>
          </p:cNvSpPr>
          <p:nvPr>
            <p:ph type="title"/>
          </p:nvPr>
        </p:nvSpPr>
        <p:spPr>
          <a:xfrm>
            <a:off x="249238" y="92075"/>
            <a:ext cx="8645525" cy="533400"/>
          </a:xfrm>
        </p:spPr>
        <p:txBody>
          <a:bodyPr/>
          <a:lstStyle/>
          <a:p>
            <a:pPr eaLnBrk="1" hangingPunct="1"/>
            <a:r>
              <a:rPr lang="de-DE" smtClean="0"/>
              <a:t>Beispiele avocado</a:t>
            </a:r>
          </a:p>
        </p:txBody>
      </p:sp>
      <p:sp>
        <p:nvSpPr>
          <p:cNvPr id="54275" name="Rectangle 3"/>
          <p:cNvSpPr>
            <a:spLocks noGrp="1" noChangeArrowheads="1"/>
          </p:cNvSpPr>
          <p:nvPr>
            <p:ph type="body" idx="1"/>
          </p:nvPr>
        </p:nvSpPr>
        <p:spPr>
          <a:xfrm>
            <a:off x="222250" y="779463"/>
            <a:ext cx="8367713" cy="3825875"/>
          </a:xfrm>
        </p:spPr>
        <p:txBody>
          <a:bodyPr/>
          <a:lstStyle/>
          <a:p>
            <a:pPr marL="0" indent="0" eaLnBrk="1" hangingPunct="1">
              <a:lnSpc>
                <a:spcPct val="80000"/>
              </a:lnSpc>
              <a:buFontTx/>
              <a:buNone/>
              <a:tabLst>
                <a:tab pos="381000" algn="l"/>
              </a:tabLst>
            </a:pPr>
            <a:r>
              <a:rPr lang="de-DE" sz="1800" u="sng" smtClean="0"/>
              <a:t>Abwandlung</a:t>
            </a:r>
            <a:r>
              <a:rPr lang="de-DE" sz="1800" smtClean="0"/>
              <a:t>:</a:t>
            </a:r>
          </a:p>
          <a:p>
            <a:pPr marL="0" indent="0" eaLnBrk="1" hangingPunct="1">
              <a:lnSpc>
                <a:spcPct val="80000"/>
              </a:lnSpc>
              <a:buFontTx/>
              <a:buNone/>
              <a:tabLst>
                <a:tab pos="381000" algn="l"/>
              </a:tabLst>
            </a:pPr>
            <a:endParaRPr lang="de-DE" sz="1800" smtClean="0"/>
          </a:p>
          <a:p>
            <a:pPr marL="0" indent="0" eaLnBrk="1" hangingPunct="1">
              <a:lnSpc>
                <a:spcPct val="80000"/>
              </a:lnSpc>
              <a:buFontTx/>
              <a:buNone/>
              <a:tabLst>
                <a:tab pos="381000" algn="l"/>
              </a:tabLst>
            </a:pPr>
            <a:r>
              <a:rPr lang="de-DE" sz="1800" u="sng" smtClean="0"/>
              <a:t>Fall 2</a:t>
            </a:r>
            <a:r>
              <a:rPr lang="de-DE" sz="1800" smtClean="0"/>
              <a:t>:</a:t>
            </a:r>
          </a:p>
          <a:p>
            <a:pPr marL="0" indent="0" eaLnBrk="1" hangingPunct="1">
              <a:lnSpc>
                <a:spcPct val="80000"/>
              </a:lnSpc>
              <a:buFontTx/>
              <a:buNone/>
              <a:tabLst>
                <a:tab pos="381000" algn="l"/>
              </a:tabLst>
            </a:pPr>
            <a:endParaRPr lang="de-DE" sz="1800" smtClean="0"/>
          </a:p>
          <a:p>
            <a:pPr marL="0" indent="0" eaLnBrk="1" hangingPunct="1">
              <a:lnSpc>
                <a:spcPct val="80000"/>
              </a:lnSpc>
              <a:buFontTx/>
              <a:buNone/>
              <a:tabLst>
                <a:tab pos="381000" algn="l"/>
              </a:tabLst>
            </a:pPr>
            <a:r>
              <a:rPr lang="de-DE" sz="1800" smtClean="0"/>
              <a:t>Unternehmer U sammelt das Altpapier der privaten Haushalte in Form von Bündeln oder mit eigenen blauen Tonnen im Rahmen einer gewerblichen Sammlung kostenfrei ein und verwertet dieses. Der Marktwert des Altpapiers beträgt 20,00 Euro/t. U stellt den privaten Haushalten keine Rechnung für die Entsorgung. Er erteilt auch keine Gutschriften für die „Lieferung“ des Altpapiers durch die Haushalte. Richtig?</a:t>
            </a:r>
          </a:p>
          <a:p>
            <a:pPr marL="0" indent="0" eaLnBrk="1" hangingPunct="1">
              <a:lnSpc>
                <a:spcPct val="80000"/>
              </a:lnSpc>
              <a:buFontTx/>
              <a:buNone/>
              <a:tabLst>
                <a:tab pos="381000" algn="l"/>
              </a:tabLst>
            </a:pPr>
            <a:endParaRPr lang="de-DE" sz="1800" smtClean="0"/>
          </a:p>
          <a:p>
            <a:pPr marL="0" indent="0" eaLnBrk="1" hangingPunct="1">
              <a:lnSpc>
                <a:spcPct val="80000"/>
              </a:lnSpc>
              <a:buFontTx/>
              <a:buNone/>
              <a:tabLst>
                <a:tab pos="381000" algn="l"/>
              </a:tabLst>
            </a:pPr>
            <a:r>
              <a:rPr lang="de-DE" sz="1800" u="sng" smtClean="0"/>
              <a:t>Lösung</a:t>
            </a:r>
            <a:r>
              <a:rPr lang="de-DE" sz="1800" smtClean="0"/>
              <a:t>:</a:t>
            </a:r>
          </a:p>
          <a:p>
            <a:pPr marL="0" indent="0" eaLnBrk="1" hangingPunct="1">
              <a:lnSpc>
                <a:spcPct val="80000"/>
              </a:lnSpc>
              <a:buFontTx/>
              <a:buNone/>
              <a:tabLst>
                <a:tab pos="381000" algn="l"/>
              </a:tabLst>
            </a:pPr>
            <a:endParaRPr lang="de-DE" sz="1800" smtClean="0"/>
          </a:p>
          <a:p>
            <a:pPr marL="0" indent="0" eaLnBrk="1" hangingPunct="1">
              <a:lnSpc>
                <a:spcPct val="80000"/>
              </a:lnSpc>
              <a:buFontTx/>
              <a:buNone/>
              <a:tabLst>
                <a:tab pos="381000" algn="l"/>
              </a:tabLst>
            </a:pPr>
            <a:r>
              <a:rPr lang="de-DE" sz="1800" smtClean="0"/>
              <a:t>Ein tauschähnlicher Umsatz dürfte vorliegen.</a:t>
            </a:r>
          </a:p>
          <a:p>
            <a:pPr marL="0" indent="0" eaLnBrk="1" hangingPunct="1">
              <a:lnSpc>
                <a:spcPct val="80000"/>
              </a:lnSpc>
              <a:buFontTx/>
              <a:buNone/>
              <a:tabLst>
                <a:tab pos="381000" algn="l"/>
              </a:tabLst>
            </a:pPr>
            <a:endParaRPr lang="de-DE" sz="1800" smtClean="0"/>
          </a:p>
          <a:p>
            <a:pPr marL="0" indent="0" eaLnBrk="1" hangingPunct="1">
              <a:lnSpc>
                <a:spcPct val="80000"/>
              </a:lnSpc>
              <a:buFontTx/>
              <a:buNone/>
              <a:tabLst>
                <a:tab pos="381000" algn="l"/>
              </a:tabLst>
            </a:pPr>
            <a:r>
              <a:rPr lang="de-DE" sz="1800" smtClean="0"/>
              <a:t>Rechnung des U: 20,00 Euro/t zzgl. 19% USt (3,80 Euro) = 23,80 Euro.</a:t>
            </a:r>
          </a:p>
          <a:p>
            <a:pPr marL="0" indent="0" eaLnBrk="1" hangingPunct="1">
              <a:lnSpc>
                <a:spcPct val="80000"/>
              </a:lnSpc>
              <a:buFontTx/>
              <a:buNone/>
              <a:tabLst>
                <a:tab pos="381000" algn="l"/>
              </a:tabLst>
            </a:pPr>
            <a:r>
              <a:rPr lang="de-DE" sz="1800" smtClean="0"/>
              <a:t>U ist zur Rechnungserteilung an Private aber nicht verpflichtet. Er muss aber die USt abführen. </a:t>
            </a:r>
          </a:p>
          <a:p>
            <a:pPr marL="0" indent="0" eaLnBrk="1" hangingPunct="1">
              <a:lnSpc>
                <a:spcPct val="80000"/>
              </a:lnSpc>
              <a:buFontTx/>
              <a:buNone/>
              <a:tabLst>
                <a:tab pos="381000" algn="l"/>
              </a:tabLst>
            </a:pPr>
            <a:r>
              <a:rPr lang="de-DE" sz="1800" smtClean="0"/>
              <a:t>Keine Rechnung der Privaten und keine Gutschrift des U, da Private umsatzsteuerlich keine Unternehmer sind (aber ggf. interner Beleg bei U aus buchhalterischen Grün-den).  </a:t>
            </a:r>
          </a:p>
          <a:p>
            <a:pPr marL="0" indent="0" eaLnBrk="1" hangingPunct="1">
              <a:lnSpc>
                <a:spcPct val="80000"/>
              </a:lnSpc>
              <a:buFontTx/>
              <a:buNone/>
              <a:tabLst>
                <a:tab pos="381000" algn="l"/>
              </a:tabLst>
            </a:pPr>
            <a:r>
              <a:rPr lang="de-DE" sz="1600" smtClean="0"/>
              <a:t>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liennummernplatzhalter 3"/>
          <p:cNvSpPr>
            <a:spLocks noGrp="1"/>
          </p:cNvSpPr>
          <p:nvPr>
            <p:ph type="sldNum" sz="quarter" idx="10"/>
          </p:nvPr>
        </p:nvSpPr>
        <p:spPr/>
        <p:txBody>
          <a:bodyPr/>
          <a:lstStyle/>
          <a:p>
            <a:pPr>
              <a:defRPr/>
            </a:pPr>
            <a:fld id="{54A34806-E1AD-4502-89A5-6593C1B6762D}" type="slidenum">
              <a:rPr lang="de-DE"/>
              <a:pPr>
                <a:defRPr/>
              </a:pPr>
              <a:t>4</a:t>
            </a:fld>
            <a:endParaRPr lang="de-DE"/>
          </a:p>
        </p:txBody>
      </p:sp>
      <p:sp>
        <p:nvSpPr>
          <p:cNvPr id="18434" name="Rectangle 2"/>
          <p:cNvSpPr>
            <a:spLocks noGrp="1" noChangeArrowheads="1"/>
          </p:cNvSpPr>
          <p:nvPr>
            <p:ph type="title"/>
          </p:nvPr>
        </p:nvSpPr>
        <p:spPr/>
        <p:txBody>
          <a:bodyPr/>
          <a:lstStyle/>
          <a:p>
            <a:pPr eaLnBrk="1" hangingPunct="1"/>
            <a:r>
              <a:rPr lang="de-DE" smtClean="0"/>
              <a:t>Umsatzsteuerrecht: Allgemeine Grundsätze</a:t>
            </a:r>
          </a:p>
        </p:txBody>
      </p:sp>
      <p:sp>
        <p:nvSpPr>
          <p:cNvPr id="181251" name="Rectangle 3"/>
          <p:cNvSpPr>
            <a:spLocks noGrp="1" noChangeArrowheads="1"/>
          </p:cNvSpPr>
          <p:nvPr>
            <p:ph type="body" idx="1"/>
          </p:nvPr>
        </p:nvSpPr>
        <p:spPr/>
        <p:txBody>
          <a:bodyPr/>
          <a:lstStyle/>
          <a:p>
            <a:pPr marL="0" indent="0" eaLnBrk="1" hangingPunct="1">
              <a:lnSpc>
                <a:spcPct val="90000"/>
              </a:lnSpc>
              <a:buFontTx/>
              <a:buNone/>
              <a:tabLst>
                <a:tab pos="363538" algn="l"/>
              </a:tabLst>
              <a:defRPr/>
            </a:pPr>
            <a:r>
              <a:rPr lang="de-DE" dirty="0">
                <a:latin typeface="AvocadoBold" pitchFamily="2" charset="0"/>
              </a:rPr>
              <a:t>Lieferung</a:t>
            </a:r>
            <a:r>
              <a:rPr lang="de-DE" dirty="0"/>
              <a:t/>
            </a:r>
            <a:br>
              <a:rPr lang="de-DE" dirty="0"/>
            </a:br>
            <a:r>
              <a:rPr lang="de-DE" dirty="0"/>
              <a:t/>
            </a:r>
            <a:br>
              <a:rPr lang="de-DE" dirty="0"/>
            </a:br>
            <a:r>
              <a:rPr lang="de-DE" sz="1800" dirty="0"/>
              <a:t>Leistungen eines Unternehmers, durch die er oder in seinem Auftrag ein Dritter den Abnehmer oder in dessen Auftrag einen Dritten befähigt, im eigenen Namen über einen Gegenstand zu verfügen (Verschaffung der Verfügungsmacht)</a:t>
            </a:r>
          </a:p>
          <a:p>
            <a:pPr marL="0" indent="0" eaLnBrk="1" hangingPunct="1">
              <a:lnSpc>
                <a:spcPct val="90000"/>
              </a:lnSpc>
              <a:buFontTx/>
              <a:buNone/>
              <a:tabLst>
                <a:tab pos="363538" algn="l"/>
              </a:tabLst>
              <a:defRPr/>
            </a:pPr>
            <a:endParaRPr lang="de-DE" sz="1800" dirty="0"/>
          </a:p>
          <a:p>
            <a:pPr marL="0" indent="0" eaLnBrk="1" hangingPunct="1">
              <a:lnSpc>
                <a:spcPct val="90000"/>
              </a:lnSpc>
              <a:buFontTx/>
              <a:buNone/>
              <a:tabLst>
                <a:tab pos="363538" algn="l"/>
              </a:tabLst>
              <a:defRPr/>
            </a:pPr>
            <a:r>
              <a:rPr lang="de-DE" sz="1800" dirty="0"/>
              <a:t>-	</a:t>
            </a:r>
            <a:r>
              <a:rPr lang="de-DE" dirty="0">
                <a:latin typeface="+mj-lt"/>
              </a:rPr>
              <a:t>Liefergegenstand</a:t>
            </a:r>
          </a:p>
          <a:p>
            <a:pPr marL="828675" lvl="1" eaLnBrk="1" hangingPunct="1">
              <a:lnSpc>
                <a:spcPct val="90000"/>
              </a:lnSpc>
              <a:tabLst>
                <a:tab pos="363538" algn="l"/>
              </a:tabLst>
              <a:defRPr/>
            </a:pPr>
            <a:r>
              <a:rPr lang="de-DE" dirty="0"/>
              <a:t>Jeder körperliche Gegenstand und jedes nicht körperliche Wirtschaftsgut, das im Wirtschaftsverkehr wie eine Sache behandelt wird (z. B. Elektrizität, Gas, Wärme).</a:t>
            </a:r>
          </a:p>
          <a:p>
            <a:pPr marL="828675" lvl="1" eaLnBrk="1" hangingPunct="1">
              <a:lnSpc>
                <a:spcPct val="90000"/>
              </a:lnSpc>
              <a:tabLst>
                <a:tab pos="363538" algn="l"/>
              </a:tabLst>
              <a:defRPr/>
            </a:pPr>
            <a:endParaRPr lang="de-DE" dirty="0"/>
          </a:p>
          <a:p>
            <a:pPr marL="0" indent="0" eaLnBrk="1" hangingPunct="1">
              <a:lnSpc>
                <a:spcPct val="90000"/>
              </a:lnSpc>
              <a:buFontTx/>
              <a:buNone/>
              <a:tabLst>
                <a:tab pos="363538" algn="l"/>
              </a:tabLst>
              <a:defRPr/>
            </a:pPr>
            <a:r>
              <a:rPr lang="de-DE" sz="1800" dirty="0"/>
              <a:t>-	</a:t>
            </a:r>
            <a:r>
              <a:rPr lang="de-DE" dirty="0">
                <a:latin typeface="+mj-lt"/>
              </a:rPr>
              <a:t>Verschaffung der Verfügungs</a:t>
            </a:r>
            <a:r>
              <a:rPr lang="de-DE" dirty="0"/>
              <a:t>macht</a:t>
            </a:r>
          </a:p>
          <a:p>
            <a:pPr marL="828675" lvl="1" eaLnBrk="1" hangingPunct="1">
              <a:lnSpc>
                <a:spcPct val="90000"/>
              </a:lnSpc>
              <a:tabLst>
                <a:tab pos="363538" algn="l"/>
              </a:tabLst>
              <a:defRPr/>
            </a:pPr>
            <a:r>
              <a:rPr lang="de-DE" dirty="0"/>
              <a:t>Ein Vorgang tatsächlicher Art.</a:t>
            </a:r>
          </a:p>
          <a:p>
            <a:pPr marL="828675" lvl="1" eaLnBrk="1" hangingPunct="1">
              <a:lnSpc>
                <a:spcPct val="90000"/>
              </a:lnSpc>
              <a:tabLst>
                <a:tab pos="363538" algn="l"/>
              </a:tabLst>
              <a:defRPr/>
            </a:pPr>
            <a:r>
              <a:rPr lang="de-DE" dirty="0"/>
              <a:t>Wirtschaftliches Eigentum.</a:t>
            </a: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liennummernplatzhalter 3"/>
          <p:cNvSpPr>
            <a:spLocks noGrp="1"/>
          </p:cNvSpPr>
          <p:nvPr>
            <p:ph type="sldNum" sz="quarter" idx="10"/>
          </p:nvPr>
        </p:nvSpPr>
        <p:spPr/>
        <p:txBody>
          <a:bodyPr/>
          <a:lstStyle/>
          <a:p>
            <a:pPr>
              <a:defRPr/>
            </a:pPr>
            <a:fld id="{A9843C19-0667-40F5-9F9F-9F87945F1D1B}" type="slidenum">
              <a:rPr lang="de-DE"/>
              <a:pPr>
                <a:defRPr/>
              </a:pPr>
              <a:t>40</a:t>
            </a:fld>
            <a:endParaRPr lang="de-DE"/>
          </a:p>
        </p:txBody>
      </p:sp>
      <p:sp>
        <p:nvSpPr>
          <p:cNvPr id="55298" name="Rectangle 2"/>
          <p:cNvSpPr>
            <a:spLocks noGrp="1" noChangeArrowheads="1"/>
          </p:cNvSpPr>
          <p:nvPr>
            <p:ph type="title"/>
          </p:nvPr>
        </p:nvSpPr>
        <p:spPr>
          <a:xfrm>
            <a:off x="249238" y="117475"/>
            <a:ext cx="8645525" cy="533400"/>
          </a:xfrm>
        </p:spPr>
        <p:txBody>
          <a:bodyPr/>
          <a:lstStyle/>
          <a:p>
            <a:pPr eaLnBrk="1" hangingPunct="1"/>
            <a:r>
              <a:rPr lang="de-DE" smtClean="0"/>
              <a:t>Beispiele avocado</a:t>
            </a:r>
          </a:p>
        </p:txBody>
      </p:sp>
      <p:sp>
        <p:nvSpPr>
          <p:cNvPr id="55299" name="Rectangle 3"/>
          <p:cNvSpPr>
            <a:spLocks noGrp="1" noChangeArrowheads="1"/>
          </p:cNvSpPr>
          <p:nvPr>
            <p:ph type="body" idx="1"/>
          </p:nvPr>
        </p:nvSpPr>
        <p:spPr>
          <a:xfrm>
            <a:off x="249238" y="831850"/>
            <a:ext cx="8367712" cy="3825875"/>
          </a:xfrm>
        </p:spPr>
        <p:txBody>
          <a:bodyPr/>
          <a:lstStyle/>
          <a:p>
            <a:pPr marL="0" indent="0" eaLnBrk="1" hangingPunct="1">
              <a:lnSpc>
                <a:spcPct val="80000"/>
              </a:lnSpc>
              <a:spcBef>
                <a:spcPct val="10000"/>
              </a:spcBef>
              <a:buFontTx/>
              <a:buNone/>
              <a:tabLst>
                <a:tab pos="381000" algn="l"/>
              </a:tabLst>
            </a:pPr>
            <a:endParaRPr lang="de-DE" sz="1000" smtClean="0"/>
          </a:p>
          <a:p>
            <a:pPr marL="0" indent="0" eaLnBrk="1" hangingPunct="1">
              <a:lnSpc>
                <a:spcPct val="80000"/>
              </a:lnSpc>
              <a:spcBef>
                <a:spcPct val="10000"/>
              </a:spcBef>
              <a:buFontTx/>
              <a:buNone/>
              <a:tabLst>
                <a:tab pos="381000" algn="l"/>
              </a:tabLst>
            </a:pPr>
            <a:r>
              <a:rPr lang="de-DE" sz="1800" u="sng" smtClean="0"/>
              <a:t>Abwandlung: </a:t>
            </a:r>
          </a:p>
          <a:p>
            <a:pPr marL="0" indent="0" eaLnBrk="1" hangingPunct="1">
              <a:lnSpc>
                <a:spcPct val="80000"/>
              </a:lnSpc>
              <a:spcBef>
                <a:spcPct val="10000"/>
              </a:spcBef>
              <a:buFontTx/>
              <a:buNone/>
              <a:tabLst>
                <a:tab pos="381000" algn="l"/>
              </a:tabLst>
            </a:pPr>
            <a:endParaRPr lang="de-DE" sz="1800" u="sng" smtClean="0"/>
          </a:p>
          <a:p>
            <a:pPr marL="0" indent="0" eaLnBrk="1" hangingPunct="1">
              <a:lnSpc>
                <a:spcPct val="80000"/>
              </a:lnSpc>
              <a:spcBef>
                <a:spcPct val="10000"/>
              </a:spcBef>
              <a:buFontTx/>
              <a:buNone/>
              <a:tabLst>
                <a:tab pos="381000" algn="l"/>
              </a:tabLst>
            </a:pPr>
            <a:r>
              <a:rPr lang="de-DE" sz="1800" u="sng" smtClean="0"/>
              <a:t>Fall 3</a:t>
            </a:r>
            <a:r>
              <a:rPr lang="de-DE" sz="1800" smtClean="0"/>
              <a:t>:</a:t>
            </a:r>
          </a:p>
          <a:p>
            <a:pPr marL="0" indent="0" eaLnBrk="1" hangingPunct="1">
              <a:lnSpc>
                <a:spcPct val="80000"/>
              </a:lnSpc>
              <a:spcBef>
                <a:spcPct val="10000"/>
              </a:spcBef>
              <a:buFontTx/>
              <a:buNone/>
              <a:tabLst>
                <a:tab pos="381000" algn="l"/>
              </a:tabLst>
            </a:pPr>
            <a:endParaRPr lang="de-DE" sz="1000" smtClean="0"/>
          </a:p>
          <a:p>
            <a:pPr marL="0" indent="0" eaLnBrk="1" hangingPunct="1">
              <a:lnSpc>
                <a:spcPct val="80000"/>
              </a:lnSpc>
              <a:spcBef>
                <a:spcPct val="10000"/>
              </a:spcBef>
              <a:buFontTx/>
              <a:buNone/>
              <a:tabLst>
                <a:tab pos="381000" algn="l"/>
              </a:tabLst>
            </a:pPr>
            <a:r>
              <a:rPr lang="de-DE" sz="1800" smtClean="0"/>
              <a:t>Unternehmer U sammelt bei verschiedenen Kunden Altpapier, das dort in 1,1 m³ Umleerbehältern gesammelt wird. Die Einsammlung durch U erfolgt in einer gewerblichen Tour mit einem Umleersammelfahrzeug. Die einzelnen Umleerbehälter werden nicht verwogen, sondern nur die während einer Sammeltour eingesammelte Gesamtmenge des Papiers. U überlegt, wie er seinen Kunden die „Papierlieferung“ vergüten kann. Da jeder Umleerbehälter schwerer als 25 kg ist, greift die Kleinstmengenregelung nicht. Er erwägt daher, jedem Kunden den durchschnittlichen Wert seines Behälters nach dem mittleren EUWID zu vergüten, sieht sich dabei aber einem enormen bürokratischen Aufwand (Gutschrift, Rechnung, usw.) ausgesetzt. </a:t>
            </a:r>
          </a:p>
          <a:p>
            <a:pPr marL="0" indent="0" eaLnBrk="1" hangingPunct="1">
              <a:lnSpc>
                <a:spcPct val="80000"/>
              </a:lnSpc>
              <a:spcBef>
                <a:spcPct val="10000"/>
              </a:spcBef>
              <a:buFontTx/>
              <a:buNone/>
              <a:tabLst>
                <a:tab pos="381000" algn="l"/>
              </a:tabLst>
            </a:pPr>
            <a:endParaRPr lang="de-DE" sz="1800" smtClean="0"/>
          </a:p>
          <a:p>
            <a:pPr marL="0" indent="0" eaLnBrk="1" hangingPunct="1">
              <a:lnSpc>
                <a:spcPct val="80000"/>
              </a:lnSpc>
              <a:spcBef>
                <a:spcPct val="10000"/>
              </a:spcBef>
              <a:buFontTx/>
              <a:buNone/>
              <a:tabLst>
                <a:tab pos="381000" algn="l"/>
              </a:tabLst>
            </a:pPr>
            <a:r>
              <a:rPr lang="de-DE" sz="1800" u="sng" smtClean="0"/>
              <a:t>Lösung</a:t>
            </a:r>
            <a:r>
              <a:rPr lang="de-DE" sz="1800" smtClean="0"/>
              <a:t>:</a:t>
            </a:r>
          </a:p>
          <a:p>
            <a:pPr marL="0" indent="0" eaLnBrk="1" hangingPunct="1">
              <a:lnSpc>
                <a:spcPct val="80000"/>
              </a:lnSpc>
              <a:spcBef>
                <a:spcPct val="10000"/>
              </a:spcBef>
              <a:buFontTx/>
              <a:buNone/>
              <a:tabLst>
                <a:tab pos="381000" algn="l"/>
              </a:tabLst>
            </a:pPr>
            <a:endParaRPr lang="de-DE" sz="1800" smtClean="0"/>
          </a:p>
          <a:p>
            <a:pPr marL="0" indent="0" eaLnBrk="1" hangingPunct="1">
              <a:lnSpc>
                <a:spcPct val="80000"/>
              </a:lnSpc>
              <a:spcBef>
                <a:spcPct val="10000"/>
              </a:spcBef>
              <a:buFontTx/>
              <a:buNone/>
              <a:tabLst>
                <a:tab pos="381000" algn="l"/>
              </a:tabLst>
            </a:pPr>
            <a:r>
              <a:rPr lang="de-DE" sz="1800" smtClean="0"/>
              <a:t>U ist nicht verpflichtet, für Zwecke der Vergütung das eingesammelte Papier (bei jedem einzelnen Kunden) zu verwiegen. U wird aber aufgrund seiner internen Kalkulation in der Regel wissen, welche Papiermengen im Durchschnitt bei einem Kunden wöchentlich oder monatlich anfallen. Auf Basis dieser Durchschnittsmenge bietet U dem entsprechenden Kunden einen gewichtsunabhängigen Pauschalpreis an. </a:t>
            </a: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liennummernplatzhalter 3"/>
          <p:cNvSpPr>
            <a:spLocks noGrp="1"/>
          </p:cNvSpPr>
          <p:nvPr>
            <p:ph type="sldNum" sz="quarter" idx="10"/>
          </p:nvPr>
        </p:nvSpPr>
        <p:spPr/>
        <p:txBody>
          <a:bodyPr/>
          <a:lstStyle/>
          <a:p>
            <a:pPr>
              <a:defRPr/>
            </a:pPr>
            <a:fld id="{DF729A39-AE75-4A65-BAC8-9230082DB88A}" type="slidenum">
              <a:rPr lang="de-DE"/>
              <a:pPr>
                <a:defRPr/>
              </a:pPr>
              <a:t>41</a:t>
            </a:fld>
            <a:endParaRPr lang="de-DE"/>
          </a:p>
        </p:txBody>
      </p:sp>
      <p:sp>
        <p:nvSpPr>
          <p:cNvPr id="56322" name="Rectangle 2"/>
          <p:cNvSpPr>
            <a:spLocks noGrp="1" noChangeArrowheads="1"/>
          </p:cNvSpPr>
          <p:nvPr>
            <p:ph type="title"/>
          </p:nvPr>
        </p:nvSpPr>
        <p:spPr/>
        <p:txBody>
          <a:bodyPr/>
          <a:lstStyle/>
          <a:p>
            <a:pPr eaLnBrk="1" hangingPunct="1"/>
            <a:r>
              <a:rPr lang="de-DE" smtClean="0"/>
              <a:t>Beispiele avocado</a:t>
            </a:r>
          </a:p>
        </p:txBody>
      </p:sp>
      <p:sp>
        <p:nvSpPr>
          <p:cNvPr id="56323" name="Rectangle 3"/>
          <p:cNvSpPr>
            <a:spLocks noGrp="1" noChangeArrowheads="1"/>
          </p:cNvSpPr>
          <p:nvPr>
            <p:ph type="body" idx="1"/>
          </p:nvPr>
        </p:nvSpPr>
        <p:spPr/>
        <p:txBody>
          <a:bodyPr/>
          <a:lstStyle/>
          <a:p>
            <a:pPr marL="0" indent="0" eaLnBrk="1" hangingPunct="1">
              <a:lnSpc>
                <a:spcPct val="90000"/>
              </a:lnSpc>
              <a:buFontTx/>
              <a:buNone/>
              <a:tabLst>
                <a:tab pos="381000" algn="l"/>
              </a:tabLst>
            </a:pPr>
            <a:r>
              <a:rPr lang="de-DE" sz="1800" u="sng" smtClean="0"/>
              <a:t>Abwandlung</a:t>
            </a:r>
            <a:r>
              <a:rPr lang="de-DE" sz="1800" smtClean="0"/>
              <a:t>:</a:t>
            </a:r>
          </a:p>
          <a:p>
            <a:pPr marL="0" indent="0" eaLnBrk="1" hangingPunct="1">
              <a:lnSpc>
                <a:spcPct val="90000"/>
              </a:lnSpc>
              <a:buFontTx/>
              <a:buNone/>
              <a:tabLst>
                <a:tab pos="381000" algn="l"/>
              </a:tabLst>
            </a:pPr>
            <a:endParaRPr lang="de-DE" sz="1800" smtClean="0"/>
          </a:p>
          <a:p>
            <a:pPr marL="0" indent="0" eaLnBrk="1" hangingPunct="1">
              <a:lnSpc>
                <a:spcPct val="90000"/>
              </a:lnSpc>
              <a:buFontTx/>
              <a:buNone/>
              <a:tabLst>
                <a:tab pos="381000" algn="l"/>
              </a:tabLst>
            </a:pPr>
            <a:r>
              <a:rPr lang="de-DE" sz="1800" u="sng" smtClean="0"/>
              <a:t>Fall 4:</a:t>
            </a:r>
          </a:p>
          <a:p>
            <a:pPr marL="0" indent="0" eaLnBrk="1" hangingPunct="1">
              <a:lnSpc>
                <a:spcPct val="90000"/>
              </a:lnSpc>
              <a:buFontTx/>
              <a:buNone/>
              <a:tabLst>
                <a:tab pos="381000" algn="l"/>
              </a:tabLst>
            </a:pPr>
            <a:endParaRPr lang="de-DE" sz="1800" smtClean="0"/>
          </a:p>
          <a:p>
            <a:pPr marL="0" indent="0" eaLnBrk="1" hangingPunct="1">
              <a:lnSpc>
                <a:spcPct val="90000"/>
              </a:lnSpc>
              <a:buFontTx/>
              <a:buNone/>
              <a:tabLst>
                <a:tab pos="381000" algn="l"/>
              </a:tabLst>
            </a:pPr>
            <a:r>
              <a:rPr lang="de-DE" sz="1800" smtClean="0"/>
              <a:t>U übernimmt Altpapier von gewerblichen Unternehmen und führt es verein-barungsgemäß der Verwertung zu. U stellt den gewerblichen Unternehmen G die Containergestellung,  die Abfuhr und die Verwertung zu einem Preis von 30,00 Euro/t in Rechnung. U vergütet den Unternehmen das Altpapier mit 10 Euro/t.</a:t>
            </a:r>
          </a:p>
          <a:p>
            <a:pPr marL="0" indent="0" eaLnBrk="1" hangingPunct="1">
              <a:lnSpc>
                <a:spcPct val="90000"/>
              </a:lnSpc>
              <a:buFontTx/>
              <a:buNone/>
              <a:tabLst>
                <a:tab pos="381000" algn="l"/>
              </a:tabLst>
            </a:pPr>
            <a:endParaRPr lang="de-DE" sz="1800" smtClean="0"/>
          </a:p>
          <a:p>
            <a:pPr marL="0" indent="0" eaLnBrk="1" hangingPunct="1">
              <a:lnSpc>
                <a:spcPct val="90000"/>
              </a:lnSpc>
              <a:buFontTx/>
              <a:buNone/>
              <a:tabLst>
                <a:tab pos="381000" algn="l"/>
              </a:tabLst>
            </a:pPr>
            <a:r>
              <a:rPr lang="de-DE" sz="1800" u="sng" smtClean="0"/>
              <a:t>Lösung:</a:t>
            </a:r>
          </a:p>
          <a:p>
            <a:pPr marL="0" indent="0" eaLnBrk="1" hangingPunct="1">
              <a:lnSpc>
                <a:spcPct val="90000"/>
              </a:lnSpc>
              <a:buFontTx/>
              <a:buNone/>
              <a:tabLst>
                <a:tab pos="381000" algn="l"/>
              </a:tabLst>
            </a:pPr>
            <a:endParaRPr lang="de-DE" sz="1800" u="sng" smtClean="0"/>
          </a:p>
          <a:p>
            <a:pPr marL="0" indent="0" eaLnBrk="1" hangingPunct="1">
              <a:lnSpc>
                <a:spcPct val="90000"/>
              </a:lnSpc>
              <a:buFontTx/>
              <a:buNone/>
              <a:tabLst>
                <a:tab pos="381000" algn="l"/>
              </a:tabLst>
            </a:pPr>
            <a:r>
              <a:rPr lang="de-DE" sz="1800" smtClean="0"/>
              <a:t>Es liegt ein Leistungsaustausch und damit ein tauschähnlicher Umsatz vor.</a:t>
            </a:r>
          </a:p>
          <a:p>
            <a:pPr marL="0" indent="0" eaLnBrk="1" hangingPunct="1">
              <a:lnSpc>
                <a:spcPct val="90000"/>
              </a:lnSpc>
              <a:buFontTx/>
              <a:buNone/>
              <a:tabLst>
                <a:tab pos="381000" algn="l"/>
              </a:tabLst>
            </a:pPr>
            <a:endParaRPr lang="de-DE" sz="1800" smtClean="0"/>
          </a:p>
          <a:p>
            <a:pPr marL="0" indent="0" eaLnBrk="1" hangingPunct="1">
              <a:lnSpc>
                <a:spcPct val="90000"/>
              </a:lnSpc>
              <a:buFontTx/>
              <a:buNone/>
              <a:tabLst>
                <a:tab pos="381000" algn="l"/>
              </a:tabLst>
            </a:pPr>
            <a:r>
              <a:rPr lang="de-DE" sz="1800" smtClean="0"/>
              <a:t>Rechnung des U: 30,00 Euro/t zzgl. 19% USt (5,70 Euro/t) = 35,70 Euro/t</a:t>
            </a:r>
          </a:p>
          <a:p>
            <a:pPr marL="0" indent="0" eaLnBrk="1" hangingPunct="1">
              <a:lnSpc>
                <a:spcPct val="90000"/>
              </a:lnSpc>
              <a:buFontTx/>
              <a:buNone/>
              <a:tabLst>
                <a:tab pos="381000" algn="l"/>
              </a:tabLst>
            </a:pPr>
            <a:r>
              <a:rPr lang="de-DE" sz="1800" smtClean="0"/>
              <a:t>Rechnung des G (oder entsprechende Gutschrift des U): 10,00 Euro/t zzgl. 19% USt (1,90 Euro/t) = 11,90 Euro/t</a:t>
            </a:r>
          </a:p>
          <a:p>
            <a:pPr marL="0" indent="0" eaLnBrk="1" hangingPunct="1">
              <a:lnSpc>
                <a:spcPct val="90000"/>
              </a:lnSpc>
              <a:buFontTx/>
              <a:buNone/>
              <a:tabLst>
                <a:tab pos="381000" algn="l"/>
              </a:tabLst>
            </a:pPr>
            <a:endParaRPr lang="de-DE" sz="1800" smtClean="0"/>
          </a:p>
          <a:p>
            <a:pPr marL="0" indent="0" eaLnBrk="1" hangingPunct="1">
              <a:lnSpc>
                <a:spcPct val="90000"/>
              </a:lnSpc>
              <a:buFontTx/>
              <a:buNone/>
              <a:tabLst>
                <a:tab pos="381000" algn="l"/>
              </a:tabLst>
            </a:pPr>
            <a:endParaRPr lang="de-DE" sz="1800" smtClean="0"/>
          </a:p>
          <a:p>
            <a:pPr marL="0" indent="0" eaLnBrk="1" hangingPunct="1">
              <a:lnSpc>
                <a:spcPct val="90000"/>
              </a:lnSpc>
              <a:buFontTx/>
              <a:buNone/>
              <a:tabLst>
                <a:tab pos="381000" algn="l"/>
              </a:tabLst>
            </a:pPr>
            <a:endParaRPr lang="de-DE" sz="1600" smtClean="0"/>
          </a:p>
          <a:p>
            <a:pPr marL="0" indent="0" eaLnBrk="1" hangingPunct="1">
              <a:lnSpc>
                <a:spcPct val="90000"/>
              </a:lnSpc>
              <a:buFontTx/>
              <a:buNone/>
              <a:tabLst>
                <a:tab pos="381000" algn="l"/>
              </a:tabLst>
            </a:pPr>
            <a:endParaRPr lang="de-DE" sz="1600" smtClean="0"/>
          </a:p>
          <a:p>
            <a:pPr marL="0" indent="0" eaLnBrk="1" hangingPunct="1">
              <a:lnSpc>
                <a:spcPct val="90000"/>
              </a:lnSpc>
              <a:buFontTx/>
              <a:buNone/>
              <a:tabLst>
                <a:tab pos="381000" algn="l"/>
              </a:tabLst>
            </a:pPr>
            <a:r>
              <a:rPr lang="de-DE" sz="1600" smtClean="0"/>
              <a:t> </a:t>
            </a: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liennummernplatzhalter 3"/>
          <p:cNvSpPr>
            <a:spLocks noGrp="1"/>
          </p:cNvSpPr>
          <p:nvPr>
            <p:ph type="sldNum" sz="quarter" idx="10"/>
          </p:nvPr>
        </p:nvSpPr>
        <p:spPr/>
        <p:txBody>
          <a:bodyPr/>
          <a:lstStyle/>
          <a:p>
            <a:pPr>
              <a:defRPr/>
            </a:pPr>
            <a:fld id="{4119BA5A-B14E-4F10-8921-B06F723E90E1}" type="slidenum">
              <a:rPr lang="de-DE"/>
              <a:pPr>
                <a:defRPr/>
              </a:pPr>
              <a:t>42</a:t>
            </a:fld>
            <a:endParaRPr lang="de-DE"/>
          </a:p>
        </p:txBody>
      </p:sp>
      <p:sp>
        <p:nvSpPr>
          <p:cNvPr id="57346" name="Rectangle 2"/>
          <p:cNvSpPr>
            <a:spLocks noGrp="1" noChangeArrowheads="1"/>
          </p:cNvSpPr>
          <p:nvPr>
            <p:ph type="title"/>
          </p:nvPr>
        </p:nvSpPr>
        <p:spPr/>
        <p:txBody>
          <a:bodyPr/>
          <a:lstStyle/>
          <a:p>
            <a:pPr eaLnBrk="1" hangingPunct="1"/>
            <a:r>
              <a:rPr lang="de-DE" smtClean="0"/>
              <a:t>Beispiele avocado</a:t>
            </a:r>
          </a:p>
        </p:txBody>
      </p:sp>
      <p:sp>
        <p:nvSpPr>
          <p:cNvPr id="57347" name="Rectangle 3"/>
          <p:cNvSpPr>
            <a:spLocks noGrp="1" noChangeArrowheads="1"/>
          </p:cNvSpPr>
          <p:nvPr>
            <p:ph type="body" idx="1"/>
          </p:nvPr>
        </p:nvSpPr>
        <p:spPr/>
        <p:txBody>
          <a:bodyPr/>
          <a:lstStyle/>
          <a:p>
            <a:pPr marL="0" indent="0" eaLnBrk="1" hangingPunct="1">
              <a:lnSpc>
                <a:spcPct val="90000"/>
              </a:lnSpc>
              <a:buFontTx/>
              <a:buNone/>
              <a:tabLst>
                <a:tab pos="381000" algn="l"/>
              </a:tabLst>
            </a:pPr>
            <a:r>
              <a:rPr lang="de-DE" sz="1800" u="sng" smtClean="0"/>
              <a:t>Abwandlung</a:t>
            </a:r>
            <a:r>
              <a:rPr lang="de-DE" sz="1800" smtClean="0"/>
              <a:t>:</a:t>
            </a:r>
          </a:p>
          <a:p>
            <a:pPr marL="0" indent="0" eaLnBrk="1" hangingPunct="1">
              <a:lnSpc>
                <a:spcPct val="90000"/>
              </a:lnSpc>
              <a:buFontTx/>
              <a:buNone/>
              <a:tabLst>
                <a:tab pos="381000" algn="l"/>
              </a:tabLst>
            </a:pPr>
            <a:endParaRPr lang="de-DE" sz="1800" smtClean="0"/>
          </a:p>
          <a:p>
            <a:pPr marL="0" indent="0" eaLnBrk="1" hangingPunct="1">
              <a:lnSpc>
                <a:spcPct val="90000"/>
              </a:lnSpc>
              <a:buFontTx/>
              <a:buNone/>
              <a:tabLst>
                <a:tab pos="381000" algn="l"/>
              </a:tabLst>
            </a:pPr>
            <a:r>
              <a:rPr lang="de-DE" sz="1800" u="sng" smtClean="0"/>
              <a:t>Fall 5:</a:t>
            </a:r>
          </a:p>
          <a:p>
            <a:pPr marL="0" indent="0" eaLnBrk="1" hangingPunct="1">
              <a:lnSpc>
                <a:spcPct val="90000"/>
              </a:lnSpc>
              <a:buFontTx/>
              <a:buNone/>
              <a:tabLst>
                <a:tab pos="381000" algn="l"/>
              </a:tabLst>
            </a:pPr>
            <a:endParaRPr lang="de-DE" sz="1800" u="sng" smtClean="0"/>
          </a:p>
          <a:p>
            <a:pPr marL="0" indent="0" eaLnBrk="1" hangingPunct="1">
              <a:lnSpc>
                <a:spcPct val="90000"/>
              </a:lnSpc>
              <a:buFontTx/>
              <a:buNone/>
              <a:tabLst>
                <a:tab pos="381000" algn="l"/>
              </a:tabLst>
            </a:pPr>
            <a:r>
              <a:rPr lang="de-DE" sz="1800" smtClean="0"/>
              <a:t>U ist gegen Vergütung im Auftrag des DSD tätig. Er sammelt Verpackungen aus PPK bei privaten Endverbrauchern ein und verwertet diese vereinbarungsgemäß. Einen Teil des Verwertungserlöses zahlt er an DSD. </a:t>
            </a:r>
          </a:p>
          <a:p>
            <a:pPr marL="0" indent="0" eaLnBrk="1" hangingPunct="1">
              <a:lnSpc>
                <a:spcPct val="90000"/>
              </a:lnSpc>
              <a:buFontTx/>
              <a:buNone/>
              <a:tabLst>
                <a:tab pos="381000" algn="l"/>
              </a:tabLst>
            </a:pPr>
            <a:endParaRPr lang="de-DE" sz="1800" smtClean="0"/>
          </a:p>
          <a:p>
            <a:pPr marL="0" indent="0" eaLnBrk="1" hangingPunct="1">
              <a:lnSpc>
                <a:spcPct val="90000"/>
              </a:lnSpc>
              <a:buFontTx/>
              <a:buNone/>
              <a:tabLst>
                <a:tab pos="381000" algn="l"/>
              </a:tabLst>
            </a:pPr>
            <a:r>
              <a:rPr lang="de-DE" sz="1800" u="sng" smtClean="0"/>
              <a:t>Lösung:</a:t>
            </a:r>
          </a:p>
          <a:p>
            <a:pPr marL="0" indent="0" eaLnBrk="1" hangingPunct="1">
              <a:lnSpc>
                <a:spcPct val="90000"/>
              </a:lnSpc>
              <a:buFontTx/>
              <a:buNone/>
              <a:tabLst>
                <a:tab pos="381000" algn="l"/>
              </a:tabLst>
            </a:pPr>
            <a:endParaRPr lang="de-DE" sz="1800" smtClean="0"/>
          </a:p>
          <a:p>
            <a:pPr marL="0" indent="0" eaLnBrk="1" hangingPunct="1">
              <a:lnSpc>
                <a:spcPct val="90000"/>
              </a:lnSpc>
              <a:buFontTx/>
              <a:buNone/>
              <a:tabLst>
                <a:tab pos="381000" algn="l"/>
              </a:tabLst>
            </a:pPr>
            <a:r>
              <a:rPr lang="de-DE" sz="1800" smtClean="0"/>
              <a:t>U erbringt gegenüber DSD eine Entsorgungsleistung. Es liegt ein tauschähnlicher Umsatz vor.</a:t>
            </a:r>
          </a:p>
          <a:p>
            <a:pPr marL="0" indent="0" eaLnBrk="1" hangingPunct="1">
              <a:lnSpc>
                <a:spcPct val="90000"/>
              </a:lnSpc>
              <a:buFontTx/>
              <a:buNone/>
              <a:tabLst>
                <a:tab pos="381000" algn="l"/>
              </a:tabLst>
            </a:pPr>
            <a:endParaRPr lang="de-DE" sz="1800" smtClean="0"/>
          </a:p>
          <a:p>
            <a:pPr marL="0" indent="0" eaLnBrk="1" hangingPunct="1">
              <a:lnSpc>
                <a:spcPct val="90000"/>
              </a:lnSpc>
              <a:buFontTx/>
              <a:buNone/>
              <a:tabLst>
                <a:tab pos="381000" algn="l"/>
              </a:tabLst>
            </a:pPr>
            <a:r>
              <a:rPr lang="de-DE" sz="1800" smtClean="0"/>
              <a:t>Zwischen U und den privaten Endverbrauchern dürfte es zu keinem tauschähnlichen Umsatz kommen, da zwischen diesen beiden Beteiligten keine Leistungsbeziehung besteht.</a:t>
            </a:r>
          </a:p>
          <a:p>
            <a:pPr marL="0" indent="0" eaLnBrk="1" hangingPunct="1">
              <a:lnSpc>
                <a:spcPct val="90000"/>
              </a:lnSpc>
              <a:buFontTx/>
              <a:buNone/>
              <a:tabLst>
                <a:tab pos="381000" algn="l"/>
              </a:tabLst>
            </a:pPr>
            <a:endParaRPr lang="de-DE" sz="1800" smtClean="0"/>
          </a:p>
          <a:p>
            <a:pPr marL="0" indent="0" eaLnBrk="1" hangingPunct="1">
              <a:lnSpc>
                <a:spcPct val="90000"/>
              </a:lnSpc>
              <a:buFontTx/>
              <a:buNone/>
              <a:tabLst>
                <a:tab pos="381000" algn="l"/>
              </a:tabLst>
            </a:pPr>
            <a:endParaRPr lang="de-DE" sz="1800" smtClean="0"/>
          </a:p>
          <a:p>
            <a:pPr marL="0" indent="0" eaLnBrk="1" hangingPunct="1">
              <a:lnSpc>
                <a:spcPct val="90000"/>
              </a:lnSpc>
              <a:buFontTx/>
              <a:buNone/>
              <a:tabLst>
                <a:tab pos="381000" algn="l"/>
              </a:tabLst>
            </a:pPr>
            <a:endParaRPr lang="de-DE" sz="1600" smtClean="0"/>
          </a:p>
          <a:p>
            <a:pPr marL="0" indent="0" eaLnBrk="1" hangingPunct="1">
              <a:lnSpc>
                <a:spcPct val="90000"/>
              </a:lnSpc>
              <a:buFontTx/>
              <a:buNone/>
              <a:tabLst>
                <a:tab pos="381000" algn="l"/>
              </a:tabLst>
            </a:pPr>
            <a:r>
              <a:rPr lang="de-DE" sz="1600" smtClean="0"/>
              <a:t> </a:t>
            </a: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liennummernplatzhalter 3"/>
          <p:cNvSpPr>
            <a:spLocks noGrp="1"/>
          </p:cNvSpPr>
          <p:nvPr>
            <p:ph type="sldNum" sz="quarter" idx="10"/>
          </p:nvPr>
        </p:nvSpPr>
        <p:spPr/>
        <p:txBody>
          <a:bodyPr/>
          <a:lstStyle/>
          <a:p>
            <a:pPr>
              <a:defRPr/>
            </a:pPr>
            <a:fld id="{30AFEB37-1A67-423B-9CCB-B67CF468A1DC}" type="slidenum">
              <a:rPr lang="de-DE"/>
              <a:pPr>
                <a:defRPr/>
              </a:pPr>
              <a:t>43</a:t>
            </a:fld>
            <a:endParaRPr lang="de-DE"/>
          </a:p>
        </p:txBody>
      </p:sp>
      <p:sp>
        <p:nvSpPr>
          <p:cNvPr id="58370" name="Rectangle 2"/>
          <p:cNvSpPr>
            <a:spLocks noGrp="1" noChangeArrowheads="1"/>
          </p:cNvSpPr>
          <p:nvPr>
            <p:ph type="title"/>
          </p:nvPr>
        </p:nvSpPr>
        <p:spPr/>
        <p:txBody>
          <a:bodyPr/>
          <a:lstStyle/>
          <a:p>
            <a:pPr eaLnBrk="1" hangingPunct="1"/>
            <a:r>
              <a:rPr lang="de-DE" smtClean="0"/>
              <a:t>Beispiele avocado</a:t>
            </a:r>
          </a:p>
        </p:txBody>
      </p:sp>
      <p:sp>
        <p:nvSpPr>
          <p:cNvPr id="58371" name="Rectangle 3"/>
          <p:cNvSpPr>
            <a:spLocks noGrp="1" noChangeArrowheads="1"/>
          </p:cNvSpPr>
          <p:nvPr>
            <p:ph type="body" idx="1"/>
          </p:nvPr>
        </p:nvSpPr>
        <p:spPr/>
        <p:txBody>
          <a:bodyPr/>
          <a:lstStyle/>
          <a:p>
            <a:pPr marL="0" indent="0" eaLnBrk="1" hangingPunct="1">
              <a:lnSpc>
                <a:spcPct val="90000"/>
              </a:lnSpc>
              <a:buFontTx/>
              <a:buNone/>
              <a:tabLst>
                <a:tab pos="381000" algn="l"/>
              </a:tabLst>
            </a:pPr>
            <a:r>
              <a:rPr lang="de-DE" sz="1800" u="sng" smtClean="0"/>
              <a:t>Fall 6</a:t>
            </a:r>
            <a:r>
              <a:rPr lang="de-DE" sz="1800" smtClean="0"/>
              <a:t>:</a:t>
            </a:r>
          </a:p>
          <a:p>
            <a:pPr marL="0" indent="0" eaLnBrk="1" hangingPunct="1">
              <a:lnSpc>
                <a:spcPct val="90000"/>
              </a:lnSpc>
              <a:buFontTx/>
              <a:buNone/>
              <a:tabLst>
                <a:tab pos="381000" algn="l"/>
              </a:tabLst>
            </a:pPr>
            <a:endParaRPr lang="de-DE" sz="1800" smtClean="0"/>
          </a:p>
          <a:p>
            <a:pPr marL="0" indent="0" eaLnBrk="1" hangingPunct="1">
              <a:lnSpc>
                <a:spcPct val="90000"/>
              </a:lnSpc>
              <a:buFontTx/>
              <a:buNone/>
              <a:tabLst>
                <a:tab pos="381000" algn="l"/>
              </a:tabLst>
            </a:pPr>
            <a:r>
              <a:rPr lang="de-DE" sz="1800" smtClean="0"/>
              <a:t>Unternehmer U hat im Auftrag von DSD die Abholung und Entsorgung von Altglas aus privaten Haushalten und aus Altglascontainern übernommen. U darf das Altglas verwerten bzw. vermarkten. Er zahlt an DSD eine Vergütung von 10,00 Euro/t Altglas. </a:t>
            </a:r>
          </a:p>
          <a:p>
            <a:pPr marL="0" indent="0" eaLnBrk="1" hangingPunct="1">
              <a:lnSpc>
                <a:spcPct val="90000"/>
              </a:lnSpc>
              <a:buFontTx/>
              <a:buNone/>
              <a:tabLst>
                <a:tab pos="381000" algn="l"/>
              </a:tabLst>
            </a:pPr>
            <a:endParaRPr lang="de-DE" sz="1800" smtClean="0"/>
          </a:p>
          <a:p>
            <a:pPr marL="0" indent="0" eaLnBrk="1" hangingPunct="1">
              <a:lnSpc>
                <a:spcPct val="90000"/>
              </a:lnSpc>
              <a:buFontTx/>
              <a:buNone/>
              <a:tabLst>
                <a:tab pos="381000" algn="l"/>
              </a:tabLst>
            </a:pPr>
            <a:r>
              <a:rPr lang="de-DE" sz="1800" u="sng" smtClean="0"/>
              <a:t>Lösung</a:t>
            </a:r>
            <a:r>
              <a:rPr lang="de-DE" sz="1800" smtClean="0"/>
              <a:t>:</a:t>
            </a:r>
          </a:p>
          <a:p>
            <a:pPr marL="0" indent="0" eaLnBrk="1" hangingPunct="1">
              <a:lnSpc>
                <a:spcPct val="90000"/>
              </a:lnSpc>
              <a:buFontTx/>
              <a:buNone/>
              <a:tabLst>
                <a:tab pos="381000" algn="l"/>
              </a:tabLst>
            </a:pPr>
            <a:endParaRPr lang="de-DE" sz="1800" smtClean="0"/>
          </a:p>
          <a:p>
            <a:pPr marL="0" indent="0" eaLnBrk="1" hangingPunct="1">
              <a:lnSpc>
                <a:spcPct val="90000"/>
              </a:lnSpc>
              <a:buFontTx/>
              <a:buNone/>
              <a:tabLst>
                <a:tab pos="381000" algn="l"/>
              </a:tabLst>
            </a:pPr>
            <a:r>
              <a:rPr lang="de-DE" sz="1800" smtClean="0"/>
              <a:t>Altglas ist als Abfall gemäß § 4 Abs. 1 KrW/AbfG zu entsorgen. Mit der Abholung und Verwertung erbringt U eine Entsorgungsleistung gegenüber DSD. Diese ist steuerbar und steuerpflichtig. Mit der Vergütung von 10,00 Euro/t erhält DSD eine Baraufgabe von U für die „Lieferung“ des Altglases. Es liegt ein tauschähnlicher Umsatz vor. </a:t>
            </a:r>
          </a:p>
          <a:p>
            <a:pPr marL="0" indent="0" eaLnBrk="1" hangingPunct="1">
              <a:lnSpc>
                <a:spcPct val="90000"/>
              </a:lnSpc>
              <a:buFontTx/>
              <a:buNone/>
              <a:tabLst>
                <a:tab pos="381000" algn="l"/>
              </a:tabLst>
            </a:pPr>
            <a:endParaRPr lang="de-DE" sz="1800" smtClean="0"/>
          </a:p>
          <a:p>
            <a:pPr marL="0" indent="0" eaLnBrk="1" hangingPunct="1">
              <a:lnSpc>
                <a:spcPct val="90000"/>
              </a:lnSpc>
              <a:buFontTx/>
              <a:buNone/>
              <a:tabLst>
                <a:tab pos="381000" algn="l"/>
              </a:tabLst>
            </a:pPr>
            <a:endParaRPr lang="de-DE" sz="1600" smtClean="0"/>
          </a:p>
          <a:p>
            <a:pPr marL="0" indent="0" eaLnBrk="1" hangingPunct="1">
              <a:lnSpc>
                <a:spcPct val="90000"/>
              </a:lnSpc>
              <a:buFontTx/>
              <a:buNone/>
              <a:tabLst>
                <a:tab pos="381000" algn="l"/>
              </a:tabLst>
            </a:pPr>
            <a:r>
              <a:rPr lang="de-DE" sz="1600" smtClean="0"/>
              <a:t> </a:t>
            </a: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liennummernplatzhalter 3"/>
          <p:cNvSpPr>
            <a:spLocks noGrp="1"/>
          </p:cNvSpPr>
          <p:nvPr>
            <p:ph type="sldNum" sz="quarter" idx="10"/>
          </p:nvPr>
        </p:nvSpPr>
        <p:spPr/>
        <p:txBody>
          <a:bodyPr/>
          <a:lstStyle/>
          <a:p>
            <a:pPr>
              <a:defRPr/>
            </a:pPr>
            <a:fld id="{16019690-B505-4977-970F-B929447DF350}" type="slidenum">
              <a:rPr lang="de-DE"/>
              <a:pPr>
                <a:defRPr/>
              </a:pPr>
              <a:t>44</a:t>
            </a:fld>
            <a:endParaRPr lang="de-DE"/>
          </a:p>
        </p:txBody>
      </p:sp>
      <p:sp>
        <p:nvSpPr>
          <p:cNvPr id="59394" name="Rectangle 2"/>
          <p:cNvSpPr>
            <a:spLocks noGrp="1" noChangeArrowheads="1"/>
          </p:cNvSpPr>
          <p:nvPr>
            <p:ph type="title"/>
          </p:nvPr>
        </p:nvSpPr>
        <p:spPr/>
        <p:txBody>
          <a:bodyPr/>
          <a:lstStyle/>
          <a:p>
            <a:pPr eaLnBrk="1" hangingPunct="1"/>
            <a:r>
              <a:rPr lang="de-DE" smtClean="0"/>
              <a:t>Beispiele avocado</a:t>
            </a:r>
          </a:p>
        </p:txBody>
      </p:sp>
      <p:sp>
        <p:nvSpPr>
          <p:cNvPr id="59395" name="Rectangle 3"/>
          <p:cNvSpPr>
            <a:spLocks noGrp="1" noChangeArrowheads="1"/>
          </p:cNvSpPr>
          <p:nvPr>
            <p:ph type="body" idx="1"/>
          </p:nvPr>
        </p:nvSpPr>
        <p:spPr/>
        <p:txBody>
          <a:bodyPr/>
          <a:lstStyle/>
          <a:p>
            <a:pPr marL="0" indent="0" eaLnBrk="1" hangingPunct="1">
              <a:spcBef>
                <a:spcPct val="35000"/>
              </a:spcBef>
              <a:buFontTx/>
              <a:buNone/>
            </a:pPr>
            <a:r>
              <a:rPr lang="de-DE" u="sng" smtClean="0"/>
              <a:t>Fall 7</a:t>
            </a:r>
            <a:r>
              <a:rPr lang="de-DE" smtClean="0"/>
              <a:t>:</a:t>
            </a:r>
          </a:p>
          <a:p>
            <a:pPr marL="0" indent="0" eaLnBrk="1" hangingPunct="1">
              <a:spcBef>
                <a:spcPct val="35000"/>
              </a:spcBef>
              <a:buFontTx/>
              <a:buNone/>
            </a:pPr>
            <a:endParaRPr lang="de-DE" smtClean="0"/>
          </a:p>
          <a:p>
            <a:pPr marL="0" indent="0" eaLnBrk="1" hangingPunct="1">
              <a:spcBef>
                <a:spcPct val="35000"/>
              </a:spcBef>
              <a:buFontTx/>
              <a:buNone/>
            </a:pPr>
            <a:r>
              <a:rPr lang="de-DE" smtClean="0"/>
              <a:t>Der Vertreiber V hat zur Erfüllung seiner aus der VerpackV resultierenden Pflichten mit DSD einen Lizenzvertrag abgeschlossen und sich insoweit gemäß § 6 Abs. 1, 3 VerpackV an deren Rücknahmesystem beteiligt. DSD hat den Unternehmer U beauftragt, die Verpackungen bei den Anfallstellen (private Endverbraucher) abzuholen und zu verwerten. U darf gemäß der Vereinbarung mit DSD die Verpackungen verwerten und vermarkten. DSD erhält dafür eine Rückvergütung von U.</a:t>
            </a:r>
          </a:p>
          <a:p>
            <a:pPr marL="0" indent="0" eaLnBrk="1" hangingPunct="1">
              <a:spcBef>
                <a:spcPct val="35000"/>
              </a:spcBef>
              <a:buFontTx/>
              <a:buNone/>
            </a:pPr>
            <a:endParaRPr lang="de-DE" smtClean="0"/>
          </a:p>
          <a:p>
            <a:pPr marL="0" indent="0" eaLnBrk="1" hangingPunct="1">
              <a:spcBef>
                <a:spcPct val="35000"/>
              </a:spcBef>
              <a:buFontTx/>
              <a:buNone/>
            </a:pPr>
            <a:endParaRPr lang="de-DE" smtClean="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liennummernplatzhalter 3"/>
          <p:cNvSpPr>
            <a:spLocks noGrp="1"/>
          </p:cNvSpPr>
          <p:nvPr>
            <p:ph type="sldNum" sz="quarter" idx="10"/>
          </p:nvPr>
        </p:nvSpPr>
        <p:spPr/>
        <p:txBody>
          <a:bodyPr/>
          <a:lstStyle/>
          <a:p>
            <a:pPr>
              <a:defRPr/>
            </a:pPr>
            <a:fld id="{7797E24E-88BE-43B9-9DAF-0F4A620E2B45}" type="slidenum">
              <a:rPr lang="de-DE"/>
              <a:pPr>
                <a:defRPr/>
              </a:pPr>
              <a:t>45</a:t>
            </a:fld>
            <a:endParaRPr lang="de-DE"/>
          </a:p>
        </p:txBody>
      </p:sp>
      <p:sp>
        <p:nvSpPr>
          <p:cNvPr id="60418" name="Rectangle 2"/>
          <p:cNvSpPr>
            <a:spLocks noGrp="1" noChangeArrowheads="1"/>
          </p:cNvSpPr>
          <p:nvPr>
            <p:ph type="title"/>
          </p:nvPr>
        </p:nvSpPr>
        <p:spPr>
          <a:xfrm>
            <a:off x="249238" y="292100"/>
            <a:ext cx="8645525" cy="533400"/>
          </a:xfrm>
        </p:spPr>
        <p:txBody>
          <a:bodyPr/>
          <a:lstStyle/>
          <a:p>
            <a:pPr eaLnBrk="1" hangingPunct="1"/>
            <a:r>
              <a:rPr lang="de-DE" smtClean="0"/>
              <a:t>Beispiele avocado</a:t>
            </a:r>
          </a:p>
        </p:txBody>
      </p:sp>
      <p:sp>
        <p:nvSpPr>
          <p:cNvPr id="60419" name="Rectangle 3"/>
          <p:cNvSpPr>
            <a:spLocks noGrp="1" noChangeArrowheads="1"/>
          </p:cNvSpPr>
          <p:nvPr>
            <p:ph type="body" idx="1"/>
          </p:nvPr>
        </p:nvSpPr>
        <p:spPr>
          <a:xfrm>
            <a:off x="279400" y="909638"/>
            <a:ext cx="8367713" cy="3825875"/>
          </a:xfrm>
        </p:spPr>
        <p:txBody>
          <a:bodyPr/>
          <a:lstStyle/>
          <a:p>
            <a:pPr marL="0" indent="0" eaLnBrk="1" hangingPunct="1">
              <a:lnSpc>
                <a:spcPct val="85000"/>
              </a:lnSpc>
              <a:spcBef>
                <a:spcPct val="25000"/>
              </a:spcBef>
              <a:buFontTx/>
              <a:buNone/>
            </a:pPr>
            <a:r>
              <a:rPr lang="de-DE" sz="1800" u="sng" smtClean="0"/>
              <a:t>Fall 7 (Fortsetzung)</a:t>
            </a:r>
            <a:r>
              <a:rPr lang="de-DE" sz="1800" smtClean="0"/>
              <a:t>:</a:t>
            </a:r>
            <a:endParaRPr lang="de-DE" sz="1800" u="sng" smtClean="0"/>
          </a:p>
          <a:p>
            <a:pPr marL="0" indent="0" eaLnBrk="1" hangingPunct="1">
              <a:lnSpc>
                <a:spcPct val="85000"/>
              </a:lnSpc>
              <a:spcBef>
                <a:spcPct val="25000"/>
              </a:spcBef>
              <a:buFontTx/>
              <a:buNone/>
            </a:pPr>
            <a:endParaRPr lang="de-DE" sz="1800" u="sng" smtClean="0"/>
          </a:p>
          <a:p>
            <a:pPr marL="0" indent="0" eaLnBrk="1" hangingPunct="1">
              <a:lnSpc>
                <a:spcPct val="85000"/>
              </a:lnSpc>
              <a:spcBef>
                <a:spcPct val="25000"/>
              </a:spcBef>
              <a:buFontTx/>
              <a:buNone/>
            </a:pPr>
            <a:r>
              <a:rPr lang="de-DE" sz="1800" u="sng" smtClean="0"/>
              <a:t>Lösung</a:t>
            </a:r>
            <a:r>
              <a:rPr lang="de-DE" sz="1800" smtClean="0"/>
              <a:t>:</a:t>
            </a:r>
          </a:p>
          <a:p>
            <a:pPr marL="0" indent="0" eaLnBrk="1" hangingPunct="1">
              <a:lnSpc>
                <a:spcPct val="85000"/>
              </a:lnSpc>
              <a:spcBef>
                <a:spcPct val="25000"/>
              </a:spcBef>
              <a:buFontTx/>
              <a:buNone/>
            </a:pPr>
            <a:endParaRPr lang="de-DE" sz="1800" smtClean="0"/>
          </a:p>
          <a:p>
            <a:pPr marL="0" indent="0" eaLnBrk="1" hangingPunct="1">
              <a:lnSpc>
                <a:spcPct val="85000"/>
              </a:lnSpc>
              <a:spcBef>
                <a:spcPct val="25000"/>
              </a:spcBef>
              <a:buFontTx/>
              <a:buNone/>
            </a:pPr>
            <a:r>
              <a:rPr lang="de-DE" sz="1800" smtClean="0"/>
              <a:t>Zwischen U und DSD findet ein Leistungsaustausch statt. Es handelt sich um einen tauschähnlichen Umsatz.</a:t>
            </a:r>
          </a:p>
          <a:p>
            <a:pPr marL="0" indent="0" eaLnBrk="1" hangingPunct="1">
              <a:lnSpc>
                <a:spcPct val="85000"/>
              </a:lnSpc>
              <a:spcBef>
                <a:spcPct val="25000"/>
              </a:spcBef>
              <a:buFontTx/>
              <a:buNone/>
            </a:pPr>
            <a:endParaRPr lang="de-DE" sz="1800" smtClean="0"/>
          </a:p>
          <a:p>
            <a:pPr marL="0" indent="0" eaLnBrk="1" hangingPunct="1">
              <a:lnSpc>
                <a:spcPct val="85000"/>
              </a:lnSpc>
              <a:spcBef>
                <a:spcPct val="25000"/>
              </a:spcBef>
              <a:buFontTx/>
              <a:buNone/>
            </a:pPr>
            <a:r>
              <a:rPr lang="de-DE" sz="1800" smtClean="0"/>
              <a:t>Zwischen U und den Anfallstellen besteht keine Leistungsbeziehung. U holt nur im Auftrag von DSD die Verpackungen ab.</a:t>
            </a:r>
          </a:p>
          <a:p>
            <a:pPr marL="0" indent="0" eaLnBrk="1" hangingPunct="1">
              <a:lnSpc>
                <a:spcPct val="85000"/>
              </a:lnSpc>
              <a:spcBef>
                <a:spcPct val="25000"/>
              </a:spcBef>
              <a:buFontTx/>
              <a:buNone/>
            </a:pPr>
            <a:endParaRPr lang="de-DE" sz="1800" smtClean="0"/>
          </a:p>
          <a:p>
            <a:pPr marL="0" indent="0" eaLnBrk="1" hangingPunct="1">
              <a:lnSpc>
                <a:spcPct val="85000"/>
              </a:lnSpc>
              <a:spcBef>
                <a:spcPct val="25000"/>
              </a:spcBef>
              <a:buFontTx/>
              <a:buNone/>
            </a:pPr>
            <a:r>
              <a:rPr lang="de-DE" sz="1800" smtClean="0"/>
              <a:t>Zwischen DSD und den Anfallstellen dürfte ein Leistungsaustausch nicht stattfinden. DSD erfüllt seine Verpflichtungen gegenüber V, indem sie Abfälle durch U einsammeln lässt.</a:t>
            </a:r>
          </a:p>
          <a:p>
            <a:pPr marL="0" indent="0" eaLnBrk="1" hangingPunct="1">
              <a:lnSpc>
                <a:spcPct val="85000"/>
              </a:lnSpc>
              <a:spcBef>
                <a:spcPct val="25000"/>
              </a:spcBef>
              <a:buFontTx/>
              <a:buNone/>
            </a:pPr>
            <a:endParaRPr lang="de-DE" sz="1800" smtClean="0"/>
          </a:p>
          <a:p>
            <a:pPr marL="0" indent="0" eaLnBrk="1" hangingPunct="1">
              <a:lnSpc>
                <a:spcPct val="85000"/>
              </a:lnSpc>
              <a:spcBef>
                <a:spcPct val="25000"/>
              </a:spcBef>
              <a:buFontTx/>
              <a:buNone/>
            </a:pPr>
            <a:r>
              <a:rPr lang="de-DE" sz="1800" smtClean="0"/>
              <a:t>Zwischen DSD und V dürfte zwar auch ein Entsorgungsvertrag zustande kommen. Gegenleistung dürfte aber nur die Zahlung der Lizenzgebühr sein, nicht die Überlassung der Verpackungen. Denn V dürfte nicht Abfallbesitzer/-erzeuger sein, so dass er auch nicht in der Lage ist, Abfälle zu liefern. Abfallbesitzer/-erzeuger sind die Anfallstellen.</a:t>
            </a: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liennummernplatzhalter 3"/>
          <p:cNvSpPr>
            <a:spLocks noGrp="1"/>
          </p:cNvSpPr>
          <p:nvPr>
            <p:ph type="sldNum" sz="quarter" idx="10"/>
          </p:nvPr>
        </p:nvSpPr>
        <p:spPr/>
        <p:txBody>
          <a:bodyPr/>
          <a:lstStyle/>
          <a:p>
            <a:pPr>
              <a:defRPr/>
            </a:pPr>
            <a:fld id="{D9DA934B-2FB9-4DCC-B542-7DAD5D1E1E76}" type="slidenum">
              <a:rPr lang="de-DE"/>
              <a:pPr>
                <a:defRPr/>
              </a:pPr>
              <a:t>46</a:t>
            </a:fld>
            <a:endParaRPr lang="de-DE"/>
          </a:p>
        </p:txBody>
      </p:sp>
      <p:sp>
        <p:nvSpPr>
          <p:cNvPr id="61442" name="Rectangle 2"/>
          <p:cNvSpPr>
            <a:spLocks noGrp="1" noChangeArrowheads="1"/>
          </p:cNvSpPr>
          <p:nvPr>
            <p:ph type="title"/>
          </p:nvPr>
        </p:nvSpPr>
        <p:spPr/>
        <p:txBody>
          <a:bodyPr/>
          <a:lstStyle/>
          <a:p>
            <a:pPr eaLnBrk="1" hangingPunct="1"/>
            <a:r>
              <a:rPr lang="de-DE" smtClean="0"/>
              <a:t>Beispiele avocado</a:t>
            </a:r>
          </a:p>
        </p:txBody>
      </p:sp>
      <p:sp>
        <p:nvSpPr>
          <p:cNvPr id="61443" name="Rectangle 3"/>
          <p:cNvSpPr>
            <a:spLocks noGrp="1" noChangeArrowheads="1"/>
          </p:cNvSpPr>
          <p:nvPr>
            <p:ph type="body" idx="1"/>
          </p:nvPr>
        </p:nvSpPr>
        <p:spPr>
          <a:xfrm>
            <a:off x="279400" y="1243013"/>
            <a:ext cx="8367713" cy="3825875"/>
          </a:xfrm>
        </p:spPr>
        <p:txBody>
          <a:bodyPr/>
          <a:lstStyle/>
          <a:p>
            <a:pPr marL="0" indent="0" eaLnBrk="1" hangingPunct="1">
              <a:lnSpc>
                <a:spcPct val="90000"/>
              </a:lnSpc>
              <a:buFontTx/>
              <a:buNone/>
            </a:pPr>
            <a:r>
              <a:rPr lang="de-DE" sz="1800" u="sng" smtClean="0"/>
              <a:t>Fall 8</a:t>
            </a:r>
            <a:r>
              <a:rPr lang="de-DE" sz="1800" smtClean="0"/>
              <a:t>:</a:t>
            </a:r>
          </a:p>
          <a:p>
            <a:pPr marL="0" indent="0" eaLnBrk="1" hangingPunct="1">
              <a:lnSpc>
                <a:spcPct val="90000"/>
              </a:lnSpc>
              <a:buFontTx/>
              <a:buNone/>
            </a:pPr>
            <a:endParaRPr lang="de-DE" sz="1800" smtClean="0"/>
          </a:p>
          <a:p>
            <a:pPr marL="0" indent="0" eaLnBrk="1" hangingPunct="1">
              <a:lnSpc>
                <a:spcPct val="90000"/>
              </a:lnSpc>
              <a:buFontTx/>
              <a:buNone/>
            </a:pPr>
            <a:r>
              <a:rPr lang="de-DE" sz="1800" smtClean="0"/>
              <a:t>Der Unternehmer U betreibt eine Sortieranlage und übernimmt von DSD ein Verpackungsgemisch (LVP), das werthaltige Bestandteile enthält. Die werthaltigen Fraktionen vermarktet er vereinbarungsgemäß. Der Wert der Entsorgungsleistung beträgt 50,00 Euro/t. Die werthaltigen Fraktionen können für 20,00 Euro/t vermarktet werden. U kalkuliert/saldiert intern: Entsorgungsleistung 50,00 Euro/t abzüglich 20,00 Euro/t = 30,00 Euro/t. Diesen Preis stellt er DSD zuzüglich USt in Rechnung. Richtig?</a:t>
            </a:r>
          </a:p>
          <a:p>
            <a:pPr marL="0" indent="0" eaLnBrk="1" hangingPunct="1">
              <a:lnSpc>
                <a:spcPct val="90000"/>
              </a:lnSpc>
              <a:buFontTx/>
              <a:buNone/>
            </a:pPr>
            <a:endParaRPr lang="de-DE" sz="1800" smtClean="0"/>
          </a:p>
          <a:p>
            <a:pPr marL="0" indent="0" eaLnBrk="1" hangingPunct="1">
              <a:lnSpc>
                <a:spcPct val="90000"/>
              </a:lnSpc>
              <a:buFontTx/>
              <a:buNone/>
            </a:pPr>
            <a:r>
              <a:rPr lang="de-DE" sz="1800" u="sng" smtClean="0"/>
              <a:t>Lösung</a:t>
            </a:r>
            <a:r>
              <a:rPr lang="de-DE" sz="1800" smtClean="0"/>
              <a:t>:</a:t>
            </a:r>
          </a:p>
          <a:p>
            <a:pPr marL="0" indent="0" eaLnBrk="1" hangingPunct="1">
              <a:lnSpc>
                <a:spcPct val="90000"/>
              </a:lnSpc>
              <a:buFontTx/>
              <a:buNone/>
            </a:pPr>
            <a:endParaRPr lang="de-DE" sz="1800" smtClean="0"/>
          </a:p>
          <a:p>
            <a:pPr marL="0" indent="0" eaLnBrk="1" hangingPunct="1">
              <a:lnSpc>
                <a:spcPct val="90000"/>
              </a:lnSpc>
              <a:buFontTx/>
              <a:buNone/>
            </a:pPr>
            <a:r>
              <a:rPr lang="de-DE" sz="1800" smtClean="0"/>
              <a:t>Die Vorgehensweise von U dürfte nicht richtig sein. U muss eine Rechnung stellen, in der die Entsorgungsleistung ausgewiesen wird, und zwar mit 50,00 Euro/t. Des Weiteren muss er eine Gutschrift erteilen für die Lieferung der werthaltigen Fraktionen durch DSD an ihn, und zwar über 20,00 Euro/t.</a:t>
            </a: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liennummernplatzhalter 3"/>
          <p:cNvSpPr>
            <a:spLocks noGrp="1"/>
          </p:cNvSpPr>
          <p:nvPr>
            <p:ph type="sldNum" sz="quarter" idx="10"/>
          </p:nvPr>
        </p:nvSpPr>
        <p:spPr/>
        <p:txBody>
          <a:bodyPr/>
          <a:lstStyle/>
          <a:p>
            <a:pPr>
              <a:defRPr/>
            </a:pPr>
            <a:fld id="{78FABA8A-89F0-4DDF-B120-CACC81C446D1}" type="slidenum">
              <a:rPr lang="de-DE"/>
              <a:pPr>
                <a:defRPr/>
              </a:pPr>
              <a:t>47</a:t>
            </a:fld>
            <a:endParaRPr lang="de-DE"/>
          </a:p>
        </p:txBody>
      </p:sp>
      <p:sp>
        <p:nvSpPr>
          <p:cNvPr id="62466" name="Rectangle 2"/>
          <p:cNvSpPr>
            <a:spLocks noGrp="1" noChangeArrowheads="1"/>
          </p:cNvSpPr>
          <p:nvPr>
            <p:ph type="title"/>
          </p:nvPr>
        </p:nvSpPr>
        <p:spPr/>
        <p:txBody>
          <a:bodyPr/>
          <a:lstStyle/>
          <a:p>
            <a:pPr eaLnBrk="1" hangingPunct="1"/>
            <a:r>
              <a:rPr lang="de-DE" smtClean="0"/>
              <a:t>Beispiele avocado</a:t>
            </a:r>
          </a:p>
        </p:txBody>
      </p:sp>
      <p:sp>
        <p:nvSpPr>
          <p:cNvPr id="62467" name="Rectangle 3"/>
          <p:cNvSpPr>
            <a:spLocks noGrp="1" noChangeArrowheads="1"/>
          </p:cNvSpPr>
          <p:nvPr>
            <p:ph type="body" idx="1"/>
          </p:nvPr>
        </p:nvSpPr>
        <p:spPr>
          <a:xfrm>
            <a:off x="279400" y="1243013"/>
            <a:ext cx="8367713" cy="3825875"/>
          </a:xfrm>
        </p:spPr>
        <p:txBody>
          <a:bodyPr/>
          <a:lstStyle/>
          <a:p>
            <a:pPr marL="0" indent="0" eaLnBrk="1" hangingPunct="1">
              <a:lnSpc>
                <a:spcPct val="90000"/>
              </a:lnSpc>
              <a:buFontTx/>
              <a:buNone/>
            </a:pPr>
            <a:r>
              <a:rPr lang="de-DE" sz="1800" u="sng" smtClean="0"/>
              <a:t>Fall 9</a:t>
            </a:r>
            <a:r>
              <a:rPr lang="de-DE" sz="1800" smtClean="0"/>
              <a:t>:</a:t>
            </a:r>
          </a:p>
          <a:p>
            <a:pPr marL="0" indent="0" eaLnBrk="1" hangingPunct="1">
              <a:lnSpc>
                <a:spcPct val="90000"/>
              </a:lnSpc>
              <a:buFontTx/>
              <a:buNone/>
            </a:pPr>
            <a:endParaRPr lang="de-DE" sz="1800" smtClean="0"/>
          </a:p>
          <a:p>
            <a:pPr marL="0" indent="0" eaLnBrk="1" hangingPunct="1">
              <a:lnSpc>
                <a:spcPct val="90000"/>
              </a:lnSpc>
              <a:buFontTx/>
              <a:buNone/>
            </a:pPr>
            <a:r>
              <a:rPr lang="de-DE" sz="1800" smtClean="0"/>
              <a:t>Der Supermarkt S hat einen Sammelbehälter für Kunststoff-Getränkeflaschen aufgestellt, die dem Pfandsystem unterliegen. Die Kunden des Supermarktes werfen ihre leeren Getränkeflaschen in den Behälter und erhalten den Flaschenpfand zurück. S hat den Unternehmer U beauftragt, die Flaschen zu entsorgen. Für die überlassenen Flaschen erhält der Supermarkt eine Vergütung von U. </a:t>
            </a:r>
          </a:p>
          <a:p>
            <a:pPr marL="0" indent="0" eaLnBrk="1" hangingPunct="1">
              <a:lnSpc>
                <a:spcPct val="90000"/>
              </a:lnSpc>
              <a:buFontTx/>
              <a:buNone/>
            </a:pPr>
            <a:endParaRPr lang="de-DE" sz="1800" smtClean="0"/>
          </a:p>
          <a:p>
            <a:pPr marL="0" indent="0" eaLnBrk="1" hangingPunct="1">
              <a:lnSpc>
                <a:spcPct val="90000"/>
              </a:lnSpc>
              <a:buFontTx/>
              <a:buNone/>
            </a:pPr>
            <a:r>
              <a:rPr lang="de-DE" sz="1800" u="sng" smtClean="0"/>
              <a:t>Lösung</a:t>
            </a:r>
            <a:r>
              <a:rPr lang="de-DE" sz="1800" smtClean="0"/>
              <a:t>:</a:t>
            </a:r>
          </a:p>
          <a:p>
            <a:pPr marL="0" indent="0" eaLnBrk="1" hangingPunct="1">
              <a:lnSpc>
                <a:spcPct val="90000"/>
              </a:lnSpc>
              <a:buFontTx/>
              <a:buNone/>
            </a:pPr>
            <a:endParaRPr lang="de-DE" sz="1800" smtClean="0"/>
          </a:p>
          <a:p>
            <a:pPr marL="0" indent="0" eaLnBrk="1" hangingPunct="1">
              <a:lnSpc>
                <a:spcPct val="90000"/>
              </a:lnSpc>
              <a:buFontTx/>
              <a:buNone/>
            </a:pPr>
            <a:r>
              <a:rPr lang="de-DE" sz="1800" smtClean="0"/>
              <a:t>Zwischen den Kunden des Supermarktes und S findet kein Leistungsaustausch statt. Die Rückgabe erfolgt im Rahmen eines Pfandflaschensystems. Ein tauschähnlicher Umsatz liegt nicht vor. </a:t>
            </a:r>
          </a:p>
          <a:p>
            <a:pPr marL="0" indent="0" eaLnBrk="1" hangingPunct="1">
              <a:lnSpc>
                <a:spcPct val="90000"/>
              </a:lnSpc>
              <a:buFontTx/>
              <a:buNone/>
            </a:pPr>
            <a:endParaRPr lang="de-DE" sz="1800" smtClean="0"/>
          </a:p>
          <a:p>
            <a:pPr marL="0" indent="0" eaLnBrk="1" hangingPunct="1">
              <a:lnSpc>
                <a:spcPct val="90000"/>
              </a:lnSpc>
              <a:buFontTx/>
              <a:buNone/>
            </a:pPr>
            <a:r>
              <a:rPr lang="de-DE" sz="1800" smtClean="0"/>
              <a:t>U erbringt für S eine Entsorgungsleistung. Gegenleistung von S ist die Überlassung der Flaschen an U abzüglich einer Baraufgabe. Zwischen U und S findet ein tausch-ähnlicher Umsatz statt.</a:t>
            </a: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liennummernplatzhalter 3"/>
          <p:cNvSpPr>
            <a:spLocks noGrp="1"/>
          </p:cNvSpPr>
          <p:nvPr>
            <p:ph type="sldNum" sz="quarter" idx="10"/>
          </p:nvPr>
        </p:nvSpPr>
        <p:spPr/>
        <p:txBody>
          <a:bodyPr/>
          <a:lstStyle/>
          <a:p>
            <a:pPr>
              <a:defRPr/>
            </a:pPr>
            <a:fld id="{5C9438A3-6EEC-4F97-A4A6-6F75851BDFC6}" type="slidenum">
              <a:rPr lang="de-DE"/>
              <a:pPr>
                <a:defRPr/>
              </a:pPr>
              <a:t>48</a:t>
            </a:fld>
            <a:endParaRPr lang="de-DE"/>
          </a:p>
        </p:txBody>
      </p:sp>
      <p:sp>
        <p:nvSpPr>
          <p:cNvPr id="63490" name="Rectangle 2"/>
          <p:cNvSpPr>
            <a:spLocks noGrp="1" noChangeArrowheads="1"/>
          </p:cNvSpPr>
          <p:nvPr>
            <p:ph type="title"/>
          </p:nvPr>
        </p:nvSpPr>
        <p:spPr/>
        <p:txBody>
          <a:bodyPr/>
          <a:lstStyle/>
          <a:p>
            <a:pPr eaLnBrk="1" hangingPunct="1"/>
            <a:r>
              <a:rPr lang="de-DE" smtClean="0"/>
              <a:t>Beispiele avocado</a:t>
            </a:r>
          </a:p>
        </p:txBody>
      </p:sp>
      <p:sp>
        <p:nvSpPr>
          <p:cNvPr id="63491" name="Rectangle 3"/>
          <p:cNvSpPr>
            <a:spLocks noGrp="1" noChangeArrowheads="1"/>
          </p:cNvSpPr>
          <p:nvPr>
            <p:ph type="body" idx="1"/>
          </p:nvPr>
        </p:nvSpPr>
        <p:spPr>
          <a:xfrm>
            <a:off x="279400" y="1281113"/>
            <a:ext cx="8367713" cy="3825875"/>
          </a:xfrm>
        </p:spPr>
        <p:txBody>
          <a:bodyPr/>
          <a:lstStyle/>
          <a:p>
            <a:pPr marL="0" indent="0" eaLnBrk="1" hangingPunct="1">
              <a:lnSpc>
                <a:spcPct val="90000"/>
              </a:lnSpc>
              <a:buFontTx/>
              <a:buNone/>
            </a:pPr>
            <a:r>
              <a:rPr lang="de-DE" u="sng" smtClean="0"/>
              <a:t>Abwandlung</a:t>
            </a:r>
            <a:r>
              <a:rPr lang="de-DE" smtClean="0"/>
              <a:t>:</a:t>
            </a:r>
          </a:p>
          <a:p>
            <a:pPr marL="0" indent="0" eaLnBrk="1" hangingPunct="1">
              <a:lnSpc>
                <a:spcPct val="90000"/>
              </a:lnSpc>
              <a:buFontTx/>
              <a:buNone/>
            </a:pPr>
            <a:endParaRPr lang="de-DE" smtClean="0"/>
          </a:p>
          <a:p>
            <a:pPr marL="0" indent="0" eaLnBrk="1" hangingPunct="1">
              <a:lnSpc>
                <a:spcPct val="90000"/>
              </a:lnSpc>
              <a:buFontTx/>
              <a:buNone/>
            </a:pPr>
            <a:r>
              <a:rPr lang="de-DE" u="sng" smtClean="0"/>
              <a:t>Fall 10</a:t>
            </a:r>
            <a:r>
              <a:rPr lang="de-DE" smtClean="0"/>
              <a:t>:</a:t>
            </a:r>
          </a:p>
          <a:p>
            <a:pPr marL="0" indent="0" eaLnBrk="1" hangingPunct="1">
              <a:lnSpc>
                <a:spcPct val="90000"/>
              </a:lnSpc>
              <a:buFontTx/>
              <a:buNone/>
            </a:pPr>
            <a:endParaRPr lang="de-DE" smtClean="0"/>
          </a:p>
          <a:p>
            <a:pPr marL="0" indent="0" eaLnBrk="1" hangingPunct="1">
              <a:lnSpc>
                <a:spcPct val="90000"/>
              </a:lnSpc>
              <a:buFontTx/>
              <a:buNone/>
            </a:pPr>
            <a:r>
              <a:rPr lang="de-DE" smtClean="0"/>
              <a:t>U hat im Rahmen einer Haushaltssammlung Weißblech eingesammelt. Für Weißblech gibt es keine geeigneten Notierungen bzw. keinen allgemein zugänglichen Marktpreis. </a:t>
            </a:r>
          </a:p>
          <a:p>
            <a:pPr marL="0" indent="0" eaLnBrk="1" hangingPunct="1">
              <a:lnSpc>
                <a:spcPct val="90000"/>
              </a:lnSpc>
              <a:buFontTx/>
              <a:buNone/>
            </a:pPr>
            <a:endParaRPr lang="de-DE" smtClean="0"/>
          </a:p>
          <a:p>
            <a:pPr marL="0" indent="0" eaLnBrk="1" hangingPunct="1">
              <a:lnSpc>
                <a:spcPct val="90000"/>
              </a:lnSpc>
              <a:buFontTx/>
              <a:buNone/>
            </a:pPr>
            <a:r>
              <a:rPr lang="de-DE" u="sng" smtClean="0"/>
              <a:t>Lösung</a:t>
            </a:r>
            <a:r>
              <a:rPr lang="de-DE" smtClean="0"/>
              <a:t>:</a:t>
            </a:r>
          </a:p>
          <a:p>
            <a:pPr marL="0" indent="0" eaLnBrk="1" hangingPunct="1">
              <a:lnSpc>
                <a:spcPct val="90000"/>
              </a:lnSpc>
              <a:buFontTx/>
              <a:buNone/>
            </a:pPr>
            <a:endParaRPr lang="de-DE" smtClean="0"/>
          </a:p>
          <a:p>
            <a:pPr marL="0" indent="0" eaLnBrk="1" hangingPunct="1">
              <a:lnSpc>
                <a:spcPct val="90000"/>
              </a:lnSpc>
              <a:buFontTx/>
              <a:buNone/>
            </a:pPr>
            <a:r>
              <a:rPr lang="de-DE" smtClean="0"/>
              <a:t>Hier dürfte es sich empfehlen, dass die Parteien einen Wert des zu ent-sorgenden Weißblechs vereinbaren. Dieser Wert darf nicht offensichtlich unzutreffend erscheinen. Fehlt eine solche Vereinbarung, wird das Finanzamt eine Schätzung vornehmen.  </a:t>
            </a:r>
          </a:p>
          <a:p>
            <a:pPr marL="0" indent="0" eaLnBrk="1" hangingPunct="1">
              <a:lnSpc>
                <a:spcPct val="90000"/>
              </a:lnSpc>
              <a:buFontTx/>
              <a:buNone/>
            </a:pPr>
            <a:endParaRPr lang="de-DE" smtClean="0"/>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liennummernplatzhalter 3"/>
          <p:cNvSpPr>
            <a:spLocks noGrp="1"/>
          </p:cNvSpPr>
          <p:nvPr>
            <p:ph type="sldNum" sz="quarter" idx="10"/>
          </p:nvPr>
        </p:nvSpPr>
        <p:spPr/>
        <p:txBody>
          <a:bodyPr/>
          <a:lstStyle/>
          <a:p>
            <a:pPr>
              <a:defRPr/>
            </a:pPr>
            <a:fld id="{4C7ED7F4-D115-4B49-83EC-9773EC1B4976}" type="slidenum">
              <a:rPr lang="de-DE"/>
              <a:pPr>
                <a:defRPr/>
              </a:pPr>
              <a:t>49</a:t>
            </a:fld>
            <a:endParaRPr lang="de-DE"/>
          </a:p>
        </p:txBody>
      </p:sp>
      <p:sp>
        <p:nvSpPr>
          <p:cNvPr id="64514" name="Rectangle 2"/>
          <p:cNvSpPr>
            <a:spLocks noGrp="1" noChangeArrowheads="1"/>
          </p:cNvSpPr>
          <p:nvPr>
            <p:ph type="title"/>
          </p:nvPr>
        </p:nvSpPr>
        <p:spPr>
          <a:xfrm>
            <a:off x="249238" y="409575"/>
            <a:ext cx="8645525" cy="533400"/>
          </a:xfrm>
        </p:spPr>
        <p:txBody>
          <a:bodyPr/>
          <a:lstStyle/>
          <a:p>
            <a:pPr eaLnBrk="1" hangingPunct="1"/>
            <a:r>
              <a:rPr lang="de-DE" smtClean="0"/>
              <a:t>Beispiele avocado</a:t>
            </a:r>
          </a:p>
        </p:txBody>
      </p:sp>
      <p:sp>
        <p:nvSpPr>
          <p:cNvPr id="64515" name="Rectangle 3"/>
          <p:cNvSpPr>
            <a:spLocks noGrp="1" noChangeArrowheads="1"/>
          </p:cNvSpPr>
          <p:nvPr>
            <p:ph type="body" idx="1"/>
          </p:nvPr>
        </p:nvSpPr>
        <p:spPr>
          <a:xfrm>
            <a:off x="279400" y="1128713"/>
            <a:ext cx="8367713" cy="3825875"/>
          </a:xfrm>
        </p:spPr>
        <p:txBody>
          <a:bodyPr/>
          <a:lstStyle/>
          <a:p>
            <a:pPr marL="0" indent="0" eaLnBrk="1" hangingPunct="1">
              <a:lnSpc>
                <a:spcPct val="90000"/>
              </a:lnSpc>
              <a:buFontTx/>
              <a:buNone/>
            </a:pPr>
            <a:r>
              <a:rPr lang="de-DE" sz="1800" u="sng" smtClean="0"/>
              <a:t>Fall 11</a:t>
            </a:r>
            <a:r>
              <a:rPr lang="de-DE" sz="1800" smtClean="0"/>
              <a:t>:</a:t>
            </a:r>
          </a:p>
          <a:p>
            <a:pPr marL="0" indent="0" eaLnBrk="1" hangingPunct="1">
              <a:lnSpc>
                <a:spcPct val="90000"/>
              </a:lnSpc>
              <a:buFontTx/>
              <a:buNone/>
            </a:pPr>
            <a:endParaRPr lang="de-DE" sz="1000" smtClean="0"/>
          </a:p>
          <a:p>
            <a:pPr marL="0" indent="0" eaLnBrk="1" hangingPunct="1">
              <a:lnSpc>
                <a:spcPct val="90000"/>
              </a:lnSpc>
              <a:buFontTx/>
              <a:buNone/>
            </a:pPr>
            <a:r>
              <a:rPr lang="de-DE" sz="1800" smtClean="0"/>
              <a:t>Containerdienst C entsorgt diverse Baustellen und die dort anfallenden Baumischabfälle. Da er keine eigene Anlage (oder nur eine Umschlaganlage) betreibt, bedient er sich hierbei mehrerer Entsorgungsanlagen. Schriftliche Entsorgungsverträge bestehen mit diesen Entsorgungsanlagen nicht. C erhält lediglich Preislisten/ Preisangebote von den Entsorgungsanlagen; z. B. ist 1 Tonne Baumischabfall mit einem Preis von 140,00 Euro ausgewiesen, und zwar unabhängig davon, wie sich der Baumischabfall zusammensetzt. C selbst arbeitet gegenüber den Abfallerzeugern auch mit Preislisten. Er gibt die Preise der Entsorgungsanlagen zuzüglich seiner Geschäftskosten an die Abfallerzeuger weiter. Preisänderungen aufgrund der Abfallzusammensetzung, z. B. hoher Folienanteil oder Metallanteil, erfolgen nicht. </a:t>
            </a:r>
          </a:p>
          <a:p>
            <a:pPr marL="0" indent="0" eaLnBrk="1" hangingPunct="1">
              <a:lnSpc>
                <a:spcPct val="90000"/>
              </a:lnSpc>
              <a:buFontTx/>
              <a:buNone/>
            </a:pPr>
            <a:endParaRPr lang="de-DE" sz="1000" smtClean="0"/>
          </a:p>
          <a:p>
            <a:pPr marL="0" indent="0" eaLnBrk="1" hangingPunct="1">
              <a:lnSpc>
                <a:spcPct val="90000"/>
              </a:lnSpc>
              <a:buFontTx/>
              <a:buNone/>
            </a:pPr>
            <a:r>
              <a:rPr lang="de-DE" sz="1800" u="sng" smtClean="0"/>
              <a:t>Lösung</a:t>
            </a:r>
            <a:r>
              <a:rPr lang="de-DE" sz="1800" smtClean="0"/>
              <a:t>:</a:t>
            </a:r>
          </a:p>
          <a:p>
            <a:pPr marL="0" indent="0" eaLnBrk="1" hangingPunct="1">
              <a:lnSpc>
                <a:spcPct val="90000"/>
              </a:lnSpc>
              <a:buFontTx/>
              <a:buNone/>
            </a:pPr>
            <a:endParaRPr lang="de-DE" sz="1000" smtClean="0"/>
          </a:p>
          <a:p>
            <a:pPr marL="0" indent="0" eaLnBrk="1" hangingPunct="1">
              <a:lnSpc>
                <a:spcPct val="90000"/>
              </a:lnSpc>
              <a:buFontTx/>
              <a:buNone/>
            </a:pPr>
            <a:r>
              <a:rPr lang="de-DE" sz="1800" smtClean="0"/>
              <a:t>Es liegt kein tauschähnlicher Umsatz vor. C erbringt eine Entsorgungsleistung. Die Höhe der Barvergütung für die Entsorgungsleistung wird durch die Zusammensetzung des Baumischabfalls nicht beeinflusst. C trifft schon keine Vereinbarungen, dass neben dem Entsorgungsentgelt ein bestimmter Wert für eine bestimmte Menge der überlassenen Abfälle vereinbart ist (BMF-Schreiben Ziffer 2. a).</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liennummernplatzhalter 3"/>
          <p:cNvSpPr>
            <a:spLocks noGrp="1"/>
          </p:cNvSpPr>
          <p:nvPr>
            <p:ph type="sldNum" sz="quarter" idx="10"/>
          </p:nvPr>
        </p:nvSpPr>
        <p:spPr/>
        <p:txBody>
          <a:bodyPr/>
          <a:lstStyle/>
          <a:p>
            <a:pPr>
              <a:defRPr/>
            </a:pPr>
            <a:fld id="{0B5C8AFC-5A19-4F4B-BE4D-965F8D0B92FB}" type="slidenum">
              <a:rPr lang="de-DE"/>
              <a:pPr>
                <a:defRPr/>
              </a:pPr>
              <a:t>5</a:t>
            </a:fld>
            <a:endParaRPr lang="de-DE"/>
          </a:p>
        </p:txBody>
      </p:sp>
      <p:sp>
        <p:nvSpPr>
          <p:cNvPr id="19458" name="Rectangle 2"/>
          <p:cNvSpPr>
            <a:spLocks noGrp="1" noChangeArrowheads="1"/>
          </p:cNvSpPr>
          <p:nvPr>
            <p:ph type="title"/>
          </p:nvPr>
        </p:nvSpPr>
        <p:spPr/>
        <p:txBody>
          <a:bodyPr/>
          <a:lstStyle/>
          <a:p>
            <a:pPr eaLnBrk="1" hangingPunct="1"/>
            <a:r>
              <a:rPr lang="de-DE" smtClean="0"/>
              <a:t>Umsatzsteuerrecht: Allgemeine Grundsätze</a:t>
            </a:r>
            <a:r>
              <a:rPr lang="de-DE" sz="3600" b="1" smtClean="0"/>
              <a:t> 	</a:t>
            </a:r>
          </a:p>
        </p:txBody>
      </p:sp>
      <p:sp>
        <p:nvSpPr>
          <p:cNvPr id="19459" name="Rectangle 3"/>
          <p:cNvSpPr>
            <a:spLocks noGrp="1" noChangeArrowheads="1"/>
          </p:cNvSpPr>
          <p:nvPr>
            <p:ph type="body" idx="1"/>
          </p:nvPr>
        </p:nvSpPr>
        <p:spPr/>
        <p:txBody>
          <a:bodyPr/>
          <a:lstStyle/>
          <a:p>
            <a:pPr marL="0" indent="0" eaLnBrk="1" hangingPunct="1">
              <a:buFontTx/>
              <a:buNone/>
              <a:tabLst>
                <a:tab pos="363538" algn="l"/>
              </a:tabLst>
            </a:pPr>
            <a:r>
              <a:rPr lang="de-DE" dirty="0" smtClean="0">
                <a:latin typeface="AvocadoBold" pitchFamily="2" charset="0"/>
              </a:rPr>
              <a:t>Sonstige Leistung</a:t>
            </a:r>
          </a:p>
          <a:p>
            <a:pPr marL="0" indent="0" eaLnBrk="1" hangingPunct="1">
              <a:buFontTx/>
              <a:buNone/>
              <a:tabLst>
                <a:tab pos="363538" algn="l"/>
              </a:tabLst>
            </a:pPr>
            <a:endParaRPr lang="de-DE" dirty="0" smtClean="0">
              <a:latin typeface="AvocadoBold" pitchFamily="2" charset="0"/>
            </a:endParaRPr>
          </a:p>
          <a:p>
            <a:pPr marL="0" indent="0" eaLnBrk="1" hangingPunct="1">
              <a:buFontTx/>
              <a:buNone/>
              <a:tabLst>
                <a:tab pos="363538" algn="l"/>
              </a:tabLst>
            </a:pPr>
            <a:r>
              <a:rPr lang="de-DE" sz="1800" dirty="0" smtClean="0"/>
              <a:t>-	Alle Leistungen, die nicht Lieferungen sind:</a:t>
            </a:r>
          </a:p>
          <a:p>
            <a:pPr marL="828675" lvl="1" eaLnBrk="1" hangingPunct="1">
              <a:buNone/>
              <a:tabLst>
                <a:tab pos="363538" algn="l"/>
              </a:tabLst>
            </a:pPr>
            <a:r>
              <a:rPr lang="de-DE" dirty="0" smtClean="0"/>
              <a:t/>
            </a:r>
            <a:br>
              <a:rPr lang="de-DE" dirty="0" smtClean="0"/>
            </a:br>
            <a:endParaRPr lang="de-DE" dirty="0" smtClean="0"/>
          </a:p>
          <a:p>
            <a:pPr marL="828675" lvl="1" eaLnBrk="1" hangingPunct="1">
              <a:tabLst>
                <a:tab pos="363538" algn="l"/>
              </a:tabLst>
            </a:pPr>
            <a:r>
              <a:rPr lang="de-DE" dirty="0" smtClean="0"/>
              <a:t>Dienstleistungen,</a:t>
            </a:r>
          </a:p>
          <a:p>
            <a:pPr marL="828675" lvl="1" eaLnBrk="1" hangingPunct="1">
              <a:tabLst>
                <a:tab pos="363538" algn="l"/>
              </a:tabLst>
            </a:pPr>
            <a:endParaRPr lang="de-DE" dirty="0" smtClean="0"/>
          </a:p>
          <a:p>
            <a:pPr marL="828675" lvl="1" eaLnBrk="1" hangingPunct="1">
              <a:tabLst>
                <a:tab pos="363538" algn="l"/>
              </a:tabLst>
            </a:pPr>
            <a:r>
              <a:rPr lang="de-DE" dirty="0" smtClean="0"/>
              <a:t>z. B. Abfallsammlung, Abfalltransport, Abfallbeseitigung.</a:t>
            </a:r>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liennummernplatzhalter 3"/>
          <p:cNvSpPr>
            <a:spLocks noGrp="1"/>
          </p:cNvSpPr>
          <p:nvPr>
            <p:ph type="sldNum" sz="quarter" idx="10"/>
          </p:nvPr>
        </p:nvSpPr>
        <p:spPr/>
        <p:txBody>
          <a:bodyPr/>
          <a:lstStyle/>
          <a:p>
            <a:pPr>
              <a:defRPr/>
            </a:pPr>
            <a:fld id="{C2EBBE31-59DD-467B-9818-7B77B7CBCDA5}" type="slidenum">
              <a:rPr lang="de-DE"/>
              <a:pPr>
                <a:defRPr/>
              </a:pPr>
              <a:t>50</a:t>
            </a:fld>
            <a:endParaRPr lang="de-DE"/>
          </a:p>
        </p:txBody>
      </p:sp>
      <p:sp>
        <p:nvSpPr>
          <p:cNvPr id="65538" name="Rectangle 2"/>
          <p:cNvSpPr>
            <a:spLocks noGrp="1" noChangeArrowheads="1"/>
          </p:cNvSpPr>
          <p:nvPr>
            <p:ph type="title"/>
          </p:nvPr>
        </p:nvSpPr>
        <p:spPr/>
        <p:txBody>
          <a:bodyPr/>
          <a:lstStyle/>
          <a:p>
            <a:pPr eaLnBrk="1" hangingPunct="1"/>
            <a:r>
              <a:rPr lang="de-DE" smtClean="0"/>
              <a:t>Beispiele avocado</a:t>
            </a:r>
          </a:p>
        </p:txBody>
      </p:sp>
      <p:sp>
        <p:nvSpPr>
          <p:cNvPr id="65539" name="Rectangle 3"/>
          <p:cNvSpPr>
            <a:spLocks noGrp="1" noChangeArrowheads="1"/>
          </p:cNvSpPr>
          <p:nvPr>
            <p:ph type="body" idx="1"/>
          </p:nvPr>
        </p:nvSpPr>
        <p:spPr/>
        <p:txBody>
          <a:bodyPr/>
          <a:lstStyle/>
          <a:p>
            <a:pPr marL="0" indent="0" eaLnBrk="1" hangingPunct="1">
              <a:buFontTx/>
              <a:buNone/>
            </a:pPr>
            <a:r>
              <a:rPr lang="de-DE" u="sng" smtClean="0"/>
              <a:t>Fall 11 (Fortsetzung):</a:t>
            </a:r>
          </a:p>
          <a:p>
            <a:pPr marL="0" indent="0" eaLnBrk="1" hangingPunct="1">
              <a:buFontTx/>
              <a:buNone/>
            </a:pPr>
            <a:endParaRPr lang="de-DE" smtClean="0"/>
          </a:p>
          <a:p>
            <a:pPr marL="0" indent="0" eaLnBrk="1" hangingPunct="1">
              <a:buFontTx/>
              <a:buNone/>
            </a:pPr>
            <a:r>
              <a:rPr lang="de-DE" u="sng" smtClean="0"/>
              <a:t>Lösung</a:t>
            </a:r>
            <a:r>
              <a:rPr lang="de-DE" smtClean="0"/>
              <a:t>:</a:t>
            </a:r>
          </a:p>
          <a:p>
            <a:pPr marL="0" indent="0" eaLnBrk="1" hangingPunct="1">
              <a:buFontTx/>
              <a:buNone/>
            </a:pPr>
            <a:endParaRPr lang="de-DE" smtClean="0"/>
          </a:p>
          <a:p>
            <a:pPr marL="0" indent="0" eaLnBrk="1" hangingPunct="1">
              <a:buFontTx/>
              <a:buNone/>
            </a:pPr>
            <a:r>
              <a:rPr lang="de-DE" smtClean="0"/>
              <a:t>Eine wechselseitige Beeinflussung der Barvergütung für die Entsorgungs-leistung und den überlassenen Baumischabfall im Sinne BMF-Schreibens (Ziffer 2. b) ist nicht offensichtlich. Es fehlt an einer Vereinbarung, dass sich das Entsorgungsentgelt in Abhängigkeit von der Qualität der überlassenen Abfälle – z. B. ab einem bestimmten Metall- und Folienanteil – ändert (vgl. Beispiel 2 des BMF-Schreibens). </a:t>
            </a:r>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liennummernplatzhalter 3"/>
          <p:cNvSpPr>
            <a:spLocks noGrp="1"/>
          </p:cNvSpPr>
          <p:nvPr>
            <p:ph type="sldNum" sz="quarter" idx="10"/>
          </p:nvPr>
        </p:nvSpPr>
        <p:spPr/>
        <p:txBody>
          <a:bodyPr/>
          <a:lstStyle/>
          <a:p>
            <a:pPr>
              <a:defRPr/>
            </a:pPr>
            <a:fld id="{80EE58A0-3517-4727-9628-11CC8763DD67}" type="slidenum">
              <a:rPr lang="de-DE"/>
              <a:pPr>
                <a:defRPr/>
              </a:pPr>
              <a:t>51</a:t>
            </a:fld>
            <a:endParaRPr lang="de-DE"/>
          </a:p>
        </p:txBody>
      </p:sp>
      <p:sp>
        <p:nvSpPr>
          <p:cNvPr id="66562" name="Rectangle 2"/>
          <p:cNvSpPr>
            <a:spLocks noGrp="1" noChangeArrowheads="1"/>
          </p:cNvSpPr>
          <p:nvPr>
            <p:ph type="title"/>
          </p:nvPr>
        </p:nvSpPr>
        <p:spPr/>
        <p:txBody>
          <a:bodyPr/>
          <a:lstStyle/>
          <a:p>
            <a:pPr eaLnBrk="1" hangingPunct="1"/>
            <a:r>
              <a:rPr lang="de-DE" smtClean="0"/>
              <a:t>Beispiele avocado</a:t>
            </a:r>
          </a:p>
        </p:txBody>
      </p:sp>
      <p:sp>
        <p:nvSpPr>
          <p:cNvPr id="66563" name="Rectangle 3"/>
          <p:cNvSpPr>
            <a:spLocks noGrp="1" noChangeArrowheads="1"/>
          </p:cNvSpPr>
          <p:nvPr>
            <p:ph type="body" idx="1"/>
          </p:nvPr>
        </p:nvSpPr>
        <p:spPr>
          <a:xfrm>
            <a:off x="279400" y="1243013"/>
            <a:ext cx="8367713" cy="3825875"/>
          </a:xfrm>
        </p:spPr>
        <p:txBody>
          <a:bodyPr/>
          <a:lstStyle/>
          <a:p>
            <a:pPr marL="0" indent="0" eaLnBrk="1" hangingPunct="1">
              <a:lnSpc>
                <a:spcPct val="90000"/>
              </a:lnSpc>
              <a:buFontTx/>
              <a:buNone/>
            </a:pPr>
            <a:r>
              <a:rPr lang="de-DE" sz="1800" u="sng" smtClean="0"/>
              <a:t>Fall 12</a:t>
            </a:r>
            <a:r>
              <a:rPr lang="de-DE" sz="1800" smtClean="0"/>
              <a:t>:</a:t>
            </a:r>
          </a:p>
          <a:p>
            <a:pPr marL="0" indent="0" eaLnBrk="1" hangingPunct="1">
              <a:lnSpc>
                <a:spcPct val="90000"/>
              </a:lnSpc>
              <a:buFontTx/>
              <a:buNone/>
            </a:pPr>
            <a:endParaRPr lang="de-DE" sz="1600" smtClean="0"/>
          </a:p>
          <a:p>
            <a:pPr marL="0" indent="0" eaLnBrk="1" hangingPunct="1">
              <a:lnSpc>
                <a:spcPct val="90000"/>
              </a:lnSpc>
              <a:buFontTx/>
              <a:buNone/>
            </a:pPr>
            <a:r>
              <a:rPr lang="de-DE" sz="1800" smtClean="0"/>
              <a:t>U und die Firma F haben einen Entsorgungsvertrag über Altmetalle abgeschlossen. Für die eingesammelten Altmetalle erhält F eine Rückvergütung. Die Rückvergütung ist abhängig von der Höhe der für das Altmetall zu erzielenden Marktpreise. Der Marktpreis unterliegt starken Schwankungen. Er lässt sich für einen längeren Zeitraum kaum korrekt festlegen. </a:t>
            </a:r>
          </a:p>
          <a:p>
            <a:pPr marL="0" indent="0" eaLnBrk="1" hangingPunct="1">
              <a:lnSpc>
                <a:spcPct val="90000"/>
              </a:lnSpc>
              <a:buFontTx/>
              <a:buNone/>
            </a:pPr>
            <a:endParaRPr lang="de-DE" sz="1600" smtClean="0"/>
          </a:p>
          <a:p>
            <a:pPr marL="0" indent="0" eaLnBrk="1" hangingPunct="1">
              <a:lnSpc>
                <a:spcPct val="90000"/>
              </a:lnSpc>
              <a:buFontTx/>
              <a:buNone/>
            </a:pPr>
            <a:r>
              <a:rPr lang="de-DE" sz="1800" u="sng" smtClean="0"/>
              <a:t>Lösung</a:t>
            </a:r>
            <a:r>
              <a:rPr lang="de-DE" sz="1800" smtClean="0"/>
              <a:t>:</a:t>
            </a:r>
          </a:p>
          <a:p>
            <a:pPr marL="0" indent="0" eaLnBrk="1" hangingPunct="1">
              <a:lnSpc>
                <a:spcPct val="90000"/>
              </a:lnSpc>
              <a:buFontTx/>
              <a:buNone/>
            </a:pPr>
            <a:endParaRPr lang="de-DE" sz="1600" smtClean="0"/>
          </a:p>
          <a:p>
            <a:pPr marL="0" indent="0" eaLnBrk="1" hangingPunct="1">
              <a:lnSpc>
                <a:spcPct val="90000"/>
              </a:lnSpc>
              <a:buFontTx/>
              <a:buNone/>
            </a:pPr>
            <a:r>
              <a:rPr lang="de-DE" sz="1800" smtClean="0"/>
              <a:t>Verändert sich der Marktpreis für die zu entsorgenden Abfälle nach Abschluss des Entsorgungs- und Liefervertrags, hat dies zunächst keine Auswirkung auf die Ermittlung der Bemessungsgrundlagen für die tauschähnlichen Umsätze und die Rechnungsstellung (BMF-Schreiben Ziffer 7.) </a:t>
            </a:r>
          </a:p>
          <a:p>
            <a:pPr marL="0" indent="0" eaLnBrk="1" hangingPunct="1">
              <a:lnSpc>
                <a:spcPct val="90000"/>
              </a:lnSpc>
              <a:buFontTx/>
              <a:buNone/>
            </a:pPr>
            <a:endParaRPr lang="de-DE" sz="1600" smtClean="0"/>
          </a:p>
          <a:p>
            <a:pPr marL="0" indent="0" eaLnBrk="1" hangingPunct="1">
              <a:lnSpc>
                <a:spcPct val="90000"/>
              </a:lnSpc>
              <a:buFontTx/>
              <a:buNone/>
            </a:pPr>
            <a:r>
              <a:rPr lang="de-DE" sz="1800" smtClean="0"/>
              <a:t>Auch wenn der Marktpreis für das Altmetall steigt oder sinkt, dürfen U und F ihrer Rechnungsstellung die vertraglich vereinbarten Preise zugrunde legen. </a:t>
            </a:r>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liennummernplatzhalter 3"/>
          <p:cNvSpPr>
            <a:spLocks noGrp="1"/>
          </p:cNvSpPr>
          <p:nvPr>
            <p:ph type="sldNum" sz="quarter" idx="10"/>
          </p:nvPr>
        </p:nvSpPr>
        <p:spPr/>
        <p:txBody>
          <a:bodyPr/>
          <a:lstStyle/>
          <a:p>
            <a:pPr>
              <a:defRPr/>
            </a:pPr>
            <a:fld id="{FF65E4A8-33BD-484F-8921-6DB11935FD67}" type="slidenum">
              <a:rPr lang="de-DE"/>
              <a:pPr>
                <a:defRPr/>
              </a:pPr>
              <a:t>52</a:t>
            </a:fld>
            <a:endParaRPr lang="de-DE"/>
          </a:p>
        </p:txBody>
      </p:sp>
      <p:sp>
        <p:nvSpPr>
          <p:cNvPr id="67586" name="Rectangle 3"/>
          <p:cNvSpPr>
            <a:spLocks noGrp="1" noChangeArrowheads="1"/>
          </p:cNvSpPr>
          <p:nvPr>
            <p:ph type="body" idx="1"/>
          </p:nvPr>
        </p:nvSpPr>
        <p:spPr>
          <a:xfrm>
            <a:off x="279400" y="1141413"/>
            <a:ext cx="8367713" cy="3825875"/>
          </a:xfrm>
        </p:spPr>
        <p:txBody>
          <a:bodyPr/>
          <a:lstStyle/>
          <a:p>
            <a:pPr marL="0" indent="0" eaLnBrk="1" hangingPunct="1">
              <a:lnSpc>
                <a:spcPct val="90000"/>
              </a:lnSpc>
              <a:buFontTx/>
              <a:buNone/>
            </a:pPr>
            <a:r>
              <a:rPr lang="de-DE" sz="1800" u="sng" smtClean="0"/>
              <a:t>Abwandlung</a:t>
            </a:r>
            <a:r>
              <a:rPr lang="de-DE" sz="1800" smtClean="0"/>
              <a:t>:</a:t>
            </a:r>
          </a:p>
          <a:p>
            <a:pPr marL="0" indent="0" eaLnBrk="1" hangingPunct="1">
              <a:lnSpc>
                <a:spcPct val="90000"/>
              </a:lnSpc>
              <a:buFontTx/>
              <a:buNone/>
            </a:pPr>
            <a:endParaRPr lang="de-DE" sz="1000" smtClean="0"/>
          </a:p>
          <a:p>
            <a:pPr marL="0" indent="0" eaLnBrk="1" hangingPunct="1">
              <a:lnSpc>
                <a:spcPct val="90000"/>
              </a:lnSpc>
              <a:buFontTx/>
              <a:buNone/>
            </a:pPr>
            <a:r>
              <a:rPr lang="de-DE" sz="1800" u="sng" smtClean="0"/>
              <a:t>Fall 13</a:t>
            </a:r>
            <a:r>
              <a:rPr lang="de-DE" sz="1800" smtClean="0"/>
              <a:t>:</a:t>
            </a:r>
          </a:p>
          <a:p>
            <a:pPr marL="0" indent="0" eaLnBrk="1" hangingPunct="1">
              <a:lnSpc>
                <a:spcPct val="90000"/>
              </a:lnSpc>
              <a:buFontTx/>
              <a:buNone/>
            </a:pPr>
            <a:endParaRPr lang="de-DE" sz="1000" smtClean="0"/>
          </a:p>
          <a:p>
            <a:pPr marL="0" indent="0" eaLnBrk="1" hangingPunct="1">
              <a:lnSpc>
                <a:spcPct val="90000"/>
              </a:lnSpc>
              <a:buFontTx/>
              <a:buNone/>
            </a:pPr>
            <a:r>
              <a:rPr lang="de-DE" sz="1800" smtClean="0"/>
              <a:t>Eine Rechnungsstellung auf Basis der im Vertrag vereinbarten (Markt-) Preise ist für U unwirtschaftlich, da der Marktpreis für Altmetall nach Vertragsschluss rapide gesunken ist. </a:t>
            </a:r>
          </a:p>
          <a:p>
            <a:pPr marL="0" indent="0" eaLnBrk="1" hangingPunct="1">
              <a:lnSpc>
                <a:spcPct val="90000"/>
              </a:lnSpc>
              <a:buFontTx/>
              <a:buNone/>
            </a:pPr>
            <a:endParaRPr lang="de-DE" sz="1000" smtClean="0"/>
          </a:p>
          <a:p>
            <a:pPr marL="0" indent="0" eaLnBrk="1" hangingPunct="1">
              <a:lnSpc>
                <a:spcPct val="90000"/>
              </a:lnSpc>
              <a:buFontTx/>
              <a:buNone/>
            </a:pPr>
            <a:r>
              <a:rPr lang="de-DE" sz="1800" u="sng" smtClean="0"/>
              <a:t>Lösung</a:t>
            </a:r>
            <a:r>
              <a:rPr lang="de-DE" sz="1800" smtClean="0"/>
              <a:t>:</a:t>
            </a:r>
          </a:p>
          <a:p>
            <a:pPr marL="0" indent="0" eaLnBrk="1" hangingPunct="1">
              <a:lnSpc>
                <a:spcPct val="90000"/>
              </a:lnSpc>
              <a:buFontTx/>
              <a:buNone/>
            </a:pPr>
            <a:endParaRPr lang="de-DE" sz="1000" smtClean="0"/>
          </a:p>
          <a:p>
            <a:pPr marL="0" indent="0" eaLnBrk="1" hangingPunct="1">
              <a:lnSpc>
                <a:spcPct val="90000"/>
              </a:lnSpc>
              <a:buFontTx/>
              <a:buNone/>
            </a:pPr>
            <a:r>
              <a:rPr lang="de-DE" sz="1800" smtClean="0"/>
              <a:t>U und F legen den Preis einvernehmlich neu fest. Dann gilt ab diesem Zeitpunkt für die Rechnungsstellung der neu festgelegte Preis. </a:t>
            </a:r>
          </a:p>
          <a:p>
            <a:pPr marL="0" indent="0" eaLnBrk="1" hangingPunct="1">
              <a:lnSpc>
                <a:spcPct val="90000"/>
              </a:lnSpc>
              <a:buFontTx/>
              <a:buNone/>
            </a:pPr>
            <a:endParaRPr lang="de-DE" sz="1000" smtClean="0"/>
          </a:p>
          <a:p>
            <a:pPr marL="0" indent="0" eaLnBrk="1" hangingPunct="1">
              <a:lnSpc>
                <a:spcPct val="90000"/>
              </a:lnSpc>
              <a:buFontTx/>
              <a:buNone/>
            </a:pPr>
            <a:r>
              <a:rPr lang="de-DE" sz="1800" u="sng" smtClean="0"/>
              <a:t>Hinweis</a:t>
            </a:r>
            <a:r>
              <a:rPr lang="de-DE" sz="1800" smtClean="0"/>
              <a:t>:</a:t>
            </a:r>
          </a:p>
          <a:p>
            <a:pPr marL="0" indent="0" eaLnBrk="1" hangingPunct="1">
              <a:lnSpc>
                <a:spcPct val="90000"/>
              </a:lnSpc>
              <a:buFontTx/>
              <a:buNone/>
            </a:pPr>
            <a:endParaRPr lang="de-DE" sz="1000" smtClean="0"/>
          </a:p>
          <a:p>
            <a:pPr marL="0" indent="0" eaLnBrk="1" hangingPunct="1">
              <a:lnSpc>
                <a:spcPct val="90000"/>
              </a:lnSpc>
              <a:buFontTx/>
              <a:buNone/>
            </a:pPr>
            <a:r>
              <a:rPr lang="de-DE" sz="1800" smtClean="0"/>
              <a:t>F ist nicht verpflichtet, einer einvernehmlichen Neufestlegung des Preises zuzu-stimmen. Er wird möglicherweise dazu nicht bereit sein, weil die „alten Preise“ für ihn günstig sind. Deshalb empfiehlt sich, eine Preisanpassungsklausel in den Vertrag aufzunehmen (vgl. BMF-Schreiben Beispiel 1) oder ähnliche Regelungen zu treffen. </a:t>
            </a:r>
          </a:p>
        </p:txBody>
      </p:sp>
      <p:sp>
        <p:nvSpPr>
          <p:cNvPr id="67587" name="Rectangle 5"/>
          <p:cNvSpPr>
            <a:spLocks noChangeArrowheads="1"/>
          </p:cNvSpPr>
          <p:nvPr/>
        </p:nvSpPr>
        <p:spPr bwMode="auto">
          <a:xfrm>
            <a:off x="249238" y="384175"/>
            <a:ext cx="8645525" cy="533400"/>
          </a:xfrm>
          <a:prstGeom prst="rect">
            <a:avLst/>
          </a:prstGeom>
          <a:noFill/>
          <a:ln w="9525">
            <a:noFill/>
            <a:miter lim="800000"/>
            <a:headEnd/>
            <a:tailEnd/>
          </a:ln>
        </p:spPr>
        <p:txBody>
          <a:bodyPr bIns="0" anchor="b"/>
          <a:lstStyle/>
          <a:p>
            <a:r>
              <a:rPr lang="de-DE" sz="2800">
                <a:solidFill>
                  <a:srgbClr val="22593C"/>
                </a:solidFill>
              </a:rPr>
              <a:t>Beispiele avocado </a:t>
            </a:r>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liennummernplatzhalter 3"/>
          <p:cNvSpPr>
            <a:spLocks noGrp="1"/>
          </p:cNvSpPr>
          <p:nvPr>
            <p:ph type="sldNum" sz="quarter" idx="10"/>
          </p:nvPr>
        </p:nvSpPr>
        <p:spPr/>
        <p:txBody>
          <a:bodyPr/>
          <a:lstStyle/>
          <a:p>
            <a:pPr>
              <a:defRPr/>
            </a:pPr>
            <a:fld id="{554A6B66-7EF2-4F53-BCD9-19B46D1C59E9}" type="slidenum">
              <a:rPr lang="de-DE"/>
              <a:pPr>
                <a:defRPr/>
              </a:pPr>
              <a:t>53</a:t>
            </a:fld>
            <a:endParaRPr lang="de-DE"/>
          </a:p>
        </p:txBody>
      </p:sp>
      <p:sp>
        <p:nvSpPr>
          <p:cNvPr id="68610" name="Rectangle 2"/>
          <p:cNvSpPr>
            <a:spLocks noGrp="1" noChangeArrowheads="1"/>
          </p:cNvSpPr>
          <p:nvPr>
            <p:ph type="title"/>
          </p:nvPr>
        </p:nvSpPr>
        <p:spPr/>
        <p:txBody>
          <a:bodyPr/>
          <a:lstStyle/>
          <a:p>
            <a:pPr eaLnBrk="1" hangingPunct="1"/>
            <a:r>
              <a:rPr lang="de-DE" smtClean="0"/>
              <a:t>Beispiele avocado</a:t>
            </a:r>
          </a:p>
        </p:txBody>
      </p:sp>
      <p:sp>
        <p:nvSpPr>
          <p:cNvPr id="68611" name="Rectangle 3"/>
          <p:cNvSpPr>
            <a:spLocks noGrp="1" noChangeArrowheads="1"/>
          </p:cNvSpPr>
          <p:nvPr>
            <p:ph type="body" idx="1"/>
          </p:nvPr>
        </p:nvSpPr>
        <p:spPr/>
        <p:txBody>
          <a:bodyPr/>
          <a:lstStyle/>
          <a:p>
            <a:pPr marL="0" indent="0" eaLnBrk="1" hangingPunct="1">
              <a:lnSpc>
                <a:spcPct val="90000"/>
              </a:lnSpc>
              <a:buFontTx/>
              <a:buNone/>
              <a:tabLst>
                <a:tab pos="381000" algn="l"/>
              </a:tabLst>
            </a:pPr>
            <a:r>
              <a:rPr lang="de-DE" sz="1800" u="sng" smtClean="0"/>
              <a:t>Fall 14</a:t>
            </a:r>
            <a:r>
              <a:rPr lang="de-DE" sz="1800" smtClean="0"/>
              <a:t>:</a:t>
            </a:r>
          </a:p>
          <a:p>
            <a:pPr marL="0" indent="0" eaLnBrk="1" hangingPunct="1">
              <a:lnSpc>
                <a:spcPct val="90000"/>
              </a:lnSpc>
              <a:buFontTx/>
              <a:buNone/>
              <a:tabLst>
                <a:tab pos="381000" algn="l"/>
              </a:tabLst>
            </a:pPr>
            <a:endParaRPr lang="de-DE" sz="1800" smtClean="0"/>
          </a:p>
          <a:p>
            <a:pPr marL="0" indent="0" eaLnBrk="1" hangingPunct="1">
              <a:lnSpc>
                <a:spcPct val="90000"/>
              </a:lnSpc>
              <a:buFontTx/>
              <a:buNone/>
              <a:tabLst>
                <a:tab pos="381000" algn="l"/>
              </a:tabLst>
            </a:pPr>
            <a:r>
              <a:rPr lang="de-DE" sz="1800" smtClean="0"/>
              <a:t>Unternehmer U hat mit der Firma F im Jahre 2007 einen Entsorgungsvertrag über die Entsorgung von Altpapier geschlossen. F erhält eine Rückvergütung. Es liegt ein tauschähnlicher Umsatz vor. Der Vertrag hat eine feste Laufzeit und endet am 31.12.2010.</a:t>
            </a:r>
          </a:p>
          <a:p>
            <a:pPr marL="0" indent="0" eaLnBrk="1" hangingPunct="1">
              <a:lnSpc>
                <a:spcPct val="90000"/>
              </a:lnSpc>
              <a:buFontTx/>
              <a:buNone/>
              <a:tabLst>
                <a:tab pos="381000" algn="l"/>
              </a:tabLst>
            </a:pPr>
            <a:endParaRPr lang="de-DE" sz="1800" smtClean="0"/>
          </a:p>
          <a:p>
            <a:pPr marL="0" indent="0" eaLnBrk="1" hangingPunct="1">
              <a:lnSpc>
                <a:spcPct val="90000"/>
              </a:lnSpc>
              <a:buFontTx/>
              <a:buNone/>
              <a:tabLst>
                <a:tab pos="381000" algn="l"/>
              </a:tabLst>
            </a:pPr>
            <a:r>
              <a:rPr lang="de-DE" sz="1800" u="sng" smtClean="0"/>
              <a:t>Lösung</a:t>
            </a:r>
            <a:r>
              <a:rPr lang="de-DE" sz="1800" smtClean="0"/>
              <a:t>:</a:t>
            </a:r>
          </a:p>
          <a:p>
            <a:pPr marL="0" indent="0" eaLnBrk="1" hangingPunct="1">
              <a:lnSpc>
                <a:spcPct val="90000"/>
              </a:lnSpc>
              <a:buFontTx/>
              <a:buNone/>
              <a:tabLst>
                <a:tab pos="381000" algn="l"/>
              </a:tabLst>
            </a:pPr>
            <a:endParaRPr lang="de-DE" sz="1800" smtClean="0"/>
          </a:p>
          <a:p>
            <a:pPr marL="0" indent="0" eaLnBrk="1" hangingPunct="1">
              <a:lnSpc>
                <a:spcPct val="90000"/>
              </a:lnSpc>
              <a:buFontTx/>
              <a:buNone/>
              <a:tabLst>
                <a:tab pos="381000" algn="l"/>
              </a:tabLst>
            </a:pPr>
            <a:r>
              <a:rPr lang="de-DE" sz="1800" smtClean="0"/>
              <a:t>Es gilt die Altfälle-Regelung des BMF-Schreibens (Ziffer 7). Der Entsorgungsvertrag ist im Jahr 2007 und damit vor dem 01.07.2009 abgeschlossen worden. Er endet am 31.12.2010. Nur bis zu diesem Zeitpunkt wird seitens der Finanzverwaltung nicht beanstandet, wenn die Beteiligten davon ausgegangen sind, dass kein tauschähnlicher Umsatz vorliegt. </a:t>
            </a:r>
          </a:p>
          <a:p>
            <a:pPr marL="0" indent="0" eaLnBrk="1" hangingPunct="1">
              <a:lnSpc>
                <a:spcPct val="90000"/>
              </a:lnSpc>
              <a:buFontTx/>
              <a:buNone/>
              <a:tabLst>
                <a:tab pos="381000" algn="l"/>
              </a:tabLst>
            </a:pPr>
            <a:endParaRPr lang="de-DE" sz="1800" smtClean="0"/>
          </a:p>
          <a:p>
            <a:pPr marL="0" indent="0" eaLnBrk="1" hangingPunct="1">
              <a:lnSpc>
                <a:spcPct val="90000"/>
              </a:lnSpc>
              <a:buFontTx/>
              <a:buNone/>
              <a:tabLst>
                <a:tab pos="381000" algn="l"/>
              </a:tabLst>
            </a:pPr>
            <a:endParaRPr lang="de-DE" sz="1800" smtClean="0"/>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liennummernplatzhalter 3"/>
          <p:cNvSpPr>
            <a:spLocks noGrp="1"/>
          </p:cNvSpPr>
          <p:nvPr>
            <p:ph type="sldNum" sz="quarter" idx="10"/>
          </p:nvPr>
        </p:nvSpPr>
        <p:spPr/>
        <p:txBody>
          <a:bodyPr/>
          <a:lstStyle/>
          <a:p>
            <a:pPr>
              <a:defRPr/>
            </a:pPr>
            <a:fld id="{7200C3C6-3019-4C6E-8DF8-C1900B1E8A90}" type="slidenum">
              <a:rPr lang="de-DE"/>
              <a:pPr>
                <a:defRPr/>
              </a:pPr>
              <a:t>54</a:t>
            </a:fld>
            <a:endParaRPr lang="de-DE"/>
          </a:p>
        </p:txBody>
      </p:sp>
      <p:sp>
        <p:nvSpPr>
          <p:cNvPr id="69634" name="Rectangle 2"/>
          <p:cNvSpPr>
            <a:spLocks noGrp="1" noChangeArrowheads="1"/>
          </p:cNvSpPr>
          <p:nvPr>
            <p:ph type="title"/>
          </p:nvPr>
        </p:nvSpPr>
        <p:spPr/>
        <p:txBody>
          <a:bodyPr/>
          <a:lstStyle/>
          <a:p>
            <a:pPr eaLnBrk="1" hangingPunct="1"/>
            <a:r>
              <a:rPr lang="de-DE" smtClean="0"/>
              <a:t>Beispiele avocado</a:t>
            </a:r>
          </a:p>
        </p:txBody>
      </p:sp>
      <p:sp>
        <p:nvSpPr>
          <p:cNvPr id="69635" name="Rectangle 3"/>
          <p:cNvSpPr>
            <a:spLocks noGrp="1" noChangeArrowheads="1"/>
          </p:cNvSpPr>
          <p:nvPr>
            <p:ph type="body" idx="1"/>
          </p:nvPr>
        </p:nvSpPr>
        <p:spPr/>
        <p:txBody>
          <a:bodyPr/>
          <a:lstStyle/>
          <a:p>
            <a:pPr marL="0" indent="0" eaLnBrk="1" hangingPunct="1">
              <a:lnSpc>
                <a:spcPct val="90000"/>
              </a:lnSpc>
              <a:buFontTx/>
              <a:buNone/>
              <a:tabLst>
                <a:tab pos="381000" algn="l"/>
              </a:tabLst>
            </a:pPr>
            <a:r>
              <a:rPr lang="de-DE" u="sng" smtClean="0"/>
              <a:t>Abwandlung</a:t>
            </a:r>
            <a:r>
              <a:rPr lang="de-DE" smtClean="0"/>
              <a:t>: </a:t>
            </a:r>
          </a:p>
          <a:p>
            <a:pPr marL="0" indent="0" eaLnBrk="1" hangingPunct="1">
              <a:lnSpc>
                <a:spcPct val="90000"/>
              </a:lnSpc>
              <a:buFontTx/>
              <a:buNone/>
              <a:tabLst>
                <a:tab pos="381000" algn="l"/>
              </a:tabLst>
            </a:pPr>
            <a:endParaRPr lang="de-DE" smtClean="0"/>
          </a:p>
          <a:p>
            <a:pPr marL="0" indent="0" eaLnBrk="1" hangingPunct="1">
              <a:lnSpc>
                <a:spcPct val="90000"/>
              </a:lnSpc>
              <a:buFontTx/>
              <a:buNone/>
              <a:tabLst>
                <a:tab pos="381000" algn="l"/>
              </a:tabLst>
            </a:pPr>
            <a:r>
              <a:rPr lang="de-DE" u="sng" smtClean="0"/>
              <a:t>Fall 15</a:t>
            </a:r>
            <a:r>
              <a:rPr lang="de-DE" smtClean="0"/>
              <a:t>:</a:t>
            </a:r>
          </a:p>
          <a:p>
            <a:pPr marL="0" indent="0" eaLnBrk="1" hangingPunct="1">
              <a:lnSpc>
                <a:spcPct val="90000"/>
              </a:lnSpc>
              <a:buFontTx/>
              <a:buNone/>
              <a:tabLst>
                <a:tab pos="381000" algn="l"/>
              </a:tabLst>
            </a:pPr>
            <a:endParaRPr lang="de-DE" smtClean="0"/>
          </a:p>
          <a:p>
            <a:pPr marL="0" indent="0" eaLnBrk="1" hangingPunct="1">
              <a:lnSpc>
                <a:spcPct val="90000"/>
              </a:lnSpc>
              <a:buFontTx/>
              <a:buNone/>
              <a:tabLst>
                <a:tab pos="381000" algn="l"/>
              </a:tabLst>
            </a:pPr>
            <a:r>
              <a:rPr lang="de-DE" smtClean="0"/>
              <a:t>Die Laufzeit des Entsorgungsvertrages beträgt 5 Jahre. Der Vertrag endet am 31.12.2012. </a:t>
            </a:r>
          </a:p>
          <a:p>
            <a:pPr marL="0" indent="0" eaLnBrk="1" hangingPunct="1">
              <a:lnSpc>
                <a:spcPct val="90000"/>
              </a:lnSpc>
              <a:buFontTx/>
              <a:buNone/>
              <a:tabLst>
                <a:tab pos="381000" algn="l"/>
              </a:tabLst>
            </a:pPr>
            <a:endParaRPr lang="de-DE" smtClean="0"/>
          </a:p>
          <a:p>
            <a:pPr marL="0" indent="0" eaLnBrk="1" hangingPunct="1">
              <a:lnSpc>
                <a:spcPct val="90000"/>
              </a:lnSpc>
              <a:buFontTx/>
              <a:buNone/>
              <a:tabLst>
                <a:tab pos="381000" algn="l"/>
              </a:tabLst>
            </a:pPr>
            <a:r>
              <a:rPr lang="de-DE" u="sng" smtClean="0"/>
              <a:t>Lösung</a:t>
            </a:r>
            <a:r>
              <a:rPr lang="de-DE" smtClean="0"/>
              <a:t>:</a:t>
            </a:r>
          </a:p>
          <a:p>
            <a:pPr marL="0" indent="0" eaLnBrk="1" hangingPunct="1">
              <a:lnSpc>
                <a:spcPct val="90000"/>
              </a:lnSpc>
              <a:buFontTx/>
              <a:buNone/>
              <a:tabLst>
                <a:tab pos="381000" algn="l"/>
              </a:tabLst>
            </a:pPr>
            <a:endParaRPr lang="de-DE" smtClean="0"/>
          </a:p>
          <a:p>
            <a:pPr marL="0" indent="0" eaLnBrk="1" hangingPunct="1">
              <a:lnSpc>
                <a:spcPct val="90000"/>
              </a:lnSpc>
              <a:buFontTx/>
              <a:buNone/>
              <a:tabLst>
                <a:tab pos="381000" algn="l"/>
              </a:tabLst>
            </a:pPr>
            <a:r>
              <a:rPr lang="de-DE" smtClean="0"/>
              <a:t>U genießt nur bedingt Vertrauensschutz nach der Altfälle-Regelung. Zwar ist der Vertrag im Jahr 2007 und damit vor dem 01.07.2009 geschlossen. Der Vertrag endet aber erst am 31.07.2012. Bis zum 31.12.2010 genießt U Vertrauensschutz. Ab dem 01.01.2011 muss der Vertrag angepasst werden.  </a:t>
            </a:r>
          </a:p>
          <a:p>
            <a:pPr marL="0" indent="0" eaLnBrk="1" hangingPunct="1">
              <a:lnSpc>
                <a:spcPct val="90000"/>
              </a:lnSpc>
              <a:buFontTx/>
              <a:buNone/>
              <a:tabLst>
                <a:tab pos="381000" algn="l"/>
              </a:tabLst>
            </a:pPr>
            <a:endParaRPr lang="de-DE" smtClean="0"/>
          </a:p>
          <a:p>
            <a:pPr marL="0" indent="0" eaLnBrk="1" hangingPunct="1">
              <a:lnSpc>
                <a:spcPct val="90000"/>
              </a:lnSpc>
              <a:buFontTx/>
              <a:buNone/>
              <a:tabLst>
                <a:tab pos="381000" algn="l"/>
              </a:tabLst>
            </a:pPr>
            <a:endParaRPr lang="de-DE" smtClean="0"/>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liennummernplatzhalter 3"/>
          <p:cNvSpPr>
            <a:spLocks noGrp="1"/>
          </p:cNvSpPr>
          <p:nvPr>
            <p:ph type="sldNum" sz="quarter" idx="10"/>
          </p:nvPr>
        </p:nvSpPr>
        <p:spPr/>
        <p:txBody>
          <a:bodyPr/>
          <a:lstStyle/>
          <a:p>
            <a:pPr>
              <a:defRPr/>
            </a:pPr>
            <a:fld id="{E77CA502-931F-4C1C-AA5B-8F3ABCCEE859}" type="slidenum">
              <a:rPr lang="de-DE"/>
              <a:pPr>
                <a:defRPr/>
              </a:pPr>
              <a:t>55</a:t>
            </a:fld>
            <a:endParaRPr lang="de-DE"/>
          </a:p>
        </p:txBody>
      </p:sp>
      <p:sp>
        <p:nvSpPr>
          <p:cNvPr id="70658" name="Rectangle 2"/>
          <p:cNvSpPr>
            <a:spLocks noGrp="1" noChangeArrowheads="1"/>
          </p:cNvSpPr>
          <p:nvPr>
            <p:ph type="title"/>
          </p:nvPr>
        </p:nvSpPr>
        <p:spPr/>
        <p:txBody>
          <a:bodyPr/>
          <a:lstStyle/>
          <a:p>
            <a:pPr eaLnBrk="1" hangingPunct="1"/>
            <a:r>
              <a:rPr lang="de-DE" smtClean="0"/>
              <a:t>Beispiele avocado</a:t>
            </a:r>
          </a:p>
        </p:txBody>
      </p:sp>
      <p:sp>
        <p:nvSpPr>
          <p:cNvPr id="70659" name="Rectangle 3"/>
          <p:cNvSpPr>
            <a:spLocks noGrp="1" noChangeArrowheads="1"/>
          </p:cNvSpPr>
          <p:nvPr>
            <p:ph type="body" idx="1"/>
          </p:nvPr>
        </p:nvSpPr>
        <p:spPr/>
        <p:txBody>
          <a:bodyPr/>
          <a:lstStyle/>
          <a:p>
            <a:pPr marL="0" indent="0" eaLnBrk="1" hangingPunct="1">
              <a:lnSpc>
                <a:spcPct val="90000"/>
              </a:lnSpc>
              <a:buFontTx/>
              <a:buNone/>
              <a:tabLst>
                <a:tab pos="381000" algn="l"/>
              </a:tabLst>
            </a:pPr>
            <a:r>
              <a:rPr lang="de-DE" sz="1800" u="sng" smtClean="0"/>
              <a:t>Abwandlung</a:t>
            </a:r>
            <a:r>
              <a:rPr lang="de-DE" sz="1800" smtClean="0"/>
              <a:t>: </a:t>
            </a:r>
          </a:p>
          <a:p>
            <a:pPr marL="0" indent="0" eaLnBrk="1" hangingPunct="1">
              <a:lnSpc>
                <a:spcPct val="90000"/>
              </a:lnSpc>
              <a:buFontTx/>
              <a:buNone/>
              <a:tabLst>
                <a:tab pos="381000" algn="l"/>
              </a:tabLst>
            </a:pPr>
            <a:endParaRPr lang="de-DE" sz="1000" smtClean="0"/>
          </a:p>
          <a:p>
            <a:pPr marL="0" indent="0" eaLnBrk="1" hangingPunct="1">
              <a:lnSpc>
                <a:spcPct val="90000"/>
              </a:lnSpc>
              <a:buFontTx/>
              <a:buNone/>
              <a:tabLst>
                <a:tab pos="381000" algn="l"/>
              </a:tabLst>
            </a:pPr>
            <a:r>
              <a:rPr lang="de-DE" sz="1800" u="sng" smtClean="0"/>
              <a:t>Fall 16</a:t>
            </a:r>
            <a:r>
              <a:rPr lang="de-DE" sz="1800" smtClean="0"/>
              <a:t>:</a:t>
            </a:r>
          </a:p>
          <a:p>
            <a:pPr marL="0" indent="0" eaLnBrk="1" hangingPunct="1">
              <a:lnSpc>
                <a:spcPct val="90000"/>
              </a:lnSpc>
              <a:buFontTx/>
              <a:buNone/>
              <a:tabLst>
                <a:tab pos="381000" algn="l"/>
              </a:tabLst>
            </a:pPr>
            <a:endParaRPr lang="de-DE" sz="1000" smtClean="0"/>
          </a:p>
          <a:p>
            <a:pPr marL="0" indent="0" eaLnBrk="1" hangingPunct="1">
              <a:lnSpc>
                <a:spcPct val="90000"/>
              </a:lnSpc>
              <a:buFontTx/>
              <a:buNone/>
              <a:tabLst>
                <a:tab pos="381000" algn="l"/>
              </a:tabLst>
            </a:pPr>
            <a:r>
              <a:rPr lang="de-DE" sz="1800" smtClean="0"/>
              <a:t>U und F haben im Jahre 2007 einen Entsorgungsvertrag geschlossen. F erhält für das „gelieferte“ Altpapier eine Rückvergütung. Vertragsinhalt ist u. a., dass Preise und/oder Mengen jährlich neu festgelegt werden. Eine solche Neufestlegung erfolgt im Jahre 2008. Bei der anstehenden Neufestlegung im Jahre 2010 stellt U sich die Frage, ob er aufgrund der Altfälle-Regelung Vertrauensschutz genießt? </a:t>
            </a:r>
          </a:p>
          <a:p>
            <a:pPr marL="0" indent="0" eaLnBrk="1" hangingPunct="1">
              <a:lnSpc>
                <a:spcPct val="90000"/>
              </a:lnSpc>
              <a:buFontTx/>
              <a:buNone/>
              <a:tabLst>
                <a:tab pos="381000" algn="l"/>
              </a:tabLst>
            </a:pPr>
            <a:endParaRPr lang="de-DE" sz="1000" smtClean="0"/>
          </a:p>
          <a:p>
            <a:pPr marL="0" indent="0" eaLnBrk="1" hangingPunct="1">
              <a:lnSpc>
                <a:spcPct val="90000"/>
              </a:lnSpc>
              <a:buFontTx/>
              <a:buNone/>
              <a:tabLst>
                <a:tab pos="381000" algn="l"/>
              </a:tabLst>
            </a:pPr>
            <a:r>
              <a:rPr lang="de-DE" sz="1800" u="sng" smtClean="0"/>
              <a:t>Lösung</a:t>
            </a:r>
            <a:r>
              <a:rPr lang="de-DE" sz="1800" smtClean="0"/>
              <a:t>:</a:t>
            </a:r>
          </a:p>
          <a:p>
            <a:pPr marL="0" indent="0" eaLnBrk="1" hangingPunct="1">
              <a:lnSpc>
                <a:spcPct val="90000"/>
              </a:lnSpc>
              <a:buFontTx/>
              <a:buNone/>
              <a:tabLst>
                <a:tab pos="381000" algn="l"/>
              </a:tabLst>
            </a:pPr>
            <a:endParaRPr lang="de-DE" sz="1000" smtClean="0"/>
          </a:p>
          <a:p>
            <a:pPr marL="0" indent="0" eaLnBrk="1" hangingPunct="1">
              <a:lnSpc>
                <a:spcPct val="90000"/>
              </a:lnSpc>
              <a:buFontTx/>
              <a:buNone/>
              <a:tabLst>
                <a:tab pos="381000" algn="l"/>
              </a:tabLst>
            </a:pPr>
            <a:r>
              <a:rPr lang="de-DE" sz="1800" smtClean="0"/>
              <a:t>Zwar ist der Vertrag im Jahre 2007 und damit vor dem 01.07.2009 abgeschlossen worden. Jedoch stellt die Neufestlegung von Preisen und/oder Mengen eine Vertragsänderung dar, auch wenn sie im Vertrag bereits vorgesehen ist. Zivilrechtlich steht eine solche Vertragsänderung einem Neuabschluss gleich. Legen U und F die Preise und/oder Mengen im Dezember 2010 neu fest, dürfte die Altfälle-Regelung für sie deshalb nicht gelten.  </a:t>
            </a:r>
          </a:p>
          <a:p>
            <a:pPr marL="0" indent="0" eaLnBrk="1" hangingPunct="1">
              <a:lnSpc>
                <a:spcPct val="90000"/>
              </a:lnSpc>
              <a:buFontTx/>
              <a:buNone/>
              <a:tabLst>
                <a:tab pos="381000" algn="l"/>
              </a:tabLst>
            </a:pPr>
            <a:endParaRPr lang="de-DE" sz="1800" smtClean="0"/>
          </a:p>
          <a:p>
            <a:pPr marL="0" indent="0" eaLnBrk="1" hangingPunct="1">
              <a:lnSpc>
                <a:spcPct val="90000"/>
              </a:lnSpc>
              <a:buFontTx/>
              <a:buNone/>
              <a:tabLst>
                <a:tab pos="381000" algn="l"/>
              </a:tabLst>
            </a:pPr>
            <a:endParaRPr lang="de-DE" sz="1800" smtClean="0"/>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liennummernplatzhalter 3"/>
          <p:cNvSpPr>
            <a:spLocks noGrp="1"/>
          </p:cNvSpPr>
          <p:nvPr>
            <p:ph type="sldNum" sz="quarter" idx="10"/>
          </p:nvPr>
        </p:nvSpPr>
        <p:spPr/>
        <p:txBody>
          <a:bodyPr/>
          <a:lstStyle/>
          <a:p>
            <a:pPr>
              <a:defRPr/>
            </a:pPr>
            <a:fld id="{452917A8-15B0-40B2-93C7-AA094B5150F3}" type="slidenum">
              <a:rPr lang="de-DE"/>
              <a:pPr>
                <a:defRPr/>
              </a:pPr>
              <a:t>56</a:t>
            </a:fld>
            <a:endParaRPr lang="de-DE"/>
          </a:p>
        </p:txBody>
      </p:sp>
      <p:sp>
        <p:nvSpPr>
          <p:cNvPr id="71682" name="Rectangle 1026"/>
          <p:cNvSpPr>
            <a:spLocks noGrp="1" noChangeArrowheads="1"/>
          </p:cNvSpPr>
          <p:nvPr>
            <p:ph type="title"/>
          </p:nvPr>
        </p:nvSpPr>
        <p:spPr/>
        <p:txBody>
          <a:bodyPr/>
          <a:lstStyle/>
          <a:p>
            <a:pPr eaLnBrk="1" hangingPunct="1"/>
            <a:r>
              <a:rPr lang="de-DE" smtClean="0"/>
              <a:t>Beispiele avocado</a:t>
            </a:r>
          </a:p>
        </p:txBody>
      </p:sp>
      <p:sp>
        <p:nvSpPr>
          <p:cNvPr id="71683" name="Rectangle 1027"/>
          <p:cNvSpPr>
            <a:spLocks noGrp="1" noChangeArrowheads="1"/>
          </p:cNvSpPr>
          <p:nvPr>
            <p:ph type="body" idx="1"/>
          </p:nvPr>
        </p:nvSpPr>
        <p:spPr/>
        <p:txBody>
          <a:bodyPr/>
          <a:lstStyle/>
          <a:p>
            <a:pPr marL="0" indent="0" eaLnBrk="1" hangingPunct="1">
              <a:buFontTx/>
              <a:buNone/>
              <a:tabLst>
                <a:tab pos="381000" algn="l"/>
              </a:tabLst>
            </a:pPr>
            <a:endParaRPr lang="de-DE" sz="1000" smtClean="0"/>
          </a:p>
          <a:p>
            <a:pPr marL="0" indent="0" eaLnBrk="1" hangingPunct="1">
              <a:buFontTx/>
              <a:buNone/>
              <a:tabLst>
                <a:tab pos="381000" algn="l"/>
              </a:tabLst>
            </a:pPr>
            <a:r>
              <a:rPr lang="de-DE" sz="1800" u="sng" smtClean="0"/>
              <a:t>Fall 17</a:t>
            </a:r>
            <a:r>
              <a:rPr lang="de-DE" sz="1800" smtClean="0"/>
              <a:t>:</a:t>
            </a:r>
          </a:p>
          <a:p>
            <a:pPr marL="0" indent="0" eaLnBrk="1" hangingPunct="1">
              <a:buFontTx/>
              <a:buNone/>
              <a:tabLst>
                <a:tab pos="381000" algn="l"/>
              </a:tabLst>
            </a:pPr>
            <a:endParaRPr lang="de-DE" sz="1000" smtClean="0"/>
          </a:p>
          <a:p>
            <a:pPr marL="0" indent="0" eaLnBrk="1" hangingPunct="1">
              <a:buFontTx/>
              <a:buNone/>
              <a:tabLst>
                <a:tab pos="381000" algn="l"/>
              </a:tabLst>
            </a:pPr>
            <a:r>
              <a:rPr lang="de-DE" sz="1800" smtClean="0"/>
              <a:t>Brauerei B liefert an Unternehmer U Glaspfandflaschen. U sortiert die Flaschen und reinigt sie. Die beschädigten Flaschen und den Glasbruch darf er behalten und vermarkten. Die fehlerfreien Flaschen liefert er gereinigt an die Brauerei zurück.</a:t>
            </a:r>
          </a:p>
          <a:p>
            <a:pPr marL="0" indent="0" eaLnBrk="1" hangingPunct="1">
              <a:buFontTx/>
              <a:buNone/>
              <a:tabLst>
                <a:tab pos="381000" algn="l"/>
              </a:tabLst>
            </a:pPr>
            <a:endParaRPr lang="de-DE" sz="1000" smtClean="0"/>
          </a:p>
          <a:p>
            <a:pPr marL="0" indent="0" eaLnBrk="1" hangingPunct="1">
              <a:buFontTx/>
              <a:buNone/>
              <a:tabLst>
                <a:tab pos="381000" algn="l"/>
              </a:tabLst>
            </a:pPr>
            <a:r>
              <a:rPr lang="de-DE" sz="1800" u="sng" smtClean="0"/>
              <a:t>Lösung</a:t>
            </a:r>
            <a:r>
              <a:rPr lang="de-DE" sz="1800" smtClean="0"/>
              <a:t>:</a:t>
            </a:r>
          </a:p>
          <a:p>
            <a:pPr marL="0" indent="0" eaLnBrk="1" hangingPunct="1">
              <a:buFontTx/>
              <a:buNone/>
              <a:tabLst>
                <a:tab pos="381000" algn="l"/>
              </a:tabLst>
            </a:pPr>
            <a:endParaRPr lang="de-DE" sz="1000" smtClean="0"/>
          </a:p>
          <a:p>
            <a:pPr marL="0" indent="0" eaLnBrk="1" hangingPunct="1">
              <a:buFontTx/>
              <a:buNone/>
              <a:tabLst>
                <a:tab pos="381000" algn="l"/>
              </a:tabLst>
            </a:pPr>
            <a:r>
              <a:rPr lang="de-DE" sz="1800" smtClean="0"/>
              <a:t>Die Reinigung und Sortierung der Flaschen durch U ist umsatzsteuerlich eine sonstige Leistung. Ein tauschähnlicher Umsatz liegt vor, soweit die beschädigten Flaschen, die U behalten und vermarkten darf, den Preis für die Dienstleistung beeinflussen. </a:t>
            </a:r>
          </a:p>
          <a:p>
            <a:pPr marL="0" indent="0" eaLnBrk="1" hangingPunct="1">
              <a:buFontTx/>
              <a:buNone/>
              <a:tabLst>
                <a:tab pos="381000" algn="l"/>
              </a:tabLst>
            </a:pPr>
            <a:endParaRPr lang="de-DE" sz="1800" smtClean="0"/>
          </a:p>
          <a:p>
            <a:pPr marL="0" indent="0" eaLnBrk="1" hangingPunct="1">
              <a:buFontTx/>
              <a:buNone/>
              <a:tabLst>
                <a:tab pos="381000" algn="l"/>
              </a:tabLst>
            </a:pPr>
            <a:endParaRPr lang="de-DE" sz="1800" smtClean="0"/>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liennummernplatzhalter 3"/>
          <p:cNvSpPr>
            <a:spLocks noGrp="1"/>
          </p:cNvSpPr>
          <p:nvPr>
            <p:ph type="sldNum" sz="quarter" idx="10"/>
          </p:nvPr>
        </p:nvSpPr>
        <p:spPr/>
        <p:txBody>
          <a:bodyPr/>
          <a:lstStyle/>
          <a:p>
            <a:pPr>
              <a:defRPr/>
            </a:pPr>
            <a:fld id="{0C903FAA-E743-41D5-9255-F6ECF3C1C933}" type="slidenum">
              <a:rPr lang="de-DE"/>
              <a:pPr>
                <a:defRPr/>
              </a:pPr>
              <a:t>57</a:t>
            </a:fld>
            <a:endParaRPr lang="de-DE"/>
          </a:p>
        </p:txBody>
      </p:sp>
      <p:sp>
        <p:nvSpPr>
          <p:cNvPr id="72706" name="Rectangle 2"/>
          <p:cNvSpPr>
            <a:spLocks noGrp="1" noChangeArrowheads="1"/>
          </p:cNvSpPr>
          <p:nvPr>
            <p:ph type="title"/>
          </p:nvPr>
        </p:nvSpPr>
        <p:spPr>
          <a:xfrm>
            <a:off x="249238" y="117475"/>
            <a:ext cx="8645525" cy="533400"/>
          </a:xfrm>
        </p:spPr>
        <p:txBody>
          <a:bodyPr/>
          <a:lstStyle/>
          <a:p>
            <a:pPr eaLnBrk="1" hangingPunct="1"/>
            <a:r>
              <a:rPr lang="de-DE" smtClean="0"/>
              <a:t>Beispiele avocado</a:t>
            </a:r>
          </a:p>
        </p:txBody>
      </p:sp>
      <p:sp>
        <p:nvSpPr>
          <p:cNvPr id="72707" name="Rectangle 3"/>
          <p:cNvSpPr>
            <a:spLocks noGrp="1" noChangeArrowheads="1"/>
          </p:cNvSpPr>
          <p:nvPr>
            <p:ph type="body" idx="1"/>
          </p:nvPr>
        </p:nvSpPr>
        <p:spPr>
          <a:xfrm>
            <a:off x="249238" y="731838"/>
            <a:ext cx="8367712" cy="3825875"/>
          </a:xfrm>
        </p:spPr>
        <p:txBody>
          <a:bodyPr/>
          <a:lstStyle/>
          <a:p>
            <a:pPr marL="0" indent="0" eaLnBrk="1" hangingPunct="1">
              <a:lnSpc>
                <a:spcPct val="95000"/>
              </a:lnSpc>
              <a:spcBef>
                <a:spcPct val="15000"/>
              </a:spcBef>
              <a:buFontTx/>
              <a:buNone/>
              <a:tabLst>
                <a:tab pos="381000" algn="l"/>
              </a:tabLst>
            </a:pPr>
            <a:endParaRPr lang="de-DE" sz="1000" smtClean="0"/>
          </a:p>
          <a:p>
            <a:pPr marL="0" indent="0" eaLnBrk="1" hangingPunct="1">
              <a:lnSpc>
                <a:spcPct val="95000"/>
              </a:lnSpc>
              <a:spcBef>
                <a:spcPct val="15000"/>
              </a:spcBef>
              <a:buFontTx/>
              <a:buNone/>
              <a:tabLst>
                <a:tab pos="381000" algn="l"/>
              </a:tabLst>
            </a:pPr>
            <a:r>
              <a:rPr lang="de-DE" sz="1800" u="sng" smtClean="0"/>
              <a:t>Fall 18:</a:t>
            </a:r>
            <a:endParaRPr lang="de-DE" sz="1800" smtClean="0"/>
          </a:p>
          <a:p>
            <a:pPr marL="0" indent="0" eaLnBrk="1" hangingPunct="1">
              <a:lnSpc>
                <a:spcPct val="95000"/>
              </a:lnSpc>
              <a:spcBef>
                <a:spcPct val="15000"/>
              </a:spcBef>
              <a:buFontTx/>
              <a:buNone/>
              <a:tabLst>
                <a:tab pos="381000" algn="l"/>
              </a:tabLst>
            </a:pPr>
            <a:endParaRPr lang="de-DE" sz="1000" smtClean="0"/>
          </a:p>
          <a:p>
            <a:pPr marL="0" indent="0" eaLnBrk="1" hangingPunct="1">
              <a:lnSpc>
                <a:spcPct val="95000"/>
              </a:lnSpc>
              <a:spcBef>
                <a:spcPct val="15000"/>
              </a:spcBef>
              <a:buFontTx/>
              <a:buNone/>
              <a:tabLst>
                <a:tab pos="381000" algn="l"/>
              </a:tabLst>
            </a:pPr>
            <a:endParaRPr lang="de-DE" sz="1000" smtClean="0"/>
          </a:p>
          <a:p>
            <a:pPr marL="0" indent="0" eaLnBrk="1" hangingPunct="1">
              <a:lnSpc>
                <a:spcPct val="95000"/>
              </a:lnSpc>
              <a:spcBef>
                <a:spcPct val="15000"/>
              </a:spcBef>
              <a:buFontTx/>
              <a:buNone/>
              <a:tabLst>
                <a:tab pos="381000" algn="l"/>
              </a:tabLst>
            </a:pPr>
            <a:r>
              <a:rPr lang="de-DE" sz="1800" smtClean="0"/>
              <a:t>Unternehmer U verpresst PET-Einwegflaschen zu sortenreinen Ballen. Diese werden an einen PET-Verwerter V zum Marktpreis für PET-Einwegflaschen gemäß EUWID verkauft. V stellt aus dem PET-Ballen ein Regranulat her, das er weitervermarktet. V stellt U einen Entsorgungsnachweis aus. U stellt V den vereinbarten Preis pro Tonne gemäß Kaufvertrag in Rechnung. Die stoffliche Verwertung des Materials, d. h. die Verarbeitung zu Regranulat, ist nicht Vertragsbestandteil zwischen U und V. U stellt sich jedoch die Frage, ob nicht V die stoffliche Verwertung berechnen muss?</a:t>
            </a:r>
          </a:p>
          <a:p>
            <a:pPr marL="0" indent="0" eaLnBrk="1" hangingPunct="1">
              <a:lnSpc>
                <a:spcPct val="95000"/>
              </a:lnSpc>
              <a:spcBef>
                <a:spcPct val="15000"/>
              </a:spcBef>
              <a:buFontTx/>
              <a:buNone/>
              <a:tabLst>
                <a:tab pos="381000" algn="l"/>
              </a:tabLst>
            </a:pPr>
            <a:endParaRPr lang="de-DE" sz="1800" smtClean="0"/>
          </a:p>
          <a:p>
            <a:pPr marL="0" indent="0" eaLnBrk="1" hangingPunct="1">
              <a:lnSpc>
                <a:spcPct val="95000"/>
              </a:lnSpc>
              <a:spcBef>
                <a:spcPct val="15000"/>
              </a:spcBef>
              <a:buFontTx/>
              <a:buNone/>
              <a:tabLst>
                <a:tab pos="381000" algn="l"/>
              </a:tabLst>
            </a:pPr>
            <a:r>
              <a:rPr lang="de-DE" sz="1800" u="sng" smtClean="0"/>
              <a:t>Lösung:</a:t>
            </a:r>
          </a:p>
          <a:p>
            <a:pPr marL="0" indent="0" eaLnBrk="1" hangingPunct="1">
              <a:lnSpc>
                <a:spcPct val="95000"/>
              </a:lnSpc>
              <a:spcBef>
                <a:spcPct val="15000"/>
              </a:spcBef>
              <a:buFontTx/>
              <a:buNone/>
              <a:tabLst>
                <a:tab pos="381000" algn="l"/>
              </a:tabLst>
            </a:pPr>
            <a:endParaRPr lang="de-DE" sz="1800" smtClean="0"/>
          </a:p>
          <a:p>
            <a:pPr marL="0" indent="0" eaLnBrk="1" hangingPunct="1">
              <a:lnSpc>
                <a:spcPct val="95000"/>
              </a:lnSpc>
              <a:spcBef>
                <a:spcPct val="15000"/>
              </a:spcBef>
              <a:buFontTx/>
              <a:buNone/>
              <a:tabLst>
                <a:tab pos="381000" algn="l"/>
              </a:tabLst>
            </a:pPr>
            <a:r>
              <a:rPr lang="de-DE" sz="1800" smtClean="0"/>
              <a:t>Es liegt gemäß BMF-Schreiben offensichtlich ein tauschähnlicher Umsatz vor, da eine Entsorgungsleistung ausdrücklich vereinbart wurde und es einen allgemeinen zugänglichen Marktpreis (EUWID) für den überlassenen Abfall gibt. V erbringt eine Entsorgungsleistung, deren Preis dadurch beeinflusst wird, dass bereits die verpressten PET-Einwegflaschen einen Wert haben.</a:t>
            </a:r>
          </a:p>
          <a:p>
            <a:pPr marL="0" indent="0" eaLnBrk="1" hangingPunct="1">
              <a:lnSpc>
                <a:spcPct val="95000"/>
              </a:lnSpc>
              <a:spcBef>
                <a:spcPct val="15000"/>
              </a:spcBef>
              <a:buFontTx/>
              <a:buNone/>
              <a:tabLst>
                <a:tab pos="381000" algn="l"/>
              </a:tabLst>
            </a:pPr>
            <a:endParaRPr lang="de-DE" sz="1800" smtClean="0"/>
          </a:p>
          <a:p>
            <a:pPr marL="0" indent="0" eaLnBrk="1" hangingPunct="1">
              <a:lnSpc>
                <a:spcPct val="95000"/>
              </a:lnSpc>
              <a:spcBef>
                <a:spcPct val="15000"/>
              </a:spcBef>
              <a:buFontTx/>
              <a:buNone/>
              <a:tabLst>
                <a:tab pos="381000" algn="l"/>
              </a:tabLst>
            </a:pPr>
            <a:endParaRPr lang="de-DE" sz="1800" smtClean="0"/>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liennummernplatzhalter 3"/>
          <p:cNvSpPr>
            <a:spLocks noGrp="1"/>
          </p:cNvSpPr>
          <p:nvPr>
            <p:ph type="sldNum" sz="quarter" idx="10"/>
          </p:nvPr>
        </p:nvSpPr>
        <p:spPr/>
        <p:txBody>
          <a:bodyPr/>
          <a:lstStyle/>
          <a:p>
            <a:pPr>
              <a:defRPr/>
            </a:pPr>
            <a:fld id="{1449A3C4-BB5A-46C8-863B-D67783F54F9B}" type="slidenum">
              <a:rPr lang="de-DE"/>
              <a:pPr>
                <a:defRPr/>
              </a:pPr>
              <a:t>58</a:t>
            </a:fld>
            <a:endParaRPr lang="de-DE"/>
          </a:p>
        </p:txBody>
      </p:sp>
      <p:sp>
        <p:nvSpPr>
          <p:cNvPr id="73730" name="Rectangle 1026"/>
          <p:cNvSpPr>
            <a:spLocks noGrp="1" noChangeArrowheads="1"/>
          </p:cNvSpPr>
          <p:nvPr>
            <p:ph type="title"/>
          </p:nvPr>
        </p:nvSpPr>
        <p:spPr/>
        <p:txBody>
          <a:bodyPr/>
          <a:lstStyle/>
          <a:p>
            <a:pPr eaLnBrk="1" hangingPunct="1"/>
            <a:r>
              <a:rPr lang="de-DE" smtClean="0"/>
              <a:t>Beispiele avocado</a:t>
            </a:r>
          </a:p>
        </p:txBody>
      </p:sp>
      <p:sp>
        <p:nvSpPr>
          <p:cNvPr id="73731" name="Rectangle 1027"/>
          <p:cNvSpPr>
            <a:spLocks noGrp="1" noChangeArrowheads="1"/>
          </p:cNvSpPr>
          <p:nvPr>
            <p:ph type="body" idx="1"/>
          </p:nvPr>
        </p:nvSpPr>
        <p:spPr/>
        <p:txBody>
          <a:bodyPr/>
          <a:lstStyle/>
          <a:p>
            <a:pPr marL="0" indent="0" eaLnBrk="1" hangingPunct="1">
              <a:buFontTx/>
              <a:buNone/>
              <a:tabLst>
                <a:tab pos="381000" algn="l"/>
              </a:tabLst>
            </a:pPr>
            <a:endParaRPr lang="de-DE" sz="1000" smtClean="0"/>
          </a:p>
          <a:p>
            <a:pPr marL="0" indent="0" eaLnBrk="1" hangingPunct="1">
              <a:buFontTx/>
              <a:buNone/>
              <a:tabLst>
                <a:tab pos="381000" algn="l"/>
              </a:tabLst>
            </a:pPr>
            <a:r>
              <a:rPr lang="de-DE" sz="1800" u="sng" smtClean="0"/>
              <a:t>Fall 19</a:t>
            </a:r>
            <a:r>
              <a:rPr lang="de-DE" sz="1800" smtClean="0"/>
              <a:t>:</a:t>
            </a:r>
          </a:p>
          <a:p>
            <a:pPr marL="0" indent="0" eaLnBrk="1" hangingPunct="1">
              <a:buFontTx/>
              <a:buNone/>
              <a:tabLst>
                <a:tab pos="381000" algn="l"/>
              </a:tabLst>
            </a:pPr>
            <a:endParaRPr lang="de-DE" sz="1000" smtClean="0"/>
          </a:p>
          <a:p>
            <a:pPr marL="0" indent="0" eaLnBrk="1" hangingPunct="1">
              <a:buFontTx/>
              <a:buNone/>
              <a:tabLst>
                <a:tab pos="381000" algn="l"/>
              </a:tabLst>
            </a:pPr>
            <a:r>
              <a:rPr lang="de-DE" sz="1800" smtClean="0"/>
              <a:t>U betreibt eine Altholzaufbereitungsanlage, in der er unterschiedliche Altholzfrak-tionen annimmt. Teilweise vereinbart U mit seinen Anlieferern qualitätsunabhängige  Festpreise, teilweise Preise, die je nach Zusammensetzung (z. B. Fremdstoffanteil, Metallanteil) variieren. Tauschähnlicher Umsatz?</a:t>
            </a:r>
          </a:p>
          <a:p>
            <a:pPr marL="0" indent="0" eaLnBrk="1" hangingPunct="1">
              <a:buFontTx/>
              <a:buNone/>
              <a:tabLst>
                <a:tab pos="381000" algn="l"/>
              </a:tabLst>
            </a:pPr>
            <a:endParaRPr lang="de-DE" sz="1000" smtClean="0"/>
          </a:p>
          <a:p>
            <a:pPr marL="0" indent="0" eaLnBrk="1" hangingPunct="1">
              <a:buFontTx/>
              <a:buNone/>
              <a:tabLst>
                <a:tab pos="381000" algn="l"/>
              </a:tabLst>
            </a:pPr>
            <a:r>
              <a:rPr lang="de-DE" sz="1800" u="sng" smtClean="0"/>
              <a:t>Lösung</a:t>
            </a:r>
            <a:r>
              <a:rPr lang="de-DE" sz="1800" smtClean="0"/>
              <a:t>:</a:t>
            </a:r>
          </a:p>
          <a:p>
            <a:pPr marL="0" indent="0" eaLnBrk="1" hangingPunct="1">
              <a:buFontTx/>
              <a:buNone/>
              <a:tabLst>
                <a:tab pos="381000" algn="l"/>
              </a:tabLst>
            </a:pPr>
            <a:endParaRPr lang="de-DE" sz="1000" smtClean="0"/>
          </a:p>
          <a:p>
            <a:pPr marL="0" indent="0" eaLnBrk="1" hangingPunct="1">
              <a:buFontTx/>
              <a:buNone/>
              <a:tabLst>
                <a:tab pos="381000" algn="l"/>
              </a:tabLst>
            </a:pPr>
            <a:r>
              <a:rPr lang="de-DE" sz="1800" smtClean="0"/>
              <a:t>Soweit qualitätsunabhängige Festpreise gelten, liegt kein tauschähnlicher Umsatz vor. Es liegt aber ein tauschähnlicher Umsatz vor, soweit der Preis für die Holzentsorgung  abhängig ist von der Qualität des überlassenen Holzes, d. h., ab einem bestimmten Metallanteils verringert sich der Festpreis (vgl. BMF-Schreiben, Ziffer 2. b).</a:t>
            </a:r>
          </a:p>
          <a:p>
            <a:pPr marL="0" indent="0" eaLnBrk="1" hangingPunct="1">
              <a:buFontTx/>
              <a:buNone/>
              <a:tabLst>
                <a:tab pos="381000" algn="l"/>
              </a:tabLst>
            </a:pPr>
            <a:endParaRPr lang="de-DE" sz="1800" smtClean="0"/>
          </a:p>
          <a:p>
            <a:pPr marL="0" indent="0" eaLnBrk="1" hangingPunct="1">
              <a:buFontTx/>
              <a:buNone/>
              <a:tabLst>
                <a:tab pos="381000" algn="l"/>
              </a:tabLst>
            </a:pPr>
            <a:endParaRPr lang="de-DE" sz="1800" smtClean="0"/>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liennummernplatzhalter 3"/>
          <p:cNvSpPr>
            <a:spLocks noGrp="1"/>
          </p:cNvSpPr>
          <p:nvPr>
            <p:ph type="sldNum" sz="quarter" idx="10"/>
          </p:nvPr>
        </p:nvSpPr>
        <p:spPr/>
        <p:txBody>
          <a:bodyPr/>
          <a:lstStyle/>
          <a:p>
            <a:pPr>
              <a:defRPr/>
            </a:pPr>
            <a:fld id="{3B4A9E40-20E2-41F5-8B1E-2527743D0188}" type="slidenum">
              <a:rPr lang="de-DE"/>
              <a:pPr>
                <a:defRPr/>
              </a:pPr>
              <a:t>59</a:t>
            </a:fld>
            <a:endParaRPr lang="de-DE"/>
          </a:p>
        </p:txBody>
      </p:sp>
      <p:sp>
        <p:nvSpPr>
          <p:cNvPr id="74754" name="Rectangle 2"/>
          <p:cNvSpPr>
            <a:spLocks noGrp="1" noChangeArrowheads="1"/>
          </p:cNvSpPr>
          <p:nvPr>
            <p:ph type="title"/>
          </p:nvPr>
        </p:nvSpPr>
        <p:spPr/>
        <p:txBody>
          <a:bodyPr/>
          <a:lstStyle/>
          <a:p>
            <a:pPr eaLnBrk="1" hangingPunct="1"/>
            <a:r>
              <a:rPr lang="de-DE" smtClean="0"/>
              <a:t>Beispiele avocado</a:t>
            </a:r>
          </a:p>
        </p:txBody>
      </p:sp>
      <p:sp>
        <p:nvSpPr>
          <p:cNvPr id="74755" name="Rectangle 3"/>
          <p:cNvSpPr>
            <a:spLocks noGrp="1" noChangeArrowheads="1"/>
          </p:cNvSpPr>
          <p:nvPr>
            <p:ph type="body" idx="1"/>
          </p:nvPr>
        </p:nvSpPr>
        <p:spPr/>
        <p:txBody>
          <a:bodyPr/>
          <a:lstStyle/>
          <a:p>
            <a:pPr marL="0" indent="0" eaLnBrk="1" hangingPunct="1">
              <a:buFontTx/>
              <a:buNone/>
              <a:tabLst>
                <a:tab pos="381000" algn="l"/>
              </a:tabLst>
            </a:pPr>
            <a:endParaRPr lang="de-DE" sz="1000" smtClean="0"/>
          </a:p>
          <a:p>
            <a:pPr marL="0" indent="0" eaLnBrk="1" hangingPunct="1">
              <a:buFontTx/>
              <a:buNone/>
              <a:tabLst>
                <a:tab pos="381000" algn="l"/>
              </a:tabLst>
            </a:pPr>
            <a:r>
              <a:rPr lang="de-DE" sz="1800" u="sng" smtClean="0"/>
              <a:t>Fall 20</a:t>
            </a:r>
            <a:r>
              <a:rPr lang="de-DE" sz="1800" smtClean="0"/>
              <a:t>:</a:t>
            </a:r>
          </a:p>
          <a:p>
            <a:pPr marL="0" indent="0" eaLnBrk="1" hangingPunct="1">
              <a:buFontTx/>
              <a:buNone/>
              <a:tabLst>
                <a:tab pos="381000" algn="l"/>
              </a:tabLst>
            </a:pPr>
            <a:endParaRPr lang="de-DE" sz="1000" smtClean="0"/>
          </a:p>
          <a:p>
            <a:pPr marL="0" indent="0" eaLnBrk="1" hangingPunct="1">
              <a:buFontTx/>
              <a:buNone/>
              <a:tabLst>
                <a:tab pos="381000" algn="l"/>
              </a:tabLst>
            </a:pPr>
            <a:r>
              <a:rPr lang="de-DE" sz="1800" smtClean="0"/>
              <a:t>Unternehmer U übernimmt Trafos zur Entsorgung. Er zerlegt die Trafos und verkauft das Metall. Der Vermarktungserlös übersteigt das Entsorgungsentgelt. </a:t>
            </a:r>
          </a:p>
          <a:p>
            <a:pPr marL="0" indent="0" eaLnBrk="1" hangingPunct="1">
              <a:buFontTx/>
              <a:buNone/>
              <a:tabLst>
                <a:tab pos="381000" algn="l"/>
              </a:tabLst>
            </a:pPr>
            <a:endParaRPr lang="de-DE" sz="1000" smtClean="0"/>
          </a:p>
          <a:p>
            <a:pPr marL="0" indent="0" eaLnBrk="1" hangingPunct="1">
              <a:buFontTx/>
              <a:buNone/>
              <a:tabLst>
                <a:tab pos="381000" algn="l"/>
              </a:tabLst>
            </a:pPr>
            <a:r>
              <a:rPr lang="de-DE" sz="1800" u="sng" smtClean="0"/>
              <a:t>Lösung</a:t>
            </a:r>
            <a:r>
              <a:rPr lang="de-DE" sz="1800" smtClean="0"/>
              <a:t>:</a:t>
            </a:r>
          </a:p>
          <a:p>
            <a:pPr marL="0" indent="0" eaLnBrk="1" hangingPunct="1">
              <a:buFontTx/>
              <a:buNone/>
              <a:tabLst>
                <a:tab pos="381000" algn="l"/>
              </a:tabLst>
            </a:pPr>
            <a:endParaRPr lang="de-DE" sz="1000" smtClean="0"/>
          </a:p>
          <a:p>
            <a:pPr marL="0" indent="0" eaLnBrk="1" hangingPunct="1">
              <a:buFontTx/>
              <a:buNone/>
              <a:tabLst>
                <a:tab pos="381000" algn="l"/>
              </a:tabLst>
            </a:pPr>
            <a:r>
              <a:rPr lang="de-DE" sz="1800" smtClean="0"/>
              <a:t>Die Trafos enthalten werthaltigen Abfall. Sofern (aber auch nur dann) der Wert der Metallanteile den Preis für die Entsorgungsleistung beeinflusst, liegt ein tauschähnlicher Umsatz vor.</a:t>
            </a:r>
          </a:p>
          <a:p>
            <a:pPr marL="0" indent="0" eaLnBrk="1" hangingPunct="1">
              <a:buFontTx/>
              <a:buNone/>
              <a:tabLst>
                <a:tab pos="381000" algn="l"/>
              </a:tabLst>
            </a:pPr>
            <a:endParaRPr lang="de-DE" sz="1800" smtClean="0"/>
          </a:p>
          <a:p>
            <a:pPr marL="0" indent="0" eaLnBrk="1" hangingPunct="1">
              <a:buFontTx/>
              <a:buNone/>
              <a:tabLst>
                <a:tab pos="381000" algn="l"/>
              </a:tabLst>
            </a:pPr>
            <a:endParaRPr lang="de-DE" sz="1800" smtClean="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liennummernplatzhalter 3"/>
          <p:cNvSpPr>
            <a:spLocks noGrp="1"/>
          </p:cNvSpPr>
          <p:nvPr>
            <p:ph type="sldNum" sz="quarter" idx="10"/>
          </p:nvPr>
        </p:nvSpPr>
        <p:spPr/>
        <p:txBody>
          <a:bodyPr/>
          <a:lstStyle/>
          <a:p>
            <a:pPr>
              <a:defRPr/>
            </a:pPr>
            <a:fld id="{8327F000-AF93-4510-A1FC-ADDDC85115A7}" type="slidenum">
              <a:rPr lang="de-DE"/>
              <a:pPr>
                <a:defRPr/>
              </a:pPr>
              <a:t>6</a:t>
            </a:fld>
            <a:endParaRPr lang="de-DE"/>
          </a:p>
        </p:txBody>
      </p:sp>
      <p:sp>
        <p:nvSpPr>
          <p:cNvPr id="20482" name="Rectangle 2"/>
          <p:cNvSpPr>
            <a:spLocks noGrp="1" noChangeArrowheads="1"/>
          </p:cNvSpPr>
          <p:nvPr>
            <p:ph type="title"/>
          </p:nvPr>
        </p:nvSpPr>
        <p:spPr/>
        <p:txBody>
          <a:bodyPr/>
          <a:lstStyle/>
          <a:p>
            <a:pPr eaLnBrk="1" hangingPunct="1"/>
            <a:r>
              <a:rPr lang="de-DE" smtClean="0"/>
              <a:t>Umsatzsteuerrecht: Allgemeine Grundsätze</a:t>
            </a:r>
            <a:r>
              <a:rPr lang="de-DE" sz="3600" b="1" smtClean="0"/>
              <a:t> </a:t>
            </a:r>
            <a:r>
              <a:rPr lang="de-DE" smtClean="0"/>
              <a:t>	</a:t>
            </a:r>
          </a:p>
        </p:txBody>
      </p:sp>
      <p:sp>
        <p:nvSpPr>
          <p:cNvPr id="20483" name="Rectangle 3"/>
          <p:cNvSpPr>
            <a:spLocks noGrp="1" noChangeArrowheads="1"/>
          </p:cNvSpPr>
          <p:nvPr>
            <p:ph type="body" idx="1"/>
          </p:nvPr>
        </p:nvSpPr>
        <p:spPr>
          <a:xfrm>
            <a:off x="279400" y="1268413"/>
            <a:ext cx="8367713" cy="4437062"/>
          </a:xfrm>
        </p:spPr>
        <p:txBody>
          <a:bodyPr/>
          <a:lstStyle/>
          <a:p>
            <a:pPr marL="355600" indent="-355600" eaLnBrk="1" hangingPunct="1">
              <a:buFontTx/>
              <a:buNone/>
              <a:tabLst>
                <a:tab pos="363538" algn="l"/>
              </a:tabLst>
            </a:pPr>
            <a:r>
              <a:rPr lang="de-DE" dirty="0" smtClean="0">
                <a:latin typeface="AvocadoBold" pitchFamily="2" charset="0"/>
              </a:rPr>
              <a:t>Umsatzsteuerschuldner</a:t>
            </a:r>
          </a:p>
          <a:p>
            <a:pPr marL="355600" indent="-355600" eaLnBrk="1" hangingPunct="1">
              <a:buFontTx/>
              <a:buNone/>
              <a:tabLst>
                <a:tab pos="363538" algn="l"/>
              </a:tabLst>
            </a:pPr>
            <a:endParaRPr lang="de-DE" dirty="0" smtClean="0">
              <a:latin typeface="AvocadoBold" pitchFamily="2" charset="0"/>
            </a:endParaRPr>
          </a:p>
          <a:p>
            <a:pPr marL="355600" indent="-355600" eaLnBrk="1" hangingPunct="1">
              <a:buFontTx/>
              <a:buNone/>
              <a:tabLst>
                <a:tab pos="363538" algn="l"/>
              </a:tabLst>
            </a:pPr>
            <a:r>
              <a:rPr lang="de-DE" dirty="0" smtClean="0"/>
              <a:t>-</a:t>
            </a:r>
            <a:r>
              <a:rPr lang="de-DE" sz="1800" dirty="0" smtClean="0"/>
              <a:t>	Der Unternehmer, der eine Lieferung oder sonstige Leistung im Inland gegen Entgelt erbringt.</a:t>
            </a:r>
          </a:p>
          <a:p>
            <a:pPr marL="355600" indent="-355600" eaLnBrk="1" hangingPunct="1">
              <a:buFontTx/>
              <a:buNone/>
              <a:tabLst>
                <a:tab pos="363538" algn="l"/>
              </a:tabLst>
            </a:pPr>
            <a:r>
              <a:rPr lang="de-DE" sz="1800" dirty="0" smtClean="0"/>
              <a:t>- 	Der Erwerber beim innergemeinschaftlichen Erwerb.</a:t>
            </a:r>
          </a:p>
          <a:p>
            <a:pPr marL="355600" indent="-355600" eaLnBrk="1" hangingPunct="1">
              <a:buFontTx/>
              <a:buNone/>
              <a:tabLst>
                <a:tab pos="363538" algn="l"/>
              </a:tabLst>
            </a:pPr>
            <a:r>
              <a:rPr lang="de-DE" sz="1800" dirty="0" smtClean="0"/>
              <a:t>-	Der Abnehmer bei einer innergemeinschaftlichen Lieferung.</a:t>
            </a:r>
          </a:p>
          <a:p>
            <a:pPr marL="355600" indent="-355600" eaLnBrk="1" hangingPunct="1">
              <a:tabLst>
                <a:tab pos="363538" algn="l"/>
              </a:tabLst>
            </a:pPr>
            <a:r>
              <a:rPr lang="de-DE" sz="1800" dirty="0" smtClean="0"/>
              <a:t>Weitere Fälle (z.B. unrichtiger oder unberechtigter Steuerausweis; letzter Abnehmer bei Dreiecksgeschäften).</a:t>
            </a:r>
          </a:p>
          <a:p>
            <a:pPr marL="355600" indent="-355600" eaLnBrk="1" hangingPunct="1">
              <a:tabLst>
                <a:tab pos="363538" algn="l"/>
              </a:tabLst>
            </a:pPr>
            <a:r>
              <a:rPr lang="de-DE" sz="1800" dirty="0" smtClean="0"/>
              <a:t>Steuerabzugsverfahren (Reserve-Charge-Verfahren):</a:t>
            </a:r>
          </a:p>
          <a:p>
            <a:pPr marL="355600" indent="-355600" eaLnBrk="1" hangingPunct="1">
              <a:tabLst>
                <a:tab pos="363538" algn="l"/>
              </a:tabLst>
            </a:pPr>
            <a:r>
              <a:rPr lang="de-DE" sz="1800" dirty="0" smtClean="0"/>
              <a:t>Sonstige Leistungen eines im Ausland ansässigen Unternehmers an einen Unternehmer im Inland: der Leistungsempfänger schuldet die </a:t>
            </a:r>
            <a:r>
              <a:rPr lang="de-DE" sz="1800" dirty="0" err="1" smtClean="0"/>
              <a:t>USt</a:t>
            </a:r>
            <a:r>
              <a:rPr lang="de-DE" sz="1800" dirty="0" smtClean="0"/>
              <a:t>, § 13 b Abs. 5 UStG, wenn er Unternehmer oder eine juristische Person ist. </a:t>
            </a:r>
          </a:p>
          <a:p>
            <a:pPr marL="355600" indent="-355600" eaLnBrk="1" hangingPunct="1">
              <a:tabLst>
                <a:tab pos="363538" algn="l"/>
              </a:tabLst>
            </a:pPr>
            <a:r>
              <a:rPr lang="de-DE" sz="1800" dirty="0" smtClean="0"/>
              <a:t>Ab 01.01.2011 auch (Jahressteuergesetz 2010) Lieferung bestimmter Abfälle (z. B. Industrieschrott): der Lieferungsempfänger schuldet die </a:t>
            </a:r>
            <a:r>
              <a:rPr lang="de-DE" sz="1800" dirty="0" err="1" smtClean="0"/>
              <a:t>USt</a:t>
            </a:r>
            <a:r>
              <a:rPr lang="de-DE" sz="1800" dirty="0" smtClean="0"/>
              <a:t>, wenn er Unternehmer ist, § 13 b Abs. 5 und Abs. 2 Nr. 7 UStG.</a:t>
            </a:r>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liennummernplatzhalter 3"/>
          <p:cNvSpPr>
            <a:spLocks noGrp="1"/>
          </p:cNvSpPr>
          <p:nvPr>
            <p:ph type="sldNum" sz="quarter" idx="10"/>
          </p:nvPr>
        </p:nvSpPr>
        <p:spPr/>
        <p:txBody>
          <a:bodyPr/>
          <a:lstStyle/>
          <a:p>
            <a:pPr>
              <a:defRPr/>
            </a:pPr>
            <a:fld id="{FED999E0-44A0-4818-A815-0DD13EF83221}" type="slidenum">
              <a:rPr lang="de-DE"/>
              <a:pPr>
                <a:defRPr/>
              </a:pPr>
              <a:t>60</a:t>
            </a:fld>
            <a:endParaRPr lang="de-DE"/>
          </a:p>
        </p:txBody>
      </p:sp>
      <p:sp>
        <p:nvSpPr>
          <p:cNvPr id="75778" name="Rectangle 1026"/>
          <p:cNvSpPr>
            <a:spLocks noGrp="1" noChangeArrowheads="1"/>
          </p:cNvSpPr>
          <p:nvPr>
            <p:ph type="title"/>
          </p:nvPr>
        </p:nvSpPr>
        <p:spPr/>
        <p:txBody>
          <a:bodyPr/>
          <a:lstStyle/>
          <a:p>
            <a:pPr eaLnBrk="1" hangingPunct="1"/>
            <a:r>
              <a:rPr lang="de-DE" smtClean="0"/>
              <a:t>Beispiele avocado</a:t>
            </a:r>
          </a:p>
        </p:txBody>
      </p:sp>
      <p:sp>
        <p:nvSpPr>
          <p:cNvPr id="75779" name="Rectangle 1027"/>
          <p:cNvSpPr>
            <a:spLocks noGrp="1" noChangeArrowheads="1"/>
          </p:cNvSpPr>
          <p:nvPr>
            <p:ph type="body" idx="1"/>
          </p:nvPr>
        </p:nvSpPr>
        <p:spPr/>
        <p:txBody>
          <a:bodyPr/>
          <a:lstStyle/>
          <a:p>
            <a:pPr marL="0" indent="0" eaLnBrk="1" hangingPunct="1">
              <a:lnSpc>
                <a:spcPct val="90000"/>
              </a:lnSpc>
              <a:buFontTx/>
              <a:buNone/>
            </a:pPr>
            <a:r>
              <a:rPr lang="de-DE" u="sng" smtClean="0"/>
              <a:t>Fall 21</a:t>
            </a:r>
            <a:r>
              <a:rPr lang="de-DE" smtClean="0"/>
              <a:t>:</a:t>
            </a:r>
          </a:p>
          <a:p>
            <a:pPr marL="0" indent="0" eaLnBrk="1" hangingPunct="1">
              <a:lnSpc>
                <a:spcPct val="90000"/>
              </a:lnSpc>
              <a:buFontTx/>
              <a:buNone/>
            </a:pPr>
            <a:endParaRPr lang="de-DE" smtClean="0"/>
          </a:p>
          <a:p>
            <a:pPr marL="0" indent="0" eaLnBrk="1" hangingPunct="1">
              <a:lnSpc>
                <a:spcPct val="90000"/>
              </a:lnSpc>
              <a:buFontTx/>
              <a:buNone/>
            </a:pPr>
            <a:r>
              <a:rPr lang="de-DE" smtClean="0"/>
              <a:t>U1 sammelt bei verschiedenen Anfallstellen – z. B. Supermärkten – kostenfrei Batterien ein. Diese liefert er an U2 zur Entsorgung. U2 hat ein chemisch-physikalisches Verfahren entwickelt, durch das er das in den Batterien enthaltene Quecksilber von der ebenfalls enthaltenen Edelmetallkomponente trennen kann. Das Quecksilber wird im Auftrag von U2 durch U3 entsorgt. Die Edelmetallkomponente wird im Auftrag des U2 in einer Scheideanstalt in Kupfer und weitere Edelmetalle getrennt. Die getrennten bzw. sortenreinen Edelmetalle werden anschließend an U2 zurückgeliefert. U2 verkauft diese Edelmetalle an verschiedene Kunden, die sie im Rahmen ihrer Produktion verarbeiten.</a:t>
            </a:r>
          </a:p>
          <a:p>
            <a:pPr marL="0" indent="0" eaLnBrk="1" hangingPunct="1">
              <a:lnSpc>
                <a:spcPct val="90000"/>
              </a:lnSpc>
              <a:buFontTx/>
              <a:buNone/>
            </a:pPr>
            <a:endParaRPr lang="de-DE" smtClean="0"/>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liennummernplatzhalter 3"/>
          <p:cNvSpPr>
            <a:spLocks noGrp="1"/>
          </p:cNvSpPr>
          <p:nvPr>
            <p:ph type="sldNum" sz="quarter" idx="10"/>
          </p:nvPr>
        </p:nvSpPr>
        <p:spPr/>
        <p:txBody>
          <a:bodyPr/>
          <a:lstStyle/>
          <a:p>
            <a:pPr>
              <a:defRPr/>
            </a:pPr>
            <a:fld id="{F673BC86-DC31-4EA2-97C1-07525AAD8023}" type="slidenum">
              <a:rPr lang="de-DE"/>
              <a:pPr>
                <a:defRPr/>
              </a:pPr>
              <a:t>61</a:t>
            </a:fld>
            <a:endParaRPr lang="de-DE"/>
          </a:p>
        </p:txBody>
      </p:sp>
      <p:sp>
        <p:nvSpPr>
          <p:cNvPr id="76802" name="Rectangle 2"/>
          <p:cNvSpPr>
            <a:spLocks noGrp="1" noChangeArrowheads="1"/>
          </p:cNvSpPr>
          <p:nvPr>
            <p:ph type="title"/>
          </p:nvPr>
        </p:nvSpPr>
        <p:spPr>
          <a:xfrm>
            <a:off x="249238" y="320675"/>
            <a:ext cx="8645525" cy="533400"/>
          </a:xfrm>
        </p:spPr>
        <p:txBody>
          <a:bodyPr/>
          <a:lstStyle/>
          <a:p>
            <a:pPr eaLnBrk="1" hangingPunct="1"/>
            <a:r>
              <a:rPr lang="de-DE" smtClean="0"/>
              <a:t>Beispiele avocado</a:t>
            </a:r>
          </a:p>
        </p:txBody>
      </p:sp>
      <p:sp>
        <p:nvSpPr>
          <p:cNvPr id="76803" name="Rectangle 3"/>
          <p:cNvSpPr>
            <a:spLocks noGrp="1" noChangeArrowheads="1"/>
          </p:cNvSpPr>
          <p:nvPr>
            <p:ph type="body" idx="1"/>
          </p:nvPr>
        </p:nvSpPr>
        <p:spPr>
          <a:xfrm>
            <a:off x="249238" y="1039813"/>
            <a:ext cx="8367712" cy="3825875"/>
          </a:xfrm>
        </p:spPr>
        <p:txBody>
          <a:bodyPr/>
          <a:lstStyle/>
          <a:p>
            <a:pPr marL="0" indent="0" eaLnBrk="1" hangingPunct="1">
              <a:lnSpc>
                <a:spcPct val="80000"/>
              </a:lnSpc>
              <a:buFontTx/>
              <a:buNone/>
            </a:pPr>
            <a:r>
              <a:rPr lang="de-DE" sz="1700" u="sng" smtClean="0"/>
              <a:t>Fall 21 (Fortsetzung):</a:t>
            </a:r>
          </a:p>
          <a:p>
            <a:pPr marL="0" indent="0" eaLnBrk="1" hangingPunct="1">
              <a:lnSpc>
                <a:spcPct val="80000"/>
              </a:lnSpc>
              <a:buFontTx/>
              <a:buNone/>
            </a:pPr>
            <a:endParaRPr lang="de-DE" sz="1700" u="sng" smtClean="0"/>
          </a:p>
          <a:p>
            <a:pPr marL="0" indent="0" eaLnBrk="1" hangingPunct="1">
              <a:lnSpc>
                <a:spcPct val="80000"/>
              </a:lnSpc>
              <a:buFontTx/>
              <a:buNone/>
            </a:pPr>
            <a:r>
              <a:rPr lang="de-DE" sz="1700" u="sng" smtClean="0"/>
              <a:t>Lösung</a:t>
            </a:r>
            <a:r>
              <a:rPr lang="de-DE" sz="1700" smtClean="0"/>
              <a:t>:</a:t>
            </a:r>
          </a:p>
          <a:p>
            <a:pPr marL="0" indent="0" eaLnBrk="1" hangingPunct="1">
              <a:lnSpc>
                <a:spcPct val="80000"/>
              </a:lnSpc>
              <a:buFontTx/>
              <a:buNone/>
            </a:pPr>
            <a:endParaRPr lang="de-DE" sz="1700" smtClean="0"/>
          </a:p>
          <a:p>
            <a:pPr marL="0" indent="0" eaLnBrk="1" hangingPunct="1">
              <a:lnSpc>
                <a:spcPct val="80000"/>
              </a:lnSpc>
              <a:buFontTx/>
              <a:buNone/>
            </a:pPr>
            <a:r>
              <a:rPr lang="de-DE" sz="1700" smtClean="0"/>
              <a:t>Zwischen U1 und den Anfallstellen dürfte ein tauschähnlicher Umsatz vorliegen, da die Batterien entsorgt werden müssen, gleichwohl jedoch von U1 kostenlos eingesammelt werden; die Altbatterien dürften damit offensichtlich noch einen Wert haben. </a:t>
            </a:r>
          </a:p>
          <a:p>
            <a:pPr marL="0" indent="0" eaLnBrk="1" hangingPunct="1">
              <a:lnSpc>
                <a:spcPct val="80000"/>
              </a:lnSpc>
              <a:buFontTx/>
              <a:buNone/>
            </a:pPr>
            <a:endParaRPr lang="de-DE" sz="1700" smtClean="0"/>
          </a:p>
          <a:p>
            <a:pPr marL="0" indent="0" eaLnBrk="1" hangingPunct="1">
              <a:lnSpc>
                <a:spcPct val="80000"/>
              </a:lnSpc>
              <a:buFontTx/>
              <a:buNone/>
            </a:pPr>
            <a:r>
              <a:rPr lang="de-DE" sz="1700" smtClean="0"/>
              <a:t>Zwischen U1 und U2 dürfte ebenfalls ein tauschähnlicher Umsatz vorliegen, sofern das Entgelt für die Entsorgungsleistung durch die Lieferung der Batterien beeinflusst wird. </a:t>
            </a:r>
          </a:p>
          <a:p>
            <a:pPr marL="0" indent="0" eaLnBrk="1" hangingPunct="1">
              <a:lnSpc>
                <a:spcPct val="80000"/>
              </a:lnSpc>
              <a:buFontTx/>
              <a:buNone/>
            </a:pPr>
            <a:endParaRPr lang="de-DE" sz="1700" smtClean="0"/>
          </a:p>
          <a:p>
            <a:pPr marL="0" indent="0" eaLnBrk="1" hangingPunct="1">
              <a:lnSpc>
                <a:spcPct val="80000"/>
              </a:lnSpc>
              <a:buFontTx/>
              <a:buNone/>
            </a:pPr>
            <a:r>
              <a:rPr lang="de-DE" sz="1700" smtClean="0"/>
              <a:t>Zwischen U2 und U3 erfolgt kein tauschähnlicher Umsatz. U3 entsorgt das Quecksilber gegen Entgelt, ohne dass dem Quecksilber ein Wert zukommt. </a:t>
            </a:r>
          </a:p>
          <a:p>
            <a:pPr marL="0" indent="0" eaLnBrk="1" hangingPunct="1">
              <a:lnSpc>
                <a:spcPct val="80000"/>
              </a:lnSpc>
              <a:buFontTx/>
              <a:buNone/>
            </a:pPr>
            <a:endParaRPr lang="de-DE" sz="1700" smtClean="0"/>
          </a:p>
          <a:p>
            <a:pPr marL="0" indent="0" eaLnBrk="1" hangingPunct="1">
              <a:lnSpc>
                <a:spcPct val="80000"/>
              </a:lnSpc>
              <a:buFontTx/>
              <a:buNone/>
            </a:pPr>
            <a:r>
              <a:rPr lang="de-DE" sz="1700" smtClean="0"/>
              <a:t>Zwischen U2 und der Scheideanstalt liegt auch kein tauschähnlicher Umsatz vor. Die Scheideanstalt erbringt im umsatzsteuerlichen Sinne nur eine sonstige Leistung (Dienstleistung). </a:t>
            </a:r>
          </a:p>
          <a:p>
            <a:pPr marL="0" indent="0" eaLnBrk="1" hangingPunct="1">
              <a:lnSpc>
                <a:spcPct val="80000"/>
              </a:lnSpc>
              <a:buFontTx/>
              <a:buNone/>
            </a:pPr>
            <a:endParaRPr lang="de-DE" sz="1700" smtClean="0"/>
          </a:p>
          <a:p>
            <a:pPr marL="0" indent="0" eaLnBrk="1" hangingPunct="1">
              <a:lnSpc>
                <a:spcPct val="80000"/>
              </a:lnSpc>
              <a:buFontTx/>
              <a:buNone/>
            </a:pPr>
            <a:r>
              <a:rPr lang="de-DE" sz="1700" smtClean="0"/>
              <a:t>Beim Verkauf der Metalle durch U2 an verschiedene Kunden dürfte ein tauschähnlicher Umsatz wie in Ziffer 7 des BMF-Schreibens ebenfalls nicht vorliegen, da die Metalle nicht mehr als Abfälle einzustufen und zu entsorgen sind.</a:t>
            </a:r>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liennummernplatzhalter 3"/>
          <p:cNvSpPr>
            <a:spLocks noGrp="1"/>
          </p:cNvSpPr>
          <p:nvPr>
            <p:ph type="sldNum" sz="quarter" idx="10"/>
          </p:nvPr>
        </p:nvSpPr>
        <p:spPr/>
        <p:txBody>
          <a:bodyPr/>
          <a:lstStyle/>
          <a:p>
            <a:pPr>
              <a:defRPr/>
            </a:pPr>
            <a:fld id="{F00318EC-CFCA-4E2E-B61A-D5EFFCD41D0A}" type="slidenum">
              <a:rPr lang="de-DE"/>
              <a:pPr>
                <a:defRPr/>
              </a:pPr>
              <a:t>62</a:t>
            </a:fld>
            <a:endParaRPr lang="de-DE"/>
          </a:p>
        </p:txBody>
      </p:sp>
      <p:sp>
        <p:nvSpPr>
          <p:cNvPr id="77826" name="Rectangle 2"/>
          <p:cNvSpPr>
            <a:spLocks noGrp="1" noChangeArrowheads="1"/>
          </p:cNvSpPr>
          <p:nvPr>
            <p:ph type="title"/>
          </p:nvPr>
        </p:nvSpPr>
        <p:spPr/>
        <p:txBody>
          <a:bodyPr/>
          <a:lstStyle/>
          <a:p>
            <a:pPr eaLnBrk="1" hangingPunct="1"/>
            <a:r>
              <a:rPr lang="de-DE" smtClean="0"/>
              <a:t>Beispiele avocado</a:t>
            </a:r>
          </a:p>
        </p:txBody>
      </p:sp>
      <p:sp>
        <p:nvSpPr>
          <p:cNvPr id="77827" name="Rectangle 3"/>
          <p:cNvSpPr>
            <a:spLocks noGrp="1" noChangeArrowheads="1"/>
          </p:cNvSpPr>
          <p:nvPr>
            <p:ph type="body" idx="1"/>
          </p:nvPr>
        </p:nvSpPr>
        <p:spPr/>
        <p:txBody>
          <a:bodyPr/>
          <a:lstStyle/>
          <a:p>
            <a:pPr marL="0" indent="0" eaLnBrk="1" hangingPunct="1">
              <a:buFontTx/>
              <a:buNone/>
              <a:tabLst>
                <a:tab pos="381000" algn="l"/>
              </a:tabLst>
            </a:pPr>
            <a:endParaRPr lang="de-DE" sz="1000" smtClean="0"/>
          </a:p>
          <a:p>
            <a:pPr marL="0" indent="0" eaLnBrk="1" hangingPunct="1">
              <a:buFontTx/>
              <a:buNone/>
              <a:tabLst>
                <a:tab pos="381000" algn="l"/>
              </a:tabLst>
            </a:pPr>
            <a:r>
              <a:rPr lang="de-DE" sz="1800" u="sng" smtClean="0"/>
              <a:t>Fall 22</a:t>
            </a:r>
            <a:r>
              <a:rPr lang="de-DE" sz="1800" smtClean="0"/>
              <a:t>:</a:t>
            </a:r>
          </a:p>
          <a:p>
            <a:pPr marL="0" indent="0" eaLnBrk="1" hangingPunct="1">
              <a:buFontTx/>
              <a:buNone/>
              <a:tabLst>
                <a:tab pos="381000" algn="l"/>
              </a:tabLst>
            </a:pPr>
            <a:endParaRPr lang="de-DE" sz="1000" smtClean="0"/>
          </a:p>
          <a:p>
            <a:pPr marL="0" indent="0" eaLnBrk="1" hangingPunct="1">
              <a:buFontTx/>
              <a:buNone/>
              <a:tabLst>
                <a:tab pos="381000" algn="l"/>
              </a:tabLst>
            </a:pPr>
            <a:r>
              <a:rPr lang="de-DE" sz="1800" smtClean="0"/>
              <a:t>Unternehmer U übernimmt Laugen/Säuren von einem Abfallerzeuger zur Entsorgung. U erhält von dem Abfallerzeuger 100,00 Euro/t. Er verkauft die Laugen/Säuren ohne weitere Behandlung zu einem Preis von 120,00 Euro/t an die Firma F weiter.</a:t>
            </a:r>
          </a:p>
          <a:p>
            <a:pPr marL="0" indent="0" eaLnBrk="1" hangingPunct="1">
              <a:buFontTx/>
              <a:buNone/>
              <a:tabLst>
                <a:tab pos="381000" algn="l"/>
              </a:tabLst>
            </a:pPr>
            <a:endParaRPr lang="de-DE" sz="1000" smtClean="0"/>
          </a:p>
          <a:p>
            <a:pPr marL="0" indent="0" eaLnBrk="1" hangingPunct="1">
              <a:buFontTx/>
              <a:buNone/>
              <a:tabLst>
                <a:tab pos="381000" algn="l"/>
              </a:tabLst>
            </a:pPr>
            <a:r>
              <a:rPr lang="de-DE" sz="1800" u="sng" smtClean="0"/>
              <a:t>Lösung</a:t>
            </a:r>
            <a:r>
              <a:rPr lang="de-DE" sz="1800" smtClean="0"/>
              <a:t>:</a:t>
            </a:r>
          </a:p>
          <a:p>
            <a:pPr marL="0" indent="0" eaLnBrk="1" hangingPunct="1">
              <a:buFontTx/>
              <a:buNone/>
              <a:tabLst>
                <a:tab pos="381000" algn="l"/>
              </a:tabLst>
            </a:pPr>
            <a:endParaRPr lang="de-DE" sz="1000" smtClean="0"/>
          </a:p>
          <a:p>
            <a:pPr marL="0" indent="0" eaLnBrk="1" hangingPunct="1">
              <a:buFontTx/>
              <a:buNone/>
              <a:tabLst>
                <a:tab pos="381000" algn="l"/>
              </a:tabLst>
            </a:pPr>
            <a:r>
              <a:rPr lang="de-DE" sz="1800" smtClean="0"/>
              <a:t>U erbringt eine Entsorgungsleistung. Ein tauschähnlicher Umsatz dürfte nicht vorliegen, da der Preis für die Entsorgungsleistung durch die Lieferung der Laugen/ Säuren nicht beeinflusst wird.</a:t>
            </a:r>
          </a:p>
          <a:p>
            <a:pPr marL="0" indent="0" eaLnBrk="1" hangingPunct="1">
              <a:buFontTx/>
              <a:buNone/>
              <a:tabLst>
                <a:tab pos="381000" algn="l"/>
              </a:tabLst>
            </a:pPr>
            <a:endParaRPr lang="de-DE" sz="1800" smtClean="0"/>
          </a:p>
          <a:p>
            <a:pPr marL="0" indent="0" eaLnBrk="1" hangingPunct="1">
              <a:buFontTx/>
              <a:buNone/>
              <a:tabLst>
                <a:tab pos="381000" algn="l"/>
              </a:tabLst>
            </a:pPr>
            <a:endParaRPr lang="de-DE" sz="1800" smtClean="0"/>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liennummernplatzhalter 3"/>
          <p:cNvSpPr>
            <a:spLocks noGrp="1"/>
          </p:cNvSpPr>
          <p:nvPr>
            <p:ph type="sldNum" sz="quarter" idx="10"/>
          </p:nvPr>
        </p:nvSpPr>
        <p:spPr/>
        <p:txBody>
          <a:bodyPr/>
          <a:lstStyle/>
          <a:p>
            <a:pPr>
              <a:defRPr/>
            </a:pPr>
            <a:fld id="{A4B754C3-4CAA-493A-9689-63D777FCCC96}" type="slidenum">
              <a:rPr lang="de-DE"/>
              <a:pPr>
                <a:defRPr/>
              </a:pPr>
              <a:t>63</a:t>
            </a:fld>
            <a:endParaRPr lang="de-DE"/>
          </a:p>
        </p:txBody>
      </p:sp>
      <p:sp>
        <p:nvSpPr>
          <p:cNvPr id="78850" name="Rectangle 2"/>
          <p:cNvSpPr>
            <a:spLocks noGrp="1" noChangeArrowheads="1"/>
          </p:cNvSpPr>
          <p:nvPr>
            <p:ph type="title"/>
          </p:nvPr>
        </p:nvSpPr>
        <p:spPr>
          <a:xfrm>
            <a:off x="249238" y="34925"/>
            <a:ext cx="8645525" cy="533400"/>
          </a:xfrm>
        </p:spPr>
        <p:txBody>
          <a:bodyPr/>
          <a:lstStyle/>
          <a:p>
            <a:pPr eaLnBrk="1" hangingPunct="1"/>
            <a:r>
              <a:rPr lang="de-DE" smtClean="0"/>
              <a:t>Beispiele avocado</a:t>
            </a:r>
          </a:p>
        </p:txBody>
      </p:sp>
      <p:sp>
        <p:nvSpPr>
          <p:cNvPr id="78851" name="Rectangle 3"/>
          <p:cNvSpPr>
            <a:spLocks noGrp="1" noChangeArrowheads="1"/>
          </p:cNvSpPr>
          <p:nvPr>
            <p:ph type="body" idx="1"/>
          </p:nvPr>
        </p:nvSpPr>
        <p:spPr>
          <a:xfrm>
            <a:off x="249238" y="754063"/>
            <a:ext cx="8367712" cy="3825875"/>
          </a:xfrm>
        </p:spPr>
        <p:txBody>
          <a:bodyPr/>
          <a:lstStyle/>
          <a:p>
            <a:pPr marL="0" indent="0" eaLnBrk="1" hangingPunct="1">
              <a:lnSpc>
                <a:spcPct val="95000"/>
              </a:lnSpc>
              <a:buFontTx/>
              <a:buNone/>
              <a:tabLst>
                <a:tab pos="381000" algn="l"/>
              </a:tabLst>
            </a:pPr>
            <a:r>
              <a:rPr lang="de-DE" sz="1800" u="sng" smtClean="0"/>
              <a:t>Fall 23</a:t>
            </a:r>
            <a:r>
              <a:rPr lang="de-DE" sz="1800" smtClean="0"/>
              <a:t>:</a:t>
            </a:r>
          </a:p>
          <a:p>
            <a:pPr marL="0" indent="0" eaLnBrk="1" hangingPunct="1">
              <a:lnSpc>
                <a:spcPct val="95000"/>
              </a:lnSpc>
              <a:buFontTx/>
              <a:buNone/>
              <a:tabLst>
                <a:tab pos="381000" algn="l"/>
              </a:tabLst>
            </a:pPr>
            <a:endParaRPr lang="de-DE" sz="1000" smtClean="0"/>
          </a:p>
          <a:p>
            <a:pPr marL="0" indent="0" eaLnBrk="1" hangingPunct="1">
              <a:lnSpc>
                <a:spcPct val="95000"/>
              </a:lnSpc>
              <a:buFontTx/>
              <a:buNone/>
              <a:tabLst>
                <a:tab pos="381000" algn="l"/>
              </a:tabLst>
            </a:pPr>
            <a:r>
              <a:rPr lang="de-DE" sz="1800" smtClean="0"/>
              <a:t>U verbringt gemischte Siedlungsabfälle (AVV 20 03 01) aus den Niederlanden nach Deutschland, wo sie in einer Sortieranlage verwertet werden. Tauschähnlicher Umsatz?</a:t>
            </a:r>
          </a:p>
          <a:p>
            <a:pPr marL="0" indent="0" eaLnBrk="1" hangingPunct="1">
              <a:lnSpc>
                <a:spcPct val="95000"/>
              </a:lnSpc>
              <a:buFontTx/>
              <a:buNone/>
              <a:tabLst>
                <a:tab pos="381000" algn="l"/>
              </a:tabLst>
            </a:pPr>
            <a:endParaRPr lang="de-DE" sz="1000" smtClean="0"/>
          </a:p>
          <a:p>
            <a:pPr marL="0" indent="0" eaLnBrk="1" hangingPunct="1">
              <a:lnSpc>
                <a:spcPct val="95000"/>
              </a:lnSpc>
              <a:buFontTx/>
              <a:buNone/>
              <a:tabLst>
                <a:tab pos="381000" algn="l"/>
              </a:tabLst>
            </a:pPr>
            <a:r>
              <a:rPr lang="de-DE" sz="1800" u="sng" smtClean="0"/>
              <a:t>Lösung</a:t>
            </a:r>
            <a:r>
              <a:rPr lang="de-DE" sz="1800" smtClean="0"/>
              <a:t>:</a:t>
            </a:r>
          </a:p>
          <a:p>
            <a:pPr marL="0" indent="0" eaLnBrk="1" hangingPunct="1">
              <a:lnSpc>
                <a:spcPct val="95000"/>
              </a:lnSpc>
              <a:buFontTx/>
              <a:buNone/>
              <a:tabLst>
                <a:tab pos="381000" algn="l"/>
              </a:tabLst>
            </a:pPr>
            <a:endParaRPr lang="de-DE" sz="1000" smtClean="0"/>
          </a:p>
          <a:p>
            <a:pPr marL="0" indent="0" eaLnBrk="1" hangingPunct="1">
              <a:lnSpc>
                <a:spcPct val="95000"/>
              </a:lnSpc>
              <a:buFontTx/>
              <a:buNone/>
              <a:tabLst>
                <a:tab pos="381000" algn="l"/>
              </a:tabLst>
            </a:pPr>
            <a:r>
              <a:rPr lang="de-DE" sz="1800" smtClean="0"/>
              <a:t>U erbringt eine Entsorgungsleistung. Der Ort der Leistung liegt in den Niederlanden (Empfängerortprinzip). U muss seinem niederländischen Auftraggeber N eine Rechnung ohne USt stellen. Soweit in dem Abfall werthaltige Stoffe enthalten sind, die den Preis der Entsorgungsleistung beeinflussen, liegt ein tauschähnlicher Umsatz vor. Die Lieferung des werthaltigen Abfalls durch den niederländischen Auftraggeber dürfte als sogenannte innergemeinschaftliche Lieferung steuerfrei sein. In Deutschland stellt sich die Lieferung wohl als ein innergemeinschaftlicher steuerpflichtiger Erwerb durch U dar. Bei einem Wert der Entsorgungsleistung von 100,00 Euro/t und einem Wert der Abfälle von 20,00 Euro/t hat folgende Rechnungsstellung zu erfolgen: U berechnet N 120,00 Euro/t netto (ohne USt). Hinweis in der Rechnung des U auf die Steuerschuldnerschaft des N? Anmeldung eines innergemeinschaftlichen Erwerbs durch U (20,00 Euro/t netto +19 % USt)? </a:t>
            </a:r>
          </a:p>
          <a:p>
            <a:pPr marL="0" indent="0" eaLnBrk="1" hangingPunct="1">
              <a:lnSpc>
                <a:spcPct val="95000"/>
              </a:lnSpc>
              <a:buFontTx/>
              <a:buNone/>
              <a:tabLst>
                <a:tab pos="381000" algn="l"/>
              </a:tabLst>
            </a:pPr>
            <a:endParaRPr lang="de-DE" sz="1800" smtClean="0"/>
          </a:p>
          <a:p>
            <a:pPr marL="0" indent="0" eaLnBrk="1" hangingPunct="1">
              <a:lnSpc>
                <a:spcPct val="95000"/>
              </a:lnSpc>
              <a:buFontTx/>
              <a:buNone/>
              <a:tabLst>
                <a:tab pos="381000" algn="l"/>
              </a:tabLst>
            </a:pPr>
            <a:endParaRPr lang="de-DE" sz="1800" smtClean="0"/>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liennummernplatzhalter 3"/>
          <p:cNvSpPr>
            <a:spLocks noGrp="1"/>
          </p:cNvSpPr>
          <p:nvPr>
            <p:ph type="sldNum" sz="quarter" idx="10"/>
          </p:nvPr>
        </p:nvSpPr>
        <p:spPr/>
        <p:txBody>
          <a:bodyPr/>
          <a:lstStyle/>
          <a:p>
            <a:pPr>
              <a:defRPr/>
            </a:pPr>
            <a:fld id="{85899F94-A6DB-498C-823E-FD127353C719}" type="slidenum">
              <a:rPr lang="de-DE"/>
              <a:pPr>
                <a:defRPr/>
              </a:pPr>
              <a:t>64</a:t>
            </a:fld>
            <a:endParaRPr lang="de-DE"/>
          </a:p>
        </p:txBody>
      </p:sp>
      <p:sp>
        <p:nvSpPr>
          <p:cNvPr id="79874" name="Rectangle 2"/>
          <p:cNvSpPr>
            <a:spLocks noGrp="1" noChangeArrowheads="1"/>
          </p:cNvSpPr>
          <p:nvPr>
            <p:ph type="title"/>
          </p:nvPr>
        </p:nvSpPr>
        <p:spPr/>
        <p:txBody>
          <a:bodyPr/>
          <a:lstStyle/>
          <a:p>
            <a:pPr eaLnBrk="1" hangingPunct="1"/>
            <a:r>
              <a:rPr lang="de-DE" smtClean="0"/>
              <a:t>Beispiele avocado</a:t>
            </a:r>
          </a:p>
        </p:txBody>
      </p:sp>
      <p:sp>
        <p:nvSpPr>
          <p:cNvPr id="79875" name="Rectangle 3"/>
          <p:cNvSpPr>
            <a:spLocks noGrp="1" noChangeArrowheads="1"/>
          </p:cNvSpPr>
          <p:nvPr>
            <p:ph type="body" idx="1"/>
          </p:nvPr>
        </p:nvSpPr>
        <p:spPr>
          <a:xfrm>
            <a:off x="347663" y="1254125"/>
            <a:ext cx="8367712" cy="3825875"/>
          </a:xfrm>
        </p:spPr>
        <p:txBody>
          <a:bodyPr/>
          <a:lstStyle/>
          <a:p>
            <a:pPr marL="0" indent="0" eaLnBrk="1" hangingPunct="1">
              <a:buFontTx/>
              <a:buNone/>
              <a:tabLst>
                <a:tab pos="381000" algn="l"/>
              </a:tabLst>
            </a:pPr>
            <a:endParaRPr lang="de-DE" sz="1000" smtClean="0"/>
          </a:p>
          <a:p>
            <a:pPr marL="0" indent="0" eaLnBrk="1" hangingPunct="1">
              <a:buFontTx/>
              <a:buNone/>
              <a:tabLst>
                <a:tab pos="381000" algn="l"/>
              </a:tabLst>
            </a:pPr>
            <a:r>
              <a:rPr lang="de-DE" sz="1800" u="sng" smtClean="0"/>
              <a:t>Fall 24</a:t>
            </a:r>
            <a:r>
              <a:rPr lang="de-DE" sz="1800" smtClean="0"/>
              <a:t>:</a:t>
            </a:r>
          </a:p>
          <a:p>
            <a:pPr marL="0" indent="0" eaLnBrk="1" hangingPunct="1">
              <a:buFontTx/>
              <a:buNone/>
              <a:tabLst>
                <a:tab pos="381000" algn="l"/>
              </a:tabLst>
            </a:pPr>
            <a:endParaRPr lang="de-DE" sz="1000" smtClean="0"/>
          </a:p>
          <a:p>
            <a:pPr marL="0" indent="0" eaLnBrk="1" hangingPunct="1">
              <a:buFontTx/>
              <a:buNone/>
              <a:tabLst>
                <a:tab pos="381000" algn="l"/>
              </a:tabLst>
            </a:pPr>
            <a:r>
              <a:rPr lang="de-DE" sz="1800" smtClean="0"/>
              <a:t>Altpapier wird in Deutschland gesammelt und in eine Sortieranlage in die Niederlande  zur Verwertung verbracht. Tauschähnlicher Umsatz?</a:t>
            </a:r>
          </a:p>
          <a:p>
            <a:pPr marL="0" indent="0" eaLnBrk="1" hangingPunct="1">
              <a:buFontTx/>
              <a:buNone/>
              <a:tabLst>
                <a:tab pos="381000" algn="l"/>
              </a:tabLst>
            </a:pPr>
            <a:endParaRPr lang="de-DE" sz="1000" smtClean="0"/>
          </a:p>
          <a:p>
            <a:pPr marL="0" indent="0" eaLnBrk="1" hangingPunct="1">
              <a:buFontTx/>
              <a:buNone/>
              <a:tabLst>
                <a:tab pos="381000" algn="l"/>
              </a:tabLst>
            </a:pPr>
            <a:r>
              <a:rPr lang="de-DE" sz="1800" u="sng" smtClean="0"/>
              <a:t>Lösung</a:t>
            </a:r>
            <a:r>
              <a:rPr lang="de-DE" sz="1800" smtClean="0"/>
              <a:t>:</a:t>
            </a:r>
          </a:p>
          <a:p>
            <a:pPr marL="0" indent="0" eaLnBrk="1" hangingPunct="1">
              <a:buFontTx/>
              <a:buNone/>
              <a:tabLst>
                <a:tab pos="381000" algn="l"/>
              </a:tabLst>
            </a:pPr>
            <a:endParaRPr lang="de-DE" sz="1000" smtClean="0"/>
          </a:p>
          <a:p>
            <a:pPr marL="0" indent="0" eaLnBrk="1" hangingPunct="1">
              <a:buFontTx/>
              <a:buNone/>
              <a:tabLst>
                <a:tab pos="381000" algn="l"/>
              </a:tabLst>
            </a:pPr>
            <a:r>
              <a:rPr lang="de-DE" sz="1800" smtClean="0"/>
              <a:t>Das niederländische Unternehmen erbringt eine Entsorgungsleistung. Es erhält dafür eine Vergütung. Ob ein tauschähnlicher Umsatz vorliegt, richtet sich nach den niederländischen Vorschriften bzw. der niederländischen Verwaltungsauffassung. Das niederländische Unternehmen stellt eine Rechnung über die Entsorgungsleistung netto, d. h. ohne niederländische USt (Empfängerortprinzip). Es muss in seiner Rechnung auf die Steuerpflicht des Leistungsempfängers in Deutschland hinweisen (§ 14 a Abs. 5 UStG).  Rechnung des deutschen Unternehmers ohne USt (innergemeinschaftliche Lieferung)?  </a:t>
            </a:r>
          </a:p>
          <a:p>
            <a:pPr marL="0" indent="0" eaLnBrk="1" hangingPunct="1">
              <a:buFontTx/>
              <a:buNone/>
              <a:tabLst>
                <a:tab pos="381000" algn="l"/>
              </a:tabLst>
            </a:pPr>
            <a:endParaRPr lang="de-DE" sz="1800" smtClean="0"/>
          </a:p>
          <a:p>
            <a:pPr marL="0" indent="0" eaLnBrk="1" hangingPunct="1">
              <a:buFontTx/>
              <a:buNone/>
              <a:tabLst>
                <a:tab pos="381000" algn="l"/>
              </a:tabLst>
            </a:pPr>
            <a:endParaRPr lang="de-DE" sz="1800" smtClean="0"/>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liennummernplatzhalter 3"/>
          <p:cNvSpPr>
            <a:spLocks noGrp="1"/>
          </p:cNvSpPr>
          <p:nvPr>
            <p:ph type="sldNum" sz="quarter" idx="10"/>
          </p:nvPr>
        </p:nvSpPr>
        <p:spPr/>
        <p:txBody>
          <a:bodyPr/>
          <a:lstStyle/>
          <a:p>
            <a:pPr>
              <a:defRPr/>
            </a:pPr>
            <a:fld id="{AF860A15-E70E-4CBC-B597-8AE301C62FB1}" type="slidenum">
              <a:rPr lang="de-DE"/>
              <a:pPr>
                <a:defRPr/>
              </a:pPr>
              <a:t>65</a:t>
            </a:fld>
            <a:endParaRPr lang="de-DE"/>
          </a:p>
        </p:txBody>
      </p:sp>
      <p:sp>
        <p:nvSpPr>
          <p:cNvPr id="80898" name="Rectangle 2"/>
          <p:cNvSpPr>
            <a:spLocks noGrp="1" noChangeArrowheads="1"/>
          </p:cNvSpPr>
          <p:nvPr>
            <p:ph type="title"/>
          </p:nvPr>
        </p:nvSpPr>
        <p:spPr>
          <a:xfrm>
            <a:off x="249238" y="117475"/>
            <a:ext cx="8645525" cy="533400"/>
          </a:xfrm>
        </p:spPr>
        <p:txBody>
          <a:bodyPr/>
          <a:lstStyle/>
          <a:p>
            <a:pPr eaLnBrk="1" hangingPunct="1"/>
            <a:r>
              <a:rPr lang="de-DE" smtClean="0"/>
              <a:t>Beispiele avocado</a:t>
            </a:r>
          </a:p>
        </p:txBody>
      </p:sp>
      <p:sp>
        <p:nvSpPr>
          <p:cNvPr id="80899" name="Rectangle 3"/>
          <p:cNvSpPr>
            <a:spLocks noGrp="1" noChangeArrowheads="1"/>
          </p:cNvSpPr>
          <p:nvPr>
            <p:ph type="body" idx="1"/>
          </p:nvPr>
        </p:nvSpPr>
        <p:spPr>
          <a:xfrm>
            <a:off x="249238" y="831850"/>
            <a:ext cx="8367712" cy="3825875"/>
          </a:xfrm>
        </p:spPr>
        <p:txBody>
          <a:bodyPr/>
          <a:lstStyle/>
          <a:p>
            <a:pPr marL="0" indent="0" eaLnBrk="1" hangingPunct="1">
              <a:lnSpc>
                <a:spcPct val="80000"/>
              </a:lnSpc>
              <a:spcBef>
                <a:spcPct val="10000"/>
              </a:spcBef>
              <a:buFontTx/>
              <a:buNone/>
              <a:tabLst>
                <a:tab pos="381000" algn="l"/>
              </a:tabLst>
            </a:pPr>
            <a:endParaRPr lang="de-DE" sz="1000" smtClean="0"/>
          </a:p>
          <a:p>
            <a:pPr marL="0" indent="0" eaLnBrk="1" hangingPunct="1">
              <a:lnSpc>
                <a:spcPct val="80000"/>
              </a:lnSpc>
              <a:spcBef>
                <a:spcPct val="10000"/>
              </a:spcBef>
              <a:buFontTx/>
              <a:buNone/>
              <a:tabLst>
                <a:tab pos="381000" algn="l"/>
              </a:tabLst>
            </a:pPr>
            <a:r>
              <a:rPr lang="de-DE" sz="1800" u="sng" smtClean="0"/>
              <a:t>Fall 25</a:t>
            </a:r>
            <a:r>
              <a:rPr lang="de-DE" sz="1800" smtClean="0"/>
              <a:t>:</a:t>
            </a:r>
          </a:p>
          <a:p>
            <a:pPr marL="0" indent="0" eaLnBrk="1" hangingPunct="1">
              <a:lnSpc>
                <a:spcPct val="80000"/>
              </a:lnSpc>
              <a:spcBef>
                <a:spcPct val="10000"/>
              </a:spcBef>
              <a:buFontTx/>
              <a:buNone/>
              <a:tabLst>
                <a:tab pos="381000" algn="l"/>
              </a:tabLst>
            </a:pPr>
            <a:endParaRPr lang="de-DE" sz="1000" smtClean="0"/>
          </a:p>
          <a:p>
            <a:pPr marL="0" indent="0" eaLnBrk="1" hangingPunct="1">
              <a:lnSpc>
                <a:spcPct val="80000"/>
              </a:lnSpc>
              <a:spcBef>
                <a:spcPct val="10000"/>
              </a:spcBef>
              <a:buFontTx/>
              <a:buNone/>
              <a:tabLst>
                <a:tab pos="381000" algn="l"/>
              </a:tabLst>
            </a:pPr>
            <a:r>
              <a:rPr lang="de-DE" sz="1800" smtClean="0"/>
              <a:t>Das Stahlwerk S nimmt der Gießerei G Altsande ab, die es im Rahmen der Stahlproduktion einsetzt. S erspart sich so den Ankauf von Sand. </a:t>
            </a:r>
          </a:p>
          <a:p>
            <a:pPr marL="0" indent="0" eaLnBrk="1" hangingPunct="1">
              <a:lnSpc>
                <a:spcPct val="80000"/>
              </a:lnSpc>
              <a:spcBef>
                <a:spcPct val="10000"/>
              </a:spcBef>
              <a:buFontTx/>
              <a:buNone/>
              <a:tabLst>
                <a:tab pos="381000" algn="l"/>
              </a:tabLst>
            </a:pPr>
            <a:endParaRPr lang="de-DE" sz="1800" smtClean="0"/>
          </a:p>
          <a:p>
            <a:pPr marL="0" indent="0" eaLnBrk="1" hangingPunct="1">
              <a:lnSpc>
                <a:spcPct val="80000"/>
              </a:lnSpc>
              <a:spcBef>
                <a:spcPct val="10000"/>
              </a:spcBef>
              <a:buFontTx/>
              <a:buNone/>
              <a:tabLst>
                <a:tab pos="381000" algn="l"/>
              </a:tabLst>
            </a:pPr>
            <a:r>
              <a:rPr lang="de-DE" sz="1800" u="sng" smtClean="0"/>
              <a:t>Lösung</a:t>
            </a:r>
            <a:r>
              <a:rPr lang="de-DE" sz="1800" smtClean="0"/>
              <a:t>:</a:t>
            </a:r>
          </a:p>
          <a:p>
            <a:pPr marL="0" indent="0" eaLnBrk="1" hangingPunct="1">
              <a:lnSpc>
                <a:spcPct val="80000"/>
              </a:lnSpc>
              <a:spcBef>
                <a:spcPct val="10000"/>
              </a:spcBef>
              <a:buFontTx/>
              <a:buNone/>
              <a:tabLst>
                <a:tab pos="381000" algn="l"/>
              </a:tabLst>
            </a:pPr>
            <a:endParaRPr lang="de-DE" sz="1800" smtClean="0"/>
          </a:p>
          <a:p>
            <a:pPr marL="0" indent="0" eaLnBrk="1" hangingPunct="1">
              <a:lnSpc>
                <a:spcPct val="80000"/>
              </a:lnSpc>
              <a:spcBef>
                <a:spcPct val="10000"/>
              </a:spcBef>
              <a:buFontTx/>
              <a:buNone/>
              <a:tabLst>
                <a:tab pos="381000" algn="l"/>
              </a:tabLst>
            </a:pPr>
            <a:r>
              <a:rPr lang="de-DE" sz="1800" smtClean="0"/>
              <a:t>S erbringt eine Entsorgungsleistung gegenüber G (BMF Beispiel 7?). G liefert Altsande. Es handelt sich um einen tauschähnlichen Umsatz. Bemessungsgrundlage?  </a:t>
            </a:r>
          </a:p>
          <a:p>
            <a:pPr marL="0" indent="0" eaLnBrk="1" hangingPunct="1">
              <a:lnSpc>
                <a:spcPct val="80000"/>
              </a:lnSpc>
              <a:spcBef>
                <a:spcPct val="10000"/>
              </a:spcBef>
              <a:buFontTx/>
              <a:buNone/>
              <a:tabLst>
                <a:tab pos="381000" algn="l"/>
              </a:tabLst>
            </a:pPr>
            <a:endParaRPr lang="de-DE" sz="1800" smtClean="0"/>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liennummernplatzhalter 3"/>
          <p:cNvSpPr>
            <a:spLocks noGrp="1"/>
          </p:cNvSpPr>
          <p:nvPr>
            <p:ph type="sldNum" sz="quarter" idx="10"/>
          </p:nvPr>
        </p:nvSpPr>
        <p:spPr/>
        <p:txBody>
          <a:bodyPr/>
          <a:lstStyle/>
          <a:p>
            <a:pPr>
              <a:defRPr/>
            </a:pPr>
            <a:fld id="{59E99B05-EDEB-4F8B-8A8E-6D819676089E}" type="slidenum">
              <a:rPr lang="de-DE"/>
              <a:pPr>
                <a:defRPr/>
              </a:pPr>
              <a:t>66</a:t>
            </a:fld>
            <a:endParaRPr lang="de-DE"/>
          </a:p>
        </p:txBody>
      </p:sp>
      <p:sp>
        <p:nvSpPr>
          <p:cNvPr id="81922" name="Rectangle 2"/>
          <p:cNvSpPr>
            <a:spLocks noGrp="1" noChangeArrowheads="1"/>
          </p:cNvSpPr>
          <p:nvPr>
            <p:ph type="title"/>
          </p:nvPr>
        </p:nvSpPr>
        <p:spPr>
          <a:xfrm>
            <a:off x="249238" y="117475"/>
            <a:ext cx="8645525" cy="533400"/>
          </a:xfrm>
        </p:spPr>
        <p:txBody>
          <a:bodyPr/>
          <a:lstStyle/>
          <a:p>
            <a:pPr eaLnBrk="1" hangingPunct="1"/>
            <a:r>
              <a:rPr lang="de-DE" smtClean="0"/>
              <a:t>Beispiele avocado</a:t>
            </a:r>
          </a:p>
        </p:txBody>
      </p:sp>
      <p:sp>
        <p:nvSpPr>
          <p:cNvPr id="81923" name="Rectangle 3"/>
          <p:cNvSpPr>
            <a:spLocks noGrp="1" noChangeArrowheads="1"/>
          </p:cNvSpPr>
          <p:nvPr>
            <p:ph type="body" idx="1"/>
          </p:nvPr>
        </p:nvSpPr>
        <p:spPr>
          <a:xfrm>
            <a:off x="249238" y="1060450"/>
            <a:ext cx="8367712" cy="3825875"/>
          </a:xfrm>
        </p:spPr>
        <p:txBody>
          <a:bodyPr/>
          <a:lstStyle/>
          <a:p>
            <a:pPr marL="0" indent="0" eaLnBrk="1" hangingPunct="1">
              <a:lnSpc>
                <a:spcPct val="80000"/>
              </a:lnSpc>
              <a:spcBef>
                <a:spcPct val="10000"/>
              </a:spcBef>
              <a:buFontTx/>
              <a:buNone/>
              <a:tabLst>
                <a:tab pos="381000" algn="l"/>
              </a:tabLst>
            </a:pPr>
            <a:endParaRPr lang="de-DE" sz="1000" smtClean="0"/>
          </a:p>
          <a:p>
            <a:pPr marL="0" indent="0" eaLnBrk="1" hangingPunct="1">
              <a:lnSpc>
                <a:spcPct val="80000"/>
              </a:lnSpc>
              <a:spcBef>
                <a:spcPct val="10000"/>
              </a:spcBef>
              <a:buFontTx/>
              <a:buNone/>
              <a:tabLst>
                <a:tab pos="381000" algn="l"/>
              </a:tabLst>
            </a:pPr>
            <a:r>
              <a:rPr lang="de-DE" sz="1800" u="sng" smtClean="0"/>
              <a:t>Fall 26</a:t>
            </a:r>
            <a:r>
              <a:rPr lang="de-DE" sz="1800" smtClean="0"/>
              <a:t>:</a:t>
            </a:r>
          </a:p>
          <a:p>
            <a:pPr marL="0" indent="0" eaLnBrk="1" hangingPunct="1">
              <a:lnSpc>
                <a:spcPct val="80000"/>
              </a:lnSpc>
              <a:spcBef>
                <a:spcPct val="10000"/>
              </a:spcBef>
              <a:buFontTx/>
              <a:buNone/>
              <a:tabLst>
                <a:tab pos="381000" algn="l"/>
              </a:tabLst>
            </a:pPr>
            <a:endParaRPr lang="de-DE" sz="1000" smtClean="0"/>
          </a:p>
          <a:p>
            <a:pPr marL="0" indent="0" eaLnBrk="1" hangingPunct="1">
              <a:lnSpc>
                <a:spcPct val="80000"/>
              </a:lnSpc>
              <a:spcBef>
                <a:spcPct val="10000"/>
              </a:spcBef>
              <a:buFontTx/>
              <a:buNone/>
              <a:tabLst>
                <a:tab pos="381000" algn="l"/>
              </a:tabLst>
            </a:pPr>
            <a:r>
              <a:rPr lang="de-DE" sz="1800" smtClean="0"/>
              <a:t>Die Kupferhütte K nimmt Kupferschrott an. Bei der Abrechnung gegenüber dem Kupferlieferanten wird saldiert, indem vom Wert des Kupfers (200,00 Euro/t) der Hüttenlohn (50,00 Euro/t) abgezogen wird. Auf den Differenzbetrag von 150,00 Euro/t stellt K Umsatzsteuer in Rechnung. Richtig?</a:t>
            </a:r>
          </a:p>
          <a:p>
            <a:pPr marL="0" indent="0" eaLnBrk="1" hangingPunct="1">
              <a:lnSpc>
                <a:spcPct val="80000"/>
              </a:lnSpc>
              <a:spcBef>
                <a:spcPct val="10000"/>
              </a:spcBef>
              <a:buFontTx/>
              <a:buNone/>
              <a:tabLst>
                <a:tab pos="381000" algn="l"/>
              </a:tabLst>
            </a:pPr>
            <a:endParaRPr lang="de-DE" sz="1800" smtClean="0"/>
          </a:p>
          <a:p>
            <a:pPr marL="0" indent="0" eaLnBrk="1" hangingPunct="1">
              <a:lnSpc>
                <a:spcPct val="80000"/>
              </a:lnSpc>
              <a:spcBef>
                <a:spcPct val="10000"/>
              </a:spcBef>
              <a:buFontTx/>
              <a:buNone/>
              <a:tabLst>
                <a:tab pos="381000" algn="l"/>
              </a:tabLst>
            </a:pPr>
            <a:r>
              <a:rPr lang="de-DE" sz="1800" u="sng" smtClean="0"/>
              <a:t>Lösung</a:t>
            </a:r>
            <a:r>
              <a:rPr lang="de-DE" sz="1800" smtClean="0"/>
              <a:t>:</a:t>
            </a:r>
          </a:p>
          <a:p>
            <a:pPr marL="0" indent="0" eaLnBrk="1" hangingPunct="1">
              <a:lnSpc>
                <a:spcPct val="80000"/>
              </a:lnSpc>
              <a:spcBef>
                <a:spcPct val="10000"/>
              </a:spcBef>
              <a:buFontTx/>
              <a:buNone/>
              <a:tabLst>
                <a:tab pos="381000" algn="l"/>
              </a:tabLst>
            </a:pPr>
            <a:endParaRPr lang="de-DE" sz="1800" smtClean="0"/>
          </a:p>
          <a:p>
            <a:pPr marL="0" indent="0" eaLnBrk="1" hangingPunct="1">
              <a:lnSpc>
                <a:spcPct val="80000"/>
              </a:lnSpc>
              <a:spcBef>
                <a:spcPct val="10000"/>
              </a:spcBef>
              <a:buFontTx/>
              <a:buNone/>
              <a:tabLst>
                <a:tab pos="381000" algn="l"/>
              </a:tabLst>
            </a:pPr>
            <a:r>
              <a:rPr lang="de-DE" sz="1800" smtClean="0"/>
              <a:t>Bemessungsgrundlage Entsorgungsleistung (BMF Beispiel 7?): </a:t>
            </a:r>
          </a:p>
          <a:p>
            <a:pPr marL="0" indent="0" eaLnBrk="1" hangingPunct="1">
              <a:lnSpc>
                <a:spcPct val="80000"/>
              </a:lnSpc>
              <a:spcBef>
                <a:spcPct val="10000"/>
              </a:spcBef>
              <a:buFontTx/>
              <a:buNone/>
              <a:tabLst>
                <a:tab pos="381000" algn="l"/>
              </a:tabLst>
            </a:pPr>
            <a:endParaRPr lang="de-DE" sz="1800" smtClean="0"/>
          </a:p>
          <a:p>
            <a:pPr marL="0" indent="0" eaLnBrk="1" hangingPunct="1">
              <a:lnSpc>
                <a:spcPct val="80000"/>
              </a:lnSpc>
              <a:spcBef>
                <a:spcPct val="10000"/>
              </a:spcBef>
              <a:buFontTx/>
              <a:buNone/>
              <a:tabLst>
                <a:tab pos="381000" algn="l"/>
              </a:tabLst>
            </a:pPr>
            <a:r>
              <a:rPr lang="de-DE" sz="1800" smtClean="0"/>
              <a:t>Wert des Hüttenlohns = 50,00 Euro/t zzgl. USt.</a:t>
            </a:r>
          </a:p>
          <a:p>
            <a:pPr marL="0" indent="0" eaLnBrk="1" hangingPunct="1">
              <a:lnSpc>
                <a:spcPct val="80000"/>
              </a:lnSpc>
              <a:spcBef>
                <a:spcPct val="10000"/>
              </a:spcBef>
              <a:buFontTx/>
              <a:buNone/>
              <a:tabLst>
                <a:tab pos="381000" algn="l"/>
              </a:tabLst>
            </a:pPr>
            <a:endParaRPr lang="de-DE" sz="1800" smtClean="0"/>
          </a:p>
          <a:p>
            <a:pPr marL="0" indent="0" eaLnBrk="1" hangingPunct="1">
              <a:lnSpc>
                <a:spcPct val="80000"/>
              </a:lnSpc>
              <a:spcBef>
                <a:spcPct val="10000"/>
              </a:spcBef>
              <a:buFontTx/>
              <a:buNone/>
              <a:tabLst>
                <a:tab pos="381000" algn="l"/>
              </a:tabLst>
            </a:pPr>
            <a:r>
              <a:rPr lang="de-DE" sz="1800" smtClean="0"/>
              <a:t>Bemessungsgrundlage der Kupferlieferung:</a:t>
            </a:r>
          </a:p>
          <a:p>
            <a:pPr marL="0" indent="0" eaLnBrk="1" hangingPunct="1">
              <a:lnSpc>
                <a:spcPct val="80000"/>
              </a:lnSpc>
              <a:spcBef>
                <a:spcPct val="10000"/>
              </a:spcBef>
              <a:buFontTx/>
              <a:buNone/>
              <a:tabLst>
                <a:tab pos="381000" algn="l"/>
              </a:tabLst>
            </a:pPr>
            <a:endParaRPr lang="de-DE" sz="1800" smtClean="0"/>
          </a:p>
          <a:p>
            <a:pPr marL="0" indent="0" eaLnBrk="1" hangingPunct="1">
              <a:lnSpc>
                <a:spcPct val="80000"/>
              </a:lnSpc>
              <a:spcBef>
                <a:spcPct val="10000"/>
              </a:spcBef>
              <a:buFontTx/>
              <a:buNone/>
              <a:tabLst>
                <a:tab pos="381000" algn="l"/>
              </a:tabLst>
            </a:pPr>
            <a:r>
              <a:rPr lang="de-DE" sz="1800" smtClean="0"/>
              <a:t>Wert der Entsorgungsleistung abzüglich Hüttenlohn = 200,00 Euro/t zzgl. USt.</a:t>
            </a:r>
          </a:p>
        </p:txBody>
      </p:sp>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liennummernplatzhalter 3"/>
          <p:cNvSpPr>
            <a:spLocks noGrp="1"/>
          </p:cNvSpPr>
          <p:nvPr>
            <p:ph type="sldNum" sz="quarter" idx="10"/>
          </p:nvPr>
        </p:nvSpPr>
        <p:spPr/>
        <p:txBody>
          <a:bodyPr/>
          <a:lstStyle/>
          <a:p>
            <a:pPr>
              <a:defRPr/>
            </a:pPr>
            <a:fld id="{D97CC8F7-E242-44BB-A23D-6C2B0899ACAD}" type="slidenum">
              <a:rPr lang="de-DE"/>
              <a:pPr>
                <a:defRPr/>
              </a:pPr>
              <a:t>67</a:t>
            </a:fld>
            <a:endParaRPr lang="de-DE"/>
          </a:p>
        </p:txBody>
      </p:sp>
      <p:sp>
        <p:nvSpPr>
          <p:cNvPr id="82946" name="Rectangle 2"/>
          <p:cNvSpPr>
            <a:spLocks noGrp="1" noChangeArrowheads="1"/>
          </p:cNvSpPr>
          <p:nvPr>
            <p:ph type="title"/>
          </p:nvPr>
        </p:nvSpPr>
        <p:spPr>
          <a:xfrm>
            <a:off x="249238" y="117475"/>
            <a:ext cx="8645525" cy="533400"/>
          </a:xfrm>
        </p:spPr>
        <p:txBody>
          <a:bodyPr/>
          <a:lstStyle/>
          <a:p>
            <a:pPr eaLnBrk="1" hangingPunct="1"/>
            <a:r>
              <a:rPr lang="de-DE" smtClean="0"/>
              <a:t>Beispiele avocado</a:t>
            </a:r>
          </a:p>
        </p:txBody>
      </p:sp>
      <p:sp>
        <p:nvSpPr>
          <p:cNvPr id="82947" name="Rectangle 3"/>
          <p:cNvSpPr>
            <a:spLocks noGrp="1" noChangeArrowheads="1"/>
          </p:cNvSpPr>
          <p:nvPr>
            <p:ph type="body" idx="1"/>
          </p:nvPr>
        </p:nvSpPr>
        <p:spPr>
          <a:xfrm>
            <a:off x="249238" y="831850"/>
            <a:ext cx="8367712" cy="3825875"/>
          </a:xfrm>
        </p:spPr>
        <p:txBody>
          <a:bodyPr/>
          <a:lstStyle/>
          <a:p>
            <a:pPr marL="0" indent="0" eaLnBrk="1" hangingPunct="1">
              <a:lnSpc>
                <a:spcPct val="80000"/>
              </a:lnSpc>
              <a:spcBef>
                <a:spcPct val="10000"/>
              </a:spcBef>
              <a:buFontTx/>
              <a:buNone/>
              <a:tabLst>
                <a:tab pos="381000" algn="l"/>
              </a:tabLst>
            </a:pPr>
            <a:endParaRPr lang="de-DE" sz="1800" u="sng" smtClean="0"/>
          </a:p>
          <a:p>
            <a:pPr marL="0" indent="0" eaLnBrk="1" hangingPunct="1">
              <a:lnSpc>
                <a:spcPct val="80000"/>
              </a:lnSpc>
              <a:spcBef>
                <a:spcPct val="10000"/>
              </a:spcBef>
              <a:buFontTx/>
              <a:buNone/>
              <a:tabLst>
                <a:tab pos="381000" algn="l"/>
              </a:tabLst>
            </a:pPr>
            <a:r>
              <a:rPr lang="de-DE" sz="1800" u="sng" smtClean="0"/>
              <a:t>Abwandlung: </a:t>
            </a:r>
          </a:p>
          <a:p>
            <a:pPr marL="0" indent="0" eaLnBrk="1" hangingPunct="1">
              <a:lnSpc>
                <a:spcPct val="80000"/>
              </a:lnSpc>
              <a:spcBef>
                <a:spcPct val="10000"/>
              </a:spcBef>
              <a:buFontTx/>
              <a:buNone/>
              <a:tabLst>
                <a:tab pos="381000" algn="l"/>
              </a:tabLst>
            </a:pPr>
            <a:endParaRPr lang="de-DE" sz="1800" u="sng" smtClean="0"/>
          </a:p>
          <a:p>
            <a:pPr marL="0" indent="0" eaLnBrk="1" hangingPunct="1">
              <a:lnSpc>
                <a:spcPct val="80000"/>
              </a:lnSpc>
              <a:spcBef>
                <a:spcPct val="10000"/>
              </a:spcBef>
              <a:buFontTx/>
              <a:buNone/>
              <a:tabLst>
                <a:tab pos="381000" algn="l"/>
              </a:tabLst>
            </a:pPr>
            <a:r>
              <a:rPr lang="de-DE" sz="1800" u="sng" smtClean="0"/>
              <a:t>Fall 27</a:t>
            </a:r>
            <a:r>
              <a:rPr lang="de-DE" sz="1800" smtClean="0"/>
              <a:t>:</a:t>
            </a:r>
          </a:p>
          <a:p>
            <a:pPr marL="0" indent="0" eaLnBrk="1" hangingPunct="1">
              <a:lnSpc>
                <a:spcPct val="80000"/>
              </a:lnSpc>
              <a:spcBef>
                <a:spcPct val="10000"/>
              </a:spcBef>
              <a:buFontTx/>
              <a:buNone/>
              <a:tabLst>
                <a:tab pos="381000" algn="l"/>
              </a:tabLst>
            </a:pPr>
            <a:endParaRPr lang="de-DE" sz="1000" smtClean="0"/>
          </a:p>
          <a:p>
            <a:pPr marL="0" indent="0" eaLnBrk="1" hangingPunct="1">
              <a:lnSpc>
                <a:spcPct val="80000"/>
              </a:lnSpc>
              <a:spcBef>
                <a:spcPct val="10000"/>
              </a:spcBef>
              <a:buFontTx/>
              <a:buNone/>
              <a:tabLst>
                <a:tab pos="381000" algn="l"/>
              </a:tabLst>
            </a:pPr>
            <a:r>
              <a:rPr lang="de-DE" sz="1800" smtClean="0"/>
              <a:t>Der Lieferant des Kupferschrotts hat seinen Sitz in </a:t>
            </a:r>
          </a:p>
          <a:p>
            <a:pPr marL="0" indent="0" eaLnBrk="1" hangingPunct="1">
              <a:lnSpc>
                <a:spcPct val="80000"/>
              </a:lnSpc>
              <a:spcBef>
                <a:spcPct val="10000"/>
              </a:spcBef>
              <a:buFontTx/>
              <a:buNone/>
              <a:tabLst>
                <a:tab pos="381000" algn="l"/>
              </a:tabLst>
            </a:pPr>
            <a:endParaRPr lang="de-DE" sz="1800" smtClean="0"/>
          </a:p>
          <a:p>
            <a:pPr marL="0" indent="0" eaLnBrk="1" hangingPunct="1">
              <a:lnSpc>
                <a:spcPct val="80000"/>
              </a:lnSpc>
              <a:spcBef>
                <a:spcPct val="10000"/>
              </a:spcBef>
              <a:buFontTx/>
              <a:buNone/>
              <a:tabLst>
                <a:tab pos="381000" algn="l"/>
              </a:tabLst>
            </a:pPr>
            <a:r>
              <a:rPr lang="de-DE" sz="1800" smtClean="0"/>
              <a:t>a)	Frankreich,</a:t>
            </a:r>
          </a:p>
          <a:p>
            <a:pPr marL="0" indent="0" eaLnBrk="1" hangingPunct="1">
              <a:lnSpc>
                <a:spcPct val="80000"/>
              </a:lnSpc>
              <a:spcBef>
                <a:spcPct val="10000"/>
              </a:spcBef>
              <a:buFontTx/>
              <a:buNone/>
              <a:tabLst>
                <a:tab pos="381000" algn="l"/>
              </a:tabLst>
            </a:pPr>
            <a:r>
              <a:rPr lang="de-DE" sz="1800" smtClean="0"/>
              <a:t>b)	Schweiz.</a:t>
            </a:r>
          </a:p>
          <a:p>
            <a:pPr marL="0" indent="0" eaLnBrk="1" hangingPunct="1">
              <a:lnSpc>
                <a:spcPct val="80000"/>
              </a:lnSpc>
              <a:spcBef>
                <a:spcPct val="10000"/>
              </a:spcBef>
              <a:buFontTx/>
              <a:buNone/>
              <a:tabLst>
                <a:tab pos="381000" algn="l"/>
              </a:tabLst>
            </a:pPr>
            <a:endParaRPr lang="de-DE" sz="1800" smtClean="0"/>
          </a:p>
          <a:p>
            <a:pPr marL="0" indent="0" eaLnBrk="1" hangingPunct="1">
              <a:lnSpc>
                <a:spcPct val="80000"/>
              </a:lnSpc>
              <a:spcBef>
                <a:spcPct val="10000"/>
              </a:spcBef>
              <a:buFontTx/>
              <a:buNone/>
              <a:tabLst>
                <a:tab pos="381000" algn="l"/>
              </a:tabLst>
            </a:pPr>
            <a:r>
              <a:rPr lang="de-DE" sz="1800" u="sng" smtClean="0"/>
              <a:t>Lösung</a:t>
            </a:r>
            <a:r>
              <a:rPr lang="de-DE" sz="1800" smtClean="0"/>
              <a:t>:</a:t>
            </a:r>
          </a:p>
          <a:p>
            <a:pPr marL="0" indent="0" eaLnBrk="1" hangingPunct="1">
              <a:lnSpc>
                <a:spcPct val="80000"/>
              </a:lnSpc>
              <a:spcBef>
                <a:spcPct val="10000"/>
              </a:spcBef>
              <a:buFontTx/>
              <a:buNone/>
              <a:tabLst>
                <a:tab pos="381000" algn="l"/>
              </a:tabLst>
            </a:pPr>
            <a:endParaRPr lang="de-DE" sz="1800" smtClean="0"/>
          </a:p>
          <a:p>
            <a:pPr marL="0" indent="0" eaLnBrk="1" hangingPunct="1">
              <a:lnSpc>
                <a:spcPct val="80000"/>
              </a:lnSpc>
              <a:spcBef>
                <a:spcPct val="10000"/>
              </a:spcBef>
              <a:buFontTx/>
              <a:buNone/>
              <a:tabLst>
                <a:tab pos="381000" algn="l"/>
              </a:tabLst>
            </a:pPr>
            <a:r>
              <a:rPr lang="de-DE" sz="1800" smtClean="0"/>
              <a:t>a)	Es liegt ein innergemeinschaftlicher Erwerb der K vor. </a:t>
            </a:r>
          </a:p>
          <a:p>
            <a:pPr marL="0" indent="0" eaLnBrk="1" hangingPunct="1">
              <a:lnSpc>
                <a:spcPct val="80000"/>
              </a:lnSpc>
              <a:spcBef>
                <a:spcPct val="10000"/>
              </a:spcBef>
              <a:buFontTx/>
              <a:buNone/>
              <a:tabLst>
                <a:tab pos="381000" algn="l"/>
              </a:tabLst>
            </a:pPr>
            <a:r>
              <a:rPr lang="de-DE" sz="1800" smtClean="0"/>
              <a:t>b)	Es liegt eine Einfuhr aus einem Drittstaat vor. Sie unterliegt der 	Einfuhrumsatz-	steuer. Abrechnung? </a:t>
            </a:r>
          </a:p>
        </p:txBody>
      </p:sp>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liennummernplatzhalter 3"/>
          <p:cNvSpPr>
            <a:spLocks noGrp="1"/>
          </p:cNvSpPr>
          <p:nvPr>
            <p:ph type="sldNum" sz="quarter" idx="10"/>
          </p:nvPr>
        </p:nvSpPr>
        <p:spPr/>
        <p:txBody>
          <a:bodyPr/>
          <a:lstStyle/>
          <a:p>
            <a:pPr>
              <a:defRPr/>
            </a:pPr>
            <a:fld id="{F7A74164-CB70-4594-ACCC-EC53DE81F23C}" type="slidenum">
              <a:rPr lang="de-DE"/>
              <a:pPr>
                <a:defRPr/>
              </a:pPr>
              <a:t>68</a:t>
            </a:fld>
            <a:endParaRPr lang="de-DE"/>
          </a:p>
        </p:txBody>
      </p:sp>
      <p:sp>
        <p:nvSpPr>
          <p:cNvPr id="83970" name="Rectangle 2"/>
          <p:cNvSpPr>
            <a:spLocks noGrp="1" noChangeArrowheads="1"/>
          </p:cNvSpPr>
          <p:nvPr>
            <p:ph type="title"/>
          </p:nvPr>
        </p:nvSpPr>
        <p:spPr/>
        <p:txBody>
          <a:bodyPr/>
          <a:lstStyle/>
          <a:p>
            <a:pPr eaLnBrk="1" hangingPunct="1"/>
            <a:r>
              <a:rPr lang="de-DE" smtClean="0"/>
              <a:t>Beispiele avocado</a:t>
            </a:r>
          </a:p>
        </p:txBody>
      </p:sp>
      <p:sp>
        <p:nvSpPr>
          <p:cNvPr id="83971" name="Rectangle 3"/>
          <p:cNvSpPr>
            <a:spLocks noGrp="1" noChangeArrowheads="1"/>
          </p:cNvSpPr>
          <p:nvPr>
            <p:ph type="body" idx="1"/>
          </p:nvPr>
        </p:nvSpPr>
        <p:spPr/>
        <p:txBody>
          <a:bodyPr/>
          <a:lstStyle/>
          <a:p>
            <a:pPr marL="0" indent="0" eaLnBrk="1" hangingPunct="1">
              <a:buFontTx/>
              <a:buNone/>
              <a:tabLst>
                <a:tab pos="381000" algn="l"/>
              </a:tabLst>
            </a:pPr>
            <a:endParaRPr lang="de-DE" sz="1000" smtClean="0"/>
          </a:p>
          <a:p>
            <a:pPr marL="0" indent="0" eaLnBrk="1" hangingPunct="1">
              <a:buFontTx/>
              <a:buNone/>
              <a:tabLst>
                <a:tab pos="381000" algn="l"/>
              </a:tabLst>
            </a:pPr>
            <a:r>
              <a:rPr lang="de-DE" sz="1800" u="sng" smtClean="0"/>
              <a:t>Fall 28</a:t>
            </a:r>
            <a:r>
              <a:rPr lang="de-DE" sz="1800" smtClean="0"/>
              <a:t>:</a:t>
            </a:r>
          </a:p>
          <a:p>
            <a:pPr marL="0" indent="0" eaLnBrk="1" hangingPunct="1">
              <a:buFontTx/>
              <a:buNone/>
              <a:tabLst>
                <a:tab pos="381000" algn="l"/>
              </a:tabLst>
            </a:pPr>
            <a:endParaRPr lang="de-DE" sz="1000" smtClean="0"/>
          </a:p>
          <a:p>
            <a:pPr marL="0" indent="0" eaLnBrk="1" hangingPunct="1">
              <a:buFontTx/>
              <a:buNone/>
              <a:tabLst>
                <a:tab pos="381000" algn="l"/>
              </a:tabLst>
            </a:pPr>
            <a:r>
              <a:rPr lang="de-DE" sz="1800" smtClean="0"/>
              <a:t>Sortierreste (AVV 19 12 12) werden in einer MVA auf dem Rost entsorgt. Die MVA erzeugt durch den Verbrennungsprozess Energie (Strom, Fernwärme). Tauschähnlicher Umsatz?</a:t>
            </a:r>
          </a:p>
          <a:p>
            <a:pPr marL="0" indent="0" eaLnBrk="1" hangingPunct="1">
              <a:buFontTx/>
              <a:buNone/>
              <a:tabLst>
                <a:tab pos="381000" algn="l"/>
              </a:tabLst>
            </a:pPr>
            <a:endParaRPr lang="de-DE" sz="1000" smtClean="0"/>
          </a:p>
          <a:p>
            <a:pPr marL="0" indent="0" eaLnBrk="1" hangingPunct="1">
              <a:buFontTx/>
              <a:buNone/>
              <a:tabLst>
                <a:tab pos="381000" algn="l"/>
              </a:tabLst>
            </a:pPr>
            <a:r>
              <a:rPr lang="de-DE" sz="1800" u="sng" smtClean="0"/>
              <a:t>Lösung</a:t>
            </a:r>
            <a:r>
              <a:rPr lang="de-DE" sz="1800" smtClean="0"/>
              <a:t>:</a:t>
            </a:r>
          </a:p>
          <a:p>
            <a:pPr marL="0" indent="0" eaLnBrk="1" hangingPunct="1">
              <a:buFontTx/>
              <a:buNone/>
              <a:tabLst>
                <a:tab pos="381000" algn="l"/>
              </a:tabLst>
            </a:pPr>
            <a:endParaRPr lang="de-DE" sz="1000" smtClean="0"/>
          </a:p>
          <a:p>
            <a:pPr marL="0" indent="0" eaLnBrk="1" hangingPunct="1">
              <a:buFontTx/>
              <a:buNone/>
              <a:tabLst>
                <a:tab pos="381000" algn="l"/>
              </a:tabLst>
            </a:pPr>
            <a:r>
              <a:rPr lang="de-DE" sz="1800" smtClean="0"/>
              <a:t>Bei den Sortierresten dürfte sich nicht um einen sogenannten werthaltigen Abfall handeln, da den Sortierresten ein eigener wirtschaftlicher Wert wohl nicht beizumessen ist. Ein tauschähnlicher Umsatz dürfte deshalb vorliegend ungeachtet des Energiegehaltes der Abfälle nicht gegeben sein.</a:t>
            </a:r>
          </a:p>
        </p:txBody>
      </p:sp>
    </p:spTree>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liennummernplatzhalter 3"/>
          <p:cNvSpPr>
            <a:spLocks noGrp="1"/>
          </p:cNvSpPr>
          <p:nvPr>
            <p:ph type="sldNum" sz="quarter" idx="10"/>
          </p:nvPr>
        </p:nvSpPr>
        <p:spPr/>
        <p:txBody>
          <a:bodyPr/>
          <a:lstStyle/>
          <a:p>
            <a:pPr>
              <a:defRPr/>
            </a:pPr>
            <a:fld id="{83BAA7B1-E577-46BA-880B-4B4C36A507F7}" type="slidenum">
              <a:rPr lang="de-DE"/>
              <a:pPr>
                <a:defRPr/>
              </a:pPr>
              <a:t>69</a:t>
            </a:fld>
            <a:endParaRPr lang="de-DE"/>
          </a:p>
        </p:txBody>
      </p:sp>
      <p:sp>
        <p:nvSpPr>
          <p:cNvPr id="84994" name="Rectangle 2"/>
          <p:cNvSpPr>
            <a:spLocks noGrp="1" noChangeArrowheads="1"/>
          </p:cNvSpPr>
          <p:nvPr>
            <p:ph type="title"/>
          </p:nvPr>
        </p:nvSpPr>
        <p:spPr>
          <a:xfrm>
            <a:off x="249238" y="249238"/>
            <a:ext cx="8645525" cy="533400"/>
          </a:xfrm>
        </p:spPr>
        <p:txBody>
          <a:bodyPr/>
          <a:lstStyle/>
          <a:p>
            <a:pPr eaLnBrk="1" hangingPunct="1"/>
            <a:r>
              <a:rPr lang="de-DE" smtClean="0"/>
              <a:t>Beispiele avocado</a:t>
            </a:r>
          </a:p>
        </p:txBody>
      </p:sp>
      <p:sp>
        <p:nvSpPr>
          <p:cNvPr id="84995" name="Rectangle 3"/>
          <p:cNvSpPr>
            <a:spLocks noGrp="1" noChangeArrowheads="1"/>
          </p:cNvSpPr>
          <p:nvPr>
            <p:ph type="body" idx="1"/>
          </p:nvPr>
        </p:nvSpPr>
        <p:spPr>
          <a:xfrm>
            <a:off x="223838" y="935038"/>
            <a:ext cx="8423275" cy="4016375"/>
          </a:xfrm>
        </p:spPr>
        <p:txBody>
          <a:bodyPr/>
          <a:lstStyle/>
          <a:p>
            <a:pPr marL="0" indent="0" eaLnBrk="1" hangingPunct="1">
              <a:lnSpc>
                <a:spcPct val="90000"/>
              </a:lnSpc>
              <a:spcBef>
                <a:spcPct val="0"/>
              </a:spcBef>
              <a:buFontTx/>
              <a:buNone/>
              <a:tabLst>
                <a:tab pos="381000" algn="l"/>
              </a:tabLst>
            </a:pPr>
            <a:endParaRPr lang="de-DE" sz="1200" smtClean="0"/>
          </a:p>
          <a:p>
            <a:pPr marL="0" indent="0" eaLnBrk="1" hangingPunct="1">
              <a:lnSpc>
                <a:spcPct val="90000"/>
              </a:lnSpc>
              <a:spcBef>
                <a:spcPct val="0"/>
              </a:spcBef>
              <a:buFontTx/>
              <a:buNone/>
              <a:tabLst>
                <a:tab pos="381000" algn="l"/>
              </a:tabLst>
            </a:pPr>
            <a:r>
              <a:rPr lang="de-DE" sz="1800" u="sng" smtClean="0"/>
              <a:t>Fall 29</a:t>
            </a:r>
            <a:r>
              <a:rPr lang="de-DE" sz="1800" smtClean="0"/>
              <a:t>:</a:t>
            </a:r>
          </a:p>
          <a:p>
            <a:pPr marL="0" indent="0" eaLnBrk="1" hangingPunct="1">
              <a:lnSpc>
                <a:spcPct val="90000"/>
              </a:lnSpc>
              <a:spcBef>
                <a:spcPct val="0"/>
              </a:spcBef>
              <a:buFontTx/>
              <a:buNone/>
              <a:tabLst>
                <a:tab pos="381000" algn="l"/>
              </a:tabLst>
            </a:pPr>
            <a:endParaRPr lang="de-DE" sz="1800" smtClean="0"/>
          </a:p>
          <a:p>
            <a:pPr marL="0" indent="0" eaLnBrk="1" hangingPunct="1">
              <a:lnSpc>
                <a:spcPct val="90000"/>
              </a:lnSpc>
              <a:spcBef>
                <a:spcPct val="0"/>
              </a:spcBef>
              <a:buFontTx/>
              <a:buNone/>
              <a:tabLst>
                <a:tab pos="381000" algn="l"/>
              </a:tabLst>
            </a:pPr>
            <a:r>
              <a:rPr lang="de-DE" sz="1800" smtClean="0"/>
              <a:t>In Abwandlung des vorherigen Beispiels richtet sich der Entsorgungspreis für die Sortierreste nach deren  Heizwert:</a:t>
            </a:r>
          </a:p>
          <a:p>
            <a:pPr marL="0" indent="0" eaLnBrk="1" hangingPunct="1">
              <a:lnSpc>
                <a:spcPct val="90000"/>
              </a:lnSpc>
              <a:spcBef>
                <a:spcPct val="0"/>
              </a:spcBef>
              <a:buFontTx/>
              <a:buNone/>
              <a:tabLst>
                <a:tab pos="381000" algn="l"/>
              </a:tabLst>
            </a:pPr>
            <a:endParaRPr lang="de-DE" sz="1800" smtClean="0"/>
          </a:p>
          <a:p>
            <a:pPr marL="820738" lvl="1" eaLnBrk="1" hangingPunct="1">
              <a:lnSpc>
                <a:spcPct val="90000"/>
              </a:lnSpc>
              <a:spcBef>
                <a:spcPct val="0"/>
              </a:spcBef>
              <a:tabLst>
                <a:tab pos="381000" algn="l"/>
              </a:tabLst>
            </a:pPr>
            <a:r>
              <a:rPr lang="de-DE" sz="1800" smtClean="0"/>
              <a:t>Weniger als 5.000 KJ/kg: 100,00 Euro/t</a:t>
            </a:r>
          </a:p>
          <a:p>
            <a:pPr marL="820738" lvl="1" eaLnBrk="1" hangingPunct="1">
              <a:lnSpc>
                <a:spcPct val="90000"/>
              </a:lnSpc>
              <a:spcBef>
                <a:spcPct val="0"/>
              </a:spcBef>
              <a:tabLst>
                <a:tab pos="381000" algn="l"/>
              </a:tabLst>
            </a:pPr>
            <a:r>
              <a:rPr lang="de-DE" sz="1800" smtClean="0"/>
              <a:t>5.000 bis 12.000 KJ/kg: 80,00 Euro/t</a:t>
            </a:r>
          </a:p>
          <a:p>
            <a:pPr marL="820738" lvl="1" eaLnBrk="1" hangingPunct="1">
              <a:lnSpc>
                <a:spcPct val="90000"/>
              </a:lnSpc>
              <a:spcBef>
                <a:spcPct val="0"/>
              </a:spcBef>
              <a:tabLst>
                <a:tab pos="381000" algn="l"/>
              </a:tabLst>
            </a:pPr>
            <a:r>
              <a:rPr lang="de-DE" sz="1800" smtClean="0"/>
              <a:t>12.000 bis 15.000 KJ/kg: 100,00 Euro/t</a:t>
            </a:r>
          </a:p>
          <a:p>
            <a:pPr marL="820738" lvl="1" eaLnBrk="1" hangingPunct="1">
              <a:lnSpc>
                <a:spcPct val="90000"/>
              </a:lnSpc>
              <a:spcBef>
                <a:spcPct val="0"/>
              </a:spcBef>
              <a:tabLst>
                <a:tab pos="381000" algn="l"/>
              </a:tabLst>
            </a:pPr>
            <a:r>
              <a:rPr lang="de-DE" sz="1800" smtClean="0"/>
              <a:t>Über 15.000 KJ/kg: 120,00 Euro/t</a:t>
            </a:r>
          </a:p>
          <a:p>
            <a:pPr marL="0" indent="0" eaLnBrk="1" hangingPunct="1">
              <a:lnSpc>
                <a:spcPct val="90000"/>
              </a:lnSpc>
              <a:spcBef>
                <a:spcPct val="0"/>
              </a:spcBef>
              <a:buFontTx/>
              <a:buNone/>
              <a:tabLst>
                <a:tab pos="381000" algn="l"/>
              </a:tabLst>
            </a:pPr>
            <a:endParaRPr lang="de-DE" sz="1800" smtClean="0"/>
          </a:p>
          <a:p>
            <a:pPr marL="0" indent="0" eaLnBrk="1" hangingPunct="1">
              <a:lnSpc>
                <a:spcPct val="90000"/>
              </a:lnSpc>
              <a:spcBef>
                <a:spcPct val="0"/>
              </a:spcBef>
              <a:buFontTx/>
              <a:buNone/>
              <a:tabLst>
                <a:tab pos="381000" algn="l"/>
              </a:tabLst>
            </a:pPr>
            <a:r>
              <a:rPr lang="de-DE" sz="1800" u="sng" smtClean="0"/>
              <a:t>Lösung</a:t>
            </a:r>
            <a:r>
              <a:rPr lang="de-DE" sz="1800" smtClean="0"/>
              <a:t>:</a:t>
            </a:r>
          </a:p>
          <a:p>
            <a:pPr marL="0" indent="0" eaLnBrk="1" hangingPunct="1">
              <a:lnSpc>
                <a:spcPct val="90000"/>
              </a:lnSpc>
              <a:spcBef>
                <a:spcPct val="0"/>
              </a:spcBef>
              <a:buFontTx/>
              <a:buNone/>
              <a:tabLst>
                <a:tab pos="381000" algn="l"/>
              </a:tabLst>
            </a:pPr>
            <a:endParaRPr lang="de-DE" sz="1800" smtClean="0"/>
          </a:p>
          <a:p>
            <a:pPr marL="0" indent="0" eaLnBrk="1" hangingPunct="1">
              <a:lnSpc>
                <a:spcPct val="90000"/>
              </a:lnSpc>
              <a:spcBef>
                <a:spcPct val="0"/>
              </a:spcBef>
              <a:buFontTx/>
              <a:buNone/>
              <a:tabLst>
                <a:tab pos="381000" algn="l"/>
              </a:tabLst>
            </a:pPr>
            <a:r>
              <a:rPr lang="de-DE" sz="1800" smtClean="0"/>
              <a:t>Der Preis für die Entsorgungsleistung, d. h. das Verbrennen der Sortierreste auf dem Rost, richtet sich nach dem Heizwert der Sortierreste. In Abhängigkeit von dem Heizwert wird der Preis für die Entsorgungsleistung bestimmt. Sofern der Heizwert nur für den Entsorgungsaufwand und damit die Behandlungskosten relevant ist, dürfte kein tauschähnlicher Umsatz vorliegen. Ist der Heizwert der Abfälle, d. h. deren Energiegehalt, dagegen für den Wert der Abfälle maßgeblich, handelt es sich wohl um einen tauschähnlichen Umsatz.  </a:t>
            </a:r>
          </a:p>
          <a:p>
            <a:pPr marL="0" indent="0" eaLnBrk="1" hangingPunct="1">
              <a:lnSpc>
                <a:spcPct val="90000"/>
              </a:lnSpc>
              <a:spcBef>
                <a:spcPct val="0"/>
              </a:spcBef>
              <a:buFontTx/>
              <a:buNone/>
              <a:tabLst>
                <a:tab pos="381000" algn="l"/>
              </a:tabLst>
            </a:pPr>
            <a:endParaRPr lang="de-DE" sz="1800" smtClean="0"/>
          </a:p>
          <a:p>
            <a:pPr marL="0" indent="0" eaLnBrk="1" hangingPunct="1">
              <a:lnSpc>
                <a:spcPct val="90000"/>
              </a:lnSpc>
              <a:spcBef>
                <a:spcPct val="0"/>
              </a:spcBef>
              <a:buFontTx/>
              <a:buNone/>
              <a:tabLst>
                <a:tab pos="381000" algn="l"/>
              </a:tabLst>
            </a:pPr>
            <a:endParaRPr lang="de-DE" smtClean="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liennummernplatzhalter 3"/>
          <p:cNvSpPr>
            <a:spLocks noGrp="1"/>
          </p:cNvSpPr>
          <p:nvPr>
            <p:ph type="sldNum" sz="quarter" idx="10"/>
          </p:nvPr>
        </p:nvSpPr>
        <p:spPr/>
        <p:txBody>
          <a:bodyPr/>
          <a:lstStyle/>
          <a:p>
            <a:pPr>
              <a:defRPr/>
            </a:pPr>
            <a:fld id="{5C607CDC-3911-44A3-88D5-A8E1570C526C}" type="slidenum">
              <a:rPr lang="de-DE"/>
              <a:pPr>
                <a:defRPr/>
              </a:pPr>
              <a:t>7</a:t>
            </a:fld>
            <a:endParaRPr lang="de-DE"/>
          </a:p>
        </p:txBody>
      </p:sp>
      <p:sp>
        <p:nvSpPr>
          <p:cNvPr id="21506" name="Rectangle 2"/>
          <p:cNvSpPr>
            <a:spLocks noGrp="1" noChangeArrowheads="1"/>
          </p:cNvSpPr>
          <p:nvPr>
            <p:ph type="title"/>
          </p:nvPr>
        </p:nvSpPr>
        <p:spPr/>
        <p:txBody>
          <a:bodyPr/>
          <a:lstStyle/>
          <a:p>
            <a:pPr eaLnBrk="1" hangingPunct="1"/>
            <a:r>
              <a:rPr lang="de-DE" smtClean="0"/>
              <a:t>Umsatzsteuerrecht: Allgemeine Grundsätze</a:t>
            </a:r>
            <a:r>
              <a:rPr lang="de-DE" sz="3600" b="1" smtClean="0"/>
              <a:t> </a:t>
            </a:r>
            <a:r>
              <a:rPr lang="de-DE" smtClean="0"/>
              <a:t>	</a:t>
            </a:r>
          </a:p>
        </p:txBody>
      </p:sp>
      <p:sp>
        <p:nvSpPr>
          <p:cNvPr id="21507" name="Rectangle 3"/>
          <p:cNvSpPr>
            <a:spLocks noGrp="1" noChangeArrowheads="1"/>
          </p:cNvSpPr>
          <p:nvPr>
            <p:ph type="body" idx="1"/>
          </p:nvPr>
        </p:nvSpPr>
        <p:spPr/>
        <p:txBody>
          <a:bodyPr/>
          <a:lstStyle/>
          <a:p>
            <a:pPr marL="355600" indent="-355600" eaLnBrk="1" hangingPunct="1">
              <a:buFontTx/>
              <a:buNone/>
              <a:tabLst>
                <a:tab pos="363538" algn="l"/>
              </a:tabLst>
            </a:pPr>
            <a:r>
              <a:rPr lang="de-DE" smtClean="0">
                <a:latin typeface="AvocadoBold" pitchFamily="2" charset="0"/>
              </a:rPr>
              <a:t>Rechtsfolgen der Nichtabführung der USt</a:t>
            </a:r>
          </a:p>
          <a:p>
            <a:pPr marL="355600" indent="-355600" eaLnBrk="1" hangingPunct="1">
              <a:buFontTx/>
              <a:buNone/>
              <a:tabLst>
                <a:tab pos="363538" algn="l"/>
              </a:tabLst>
            </a:pPr>
            <a:endParaRPr lang="de-DE" smtClean="0">
              <a:latin typeface="AvocadoBold" pitchFamily="2" charset="0"/>
            </a:endParaRPr>
          </a:p>
          <a:p>
            <a:pPr marL="355600" indent="-355600" eaLnBrk="1" hangingPunct="1">
              <a:buFontTx/>
              <a:buNone/>
              <a:tabLst>
                <a:tab pos="363538" algn="l"/>
              </a:tabLst>
            </a:pPr>
            <a:r>
              <a:rPr lang="de-DE" smtClean="0"/>
              <a:t>-	Haftung des Unternehmers:</a:t>
            </a:r>
          </a:p>
          <a:p>
            <a:pPr marL="828675" lvl="1" eaLnBrk="1" hangingPunct="1">
              <a:buFontTx/>
              <a:buNone/>
              <a:tabLst>
                <a:tab pos="363538" algn="l"/>
              </a:tabLst>
            </a:pPr>
            <a:r>
              <a:rPr lang="de-DE" smtClean="0"/>
              <a:t>-	Zahlung der USt,</a:t>
            </a:r>
          </a:p>
          <a:p>
            <a:pPr marL="828675" lvl="1" eaLnBrk="1" hangingPunct="1">
              <a:buFontTx/>
              <a:buNone/>
              <a:tabLst>
                <a:tab pos="363538" algn="l"/>
              </a:tabLst>
            </a:pPr>
            <a:r>
              <a:rPr lang="de-DE" smtClean="0"/>
              <a:t>-	Säumniszuschläge, Zinsen,</a:t>
            </a:r>
          </a:p>
          <a:p>
            <a:pPr marL="828675" lvl="1" algn="l" eaLnBrk="1" hangingPunct="1">
              <a:buFontTx/>
              <a:buNone/>
              <a:tabLst>
                <a:tab pos="363538" algn="l"/>
              </a:tabLst>
            </a:pPr>
            <a:r>
              <a:rPr lang="de-DE" smtClean="0"/>
              <a:t>-	Steuerhinterziehung (Straftat), leichtfertige Steuerverkürzung (Ordnungswidrigkeit).</a:t>
            </a:r>
          </a:p>
          <a:p>
            <a:pPr marL="355600" indent="-355600" eaLnBrk="1" hangingPunct="1">
              <a:buFontTx/>
              <a:buNone/>
              <a:tabLst>
                <a:tab pos="363538" algn="l"/>
              </a:tabLst>
            </a:pPr>
            <a:r>
              <a:rPr lang="de-DE" smtClean="0"/>
              <a:t>-	Grundsätzlich keine Haftung des Leistungsempfängers für USt-Schuld des Unternehmers.</a:t>
            </a:r>
          </a:p>
          <a:p>
            <a:pPr marL="355600" indent="-355600" eaLnBrk="1" hangingPunct="1">
              <a:buFontTx/>
              <a:buNone/>
              <a:tabLst>
                <a:tab pos="363538" algn="l"/>
              </a:tabLst>
            </a:pPr>
            <a:r>
              <a:rPr lang="de-DE" smtClean="0"/>
              <a:t>-	Grundsätzlich keine Versagung des Vorsteuerabzugs.</a:t>
            </a:r>
          </a:p>
        </p:txBody>
      </p:sp>
    </p:spTree>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liennummernplatzhalter 3"/>
          <p:cNvSpPr>
            <a:spLocks noGrp="1"/>
          </p:cNvSpPr>
          <p:nvPr>
            <p:ph type="sldNum" sz="quarter" idx="10"/>
          </p:nvPr>
        </p:nvSpPr>
        <p:spPr/>
        <p:txBody>
          <a:bodyPr/>
          <a:lstStyle/>
          <a:p>
            <a:pPr>
              <a:defRPr/>
            </a:pPr>
            <a:fld id="{DF2A86B2-4D6B-4C43-B126-076F541D94AF}" type="slidenum">
              <a:rPr lang="de-DE"/>
              <a:pPr>
                <a:defRPr/>
              </a:pPr>
              <a:t>70</a:t>
            </a:fld>
            <a:endParaRPr lang="de-DE"/>
          </a:p>
        </p:txBody>
      </p:sp>
      <p:sp>
        <p:nvSpPr>
          <p:cNvPr id="86018" name="Rectangle 2"/>
          <p:cNvSpPr>
            <a:spLocks noGrp="1" noChangeArrowheads="1"/>
          </p:cNvSpPr>
          <p:nvPr>
            <p:ph type="title"/>
          </p:nvPr>
        </p:nvSpPr>
        <p:spPr/>
        <p:txBody>
          <a:bodyPr/>
          <a:lstStyle/>
          <a:p>
            <a:pPr eaLnBrk="1" hangingPunct="1"/>
            <a:r>
              <a:rPr lang="de-DE" smtClean="0"/>
              <a:t>Beispiele avocado</a:t>
            </a:r>
          </a:p>
        </p:txBody>
      </p:sp>
      <p:sp>
        <p:nvSpPr>
          <p:cNvPr id="86019" name="Rectangle 3"/>
          <p:cNvSpPr>
            <a:spLocks noGrp="1" noChangeArrowheads="1"/>
          </p:cNvSpPr>
          <p:nvPr>
            <p:ph type="body" idx="1"/>
          </p:nvPr>
        </p:nvSpPr>
        <p:spPr/>
        <p:txBody>
          <a:bodyPr/>
          <a:lstStyle/>
          <a:p>
            <a:pPr marL="0" indent="0" eaLnBrk="1" hangingPunct="1">
              <a:buFontTx/>
              <a:buNone/>
              <a:tabLst>
                <a:tab pos="381000" algn="l"/>
              </a:tabLst>
            </a:pPr>
            <a:endParaRPr lang="de-DE" sz="1000" smtClean="0"/>
          </a:p>
          <a:p>
            <a:pPr marL="0" indent="0" eaLnBrk="1" hangingPunct="1">
              <a:buFontTx/>
              <a:buNone/>
              <a:tabLst>
                <a:tab pos="381000" algn="l"/>
              </a:tabLst>
            </a:pPr>
            <a:r>
              <a:rPr lang="de-DE" sz="1800" u="sng" smtClean="0"/>
              <a:t>Fall 30</a:t>
            </a:r>
            <a:r>
              <a:rPr lang="de-DE" sz="1800" smtClean="0"/>
              <a:t>:</a:t>
            </a:r>
          </a:p>
          <a:p>
            <a:pPr marL="0" indent="0" eaLnBrk="1" hangingPunct="1">
              <a:buFontTx/>
              <a:buNone/>
              <a:tabLst>
                <a:tab pos="381000" algn="l"/>
              </a:tabLst>
            </a:pPr>
            <a:endParaRPr lang="de-DE" sz="1000" smtClean="0"/>
          </a:p>
          <a:p>
            <a:pPr marL="0" indent="0" eaLnBrk="1" hangingPunct="1">
              <a:buFontTx/>
              <a:buNone/>
              <a:tabLst>
                <a:tab pos="381000" algn="l"/>
              </a:tabLst>
            </a:pPr>
            <a:r>
              <a:rPr lang="de-DE" sz="1800" smtClean="0"/>
              <a:t>U liefert Altöl und andere heizwertreiche flüssige Abfälle in eine MVA. Die Abfälle werden dort zur Stützfeuerung eingesetzt und ersetzen so erforderliche Primärbrennstoffe (z. B. Öl). Tauschähnlicher Umsatz?</a:t>
            </a:r>
          </a:p>
          <a:p>
            <a:pPr marL="0" indent="0" eaLnBrk="1" hangingPunct="1">
              <a:buFontTx/>
              <a:buNone/>
              <a:tabLst>
                <a:tab pos="381000" algn="l"/>
              </a:tabLst>
            </a:pPr>
            <a:endParaRPr lang="de-DE" sz="1000" smtClean="0"/>
          </a:p>
          <a:p>
            <a:pPr marL="0" indent="0" eaLnBrk="1" hangingPunct="1">
              <a:buFontTx/>
              <a:buNone/>
              <a:tabLst>
                <a:tab pos="381000" algn="l"/>
              </a:tabLst>
            </a:pPr>
            <a:r>
              <a:rPr lang="de-DE" sz="1800" u="sng" smtClean="0"/>
              <a:t>Lösung</a:t>
            </a:r>
            <a:r>
              <a:rPr lang="de-DE" sz="1800" smtClean="0"/>
              <a:t>:</a:t>
            </a:r>
          </a:p>
          <a:p>
            <a:pPr marL="0" indent="0" eaLnBrk="1" hangingPunct="1">
              <a:buFontTx/>
              <a:buNone/>
              <a:tabLst>
                <a:tab pos="381000" algn="l"/>
              </a:tabLst>
            </a:pPr>
            <a:endParaRPr lang="de-DE" sz="1000" smtClean="0"/>
          </a:p>
          <a:p>
            <a:pPr marL="0" indent="0" eaLnBrk="1" hangingPunct="1">
              <a:buFontTx/>
              <a:buNone/>
              <a:tabLst>
                <a:tab pos="381000" algn="l"/>
              </a:tabLst>
            </a:pPr>
            <a:r>
              <a:rPr lang="de-DE" sz="1800" smtClean="0"/>
              <a:t>Die MVA erbringt eine Entsorgungsleistung. Das Altöl ist als Abfall zu entsorgen. Dem Altöl selbst dürfte ein wirtschaftlicher Wert beizumessen sein, da es in diesem Fall energetisch verwertet wird und dadurch Primärbrennstoffe ersetzt werden. Ein tauschähnlicher Umsatz liegt daher zumindest dann vor, wenn die MVA an U ein Entgelt für das Altöl zahlt bzw. das übliche Entgelt für eine derartige Entsorgungsleistung wegen der Lieferung des Altöls reduziert wird.</a:t>
            </a:r>
          </a:p>
          <a:p>
            <a:pPr marL="0" indent="0" eaLnBrk="1" hangingPunct="1">
              <a:buFontTx/>
              <a:buNone/>
              <a:tabLst>
                <a:tab pos="381000" algn="l"/>
              </a:tabLst>
            </a:pPr>
            <a:endParaRPr lang="de-DE" sz="1800" smtClean="0"/>
          </a:p>
          <a:p>
            <a:pPr marL="0" indent="0" eaLnBrk="1" hangingPunct="1">
              <a:buFontTx/>
              <a:buNone/>
              <a:tabLst>
                <a:tab pos="381000" algn="l"/>
              </a:tabLst>
            </a:pPr>
            <a:endParaRPr lang="de-DE" sz="1800" smtClean="0"/>
          </a:p>
        </p:txBody>
      </p:sp>
    </p:spTree>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liennummernplatzhalter 3"/>
          <p:cNvSpPr>
            <a:spLocks noGrp="1"/>
          </p:cNvSpPr>
          <p:nvPr>
            <p:ph type="sldNum" sz="quarter" idx="10"/>
          </p:nvPr>
        </p:nvSpPr>
        <p:spPr/>
        <p:txBody>
          <a:bodyPr/>
          <a:lstStyle/>
          <a:p>
            <a:pPr>
              <a:defRPr/>
            </a:pPr>
            <a:fld id="{4B62F8C4-3415-48EE-891F-465EF485368C}" type="slidenum">
              <a:rPr lang="de-DE"/>
              <a:pPr>
                <a:defRPr/>
              </a:pPr>
              <a:t>71</a:t>
            </a:fld>
            <a:endParaRPr lang="de-DE"/>
          </a:p>
        </p:txBody>
      </p:sp>
      <p:sp>
        <p:nvSpPr>
          <p:cNvPr id="87042" name="Rectangle 1026"/>
          <p:cNvSpPr>
            <a:spLocks noGrp="1" noChangeArrowheads="1"/>
          </p:cNvSpPr>
          <p:nvPr>
            <p:ph type="title"/>
          </p:nvPr>
        </p:nvSpPr>
        <p:spPr>
          <a:xfrm>
            <a:off x="249238" y="117475"/>
            <a:ext cx="8645525" cy="533400"/>
          </a:xfrm>
        </p:spPr>
        <p:txBody>
          <a:bodyPr/>
          <a:lstStyle/>
          <a:p>
            <a:pPr eaLnBrk="1" hangingPunct="1"/>
            <a:r>
              <a:rPr lang="de-DE" smtClean="0"/>
              <a:t>Beispiele avocado</a:t>
            </a:r>
          </a:p>
        </p:txBody>
      </p:sp>
      <p:sp>
        <p:nvSpPr>
          <p:cNvPr id="87043" name="Rectangle 1027"/>
          <p:cNvSpPr>
            <a:spLocks noGrp="1" noChangeArrowheads="1"/>
          </p:cNvSpPr>
          <p:nvPr>
            <p:ph type="body" idx="1"/>
          </p:nvPr>
        </p:nvSpPr>
        <p:spPr>
          <a:xfrm>
            <a:off x="249238" y="831850"/>
            <a:ext cx="8367712" cy="3825875"/>
          </a:xfrm>
        </p:spPr>
        <p:txBody>
          <a:bodyPr/>
          <a:lstStyle/>
          <a:p>
            <a:pPr marL="0" indent="0" eaLnBrk="1" hangingPunct="1">
              <a:lnSpc>
                <a:spcPct val="80000"/>
              </a:lnSpc>
              <a:spcBef>
                <a:spcPct val="10000"/>
              </a:spcBef>
              <a:buFontTx/>
              <a:buNone/>
              <a:tabLst>
                <a:tab pos="381000" algn="l"/>
              </a:tabLst>
            </a:pPr>
            <a:endParaRPr lang="de-DE" sz="1000" smtClean="0"/>
          </a:p>
          <a:p>
            <a:pPr marL="0" indent="0" eaLnBrk="1" hangingPunct="1">
              <a:lnSpc>
                <a:spcPct val="80000"/>
              </a:lnSpc>
              <a:spcBef>
                <a:spcPct val="10000"/>
              </a:spcBef>
              <a:buFontTx/>
              <a:buNone/>
              <a:tabLst>
                <a:tab pos="381000" algn="l"/>
              </a:tabLst>
            </a:pPr>
            <a:r>
              <a:rPr lang="de-DE" sz="1800" u="sng" smtClean="0"/>
              <a:t>Fall 31</a:t>
            </a:r>
            <a:r>
              <a:rPr lang="de-DE" sz="1800" smtClean="0"/>
              <a:t>:</a:t>
            </a:r>
          </a:p>
          <a:p>
            <a:pPr marL="0" indent="0" eaLnBrk="1" hangingPunct="1">
              <a:lnSpc>
                <a:spcPct val="80000"/>
              </a:lnSpc>
              <a:spcBef>
                <a:spcPct val="10000"/>
              </a:spcBef>
              <a:buFontTx/>
              <a:buNone/>
              <a:tabLst>
                <a:tab pos="381000" algn="l"/>
              </a:tabLst>
            </a:pPr>
            <a:endParaRPr lang="de-DE" sz="1000" smtClean="0"/>
          </a:p>
          <a:p>
            <a:pPr marL="0" indent="0" eaLnBrk="1" hangingPunct="1">
              <a:lnSpc>
                <a:spcPct val="80000"/>
              </a:lnSpc>
              <a:spcBef>
                <a:spcPct val="10000"/>
              </a:spcBef>
              <a:buFontTx/>
              <a:buNone/>
              <a:tabLst>
                <a:tab pos="381000" algn="l"/>
              </a:tabLst>
            </a:pPr>
            <a:r>
              <a:rPr lang="de-DE" sz="1800" smtClean="0"/>
              <a:t>Die Stadt S ist an einer MVA beteiligt. Zwischen S und der MVA besteht ein Anliefervertrag. Danach rechnet die MVA ihre Leistungen unter Beachtung der Vorgaben des öffentlichen Preisrechts zum Selbstkostenpreis ab. Vom Selbstkostenpreis zieht die MVA die aus dem Verkauf der gewonnenen Energie erzielten Erlöse ab. Den Differenzbetrag stellt sie S in Rechnung. Tauschähnlicher Umsatz? </a:t>
            </a:r>
          </a:p>
          <a:p>
            <a:pPr marL="0" indent="0" eaLnBrk="1" hangingPunct="1">
              <a:lnSpc>
                <a:spcPct val="80000"/>
              </a:lnSpc>
              <a:spcBef>
                <a:spcPct val="10000"/>
              </a:spcBef>
              <a:buFontTx/>
              <a:buNone/>
              <a:tabLst>
                <a:tab pos="381000" algn="l"/>
              </a:tabLst>
            </a:pPr>
            <a:endParaRPr lang="de-DE" sz="1800" smtClean="0"/>
          </a:p>
          <a:p>
            <a:pPr marL="0" indent="0" eaLnBrk="1" hangingPunct="1">
              <a:lnSpc>
                <a:spcPct val="80000"/>
              </a:lnSpc>
              <a:spcBef>
                <a:spcPct val="10000"/>
              </a:spcBef>
              <a:buFontTx/>
              <a:buNone/>
              <a:tabLst>
                <a:tab pos="381000" algn="l"/>
              </a:tabLst>
            </a:pPr>
            <a:r>
              <a:rPr lang="de-DE" sz="1800" u="sng" smtClean="0"/>
              <a:t>Lösung</a:t>
            </a:r>
            <a:r>
              <a:rPr lang="de-DE" sz="1800" smtClean="0"/>
              <a:t>:</a:t>
            </a:r>
          </a:p>
          <a:p>
            <a:pPr marL="0" indent="0" eaLnBrk="1" hangingPunct="1">
              <a:lnSpc>
                <a:spcPct val="80000"/>
              </a:lnSpc>
              <a:spcBef>
                <a:spcPct val="10000"/>
              </a:spcBef>
              <a:buFontTx/>
              <a:buNone/>
              <a:tabLst>
                <a:tab pos="381000" algn="l"/>
              </a:tabLst>
            </a:pPr>
            <a:endParaRPr lang="de-DE" sz="1800" smtClean="0"/>
          </a:p>
          <a:p>
            <a:pPr marL="0" indent="0" eaLnBrk="1" hangingPunct="1">
              <a:lnSpc>
                <a:spcPct val="80000"/>
              </a:lnSpc>
              <a:spcBef>
                <a:spcPct val="10000"/>
              </a:spcBef>
              <a:buFontTx/>
              <a:buNone/>
              <a:tabLst>
                <a:tab pos="381000" algn="l"/>
              </a:tabLst>
            </a:pPr>
            <a:r>
              <a:rPr lang="de-DE" sz="1800" smtClean="0"/>
              <a:t>Es handelt sich um einen tauschähnlichen Umsatz, da der Selbstkostenpreis in der geschilderten Konstellation durch die Erlöse aus dem Energieverkauf zu vermindern ist. </a:t>
            </a:r>
          </a:p>
        </p:txBody>
      </p:sp>
    </p:spTree>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liennummernplatzhalter 3"/>
          <p:cNvSpPr>
            <a:spLocks noGrp="1"/>
          </p:cNvSpPr>
          <p:nvPr>
            <p:ph type="sldNum" sz="quarter" idx="10"/>
          </p:nvPr>
        </p:nvSpPr>
        <p:spPr/>
        <p:txBody>
          <a:bodyPr/>
          <a:lstStyle/>
          <a:p>
            <a:pPr>
              <a:defRPr/>
            </a:pPr>
            <a:fld id="{7AEDAD66-2D06-4616-AEA6-096A264E3723}" type="slidenum">
              <a:rPr lang="de-DE"/>
              <a:pPr>
                <a:defRPr/>
              </a:pPr>
              <a:t>72</a:t>
            </a:fld>
            <a:endParaRPr lang="de-DE"/>
          </a:p>
        </p:txBody>
      </p:sp>
      <p:sp>
        <p:nvSpPr>
          <p:cNvPr id="88066" name="Rectangle 2"/>
          <p:cNvSpPr>
            <a:spLocks noGrp="1" noChangeArrowheads="1"/>
          </p:cNvSpPr>
          <p:nvPr>
            <p:ph type="title"/>
          </p:nvPr>
        </p:nvSpPr>
        <p:spPr/>
        <p:txBody>
          <a:bodyPr/>
          <a:lstStyle/>
          <a:p>
            <a:pPr eaLnBrk="1" hangingPunct="1"/>
            <a:r>
              <a:rPr lang="de-DE" smtClean="0"/>
              <a:t>Beispiele avocado</a:t>
            </a:r>
          </a:p>
        </p:txBody>
      </p:sp>
      <p:sp>
        <p:nvSpPr>
          <p:cNvPr id="88067" name="Rectangle 3"/>
          <p:cNvSpPr>
            <a:spLocks noGrp="1" noChangeArrowheads="1"/>
          </p:cNvSpPr>
          <p:nvPr>
            <p:ph type="body" idx="1"/>
          </p:nvPr>
        </p:nvSpPr>
        <p:spPr/>
        <p:txBody>
          <a:bodyPr/>
          <a:lstStyle/>
          <a:p>
            <a:pPr marL="0" indent="0" eaLnBrk="1" hangingPunct="1">
              <a:buFontTx/>
              <a:buNone/>
              <a:tabLst>
                <a:tab pos="381000" algn="l"/>
              </a:tabLst>
            </a:pPr>
            <a:endParaRPr lang="de-DE" sz="1000" smtClean="0"/>
          </a:p>
          <a:p>
            <a:pPr marL="0" indent="0" eaLnBrk="1" hangingPunct="1">
              <a:buFontTx/>
              <a:buNone/>
              <a:tabLst>
                <a:tab pos="381000" algn="l"/>
              </a:tabLst>
            </a:pPr>
            <a:r>
              <a:rPr lang="de-DE" sz="1800" u="sng" smtClean="0"/>
              <a:t>Fall 32</a:t>
            </a:r>
            <a:r>
              <a:rPr lang="de-DE" sz="1800" smtClean="0"/>
              <a:t>:</a:t>
            </a:r>
          </a:p>
          <a:p>
            <a:pPr marL="0" indent="0" eaLnBrk="1" hangingPunct="1">
              <a:buFontTx/>
              <a:buNone/>
              <a:tabLst>
                <a:tab pos="381000" algn="l"/>
              </a:tabLst>
            </a:pPr>
            <a:endParaRPr lang="de-DE" sz="1000" smtClean="0"/>
          </a:p>
          <a:p>
            <a:pPr marL="0" indent="0" eaLnBrk="1" hangingPunct="1">
              <a:buFontTx/>
              <a:buNone/>
              <a:tabLst>
                <a:tab pos="381000" algn="l"/>
              </a:tabLst>
            </a:pPr>
            <a:r>
              <a:rPr lang="de-DE" sz="1800" smtClean="0"/>
              <a:t>Heizwertreiche Abfälle (AVV 19 12 10) werden in einem Kraftwerk verbrannt. Der Entsorgungsvertrag enthält Vorgaben bezüglich des Heizwertes und der chemischen und physikalischen Eigenschaften der Abfälle. Der Entsorgungspreis ist abhängig vom Heizwert und Chlorgehalt der Abfälle.</a:t>
            </a:r>
          </a:p>
          <a:p>
            <a:pPr marL="0" indent="0" eaLnBrk="1" hangingPunct="1">
              <a:buFontTx/>
              <a:buNone/>
              <a:tabLst>
                <a:tab pos="381000" algn="l"/>
              </a:tabLst>
            </a:pPr>
            <a:endParaRPr lang="de-DE" sz="1000" smtClean="0"/>
          </a:p>
          <a:p>
            <a:pPr marL="0" indent="0" eaLnBrk="1" hangingPunct="1">
              <a:buFontTx/>
              <a:buNone/>
              <a:tabLst>
                <a:tab pos="381000" algn="l"/>
              </a:tabLst>
            </a:pPr>
            <a:r>
              <a:rPr lang="de-DE" sz="1800" u="sng" smtClean="0"/>
              <a:t>Lösung</a:t>
            </a:r>
            <a:r>
              <a:rPr lang="de-DE" sz="1800" smtClean="0"/>
              <a:t>:</a:t>
            </a:r>
          </a:p>
          <a:p>
            <a:pPr marL="0" indent="0" eaLnBrk="1" hangingPunct="1">
              <a:buFontTx/>
              <a:buNone/>
              <a:tabLst>
                <a:tab pos="381000" algn="l"/>
              </a:tabLst>
            </a:pPr>
            <a:endParaRPr lang="de-DE" sz="1000" smtClean="0"/>
          </a:p>
          <a:p>
            <a:pPr marL="0" indent="0" eaLnBrk="1" hangingPunct="1">
              <a:buFontTx/>
              <a:buNone/>
              <a:tabLst>
                <a:tab pos="381000" algn="l"/>
              </a:tabLst>
            </a:pPr>
            <a:r>
              <a:rPr lang="de-DE" sz="1800" smtClean="0"/>
              <a:t>Der Preis für die Entsorgungsleistung bestimmt sich nach dem Heizwert und dem Chlorgehalt der gelieferten Abfälle. Ähnlich wie bei der energetischen Verwertung in der MVA kann hier differenziert argumentiert werden. Der Chlorgehalt beeinflusst in der Regel nur den Aufwand, d. h. die Kosten der Entsorgung. Die Abhängigkeit des Entsorgungspreises vom Heizwert der Abfälle könnte bei einer energetischen Verwertung in einem Kraftwerk allerdings in vielen Fällen für einen tauschähnlichen Umsatz sprechen.  </a:t>
            </a:r>
          </a:p>
          <a:p>
            <a:pPr marL="0" indent="0" eaLnBrk="1" hangingPunct="1">
              <a:buFontTx/>
              <a:buNone/>
              <a:tabLst>
                <a:tab pos="381000" algn="l"/>
              </a:tabLst>
            </a:pPr>
            <a:endParaRPr lang="de-DE" sz="1800" smtClean="0"/>
          </a:p>
          <a:p>
            <a:pPr marL="0" indent="0" eaLnBrk="1" hangingPunct="1">
              <a:buFontTx/>
              <a:buNone/>
              <a:tabLst>
                <a:tab pos="381000" algn="l"/>
              </a:tabLst>
            </a:pPr>
            <a:endParaRPr lang="de-DE" sz="1800" smtClean="0"/>
          </a:p>
        </p:txBody>
      </p:sp>
    </p:spTree>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liennummernplatzhalter 3"/>
          <p:cNvSpPr>
            <a:spLocks noGrp="1"/>
          </p:cNvSpPr>
          <p:nvPr>
            <p:ph type="sldNum" sz="quarter" idx="10"/>
          </p:nvPr>
        </p:nvSpPr>
        <p:spPr/>
        <p:txBody>
          <a:bodyPr/>
          <a:lstStyle/>
          <a:p>
            <a:pPr>
              <a:defRPr/>
            </a:pPr>
            <a:fld id="{AD62846D-3366-435B-903F-3B45904BED0B}" type="slidenum">
              <a:rPr lang="de-DE"/>
              <a:pPr>
                <a:defRPr/>
              </a:pPr>
              <a:t>73</a:t>
            </a:fld>
            <a:endParaRPr lang="de-DE"/>
          </a:p>
        </p:txBody>
      </p:sp>
      <p:sp>
        <p:nvSpPr>
          <p:cNvPr id="89090" name="Rectangle 2"/>
          <p:cNvSpPr>
            <a:spLocks noGrp="1" noChangeArrowheads="1"/>
          </p:cNvSpPr>
          <p:nvPr>
            <p:ph type="title"/>
          </p:nvPr>
        </p:nvSpPr>
        <p:spPr>
          <a:xfrm>
            <a:off x="249238" y="117475"/>
            <a:ext cx="8645525" cy="533400"/>
          </a:xfrm>
        </p:spPr>
        <p:txBody>
          <a:bodyPr/>
          <a:lstStyle/>
          <a:p>
            <a:pPr eaLnBrk="1" hangingPunct="1"/>
            <a:r>
              <a:rPr lang="de-DE" smtClean="0"/>
              <a:t>Beispiele avocado</a:t>
            </a:r>
          </a:p>
        </p:txBody>
      </p:sp>
      <p:sp>
        <p:nvSpPr>
          <p:cNvPr id="89091" name="Rectangle 3"/>
          <p:cNvSpPr>
            <a:spLocks noGrp="1" noChangeArrowheads="1"/>
          </p:cNvSpPr>
          <p:nvPr>
            <p:ph type="body" idx="1"/>
          </p:nvPr>
        </p:nvSpPr>
        <p:spPr>
          <a:xfrm>
            <a:off x="249238" y="860425"/>
            <a:ext cx="8367712" cy="3825875"/>
          </a:xfrm>
        </p:spPr>
        <p:txBody>
          <a:bodyPr/>
          <a:lstStyle/>
          <a:p>
            <a:pPr marL="0" indent="0" eaLnBrk="1" hangingPunct="1">
              <a:lnSpc>
                <a:spcPct val="95000"/>
              </a:lnSpc>
              <a:spcBef>
                <a:spcPct val="15000"/>
              </a:spcBef>
              <a:buFontTx/>
              <a:buNone/>
              <a:tabLst>
                <a:tab pos="381000" algn="l"/>
              </a:tabLst>
            </a:pPr>
            <a:endParaRPr lang="de-DE" sz="1000" smtClean="0"/>
          </a:p>
          <a:p>
            <a:pPr marL="0" indent="0" eaLnBrk="1" hangingPunct="1">
              <a:lnSpc>
                <a:spcPct val="95000"/>
              </a:lnSpc>
              <a:spcBef>
                <a:spcPct val="15000"/>
              </a:spcBef>
              <a:buFontTx/>
              <a:buNone/>
              <a:tabLst>
                <a:tab pos="381000" algn="l"/>
              </a:tabLst>
            </a:pPr>
            <a:r>
              <a:rPr lang="de-DE" sz="1800" u="sng" smtClean="0"/>
              <a:t>Fall 33</a:t>
            </a:r>
            <a:r>
              <a:rPr lang="de-DE" sz="1800" smtClean="0"/>
              <a:t>:</a:t>
            </a:r>
          </a:p>
          <a:p>
            <a:pPr marL="0" indent="0" eaLnBrk="1" hangingPunct="1">
              <a:lnSpc>
                <a:spcPct val="95000"/>
              </a:lnSpc>
              <a:spcBef>
                <a:spcPct val="15000"/>
              </a:spcBef>
              <a:buFontTx/>
              <a:buNone/>
              <a:tabLst>
                <a:tab pos="381000" algn="l"/>
              </a:tabLst>
            </a:pPr>
            <a:endParaRPr lang="de-DE" sz="1000" smtClean="0"/>
          </a:p>
          <a:p>
            <a:pPr marL="0" indent="0" eaLnBrk="1" hangingPunct="1">
              <a:lnSpc>
                <a:spcPct val="95000"/>
              </a:lnSpc>
              <a:spcBef>
                <a:spcPct val="15000"/>
              </a:spcBef>
              <a:buFontTx/>
              <a:buNone/>
              <a:tabLst>
                <a:tab pos="381000" algn="l"/>
              </a:tabLst>
            </a:pPr>
            <a:r>
              <a:rPr lang="de-DE" sz="1800" smtClean="0"/>
              <a:t>Bei einem Abfallerzeuger fallen gemischte Siedlungsabfälle (AVV 20 03 01) an. Er beauftragt den Makler M mit der Entsorgung, der als „Generalübernehmer“ tätig wird.  M beauftragt seinerseits den Containerdienst C. C stellt bei dem Abfallerzeuger einen Container auf und bringt diesen später zur Sortieranlage. Die Sortieranlage ist ebenfalls von M beauftragt. In der Sortieranlage werden aussortiert:</a:t>
            </a:r>
          </a:p>
          <a:p>
            <a:pPr marL="0" indent="0" eaLnBrk="1" hangingPunct="1">
              <a:lnSpc>
                <a:spcPct val="95000"/>
              </a:lnSpc>
              <a:spcBef>
                <a:spcPct val="15000"/>
              </a:spcBef>
              <a:buFontTx/>
              <a:buNone/>
              <a:tabLst>
                <a:tab pos="381000" algn="l"/>
              </a:tabLst>
            </a:pPr>
            <a:endParaRPr lang="de-DE" sz="1800" smtClean="0"/>
          </a:p>
          <a:p>
            <a:pPr marL="0" indent="0" eaLnBrk="1" hangingPunct="1">
              <a:lnSpc>
                <a:spcPct val="95000"/>
              </a:lnSpc>
              <a:spcBef>
                <a:spcPct val="15000"/>
              </a:spcBef>
              <a:buFontTx/>
              <a:buNone/>
              <a:tabLst>
                <a:tab pos="381000" algn="l"/>
              </a:tabLst>
            </a:pPr>
            <a:r>
              <a:rPr lang="de-DE" sz="1800" smtClean="0"/>
              <a:t>PPK, Folien, Kunststoffe, Holz, Metalle, heizwertreiche Fraktion und Sortierreste. </a:t>
            </a:r>
          </a:p>
          <a:p>
            <a:pPr marL="0" indent="0" eaLnBrk="1" hangingPunct="1">
              <a:lnSpc>
                <a:spcPct val="95000"/>
              </a:lnSpc>
              <a:spcBef>
                <a:spcPct val="15000"/>
              </a:spcBef>
              <a:buFontTx/>
              <a:buNone/>
              <a:tabLst>
                <a:tab pos="381000" algn="l"/>
              </a:tabLst>
            </a:pPr>
            <a:endParaRPr lang="de-DE" sz="1800" smtClean="0"/>
          </a:p>
          <a:p>
            <a:pPr marL="0" indent="0" eaLnBrk="1" hangingPunct="1">
              <a:lnSpc>
                <a:spcPct val="95000"/>
              </a:lnSpc>
              <a:spcBef>
                <a:spcPct val="15000"/>
              </a:spcBef>
              <a:buFontTx/>
              <a:buNone/>
              <a:tabLst>
                <a:tab pos="381000" algn="l"/>
              </a:tabLst>
            </a:pPr>
            <a:r>
              <a:rPr lang="de-DE" sz="1800" smtClean="0"/>
              <a:t>PPK gehen an eine Papierfabrik. Die Folien und die Kunststoffe werden an ent-sprechende Aufbereiter geliefert. Das Metall geht an eine Stahlhütte. Für alle diese Lieferungen erhält die Sortieranlage eine Vergütung. Das Holz wird ohne Bezahlung oder Zuzahlung an einen Holzaufbereiter geliefert. Die heizwertreiche Fraktion  wird an ein Kraftwerk und die Sortierreste werden zu einer MVA geliefert. Die Sortieranlage muss für die Abnahme dieser Materialien an das Kraftwerk bzw. die MVA eine Vergütung entrichten. </a:t>
            </a:r>
          </a:p>
          <a:p>
            <a:pPr marL="0" indent="0" algn="r" eaLnBrk="1" hangingPunct="1">
              <a:lnSpc>
                <a:spcPct val="95000"/>
              </a:lnSpc>
              <a:spcBef>
                <a:spcPct val="15000"/>
              </a:spcBef>
              <a:buFontTx/>
              <a:buNone/>
              <a:tabLst>
                <a:tab pos="381000" algn="l"/>
              </a:tabLst>
            </a:pPr>
            <a:r>
              <a:rPr lang="de-DE" sz="1800" smtClean="0"/>
              <a:t>...</a:t>
            </a:r>
          </a:p>
          <a:p>
            <a:pPr marL="0" indent="0" eaLnBrk="1" hangingPunct="1">
              <a:lnSpc>
                <a:spcPct val="95000"/>
              </a:lnSpc>
              <a:spcBef>
                <a:spcPct val="15000"/>
              </a:spcBef>
              <a:buFontTx/>
              <a:buNone/>
              <a:tabLst>
                <a:tab pos="381000" algn="l"/>
              </a:tabLst>
            </a:pPr>
            <a:endParaRPr lang="de-DE" sz="1000" smtClean="0"/>
          </a:p>
        </p:txBody>
      </p:sp>
    </p:spTree>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liennummernplatzhalter 3"/>
          <p:cNvSpPr>
            <a:spLocks noGrp="1"/>
          </p:cNvSpPr>
          <p:nvPr>
            <p:ph type="sldNum" sz="quarter" idx="10"/>
          </p:nvPr>
        </p:nvSpPr>
        <p:spPr/>
        <p:txBody>
          <a:bodyPr/>
          <a:lstStyle/>
          <a:p>
            <a:pPr>
              <a:defRPr/>
            </a:pPr>
            <a:fld id="{004D8A90-D0D9-4B7E-954C-5A623A68CB4F}" type="slidenum">
              <a:rPr lang="de-DE"/>
              <a:pPr>
                <a:defRPr/>
              </a:pPr>
              <a:t>74</a:t>
            </a:fld>
            <a:endParaRPr lang="de-DE"/>
          </a:p>
        </p:txBody>
      </p:sp>
      <p:sp>
        <p:nvSpPr>
          <p:cNvPr id="90114" name="Rectangle 2"/>
          <p:cNvSpPr>
            <a:spLocks noGrp="1" noChangeArrowheads="1"/>
          </p:cNvSpPr>
          <p:nvPr>
            <p:ph type="title"/>
          </p:nvPr>
        </p:nvSpPr>
        <p:spPr>
          <a:xfrm>
            <a:off x="249238" y="117475"/>
            <a:ext cx="8645525" cy="533400"/>
          </a:xfrm>
        </p:spPr>
        <p:txBody>
          <a:bodyPr/>
          <a:lstStyle/>
          <a:p>
            <a:pPr eaLnBrk="1" hangingPunct="1"/>
            <a:r>
              <a:rPr lang="de-DE" smtClean="0"/>
              <a:t>Beispiele avocado</a:t>
            </a:r>
          </a:p>
        </p:txBody>
      </p:sp>
      <p:sp>
        <p:nvSpPr>
          <p:cNvPr id="90115" name="Rectangle 3"/>
          <p:cNvSpPr>
            <a:spLocks noGrp="1" noChangeArrowheads="1"/>
          </p:cNvSpPr>
          <p:nvPr>
            <p:ph type="body" idx="1"/>
          </p:nvPr>
        </p:nvSpPr>
        <p:spPr>
          <a:xfrm>
            <a:off x="249238" y="531813"/>
            <a:ext cx="8367712" cy="3825875"/>
          </a:xfrm>
        </p:spPr>
        <p:txBody>
          <a:bodyPr/>
          <a:lstStyle/>
          <a:p>
            <a:pPr marL="0" indent="0" eaLnBrk="1" hangingPunct="1">
              <a:lnSpc>
                <a:spcPct val="80000"/>
              </a:lnSpc>
              <a:spcBef>
                <a:spcPct val="10000"/>
              </a:spcBef>
              <a:buFontTx/>
              <a:buNone/>
              <a:tabLst>
                <a:tab pos="381000" algn="l"/>
              </a:tabLst>
            </a:pPr>
            <a:endParaRPr lang="de-DE" sz="1000" smtClean="0"/>
          </a:p>
          <a:p>
            <a:pPr marL="0" indent="0" eaLnBrk="1" hangingPunct="1">
              <a:lnSpc>
                <a:spcPct val="80000"/>
              </a:lnSpc>
              <a:spcBef>
                <a:spcPct val="10000"/>
              </a:spcBef>
              <a:buFontTx/>
              <a:buNone/>
              <a:tabLst>
                <a:tab pos="381000" algn="l"/>
              </a:tabLst>
            </a:pPr>
            <a:r>
              <a:rPr lang="de-DE" sz="1800" u="sng" smtClean="0"/>
              <a:t>Fall 33 (Fortsetzung)</a:t>
            </a:r>
            <a:r>
              <a:rPr lang="de-DE" sz="1800" smtClean="0"/>
              <a:t>:</a:t>
            </a:r>
          </a:p>
          <a:p>
            <a:pPr marL="0" indent="0" eaLnBrk="1" hangingPunct="1">
              <a:lnSpc>
                <a:spcPct val="80000"/>
              </a:lnSpc>
              <a:spcBef>
                <a:spcPct val="10000"/>
              </a:spcBef>
              <a:buFontTx/>
              <a:buNone/>
              <a:tabLst>
                <a:tab pos="381000" algn="l"/>
              </a:tabLst>
            </a:pPr>
            <a:endParaRPr lang="de-DE" sz="1000" smtClean="0"/>
          </a:p>
          <a:p>
            <a:pPr marL="0" indent="0" eaLnBrk="1" hangingPunct="1">
              <a:lnSpc>
                <a:spcPct val="80000"/>
              </a:lnSpc>
              <a:spcBef>
                <a:spcPct val="10000"/>
              </a:spcBef>
              <a:buFontTx/>
              <a:buNone/>
              <a:tabLst>
                <a:tab pos="381000" algn="l"/>
              </a:tabLst>
            </a:pPr>
            <a:r>
              <a:rPr lang="de-DE" sz="1800" u="sng" smtClean="0"/>
              <a:t>Lösung</a:t>
            </a:r>
            <a:r>
              <a:rPr lang="de-DE" sz="1800" smtClean="0"/>
              <a:t>:</a:t>
            </a:r>
          </a:p>
          <a:p>
            <a:pPr marL="0" indent="0" eaLnBrk="1" hangingPunct="1">
              <a:lnSpc>
                <a:spcPct val="80000"/>
              </a:lnSpc>
              <a:spcBef>
                <a:spcPct val="10000"/>
              </a:spcBef>
              <a:buFontTx/>
              <a:buNone/>
              <a:tabLst>
                <a:tab pos="381000" algn="l"/>
              </a:tabLst>
            </a:pPr>
            <a:endParaRPr lang="de-DE" sz="1800" smtClean="0"/>
          </a:p>
          <a:p>
            <a:pPr marL="0" indent="0" eaLnBrk="1" hangingPunct="1">
              <a:lnSpc>
                <a:spcPct val="80000"/>
              </a:lnSpc>
              <a:spcBef>
                <a:spcPct val="10000"/>
              </a:spcBef>
              <a:buFontTx/>
              <a:buNone/>
              <a:tabLst>
                <a:tab pos="381000" algn="l"/>
              </a:tabLst>
            </a:pPr>
            <a:r>
              <a:rPr lang="de-DE" sz="1800" smtClean="0"/>
              <a:t>Zwischen dem Abfallerzeuger und dem Makler wird ein Entsorgungsvertrag geschlossen. Der Makler stellt dem Abfallerzeuger die Entsorgungsdienstleistung zzgl. USt in Rechnung. Ein tauschähnlicher Umsatz liegt auf dieser Ebene allenfalls dann vor, wenn der Makler die Höhe des Entsorgungsentgelts von der Qualität der Abfälle, d. h. deren Wert, abhängig macht. </a:t>
            </a:r>
          </a:p>
          <a:p>
            <a:pPr marL="0" indent="0" eaLnBrk="1" hangingPunct="1">
              <a:lnSpc>
                <a:spcPct val="80000"/>
              </a:lnSpc>
              <a:spcBef>
                <a:spcPct val="10000"/>
              </a:spcBef>
              <a:buFontTx/>
              <a:buNone/>
              <a:tabLst>
                <a:tab pos="381000" algn="l"/>
              </a:tabLst>
            </a:pPr>
            <a:endParaRPr lang="de-DE" sz="1800" smtClean="0"/>
          </a:p>
          <a:p>
            <a:pPr marL="0" indent="0" eaLnBrk="1" hangingPunct="1">
              <a:lnSpc>
                <a:spcPct val="80000"/>
              </a:lnSpc>
              <a:spcBef>
                <a:spcPct val="10000"/>
              </a:spcBef>
              <a:buFontTx/>
              <a:buNone/>
              <a:tabLst>
                <a:tab pos="381000" algn="l"/>
              </a:tabLst>
            </a:pPr>
            <a:r>
              <a:rPr lang="de-DE" sz="1800" smtClean="0"/>
              <a:t>Zwischen M und C wird ebenfalls ein Entsorgungsvertrag geschlossen. Es handelt sich um eine Dienstleistung, die C dem M zzgl. USt in Rechnung stellt. Da hier nur Logistikleistungen erbracht werden, liegt insoweit kein tauschähnlicher Umsatz vor. </a:t>
            </a:r>
          </a:p>
          <a:p>
            <a:pPr marL="0" indent="0" eaLnBrk="1" hangingPunct="1">
              <a:lnSpc>
                <a:spcPct val="80000"/>
              </a:lnSpc>
              <a:spcBef>
                <a:spcPct val="10000"/>
              </a:spcBef>
              <a:buFontTx/>
              <a:buNone/>
              <a:tabLst>
                <a:tab pos="381000" algn="l"/>
              </a:tabLst>
            </a:pPr>
            <a:endParaRPr lang="de-DE" sz="1800" smtClean="0"/>
          </a:p>
          <a:p>
            <a:pPr marL="0" indent="0" eaLnBrk="1" hangingPunct="1">
              <a:lnSpc>
                <a:spcPct val="80000"/>
              </a:lnSpc>
              <a:spcBef>
                <a:spcPct val="10000"/>
              </a:spcBef>
              <a:buFontTx/>
              <a:buNone/>
              <a:tabLst>
                <a:tab pos="381000" algn="l"/>
              </a:tabLst>
            </a:pPr>
            <a:r>
              <a:rPr lang="de-DE" sz="1800" smtClean="0"/>
              <a:t>Zwischen M und der Sortieranlage wird ebenfalls ein Entsorgungsvertrag geschlossen. Die Sortieranlage erbringt eine Entsorgungsleistung, die sie M zzgl. USt in Rechnung stellt. Sofern die von M gelieferten Abfälle die Vergütung der Sortieranlage nicht beeinflussen, liegt kein tauschähnlicher Umsatz vor. Sofern die Sortieranlage das Entgelt danach bemisst, ob und in welchem Umfang in dem von M gelieferten Abfall PPK, Folien, Kunststoffe und Metalle enthalten sind, liegt ein tauschähnlicher Umsatz vor. In diesem Fall muss M der Sortieranlage für die Lieferung der entsprechenden Abfälle eine Rechnung stellen (oder alternativ die Sortieranlage M eine Gutschrift erteilen). </a:t>
            </a:r>
          </a:p>
          <a:p>
            <a:pPr marL="0" indent="0" algn="r" eaLnBrk="1" hangingPunct="1">
              <a:lnSpc>
                <a:spcPct val="80000"/>
              </a:lnSpc>
              <a:spcBef>
                <a:spcPct val="10000"/>
              </a:spcBef>
              <a:buFontTx/>
              <a:buNone/>
              <a:tabLst>
                <a:tab pos="381000" algn="l"/>
              </a:tabLst>
            </a:pPr>
            <a:r>
              <a:rPr lang="de-DE" sz="1800" smtClean="0"/>
              <a:t>...</a:t>
            </a:r>
          </a:p>
          <a:p>
            <a:pPr marL="0" indent="0" eaLnBrk="1" hangingPunct="1">
              <a:lnSpc>
                <a:spcPct val="80000"/>
              </a:lnSpc>
              <a:spcBef>
                <a:spcPct val="10000"/>
              </a:spcBef>
              <a:buFontTx/>
              <a:buNone/>
              <a:tabLst>
                <a:tab pos="381000" algn="l"/>
              </a:tabLst>
            </a:pPr>
            <a:endParaRPr lang="de-DE" sz="1800" smtClean="0"/>
          </a:p>
        </p:txBody>
      </p:sp>
    </p:spTree>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liennummernplatzhalter 3"/>
          <p:cNvSpPr>
            <a:spLocks noGrp="1"/>
          </p:cNvSpPr>
          <p:nvPr>
            <p:ph type="sldNum" sz="quarter" idx="10"/>
          </p:nvPr>
        </p:nvSpPr>
        <p:spPr/>
        <p:txBody>
          <a:bodyPr/>
          <a:lstStyle/>
          <a:p>
            <a:pPr>
              <a:defRPr/>
            </a:pPr>
            <a:fld id="{1A1EB72E-A9DD-4B65-80C7-898A90E1FDA4}" type="slidenum">
              <a:rPr lang="de-DE"/>
              <a:pPr>
                <a:defRPr/>
              </a:pPr>
              <a:t>75</a:t>
            </a:fld>
            <a:endParaRPr lang="de-DE"/>
          </a:p>
        </p:txBody>
      </p:sp>
      <p:sp>
        <p:nvSpPr>
          <p:cNvPr id="91138" name="Rectangle 2"/>
          <p:cNvSpPr>
            <a:spLocks noGrp="1" noChangeArrowheads="1"/>
          </p:cNvSpPr>
          <p:nvPr>
            <p:ph type="title"/>
          </p:nvPr>
        </p:nvSpPr>
        <p:spPr>
          <a:xfrm>
            <a:off x="249238" y="117475"/>
            <a:ext cx="8645525" cy="533400"/>
          </a:xfrm>
        </p:spPr>
        <p:txBody>
          <a:bodyPr/>
          <a:lstStyle/>
          <a:p>
            <a:pPr eaLnBrk="1" hangingPunct="1"/>
            <a:r>
              <a:rPr lang="de-DE" smtClean="0"/>
              <a:t>Beispiele avocado</a:t>
            </a:r>
          </a:p>
        </p:txBody>
      </p:sp>
      <p:sp>
        <p:nvSpPr>
          <p:cNvPr id="91139" name="Rectangle 3"/>
          <p:cNvSpPr>
            <a:spLocks noGrp="1" noChangeArrowheads="1"/>
          </p:cNvSpPr>
          <p:nvPr>
            <p:ph type="body" idx="1"/>
          </p:nvPr>
        </p:nvSpPr>
        <p:spPr>
          <a:xfrm>
            <a:off x="249238" y="731838"/>
            <a:ext cx="8367712" cy="3825875"/>
          </a:xfrm>
        </p:spPr>
        <p:txBody>
          <a:bodyPr/>
          <a:lstStyle/>
          <a:p>
            <a:pPr marL="0" indent="0" eaLnBrk="1" hangingPunct="1">
              <a:lnSpc>
                <a:spcPct val="95000"/>
              </a:lnSpc>
              <a:spcBef>
                <a:spcPct val="15000"/>
              </a:spcBef>
              <a:buFontTx/>
              <a:buNone/>
              <a:tabLst>
                <a:tab pos="381000" algn="l"/>
              </a:tabLst>
            </a:pPr>
            <a:endParaRPr lang="de-DE" sz="1000" smtClean="0"/>
          </a:p>
          <a:p>
            <a:pPr marL="0" indent="0" eaLnBrk="1" hangingPunct="1">
              <a:lnSpc>
                <a:spcPct val="95000"/>
              </a:lnSpc>
              <a:spcBef>
                <a:spcPct val="15000"/>
              </a:spcBef>
              <a:buFontTx/>
              <a:buNone/>
              <a:tabLst>
                <a:tab pos="381000" algn="l"/>
              </a:tabLst>
            </a:pPr>
            <a:r>
              <a:rPr lang="de-DE" sz="1800" u="sng" smtClean="0"/>
              <a:t>Fall 33 (Fortsetzung)</a:t>
            </a:r>
            <a:r>
              <a:rPr lang="de-DE" sz="1800" smtClean="0"/>
              <a:t>:</a:t>
            </a:r>
          </a:p>
          <a:p>
            <a:pPr marL="0" indent="0" eaLnBrk="1" hangingPunct="1">
              <a:lnSpc>
                <a:spcPct val="95000"/>
              </a:lnSpc>
              <a:spcBef>
                <a:spcPct val="15000"/>
              </a:spcBef>
              <a:buFontTx/>
              <a:buNone/>
              <a:tabLst>
                <a:tab pos="381000" algn="l"/>
              </a:tabLst>
            </a:pPr>
            <a:endParaRPr lang="de-DE" sz="1000" smtClean="0"/>
          </a:p>
          <a:p>
            <a:pPr marL="0" indent="0" eaLnBrk="1" hangingPunct="1">
              <a:lnSpc>
                <a:spcPct val="95000"/>
              </a:lnSpc>
              <a:spcBef>
                <a:spcPct val="15000"/>
              </a:spcBef>
              <a:buFontTx/>
              <a:buNone/>
              <a:tabLst>
                <a:tab pos="381000" algn="l"/>
              </a:tabLst>
            </a:pPr>
            <a:r>
              <a:rPr lang="de-DE" sz="1800" u="sng" smtClean="0"/>
              <a:t>Lösung</a:t>
            </a:r>
            <a:r>
              <a:rPr lang="de-DE" sz="1800" smtClean="0"/>
              <a:t>:</a:t>
            </a:r>
          </a:p>
          <a:p>
            <a:pPr marL="0" indent="0" eaLnBrk="1" hangingPunct="1">
              <a:lnSpc>
                <a:spcPct val="95000"/>
              </a:lnSpc>
              <a:spcBef>
                <a:spcPct val="15000"/>
              </a:spcBef>
              <a:buFontTx/>
              <a:buNone/>
              <a:tabLst>
                <a:tab pos="381000" algn="l"/>
              </a:tabLst>
            </a:pPr>
            <a:endParaRPr lang="de-DE" sz="1800" smtClean="0"/>
          </a:p>
          <a:p>
            <a:pPr marL="0" indent="0" eaLnBrk="1" hangingPunct="1">
              <a:lnSpc>
                <a:spcPct val="95000"/>
              </a:lnSpc>
              <a:spcBef>
                <a:spcPct val="15000"/>
              </a:spcBef>
              <a:buFontTx/>
              <a:buNone/>
              <a:tabLst>
                <a:tab pos="381000" algn="l"/>
              </a:tabLst>
            </a:pPr>
            <a:r>
              <a:rPr lang="de-DE" sz="1800" smtClean="0"/>
              <a:t>Die Papierfabrik, die Aufbereiter der Folien und Kunststoffe sowie die Stahlhütte erbringen eine Entsorgungsleistung (grds., aber: BMF Beispiel 7?). Soweit der Wert der gelieferten Abfälle den Preis für die Entsorgungsleistung beeinflusst, liegt ein tauschähnlicher Umsatz vor. Es müssen wechselseitig entsprechende Rechnungen bzw. Gutschriften gestellt werden. Im Hinblick auf die Lieferung des Holzes an den Holzaufbereiter gilt entsprechendes. </a:t>
            </a:r>
          </a:p>
          <a:p>
            <a:pPr marL="0" indent="0" eaLnBrk="1" hangingPunct="1">
              <a:lnSpc>
                <a:spcPct val="95000"/>
              </a:lnSpc>
              <a:spcBef>
                <a:spcPct val="15000"/>
              </a:spcBef>
              <a:buFontTx/>
              <a:buNone/>
              <a:tabLst>
                <a:tab pos="381000" algn="l"/>
              </a:tabLst>
            </a:pPr>
            <a:endParaRPr lang="de-DE" sz="1800" smtClean="0"/>
          </a:p>
          <a:p>
            <a:pPr marL="0" indent="0" eaLnBrk="1" hangingPunct="1">
              <a:lnSpc>
                <a:spcPct val="95000"/>
              </a:lnSpc>
              <a:spcBef>
                <a:spcPct val="15000"/>
              </a:spcBef>
              <a:buFontTx/>
              <a:buNone/>
              <a:tabLst>
                <a:tab pos="381000" algn="l"/>
              </a:tabLst>
            </a:pPr>
            <a:r>
              <a:rPr lang="de-DE" sz="1800" smtClean="0"/>
              <a:t>Was die Lieferung der heizwertreichen Fraktion an das Kraftwerk und der Sortierreste an die MVA betrifft, erbringen beide Anlagen eine Entsorgungsleistung. Beide müssen eine entsprechende Rechnung zzgl. USt an die Sortieranlage stellen. Soweit der Wert der heizwertreichen Fraktion den Preis für die Entsorgungsleistung beeinflusst, liegt eine entsprechende Lieferung mit der Folge eines tauschähnlichen Umsatzes vor. </a:t>
            </a:r>
          </a:p>
        </p:txBody>
      </p:sp>
    </p:spTree>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1" name="Titel 1"/>
          <p:cNvSpPr>
            <a:spLocks noGrp="1"/>
          </p:cNvSpPr>
          <p:nvPr>
            <p:ph type="title"/>
          </p:nvPr>
        </p:nvSpPr>
        <p:spPr/>
        <p:txBody>
          <a:bodyPr/>
          <a:lstStyle/>
          <a:p>
            <a:pPr eaLnBrk="1" hangingPunct="1"/>
            <a:r>
              <a:rPr lang="de-DE" dirty="0" smtClean="0"/>
              <a:t>Steuerabzugsverfahren (Reverse-Charge-Verfahren)</a:t>
            </a:r>
          </a:p>
        </p:txBody>
      </p:sp>
      <p:sp>
        <p:nvSpPr>
          <p:cNvPr id="92162" name="Inhaltsplatzhalter 2"/>
          <p:cNvSpPr>
            <a:spLocks noGrp="1"/>
          </p:cNvSpPr>
          <p:nvPr>
            <p:ph idx="1"/>
          </p:nvPr>
        </p:nvSpPr>
        <p:spPr/>
        <p:txBody>
          <a:bodyPr/>
          <a:lstStyle/>
          <a:p>
            <a:pPr eaLnBrk="1" hangingPunct="1"/>
            <a:endParaRPr lang="de-DE" sz="1800" dirty="0" smtClean="0"/>
          </a:p>
          <a:p>
            <a:pPr eaLnBrk="1" hangingPunct="1"/>
            <a:r>
              <a:rPr lang="de-DE" sz="1800" dirty="0" smtClean="0"/>
              <a:t>Steuerschuldner ist bei einer Lieferung grundsätzlich der leistende Unternehmer (Lieferant). </a:t>
            </a:r>
          </a:p>
          <a:p>
            <a:pPr eaLnBrk="1" hangingPunct="1"/>
            <a:r>
              <a:rPr lang="de-DE" sz="1800" dirty="0" smtClean="0"/>
              <a:t>Steuerabzugsverfahren: Steuerschuldner ist der Leistungsempfänger.</a:t>
            </a:r>
          </a:p>
          <a:p>
            <a:pPr eaLnBrk="1" hangingPunct="1"/>
            <a:r>
              <a:rPr lang="de-DE" sz="1800" dirty="0" smtClean="0"/>
              <a:t>Lieferant stellt Rechnung ohne </a:t>
            </a:r>
            <a:r>
              <a:rPr lang="de-DE" sz="1800" dirty="0" err="1" smtClean="0"/>
              <a:t>USt</a:t>
            </a:r>
            <a:r>
              <a:rPr lang="de-DE" sz="1800" dirty="0" smtClean="0"/>
              <a:t> (netto) und muss in Rechnung auf Steuerschuldnerschaft des Leistungsempfängers hinweisen (§ 14 Abs. 5 UStG). </a:t>
            </a:r>
          </a:p>
          <a:p>
            <a:pPr eaLnBrk="1" hangingPunct="1"/>
            <a:r>
              <a:rPr lang="de-DE" sz="1800" dirty="0" smtClean="0"/>
              <a:t>Jahressteuergesetz 2010: für Lieferung bestimmter Abfallstoffe gilt dies ab 01.01.2011. </a:t>
            </a:r>
          </a:p>
          <a:p>
            <a:pPr eaLnBrk="1" hangingPunct="1"/>
            <a:r>
              <a:rPr lang="de-DE" sz="1800" dirty="0" smtClean="0"/>
              <a:t>Nur bestimmte Abfallstoffe: Anlage 3 zu § 13 b Absatz 2 Nr. 7 UStG. </a:t>
            </a:r>
          </a:p>
          <a:p>
            <a:pPr eaLnBrk="1" hangingPunct="1"/>
            <a:r>
              <a:rPr lang="de-DE" sz="1800" dirty="0" smtClean="0"/>
              <a:t>Bestimmung der Abfallstoffe nach dem Zolltarif:  Industrieschrott, Altmetalle und sonstige Abfallstoffe (z. B. bestimmte Kunststoffe, Bruchglas, nicht: Papier!).</a:t>
            </a:r>
          </a:p>
          <a:p>
            <a:pPr eaLnBrk="1" hangingPunct="1"/>
            <a:r>
              <a:rPr lang="de-DE" sz="1800" dirty="0" smtClean="0"/>
              <a:t>Praxisproblem: „Übersetzung“ von Zolltarif in Abfallschlüssel, Abfallgemische, Formulare zur Umsatzsteueranmeldung, Rechtsfolgen bei falscher Anwendung</a:t>
            </a:r>
          </a:p>
          <a:p>
            <a:pPr eaLnBrk="1" hangingPunct="1"/>
            <a:r>
              <a:rPr lang="de-DE" sz="1800" dirty="0" smtClean="0"/>
              <a:t>Ist immer noch tauschähnlicher Umsatz, sofern wechselseitige Beeinflussung der Werte (Preise); „nur“ die Steuerschuldnerschaft ändert sich (Rechnung Lieferant Abfall ohne </a:t>
            </a:r>
            <a:r>
              <a:rPr lang="de-DE" sz="1800" dirty="0" err="1" smtClean="0"/>
              <a:t>USt</a:t>
            </a:r>
            <a:r>
              <a:rPr lang="de-DE" sz="1800" dirty="0" smtClean="0"/>
              <a:t>.). </a:t>
            </a:r>
          </a:p>
        </p:txBody>
      </p:sp>
      <p:sp>
        <p:nvSpPr>
          <p:cNvPr id="4" name="Foliennummernplatzhalter 3"/>
          <p:cNvSpPr>
            <a:spLocks noGrp="1"/>
          </p:cNvSpPr>
          <p:nvPr>
            <p:ph type="sldNum" sz="quarter" idx="10"/>
          </p:nvPr>
        </p:nvSpPr>
        <p:spPr/>
        <p:txBody>
          <a:bodyPr/>
          <a:lstStyle/>
          <a:p>
            <a:pPr>
              <a:defRPr/>
            </a:pPr>
            <a:fld id="{ABBDAD26-145C-467A-ABBB-BB814D6E2692}" type="slidenum">
              <a:rPr lang="de-DE" smtClean="0"/>
              <a:pPr>
                <a:defRPr/>
              </a:pPr>
              <a:t>76</a:t>
            </a:fld>
            <a:endParaRPr lang="de-DE"/>
          </a:p>
        </p:txBody>
      </p:sp>
    </p:spTree>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5" name="Titel 1"/>
          <p:cNvSpPr>
            <a:spLocks noGrp="1"/>
          </p:cNvSpPr>
          <p:nvPr>
            <p:ph type="title"/>
          </p:nvPr>
        </p:nvSpPr>
        <p:spPr/>
        <p:txBody>
          <a:bodyPr/>
          <a:lstStyle/>
          <a:p>
            <a:pPr eaLnBrk="1" hangingPunct="1"/>
            <a:r>
              <a:rPr lang="de-DE" dirty="0" smtClean="0"/>
              <a:t>Steuerabzugsverfahren (Reverse-Charge-Verfahren)</a:t>
            </a:r>
          </a:p>
        </p:txBody>
      </p:sp>
      <p:sp>
        <p:nvSpPr>
          <p:cNvPr id="3" name="Inhaltsplatzhalter 2"/>
          <p:cNvSpPr>
            <a:spLocks noGrp="1"/>
          </p:cNvSpPr>
          <p:nvPr>
            <p:ph idx="1"/>
          </p:nvPr>
        </p:nvSpPr>
        <p:spPr/>
        <p:txBody>
          <a:bodyPr/>
          <a:lstStyle/>
          <a:p>
            <a:pPr eaLnBrk="1" hangingPunct="1">
              <a:buFontTx/>
              <a:buNone/>
            </a:pPr>
            <a:endParaRPr lang="de-DE" sz="1800" u="sng" dirty="0" smtClean="0"/>
          </a:p>
          <a:p>
            <a:pPr eaLnBrk="1" hangingPunct="1">
              <a:buFontTx/>
              <a:buNone/>
            </a:pPr>
            <a:endParaRPr lang="de-DE" sz="1800" dirty="0" smtClean="0"/>
          </a:p>
          <a:p>
            <a:pPr marL="0" indent="0" eaLnBrk="1" hangingPunct="1">
              <a:buFontTx/>
              <a:buNone/>
            </a:pPr>
            <a:r>
              <a:rPr lang="de-DE" sz="1800" dirty="0" smtClean="0"/>
              <a:t>BMF-Schreiben vom 04.02.2011 zu den Änderungen bei § 13 b) UStG durch das Jahressteuergesetz 2010 :</a:t>
            </a:r>
          </a:p>
          <a:p>
            <a:pPr eaLnBrk="1" hangingPunct="1">
              <a:buFontTx/>
              <a:buNone/>
            </a:pPr>
            <a:endParaRPr lang="de-DE" sz="1800" dirty="0" smtClean="0"/>
          </a:p>
          <a:p>
            <a:pPr eaLnBrk="1" hangingPunct="1">
              <a:buFont typeface="Symbol" pitchFamily="18" charset="2"/>
              <a:buChar char="-"/>
            </a:pPr>
            <a:r>
              <a:rPr lang="de-DE" sz="1800" dirty="0" smtClean="0"/>
              <a:t>Lieferungen von Industrieschrott, Altmetallen und sonstigen Abfallstoffen: nähere Erläuterungen zur Einordnung der entsprechenden Stoffe; </a:t>
            </a:r>
          </a:p>
          <a:p>
            <a:pPr eaLnBrk="1" hangingPunct="1">
              <a:buFont typeface="Symbol" pitchFamily="18" charset="2"/>
              <a:buChar char="-"/>
            </a:pPr>
            <a:r>
              <a:rPr lang="de-DE" sz="1800" dirty="0" smtClean="0"/>
              <a:t>in Zweifelsfällen: Möglichkeit einer unverbindlichen Zolltarifauskunft (Nachteil: Dauer, nur für die konkrete Lieferung und zwingende Einreichung einer Probe!); </a:t>
            </a:r>
          </a:p>
          <a:p>
            <a:pPr eaLnBrk="1" hangingPunct="1">
              <a:buFont typeface="Symbol" pitchFamily="18" charset="2"/>
              <a:buChar char="-"/>
            </a:pPr>
            <a:r>
              <a:rPr lang="de-DE" sz="1800" dirty="0" smtClean="0"/>
              <a:t>Regelungen zu Abfallgemischen;</a:t>
            </a:r>
          </a:p>
          <a:p>
            <a:pPr eaLnBrk="1" hangingPunct="1">
              <a:buFont typeface="Symbol" pitchFamily="18" charset="2"/>
              <a:buChar char="-"/>
            </a:pPr>
            <a:r>
              <a:rPr lang="de-DE" sz="1800" dirty="0" smtClean="0"/>
              <a:t>Vereinfachungsregelung (Anwendungsregelung): „Vereinbarung“ des Reverse-Charge-Verfahrens nach § 13 b) UStG.</a:t>
            </a:r>
          </a:p>
          <a:p>
            <a:pPr eaLnBrk="1" hangingPunct="1">
              <a:buFontTx/>
              <a:buNone/>
            </a:pPr>
            <a:endParaRPr lang="de-DE" dirty="0" smtClean="0"/>
          </a:p>
        </p:txBody>
      </p:sp>
      <p:sp>
        <p:nvSpPr>
          <p:cNvPr id="4" name="Foliennummernplatzhalter 3"/>
          <p:cNvSpPr>
            <a:spLocks noGrp="1"/>
          </p:cNvSpPr>
          <p:nvPr>
            <p:ph type="sldNum" sz="quarter" idx="10"/>
          </p:nvPr>
        </p:nvSpPr>
        <p:spPr/>
        <p:txBody>
          <a:bodyPr/>
          <a:lstStyle/>
          <a:p>
            <a:pPr>
              <a:defRPr/>
            </a:pPr>
            <a:fld id="{30A9EB22-BA57-4B7D-8C59-F8FCDD628CC8}" type="slidenum">
              <a:rPr lang="de-DE" smtClean="0"/>
              <a:pPr>
                <a:defRPr/>
              </a:pPr>
              <a:t>77</a:t>
            </a:fld>
            <a:endParaRPr lang="de-DE"/>
          </a:p>
        </p:txBody>
      </p:sp>
    </p:spTree>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5" name="Titel 1"/>
          <p:cNvSpPr>
            <a:spLocks noGrp="1"/>
          </p:cNvSpPr>
          <p:nvPr>
            <p:ph type="title"/>
          </p:nvPr>
        </p:nvSpPr>
        <p:spPr/>
        <p:txBody>
          <a:bodyPr/>
          <a:lstStyle/>
          <a:p>
            <a:pPr eaLnBrk="1" hangingPunct="1"/>
            <a:r>
              <a:rPr lang="de-DE" dirty="0" smtClean="0"/>
              <a:t>Steuerabzugsverfahren (Reverse-Charge-Verfahren)</a:t>
            </a:r>
          </a:p>
        </p:txBody>
      </p:sp>
      <p:sp>
        <p:nvSpPr>
          <p:cNvPr id="3" name="Inhaltsplatzhalter 2"/>
          <p:cNvSpPr>
            <a:spLocks noGrp="1"/>
          </p:cNvSpPr>
          <p:nvPr>
            <p:ph idx="1"/>
          </p:nvPr>
        </p:nvSpPr>
        <p:spPr/>
        <p:txBody>
          <a:bodyPr/>
          <a:lstStyle/>
          <a:p>
            <a:pPr eaLnBrk="1" hangingPunct="1">
              <a:buFontTx/>
              <a:buNone/>
            </a:pPr>
            <a:r>
              <a:rPr lang="de-DE" sz="1800" u="sng" dirty="0" smtClean="0"/>
              <a:t>Fall 1:</a:t>
            </a:r>
          </a:p>
          <a:p>
            <a:pPr eaLnBrk="1" hangingPunct="1">
              <a:buFontTx/>
              <a:buNone/>
            </a:pPr>
            <a:endParaRPr lang="de-DE" sz="1800" dirty="0" smtClean="0"/>
          </a:p>
          <a:p>
            <a:pPr marL="0" indent="0" eaLnBrk="1" hangingPunct="1">
              <a:buFontTx/>
              <a:buNone/>
            </a:pPr>
            <a:r>
              <a:rPr lang="de-DE" sz="1800" dirty="0" smtClean="0"/>
              <a:t>U liefert Kupferschrott (Zolltarif-Position 7404) an den Leistungsempfänger L, ohne dass L eine Entsorgungsleistung erbringt. Der Kaufpreis für den Kupferschrott beträgt 30 Euro/t.  </a:t>
            </a:r>
          </a:p>
          <a:p>
            <a:pPr marL="0" indent="0" eaLnBrk="1" hangingPunct="1">
              <a:buFontTx/>
              <a:buNone/>
            </a:pPr>
            <a:endParaRPr lang="de-DE" sz="1800" dirty="0" smtClean="0"/>
          </a:p>
          <a:p>
            <a:pPr eaLnBrk="1" hangingPunct="1">
              <a:buFontTx/>
              <a:buNone/>
            </a:pPr>
            <a:r>
              <a:rPr lang="de-DE" sz="1800" dirty="0" smtClean="0"/>
              <a:t>Rechnungsstellung (§ 13 b) UStG):</a:t>
            </a:r>
          </a:p>
          <a:p>
            <a:pPr eaLnBrk="1" hangingPunct="1">
              <a:buFontTx/>
              <a:buNone/>
            </a:pPr>
            <a:endParaRPr lang="de-DE" sz="1800" dirty="0" smtClean="0"/>
          </a:p>
          <a:p>
            <a:pPr eaLnBrk="1" hangingPunct="1">
              <a:buFontTx/>
              <a:buNone/>
            </a:pPr>
            <a:r>
              <a:rPr lang="de-DE" sz="1800" dirty="0" smtClean="0"/>
              <a:t>U an L: 30 Euro/t  netto (ohne </a:t>
            </a:r>
            <a:r>
              <a:rPr lang="de-DE" sz="1800" dirty="0" err="1" smtClean="0"/>
              <a:t>USt</a:t>
            </a:r>
            <a:r>
              <a:rPr lang="de-DE" sz="1800" dirty="0" smtClean="0"/>
              <a:t>), da Steuerschuldner der Lieferungsempfänger L ist.  </a:t>
            </a:r>
          </a:p>
          <a:p>
            <a:pPr marL="0" indent="0" eaLnBrk="1" hangingPunct="1">
              <a:buFontTx/>
              <a:buNone/>
            </a:pPr>
            <a:r>
              <a:rPr lang="de-DE" sz="1800" dirty="0" smtClean="0"/>
              <a:t>U muss in seiner Rechnung auf die Steuerschuldnerschaft des L hinweisen.  </a:t>
            </a:r>
          </a:p>
          <a:p>
            <a:pPr marL="0" indent="0" eaLnBrk="1" hangingPunct="1">
              <a:buFontTx/>
              <a:buNone/>
            </a:pPr>
            <a:r>
              <a:rPr lang="de-DE" sz="1800" dirty="0" smtClean="0"/>
              <a:t>L muss 19 % </a:t>
            </a:r>
            <a:r>
              <a:rPr lang="de-DE" sz="1800" dirty="0" err="1" smtClean="0"/>
              <a:t>USt</a:t>
            </a:r>
            <a:r>
              <a:rPr lang="de-DE" sz="1800" dirty="0" smtClean="0"/>
              <a:t> auf 30 Euro/t abführen und kann diesen Umsatzsteuerbetrag wiederum als Vorsteuer abziehen. </a:t>
            </a:r>
          </a:p>
          <a:p>
            <a:pPr eaLnBrk="1" hangingPunct="1">
              <a:buFontTx/>
              <a:buNone/>
            </a:pPr>
            <a:endParaRPr lang="de-DE" dirty="0" smtClean="0"/>
          </a:p>
          <a:p>
            <a:pPr eaLnBrk="1" hangingPunct="1">
              <a:buFontTx/>
              <a:buNone/>
            </a:pPr>
            <a:endParaRPr lang="de-DE" dirty="0" smtClean="0"/>
          </a:p>
        </p:txBody>
      </p:sp>
      <p:sp>
        <p:nvSpPr>
          <p:cNvPr id="4" name="Foliennummernplatzhalter 3"/>
          <p:cNvSpPr>
            <a:spLocks noGrp="1"/>
          </p:cNvSpPr>
          <p:nvPr>
            <p:ph type="sldNum" sz="quarter" idx="10"/>
          </p:nvPr>
        </p:nvSpPr>
        <p:spPr/>
        <p:txBody>
          <a:bodyPr/>
          <a:lstStyle/>
          <a:p>
            <a:pPr>
              <a:defRPr/>
            </a:pPr>
            <a:fld id="{30A9EB22-BA57-4B7D-8C59-F8FCDD628CC8}" type="slidenum">
              <a:rPr lang="de-DE" smtClean="0"/>
              <a:pPr>
                <a:defRPr/>
              </a:pPr>
              <a:t>78</a:t>
            </a:fld>
            <a:endParaRPr lang="de-DE"/>
          </a:p>
        </p:txBody>
      </p:sp>
    </p:spTree>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5" name="Titel 1"/>
          <p:cNvSpPr>
            <a:spLocks noGrp="1"/>
          </p:cNvSpPr>
          <p:nvPr>
            <p:ph type="title"/>
          </p:nvPr>
        </p:nvSpPr>
        <p:spPr/>
        <p:txBody>
          <a:bodyPr/>
          <a:lstStyle/>
          <a:p>
            <a:pPr eaLnBrk="1" hangingPunct="1"/>
            <a:r>
              <a:rPr lang="de-DE" dirty="0" smtClean="0"/>
              <a:t>Steuerabzugsverfahren (Reverse-Charge-Verfahren)</a:t>
            </a:r>
          </a:p>
        </p:txBody>
      </p:sp>
      <p:sp>
        <p:nvSpPr>
          <p:cNvPr id="3" name="Inhaltsplatzhalter 2"/>
          <p:cNvSpPr>
            <a:spLocks noGrp="1"/>
          </p:cNvSpPr>
          <p:nvPr>
            <p:ph idx="1"/>
          </p:nvPr>
        </p:nvSpPr>
        <p:spPr>
          <a:xfrm>
            <a:off x="279400" y="1268413"/>
            <a:ext cx="8367713" cy="4695659"/>
          </a:xfrm>
        </p:spPr>
        <p:txBody>
          <a:bodyPr/>
          <a:lstStyle/>
          <a:p>
            <a:pPr eaLnBrk="1" hangingPunct="1">
              <a:buFontTx/>
              <a:buNone/>
            </a:pPr>
            <a:r>
              <a:rPr lang="de-DE" sz="1800" u="sng" dirty="0" smtClean="0"/>
              <a:t>Fall 2:</a:t>
            </a:r>
          </a:p>
          <a:p>
            <a:pPr marL="0" indent="0" eaLnBrk="1" hangingPunct="1">
              <a:buFontTx/>
              <a:buNone/>
            </a:pPr>
            <a:endParaRPr lang="de-DE" sz="1800" dirty="0" smtClean="0"/>
          </a:p>
          <a:p>
            <a:pPr marL="0" indent="0" eaLnBrk="1" hangingPunct="1">
              <a:buFontTx/>
              <a:buNone/>
            </a:pPr>
            <a:endParaRPr lang="de-DE" sz="1800" dirty="0" smtClean="0"/>
          </a:p>
          <a:p>
            <a:pPr marL="0" indent="0" eaLnBrk="1" hangingPunct="1">
              <a:buFontTx/>
              <a:buNone/>
            </a:pPr>
            <a:r>
              <a:rPr lang="de-DE" sz="1800" dirty="0" smtClean="0"/>
              <a:t>U liefert Schnitzel und Bruch von Kunststoffen der Zolltarif-Position 3915 an den Leistungsempfänger L. Der Kaufpreis beträgt 100 Euro/t netto.  Zum Transport vereinbaren U und L Folgendes: </a:t>
            </a:r>
          </a:p>
          <a:p>
            <a:pPr marL="0" indent="0" eaLnBrk="1" hangingPunct="1">
              <a:buFontTx/>
              <a:buNone/>
            </a:pPr>
            <a:endParaRPr lang="de-DE" sz="1800" dirty="0" smtClean="0"/>
          </a:p>
          <a:p>
            <a:pPr eaLnBrk="1" hangingPunct="1">
              <a:buFont typeface="+mj-lt"/>
              <a:buAutoNum type="alphaLcParenR"/>
            </a:pPr>
            <a:r>
              <a:rPr lang="de-DE" sz="1800" dirty="0" smtClean="0"/>
              <a:t>U übernimmt den Transport mit eigenen Fahrzeugen. </a:t>
            </a:r>
          </a:p>
          <a:p>
            <a:pPr eaLnBrk="1" hangingPunct="1">
              <a:buFont typeface="+mj-lt"/>
              <a:buAutoNum type="alphaLcParenR"/>
            </a:pPr>
            <a:endParaRPr lang="de-DE" sz="1800" dirty="0" smtClean="0"/>
          </a:p>
          <a:p>
            <a:pPr eaLnBrk="1" hangingPunct="1">
              <a:buFont typeface="+mj-lt"/>
              <a:buAutoNum type="alphaLcParenR"/>
            </a:pPr>
            <a:r>
              <a:rPr lang="de-DE" sz="1800" dirty="0" smtClean="0"/>
              <a:t>U soll den Spediteur S beauftragen. </a:t>
            </a:r>
          </a:p>
          <a:p>
            <a:pPr eaLnBrk="1" hangingPunct="1">
              <a:buFont typeface="+mj-lt"/>
              <a:buAutoNum type="alphaLcParenR"/>
            </a:pPr>
            <a:endParaRPr lang="de-DE" sz="1800" dirty="0" smtClean="0"/>
          </a:p>
          <a:p>
            <a:pPr eaLnBrk="1" hangingPunct="1">
              <a:buFont typeface="+mj-lt"/>
              <a:buAutoNum type="alphaLcParenR"/>
            </a:pPr>
            <a:r>
              <a:rPr lang="de-DE" sz="1800" dirty="0" smtClean="0"/>
              <a:t>L beauftragt den S selbst. </a:t>
            </a:r>
          </a:p>
          <a:p>
            <a:pPr eaLnBrk="1" hangingPunct="1">
              <a:buNone/>
            </a:pPr>
            <a:endParaRPr lang="de-DE" sz="1800" dirty="0" smtClean="0"/>
          </a:p>
          <a:p>
            <a:pPr eaLnBrk="1" hangingPunct="1">
              <a:buNone/>
            </a:pPr>
            <a:r>
              <a:rPr lang="de-DE" sz="1800" dirty="0" smtClean="0"/>
              <a:t>Der Preis für die Transportleistung beträgt je 10 Euro/t netto. </a:t>
            </a:r>
          </a:p>
          <a:p>
            <a:pPr eaLnBrk="1" hangingPunct="1">
              <a:buNone/>
            </a:pPr>
            <a:endParaRPr lang="de-DE" sz="1600" dirty="0" smtClean="0"/>
          </a:p>
          <a:p>
            <a:pPr eaLnBrk="1" hangingPunct="1">
              <a:buNone/>
            </a:pPr>
            <a:endParaRPr lang="de-DE" sz="1800" dirty="0" smtClean="0"/>
          </a:p>
          <a:p>
            <a:pPr eaLnBrk="1" hangingPunct="1">
              <a:buFontTx/>
              <a:buNone/>
            </a:pPr>
            <a:endParaRPr lang="de-DE" sz="1800" dirty="0" smtClean="0"/>
          </a:p>
          <a:p>
            <a:pPr eaLnBrk="1" hangingPunct="1">
              <a:buFontTx/>
              <a:buNone/>
            </a:pPr>
            <a:endParaRPr lang="de-DE" dirty="0" smtClean="0"/>
          </a:p>
          <a:p>
            <a:pPr eaLnBrk="1" hangingPunct="1">
              <a:buFontTx/>
              <a:buNone/>
            </a:pPr>
            <a:endParaRPr lang="de-DE" dirty="0" smtClean="0"/>
          </a:p>
        </p:txBody>
      </p:sp>
      <p:sp>
        <p:nvSpPr>
          <p:cNvPr id="4" name="Foliennummernplatzhalter 3"/>
          <p:cNvSpPr>
            <a:spLocks noGrp="1"/>
          </p:cNvSpPr>
          <p:nvPr>
            <p:ph type="sldNum" sz="quarter" idx="10"/>
          </p:nvPr>
        </p:nvSpPr>
        <p:spPr/>
        <p:txBody>
          <a:bodyPr/>
          <a:lstStyle/>
          <a:p>
            <a:pPr>
              <a:defRPr/>
            </a:pPr>
            <a:fld id="{30A9EB22-BA57-4B7D-8C59-F8FCDD628CC8}" type="slidenum">
              <a:rPr lang="de-DE" smtClean="0"/>
              <a:pPr>
                <a:defRPr/>
              </a:pPr>
              <a:t>79</a:t>
            </a:fld>
            <a:endParaRPr lang="de-DE"/>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liennummernplatzhalter 3"/>
          <p:cNvSpPr>
            <a:spLocks noGrp="1"/>
          </p:cNvSpPr>
          <p:nvPr>
            <p:ph type="sldNum" sz="quarter" idx="10"/>
          </p:nvPr>
        </p:nvSpPr>
        <p:spPr/>
        <p:txBody>
          <a:bodyPr/>
          <a:lstStyle/>
          <a:p>
            <a:pPr>
              <a:defRPr/>
            </a:pPr>
            <a:fld id="{7CA680E5-A876-47D5-88B9-2EDAF83E372C}" type="slidenum">
              <a:rPr lang="de-DE"/>
              <a:pPr>
                <a:defRPr/>
              </a:pPr>
              <a:t>8</a:t>
            </a:fld>
            <a:endParaRPr lang="de-DE"/>
          </a:p>
        </p:txBody>
      </p:sp>
      <p:sp>
        <p:nvSpPr>
          <p:cNvPr id="22530" name="Rectangle 2"/>
          <p:cNvSpPr>
            <a:spLocks noGrp="1" noChangeArrowheads="1"/>
          </p:cNvSpPr>
          <p:nvPr>
            <p:ph type="title"/>
          </p:nvPr>
        </p:nvSpPr>
        <p:spPr/>
        <p:txBody>
          <a:bodyPr/>
          <a:lstStyle/>
          <a:p>
            <a:pPr eaLnBrk="1" hangingPunct="1"/>
            <a:r>
              <a:rPr lang="de-DE" smtClean="0"/>
              <a:t>Umsatzsteuerrecht: Allgemeine Grundsätze</a:t>
            </a:r>
          </a:p>
        </p:txBody>
      </p:sp>
      <p:sp>
        <p:nvSpPr>
          <p:cNvPr id="22531" name="Rectangle 3"/>
          <p:cNvSpPr>
            <a:spLocks noGrp="1" noChangeArrowheads="1"/>
          </p:cNvSpPr>
          <p:nvPr>
            <p:ph type="body" idx="1"/>
          </p:nvPr>
        </p:nvSpPr>
        <p:spPr>
          <a:xfrm>
            <a:off x="279400" y="1268413"/>
            <a:ext cx="8367713" cy="4203700"/>
          </a:xfrm>
        </p:spPr>
        <p:txBody>
          <a:bodyPr/>
          <a:lstStyle/>
          <a:p>
            <a:pPr marL="0" indent="0" eaLnBrk="1" hangingPunct="1">
              <a:buFontTx/>
              <a:buNone/>
              <a:tabLst>
                <a:tab pos="363538" algn="l"/>
              </a:tabLst>
            </a:pPr>
            <a:r>
              <a:rPr lang="de-DE" smtClean="0">
                <a:latin typeface="AvocadoBold" pitchFamily="2" charset="0"/>
              </a:rPr>
              <a:t>Tausch</a:t>
            </a:r>
          </a:p>
          <a:p>
            <a:pPr marL="0" indent="0" eaLnBrk="1" hangingPunct="1">
              <a:buFontTx/>
              <a:buNone/>
              <a:tabLst>
                <a:tab pos="363538" algn="l"/>
              </a:tabLst>
            </a:pPr>
            <a:endParaRPr lang="de-DE" smtClean="0">
              <a:latin typeface="AvocadoBold" pitchFamily="2" charset="0"/>
            </a:endParaRPr>
          </a:p>
          <a:p>
            <a:pPr marL="0" indent="0" eaLnBrk="1" hangingPunct="1">
              <a:buFontTx/>
              <a:buNone/>
              <a:tabLst>
                <a:tab pos="363538" algn="l"/>
              </a:tabLst>
            </a:pPr>
            <a:r>
              <a:rPr lang="de-DE" sz="1800" smtClean="0"/>
              <a:t>-	Ein Tausch liegt vor, wenn das Entgelt für eine Lieferung in einer Lieferung 	besteht. </a:t>
            </a:r>
          </a:p>
          <a:p>
            <a:pPr marL="0" indent="0" eaLnBrk="1" hangingPunct="1">
              <a:buFontTx/>
              <a:buNone/>
              <a:tabLst>
                <a:tab pos="363538" algn="l"/>
              </a:tabLst>
            </a:pPr>
            <a:r>
              <a:rPr lang="de-DE" sz="1800" smtClean="0"/>
              <a:t>-	Lieferung von 100 kg Altmetall gegen 50 kg Stahl.</a:t>
            </a:r>
          </a:p>
          <a:p>
            <a:pPr marL="0" indent="0" eaLnBrk="1" hangingPunct="1">
              <a:buFontTx/>
              <a:buNone/>
              <a:tabLst>
                <a:tab pos="363538" algn="l"/>
              </a:tabLst>
            </a:pPr>
            <a:r>
              <a:rPr lang="de-DE" sz="1800" smtClean="0"/>
              <a:t>-	Es liegt ein Leistungsaustausch vor.</a:t>
            </a:r>
          </a:p>
          <a:p>
            <a:pPr marL="0" indent="0" eaLnBrk="1" hangingPunct="1">
              <a:buFontTx/>
              <a:buNone/>
              <a:tabLst>
                <a:tab pos="363538" algn="l"/>
              </a:tabLst>
            </a:pPr>
            <a:endParaRPr lang="de-DE" sz="1800" smtClean="0"/>
          </a:p>
          <a:p>
            <a:pPr marL="0" indent="0" eaLnBrk="1" hangingPunct="1">
              <a:buFontTx/>
              <a:buNone/>
              <a:tabLst>
                <a:tab pos="363538" algn="l"/>
              </a:tabLst>
            </a:pPr>
            <a:r>
              <a:rPr lang="de-DE" smtClean="0">
                <a:latin typeface="AvocadoBold" pitchFamily="2" charset="0"/>
              </a:rPr>
              <a:t>Tausch mit Baraufgabe</a:t>
            </a:r>
          </a:p>
          <a:p>
            <a:pPr marL="0" indent="0" eaLnBrk="1" hangingPunct="1">
              <a:buFontTx/>
              <a:buNone/>
              <a:tabLst>
                <a:tab pos="363538" algn="l"/>
              </a:tabLst>
            </a:pPr>
            <a:endParaRPr lang="de-DE" sz="1800" smtClean="0">
              <a:latin typeface="AvocadoBold" pitchFamily="2" charset="0"/>
            </a:endParaRPr>
          </a:p>
          <a:p>
            <a:pPr marL="0" indent="0" eaLnBrk="1" hangingPunct="1">
              <a:buFontTx/>
              <a:buNone/>
              <a:tabLst>
                <a:tab pos="363538" algn="l"/>
              </a:tabLst>
            </a:pPr>
            <a:r>
              <a:rPr lang="de-DE" sz="1800" smtClean="0"/>
              <a:t>-	Lieferung, für die das Entgelt in einer Gegenlieferung und einem Spitzen-	ausgleich in Geld besteht.</a:t>
            </a:r>
          </a:p>
          <a:p>
            <a:pPr marL="0" indent="0" eaLnBrk="1" hangingPunct="1">
              <a:buFontTx/>
              <a:buNone/>
              <a:tabLst>
                <a:tab pos="363538" algn="l"/>
              </a:tabLst>
            </a:pPr>
            <a:r>
              <a:rPr lang="de-DE" sz="1800" smtClean="0"/>
              <a:t>- 	Z. B. Kauf eines Neuwagens gegen Inzahlungnahme des Gebrauchtwagens 	und Zahlung von Geld.</a:t>
            </a:r>
          </a:p>
        </p:txBody>
      </p:sp>
    </p:spTree>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5" name="Titel 1"/>
          <p:cNvSpPr>
            <a:spLocks noGrp="1"/>
          </p:cNvSpPr>
          <p:nvPr>
            <p:ph type="title"/>
          </p:nvPr>
        </p:nvSpPr>
        <p:spPr/>
        <p:txBody>
          <a:bodyPr/>
          <a:lstStyle/>
          <a:p>
            <a:pPr eaLnBrk="1" hangingPunct="1"/>
            <a:r>
              <a:rPr lang="de-DE" dirty="0" smtClean="0"/>
              <a:t>Steuerabzugsverfahren (Reverse-Charge-Verfahren)</a:t>
            </a:r>
          </a:p>
        </p:txBody>
      </p:sp>
      <p:sp>
        <p:nvSpPr>
          <p:cNvPr id="3" name="Inhaltsplatzhalter 2"/>
          <p:cNvSpPr>
            <a:spLocks noGrp="1"/>
          </p:cNvSpPr>
          <p:nvPr>
            <p:ph idx="1"/>
          </p:nvPr>
        </p:nvSpPr>
        <p:spPr>
          <a:xfrm>
            <a:off x="279400" y="1268413"/>
            <a:ext cx="8367713" cy="4695659"/>
          </a:xfrm>
        </p:spPr>
        <p:txBody>
          <a:bodyPr/>
          <a:lstStyle/>
          <a:p>
            <a:pPr eaLnBrk="1" hangingPunct="1">
              <a:buNone/>
            </a:pPr>
            <a:endParaRPr lang="de-DE" sz="1800" u="sng" dirty="0" smtClean="0"/>
          </a:p>
          <a:p>
            <a:pPr eaLnBrk="1" hangingPunct="1">
              <a:buNone/>
            </a:pPr>
            <a:r>
              <a:rPr lang="de-DE" sz="1800" u="sng" dirty="0" smtClean="0"/>
              <a:t>Lösung: </a:t>
            </a:r>
          </a:p>
          <a:p>
            <a:pPr eaLnBrk="1" hangingPunct="1">
              <a:buFont typeface="+mj-lt"/>
              <a:buAutoNum type="alphaLcParenR"/>
            </a:pPr>
            <a:endParaRPr lang="de-DE" sz="1800" dirty="0" smtClean="0"/>
          </a:p>
          <a:p>
            <a:pPr eaLnBrk="1" hangingPunct="1">
              <a:buFont typeface="+mj-lt"/>
              <a:buAutoNum type="alphaLcParenR"/>
            </a:pPr>
            <a:r>
              <a:rPr lang="de-DE" sz="1800" dirty="0" smtClean="0"/>
              <a:t>Die Transportleistung des U mit eigenen Fahrzeugen ist unselbständige Nebenleistung zu der Lieferung der Kunststoffabfälle als Hauptleistung. U stellt eine einzige Rechnung nach dem Reverse-Charge-Verfahren, die über 110 Euro/t netto lautet. </a:t>
            </a:r>
          </a:p>
          <a:p>
            <a:pPr eaLnBrk="1" hangingPunct="1">
              <a:buFont typeface="+mj-lt"/>
              <a:buAutoNum type="alphaLcParenR"/>
            </a:pPr>
            <a:r>
              <a:rPr lang="de-DE" sz="1800" dirty="0" smtClean="0"/>
              <a:t>Der Transport ist unselbständige Nebenleistung. U stellt seine Rechnung an L wie im Beispiel a). S stellt eine Rechnung an U über 10 Euro/t plus 19 % </a:t>
            </a:r>
            <a:r>
              <a:rPr lang="de-DE" sz="1800" dirty="0" err="1" smtClean="0"/>
              <a:t>USt</a:t>
            </a:r>
            <a:r>
              <a:rPr lang="de-DE" sz="1800" dirty="0" smtClean="0"/>
              <a:t> an den U (kein § 13 b) UStG). U kann die ihm von S in Rechnung gestellte Umsatzsteuer als Vorsteuer abziehen.</a:t>
            </a:r>
          </a:p>
          <a:p>
            <a:pPr eaLnBrk="1" hangingPunct="1">
              <a:buFont typeface="+mj-lt"/>
              <a:buAutoNum type="alphaLcParenR"/>
            </a:pPr>
            <a:r>
              <a:rPr lang="de-DE" sz="1800" dirty="0" smtClean="0"/>
              <a:t>U stellt an L eine Rechnung netto (ohne </a:t>
            </a:r>
            <a:r>
              <a:rPr lang="de-DE" sz="1800" dirty="0" err="1" smtClean="0"/>
              <a:t>USt</a:t>
            </a:r>
            <a:r>
              <a:rPr lang="de-DE" sz="1800" dirty="0" smtClean="0"/>
              <a:t>) für die Lieferung der Kunststoffabfälle, d. h. 100 Euro/t. Da L den S selbst beauftragt hat, stellt S eine Rechnung an L über den Transport, d. h. 10 Euro/t zuzüglich 19 % </a:t>
            </a:r>
            <a:r>
              <a:rPr lang="de-DE" sz="1800" dirty="0" err="1" smtClean="0"/>
              <a:t>USt</a:t>
            </a:r>
            <a:r>
              <a:rPr lang="de-DE" sz="1800" dirty="0" smtClean="0"/>
              <a:t>.</a:t>
            </a:r>
          </a:p>
          <a:p>
            <a:pPr eaLnBrk="1" hangingPunct="1">
              <a:buNone/>
            </a:pPr>
            <a:endParaRPr lang="de-DE" sz="1800" dirty="0" smtClean="0"/>
          </a:p>
          <a:p>
            <a:pPr eaLnBrk="1" hangingPunct="1">
              <a:buNone/>
            </a:pPr>
            <a:endParaRPr lang="de-DE" sz="1600" dirty="0" smtClean="0"/>
          </a:p>
          <a:p>
            <a:pPr eaLnBrk="1" hangingPunct="1">
              <a:buNone/>
            </a:pPr>
            <a:endParaRPr lang="de-DE" sz="1800" dirty="0" smtClean="0"/>
          </a:p>
          <a:p>
            <a:pPr eaLnBrk="1" hangingPunct="1">
              <a:buFontTx/>
              <a:buNone/>
            </a:pPr>
            <a:endParaRPr lang="de-DE" sz="1800" dirty="0" smtClean="0"/>
          </a:p>
          <a:p>
            <a:pPr eaLnBrk="1" hangingPunct="1">
              <a:buFontTx/>
              <a:buNone/>
            </a:pPr>
            <a:endParaRPr lang="de-DE" dirty="0" smtClean="0"/>
          </a:p>
          <a:p>
            <a:pPr eaLnBrk="1" hangingPunct="1">
              <a:buFontTx/>
              <a:buNone/>
            </a:pPr>
            <a:endParaRPr lang="de-DE" dirty="0" smtClean="0"/>
          </a:p>
        </p:txBody>
      </p:sp>
      <p:sp>
        <p:nvSpPr>
          <p:cNvPr id="4" name="Foliennummernplatzhalter 3"/>
          <p:cNvSpPr>
            <a:spLocks noGrp="1"/>
          </p:cNvSpPr>
          <p:nvPr>
            <p:ph type="sldNum" sz="quarter" idx="10"/>
          </p:nvPr>
        </p:nvSpPr>
        <p:spPr/>
        <p:txBody>
          <a:bodyPr/>
          <a:lstStyle/>
          <a:p>
            <a:pPr>
              <a:defRPr/>
            </a:pPr>
            <a:fld id="{30A9EB22-BA57-4B7D-8C59-F8FCDD628CC8}" type="slidenum">
              <a:rPr lang="de-DE" smtClean="0"/>
              <a:pPr>
                <a:defRPr/>
              </a:pPr>
              <a:t>80</a:t>
            </a:fld>
            <a:endParaRPr lang="de-DE"/>
          </a:p>
        </p:txBody>
      </p:sp>
    </p:spTree>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5" name="Titel 1"/>
          <p:cNvSpPr>
            <a:spLocks noGrp="1"/>
          </p:cNvSpPr>
          <p:nvPr>
            <p:ph type="title"/>
          </p:nvPr>
        </p:nvSpPr>
        <p:spPr/>
        <p:txBody>
          <a:bodyPr/>
          <a:lstStyle/>
          <a:p>
            <a:pPr eaLnBrk="1" hangingPunct="1"/>
            <a:r>
              <a:rPr lang="de-DE" dirty="0" smtClean="0"/>
              <a:t>Steuerabzugsverfahren (Reverse-Charge-Verfahren)</a:t>
            </a:r>
          </a:p>
        </p:txBody>
      </p:sp>
      <p:sp>
        <p:nvSpPr>
          <p:cNvPr id="3" name="Inhaltsplatzhalter 2"/>
          <p:cNvSpPr>
            <a:spLocks noGrp="1"/>
          </p:cNvSpPr>
          <p:nvPr>
            <p:ph idx="1"/>
          </p:nvPr>
        </p:nvSpPr>
        <p:spPr>
          <a:xfrm>
            <a:off x="279400" y="1268413"/>
            <a:ext cx="8367713" cy="4695659"/>
          </a:xfrm>
        </p:spPr>
        <p:txBody>
          <a:bodyPr/>
          <a:lstStyle/>
          <a:p>
            <a:pPr eaLnBrk="1" hangingPunct="1">
              <a:buNone/>
            </a:pPr>
            <a:endParaRPr lang="de-DE" sz="1800" u="sng" dirty="0" smtClean="0"/>
          </a:p>
          <a:p>
            <a:pPr eaLnBrk="1" hangingPunct="1">
              <a:buNone/>
            </a:pPr>
            <a:r>
              <a:rPr lang="de-DE" sz="1800" u="sng" dirty="0" smtClean="0"/>
              <a:t>Fall 3 (nach Beispiel 1 BMF-Schreiben zu § 13 b) UStG):</a:t>
            </a:r>
          </a:p>
          <a:p>
            <a:pPr eaLnBrk="1" hangingPunct="1">
              <a:buFont typeface="+mj-lt"/>
              <a:buAutoNum type="alphaLcParenR"/>
            </a:pPr>
            <a:endParaRPr lang="de-DE" sz="1800" dirty="0" smtClean="0"/>
          </a:p>
          <a:p>
            <a:pPr marL="0" indent="0" eaLnBrk="1" hangingPunct="1">
              <a:buNone/>
            </a:pPr>
            <a:r>
              <a:rPr lang="de-DE" sz="1800" dirty="0" smtClean="0"/>
              <a:t>U liefert Schlackenzement und Schlackensand in zwei getrennten Partien an den L. Schlackenzement ist in der Anlage 3 zu § 13 b) Abs. 2 Nr. 7 UStG nicht aufgeführt. Der gelieferte Schlackensand unterfällt Nr. 1 der vorgenannten Anlage 3. Der Kaufpreis für den Schlackenzement beträgt netto 50 Euro/t und für den Schlackensand netto 100 Euro/t. </a:t>
            </a:r>
          </a:p>
          <a:p>
            <a:pPr marL="0" indent="0" eaLnBrk="1" hangingPunct="1">
              <a:buNone/>
            </a:pPr>
            <a:endParaRPr lang="de-DE" sz="1800" dirty="0" smtClean="0"/>
          </a:p>
          <a:p>
            <a:pPr marL="0" indent="0" eaLnBrk="1" hangingPunct="1">
              <a:buNone/>
            </a:pPr>
            <a:r>
              <a:rPr lang="de-DE" sz="1800" dirty="0" smtClean="0"/>
              <a:t>Rechnungsstellung: </a:t>
            </a:r>
          </a:p>
          <a:p>
            <a:pPr marL="0" indent="0" eaLnBrk="1" hangingPunct="1">
              <a:buNone/>
            </a:pPr>
            <a:r>
              <a:rPr lang="de-DE" sz="1800" dirty="0" smtClean="0"/>
              <a:t>U an L 50 Euro/t netto plus 19 % </a:t>
            </a:r>
            <a:r>
              <a:rPr lang="de-DE" sz="1800" dirty="0" err="1" smtClean="0"/>
              <a:t>USt</a:t>
            </a:r>
            <a:r>
              <a:rPr lang="de-DE" sz="1800" dirty="0" smtClean="0"/>
              <a:t> für den Schlackensand (da kein § 13 b) UStG) und 100 Euro/T netto ohne </a:t>
            </a:r>
            <a:r>
              <a:rPr lang="de-DE" sz="1800" dirty="0" err="1" smtClean="0"/>
              <a:t>USt</a:t>
            </a:r>
            <a:r>
              <a:rPr lang="de-DE" sz="1800" dirty="0" smtClean="0"/>
              <a:t> für den Schlackensand mit Hinweis darauf, dass Steuerschuldner nach § 13 b) UStG der L ist. </a:t>
            </a:r>
          </a:p>
          <a:p>
            <a:pPr eaLnBrk="1" hangingPunct="1">
              <a:buNone/>
            </a:pPr>
            <a:endParaRPr lang="de-DE" sz="1600" dirty="0" smtClean="0"/>
          </a:p>
          <a:p>
            <a:pPr eaLnBrk="1" hangingPunct="1">
              <a:buNone/>
            </a:pPr>
            <a:endParaRPr lang="de-DE" sz="1800" dirty="0" smtClean="0"/>
          </a:p>
          <a:p>
            <a:pPr eaLnBrk="1" hangingPunct="1">
              <a:buFontTx/>
              <a:buNone/>
            </a:pPr>
            <a:endParaRPr lang="de-DE" sz="1800" dirty="0" smtClean="0"/>
          </a:p>
          <a:p>
            <a:pPr eaLnBrk="1" hangingPunct="1">
              <a:buFontTx/>
              <a:buNone/>
            </a:pPr>
            <a:endParaRPr lang="de-DE" dirty="0" smtClean="0"/>
          </a:p>
          <a:p>
            <a:pPr eaLnBrk="1" hangingPunct="1">
              <a:buFontTx/>
              <a:buNone/>
            </a:pPr>
            <a:endParaRPr lang="de-DE" dirty="0" smtClean="0"/>
          </a:p>
        </p:txBody>
      </p:sp>
      <p:sp>
        <p:nvSpPr>
          <p:cNvPr id="4" name="Foliennummernplatzhalter 3"/>
          <p:cNvSpPr>
            <a:spLocks noGrp="1"/>
          </p:cNvSpPr>
          <p:nvPr>
            <p:ph type="sldNum" sz="quarter" idx="10"/>
          </p:nvPr>
        </p:nvSpPr>
        <p:spPr/>
        <p:txBody>
          <a:bodyPr/>
          <a:lstStyle/>
          <a:p>
            <a:pPr>
              <a:defRPr/>
            </a:pPr>
            <a:fld id="{30A9EB22-BA57-4B7D-8C59-F8FCDD628CC8}" type="slidenum">
              <a:rPr lang="de-DE" smtClean="0"/>
              <a:pPr>
                <a:defRPr/>
              </a:pPr>
              <a:t>81</a:t>
            </a:fld>
            <a:endParaRPr lang="de-DE"/>
          </a:p>
        </p:txBody>
      </p:sp>
    </p:spTree>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5" name="Titel 1"/>
          <p:cNvSpPr>
            <a:spLocks noGrp="1"/>
          </p:cNvSpPr>
          <p:nvPr>
            <p:ph type="title"/>
          </p:nvPr>
        </p:nvSpPr>
        <p:spPr/>
        <p:txBody>
          <a:bodyPr/>
          <a:lstStyle/>
          <a:p>
            <a:pPr eaLnBrk="1" hangingPunct="1"/>
            <a:r>
              <a:rPr lang="de-DE" dirty="0" smtClean="0"/>
              <a:t>Steuerabzugsverfahren (Reverse-Charge-Verfahren)</a:t>
            </a:r>
          </a:p>
        </p:txBody>
      </p:sp>
      <p:sp>
        <p:nvSpPr>
          <p:cNvPr id="3" name="Inhaltsplatzhalter 2"/>
          <p:cNvSpPr>
            <a:spLocks noGrp="1"/>
          </p:cNvSpPr>
          <p:nvPr>
            <p:ph idx="1"/>
          </p:nvPr>
        </p:nvSpPr>
        <p:spPr>
          <a:xfrm>
            <a:off x="279400" y="1268413"/>
            <a:ext cx="8367713" cy="4695659"/>
          </a:xfrm>
        </p:spPr>
        <p:txBody>
          <a:bodyPr/>
          <a:lstStyle/>
          <a:p>
            <a:pPr eaLnBrk="1" hangingPunct="1">
              <a:buNone/>
            </a:pPr>
            <a:endParaRPr lang="de-DE" sz="1800" u="sng" dirty="0" smtClean="0"/>
          </a:p>
          <a:p>
            <a:pPr eaLnBrk="1" hangingPunct="1">
              <a:buFont typeface="+mj-lt"/>
              <a:buAutoNum type="alphaLcParenR"/>
            </a:pPr>
            <a:endParaRPr lang="de-DE" sz="1800" dirty="0" smtClean="0"/>
          </a:p>
          <a:p>
            <a:pPr eaLnBrk="1" hangingPunct="1">
              <a:buFont typeface="Symbol" pitchFamily="18" charset="2"/>
              <a:buChar char="-"/>
            </a:pPr>
            <a:r>
              <a:rPr lang="de-DE" sz="1800" dirty="0" smtClean="0"/>
              <a:t>Lieferung von Abfallgemischen, die sowohl aus in der Anlage 3 des UStG bezeichneten als auch dort nicht bezeichneten Abfällen bestehen, </a:t>
            </a:r>
          </a:p>
          <a:p>
            <a:pPr marL="723900" indent="-368300" eaLnBrk="1" hangingPunct="1">
              <a:buFont typeface="Wingdings" pitchFamily="2" charset="2"/>
              <a:buChar char="Ø"/>
            </a:pPr>
            <a:r>
              <a:rPr lang="de-DE" sz="1800" dirty="0" smtClean="0"/>
              <a:t>grundsätzlich </a:t>
            </a:r>
            <a:r>
              <a:rPr lang="de-DE" sz="1800" u="sng" dirty="0" smtClean="0"/>
              <a:t>getrennte Beurteilung</a:t>
            </a:r>
            <a:r>
              <a:rPr lang="de-DE" sz="1800" dirty="0" smtClean="0"/>
              <a:t> </a:t>
            </a:r>
          </a:p>
          <a:p>
            <a:pPr eaLnBrk="1" hangingPunct="1">
              <a:buFont typeface="Symbol" pitchFamily="18" charset="2"/>
              <a:buChar char="-"/>
            </a:pPr>
            <a:r>
              <a:rPr lang="de-DE" sz="1800" dirty="0" smtClean="0"/>
              <a:t>Falls getrennte Beurteilung nicht möglich </a:t>
            </a:r>
          </a:p>
          <a:p>
            <a:pPr marL="723900" indent="-368300" eaLnBrk="1" hangingPunct="1">
              <a:buFont typeface="Wingdings" pitchFamily="2" charset="2"/>
              <a:buChar char="Ø"/>
            </a:pPr>
            <a:r>
              <a:rPr lang="de-DE" sz="1800" dirty="0" smtClean="0"/>
              <a:t>Beurteilung des Abfallgemisches nach dem Stoff/Bestandteil, der dem Abfallgemisch seinen </a:t>
            </a:r>
            <a:r>
              <a:rPr lang="de-DE" sz="1800" u="sng" dirty="0" smtClean="0"/>
              <a:t>wesentlichen Charakter</a:t>
            </a:r>
            <a:r>
              <a:rPr lang="de-DE" sz="1800" dirty="0" smtClean="0"/>
              <a:t> verleiht. </a:t>
            </a:r>
          </a:p>
          <a:p>
            <a:pPr marL="723900" indent="0" eaLnBrk="1" hangingPunct="1">
              <a:buNone/>
            </a:pPr>
            <a:r>
              <a:rPr lang="de-DE" sz="1800" dirty="0" smtClean="0"/>
              <a:t>Beispiel: </a:t>
            </a:r>
          </a:p>
          <a:p>
            <a:pPr marL="723900" indent="0" eaLnBrk="1" hangingPunct="1">
              <a:buNone/>
            </a:pPr>
            <a:r>
              <a:rPr lang="de-DE" sz="1800" dirty="0" smtClean="0"/>
              <a:t>Lieferung von Abfällen und Schrott aus Aluminium (Zolltarif-Position 7602) und Lieferung von Pulver und Flitter aus Aluminium (Zolltarif–Position 7603, fällt nicht unter Anlage 3 UStG). </a:t>
            </a:r>
          </a:p>
          <a:p>
            <a:pPr marL="355600" indent="-355600" eaLnBrk="1" hangingPunct="1">
              <a:buFont typeface="Symbol" pitchFamily="18" charset="2"/>
              <a:buChar char="-"/>
            </a:pPr>
            <a:r>
              <a:rPr lang="de-DE" sz="1800" dirty="0" smtClean="0"/>
              <a:t>Wesentlicher Charakter </a:t>
            </a:r>
          </a:p>
          <a:p>
            <a:pPr marL="723900" indent="-368300" eaLnBrk="1" hangingPunct="1">
              <a:buFont typeface="Wingdings" pitchFamily="2" charset="2"/>
              <a:buChar char="Ø"/>
            </a:pPr>
            <a:r>
              <a:rPr lang="de-DE" sz="1800" dirty="0" smtClean="0"/>
              <a:t>Menge, Wert, Gewicht? </a:t>
            </a:r>
          </a:p>
          <a:p>
            <a:pPr eaLnBrk="1" hangingPunct="1">
              <a:buFontTx/>
              <a:buNone/>
            </a:pPr>
            <a:endParaRPr lang="de-DE" sz="1800" dirty="0" smtClean="0"/>
          </a:p>
          <a:p>
            <a:pPr eaLnBrk="1" hangingPunct="1">
              <a:buFontTx/>
              <a:buNone/>
            </a:pPr>
            <a:endParaRPr lang="de-DE" dirty="0" smtClean="0"/>
          </a:p>
          <a:p>
            <a:pPr eaLnBrk="1" hangingPunct="1">
              <a:buFontTx/>
              <a:buNone/>
            </a:pPr>
            <a:endParaRPr lang="de-DE" dirty="0" smtClean="0"/>
          </a:p>
        </p:txBody>
      </p:sp>
      <p:sp>
        <p:nvSpPr>
          <p:cNvPr id="4" name="Foliennummernplatzhalter 3"/>
          <p:cNvSpPr>
            <a:spLocks noGrp="1"/>
          </p:cNvSpPr>
          <p:nvPr>
            <p:ph type="sldNum" sz="quarter" idx="10"/>
          </p:nvPr>
        </p:nvSpPr>
        <p:spPr/>
        <p:txBody>
          <a:bodyPr/>
          <a:lstStyle/>
          <a:p>
            <a:pPr>
              <a:defRPr/>
            </a:pPr>
            <a:fld id="{30A9EB22-BA57-4B7D-8C59-F8FCDD628CC8}" type="slidenum">
              <a:rPr lang="de-DE" smtClean="0"/>
              <a:pPr>
                <a:defRPr/>
              </a:pPr>
              <a:t>82</a:t>
            </a:fld>
            <a:endParaRPr lang="de-DE"/>
          </a:p>
        </p:txBody>
      </p:sp>
    </p:spTree>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5" name="Titel 1"/>
          <p:cNvSpPr>
            <a:spLocks noGrp="1"/>
          </p:cNvSpPr>
          <p:nvPr>
            <p:ph type="title"/>
          </p:nvPr>
        </p:nvSpPr>
        <p:spPr/>
        <p:txBody>
          <a:bodyPr/>
          <a:lstStyle/>
          <a:p>
            <a:pPr eaLnBrk="1" hangingPunct="1"/>
            <a:r>
              <a:rPr lang="de-DE" dirty="0" smtClean="0"/>
              <a:t>Steuerabzugsverfahren (Reverse-Charge-Verfahren)</a:t>
            </a:r>
          </a:p>
        </p:txBody>
      </p:sp>
      <p:sp>
        <p:nvSpPr>
          <p:cNvPr id="3" name="Inhaltsplatzhalter 2"/>
          <p:cNvSpPr>
            <a:spLocks noGrp="1"/>
          </p:cNvSpPr>
          <p:nvPr>
            <p:ph idx="1"/>
          </p:nvPr>
        </p:nvSpPr>
        <p:spPr>
          <a:xfrm>
            <a:off x="279400" y="1268413"/>
            <a:ext cx="8367713" cy="4695659"/>
          </a:xfrm>
        </p:spPr>
        <p:txBody>
          <a:bodyPr/>
          <a:lstStyle/>
          <a:p>
            <a:pPr eaLnBrk="1" hangingPunct="1">
              <a:buFont typeface="Symbol" pitchFamily="18" charset="2"/>
              <a:buChar char="-"/>
            </a:pPr>
            <a:r>
              <a:rPr lang="de-DE" sz="1800" u="sng" dirty="0" smtClean="0"/>
              <a:t>Vermutungsregel („Elektronikschrott“):</a:t>
            </a:r>
            <a:r>
              <a:rPr lang="de-DE" sz="1800" dirty="0" smtClean="0"/>
              <a:t> </a:t>
            </a:r>
          </a:p>
          <a:p>
            <a:pPr indent="12700" eaLnBrk="1" hangingPunct="1">
              <a:buNone/>
            </a:pPr>
            <a:r>
              <a:rPr lang="de-DE" sz="1800" dirty="0" smtClean="0"/>
              <a:t>Bei durch Bruch, Verschleiß oder aus ähnlichen Gründen nicht mehr gebrauchsfähigen Maschinen, Elektro- und Elektronikgeräten und Heizkesseln ist davon auszugehen, dass sie dem Steuerabzugsverfahren unterliegen. </a:t>
            </a:r>
          </a:p>
          <a:p>
            <a:pPr marL="723900" indent="-368300" eaLnBrk="1" hangingPunct="1">
              <a:buFont typeface="Wingdings" pitchFamily="2" charset="2"/>
              <a:buChar char="Ø"/>
            </a:pPr>
            <a:r>
              <a:rPr lang="de-DE" sz="1800" dirty="0" smtClean="0"/>
              <a:t>z. B. Toaster, </a:t>
            </a:r>
            <a:r>
              <a:rPr lang="de-DE" sz="1800" dirty="0" err="1" smtClean="0"/>
              <a:t>Haarföhn</a:t>
            </a:r>
            <a:endParaRPr lang="de-DE" sz="1800" dirty="0" smtClean="0"/>
          </a:p>
          <a:p>
            <a:pPr marL="723900" indent="-368300" eaLnBrk="1" hangingPunct="1">
              <a:buFont typeface="Wingdings" pitchFamily="2" charset="2"/>
              <a:buChar char="Ø"/>
            </a:pPr>
            <a:endParaRPr lang="de-DE" sz="1800" dirty="0" smtClean="0"/>
          </a:p>
          <a:p>
            <a:pPr marL="355600" indent="-355600" eaLnBrk="1" hangingPunct="1">
              <a:buFont typeface="Symbol" pitchFamily="18" charset="2"/>
              <a:buChar char="-"/>
            </a:pPr>
            <a:r>
              <a:rPr lang="de-DE" sz="1800" dirty="0" smtClean="0"/>
              <a:t>Ausnahme: </a:t>
            </a:r>
          </a:p>
          <a:p>
            <a:pPr marL="355600" indent="0" eaLnBrk="1" hangingPunct="1">
              <a:buNone/>
            </a:pPr>
            <a:r>
              <a:rPr lang="de-DE" sz="1800" dirty="0" smtClean="0"/>
              <a:t>Die vorgenannten Regelungen (getrennte Beurteilung, wesentlicher Charakter, Vermutungsregel) gelten nicht für Gegenstände, für die es eine eigene Zolltarifposition gibt, </a:t>
            </a:r>
          </a:p>
          <a:p>
            <a:pPr marL="355600" indent="0" eaLnBrk="1" hangingPunct="1">
              <a:buFont typeface="Wingdings" pitchFamily="2" charset="2"/>
              <a:buChar char="Ø"/>
            </a:pPr>
            <a:r>
              <a:rPr lang="de-DE" sz="1800" dirty="0" smtClean="0"/>
              <a:t> z. B. Kühl- und Gefrierschränke (Zolltarifposition 8418)</a:t>
            </a:r>
          </a:p>
          <a:p>
            <a:pPr marL="355600" indent="0" eaLnBrk="1" hangingPunct="1">
              <a:buFont typeface="Wingdings" pitchFamily="2" charset="2"/>
              <a:buChar char="Ø"/>
            </a:pPr>
            <a:endParaRPr lang="de-DE" sz="1800" dirty="0" smtClean="0"/>
          </a:p>
          <a:p>
            <a:pPr marL="355600" indent="-355600" eaLnBrk="1" hangingPunct="1">
              <a:buFont typeface="Symbol" pitchFamily="18" charset="2"/>
              <a:buChar char="-"/>
            </a:pPr>
            <a:r>
              <a:rPr lang="de-DE" sz="1800" dirty="0" smtClean="0"/>
              <a:t>Diese Gegenstände sind auch dann in die eigene Zolltarifposition einzureihen, wenn sie unbrauchbar geworden, aber noch als solche erkennbar sind. </a:t>
            </a:r>
          </a:p>
          <a:p>
            <a:pPr indent="12700" eaLnBrk="1" hangingPunct="1">
              <a:buFont typeface="Wingdings" pitchFamily="2" charset="2"/>
              <a:buChar char="Ø"/>
            </a:pPr>
            <a:r>
              <a:rPr lang="de-DE" sz="1800" dirty="0" smtClean="0"/>
              <a:t> z. b. ein verunfallter Pkw mit wirtschaftlichem Totalschaden (Zolltarifposition 8703).</a:t>
            </a:r>
          </a:p>
          <a:p>
            <a:pPr eaLnBrk="1" hangingPunct="1">
              <a:buFontTx/>
              <a:buNone/>
            </a:pPr>
            <a:endParaRPr lang="de-DE" dirty="0" smtClean="0"/>
          </a:p>
          <a:p>
            <a:pPr eaLnBrk="1" hangingPunct="1">
              <a:buFontTx/>
              <a:buNone/>
            </a:pPr>
            <a:endParaRPr lang="de-DE" dirty="0" smtClean="0"/>
          </a:p>
        </p:txBody>
      </p:sp>
      <p:sp>
        <p:nvSpPr>
          <p:cNvPr id="4" name="Foliennummernplatzhalter 3"/>
          <p:cNvSpPr>
            <a:spLocks noGrp="1"/>
          </p:cNvSpPr>
          <p:nvPr>
            <p:ph type="sldNum" sz="quarter" idx="10"/>
          </p:nvPr>
        </p:nvSpPr>
        <p:spPr/>
        <p:txBody>
          <a:bodyPr/>
          <a:lstStyle/>
          <a:p>
            <a:pPr>
              <a:defRPr/>
            </a:pPr>
            <a:fld id="{30A9EB22-BA57-4B7D-8C59-F8FCDD628CC8}" type="slidenum">
              <a:rPr lang="de-DE" smtClean="0"/>
              <a:pPr>
                <a:defRPr/>
              </a:pPr>
              <a:t>83</a:t>
            </a:fld>
            <a:endParaRPr lang="de-DE"/>
          </a:p>
        </p:txBody>
      </p:sp>
    </p:spTree>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5" name="Titel 1"/>
          <p:cNvSpPr>
            <a:spLocks noGrp="1"/>
          </p:cNvSpPr>
          <p:nvPr>
            <p:ph type="title"/>
          </p:nvPr>
        </p:nvSpPr>
        <p:spPr/>
        <p:txBody>
          <a:bodyPr/>
          <a:lstStyle/>
          <a:p>
            <a:pPr eaLnBrk="1" hangingPunct="1"/>
            <a:r>
              <a:rPr lang="de-DE" dirty="0" smtClean="0"/>
              <a:t>Steuerabzugsverfahren (Reverse-Charge-Verfahren)</a:t>
            </a:r>
          </a:p>
        </p:txBody>
      </p:sp>
      <p:sp>
        <p:nvSpPr>
          <p:cNvPr id="3" name="Inhaltsplatzhalter 2"/>
          <p:cNvSpPr>
            <a:spLocks noGrp="1"/>
          </p:cNvSpPr>
          <p:nvPr>
            <p:ph idx="1"/>
          </p:nvPr>
        </p:nvSpPr>
        <p:spPr>
          <a:xfrm>
            <a:off x="279400" y="1268413"/>
            <a:ext cx="8367713" cy="4695659"/>
          </a:xfrm>
        </p:spPr>
        <p:txBody>
          <a:bodyPr/>
          <a:lstStyle/>
          <a:p>
            <a:pPr eaLnBrk="1" hangingPunct="1">
              <a:buFont typeface="Symbol" pitchFamily="18" charset="2"/>
              <a:buChar char="-"/>
            </a:pPr>
            <a:r>
              <a:rPr lang="de-DE" sz="1800" dirty="0" smtClean="0"/>
              <a:t>Vereinfachungsregelung  </a:t>
            </a:r>
          </a:p>
          <a:p>
            <a:pPr indent="12700" eaLnBrk="1" hangingPunct="1">
              <a:buNone/>
            </a:pPr>
            <a:r>
              <a:rPr lang="de-DE" sz="1800" dirty="0" smtClean="0"/>
              <a:t>Leistungsempfänger hat § 13 b) UStG angewandt, obwohl die Voraussetzungen hierfür fraglich waren oder sich später herausstellt, dass sie nicht vorgelegen haben (zumindest ein Abfallstoff fällt nicht unter § 13 b) UStG). </a:t>
            </a:r>
          </a:p>
          <a:p>
            <a:pPr marL="723900" indent="-368300" eaLnBrk="1" hangingPunct="1">
              <a:buFont typeface="Wingdings" pitchFamily="2" charset="2"/>
              <a:buChar char="Ø"/>
            </a:pPr>
            <a:r>
              <a:rPr lang="de-DE" sz="1800" dirty="0" smtClean="0"/>
              <a:t>Diese Handhabung ist beim Leistenden und beim Leistungsempfänger nicht zu beanstanden, wenn sich beide über die Anwendung von § 13 b) UStG einig waren und der Umsatz vom Leistungsempfänger in zutreffender Höhe versteuert wurde. </a:t>
            </a:r>
          </a:p>
          <a:p>
            <a:pPr marL="355600" indent="-355600" eaLnBrk="1" hangingPunct="1">
              <a:buFont typeface="Symbol" pitchFamily="18" charset="2"/>
              <a:buChar char="-"/>
            </a:pPr>
            <a:r>
              <a:rPr lang="de-DE" sz="1800" dirty="0" smtClean="0"/>
              <a:t>Es müssen  „Zweifel“ bestehen (zumindest ein „§ 13 b) UStG-Abfall“) </a:t>
            </a:r>
          </a:p>
          <a:p>
            <a:pPr marL="723900" indent="-368300" eaLnBrk="1" hangingPunct="1">
              <a:buFont typeface="Wingdings" pitchFamily="2" charset="2"/>
              <a:buChar char="Ø"/>
            </a:pPr>
            <a:r>
              <a:rPr lang="de-DE" sz="1800" dirty="0" smtClean="0"/>
              <a:t>Keine „willkürliche“ Vereinbarung von § 13 b  UStG </a:t>
            </a:r>
          </a:p>
          <a:p>
            <a:pPr marL="355600" indent="-355600" eaLnBrk="1" hangingPunct="1">
              <a:buFont typeface="Symbol" pitchFamily="18" charset="2"/>
              <a:buChar char="-"/>
            </a:pPr>
            <a:r>
              <a:rPr lang="de-DE" sz="1800" dirty="0" smtClean="0"/>
              <a:t>Es muss eine „Einigung“ zwischen den Vertragspartnern vorliegen. </a:t>
            </a:r>
          </a:p>
          <a:p>
            <a:pPr marL="723900" indent="-368300" eaLnBrk="1" hangingPunct="1">
              <a:buFont typeface="Wingdings" pitchFamily="2" charset="2"/>
              <a:buChar char="Ø"/>
            </a:pPr>
            <a:r>
              <a:rPr lang="de-DE" sz="1800" dirty="0" smtClean="0"/>
              <a:t> konkludente Einigung reicht (z. B. Rechnungsstellung nach § 13 b) UStG)</a:t>
            </a:r>
          </a:p>
          <a:p>
            <a:pPr marL="355600" indent="-355600" eaLnBrk="1" hangingPunct="1">
              <a:buFont typeface="Symbol" pitchFamily="18" charset="2"/>
              <a:buChar char="-"/>
            </a:pPr>
            <a:r>
              <a:rPr lang="de-DE" sz="1800" dirty="0" smtClean="0"/>
              <a:t>Leistungsempfänger muss </a:t>
            </a:r>
            <a:r>
              <a:rPr lang="de-DE" sz="1800" dirty="0" err="1" smtClean="0"/>
              <a:t>USt</a:t>
            </a:r>
            <a:r>
              <a:rPr lang="de-DE" sz="1800" dirty="0" smtClean="0"/>
              <a:t> in zutreffender Höhe abgeführt haben. </a:t>
            </a:r>
          </a:p>
          <a:p>
            <a:pPr marL="723900" indent="-368300" eaLnBrk="1" hangingPunct="1">
              <a:buFont typeface="Wingdings" pitchFamily="2" charset="2"/>
              <a:buChar char="Ø"/>
            </a:pPr>
            <a:r>
              <a:rPr lang="de-DE" sz="1800" dirty="0" smtClean="0"/>
              <a:t>Risiko des leistenden Unternehmers, wenn der Leistungsempfänger dies unterlässt.</a:t>
            </a:r>
          </a:p>
          <a:p>
            <a:pPr marL="355600" indent="-355600" eaLnBrk="1" hangingPunct="1">
              <a:buFont typeface="Symbol" pitchFamily="18" charset="2"/>
              <a:buChar char="-"/>
            </a:pPr>
            <a:endParaRPr lang="de-DE" sz="1800" dirty="0" smtClean="0"/>
          </a:p>
          <a:p>
            <a:pPr eaLnBrk="1" hangingPunct="1">
              <a:buFontTx/>
              <a:buNone/>
            </a:pPr>
            <a:endParaRPr lang="de-DE" dirty="0" smtClean="0"/>
          </a:p>
          <a:p>
            <a:pPr eaLnBrk="1" hangingPunct="1">
              <a:buFontTx/>
              <a:buNone/>
            </a:pPr>
            <a:endParaRPr lang="de-DE" dirty="0" smtClean="0"/>
          </a:p>
        </p:txBody>
      </p:sp>
      <p:sp>
        <p:nvSpPr>
          <p:cNvPr id="4" name="Foliennummernplatzhalter 3"/>
          <p:cNvSpPr>
            <a:spLocks noGrp="1"/>
          </p:cNvSpPr>
          <p:nvPr>
            <p:ph type="sldNum" sz="quarter" idx="10"/>
          </p:nvPr>
        </p:nvSpPr>
        <p:spPr/>
        <p:txBody>
          <a:bodyPr/>
          <a:lstStyle/>
          <a:p>
            <a:pPr>
              <a:defRPr/>
            </a:pPr>
            <a:fld id="{30A9EB22-BA57-4B7D-8C59-F8FCDD628CC8}" type="slidenum">
              <a:rPr lang="de-DE" smtClean="0"/>
              <a:pPr>
                <a:defRPr/>
              </a:pPr>
              <a:t>84</a:t>
            </a:fld>
            <a:endParaRPr lang="de-DE"/>
          </a:p>
        </p:txBody>
      </p:sp>
    </p:spTree>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5" name="Titel 1"/>
          <p:cNvSpPr>
            <a:spLocks noGrp="1"/>
          </p:cNvSpPr>
          <p:nvPr>
            <p:ph type="title"/>
          </p:nvPr>
        </p:nvSpPr>
        <p:spPr/>
        <p:txBody>
          <a:bodyPr/>
          <a:lstStyle/>
          <a:p>
            <a:pPr eaLnBrk="1" hangingPunct="1"/>
            <a:r>
              <a:rPr lang="de-DE" dirty="0" smtClean="0"/>
              <a:t>Steuerabzugsverfahren (Reverse-Charge-Verfahren)</a:t>
            </a:r>
          </a:p>
        </p:txBody>
      </p:sp>
      <p:sp>
        <p:nvSpPr>
          <p:cNvPr id="3" name="Inhaltsplatzhalter 2"/>
          <p:cNvSpPr>
            <a:spLocks noGrp="1"/>
          </p:cNvSpPr>
          <p:nvPr>
            <p:ph idx="1"/>
          </p:nvPr>
        </p:nvSpPr>
        <p:spPr/>
        <p:txBody>
          <a:bodyPr/>
          <a:lstStyle/>
          <a:p>
            <a:pPr eaLnBrk="1" hangingPunct="1">
              <a:buFontTx/>
              <a:buNone/>
            </a:pPr>
            <a:r>
              <a:rPr lang="de-DE" sz="1800" u="sng" dirty="0" smtClean="0"/>
              <a:t>Fall 4 (tauschähnlicher Umsatz):</a:t>
            </a:r>
          </a:p>
          <a:p>
            <a:pPr eaLnBrk="1" hangingPunct="1">
              <a:buFontTx/>
              <a:buNone/>
            </a:pPr>
            <a:endParaRPr lang="de-DE" sz="1800" dirty="0" smtClean="0"/>
          </a:p>
          <a:p>
            <a:pPr marL="0" indent="0" eaLnBrk="1" hangingPunct="1">
              <a:buFontTx/>
              <a:buNone/>
            </a:pPr>
            <a:r>
              <a:rPr lang="de-DE" sz="1800" dirty="0" smtClean="0"/>
              <a:t>U liefert Kupferschrott (Zolltarif-Position 7404) an Entsorger E. Der Wert der Entsorgungsleistung beträgt 100,00 Euro/t. Der Wert des Kupferschrotts beträgt 20 Euro/t. Es liegt ein tauschähnlicher Umsatz vor, soweit sich die beiden Werte wechselseitig beeinflussen (E erhält von U 80,00 Euro/t Baraufgabe und Kupferschrott). </a:t>
            </a:r>
          </a:p>
          <a:p>
            <a:pPr eaLnBrk="1" hangingPunct="1">
              <a:buFontTx/>
              <a:buNone/>
            </a:pPr>
            <a:r>
              <a:rPr lang="de-DE" sz="1800" dirty="0" smtClean="0"/>
              <a:t>Rechnungsstellung:</a:t>
            </a:r>
          </a:p>
          <a:p>
            <a:pPr eaLnBrk="1" hangingPunct="1">
              <a:buFontTx/>
              <a:buNone/>
            </a:pPr>
            <a:endParaRPr lang="de-DE" sz="1800" dirty="0" smtClean="0"/>
          </a:p>
          <a:p>
            <a:pPr eaLnBrk="1" hangingPunct="1">
              <a:buFontTx/>
              <a:buNone/>
            </a:pPr>
            <a:r>
              <a:rPr lang="de-DE" sz="1800" dirty="0" smtClean="0"/>
              <a:t>Steuerabzugsverfahren:</a:t>
            </a:r>
          </a:p>
          <a:p>
            <a:pPr eaLnBrk="1" hangingPunct="1">
              <a:buFontTx/>
              <a:buNone/>
            </a:pPr>
            <a:endParaRPr lang="de-DE" sz="1800" dirty="0" smtClean="0"/>
          </a:p>
          <a:p>
            <a:pPr eaLnBrk="1" hangingPunct="1">
              <a:buFontTx/>
              <a:buNone/>
            </a:pPr>
            <a:r>
              <a:rPr lang="de-DE" sz="1800" dirty="0" smtClean="0"/>
              <a:t>E an U: 100 Euro/t + 19 % </a:t>
            </a:r>
            <a:r>
              <a:rPr lang="de-DE" sz="1800" dirty="0" err="1" smtClean="0"/>
              <a:t>USt</a:t>
            </a:r>
            <a:r>
              <a:rPr lang="de-DE" sz="1800" dirty="0" smtClean="0"/>
              <a:t> = 119 Euro brutto. </a:t>
            </a:r>
          </a:p>
          <a:p>
            <a:pPr marL="0" indent="0" eaLnBrk="1" hangingPunct="1">
              <a:buFontTx/>
              <a:buNone/>
            </a:pPr>
            <a:r>
              <a:rPr lang="de-DE" sz="1800" dirty="0" smtClean="0"/>
              <a:t>U an E: 20 Euro/t netto (ohne </a:t>
            </a:r>
            <a:r>
              <a:rPr lang="de-DE" sz="1800" dirty="0" err="1" smtClean="0"/>
              <a:t>USt</a:t>
            </a:r>
            <a:r>
              <a:rPr lang="de-DE" sz="1800" dirty="0" smtClean="0"/>
              <a:t>), da Steuerschuldner der Lieferungsempfänger E ist, d. h., E muss 19 % </a:t>
            </a:r>
            <a:r>
              <a:rPr lang="de-DE" sz="1800" dirty="0" err="1" smtClean="0"/>
              <a:t>USt</a:t>
            </a:r>
            <a:r>
              <a:rPr lang="de-DE" sz="1800" dirty="0" smtClean="0"/>
              <a:t> auf 20 Euro/t abführen; aber U muss in seiner Rechnung auf die Steuerschuldnerschaft des E (§ 14 a Abs. 5 UStG) hinweisen.  </a:t>
            </a:r>
          </a:p>
          <a:p>
            <a:pPr eaLnBrk="1" hangingPunct="1">
              <a:buFontTx/>
              <a:buNone/>
            </a:pPr>
            <a:endParaRPr lang="de-DE" dirty="0" smtClean="0"/>
          </a:p>
          <a:p>
            <a:pPr eaLnBrk="1" hangingPunct="1">
              <a:buFontTx/>
              <a:buNone/>
            </a:pPr>
            <a:endParaRPr lang="de-DE" dirty="0" smtClean="0"/>
          </a:p>
        </p:txBody>
      </p:sp>
      <p:sp>
        <p:nvSpPr>
          <p:cNvPr id="4" name="Foliennummernplatzhalter 3"/>
          <p:cNvSpPr>
            <a:spLocks noGrp="1"/>
          </p:cNvSpPr>
          <p:nvPr>
            <p:ph type="sldNum" sz="quarter" idx="10"/>
          </p:nvPr>
        </p:nvSpPr>
        <p:spPr/>
        <p:txBody>
          <a:bodyPr/>
          <a:lstStyle/>
          <a:p>
            <a:pPr>
              <a:defRPr/>
            </a:pPr>
            <a:fld id="{30A9EB22-BA57-4B7D-8C59-F8FCDD628CC8}" type="slidenum">
              <a:rPr lang="de-DE" smtClean="0"/>
              <a:pPr>
                <a:defRPr/>
              </a:pPr>
              <a:t>85</a:t>
            </a:fld>
            <a:endParaRPr lang="de-DE"/>
          </a:p>
        </p:txBody>
      </p:sp>
    </p:spTree>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liennummernplatzhalter 1"/>
          <p:cNvSpPr>
            <a:spLocks noGrp="1"/>
          </p:cNvSpPr>
          <p:nvPr>
            <p:ph type="sldNum" sz="quarter" idx="10"/>
          </p:nvPr>
        </p:nvSpPr>
        <p:spPr/>
        <p:txBody>
          <a:bodyPr/>
          <a:lstStyle/>
          <a:p>
            <a:pPr>
              <a:defRPr/>
            </a:pPr>
            <a:fld id="{3ED8189D-806D-46E1-8A00-A7D2FF69F4DE}" type="slidenum">
              <a:rPr lang="de-DE"/>
              <a:pPr>
                <a:defRPr/>
              </a:pPr>
              <a:t>86</a:t>
            </a:fld>
            <a:endParaRPr lang="de-DE"/>
          </a:p>
        </p:txBody>
      </p:sp>
      <p:sp>
        <p:nvSpPr>
          <p:cNvPr id="114690" name="Text Box 2"/>
          <p:cNvSpPr txBox="1">
            <a:spLocks noChangeArrowheads="1"/>
          </p:cNvSpPr>
          <p:nvPr/>
        </p:nvSpPr>
        <p:spPr bwMode="auto">
          <a:xfrm>
            <a:off x="303213" y="1150938"/>
            <a:ext cx="8624887" cy="4789487"/>
          </a:xfrm>
          <a:prstGeom prst="rect">
            <a:avLst/>
          </a:prstGeom>
          <a:noFill/>
          <a:ln w="9525" algn="ctr">
            <a:noFill/>
            <a:miter lim="800000"/>
            <a:headEnd/>
            <a:tailEnd/>
          </a:ln>
        </p:spPr>
        <p:txBody>
          <a:bodyPr wrap="none"/>
          <a:lstStyle/>
          <a:p>
            <a:pPr marL="355600" indent="-355600" algn="just" fontAlgn="ctr">
              <a:tabLst>
                <a:tab pos="663575" algn="l"/>
              </a:tabLst>
            </a:pPr>
            <a:r>
              <a:rPr lang="de-DE">
                <a:solidFill>
                  <a:srgbClr val="FF0000"/>
                </a:solidFill>
              </a:rPr>
              <a:t>ROT</a:t>
            </a:r>
            <a:r>
              <a:rPr lang="de-DE">
                <a:latin typeface="AvocadoRegular" pitchFamily="2" charset="0"/>
              </a:rPr>
              <a:t> (= Containerdienst und MVA-Betreiber) und </a:t>
            </a:r>
            <a:r>
              <a:rPr lang="de-DE">
                <a:solidFill>
                  <a:srgbClr val="00CC00"/>
                </a:solidFill>
              </a:rPr>
              <a:t>GRÜN</a:t>
            </a:r>
            <a:r>
              <a:rPr lang="de-DE">
                <a:latin typeface="AvocadoRegular" pitchFamily="2" charset="0"/>
              </a:rPr>
              <a:t> (=Sortieranlagenbetreiber) </a:t>
            </a:r>
          </a:p>
          <a:p>
            <a:pPr marL="355600" indent="-355600" algn="just" fontAlgn="ctr">
              <a:tabLst>
                <a:tab pos="663575" algn="l"/>
              </a:tabLst>
            </a:pPr>
            <a:r>
              <a:rPr lang="de-DE">
                <a:latin typeface="AvocadoRegular" pitchFamily="2" charset="0"/>
              </a:rPr>
              <a:t>verpflichten sich hiermit zu folgenden Entsorgungsleistungen:</a:t>
            </a:r>
          </a:p>
          <a:p>
            <a:pPr marL="355600" indent="-355600" algn="just" fontAlgn="ctr">
              <a:tabLst>
                <a:tab pos="663575" algn="l"/>
              </a:tabLst>
            </a:pPr>
            <a:endParaRPr lang="de-DE">
              <a:latin typeface="AvocadoRegular" pitchFamily="2" charset="0"/>
            </a:endParaRPr>
          </a:p>
          <a:p>
            <a:pPr marL="355600" indent="-355600" algn="just" fontAlgn="ctr">
              <a:tabLst>
                <a:tab pos="663575" algn="l"/>
              </a:tabLst>
            </a:pPr>
            <a:r>
              <a:rPr lang="de-DE">
                <a:latin typeface="AvocadoRegular" pitchFamily="2" charset="0"/>
              </a:rPr>
              <a:t>a)</a:t>
            </a:r>
            <a:r>
              <a:rPr lang="de-DE" sz="1400">
                <a:latin typeface="AvocadoRegular" pitchFamily="2" charset="0"/>
              </a:rPr>
              <a:t>	</a:t>
            </a:r>
            <a:r>
              <a:rPr lang="de-DE">
                <a:solidFill>
                  <a:srgbClr val="00CC00"/>
                </a:solidFill>
              </a:rPr>
              <a:t>GRÜN</a:t>
            </a:r>
            <a:r>
              <a:rPr lang="de-DE">
                <a:latin typeface="AvocadoRegular" pitchFamily="2" charset="0"/>
              </a:rPr>
              <a:t> verpflichtet sich hiermit, von </a:t>
            </a:r>
            <a:r>
              <a:rPr lang="de-DE">
                <a:solidFill>
                  <a:srgbClr val="FF0000"/>
                </a:solidFill>
              </a:rPr>
              <a:t>ROT</a:t>
            </a:r>
            <a:r>
              <a:rPr lang="de-DE">
                <a:latin typeface="AvocadoRegular" pitchFamily="2" charset="0"/>
              </a:rPr>
              <a:t> in der Zeit vom 01.01.2010 bis zum 31.12.2010 pro </a:t>
            </a:r>
          </a:p>
          <a:p>
            <a:pPr marL="355600" indent="-355600" algn="just" fontAlgn="ctr">
              <a:tabLst>
                <a:tab pos="663575" algn="l"/>
              </a:tabLst>
            </a:pPr>
            <a:r>
              <a:rPr lang="de-DE">
                <a:latin typeface="AvocadoRegular" pitchFamily="2" charset="0"/>
              </a:rPr>
              <a:t>	Monat 1.500 t Abfälle, die den Abfallschlüsseln gemäß Abfallverzeichnis-Verordnung 20 03 01 </a:t>
            </a:r>
          </a:p>
          <a:p>
            <a:pPr marL="355600" indent="-355600" algn="just" fontAlgn="ctr">
              <a:tabLst>
                <a:tab pos="663575" algn="l"/>
              </a:tabLst>
            </a:pPr>
            <a:r>
              <a:rPr lang="de-DE">
                <a:latin typeface="AvocadoRegular" pitchFamily="2" charset="0"/>
              </a:rPr>
              <a:t>	und/oder 17 09 04 zuzuordnen sind, in ihrer Sortieranlage anzunehmen und gemäß den geltenden </a:t>
            </a:r>
          </a:p>
          <a:p>
            <a:pPr marL="355600" indent="-355600" algn="just" fontAlgn="ctr">
              <a:tabLst>
                <a:tab pos="663575" algn="l"/>
              </a:tabLst>
            </a:pPr>
            <a:r>
              <a:rPr lang="de-DE">
                <a:latin typeface="AvocadoRegular" pitchFamily="2" charset="0"/>
              </a:rPr>
              <a:t>	rechtlichen Vorgaben ordnungsgemäß zu verwerten. </a:t>
            </a:r>
            <a:r>
              <a:rPr lang="de-DE">
                <a:solidFill>
                  <a:srgbClr val="FF0000"/>
                </a:solidFill>
              </a:rPr>
              <a:t>ROT </a:t>
            </a:r>
            <a:r>
              <a:rPr lang="de-DE">
                <a:latin typeface="AvocadoRegular" pitchFamily="2" charset="0"/>
              </a:rPr>
              <a:t>hat im Rahmen des vorstehenden </a:t>
            </a:r>
          </a:p>
          <a:p>
            <a:pPr marL="355600" indent="-355600" algn="just" fontAlgn="ctr">
              <a:tabLst>
                <a:tab pos="663575" algn="l"/>
              </a:tabLst>
            </a:pPr>
            <a:r>
              <a:rPr lang="de-DE">
                <a:latin typeface="AvocadoRegular" pitchFamily="2" charset="0"/>
              </a:rPr>
              <a:t>	Mengenkontingents die Lieferplanung sowie die Verteilung der Menge auf die einzelnen Abfallarten </a:t>
            </a:r>
          </a:p>
          <a:p>
            <a:pPr marL="355600" indent="-355600" algn="just" fontAlgn="ctr">
              <a:tabLst>
                <a:tab pos="663575" algn="l"/>
              </a:tabLst>
            </a:pPr>
            <a:r>
              <a:rPr lang="de-DE">
                <a:latin typeface="AvocadoRegular" pitchFamily="2" charset="0"/>
              </a:rPr>
              <a:t>	festzulegen und </a:t>
            </a:r>
            <a:r>
              <a:rPr lang="de-DE">
                <a:solidFill>
                  <a:srgbClr val="00CC00"/>
                </a:solidFill>
              </a:rPr>
              <a:t>GRÜN</a:t>
            </a:r>
            <a:r>
              <a:rPr lang="de-DE">
                <a:latin typeface="AvocadoRegular" pitchFamily="2" charset="0"/>
              </a:rPr>
              <a:t> diese Informationen mindestens zehn Kalendertage vor jeder Anlieferung </a:t>
            </a:r>
          </a:p>
          <a:p>
            <a:pPr marL="355600" indent="-355600" algn="just" fontAlgn="ctr">
              <a:tabLst>
                <a:tab pos="663575" algn="l"/>
              </a:tabLst>
            </a:pPr>
            <a:r>
              <a:rPr lang="de-DE">
                <a:latin typeface="AvocadoRegular" pitchFamily="2" charset="0"/>
              </a:rPr>
              <a:t>	mitzuteilen.</a:t>
            </a:r>
          </a:p>
          <a:p>
            <a:pPr marL="355600" indent="-355600" algn="just" fontAlgn="ctr">
              <a:tabLst>
                <a:tab pos="663575" algn="l"/>
              </a:tabLst>
            </a:pPr>
            <a:endParaRPr lang="de-DE">
              <a:latin typeface="AvocadoRegular" pitchFamily="2" charset="0"/>
            </a:endParaRPr>
          </a:p>
          <a:p>
            <a:pPr marL="355600" indent="-355600" algn="just" fontAlgn="ctr">
              <a:tabLst>
                <a:tab pos="663575" algn="l"/>
              </a:tabLst>
            </a:pPr>
            <a:r>
              <a:rPr lang="de-DE">
                <a:latin typeface="AvocadoRegular" pitchFamily="2" charset="0"/>
              </a:rPr>
              <a:t>b)	</a:t>
            </a:r>
            <a:r>
              <a:rPr lang="de-DE">
                <a:solidFill>
                  <a:srgbClr val="FF0000"/>
                </a:solidFill>
              </a:rPr>
              <a:t>ROT</a:t>
            </a:r>
            <a:r>
              <a:rPr lang="de-DE">
                <a:latin typeface="AvocadoRegular" pitchFamily="2" charset="0"/>
              </a:rPr>
              <a:t> verpflichtet sich hiermit, von </a:t>
            </a:r>
            <a:r>
              <a:rPr lang="de-DE">
                <a:solidFill>
                  <a:srgbClr val="00CC00"/>
                </a:solidFill>
              </a:rPr>
              <a:t>GRÜN</a:t>
            </a:r>
            <a:r>
              <a:rPr lang="de-DE">
                <a:latin typeface="AvocadoRegular" pitchFamily="2" charset="0"/>
              </a:rPr>
              <a:t> in der Zeit vom 01.01.2010 bis zum 31.12.2010 pro </a:t>
            </a:r>
          </a:p>
          <a:p>
            <a:pPr marL="355600" indent="-355600" algn="just" fontAlgn="ctr">
              <a:tabLst>
                <a:tab pos="663575" algn="l"/>
              </a:tabLst>
            </a:pPr>
            <a:r>
              <a:rPr lang="de-DE">
                <a:latin typeface="AvocadoRegular" pitchFamily="2" charset="0"/>
              </a:rPr>
              <a:t>	Monat 1.500 t Abfälle, die dem Abfallschlüssel gemäß Abfallverzeichnis-Verordnung 19 12 12 </a:t>
            </a:r>
          </a:p>
          <a:p>
            <a:pPr marL="355600" indent="-355600" algn="just" fontAlgn="ctr">
              <a:tabLst>
                <a:tab pos="663575" algn="l"/>
              </a:tabLst>
            </a:pPr>
            <a:r>
              <a:rPr lang="de-DE">
                <a:latin typeface="AvocadoRegular" pitchFamily="2" charset="0"/>
              </a:rPr>
              <a:t>	zuzuordnen sind, in ihrer MVA anzunehmen und gemäß den geltenden rechtlichen Vorgaben </a:t>
            </a:r>
            <a:br>
              <a:rPr lang="de-DE">
                <a:latin typeface="AvocadoRegular" pitchFamily="2" charset="0"/>
              </a:rPr>
            </a:br>
            <a:r>
              <a:rPr lang="de-DE">
                <a:latin typeface="AvocadoRegular" pitchFamily="2" charset="0"/>
              </a:rPr>
              <a:t>ordnungsgemäß zu entsorgen. </a:t>
            </a:r>
            <a:r>
              <a:rPr lang="de-DE">
                <a:solidFill>
                  <a:srgbClr val="00CC00"/>
                </a:solidFill>
              </a:rPr>
              <a:t>GRÜN</a:t>
            </a:r>
            <a:r>
              <a:rPr lang="de-DE">
                <a:latin typeface="AvocadoRegular" pitchFamily="2" charset="0"/>
              </a:rPr>
              <a:t> hat im Rahmen des vorstehenden Mengenkontingents die </a:t>
            </a:r>
          </a:p>
          <a:p>
            <a:pPr marL="355600" indent="-355600" algn="just" fontAlgn="ctr">
              <a:tabLst>
                <a:tab pos="663575" algn="l"/>
              </a:tabLst>
            </a:pPr>
            <a:r>
              <a:rPr lang="de-DE">
                <a:latin typeface="AvocadoRegular" pitchFamily="2" charset="0"/>
              </a:rPr>
              <a:t>	Lieferplanung festzulegen und </a:t>
            </a:r>
            <a:r>
              <a:rPr lang="de-DE">
                <a:solidFill>
                  <a:srgbClr val="FF0000"/>
                </a:solidFill>
              </a:rPr>
              <a:t>ROT</a:t>
            </a:r>
            <a:r>
              <a:rPr lang="de-DE">
                <a:latin typeface="AvocadoRegular" pitchFamily="2" charset="0"/>
              </a:rPr>
              <a:t> diese Informationen mindestens zehn Kalendertage vor jeder</a:t>
            </a:r>
          </a:p>
          <a:p>
            <a:pPr marL="355600" indent="-355600" algn="just" fontAlgn="ctr">
              <a:tabLst>
                <a:tab pos="663575" algn="l"/>
              </a:tabLst>
            </a:pPr>
            <a:r>
              <a:rPr lang="de-DE">
                <a:latin typeface="AvocadoRegular" pitchFamily="2" charset="0"/>
              </a:rPr>
              <a:t>	Anlieferung mitzuteilen.</a:t>
            </a:r>
          </a:p>
          <a:p>
            <a:pPr marL="355600" indent="-355600" algn="just" fontAlgn="ctr">
              <a:tabLst>
                <a:tab pos="663575" algn="l"/>
              </a:tabLst>
            </a:pPr>
            <a:endParaRPr lang="de-DE">
              <a:latin typeface="AvocadoRegular" pitchFamily="2" charset="0"/>
            </a:endParaRPr>
          </a:p>
          <a:p>
            <a:pPr marL="355600" indent="-355600" algn="just" fontAlgn="ctr">
              <a:tabLst>
                <a:tab pos="663575" algn="l"/>
              </a:tabLst>
            </a:pPr>
            <a:r>
              <a:rPr lang="de-DE">
                <a:latin typeface="AvocadoRegular" pitchFamily="2" charset="0"/>
              </a:rPr>
              <a:t>c)	Sofern vorstehend in lit. a) und lit. b) keine besondere Regelung enthalten ist, gelten für die </a:t>
            </a:r>
          </a:p>
          <a:p>
            <a:pPr marL="355600" indent="-355600" algn="just" fontAlgn="ctr">
              <a:tabLst>
                <a:tab pos="663575" algn="l"/>
              </a:tabLst>
            </a:pPr>
            <a:r>
              <a:rPr lang="de-DE">
                <a:latin typeface="AvocadoRegular" pitchFamily="2" charset="0"/>
              </a:rPr>
              <a:t>	jeweils zu erbringenden Leistungen die gesetzlichen Bestimmungen. </a:t>
            </a:r>
          </a:p>
        </p:txBody>
      </p:sp>
      <p:sp>
        <p:nvSpPr>
          <p:cNvPr id="94211" name="Text Box 3"/>
          <p:cNvSpPr txBox="1">
            <a:spLocks noChangeArrowheads="1"/>
          </p:cNvSpPr>
          <p:nvPr/>
        </p:nvSpPr>
        <p:spPr bwMode="auto">
          <a:xfrm>
            <a:off x="357188" y="454025"/>
            <a:ext cx="5194300" cy="519113"/>
          </a:xfrm>
          <a:prstGeom prst="rect">
            <a:avLst/>
          </a:prstGeom>
          <a:noFill/>
          <a:ln w="9525">
            <a:noFill/>
            <a:miter lim="800000"/>
            <a:headEnd/>
            <a:tailEnd/>
          </a:ln>
        </p:spPr>
        <p:txBody>
          <a:bodyPr wrap="none"/>
          <a:lstStyle/>
          <a:p>
            <a:pPr fontAlgn="ctr"/>
            <a:r>
              <a:rPr lang="de-DE" sz="2800">
                <a:solidFill>
                  <a:srgbClr val="22593C"/>
                </a:solidFill>
              </a:rPr>
              <a:t>Beispiel - vertragliche Klausel:</a:t>
            </a:r>
          </a:p>
        </p:txBody>
      </p:sp>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14690"/>
                                        </p:tgtEl>
                                        <p:attrNameLst>
                                          <p:attrName>style.visibility</p:attrName>
                                        </p:attrNameLst>
                                      </p:cBhvr>
                                      <p:to>
                                        <p:strVal val="visible"/>
                                      </p:to>
                                    </p:set>
                                    <p:animEffect transition="in" filter="dissolve">
                                      <p:cBhvr>
                                        <p:cTn id="7" dur="500"/>
                                        <p:tgtEl>
                                          <p:spTgt spid="11469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4690" grpId="0" autoUpdateAnimBg="0"/>
    </p:bld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liennummernplatzhalter 1"/>
          <p:cNvSpPr>
            <a:spLocks noGrp="1"/>
          </p:cNvSpPr>
          <p:nvPr>
            <p:ph type="sldNum" sz="quarter" idx="10"/>
          </p:nvPr>
        </p:nvSpPr>
        <p:spPr/>
        <p:txBody>
          <a:bodyPr/>
          <a:lstStyle/>
          <a:p>
            <a:pPr>
              <a:defRPr/>
            </a:pPr>
            <a:fld id="{6F1DD0D1-4C26-4991-AF00-091FF26628C8}" type="slidenum">
              <a:rPr lang="de-DE"/>
              <a:pPr>
                <a:defRPr/>
              </a:pPr>
              <a:t>87</a:t>
            </a:fld>
            <a:endParaRPr lang="de-DE"/>
          </a:p>
        </p:txBody>
      </p:sp>
      <p:sp>
        <p:nvSpPr>
          <p:cNvPr id="115714" name="Text Box 2"/>
          <p:cNvSpPr txBox="1">
            <a:spLocks noChangeArrowheads="1"/>
          </p:cNvSpPr>
          <p:nvPr/>
        </p:nvSpPr>
        <p:spPr bwMode="auto">
          <a:xfrm>
            <a:off x="265113" y="1277938"/>
            <a:ext cx="8624887" cy="4789487"/>
          </a:xfrm>
          <a:prstGeom prst="rect">
            <a:avLst/>
          </a:prstGeom>
          <a:noFill/>
          <a:ln w="9525" algn="ctr">
            <a:noFill/>
            <a:miter lim="800000"/>
            <a:headEnd/>
            <a:tailEnd/>
          </a:ln>
        </p:spPr>
        <p:txBody>
          <a:bodyPr wrap="none"/>
          <a:lstStyle/>
          <a:p>
            <a:pPr marL="355600" indent="-355600" algn="just" fontAlgn="ctr">
              <a:tabLst>
                <a:tab pos="663575" algn="l"/>
              </a:tabLst>
            </a:pPr>
            <a:r>
              <a:rPr lang="de-DE">
                <a:latin typeface="AvocadoRegular" pitchFamily="2" charset="0"/>
              </a:rPr>
              <a:t>d)	Die Parteien gehen davon aus, dass es sich bei den gemäß lit. a) und lit. b) zu erbringenden Ent-</a:t>
            </a:r>
          </a:p>
          <a:p>
            <a:pPr marL="355600" indent="-355600" algn="just" fontAlgn="ctr">
              <a:tabLst>
                <a:tab pos="663575" algn="l"/>
              </a:tabLst>
            </a:pPr>
            <a:r>
              <a:rPr lang="de-DE">
                <a:latin typeface="AvocadoRegular" pitchFamily="2" charset="0"/>
              </a:rPr>
              <a:t>	sorgungsleistungen jeweils um einen tauschähnlichen Umsatz handelt (§ 3 Abs. 12 UStG), da das </a:t>
            </a:r>
          </a:p>
          <a:p>
            <a:pPr marL="355600" indent="-355600" algn="just" fontAlgn="ctr">
              <a:tabLst>
                <a:tab pos="663575" algn="l"/>
              </a:tabLst>
            </a:pPr>
            <a:r>
              <a:rPr lang="de-DE">
                <a:latin typeface="AvocadoRegular" pitchFamily="2" charset="0"/>
              </a:rPr>
              <a:t>	Entgelt zum Teil in der Lieferung von Abfällen besteht. Der jeweilige Entsorger wird daher ent-</a:t>
            </a:r>
          </a:p>
          <a:p>
            <a:pPr marL="355600" indent="-355600" algn="just" fontAlgn="ctr">
              <a:tabLst>
                <a:tab pos="663575" algn="l"/>
              </a:tabLst>
            </a:pPr>
            <a:r>
              <a:rPr lang="de-DE">
                <a:latin typeface="AvocadoRegular" pitchFamily="2" charset="0"/>
              </a:rPr>
              <a:t>	sprechend den umsatzsteuerlichen Anforderungen Rechnungen an den Anlieferer der Abfälle</a:t>
            </a:r>
          </a:p>
          <a:p>
            <a:pPr marL="355600" indent="-355600" algn="just" fontAlgn="ctr">
              <a:tabLst>
                <a:tab pos="663575" algn="l"/>
              </a:tabLst>
            </a:pPr>
            <a:r>
              <a:rPr lang="de-DE">
                <a:latin typeface="AvocadoRegular" pitchFamily="2" charset="0"/>
              </a:rPr>
              <a:t>	stellen.</a:t>
            </a:r>
          </a:p>
          <a:p>
            <a:pPr marL="355600" indent="-355600" algn="just" fontAlgn="ctr">
              <a:tabLst>
                <a:tab pos="663575" algn="l"/>
              </a:tabLst>
            </a:pPr>
            <a:endParaRPr lang="de-DE">
              <a:latin typeface="AvocadoRegular" pitchFamily="2" charset="0"/>
            </a:endParaRPr>
          </a:p>
          <a:p>
            <a:pPr marL="355600" indent="-355600" algn="just" fontAlgn="ctr">
              <a:tabLst>
                <a:tab pos="663575" algn="l"/>
              </a:tabLst>
            </a:pPr>
            <a:r>
              <a:rPr lang="de-DE">
                <a:latin typeface="AvocadoRegular" pitchFamily="2" charset="0"/>
              </a:rPr>
              <a:t>	Bemessungsgrundlage für die Berechnung der Umsatzsteuer durch </a:t>
            </a:r>
            <a:r>
              <a:rPr lang="de-DE">
                <a:solidFill>
                  <a:srgbClr val="FF0000"/>
                </a:solidFill>
              </a:rPr>
              <a:t>ROT</a:t>
            </a:r>
            <a:r>
              <a:rPr lang="de-DE">
                <a:latin typeface="AvocadoRegular" pitchFamily="2" charset="0"/>
              </a:rPr>
              <a:t> ist der Wert der ent-</a:t>
            </a:r>
            <a:br>
              <a:rPr lang="de-DE">
                <a:latin typeface="AvocadoRegular" pitchFamily="2" charset="0"/>
              </a:rPr>
            </a:br>
            <a:r>
              <a:rPr lang="de-DE">
                <a:latin typeface="AvocadoRegular" pitchFamily="2" charset="0"/>
              </a:rPr>
              <a:t>sprechenden durch </a:t>
            </a:r>
            <a:r>
              <a:rPr lang="de-DE">
                <a:solidFill>
                  <a:srgbClr val="FF0000"/>
                </a:solidFill>
              </a:rPr>
              <a:t>ROT</a:t>
            </a:r>
            <a:r>
              <a:rPr lang="de-DE">
                <a:latin typeface="AvocadoRegular" pitchFamily="2" charset="0"/>
              </a:rPr>
              <a:t> zu erbringenden Entsorgungsleistungen, den die Parteien übereinstimmend</a:t>
            </a:r>
          </a:p>
          <a:p>
            <a:pPr marL="355600" indent="-355600" algn="just" fontAlgn="ctr">
              <a:tabLst>
                <a:tab pos="663575" algn="l"/>
              </a:tabLst>
            </a:pPr>
            <a:r>
              <a:rPr lang="de-DE">
                <a:latin typeface="AvocadoRegular" pitchFamily="2" charset="0"/>
              </a:rPr>
              <a:t>	mit jeweils netto 75,00 Euro/t festsetzen (netto 112.500,00 Euro pro Monat bei unterstellter Er-</a:t>
            </a:r>
          </a:p>
          <a:p>
            <a:pPr marL="355600" indent="-355600" algn="just" fontAlgn="ctr">
              <a:tabLst>
                <a:tab pos="663575" algn="l"/>
              </a:tabLst>
            </a:pPr>
            <a:r>
              <a:rPr lang="de-DE">
                <a:latin typeface="AvocadoRegular" pitchFamily="2" charset="0"/>
              </a:rPr>
              <a:t>	füllung der jeweiligen Monatsmenge von 1.500 t); den Wert der von </a:t>
            </a:r>
            <a:r>
              <a:rPr lang="de-DE">
                <a:solidFill>
                  <a:srgbClr val="00CC00"/>
                </a:solidFill>
              </a:rPr>
              <a:t>GRÜN </a:t>
            </a:r>
            <a:r>
              <a:rPr lang="de-DE">
                <a:latin typeface="AvocadoRegular" pitchFamily="2" charset="0"/>
              </a:rPr>
              <a:t>gelieferten Abfälle </a:t>
            </a:r>
          </a:p>
          <a:p>
            <a:pPr marL="355600" indent="-355600" algn="just" fontAlgn="ctr">
              <a:tabLst>
                <a:tab pos="663575" algn="l"/>
              </a:tabLst>
            </a:pPr>
            <a:r>
              <a:rPr lang="de-DE">
                <a:latin typeface="AvocadoRegular" pitchFamily="2" charset="0"/>
              </a:rPr>
              <a:t>	setzen die Parteien übereinstimmend mit 0,00 Euro/t fest. </a:t>
            </a:r>
          </a:p>
          <a:p>
            <a:pPr marL="355600" indent="-355600" algn="just" fontAlgn="ctr">
              <a:tabLst>
                <a:tab pos="663575" algn="l"/>
              </a:tabLst>
            </a:pPr>
            <a:endParaRPr lang="de-DE">
              <a:latin typeface="AvocadoRegular" pitchFamily="2" charset="0"/>
            </a:endParaRPr>
          </a:p>
          <a:p>
            <a:pPr marL="355600" indent="-355600" algn="just" fontAlgn="ctr">
              <a:tabLst>
                <a:tab pos="663575" algn="l"/>
              </a:tabLst>
            </a:pPr>
            <a:r>
              <a:rPr lang="de-DE">
                <a:latin typeface="AvocadoRegular" pitchFamily="2" charset="0"/>
              </a:rPr>
              <a:t>	Bemessungsgrundlage für die Berechnung der Umsatzsteuer durch </a:t>
            </a:r>
            <a:r>
              <a:rPr lang="de-DE">
                <a:solidFill>
                  <a:srgbClr val="00CC00"/>
                </a:solidFill>
              </a:rPr>
              <a:t>GRÜN</a:t>
            </a:r>
            <a:r>
              <a:rPr lang="de-DE">
                <a:latin typeface="AvocadoRegular" pitchFamily="2" charset="0"/>
              </a:rPr>
              <a:t> ist der Wert der ent-</a:t>
            </a:r>
          </a:p>
          <a:p>
            <a:pPr marL="355600" indent="-355600" algn="just" fontAlgn="ctr">
              <a:tabLst>
                <a:tab pos="663575" algn="l"/>
              </a:tabLst>
            </a:pPr>
            <a:r>
              <a:rPr lang="de-DE">
                <a:latin typeface="AvocadoRegular" pitchFamily="2" charset="0"/>
              </a:rPr>
              <a:t>	sprechenden durch </a:t>
            </a:r>
            <a:r>
              <a:rPr lang="de-DE">
                <a:solidFill>
                  <a:srgbClr val="00CC00"/>
                </a:solidFill>
              </a:rPr>
              <a:t>GRÜN</a:t>
            </a:r>
            <a:r>
              <a:rPr lang="de-DE">
                <a:latin typeface="AvocadoRegular" pitchFamily="2" charset="0"/>
              </a:rPr>
              <a:t> zu erbringenden Entsorgungsleistungen, den die Parteien übereinstim-</a:t>
            </a:r>
          </a:p>
          <a:p>
            <a:pPr marL="355600" indent="-355600" algn="just" fontAlgn="ctr">
              <a:tabLst>
                <a:tab pos="663575" algn="l"/>
              </a:tabLst>
            </a:pPr>
            <a:r>
              <a:rPr lang="de-DE">
                <a:latin typeface="AvocadoRegular" pitchFamily="2" charset="0"/>
              </a:rPr>
              <a:t>	mend mit jeweils netto 85,00 Euro/t festsetzen (netto 127.500,00 Euro pro Monat bei unterstellter </a:t>
            </a:r>
          </a:p>
          <a:p>
            <a:pPr marL="355600" indent="-355600" algn="just" fontAlgn="ctr">
              <a:tabLst>
                <a:tab pos="663575" algn="l"/>
              </a:tabLst>
            </a:pPr>
            <a:r>
              <a:rPr lang="de-DE">
                <a:latin typeface="AvocadoRegular" pitchFamily="2" charset="0"/>
              </a:rPr>
              <a:t>	Erfüllung der jeweiligen Monatsmenge von 1.500 t); den Wert der von </a:t>
            </a:r>
            <a:r>
              <a:rPr lang="de-DE">
                <a:solidFill>
                  <a:srgbClr val="FF0000"/>
                </a:solidFill>
              </a:rPr>
              <a:t>ROT </a:t>
            </a:r>
            <a:r>
              <a:rPr lang="de-DE">
                <a:latin typeface="AvocadoRegular" pitchFamily="2" charset="0"/>
              </a:rPr>
              <a:t>gelieferten Abfälle </a:t>
            </a:r>
          </a:p>
          <a:p>
            <a:pPr marL="355600" indent="-355600" algn="just" fontAlgn="ctr">
              <a:tabLst>
                <a:tab pos="663575" algn="l"/>
              </a:tabLst>
            </a:pPr>
            <a:r>
              <a:rPr lang="de-DE">
                <a:latin typeface="AvocadoRegular" pitchFamily="2" charset="0"/>
              </a:rPr>
              <a:t>	setzen die Parteien übereinstimmend mit netto 10,00 Euro/t (netto 15.000,00 Euro pro Monat bei </a:t>
            </a:r>
          </a:p>
          <a:p>
            <a:pPr marL="355600" indent="-355600" algn="just" fontAlgn="ctr">
              <a:tabLst>
                <a:tab pos="663575" algn="l"/>
              </a:tabLst>
            </a:pPr>
            <a:r>
              <a:rPr lang="de-DE">
                <a:latin typeface="AvocadoRegular" pitchFamily="2" charset="0"/>
              </a:rPr>
              <a:t>	unterstellter Erfüllung der jeweiligen Monatsmenge von 1.500 t) fest.</a:t>
            </a:r>
          </a:p>
        </p:txBody>
      </p:sp>
      <p:sp>
        <p:nvSpPr>
          <p:cNvPr id="95235" name="Text Box 3"/>
          <p:cNvSpPr txBox="1">
            <a:spLocks noChangeArrowheads="1"/>
          </p:cNvSpPr>
          <p:nvPr/>
        </p:nvSpPr>
        <p:spPr bwMode="auto">
          <a:xfrm>
            <a:off x="357188" y="479425"/>
            <a:ext cx="5194300" cy="519113"/>
          </a:xfrm>
          <a:prstGeom prst="rect">
            <a:avLst/>
          </a:prstGeom>
          <a:noFill/>
          <a:ln w="9525">
            <a:noFill/>
            <a:miter lim="800000"/>
            <a:headEnd/>
            <a:tailEnd/>
          </a:ln>
        </p:spPr>
        <p:txBody>
          <a:bodyPr wrap="none"/>
          <a:lstStyle/>
          <a:p>
            <a:pPr fontAlgn="ctr"/>
            <a:r>
              <a:rPr lang="de-DE" sz="2800">
                <a:solidFill>
                  <a:srgbClr val="22593C"/>
                </a:solidFill>
              </a:rPr>
              <a:t>Beispiel - vertragliche Klausel:</a:t>
            </a:r>
          </a:p>
          <a:p>
            <a:pPr fontAlgn="ctr"/>
            <a:endParaRPr lang="de-DE" sz="2800">
              <a:solidFill>
                <a:srgbClr val="22593C"/>
              </a:solidFill>
            </a:endParaRPr>
          </a:p>
        </p:txBody>
      </p:sp>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15714"/>
                                        </p:tgtEl>
                                        <p:attrNameLst>
                                          <p:attrName>style.visibility</p:attrName>
                                        </p:attrNameLst>
                                      </p:cBhvr>
                                      <p:to>
                                        <p:strVal val="visible"/>
                                      </p:to>
                                    </p:set>
                                    <p:animEffect transition="in" filter="dissolve">
                                      <p:cBhvr>
                                        <p:cTn id="7" dur="500"/>
                                        <p:tgtEl>
                                          <p:spTgt spid="1157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5714" grpId="0" autoUpdateAnimBg="0"/>
    </p:bld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liennummernplatzhalter 1"/>
          <p:cNvSpPr>
            <a:spLocks noGrp="1"/>
          </p:cNvSpPr>
          <p:nvPr>
            <p:ph type="sldNum" sz="quarter" idx="10"/>
          </p:nvPr>
        </p:nvSpPr>
        <p:spPr/>
        <p:txBody>
          <a:bodyPr/>
          <a:lstStyle/>
          <a:p>
            <a:pPr>
              <a:defRPr/>
            </a:pPr>
            <a:fld id="{0E2091C9-8FDF-43B7-A243-4BD669D45BA5}" type="slidenum">
              <a:rPr lang="de-DE"/>
              <a:pPr>
                <a:defRPr/>
              </a:pPr>
              <a:t>88</a:t>
            </a:fld>
            <a:endParaRPr lang="de-DE"/>
          </a:p>
        </p:txBody>
      </p:sp>
      <p:sp>
        <p:nvSpPr>
          <p:cNvPr id="121858" name="Text Box 2"/>
          <p:cNvSpPr txBox="1">
            <a:spLocks noChangeArrowheads="1"/>
          </p:cNvSpPr>
          <p:nvPr/>
        </p:nvSpPr>
        <p:spPr bwMode="auto">
          <a:xfrm>
            <a:off x="277813" y="1163638"/>
            <a:ext cx="8624887" cy="4789487"/>
          </a:xfrm>
          <a:prstGeom prst="rect">
            <a:avLst/>
          </a:prstGeom>
          <a:noFill/>
          <a:ln w="9525" algn="ctr">
            <a:noFill/>
            <a:miter lim="800000"/>
            <a:headEnd/>
            <a:tailEnd/>
          </a:ln>
        </p:spPr>
        <p:txBody>
          <a:bodyPr wrap="none"/>
          <a:lstStyle/>
          <a:p>
            <a:pPr marL="355600" indent="-355600" algn="just" fontAlgn="ctr">
              <a:tabLst>
                <a:tab pos="663575" algn="l"/>
              </a:tabLst>
            </a:pPr>
            <a:r>
              <a:rPr lang="de-DE">
                <a:latin typeface="AvocadoRegular" pitchFamily="2" charset="0"/>
              </a:rPr>
              <a:t>	Hinsichtlich der Lieferung der Abfälle von </a:t>
            </a:r>
            <a:r>
              <a:rPr lang="de-DE">
                <a:solidFill>
                  <a:srgbClr val="FF0000"/>
                </a:solidFill>
              </a:rPr>
              <a:t>ROT</a:t>
            </a:r>
            <a:r>
              <a:rPr lang="de-DE">
                <a:latin typeface="AvocadoRegular" pitchFamily="2" charset="0"/>
              </a:rPr>
              <a:t> an </a:t>
            </a:r>
            <a:r>
              <a:rPr lang="de-DE">
                <a:solidFill>
                  <a:srgbClr val="00CC00"/>
                </a:solidFill>
              </a:rPr>
              <a:t>GRÜN</a:t>
            </a:r>
            <a:r>
              <a:rPr lang="de-DE">
                <a:latin typeface="AvocadoRegular" pitchFamily="2" charset="0"/>
              </a:rPr>
              <a:t> vereinbaren die Parteien, dass </a:t>
            </a:r>
            <a:r>
              <a:rPr lang="de-DE">
                <a:solidFill>
                  <a:srgbClr val="00CC00"/>
                </a:solidFill>
              </a:rPr>
              <a:t>GRÜN</a:t>
            </a:r>
            <a:r>
              <a:rPr lang="de-DE">
                <a:latin typeface="AvocadoRegular" pitchFamily="2" charset="0"/>
              </a:rPr>
              <a:t> (als</a:t>
            </a:r>
          </a:p>
          <a:p>
            <a:pPr marL="355600" indent="-355600" algn="just" fontAlgn="ctr">
              <a:tabLst>
                <a:tab pos="663575" algn="l"/>
              </a:tabLst>
            </a:pPr>
            <a:r>
              <a:rPr lang="de-DE">
                <a:latin typeface="AvocadoRegular" pitchFamily="2" charset="0"/>
              </a:rPr>
              <a:t>	Leistungsempfänger) </a:t>
            </a:r>
            <a:r>
              <a:rPr lang="de-DE">
                <a:solidFill>
                  <a:srgbClr val="FF0000"/>
                </a:solidFill>
              </a:rPr>
              <a:t>ROT</a:t>
            </a:r>
            <a:r>
              <a:rPr lang="de-DE">
                <a:latin typeface="AvocadoRegular" pitchFamily="2" charset="0"/>
              </a:rPr>
              <a:t> für die Lieferung der Abfälle eine den umsatzsteuerlichen Anforderungen </a:t>
            </a:r>
          </a:p>
          <a:p>
            <a:pPr marL="355600" indent="-355600" algn="just" fontAlgn="ctr">
              <a:tabLst>
                <a:tab pos="663575" algn="l"/>
              </a:tabLst>
            </a:pPr>
            <a:r>
              <a:rPr lang="de-DE">
                <a:latin typeface="AvocadoRegular" pitchFamily="2" charset="0"/>
              </a:rPr>
              <a:t>	entsprechende Gutschrift ausstellt (§ 14 Abs. 2 UStG). Eine Gutschrift von </a:t>
            </a:r>
            <a:r>
              <a:rPr lang="de-DE">
                <a:solidFill>
                  <a:srgbClr val="FF0000"/>
                </a:solidFill>
              </a:rPr>
              <a:t>ROT</a:t>
            </a:r>
            <a:r>
              <a:rPr lang="de-DE">
                <a:latin typeface="AvocadoRegular" pitchFamily="2" charset="0"/>
              </a:rPr>
              <a:t> für die von </a:t>
            </a:r>
            <a:r>
              <a:rPr lang="de-DE">
                <a:solidFill>
                  <a:srgbClr val="00CC00"/>
                </a:solidFill>
              </a:rPr>
              <a:t>GRÜN</a:t>
            </a:r>
            <a:r>
              <a:rPr lang="de-DE">
                <a:latin typeface="AvocadoRegular" pitchFamily="2" charset="0"/>
              </a:rPr>
              <a:t> </a:t>
            </a:r>
          </a:p>
          <a:p>
            <a:pPr marL="355600" indent="-355600" algn="just" fontAlgn="ctr">
              <a:tabLst>
                <a:tab pos="663575" algn="l"/>
              </a:tabLst>
            </a:pPr>
            <a:r>
              <a:rPr lang="de-DE">
                <a:latin typeface="AvocadoRegular" pitchFamily="2" charset="0"/>
              </a:rPr>
              <a:t>	gelieferten Abfälle entfällt, da der Wert der Abfälle 0,00 Euro/t beträgt. Die Abrechnung erfolgt </a:t>
            </a:r>
          </a:p>
          <a:p>
            <a:pPr marL="355600" indent="-355600" algn="just" fontAlgn="ctr">
              <a:tabLst>
                <a:tab pos="663575" algn="l"/>
              </a:tabLst>
            </a:pPr>
            <a:r>
              <a:rPr lang="de-DE">
                <a:latin typeface="AvocadoRegular" pitchFamily="2" charset="0"/>
              </a:rPr>
              <a:t>	monatlich, wobei die in der jeweiligen Rechnung bzw. Gutschrift ausgewiesene Umsatzsteuer </a:t>
            </a:r>
          </a:p>
          <a:p>
            <a:pPr marL="355600" indent="-355600" algn="just" fontAlgn="ctr">
              <a:tabLst>
                <a:tab pos="663575" algn="l"/>
              </a:tabLst>
            </a:pPr>
            <a:r>
              <a:rPr lang="de-DE">
                <a:latin typeface="AvocadoRegular" pitchFamily="2" charset="0"/>
              </a:rPr>
              <a:t>	binnen 14 Tagen nach Rechnungsdatum zu zahlen ist. </a:t>
            </a:r>
          </a:p>
        </p:txBody>
      </p:sp>
      <p:sp>
        <p:nvSpPr>
          <p:cNvPr id="96259" name="Text Box 3"/>
          <p:cNvSpPr txBox="1">
            <a:spLocks noChangeArrowheads="1"/>
          </p:cNvSpPr>
          <p:nvPr/>
        </p:nvSpPr>
        <p:spPr bwMode="auto">
          <a:xfrm>
            <a:off x="357188" y="479425"/>
            <a:ext cx="5194300" cy="519113"/>
          </a:xfrm>
          <a:prstGeom prst="rect">
            <a:avLst/>
          </a:prstGeom>
          <a:noFill/>
          <a:ln w="9525">
            <a:noFill/>
            <a:miter lim="800000"/>
            <a:headEnd/>
            <a:tailEnd/>
          </a:ln>
        </p:spPr>
        <p:txBody>
          <a:bodyPr wrap="none"/>
          <a:lstStyle/>
          <a:p>
            <a:pPr fontAlgn="ctr"/>
            <a:r>
              <a:rPr lang="de-DE" sz="2800">
                <a:solidFill>
                  <a:srgbClr val="22593C"/>
                </a:solidFill>
              </a:rPr>
              <a:t>Beispiel – vertragliche Klausel:</a:t>
            </a:r>
          </a:p>
        </p:txBody>
      </p:sp>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21858"/>
                                        </p:tgtEl>
                                        <p:attrNameLst>
                                          <p:attrName>style.visibility</p:attrName>
                                        </p:attrNameLst>
                                      </p:cBhvr>
                                      <p:to>
                                        <p:strVal val="visible"/>
                                      </p:to>
                                    </p:set>
                                    <p:animEffect transition="in" filter="dissolve">
                                      <p:cBhvr>
                                        <p:cTn id="7" dur="500"/>
                                        <p:tgtEl>
                                          <p:spTgt spid="12185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1858" grpId="0" autoUpdateAnimBg="0"/>
    </p:bld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liennummernplatzhalter 1"/>
          <p:cNvSpPr>
            <a:spLocks noGrp="1"/>
          </p:cNvSpPr>
          <p:nvPr>
            <p:ph type="sldNum" sz="quarter" idx="10"/>
          </p:nvPr>
        </p:nvSpPr>
        <p:spPr/>
        <p:txBody>
          <a:bodyPr/>
          <a:lstStyle/>
          <a:p>
            <a:pPr>
              <a:defRPr/>
            </a:pPr>
            <a:fld id="{CCB27F82-1DF9-4628-88B3-420B82C8571A}" type="slidenum">
              <a:rPr lang="de-DE"/>
              <a:pPr>
                <a:defRPr/>
              </a:pPr>
              <a:t>89</a:t>
            </a:fld>
            <a:endParaRPr lang="de-DE"/>
          </a:p>
        </p:txBody>
      </p:sp>
      <p:sp>
        <p:nvSpPr>
          <p:cNvPr id="26626" name="Text Box 2"/>
          <p:cNvSpPr txBox="1">
            <a:spLocks noChangeArrowheads="1"/>
          </p:cNvSpPr>
          <p:nvPr/>
        </p:nvSpPr>
        <p:spPr bwMode="auto">
          <a:xfrm>
            <a:off x="1125538" y="1543050"/>
            <a:ext cx="6303962" cy="396875"/>
          </a:xfrm>
          <a:prstGeom prst="rect">
            <a:avLst/>
          </a:prstGeom>
          <a:noFill/>
          <a:ln w="9525">
            <a:noFill/>
            <a:miter lim="800000"/>
            <a:headEnd/>
            <a:tailEnd/>
          </a:ln>
        </p:spPr>
        <p:txBody>
          <a:bodyPr wrap="none"/>
          <a:lstStyle/>
          <a:p>
            <a:r>
              <a:rPr lang="de-DE" sz="2000"/>
              <a:t>... und wenn Sie an weiteren Neuigkeiten interessiert sind:</a:t>
            </a:r>
          </a:p>
        </p:txBody>
      </p:sp>
      <p:sp>
        <p:nvSpPr>
          <p:cNvPr id="26627" name="Text Box 3"/>
          <p:cNvSpPr txBox="1">
            <a:spLocks noChangeArrowheads="1"/>
          </p:cNvSpPr>
          <p:nvPr/>
        </p:nvSpPr>
        <p:spPr bwMode="auto">
          <a:xfrm>
            <a:off x="1125538" y="2522538"/>
            <a:ext cx="3529012" cy="2530475"/>
          </a:xfrm>
          <a:prstGeom prst="rect">
            <a:avLst/>
          </a:prstGeom>
          <a:noFill/>
          <a:ln w="9525">
            <a:noFill/>
            <a:miter lim="800000"/>
            <a:headEnd/>
            <a:tailEnd/>
          </a:ln>
        </p:spPr>
        <p:txBody>
          <a:bodyPr wrap="none"/>
          <a:lstStyle/>
          <a:p>
            <a:r>
              <a:rPr lang="de-DE" sz="2000"/>
              <a:t>avocado rechtsanwälte</a:t>
            </a:r>
          </a:p>
          <a:p>
            <a:r>
              <a:rPr lang="de-DE" sz="2000"/>
              <a:t>markus figgen</a:t>
            </a:r>
          </a:p>
          <a:p>
            <a:r>
              <a:rPr lang="de-DE" sz="2000"/>
              <a:t>frank lötters</a:t>
            </a:r>
          </a:p>
          <a:p>
            <a:r>
              <a:rPr lang="de-DE" sz="2000"/>
              <a:t>spichernstraße 75-77</a:t>
            </a:r>
          </a:p>
          <a:p>
            <a:r>
              <a:rPr lang="de-DE" sz="2000"/>
              <a:t>50672 köln</a:t>
            </a:r>
          </a:p>
          <a:p>
            <a:r>
              <a:rPr lang="de-DE" sz="2000"/>
              <a:t>Tel.: +49 [0]221.390 71-0</a:t>
            </a:r>
          </a:p>
          <a:p>
            <a:r>
              <a:rPr lang="de-DE" sz="2000"/>
              <a:t>Fax: +49 [0]221.390 71 29</a:t>
            </a:r>
          </a:p>
          <a:p>
            <a:r>
              <a:rPr lang="de-DE" sz="2000"/>
              <a:t>Email: koeln@avocado-law.com</a:t>
            </a:r>
          </a:p>
          <a:p>
            <a:r>
              <a:rPr lang="de-DE" sz="2000"/>
              <a:t>www.avocado-law.com</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6626"/>
                                        </p:tgtEl>
                                        <p:attrNameLst>
                                          <p:attrName>style.visibility</p:attrName>
                                        </p:attrNameLst>
                                      </p:cBhvr>
                                      <p:to>
                                        <p:strVal val="visible"/>
                                      </p:to>
                                    </p:set>
                                    <p:animEffect transition="in" filter="wipe(left)">
                                      <p:cBhvr>
                                        <p:cTn id="7" dur="500"/>
                                        <p:tgtEl>
                                          <p:spTgt spid="26626"/>
                                        </p:tgtEl>
                                      </p:cBhvr>
                                    </p:animEffect>
                                  </p:childTnLst>
                                </p:cTn>
                              </p:par>
                            </p:childTnLst>
                          </p:cTn>
                        </p:par>
                      </p:childTnLst>
                    </p:cTn>
                  </p:par>
                  <p:par>
                    <p:cTn id="8" fill="hold">
                      <p:stCondLst>
                        <p:cond delay="indefinite"/>
                      </p:stCondLst>
                      <p:childTnLst>
                        <p:par>
                          <p:cTn id="9" fill="hold">
                            <p:stCondLst>
                              <p:cond delay="0"/>
                            </p:stCondLst>
                            <p:childTnLst>
                              <p:par>
                                <p:cTn id="10" presetID="23" presetClass="entr" presetSubtype="528" fill="hold" grpId="0" nodeType="clickEffect">
                                  <p:stCondLst>
                                    <p:cond delay="0"/>
                                  </p:stCondLst>
                                  <p:childTnLst>
                                    <p:set>
                                      <p:cBhvr>
                                        <p:cTn id="11" dur="1" fill="hold">
                                          <p:stCondLst>
                                            <p:cond delay="0"/>
                                          </p:stCondLst>
                                        </p:cTn>
                                        <p:tgtEl>
                                          <p:spTgt spid="26627"/>
                                        </p:tgtEl>
                                        <p:attrNameLst>
                                          <p:attrName>style.visibility</p:attrName>
                                        </p:attrNameLst>
                                      </p:cBhvr>
                                      <p:to>
                                        <p:strVal val="visible"/>
                                      </p:to>
                                    </p:set>
                                    <p:anim calcmode="lin" valueType="num">
                                      <p:cBhvr>
                                        <p:cTn id="12" dur="500" fill="hold"/>
                                        <p:tgtEl>
                                          <p:spTgt spid="26627"/>
                                        </p:tgtEl>
                                        <p:attrNameLst>
                                          <p:attrName>ppt_w</p:attrName>
                                        </p:attrNameLst>
                                      </p:cBhvr>
                                      <p:tavLst>
                                        <p:tav tm="0">
                                          <p:val>
                                            <p:fltVal val="0"/>
                                          </p:val>
                                        </p:tav>
                                        <p:tav tm="100000">
                                          <p:val>
                                            <p:strVal val="#ppt_w"/>
                                          </p:val>
                                        </p:tav>
                                      </p:tavLst>
                                    </p:anim>
                                    <p:anim calcmode="lin" valueType="num">
                                      <p:cBhvr>
                                        <p:cTn id="13" dur="500" fill="hold"/>
                                        <p:tgtEl>
                                          <p:spTgt spid="26627"/>
                                        </p:tgtEl>
                                        <p:attrNameLst>
                                          <p:attrName>ppt_h</p:attrName>
                                        </p:attrNameLst>
                                      </p:cBhvr>
                                      <p:tavLst>
                                        <p:tav tm="0">
                                          <p:val>
                                            <p:fltVal val="0"/>
                                          </p:val>
                                        </p:tav>
                                        <p:tav tm="100000">
                                          <p:val>
                                            <p:strVal val="#ppt_h"/>
                                          </p:val>
                                        </p:tav>
                                      </p:tavLst>
                                    </p:anim>
                                    <p:anim calcmode="lin" valueType="num">
                                      <p:cBhvr>
                                        <p:cTn id="14" dur="500" fill="hold"/>
                                        <p:tgtEl>
                                          <p:spTgt spid="26627"/>
                                        </p:tgtEl>
                                        <p:attrNameLst>
                                          <p:attrName>ppt_x</p:attrName>
                                        </p:attrNameLst>
                                      </p:cBhvr>
                                      <p:tavLst>
                                        <p:tav tm="0">
                                          <p:val>
                                            <p:fltVal val="0.5"/>
                                          </p:val>
                                        </p:tav>
                                        <p:tav tm="100000">
                                          <p:val>
                                            <p:strVal val="#ppt_x"/>
                                          </p:val>
                                        </p:tav>
                                      </p:tavLst>
                                    </p:anim>
                                    <p:anim calcmode="lin" valueType="num">
                                      <p:cBhvr>
                                        <p:cTn id="15" dur="500" fill="hold"/>
                                        <p:tgtEl>
                                          <p:spTgt spid="26627"/>
                                        </p:tgtEl>
                                        <p:attrNameLst>
                                          <p:attrName>ppt_y</p:attrName>
                                        </p:attrNameLst>
                                      </p:cBhvr>
                                      <p:tavLst>
                                        <p:tav tm="0">
                                          <p:val>
                                            <p:fltVal val="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626" grpId="0" autoUpdateAnimBg="0"/>
      <p:bldP spid="26627" grpId="0" autoUpdateAnimBg="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liennummernplatzhalter 3"/>
          <p:cNvSpPr>
            <a:spLocks noGrp="1"/>
          </p:cNvSpPr>
          <p:nvPr>
            <p:ph type="sldNum" sz="quarter" idx="10"/>
          </p:nvPr>
        </p:nvSpPr>
        <p:spPr/>
        <p:txBody>
          <a:bodyPr/>
          <a:lstStyle/>
          <a:p>
            <a:pPr>
              <a:defRPr/>
            </a:pPr>
            <a:fld id="{5448DDCF-D504-4F1C-91A6-08271EFB8DA7}" type="slidenum">
              <a:rPr lang="de-DE"/>
              <a:pPr>
                <a:defRPr/>
              </a:pPr>
              <a:t>9</a:t>
            </a:fld>
            <a:endParaRPr lang="de-DE"/>
          </a:p>
        </p:txBody>
      </p:sp>
      <p:sp>
        <p:nvSpPr>
          <p:cNvPr id="23554" name="Rectangle 2"/>
          <p:cNvSpPr>
            <a:spLocks noGrp="1" noChangeArrowheads="1"/>
          </p:cNvSpPr>
          <p:nvPr>
            <p:ph type="title"/>
          </p:nvPr>
        </p:nvSpPr>
        <p:spPr/>
        <p:txBody>
          <a:bodyPr/>
          <a:lstStyle/>
          <a:p>
            <a:pPr eaLnBrk="1" hangingPunct="1"/>
            <a:r>
              <a:rPr lang="de-DE" smtClean="0"/>
              <a:t>Umsatzsteuerrecht: Allgemeine Grundsätze</a:t>
            </a:r>
            <a:r>
              <a:rPr lang="de-DE" sz="3600" b="1" smtClean="0"/>
              <a:t> </a:t>
            </a:r>
          </a:p>
        </p:txBody>
      </p:sp>
      <p:sp>
        <p:nvSpPr>
          <p:cNvPr id="23555" name="Rectangle 3"/>
          <p:cNvSpPr>
            <a:spLocks noGrp="1" noChangeArrowheads="1"/>
          </p:cNvSpPr>
          <p:nvPr>
            <p:ph type="body" idx="1"/>
          </p:nvPr>
        </p:nvSpPr>
        <p:spPr/>
        <p:txBody>
          <a:bodyPr/>
          <a:lstStyle/>
          <a:p>
            <a:pPr marL="0" indent="0" eaLnBrk="1" hangingPunct="1">
              <a:buFontTx/>
              <a:buNone/>
              <a:tabLst>
                <a:tab pos="363538" algn="l"/>
              </a:tabLst>
            </a:pPr>
            <a:r>
              <a:rPr lang="de-DE" smtClean="0">
                <a:latin typeface="AvocadoBold" pitchFamily="2" charset="0"/>
              </a:rPr>
              <a:t>Tauschähnlicher Umsatz</a:t>
            </a:r>
          </a:p>
          <a:p>
            <a:pPr marL="0" indent="0" eaLnBrk="1" hangingPunct="1">
              <a:buFontTx/>
              <a:buNone/>
              <a:tabLst>
                <a:tab pos="363538" algn="l"/>
              </a:tabLst>
            </a:pPr>
            <a:endParaRPr lang="de-DE" smtClean="0"/>
          </a:p>
          <a:p>
            <a:pPr marL="0" indent="0" eaLnBrk="1" hangingPunct="1">
              <a:buFontTx/>
              <a:buNone/>
              <a:tabLst>
                <a:tab pos="363538" algn="l"/>
              </a:tabLst>
            </a:pPr>
            <a:r>
              <a:rPr lang="de-DE" smtClean="0"/>
              <a:t>-	Ein tauschähnlicher Umsatz liegt vor, wenn das Entgelt für eine sonstige 	Leistung in einer Lieferung oder sonstigen Leistung besteht. </a:t>
            </a:r>
          </a:p>
          <a:p>
            <a:pPr marL="0" indent="0" eaLnBrk="1" hangingPunct="1">
              <a:tabLst>
                <a:tab pos="363538" algn="l"/>
              </a:tabLst>
            </a:pPr>
            <a:endParaRPr lang="de-DE" smtClean="0"/>
          </a:p>
          <a:p>
            <a:pPr marL="0" indent="0" eaLnBrk="1" hangingPunct="1">
              <a:buFontTx/>
              <a:buNone/>
              <a:tabLst>
                <a:tab pos="363538" algn="l"/>
              </a:tabLst>
            </a:pPr>
            <a:r>
              <a:rPr lang="de-DE" smtClean="0"/>
              <a:t>-	Mit Baraufgabe: Es wird zusätzlich Geld gezahlt.</a:t>
            </a:r>
          </a:p>
          <a:p>
            <a:pPr marL="0" indent="0" eaLnBrk="1" hangingPunct="1">
              <a:tabLst>
                <a:tab pos="363538" algn="l"/>
              </a:tabLst>
            </a:pPr>
            <a:endParaRPr lang="de-DE" smtClean="0"/>
          </a:p>
          <a:p>
            <a:pPr marL="0" indent="0" eaLnBrk="1" hangingPunct="1">
              <a:buFontTx/>
              <a:buNone/>
              <a:tabLst>
                <a:tab pos="363538" algn="l"/>
              </a:tabLst>
            </a:pPr>
            <a:r>
              <a:rPr lang="de-DE" smtClean="0"/>
              <a:t>-	Lohnunternehmer, der Polierarbeiten an ihm überlassenen Edelmetall 	ausführt, darf den Gold/Silberstaub behalten.</a:t>
            </a:r>
          </a:p>
        </p:txBody>
      </p:sp>
    </p:spTree>
  </p:cSld>
  <p:clrMapOvr>
    <a:masterClrMapping/>
  </p:clrMapOvr>
</p:sld>
</file>

<file path=ppt/theme/theme1.xml><?xml version="1.0" encoding="utf-8"?>
<a:theme xmlns:a="http://schemas.openxmlformats.org/drawingml/2006/main" name="Standarddesign">
  <a:themeElements>
    <a:clrScheme name="Standard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Standarddesign">
      <a:majorFont>
        <a:latin typeface="AvocadoBold"/>
        <a:ea typeface=""/>
        <a:cs typeface="Times New Roman"/>
      </a:majorFont>
      <a:minorFont>
        <a:latin typeface="AvocadoRegular"/>
        <a:ea typeface=""/>
        <a:cs typeface="Times New Roma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22593C"/>
        </a:solidFill>
        <a:ln w="9525" cap="flat" cmpd="sng" algn="ctr">
          <a:solidFill>
            <a:srgbClr val="95854E"/>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1" fontAlgn="ctr" latinLnBrk="0" hangingPunct="1">
          <a:lnSpc>
            <a:spcPct val="100000"/>
          </a:lnSpc>
          <a:spcBef>
            <a:spcPct val="0"/>
          </a:spcBef>
          <a:spcAft>
            <a:spcPct val="0"/>
          </a:spcAft>
          <a:buClrTx/>
          <a:buSzTx/>
          <a:buFontTx/>
          <a:buNone/>
          <a:tabLst/>
          <a:defRPr kumimoji="0" lang="de-DE" sz="1600" b="0" i="0" u="none" strike="noStrike" cap="none" normalizeH="0" baseline="0" smtClean="0">
            <a:ln>
              <a:noFill/>
            </a:ln>
            <a:solidFill>
              <a:schemeClr val="tx1"/>
            </a:solidFill>
            <a:effectLst/>
            <a:latin typeface="AvocadoBold" pitchFamily="2" charset="0"/>
            <a:cs typeface="Times New Roman" pitchFamily="18" charset="0"/>
          </a:defRPr>
        </a:defPPr>
      </a:lstStyle>
    </a:spDef>
    <a:lnDef>
      <a:spPr bwMode="auto">
        <a:xfrm>
          <a:off x="0" y="0"/>
          <a:ext cx="1" cy="1"/>
        </a:xfrm>
        <a:custGeom>
          <a:avLst/>
          <a:gdLst/>
          <a:ahLst/>
          <a:cxnLst/>
          <a:rect l="0" t="0" r="0" b="0"/>
          <a:pathLst/>
        </a:custGeom>
        <a:solidFill>
          <a:srgbClr val="22593C"/>
        </a:solidFill>
        <a:ln w="9525" cap="flat" cmpd="sng" algn="ctr">
          <a:solidFill>
            <a:srgbClr val="95854E"/>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1" fontAlgn="ctr" latinLnBrk="0" hangingPunct="1">
          <a:lnSpc>
            <a:spcPct val="100000"/>
          </a:lnSpc>
          <a:spcBef>
            <a:spcPct val="0"/>
          </a:spcBef>
          <a:spcAft>
            <a:spcPct val="0"/>
          </a:spcAft>
          <a:buClrTx/>
          <a:buSzTx/>
          <a:buFontTx/>
          <a:buNone/>
          <a:tabLst/>
          <a:defRPr kumimoji="0" lang="de-DE" sz="1600" b="0" i="0" u="none" strike="noStrike" cap="none" normalizeH="0" baseline="0" smtClean="0">
            <a:ln>
              <a:noFill/>
            </a:ln>
            <a:solidFill>
              <a:schemeClr val="tx1"/>
            </a:solidFill>
            <a:effectLst/>
            <a:latin typeface="AvocadoBold" pitchFamily="2" charset="0"/>
            <a:cs typeface="Times New Roman" pitchFamily="18" charset="0"/>
          </a:defRPr>
        </a:defPPr>
      </a:lstStyle>
    </a:lnDef>
  </a:objectDefaults>
  <a:extraClrSchemeLst>
    <a:extraClrScheme>
      <a:clrScheme name="Standard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Standard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Standard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Standard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Standard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Standard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Standard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arissa-Design">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Design">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6358</Words>
  <Application>Microsoft Office PowerPoint</Application>
  <PresentationFormat>Bildschirmpräsentation (4:3)</PresentationFormat>
  <Paragraphs>1055</Paragraphs>
  <Slides>89</Slides>
  <Notes>0</Notes>
  <HiddenSlides>0</HiddenSlides>
  <MMClips>0</MMClips>
  <ScaleCrop>false</ScaleCrop>
  <HeadingPairs>
    <vt:vector size="6" baseType="variant">
      <vt:variant>
        <vt:lpstr>Verwendete Schriftarten</vt:lpstr>
      </vt:variant>
      <vt:variant>
        <vt:i4>6</vt:i4>
      </vt:variant>
      <vt:variant>
        <vt:lpstr>Design</vt:lpstr>
      </vt:variant>
      <vt:variant>
        <vt:i4>1</vt:i4>
      </vt:variant>
      <vt:variant>
        <vt:lpstr>Folientitel</vt:lpstr>
      </vt:variant>
      <vt:variant>
        <vt:i4>89</vt:i4>
      </vt:variant>
    </vt:vector>
  </HeadingPairs>
  <TitlesOfParts>
    <vt:vector size="96" baseType="lpstr">
      <vt:lpstr>Arial</vt:lpstr>
      <vt:lpstr>AvocadoRegular</vt:lpstr>
      <vt:lpstr>Times New Roman</vt:lpstr>
      <vt:lpstr>AvocadoBold</vt:lpstr>
      <vt:lpstr>Symbol</vt:lpstr>
      <vt:lpstr>Wingdings</vt:lpstr>
      <vt:lpstr>Standarddesign</vt:lpstr>
      <vt:lpstr>   Tauschähnliche Umsätze  in der Entsorgungswirtschaft –  Theorie und Praxis</vt:lpstr>
      <vt:lpstr>Umsatzsteuerrecht: Allgemeine Grundsätze</vt:lpstr>
      <vt:lpstr>Umsatzsteuerrecht: Allgemeine Grundsätze</vt:lpstr>
      <vt:lpstr>Umsatzsteuerrecht: Allgemeine Grundsätze</vt:lpstr>
      <vt:lpstr>Umsatzsteuerrecht: Allgemeine Grundsätze  </vt:lpstr>
      <vt:lpstr>Umsatzsteuerrecht: Allgemeine Grundsätze  </vt:lpstr>
      <vt:lpstr>Umsatzsteuerrecht: Allgemeine Grundsätze  </vt:lpstr>
      <vt:lpstr>Umsatzsteuerrecht: Allgemeine Grundsätze</vt:lpstr>
      <vt:lpstr>Umsatzsteuerrecht: Allgemeine Grundsätze </vt:lpstr>
      <vt:lpstr>  Umsatzsteuerrecht: Allgemeine Grundsätze</vt:lpstr>
      <vt:lpstr>Umsatzsteuerrecht: Allgemeine Grundsätze</vt:lpstr>
      <vt:lpstr>Umsatzsteuerrecht: Allgemeine Grundsätze</vt:lpstr>
      <vt:lpstr>Tauschähnliche Umsätze </vt:lpstr>
      <vt:lpstr>Tauschähnliche Umsätze</vt:lpstr>
      <vt:lpstr>Tauschähnliche Umsätze</vt:lpstr>
      <vt:lpstr>Tauschähnliche Umsätze</vt:lpstr>
      <vt:lpstr>Tauschähnliche Umsätze</vt:lpstr>
      <vt:lpstr>Tauschähnliche Umsätze</vt:lpstr>
      <vt:lpstr>BMF-Schreiben </vt:lpstr>
      <vt:lpstr>BMF-Schreiben </vt:lpstr>
      <vt:lpstr>BMF-Schreiben</vt:lpstr>
      <vt:lpstr>BMF-Schreiben</vt:lpstr>
      <vt:lpstr>BMF-Schreiben</vt:lpstr>
      <vt:lpstr>BMF-Schreiben</vt:lpstr>
      <vt:lpstr>BMF-Schreiben</vt:lpstr>
      <vt:lpstr>BMF-Schreiben</vt:lpstr>
      <vt:lpstr>BMF-Schreiben</vt:lpstr>
      <vt:lpstr>BMF-Schreiben</vt:lpstr>
      <vt:lpstr>BMF-Schreiben</vt:lpstr>
      <vt:lpstr>BMF-Schreiben</vt:lpstr>
      <vt:lpstr>BMF-Schreiben</vt:lpstr>
      <vt:lpstr>BMF-Schreiben</vt:lpstr>
      <vt:lpstr>BMF-Schreiben</vt:lpstr>
      <vt:lpstr>BMF-Schreiben</vt:lpstr>
      <vt:lpstr>BMF-Schreiben</vt:lpstr>
      <vt:lpstr>BMF-Schreiben</vt:lpstr>
      <vt:lpstr>Beispiele avocado</vt:lpstr>
      <vt:lpstr>Beispiele avocado</vt:lpstr>
      <vt:lpstr>Beispiele avocado</vt:lpstr>
      <vt:lpstr>Beispiele avocado</vt:lpstr>
      <vt:lpstr>Beispiele avocado</vt:lpstr>
      <vt:lpstr>Beispiele avocado</vt:lpstr>
      <vt:lpstr>Beispiele avocado</vt:lpstr>
      <vt:lpstr>Beispiele avocado</vt:lpstr>
      <vt:lpstr>Beispiele avocado</vt:lpstr>
      <vt:lpstr>Beispiele avocado</vt:lpstr>
      <vt:lpstr>Beispiele avocado</vt:lpstr>
      <vt:lpstr>Beispiele avocado</vt:lpstr>
      <vt:lpstr>Beispiele avocado</vt:lpstr>
      <vt:lpstr>Beispiele avocado</vt:lpstr>
      <vt:lpstr>Beispiele avocado</vt:lpstr>
      <vt:lpstr>Folie 52</vt:lpstr>
      <vt:lpstr>Beispiele avocado</vt:lpstr>
      <vt:lpstr>Beispiele avocado</vt:lpstr>
      <vt:lpstr>Beispiele avocado</vt:lpstr>
      <vt:lpstr>Beispiele avocado</vt:lpstr>
      <vt:lpstr>Beispiele avocado</vt:lpstr>
      <vt:lpstr>Beispiele avocado</vt:lpstr>
      <vt:lpstr>Beispiele avocado</vt:lpstr>
      <vt:lpstr>Beispiele avocado</vt:lpstr>
      <vt:lpstr>Beispiele avocado</vt:lpstr>
      <vt:lpstr>Beispiele avocado</vt:lpstr>
      <vt:lpstr>Beispiele avocado</vt:lpstr>
      <vt:lpstr>Beispiele avocado</vt:lpstr>
      <vt:lpstr>Beispiele avocado</vt:lpstr>
      <vt:lpstr>Beispiele avocado</vt:lpstr>
      <vt:lpstr>Beispiele avocado</vt:lpstr>
      <vt:lpstr>Beispiele avocado</vt:lpstr>
      <vt:lpstr>Beispiele avocado</vt:lpstr>
      <vt:lpstr>Beispiele avocado</vt:lpstr>
      <vt:lpstr>Beispiele avocado</vt:lpstr>
      <vt:lpstr>Beispiele avocado</vt:lpstr>
      <vt:lpstr>Beispiele avocado</vt:lpstr>
      <vt:lpstr>Beispiele avocado</vt:lpstr>
      <vt:lpstr>Beispiele avocado</vt:lpstr>
      <vt:lpstr>Steuerabzugsverfahren (Reverse-Charge-Verfahren)</vt:lpstr>
      <vt:lpstr>Steuerabzugsverfahren (Reverse-Charge-Verfahren)</vt:lpstr>
      <vt:lpstr>Steuerabzugsverfahren (Reverse-Charge-Verfahren)</vt:lpstr>
      <vt:lpstr>Steuerabzugsverfahren (Reverse-Charge-Verfahren)</vt:lpstr>
      <vt:lpstr>Steuerabzugsverfahren (Reverse-Charge-Verfahren)</vt:lpstr>
      <vt:lpstr>Steuerabzugsverfahren (Reverse-Charge-Verfahren)</vt:lpstr>
      <vt:lpstr>Steuerabzugsverfahren (Reverse-Charge-Verfahren)</vt:lpstr>
      <vt:lpstr>Steuerabzugsverfahren (Reverse-Charge-Verfahren)</vt:lpstr>
      <vt:lpstr>Steuerabzugsverfahren (Reverse-Charge-Verfahren)</vt:lpstr>
      <vt:lpstr>Steuerabzugsverfahren (Reverse-Charge-Verfahren)</vt:lpstr>
      <vt:lpstr>Folie 86</vt:lpstr>
      <vt:lpstr>Folie 87</vt:lpstr>
      <vt:lpstr>Folie 88</vt:lpstr>
      <vt:lpstr>Folie 89</vt:lpstr>
    </vt:vector>
  </TitlesOfParts>
  <Company>heblerHebler</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Sebastian Hebler</dc:creator>
  <cp:lastModifiedBy> </cp:lastModifiedBy>
  <cp:revision>249</cp:revision>
  <dcterms:created xsi:type="dcterms:W3CDTF">2005-02-04T09:09:21Z</dcterms:created>
  <dcterms:modified xsi:type="dcterms:W3CDTF">2011-03-31T07:53:41Z</dcterms:modified>
</cp:coreProperties>
</file>