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1"/>
  </p:sldMasterIdLst>
  <p:notesMasterIdLst>
    <p:notesMasterId r:id="rId32"/>
  </p:notesMasterIdLst>
  <p:sldIdLst>
    <p:sldId id="328" r:id="rId2"/>
    <p:sldId id="301" r:id="rId3"/>
    <p:sldId id="302" r:id="rId4"/>
    <p:sldId id="303" r:id="rId5"/>
    <p:sldId id="321" r:id="rId6"/>
    <p:sldId id="351" r:id="rId7"/>
    <p:sldId id="332" r:id="rId8"/>
    <p:sldId id="338" r:id="rId9"/>
    <p:sldId id="337" r:id="rId10"/>
    <p:sldId id="339" r:id="rId11"/>
    <p:sldId id="340" r:id="rId12"/>
    <p:sldId id="344" r:id="rId13"/>
    <p:sldId id="345" r:id="rId14"/>
    <p:sldId id="335" r:id="rId15"/>
    <p:sldId id="341" r:id="rId16"/>
    <p:sldId id="352" r:id="rId17"/>
    <p:sldId id="354" r:id="rId18"/>
    <p:sldId id="355" r:id="rId19"/>
    <p:sldId id="357" r:id="rId20"/>
    <p:sldId id="356" r:id="rId21"/>
    <p:sldId id="353" r:id="rId22"/>
    <p:sldId id="333" r:id="rId23"/>
    <p:sldId id="342" r:id="rId24"/>
    <p:sldId id="343" r:id="rId25"/>
    <p:sldId id="348" r:id="rId26"/>
    <p:sldId id="349" r:id="rId27"/>
    <p:sldId id="350" r:id="rId28"/>
    <p:sldId id="346" r:id="rId29"/>
    <p:sldId id="347" r:id="rId30"/>
    <p:sldId id="304" r:id="rId31"/>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 d="1"/>
        <a:sy n="1" d="1"/>
      </p:scale>
      <p:origin x="0" y="0"/>
    </p:cViewPr>
  </p:notesTextViewPr>
  <p:sorterViewPr>
    <p:cViewPr>
      <p:scale>
        <a:sx n="80" d="100"/>
        <a:sy n="80" d="100"/>
      </p:scale>
      <p:origin x="0" y="82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BDB86E-1C29-460C-A862-8A7315F762BE}" type="datetimeFigureOut">
              <a:rPr lang="pt-BR" smtClean="0"/>
              <a:t>08/04/2013</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A7D124-5ED1-47BE-99C6-650156A5CB67}" type="slidenum">
              <a:rPr lang="pt-BR" smtClean="0"/>
              <a:t>‹nº›</a:t>
            </a:fld>
            <a:endParaRPr lang="pt-BR"/>
          </a:p>
        </p:txBody>
      </p:sp>
    </p:spTree>
    <p:extLst>
      <p:ext uri="{BB962C8B-B14F-4D97-AF65-F5344CB8AC3E}">
        <p14:creationId xmlns:p14="http://schemas.microsoft.com/office/powerpoint/2010/main" val="31086065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DF76D074-0DCC-41F8-8C39-6E2E5880C8E0}" type="datetime1">
              <a:rPr lang="pt-BR" smtClean="0"/>
              <a:t>08/04/2013</a:t>
            </a:fld>
            <a:endParaRPr lang="pt-BR"/>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3488AE0D-E022-4735-BFB8-093F2F1CAFE7}" type="slidenum">
              <a:rPr lang="pt-BR" smtClean="0"/>
              <a:t>‹nº›</a:t>
            </a:fld>
            <a:endParaRPr lang="pt-BR"/>
          </a:p>
        </p:txBody>
      </p:sp>
      <p:sp>
        <p:nvSpPr>
          <p:cNvPr id="12" name="Footer Placeholder 11"/>
          <p:cNvSpPr>
            <a:spLocks noGrp="1"/>
          </p:cNvSpPr>
          <p:nvPr>
            <p:ph type="ftr" sz="quarter" idx="12"/>
          </p:nvPr>
        </p:nvSpPr>
        <p:spPr/>
        <p:txBody>
          <a:bodyPr/>
          <a:lstStyle>
            <a:lvl1pPr>
              <a:defRPr>
                <a:solidFill>
                  <a:schemeClr val="bg2"/>
                </a:solidFill>
              </a:defRPr>
            </a:lvl1pPr>
          </a:lstStyle>
          <a:p>
            <a:r>
              <a:rPr lang="pt-BR" smtClean="0"/>
              <a:t>Eletroterapia: Profª Karin K. Peretti</a:t>
            </a:r>
            <a:endParaRPr lang="pt-BR"/>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pt-BR" smtClean="0"/>
              <a:t>Clique para editar o título mestre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Vertical Text Placeholder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11CD25AF-0A99-4FDA-A4AF-8929C5754C77}" type="datetime1">
              <a:rPr lang="pt-BR" smtClean="0"/>
              <a:t>08/04/2013</a:t>
            </a:fld>
            <a:endParaRPr lang="pt-BR"/>
          </a:p>
        </p:txBody>
      </p:sp>
      <p:sp>
        <p:nvSpPr>
          <p:cNvPr id="5" name="Footer Placeholder 4"/>
          <p:cNvSpPr>
            <a:spLocks noGrp="1"/>
          </p:cNvSpPr>
          <p:nvPr>
            <p:ph type="ftr" sz="quarter" idx="11"/>
          </p:nvPr>
        </p:nvSpPr>
        <p:spPr/>
        <p:txBody>
          <a:bodyPr/>
          <a:lstStyle/>
          <a:p>
            <a:r>
              <a:rPr lang="pt-BR" smtClean="0"/>
              <a:t>Eletroterapia: Profª Karin K. Peretti</a:t>
            </a:r>
            <a:endParaRPr lang="pt-BR"/>
          </a:p>
        </p:txBody>
      </p:sp>
      <p:sp>
        <p:nvSpPr>
          <p:cNvPr id="6" name="Slide Number Placeholder 5"/>
          <p:cNvSpPr>
            <a:spLocks noGrp="1"/>
          </p:cNvSpPr>
          <p:nvPr>
            <p:ph type="sldNum" sz="quarter" idx="12"/>
          </p:nvPr>
        </p:nvSpPr>
        <p:spPr/>
        <p:txBody>
          <a:bodyPr/>
          <a:lstStyle/>
          <a:p>
            <a:fld id="{3488AE0D-E022-4735-BFB8-093F2F1CAFE7}"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e texto verticais">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5847F947-D5BB-4E75-AEE0-C6579242C1E3}" type="datetime1">
              <a:rPr lang="pt-BR" smtClean="0"/>
              <a:t>08/04/2013</a:t>
            </a:fld>
            <a:endParaRPr lang="pt-BR"/>
          </a:p>
        </p:txBody>
      </p:sp>
      <p:sp>
        <p:nvSpPr>
          <p:cNvPr id="5" name="Footer Placeholder 4"/>
          <p:cNvSpPr>
            <a:spLocks noGrp="1"/>
          </p:cNvSpPr>
          <p:nvPr>
            <p:ph type="ftr" sz="quarter" idx="11"/>
          </p:nvPr>
        </p:nvSpPr>
        <p:spPr/>
        <p:txBody>
          <a:bodyPr/>
          <a:lstStyle/>
          <a:p>
            <a:r>
              <a:rPr lang="pt-BR" smtClean="0"/>
              <a:t>Eletroterapia: Profª Karin K. Peretti</a:t>
            </a:r>
            <a:endParaRPr lang="pt-BR"/>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3488AE0D-E022-4735-BFB8-093F2F1CAFE7}"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80E71308-3D26-496C-9EA9-23D519F0F0EB}" type="datetime1">
              <a:rPr lang="pt-BR" smtClean="0"/>
              <a:t>08/04/2013</a:t>
            </a:fld>
            <a:endParaRPr lang="pt-BR"/>
          </a:p>
        </p:txBody>
      </p:sp>
      <p:sp>
        <p:nvSpPr>
          <p:cNvPr id="5" name="Footer Placeholder 4"/>
          <p:cNvSpPr>
            <a:spLocks noGrp="1"/>
          </p:cNvSpPr>
          <p:nvPr>
            <p:ph type="ftr" sz="quarter" idx="11"/>
          </p:nvPr>
        </p:nvSpPr>
        <p:spPr/>
        <p:txBody>
          <a:bodyPr/>
          <a:lstStyle/>
          <a:p>
            <a:r>
              <a:rPr lang="pt-BR" smtClean="0"/>
              <a:t>Eletroterapia: Profª Karin K. Peretti</a:t>
            </a:r>
            <a:endParaRPr lang="pt-BR"/>
          </a:p>
        </p:txBody>
      </p:sp>
      <p:sp>
        <p:nvSpPr>
          <p:cNvPr id="6" name="Slide Number Placeholder 5"/>
          <p:cNvSpPr>
            <a:spLocks noGrp="1"/>
          </p:cNvSpPr>
          <p:nvPr>
            <p:ph type="sldNum" sz="quarter" idx="12"/>
          </p:nvPr>
        </p:nvSpPr>
        <p:spPr/>
        <p:txBody>
          <a:bodyPr/>
          <a:lstStyle/>
          <a:p>
            <a:fld id="{3488AE0D-E022-4735-BFB8-093F2F1CAFE7}" type="slidenum">
              <a:rPr lang="pt-BR" smtClean="0"/>
              <a:t>‹nº›</a:t>
            </a:fld>
            <a:endParaRPr lang="pt-BR"/>
          </a:p>
        </p:txBody>
      </p:sp>
      <p:sp>
        <p:nvSpPr>
          <p:cNvPr id="7" name="Title 6"/>
          <p:cNvSpPr>
            <a:spLocks noGrp="1"/>
          </p:cNvSpPr>
          <p:nvPr>
            <p:ph type="title"/>
          </p:nvPr>
        </p:nvSpPr>
        <p:spPr/>
        <p:txBody>
          <a:bodyPr/>
          <a:lstStyle/>
          <a:p>
            <a:r>
              <a:rPr lang="pt-BR" smtClean="0"/>
              <a:t>Clique para editar o título mestre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9" name="Date Placeholder 8"/>
          <p:cNvSpPr>
            <a:spLocks noGrp="1"/>
          </p:cNvSpPr>
          <p:nvPr>
            <p:ph type="dt" sz="half" idx="10"/>
          </p:nvPr>
        </p:nvSpPr>
        <p:spPr/>
        <p:txBody>
          <a:bodyPr/>
          <a:lstStyle>
            <a:lvl1pPr>
              <a:defRPr>
                <a:solidFill>
                  <a:srgbClr val="FFFFFF"/>
                </a:solidFill>
              </a:defRPr>
            </a:lvl1pPr>
          </a:lstStyle>
          <a:p>
            <a:fld id="{1703757A-A3C0-42A6-B1C2-BDC7E98E31FB}" type="datetime1">
              <a:rPr lang="pt-BR" smtClean="0"/>
              <a:t>08/04/2013</a:t>
            </a:fld>
            <a:endParaRPr lang="pt-BR"/>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3488AE0D-E022-4735-BFB8-093F2F1CAFE7}" type="slidenum">
              <a:rPr lang="pt-BR" smtClean="0"/>
              <a:t>‹nº›</a:t>
            </a:fld>
            <a:endParaRPr lang="pt-BR"/>
          </a:p>
        </p:txBody>
      </p:sp>
      <p:sp>
        <p:nvSpPr>
          <p:cNvPr id="11" name="Footer Placeholder 10"/>
          <p:cNvSpPr>
            <a:spLocks noGrp="1"/>
          </p:cNvSpPr>
          <p:nvPr>
            <p:ph type="ftr" sz="quarter" idx="12"/>
          </p:nvPr>
        </p:nvSpPr>
        <p:spPr/>
        <p:txBody>
          <a:bodyPr/>
          <a:lstStyle>
            <a:lvl1pPr>
              <a:defRPr>
                <a:solidFill>
                  <a:srgbClr val="FFFFFF"/>
                </a:solidFill>
              </a:defRPr>
            </a:lvl1pPr>
          </a:lstStyle>
          <a:p>
            <a:r>
              <a:rPr lang="pt-BR" smtClean="0"/>
              <a:t>Eletroterapia: Profª Karin K. Peretti</a:t>
            </a:r>
            <a:endParaRPr lang="pt-BR"/>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pt-BR" smtClean="0"/>
              <a:t>Clique para editar o título mestre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B90B0F70-507A-4341-ACA6-C913B01104EE}" type="datetime1">
              <a:rPr lang="pt-BR" smtClean="0"/>
              <a:t>08/04/2013</a:t>
            </a:fld>
            <a:endParaRPr lang="pt-BR"/>
          </a:p>
        </p:txBody>
      </p:sp>
      <p:sp>
        <p:nvSpPr>
          <p:cNvPr id="6" name="Footer Placeholder 5"/>
          <p:cNvSpPr>
            <a:spLocks noGrp="1"/>
          </p:cNvSpPr>
          <p:nvPr>
            <p:ph type="ftr" sz="quarter" idx="11"/>
          </p:nvPr>
        </p:nvSpPr>
        <p:spPr/>
        <p:txBody>
          <a:bodyPr/>
          <a:lstStyle/>
          <a:p>
            <a:r>
              <a:rPr lang="pt-BR" smtClean="0"/>
              <a:t>Eletroterapia: Profª Karin K. Peretti</a:t>
            </a:r>
            <a:endParaRPr lang="pt-BR"/>
          </a:p>
        </p:txBody>
      </p:sp>
      <p:sp>
        <p:nvSpPr>
          <p:cNvPr id="7" name="Slide Number Placeholder 6"/>
          <p:cNvSpPr>
            <a:spLocks noGrp="1"/>
          </p:cNvSpPr>
          <p:nvPr>
            <p:ph type="sldNum" sz="quarter" idx="12"/>
          </p:nvPr>
        </p:nvSpPr>
        <p:spPr/>
        <p:txBody>
          <a:bodyPr/>
          <a:lstStyle/>
          <a:p>
            <a:fld id="{3488AE0D-E022-4735-BFB8-093F2F1CAFE7}" type="slidenum">
              <a:rPr lang="pt-BR" smtClean="0"/>
              <a:t>‹nº›</a:t>
            </a:fld>
            <a:endParaRPr lang="pt-BR"/>
          </a:p>
        </p:txBody>
      </p:sp>
      <p:sp>
        <p:nvSpPr>
          <p:cNvPr id="8" name="Title 7"/>
          <p:cNvSpPr>
            <a:spLocks noGrp="1"/>
          </p:cNvSpPr>
          <p:nvPr>
            <p:ph type="title"/>
          </p:nvPr>
        </p:nvSpPr>
        <p:spPr/>
        <p:txBody>
          <a:bodyPr/>
          <a:lstStyle/>
          <a:p>
            <a:r>
              <a:rPr lang="pt-BR" smtClean="0"/>
              <a:t>Clique para editar o título mestre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C4EB5DF1-AEBD-4D06-BA7D-2332186AA451}" type="datetime1">
              <a:rPr lang="pt-BR" smtClean="0"/>
              <a:t>08/04/2013</a:t>
            </a:fld>
            <a:endParaRPr lang="pt-BR"/>
          </a:p>
        </p:txBody>
      </p:sp>
      <p:sp>
        <p:nvSpPr>
          <p:cNvPr id="8" name="Footer Placeholder 7"/>
          <p:cNvSpPr>
            <a:spLocks noGrp="1"/>
          </p:cNvSpPr>
          <p:nvPr>
            <p:ph type="ftr" sz="quarter" idx="11"/>
          </p:nvPr>
        </p:nvSpPr>
        <p:spPr/>
        <p:txBody>
          <a:bodyPr/>
          <a:lstStyle/>
          <a:p>
            <a:r>
              <a:rPr lang="pt-BR" smtClean="0"/>
              <a:t>Eletroterapia: Profª Karin K. Peretti</a:t>
            </a:r>
            <a:endParaRPr lang="pt-BR"/>
          </a:p>
        </p:txBody>
      </p:sp>
      <p:sp>
        <p:nvSpPr>
          <p:cNvPr id="9" name="Slide Number Placeholder 8"/>
          <p:cNvSpPr>
            <a:spLocks noGrp="1"/>
          </p:cNvSpPr>
          <p:nvPr>
            <p:ph type="sldNum" sz="quarter" idx="12"/>
          </p:nvPr>
        </p:nvSpPr>
        <p:spPr/>
        <p:txBody>
          <a:bodyPr/>
          <a:lstStyle/>
          <a:p>
            <a:fld id="{3488AE0D-E022-4735-BFB8-093F2F1CAFE7}" type="slidenum">
              <a:rPr lang="pt-BR" smtClean="0"/>
              <a:t>‹nº›</a:t>
            </a:fld>
            <a:endParaRPr lang="pt-BR"/>
          </a:p>
        </p:txBody>
      </p:sp>
      <p:sp>
        <p:nvSpPr>
          <p:cNvPr id="10" name="Title 9"/>
          <p:cNvSpPr>
            <a:spLocks noGrp="1"/>
          </p:cNvSpPr>
          <p:nvPr>
            <p:ph type="title"/>
          </p:nvPr>
        </p:nvSpPr>
        <p:spPr/>
        <p:txBody>
          <a:bodyPr/>
          <a:lstStyle/>
          <a:p>
            <a:r>
              <a:rPr lang="pt-BR" smtClean="0"/>
              <a:t>Clique para editar o título mestre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7F5734E-E768-4AF0-B745-8A394CA4F1F5}" type="datetime1">
              <a:rPr lang="pt-BR" smtClean="0"/>
              <a:t>08/04/2013</a:t>
            </a:fld>
            <a:endParaRPr lang="pt-BR"/>
          </a:p>
        </p:txBody>
      </p:sp>
      <p:sp>
        <p:nvSpPr>
          <p:cNvPr id="4" name="Footer Placeholder 3"/>
          <p:cNvSpPr>
            <a:spLocks noGrp="1"/>
          </p:cNvSpPr>
          <p:nvPr>
            <p:ph type="ftr" sz="quarter" idx="11"/>
          </p:nvPr>
        </p:nvSpPr>
        <p:spPr/>
        <p:txBody>
          <a:bodyPr/>
          <a:lstStyle/>
          <a:p>
            <a:r>
              <a:rPr lang="pt-BR" smtClean="0"/>
              <a:t>Eletroterapia: Profª Karin K. Peretti</a:t>
            </a:r>
            <a:endParaRPr lang="pt-BR"/>
          </a:p>
        </p:txBody>
      </p:sp>
      <p:sp>
        <p:nvSpPr>
          <p:cNvPr id="5" name="Slide Number Placeholder 4"/>
          <p:cNvSpPr>
            <a:spLocks noGrp="1"/>
          </p:cNvSpPr>
          <p:nvPr>
            <p:ph type="sldNum" sz="quarter" idx="12"/>
          </p:nvPr>
        </p:nvSpPr>
        <p:spPr/>
        <p:txBody>
          <a:bodyPr/>
          <a:lstStyle/>
          <a:p>
            <a:fld id="{3488AE0D-E022-4735-BFB8-093F2F1CAFE7}" type="slidenum">
              <a:rPr lang="pt-BR" smtClean="0"/>
              <a:t>‹nº›</a:t>
            </a:fld>
            <a:endParaRPr lang="pt-BR"/>
          </a:p>
        </p:txBody>
      </p:sp>
      <p:sp>
        <p:nvSpPr>
          <p:cNvPr id="6" name="Title 5"/>
          <p:cNvSpPr>
            <a:spLocks noGrp="1"/>
          </p:cNvSpPr>
          <p:nvPr>
            <p:ph type="title"/>
          </p:nvPr>
        </p:nvSpPr>
        <p:spPr/>
        <p:txBody>
          <a:bodyPr/>
          <a:lstStyle/>
          <a:p>
            <a:r>
              <a:rPr lang="pt-BR" smtClean="0"/>
              <a:t>Clique para editar o título mestre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93DA96E4-F988-4593-8999-B13FE0CD406D}" type="datetime1">
              <a:rPr lang="pt-BR" smtClean="0"/>
              <a:t>08/04/2013</a:t>
            </a:fld>
            <a:endParaRPr lang="pt-BR"/>
          </a:p>
        </p:txBody>
      </p:sp>
      <p:sp>
        <p:nvSpPr>
          <p:cNvPr id="3" name="Footer Placeholder 2"/>
          <p:cNvSpPr>
            <a:spLocks noGrp="1"/>
          </p:cNvSpPr>
          <p:nvPr>
            <p:ph type="ftr" sz="quarter" idx="11"/>
          </p:nvPr>
        </p:nvSpPr>
        <p:spPr/>
        <p:txBody>
          <a:bodyPr/>
          <a:lstStyle/>
          <a:p>
            <a:r>
              <a:rPr lang="pt-BR" smtClean="0"/>
              <a:t>Eletroterapia: Profª Karin K. Peretti</a:t>
            </a:r>
            <a:endParaRPr lang="pt-BR"/>
          </a:p>
        </p:txBody>
      </p:sp>
      <p:sp>
        <p:nvSpPr>
          <p:cNvPr id="4" name="Slide Number Placeholder 3"/>
          <p:cNvSpPr>
            <a:spLocks noGrp="1"/>
          </p:cNvSpPr>
          <p:nvPr>
            <p:ph type="sldNum" sz="quarter" idx="12"/>
          </p:nvPr>
        </p:nvSpPr>
        <p:spPr/>
        <p:txBody>
          <a:bodyPr/>
          <a:lstStyle/>
          <a:p>
            <a:fld id="{3488AE0D-E022-4735-BFB8-093F2F1CAFE7}"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848CDC1A-38BF-45FB-807D-13CD4AED4E74}" type="datetime1">
              <a:rPr lang="pt-BR" smtClean="0"/>
              <a:t>08/04/2013</a:t>
            </a:fld>
            <a:endParaRPr lang="pt-BR"/>
          </a:p>
        </p:txBody>
      </p:sp>
      <p:sp>
        <p:nvSpPr>
          <p:cNvPr id="6" name="Footer Placeholder 5"/>
          <p:cNvSpPr>
            <a:spLocks noGrp="1"/>
          </p:cNvSpPr>
          <p:nvPr>
            <p:ph type="ftr" sz="quarter" idx="11"/>
          </p:nvPr>
        </p:nvSpPr>
        <p:spPr/>
        <p:txBody>
          <a:bodyPr/>
          <a:lstStyle/>
          <a:p>
            <a:r>
              <a:rPr lang="pt-BR" smtClean="0"/>
              <a:t>Eletroterapia: Profª Karin K. Peretti</a:t>
            </a:r>
            <a:endParaRPr lang="pt-BR"/>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3488AE0D-E022-4735-BFB8-093F2F1CAFE7}" type="slidenum">
              <a:rPr lang="pt-BR" smtClean="0"/>
              <a:t>‹nº›</a:t>
            </a:fld>
            <a:endParaRPr lang="pt-BR"/>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pt-BR" smtClean="0"/>
              <a:t>Clique para editar o título mestre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CC5D12B2-1348-4842-9F1D-EC91DD038E66}" type="datetime1">
              <a:rPr lang="pt-BR" smtClean="0"/>
              <a:t>08/04/2013</a:t>
            </a:fld>
            <a:endParaRPr lang="pt-BR"/>
          </a:p>
        </p:txBody>
      </p:sp>
      <p:sp>
        <p:nvSpPr>
          <p:cNvPr id="6" name="Footer Placeholder 5"/>
          <p:cNvSpPr>
            <a:spLocks noGrp="1"/>
          </p:cNvSpPr>
          <p:nvPr>
            <p:ph type="ftr" sz="quarter" idx="11"/>
          </p:nvPr>
        </p:nvSpPr>
        <p:spPr/>
        <p:txBody>
          <a:bodyPr/>
          <a:lstStyle/>
          <a:p>
            <a:r>
              <a:rPr lang="pt-BR" smtClean="0"/>
              <a:t>Eletroterapia: Profª Karin K. Peretti</a:t>
            </a:r>
            <a:endParaRPr lang="pt-BR"/>
          </a:p>
        </p:txBody>
      </p:sp>
      <p:sp>
        <p:nvSpPr>
          <p:cNvPr id="7" name="Slide Number Placeholder 6"/>
          <p:cNvSpPr>
            <a:spLocks noGrp="1"/>
          </p:cNvSpPr>
          <p:nvPr>
            <p:ph type="sldNum" sz="quarter" idx="12"/>
          </p:nvPr>
        </p:nvSpPr>
        <p:spPr/>
        <p:txBody>
          <a:bodyPr/>
          <a:lstStyle/>
          <a:p>
            <a:fld id="{3488AE0D-E022-4735-BFB8-093F2F1CAFE7}" type="slidenum">
              <a:rPr lang="pt-BR" smtClean="0"/>
              <a:t>‹nº›</a:t>
            </a:fld>
            <a:endParaRPr lang="pt-BR"/>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pt-BR" smtClean="0"/>
              <a:t>Clique para editar o título mestre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pt-BR" smtClean="0"/>
              <a:t>Clique para editar o título mestre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21816BB2-0BA3-4176-92A9-5ECA12199C9E}" type="datetime1">
              <a:rPr lang="pt-BR" smtClean="0"/>
              <a:t>08/04/2013</a:t>
            </a:fld>
            <a:endParaRPr lang="pt-BR"/>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r>
              <a:rPr lang="pt-BR" smtClean="0"/>
              <a:t>Eletroterapia: Profª Karin K. Peretti</a:t>
            </a:r>
            <a:endParaRPr lang="pt-BR"/>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3488AE0D-E022-4735-BFB8-093F2F1CAFE7}" type="slidenum">
              <a:rPr lang="pt-BR" smtClean="0"/>
              <a:t>‹nº›</a:t>
            </a:fld>
            <a:endParaRPr lang="pt-B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dt="0"/>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ítulo 5"/>
          <p:cNvSpPr>
            <a:spLocks noGrp="1"/>
          </p:cNvSpPr>
          <p:nvPr>
            <p:ph type="subTitle" idx="1"/>
          </p:nvPr>
        </p:nvSpPr>
        <p:spPr/>
        <p:txBody>
          <a:bodyPr/>
          <a:lstStyle/>
          <a:p>
            <a:endParaRPr lang="pt-BR"/>
          </a:p>
        </p:txBody>
      </p:sp>
      <p:sp>
        <p:nvSpPr>
          <p:cNvPr id="3" name="Espaço Reservado para Rodapé 2"/>
          <p:cNvSpPr>
            <a:spLocks noGrp="1"/>
          </p:cNvSpPr>
          <p:nvPr>
            <p:ph type="ftr" sz="quarter" idx="12"/>
          </p:nvPr>
        </p:nvSpPr>
        <p:spPr/>
        <p:txBody>
          <a:bodyPr/>
          <a:lstStyle/>
          <a:p>
            <a:r>
              <a:rPr lang="pt-BR" smtClean="0"/>
              <a:t>Eletroterapia: Profª Karin K. Peretti</a:t>
            </a:r>
            <a:endParaRPr lang="pt-BR"/>
          </a:p>
        </p:txBody>
      </p:sp>
      <p:sp>
        <p:nvSpPr>
          <p:cNvPr id="5" name="Título 4"/>
          <p:cNvSpPr>
            <a:spLocks noGrp="1"/>
          </p:cNvSpPr>
          <p:nvPr>
            <p:ph type="title"/>
          </p:nvPr>
        </p:nvSpPr>
        <p:spPr/>
        <p:txBody>
          <a:bodyPr/>
          <a:lstStyle/>
          <a:p>
            <a:r>
              <a:rPr lang="pt-BR" dirty="0" smtClean="0"/>
              <a:t>TIPOS DE CORRENTES ELÉTRICAS </a:t>
            </a:r>
            <a:r>
              <a:rPr lang="pt-BR" dirty="0"/>
              <a:t/>
            </a:r>
            <a:br>
              <a:rPr lang="pt-BR" dirty="0"/>
            </a:br>
            <a:r>
              <a:rPr lang="pt-BR" dirty="0" smtClean="0"/>
              <a:t>  </a:t>
            </a:r>
            <a:r>
              <a:rPr lang="pt-BR" sz="3200" i="1" dirty="0" smtClean="0"/>
              <a:t>CORRENTE GALVÂNICA</a:t>
            </a:r>
            <a:endParaRPr lang="pt-BR" i="1" dirty="0"/>
          </a:p>
        </p:txBody>
      </p:sp>
      <p:pic>
        <p:nvPicPr>
          <p:cNvPr id="13314" name="Picture 2" descr="http://1.bp.blogspot.com/-Hu64qam83bU/T-NEa3ovDdI/AAAAAAAAAUE/nkB4PrDSyGU/s1600/choqu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8264" y="1895289"/>
            <a:ext cx="2072059" cy="22397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49233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a:bodyPr>
          <a:lstStyle/>
          <a:p>
            <a:endParaRPr lang="pt-BR" sz="2800" b="1" dirty="0" smtClean="0">
              <a:solidFill>
                <a:schemeClr val="tx1"/>
              </a:solidFill>
            </a:endParaRPr>
          </a:p>
          <a:p>
            <a:pPr marL="45720" indent="0">
              <a:buNone/>
            </a:pPr>
            <a:r>
              <a:rPr lang="pt-BR" sz="2400" b="1" dirty="0" smtClean="0">
                <a:solidFill>
                  <a:schemeClr val="tx1"/>
                </a:solidFill>
              </a:rPr>
              <a:t>Produção de calor:</a:t>
            </a:r>
          </a:p>
          <a:p>
            <a:pPr marL="45720" indent="0">
              <a:buNone/>
            </a:pPr>
            <a:r>
              <a:rPr lang="pt-BR" sz="2400" b="1" dirty="0">
                <a:solidFill>
                  <a:schemeClr val="tx1"/>
                </a:solidFill>
              </a:rPr>
              <a:t>	</a:t>
            </a:r>
            <a:r>
              <a:rPr lang="pt-BR" sz="2400" dirty="0" smtClean="0">
                <a:solidFill>
                  <a:schemeClr val="tx1"/>
                </a:solidFill>
              </a:rPr>
              <a:t> A resistência dos tecidos a passagem da corrente elétrica produz calor. Efeito </a:t>
            </a:r>
            <a:r>
              <a:rPr lang="pt-BR" sz="2400" dirty="0" err="1" smtClean="0">
                <a:solidFill>
                  <a:schemeClr val="tx1"/>
                </a:solidFill>
              </a:rPr>
              <a:t>Jaule</a:t>
            </a:r>
            <a:r>
              <a:rPr lang="pt-BR" sz="2400" dirty="0" smtClean="0">
                <a:solidFill>
                  <a:schemeClr val="tx1"/>
                </a:solidFill>
              </a:rPr>
              <a:t>.</a:t>
            </a:r>
          </a:p>
          <a:p>
            <a:pPr marL="45720" indent="0">
              <a:buNone/>
            </a:pPr>
            <a:endParaRPr lang="pt-BR" sz="2400" b="1" dirty="0">
              <a:solidFill>
                <a:schemeClr val="tx1"/>
              </a:solidFill>
            </a:endParaRPr>
          </a:p>
          <a:p>
            <a:pPr marL="45720" indent="0">
              <a:buNone/>
            </a:pPr>
            <a:r>
              <a:rPr lang="pt-BR" sz="2400" b="1" dirty="0" smtClean="0">
                <a:solidFill>
                  <a:schemeClr val="tx1"/>
                </a:solidFill>
              </a:rPr>
              <a:t>Eletrólise: </a:t>
            </a:r>
          </a:p>
          <a:p>
            <a:pPr marL="45720" indent="0">
              <a:buNone/>
            </a:pPr>
            <a:r>
              <a:rPr lang="pt-BR" sz="2400" b="1" dirty="0">
                <a:solidFill>
                  <a:schemeClr val="tx1"/>
                </a:solidFill>
              </a:rPr>
              <a:t>	</a:t>
            </a:r>
            <a:r>
              <a:rPr lang="pt-BR" sz="2400" dirty="0" smtClean="0">
                <a:solidFill>
                  <a:schemeClr val="tx1"/>
                </a:solidFill>
              </a:rPr>
              <a:t>Reação química provocada pelos efeitos polares. Os íons negativos seguem em direção ao </a:t>
            </a:r>
            <a:r>
              <a:rPr lang="pt-BR" sz="2400" dirty="0" err="1" smtClean="0">
                <a:solidFill>
                  <a:schemeClr val="tx1"/>
                </a:solidFill>
              </a:rPr>
              <a:t>pólo</a:t>
            </a:r>
            <a:r>
              <a:rPr lang="pt-BR" sz="2400" dirty="0" smtClean="0">
                <a:solidFill>
                  <a:schemeClr val="tx1"/>
                </a:solidFill>
              </a:rPr>
              <a:t> positivo (reação ácida) e os íons positivos seguem em direção ao </a:t>
            </a:r>
            <a:r>
              <a:rPr lang="pt-BR" sz="2400" dirty="0" err="1" smtClean="0">
                <a:solidFill>
                  <a:schemeClr val="tx1"/>
                </a:solidFill>
              </a:rPr>
              <a:t>pólo</a:t>
            </a:r>
            <a:r>
              <a:rPr lang="pt-BR" sz="2400" dirty="0" smtClean="0">
                <a:solidFill>
                  <a:schemeClr val="tx1"/>
                </a:solidFill>
              </a:rPr>
              <a:t> negativo (reação básica). </a:t>
            </a:r>
            <a:endParaRPr lang="pt-BR" sz="2800" b="1" dirty="0">
              <a:solidFill>
                <a:schemeClr val="tx1"/>
              </a:solidFill>
            </a:endParaRPr>
          </a:p>
        </p:txBody>
      </p:sp>
      <p:sp>
        <p:nvSpPr>
          <p:cNvPr id="3" name="Espaço Reservado para Rodapé 2"/>
          <p:cNvSpPr>
            <a:spLocks noGrp="1"/>
          </p:cNvSpPr>
          <p:nvPr>
            <p:ph type="ftr" sz="quarter" idx="11"/>
          </p:nvPr>
        </p:nvSpPr>
        <p:spPr/>
        <p:txBody>
          <a:bodyPr/>
          <a:lstStyle/>
          <a:p>
            <a:r>
              <a:rPr lang="pt-BR" smtClean="0"/>
              <a:t>Eletroterapia: Profª Karin K. Peretti</a:t>
            </a:r>
            <a:endParaRPr lang="pt-BR"/>
          </a:p>
        </p:txBody>
      </p:sp>
      <p:sp>
        <p:nvSpPr>
          <p:cNvPr id="4" name="Título 3"/>
          <p:cNvSpPr>
            <a:spLocks noGrp="1"/>
          </p:cNvSpPr>
          <p:nvPr>
            <p:ph type="title"/>
          </p:nvPr>
        </p:nvSpPr>
        <p:spPr/>
        <p:txBody>
          <a:bodyPr/>
          <a:lstStyle/>
          <a:p>
            <a:r>
              <a:rPr lang="pt-BR" dirty="0" smtClean="0"/>
              <a:t>Efeitos fisiológicos da corrente contínua</a:t>
            </a:r>
            <a:endParaRPr lang="pt-BR" dirty="0"/>
          </a:p>
        </p:txBody>
      </p:sp>
    </p:spTree>
    <p:extLst>
      <p:ext uri="{BB962C8B-B14F-4D97-AF65-F5344CB8AC3E}">
        <p14:creationId xmlns:p14="http://schemas.microsoft.com/office/powerpoint/2010/main" val="12137022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a:bodyPr>
          <a:lstStyle/>
          <a:p>
            <a:pPr marL="45720" indent="0">
              <a:buNone/>
            </a:pPr>
            <a:r>
              <a:rPr lang="pt-BR" sz="2400" b="1" dirty="0" smtClean="0">
                <a:solidFill>
                  <a:schemeClr val="tx1"/>
                </a:solidFill>
              </a:rPr>
              <a:t>Eletrotônus: </a:t>
            </a:r>
            <a:r>
              <a:rPr lang="pt-BR" sz="2400" dirty="0" smtClean="0">
                <a:solidFill>
                  <a:schemeClr val="tx1"/>
                </a:solidFill>
              </a:rPr>
              <a:t>alteração na excitabilidade e condutibilidade que a corrente elétrica produz nos tecidos.</a:t>
            </a:r>
          </a:p>
          <a:p>
            <a:pPr marL="45720" indent="0">
              <a:buNone/>
            </a:pPr>
            <a:endParaRPr lang="pt-BR" sz="2400" b="1" dirty="0" smtClean="0">
              <a:solidFill>
                <a:schemeClr val="tx1"/>
              </a:solidFill>
            </a:endParaRPr>
          </a:p>
          <a:p>
            <a:pPr marL="45720" indent="0">
              <a:buNone/>
            </a:pPr>
            <a:r>
              <a:rPr lang="pt-BR" sz="2400" b="1" dirty="0" err="1" smtClean="0">
                <a:solidFill>
                  <a:schemeClr val="tx1"/>
                </a:solidFill>
              </a:rPr>
              <a:t>Eletrosmose</a:t>
            </a:r>
            <a:r>
              <a:rPr lang="pt-BR" sz="2400" b="1" dirty="0" smtClean="0">
                <a:solidFill>
                  <a:schemeClr val="tx1"/>
                </a:solidFill>
              </a:rPr>
              <a:t> ou </a:t>
            </a:r>
            <a:r>
              <a:rPr lang="pt-BR" sz="2400" b="1" dirty="0" err="1" smtClean="0">
                <a:solidFill>
                  <a:schemeClr val="tx1"/>
                </a:solidFill>
              </a:rPr>
              <a:t>endosmose</a:t>
            </a:r>
            <a:r>
              <a:rPr lang="pt-BR" sz="2400" b="1" dirty="0" smtClean="0">
                <a:solidFill>
                  <a:schemeClr val="tx1"/>
                </a:solidFill>
              </a:rPr>
              <a:t>: </a:t>
            </a:r>
            <a:r>
              <a:rPr lang="pt-BR" sz="2400" dirty="0" smtClean="0">
                <a:solidFill>
                  <a:schemeClr val="tx1"/>
                </a:solidFill>
              </a:rPr>
              <a:t>transferência de líquido de um </a:t>
            </a:r>
            <a:r>
              <a:rPr lang="pt-BR" sz="2400" dirty="0" err="1" smtClean="0">
                <a:solidFill>
                  <a:schemeClr val="tx1"/>
                </a:solidFill>
              </a:rPr>
              <a:t>pólo</a:t>
            </a:r>
            <a:r>
              <a:rPr lang="pt-BR" sz="2400" dirty="0" smtClean="0">
                <a:solidFill>
                  <a:schemeClr val="tx1"/>
                </a:solidFill>
              </a:rPr>
              <a:t> para outro, ocorre no </a:t>
            </a:r>
            <a:r>
              <a:rPr lang="pt-BR" sz="2400" dirty="0" err="1" smtClean="0">
                <a:solidFill>
                  <a:schemeClr val="tx1"/>
                </a:solidFill>
              </a:rPr>
              <a:t>pólo</a:t>
            </a:r>
            <a:r>
              <a:rPr lang="pt-BR" sz="2400" dirty="0" smtClean="0">
                <a:solidFill>
                  <a:schemeClr val="tx1"/>
                </a:solidFill>
              </a:rPr>
              <a:t> positivo </a:t>
            </a:r>
            <a:r>
              <a:rPr lang="pt-BR" sz="2400" dirty="0" err="1" smtClean="0">
                <a:solidFill>
                  <a:schemeClr val="tx1"/>
                </a:solidFill>
              </a:rPr>
              <a:t>anaforese</a:t>
            </a:r>
            <a:r>
              <a:rPr lang="pt-BR" sz="2400" dirty="0" smtClean="0">
                <a:solidFill>
                  <a:schemeClr val="tx1"/>
                </a:solidFill>
              </a:rPr>
              <a:t> e no </a:t>
            </a:r>
            <a:r>
              <a:rPr lang="pt-BR" sz="2400" dirty="0" err="1" smtClean="0">
                <a:solidFill>
                  <a:schemeClr val="tx1"/>
                </a:solidFill>
              </a:rPr>
              <a:t>pólo</a:t>
            </a:r>
            <a:r>
              <a:rPr lang="pt-BR" sz="2400" dirty="0" smtClean="0">
                <a:solidFill>
                  <a:schemeClr val="tx1"/>
                </a:solidFill>
              </a:rPr>
              <a:t> negativo cataforese.</a:t>
            </a:r>
          </a:p>
          <a:p>
            <a:pPr marL="45720" indent="0">
              <a:buNone/>
            </a:pPr>
            <a:r>
              <a:rPr lang="pt-BR" sz="2400" dirty="0" smtClean="0">
                <a:solidFill>
                  <a:schemeClr val="tx1"/>
                </a:solidFill>
              </a:rPr>
              <a:t>	O </a:t>
            </a:r>
            <a:r>
              <a:rPr lang="pt-BR" sz="2400" dirty="0" err="1" smtClean="0">
                <a:solidFill>
                  <a:schemeClr val="tx1"/>
                </a:solidFill>
              </a:rPr>
              <a:t>pólo</a:t>
            </a:r>
            <a:r>
              <a:rPr lang="pt-BR" sz="2400" dirty="0" smtClean="0">
                <a:solidFill>
                  <a:schemeClr val="tx1"/>
                </a:solidFill>
              </a:rPr>
              <a:t> negativo atrai líquido (hidratante) e o positivo repele os líquidos (</a:t>
            </a:r>
            <a:r>
              <a:rPr lang="pt-BR" sz="2400" dirty="0" err="1" smtClean="0">
                <a:solidFill>
                  <a:schemeClr val="tx1"/>
                </a:solidFill>
              </a:rPr>
              <a:t>drenante</a:t>
            </a:r>
            <a:r>
              <a:rPr lang="pt-BR" sz="2400" dirty="0" smtClean="0">
                <a:solidFill>
                  <a:schemeClr val="tx1"/>
                </a:solidFill>
              </a:rPr>
              <a:t>).</a:t>
            </a:r>
          </a:p>
        </p:txBody>
      </p:sp>
      <p:sp>
        <p:nvSpPr>
          <p:cNvPr id="3" name="Espaço Reservado para Rodapé 2"/>
          <p:cNvSpPr>
            <a:spLocks noGrp="1"/>
          </p:cNvSpPr>
          <p:nvPr>
            <p:ph type="ftr" sz="quarter" idx="11"/>
          </p:nvPr>
        </p:nvSpPr>
        <p:spPr/>
        <p:txBody>
          <a:bodyPr/>
          <a:lstStyle/>
          <a:p>
            <a:r>
              <a:rPr lang="pt-BR" smtClean="0"/>
              <a:t>Eletroterapia: Profª Karin K. Peretti</a:t>
            </a:r>
            <a:endParaRPr lang="pt-BR"/>
          </a:p>
        </p:txBody>
      </p:sp>
      <p:sp>
        <p:nvSpPr>
          <p:cNvPr id="6" name="Título 3"/>
          <p:cNvSpPr>
            <a:spLocks noGrp="1"/>
          </p:cNvSpPr>
          <p:nvPr>
            <p:ph type="title"/>
          </p:nvPr>
        </p:nvSpPr>
        <p:spPr/>
        <p:txBody>
          <a:bodyPr/>
          <a:lstStyle/>
          <a:p>
            <a:r>
              <a:rPr lang="pt-BR" dirty="0" smtClean="0"/>
              <a:t>Efeitos fisiológicos da corrente contínua</a:t>
            </a:r>
            <a:endParaRPr lang="pt-BR" dirty="0"/>
          </a:p>
        </p:txBody>
      </p:sp>
    </p:spTree>
    <p:extLst>
      <p:ext uri="{BB962C8B-B14F-4D97-AF65-F5344CB8AC3E}">
        <p14:creationId xmlns:p14="http://schemas.microsoft.com/office/powerpoint/2010/main" val="5297747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a:bodyPr>
          <a:lstStyle/>
          <a:p>
            <a:pPr>
              <a:lnSpc>
                <a:spcPct val="150000"/>
              </a:lnSpc>
              <a:buFont typeface="Wingdings" pitchFamily="2" charset="2"/>
              <a:buChar char="ü"/>
            </a:pPr>
            <a:endParaRPr lang="pt-BR" sz="2800" b="1" dirty="0" smtClean="0">
              <a:solidFill>
                <a:schemeClr val="tx1"/>
              </a:solidFill>
            </a:endParaRPr>
          </a:p>
          <a:p>
            <a:pPr>
              <a:lnSpc>
                <a:spcPct val="150000"/>
              </a:lnSpc>
              <a:buFont typeface="Wingdings" pitchFamily="2" charset="2"/>
              <a:buChar char="ü"/>
            </a:pPr>
            <a:r>
              <a:rPr lang="pt-BR" sz="2800" b="1" dirty="0" smtClean="0">
                <a:solidFill>
                  <a:schemeClr val="tx1"/>
                </a:solidFill>
              </a:rPr>
              <a:t> Ionização facial</a:t>
            </a:r>
          </a:p>
          <a:p>
            <a:pPr>
              <a:lnSpc>
                <a:spcPct val="150000"/>
              </a:lnSpc>
              <a:buFont typeface="Wingdings" pitchFamily="2" charset="2"/>
              <a:buChar char="ü"/>
            </a:pPr>
            <a:r>
              <a:rPr lang="pt-BR" sz="2800" b="1" dirty="0">
                <a:solidFill>
                  <a:schemeClr val="tx1"/>
                </a:solidFill>
              </a:rPr>
              <a:t> </a:t>
            </a:r>
            <a:r>
              <a:rPr lang="pt-BR" sz="2800" b="1" dirty="0" smtClean="0">
                <a:solidFill>
                  <a:schemeClr val="tx1"/>
                </a:solidFill>
              </a:rPr>
              <a:t>Ionização corporal</a:t>
            </a:r>
          </a:p>
          <a:p>
            <a:pPr>
              <a:lnSpc>
                <a:spcPct val="150000"/>
              </a:lnSpc>
              <a:buFont typeface="Wingdings" pitchFamily="2" charset="2"/>
              <a:buChar char="ü"/>
            </a:pPr>
            <a:r>
              <a:rPr lang="pt-BR" sz="2800" b="1" dirty="0">
                <a:solidFill>
                  <a:schemeClr val="tx1"/>
                </a:solidFill>
              </a:rPr>
              <a:t> </a:t>
            </a:r>
            <a:r>
              <a:rPr lang="pt-BR" sz="2800" b="1" dirty="0" smtClean="0">
                <a:solidFill>
                  <a:schemeClr val="tx1"/>
                </a:solidFill>
              </a:rPr>
              <a:t>Desincruste</a:t>
            </a:r>
          </a:p>
          <a:p>
            <a:pPr>
              <a:lnSpc>
                <a:spcPct val="150000"/>
              </a:lnSpc>
              <a:buFont typeface="Wingdings" pitchFamily="2" charset="2"/>
              <a:buChar char="ü"/>
            </a:pPr>
            <a:r>
              <a:rPr lang="pt-BR" sz="2800" b="1" dirty="0">
                <a:solidFill>
                  <a:schemeClr val="tx1"/>
                </a:solidFill>
              </a:rPr>
              <a:t> </a:t>
            </a:r>
            <a:r>
              <a:rPr lang="pt-BR" sz="2800" b="1" dirty="0" err="1" smtClean="0">
                <a:solidFill>
                  <a:schemeClr val="tx1"/>
                </a:solidFill>
              </a:rPr>
              <a:t>Eletrolifting</a:t>
            </a:r>
            <a:r>
              <a:rPr lang="pt-BR" sz="2800" b="1" dirty="0" smtClean="0">
                <a:solidFill>
                  <a:schemeClr val="tx1"/>
                </a:solidFill>
              </a:rPr>
              <a:t> ou </a:t>
            </a:r>
            <a:r>
              <a:rPr lang="pt-BR" sz="2800" b="1" dirty="0" err="1" smtClean="0">
                <a:solidFill>
                  <a:schemeClr val="tx1"/>
                </a:solidFill>
              </a:rPr>
              <a:t>galvanopuntura</a:t>
            </a:r>
            <a:endParaRPr lang="pt-BR" sz="2800" b="1" dirty="0" smtClean="0">
              <a:solidFill>
                <a:schemeClr val="tx1"/>
              </a:solidFill>
            </a:endParaRPr>
          </a:p>
          <a:p>
            <a:pPr>
              <a:lnSpc>
                <a:spcPct val="150000"/>
              </a:lnSpc>
              <a:buFont typeface="Wingdings" pitchFamily="2" charset="2"/>
              <a:buChar char="ü"/>
            </a:pPr>
            <a:r>
              <a:rPr lang="pt-BR" sz="2800" b="1" dirty="0">
                <a:solidFill>
                  <a:schemeClr val="tx1"/>
                </a:solidFill>
              </a:rPr>
              <a:t> </a:t>
            </a:r>
            <a:r>
              <a:rPr lang="pt-BR" sz="2800" b="1" dirty="0" smtClean="0">
                <a:solidFill>
                  <a:schemeClr val="tx1"/>
                </a:solidFill>
              </a:rPr>
              <a:t>Eletrólise</a:t>
            </a:r>
            <a:endParaRPr lang="pt-BR" sz="2800" b="1" dirty="0">
              <a:solidFill>
                <a:schemeClr val="tx1"/>
              </a:solidFill>
            </a:endParaRPr>
          </a:p>
        </p:txBody>
      </p:sp>
      <p:sp>
        <p:nvSpPr>
          <p:cNvPr id="3" name="Espaço Reservado para Rodapé 2"/>
          <p:cNvSpPr>
            <a:spLocks noGrp="1"/>
          </p:cNvSpPr>
          <p:nvPr>
            <p:ph type="ftr" sz="quarter" idx="11"/>
          </p:nvPr>
        </p:nvSpPr>
        <p:spPr/>
        <p:txBody>
          <a:bodyPr/>
          <a:lstStyle/>
          <a:p>
            <a:r>
              <a:rPr lang="pt-BR" smtClean="0"/>
              <a:t>Eletroterapia: Profª Karin K. Peretti</a:t>
            </a:r>
            <a:endParaRPr lang="pt-BR"/>
          </a:p>
        </p:txBody>
      </p:sp>
      <p:sp>
        <p:nvSpPr>
          <p:cNvPr id="4" name="Título 3"/>
          <p:cNvSpPr>
            <a:spLocks noGrp="1"/>
          </p:cNvSpPr>
          <p:nvPr>
            <p:ph type="title"/>
          </p:nvPr>
        </p:nvSpPr>
        <p:spPr/>
        <p:txBody>
          <a:bodyPr/>
          <a:lstStyle/>
          <a:p>
            <a:r>
              <a:rPr lang="pt-BR" dirty="0" smtClean="0"/>
              <a:t>Tipos de aparelhos de</a:t>
            </a:r>
            <a:br>
              <a:rPr lang="pt-BR" dirty="0" smtClean="0"/>
            </a:br>
            <a:r>
              <a:rPr lang="pt-BR" dirty="0" smtClean="0"/>
              <a:t>corrente contínua</a:t>
            </a:r>
            <a:endParaRPr lang="pt-BR" dirty="0"/>
          </a:p>
        </p:txBody>
      </p:sp>
      <p:pic>
        <p:nvPicPr>
          <p:cNvPr id="1026" name="Picture 2" descr="http://www.sofisica.com.br/conteudos/Eletromagnetismo/Eletrodinamica/figuras/ccca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2254357"/>
            <a:ext cx="2689414" cy="1584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5326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a:bodyPr>
          <a:lstStyle/>
          <a:p>
            <a:pPr>
              <a:buFont typeface="Wingdings" pitchFamily="2" charset="2"/>
              <a:buChar char="ü"/>
            </a:pPr>
            <a:endParaRPr lang="pt-BR" sz="2400" b="1" dirty="0" smtClean="0">
              <a:solidFill>
                <a:schemeClr val="tx1"/>
              </a:solidFill>
            </a:endParaRPr>
          </a:p>
          <a:p>
            <a:pPr>
              <a:buFont typeface="Wingdings" pitchFamily="2" charset="2"/>
              <a:buChar char="ü"/>
            </a:pPr>
            <a:r>
              <a:rPr lang="pt-BR" sz="2400" b="1" dirty="0">
                <a:solidFill>
                  <a:schemeClr val="tx1"/>
                </a:solidFill>
              </a:rPr>
              <a:t> </a:t>
            </a:r>
            <a:r>
              <a:rPr lang="pt-BR" sz="2400" b="1" dirty="0" err="1" smtClean="0">
                <a:solidFill>
                  <a:schemeClr val="tx1"/>
                </a:solidFill>
              </a:rPr>
              <a:t>Microcorrentes</a:t>
            </a:r>
            <a:endParaRPr lang="pt-BR" sz="2400" b="1" dirty="0" smtClean="0">
              <a:solidFill>
                <a:schemeClr val="tx1"/>
              </a:solidFill>
            </a:endParaRPr>
          </a:p>
          <a:p>
            <a:pPr>
              <a:buFont typeface="Wingdings" pitchFamily="2" charset="2"/>
              <a:buChar char="ü"/>
            </a:pPr>
            <a:endParaRPr lang="pt-BR" sz="2400" b="1" dirty="0">
              <a:solidFill>
                <a:schemeClr val="tx1"/>
              </a:solidFill>
            </a:endParaRPr>
          </a:p>
          <a:p>
            <a:pPr>
              <a:buFont typeface="Wingdings" pitchFamily="2" charset="2"/>
              <a:buChar char="ü"/>
            </a:pPr>
            <a:r>
              <a:rPr lang="pt-BR" sz="2400" b="1" dirty="0" err="1" smtClean="0">
                <a:solidFill>
                  <a:schemeClr val="tx1"/>
                </a:solidFill>
              </a:rPr>
              <a:t>Eletrolipoforese</a:t>
            </a:r>
            <a:r>
              <a:rPr lang="pt-BR" sz="2400" b="1" dirty="0" smtClean="0">
                <a:solidFill>
                  <a:schemeClr val="tx1"/>
                </a:solidFill>
              </a:rPr>
              <a:t> ou eletrolipólise</a:t>
            </a:r>
            <a:endParaRPr lang="pt-BR" sz="2400" b="1" dirty="0">
              <a:solidFill>
                <a:schemeClr val="tx1"/>
              </a:solidFill>
            </a:endParaRPr>
          </a:p>
        </p:txBody>
      </p:sp>
      <p:sp>
        <p:nvSpPr>
          <p:cNvPr id="3" name="Espaço Reservado para Rodapé 2"/>
          <p:cNvSpPr>
            <a:spLocks noGrp="1"/>
          </p:cNvSpPr>
          <p:nvPr>
            <p:ph type="ftr" sz="quarter" idx="11"/>
          </p:nvPr>
        </p:nvSpPr>
        <p:spPr/>
        <p:txBody>
          <a:bodyPr/>
          <a:lstStyle/>
          <a:p>
            <a:r>
              <a:rPr lang="pt-BR" smtClean="0"/>
              <a:t>Eletroterapia: Profª Karin K. Peretti</a:t>
            </a:r>
            <a:endParaRPr lang="pt-BR"/>
          </a:p>
        </p:txBody>
      </p:sp>
      <p:sp>
        <p:nvSpPr>
          <p:cNvPr id="4" name="Título 3"/>
          <p:cNvSpPr>
            <a:spLocks noGrp="1"/>
          </p:cNvSpPr>
          <p:nvPr>
            <p:ph type="title"/>
          </p:nvPr>
        </p:nvSpPr>
        <p:spPr/>
        <p:txBody>
          <a:bodyPr/>
          <a:lstStyle/>
          <a:p>
            <a:r>
              <a:rPr lang="pt-BR" dirty="0" smtClean="0"/>
              <a:t>Corrente contínua pulsada</a:t>
            </a:r>
            <a:endParaRPr lang="pt-BR" dirty="0"/>
          </a:p>
        </p:txBody>
      </p:sp>
      <p:pic>
        <p:nvPicPr>
          <p:cNvPr id="2050" name="Picture 2" descr="http://www.sofisica.com.br/conteudos/Eletromagnetismo/Eletrodinamica/figuras/ccca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7824" y="4005064"/>
            <a:ext cx="3476625" cy="2047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51576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pPr marL="45720" indent="0">
              <a:buNone/>
            </a:pPr>
            <a:r>
              <a:rPr lang="pt-BR" dirty="0" smtClean="0">
                <a:solidFill>
                  <a:schemeClr val="tx1"/>
                </a:solidFill>
              </a:rPr>
              <a:t>	A </a:t>
            </a:r>
            <a:r>
              <a:rPr lang="pt-BR" dirty="0">
                <a:solidFill>
                  <a:schemeClr val="tx1"/>
                </a:solidFill>
              </a:rPr>
              <a:t>utilização da corrente elétrica "quebra" as moléculas do princípio ativo do produto transformando-as em íons, os quais possuem massa e tamanho menores que a </a:t>
            </a:r>
            <a:r>
              <a:rPr lang="pt-BR" dirty="0" smtClean="0">
                <a:solidFill>
                  <a:schemeClr val="tx1"/>
                </a:solidFill>
              </a:rPr>
              <a:t>molécula. </a:t>
            </a:r>
            <a:r>
              <a:rPr lang="pt-BR" dirty="0">
                <a:solidFill>
                  <a:schemeClr val="tx1"/>
                </a:solidFill>
              </a:rPr>
              <a:t/>
            </a:r>
            <a:br>
              <a:rPr lang="pt-BR" dirty="0">
                <a:solidFill>
                  <a:schemeClr val="tx1"/>
                </a:solidFill>
              </a:rPr>
            </a:br>
            <a:endParaRPr lang="pt-BR" dirty="0">
              <a:solidFill>
                <a:schemeClr val="tx1"/>
              </a:solidFill>
            </a:endParaRPr>
          </a:p>
        </p:txBody>
      </p:sp>
      <p:sp>
        <p:nvSpPr>
          <p:cNvPr id="3" name="Espaço Reservado para Rodapé 2"/>
          <p:cNvSpPr>
            <a:spLocks noGrp="1"/>
          </p:cNvSpPr>
          <p:nvPr>
            <p:ph type="ftr" sz="quarter" idx="11"/>
          </p:nvPr>
        </p:nvSpPr>
        <p:spPr/>
        <p:txBody>
          <a:bodyPr/>
          <a:lstStyle/>
          <a:p>
            <a:r>
              <a:rPr lang="pt-BR" smtClean="0"/>
              <a:t>Eletroterapia: Profª Karin K. Peretti</a:t>
            </a:r>
            <a:endParaRPr lang="pt-BR"/>
          </a:p>
        </p:txBody>
      </p:sp>
      <p:sp>
        <p:nvSpPr>
          <p:cNvPr id="4" name="Título 3"/>
          <p:cNvSpPr>
            <a:spLocks noGrp="1"/>
          </p:cNvSpPr>
          <p:nvPr>
            <p:ph type="title"/>
          </p:nvPr>
        </p:nvSpPr>
        <p:spPr/>
        <p:txBody>
          <a:bodyPr/>
          <a:lstStyle/>
          <a:p>
            <a:r>
              <a:rPr lang="pt-BR" dirty="0" smtClean="0"/>
              <a:t>Iontoforese ou ionização</a:t>
            </a:r>
            <a:endParaRPr lang="pt-BR" dirty="0"/>
          </a:p>
        </p:txBody>
      </p:sp>
      <p:pic>
        <p:nvPicPr>
          <p:cNvPr id="19460" name="Picture 4" descr="http://www.ck.com.br/materias/2001_12_arquivos/200112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4926" y="2784980"/>
            <a:ext cx="2552700" cy="1914525"/>
          </a:xfrm>
          <a:prstGeom prst="rect">
            <a:avLst/>
          </a:prstGeom>
          <a:noFill/>
          <a:extLst>
            <a:ext uri="{909E8E84-426E-40DD-AFC4-6F175D3DCCD1}">
              <a14:hiddenFill xmlns:a14="http://schemas.microsoft.com/office/drawing/2010/main">
                <a:solidFill>
                  <a:srgbClr val="FFFFFF"/>
                </a:solidFill>
              </a14:hiddenFill>
            </a:ext>
          </a:extLst>
        </p:spPr>
      </p:pic>
      <p:pic>
        <p:nvPicPr>
          <p:cNvPr id="19462" name="Picture 6" descr="http://www.dermatofuncional.pt/wp-content/uploads/ioniza%C3%A7%C3%A3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5799" y="4699505"/>
            <a:ext cx="3237742" cy="2158495"/>
          </a:xfrm>
          <a:prstGeom prst="rect">
            <a:avLst/>
          </a:prstGeom>
          <a:noFill/>
          <a:extLst>
            <a:ext uri="{909E8E84-426E-40DD-AFC4-6F175D3DCCD1}">
              <a14:hiddenFill xmlns:a14="http://schemas.microsoft.com/office/drawing/2010/main">
                <a:solidFill>
                  <a:srgbClr val="FFFFFF"/>
                </a:solidFill>
              </a14:hiddenFill>
            </a:ext>
          </a:extLst>
        </p:spPr>
      </p:pic>
      <p:pic>
        <p:nvPicPr>
          <p:cNvPr id="19464" name="Picture 8" descr="http://3.bp.blogspot.com/-KPFR66R_grY/Tjrbr6jNcCI/AAAAAAAAAMA/qZrV7v1po0k/s1600/13116163183809.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83014" y="3501008"/>
            <a:ext cx="4995873" cy="33305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38777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a:bodyPr>
          <a:lstStyle/>
          <a:p>
            <a:r>
              <a:rPr lang="pt-BR" sz="2400" dirty="0" smtClean="0">
                <a:solidFill>
                  <a:schemeClr val="tx1"/>
                </a:solidFill>
              </a:rPr>
              <a:t>Segundo </a:t>
            </a:r>
            <a:r>
              <a:rPr lang="pt-BR" sz="2400" dirty="0" err="1" smtClean="0">
                <a:solidFill>
                  <a:schemeClr val="tx1"/>
                </a:solidFill>
              </a:rPr>
              <a:t>Low</a:t>
            </a:r>
            <a:r>
              <a:rPr lang="pt-BR" sz="2400" dirty="0" smtClean="0">
                <a:solidFill>
                  <a:schemeClr val="tx1"/>
                </a:solidFill>
              </a:rPr>
              <a:t> e Reed (2000), a transferência de íons irá acontecer principalmente nos ductos das glândulas sudoríparas, e em menor extensão nos folículos pilosos e </a:t>
            </a:r>
            <a:r>
              <a:rPr lang="pt-BR" sz="2400" dirty="0" err="1" smtClean="0">
                <a:solidFill>
                  <a:schemeClr val="tx1"/>
                </a:solidFill>
              </a:rPr>
              <a:t>gl</a:t>
            </a:r>
            <a:r>
              <a:rPr lang="pt-BR" sz="2400" dirty="0" smtClean="0">
                <a:solidFill>
                  <a:schemeClr val="tx1"/>
                </a:solidFill>
              </a:rPr>
              <a:t>. Sebáceas. </a:t>
            </a:r>
            <a:endParaRPr lang="pt-BR" sz="2400" dirty="0">
              <a:solidFill>
                <a:schemeClr val="tx1"/>
              </a:solidFill>
            </a:endParaRPr>
          </a:p>
          <a:p>
            <a:r>
              <a:rPr lang="pt-BR" sz="2400" dirty="0" smtClean="0">
                <a:solidFill>
                  <a:schemeClr val="tx1"/>
                </a:solidFill>
              </a:rPr>
              <a:t>A taxa de difusão do produto ionizado tende a permanecer mais concentrado dentro dos tecidos diretamente subcutâneos ao local de introdução, e progressivamente em menor concentração nos tecidos mais profundos e periféricos ao tratamento, profundidade de 6 a 20 mm (Salgado 2000).</a:t>
            </a:r>
            <a:endParaRPr lang="pt-BR" sz="2400" dirty="0">
              <a:solidFill>
                <a:schemeClr val="tx1"/>
              </a:solidFill>
            </a:endParaRPr>
          </a:p>
        </p:txBody>
      </p:sp>
      <p:sp>
        <p:nvSpPr>
          <p:cNvPr id="3" name="Espaço Reservado para Rodapé 2"/>
          <p:cNvSpPr>
            <a:spLocks noGrp="1"/>
          </p:cNvSpPr>
          <p:nvPr>
            <p:ph type="ftr" sz="quarter" idx="11"/>
          </p:nvPr>
        </p:nvSpPr>
        <p:spPr/>
        <p:txBody>
          <a:bodyPr/>
          <a:lstStyle/>
          <a:p>
            <a:r>
              <a:rPr lang="pt-BR" smtClean="0"/>
              <a:t>Eletroterapia: Profª Karin K. Peretti</a:t>
            </a:r>
            <a:endParaRPr lang="pt-BR"/>
          </a:p>
        </p:txBody>
      </p:sp>
      <p:sp>
        <p:nvSpPr>
          <p:cNvPr id="4" name="Título 3"/>
          <p:cNvSpPr>
            <a:spLocks noGrp="1"/>
          </p:cNvSpPr>
          <p:nvPr>
            <p:ph type="title"/>
          </p:nvPr>
        </p:nvSpPr>
        <p:spPr/>
        <p:txBody>
          <a:bodyPr/>
          <a:lstStyle/>
          <a:p>
            <a:r>
              <a:rPr lang="pt-BR" dirty="0" smtClean="0"/>
              <a:t>Penetração dos íons</a:t>
            </a:r>
            <a:endParaRPr lang="pt-BR" dirty="0"/>
          </a:p>
        </p:txBody>
      </p:sp>
    </p:spTree>
    <p:extLst>
      <p:ext uri="{BB962C8B-B14F-4D97-AF65-F5344CB8AC3E}">
        <p14:creationId xmlns:p14="http://schemas.microsoft.com/office/powerpoint/2010/main" val="18417842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a:bodyPr>
          <a:lstStyle/>
          <a:p>
            <a:pPr marL="45720" indent="0">
              <a:buNone/>
            </a:pPr>
            <a:r>
              <a:rPr lang="pt-BR" sz="2400" b="1" dirty="0" smtClean="0">
                <a:solidFill>
                  <a:schemeClr val="tx1"/>
                </a:solidFill>
              </a:rPr>
              <a:t>	</a:t>
            </a:r>
          </a:p>
          <a:p>
            <a:pPr marL="45720" indent="0">
              <a:buNone/>
            </a:pPr>
            <a:endParaRPr lang="pt-BR" sz="2400" b="1" dirty="0">
              <a:solidFill>
                <a:schemeClr val="tx1"/>
              </a:solidFill>
            </a:endParaRPr>
          </a:p>
          <a:p>
            <a:pPr marL="45720" indent="0">
              <a:buNone/>
            </a:pPr>
            <a:r>
              <a:rPr lang="pt-BR" sz="2400" b="1" dirty="0" smtClean="0">
                <a:solidFill>
                  <a:schemeClr val="tx1"/>
                </a:solidFill>
              </a:rPr>
              <a:t>	Eletrólitos são compostos que quando se encontram em solução ou fusão, conduzem a corrente elétrica e são decompostos por ela, simultaneamente.</a:t>
            </a:r>
          </a:p>
          <a:p>
            <a:pPr marL="45720" indent="0">
              <a:buNone/>
            </a:pPr>
            <a:endParaRPr lang="pt-BR" sz="2400" b="1" dirty="0">
              <a:solidFill>
                <a:schemeClr val="tx1"/>
              </a:solidFill>
            </a:endParaRPr>
          </a:p>
          <a:p>
            <a:pPr marL="45720" indent="0">
              <a:buNone/>
            </a:pPr>
            <a:r>
              <a:rPr lang="pt-BR" sz="2400" b="1" dirty="0" smtClean="0">
                <a:solidFill>
                  <a:schemeClr val="tx1"/>
                </a:solidFill>
              </a:rPr>
              <a:t>	São eletrólitos: as bases, os ácidos e os sais.</a:t>
            </a:r>
          </a:p>
          <a:p>
            <a:pPr marL="45720" indent="0">
              <a:buNone/>
            </a:pPr>
            <a:endParaRPr lang="pt-BR" sz="2400" b="1" dirty="0">
              <a:solidFill>
                <a:schemeClr val="tx1"/>
              </a:solidFill>
            </a:endParaRPr>
          </a:p>
        </p:txBody>
      </p:sp>
      <p:sp>
        <p:nvSpPr>
          <p:cNvPr id="3" name="Espaço Reservado para Rodapé 2"/>
          <p:cNvSpPr>
            <a:spLocks noGrp="1"/>
          </p:cNvSpPr>
          <p:nvPr>
            <p:ph type="ftr" sz="quarter" idx="11"/>
          </p:nvPr>
        </p:nvSpPr>
        <p:spPr/>
        <p:txBody>
          <a:bodyPr/>
          <a:lstStyle/>
          <a:p>
            <a:r>
              <a:rPr lang="pt-BR" smtClean="0"/>
              <a:t>Eletroterapia: Profª Karin K. Peretti</a:t>
            </a:r>
            <a:endParaRPr lang="pt-BR"/>
          </a:p>
        </p:txBody>
      </p:sp>
      <p:sp>
        <p:nvSpPr>
          <p:cNvPr id="4" name="Título 3"/>
          <p:cNvSpPr>
            <a:spLocks noGrp="1"/>
          </p:cNvSpPr>
          <p:nvPr>
            <p:ph type="title"/>
          </p:nvPr>
        </p:nvSpPr>
        <p:spPr/>
        <p:txBody>
          <a:bodyPr/>
          <a:lstStyle/>
          <a:p>
            <a:r>
              <a:rPr lang="pt-BR" dirty="0" smtClean="0"/>
              <a:t>eletrólitos</a:t>
            </a:r>
            <a:endParaRPr lang="pt-BR" dirty="0"/>
          </a:p>
        </p:txBody>
      </p:sp>
    </p:spTree>
    <p:extLst>
      <p:ext uri="{BB962C8B-B14F-4D97-AF65-F5344CB8AC3E}">
        <p14:creationId xmlns:p14="http://schemas.microsoft.com/office/powerpoint/2010/main" val="19620425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Dissociação iônica</a:t>
            </a:r>
            <a:endParaRPr lang="pt-BR" dirty="0"/>
          </a:p>
        </p:txBody>
      </p:sp>
      <p:sp>
        <p:nvSpPr>
          <p:cNvPr id="3" name="Espaço Reservado para Conteúdo 2"/>
          <p:cNvSpPr>
            <a:spLocks noGrp="1"/>
          </p:cNvSpPr>
          <p:nvPr>
            <p:ph idx="1"/>
          </p:nvPr>
        </p:nvSpPr>
        <p:spPr/>
        <p:txBody>
          <a:bodyPr>
            <a:normAutofit/>
          </a:bodyPr>
          <a:lstStyle/>
          <a:p>
            <a:r>
              <a:rPr lang="pt-BR" sz="2400" dirty="0">
                <a:solidFill>
                  <a:schemeClr val="tx1"/>
                </a:solidFill>
              </a:rPr>
              <a:t>A dissociação iônica se da através de ligações iônicas, pois, um átomo (ou grupo de átomos) transferiu de forma definitiva um ou mais elétrons de seu ligante para si, tornando-se um íon negativo e transformando o outro em íon positivo. Um fica perto do outro por atração magnética.</a:t>
            </a:r>
          </a:p>
        </p:txBody>
      </p:sp>
      <p:pic>
        <p:nvPicPr>
          <p:cNvPr id="1026" name="Picture 2" descr="http://1.bp.blogspot.com/-DuKCiN7_VjQ/TtmFTrw-UFI/AAAAAAAAA_s/8FQY1CNVp_g/s1600/000000367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8105" y="4003287"/>
            <a:ext cx="3661170" cy="28547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91969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IONIZAÇÃO </a:t>
            </a:r>
            <a:endParaRPr lang="pt-BR" dirty="0"/>
          </a:p>
        </p:txBody>
      </p:sp>
      <p:sp>
        <p:nvSpPr>
          <p:cNvPr id="3" name="Espaço Reservado para Conteúdo 2"/>
          <p:cNvSpPr>
            <a:spLocks noGrp="1"/>
          </p:cNvSpPr>
          <p:nvPr>
            <p:ph idx="1"/>
          </p:nvPr>
        </p:nvSpPr>
        <p:spPr/>
        <p:txBody>
          <a:bodyPr>
            <a:normAutofit/>
          </a:bodyPr>
          <a:lstStyle/>
          <a:p>
            <a:r>
              <a:rPr lang="pt-BR" dirty="0">
                <a:solidFill>
                  <a:schemeClr val="tx1"/>
                </a:solidFill>
              </a:rPr>
              <a:t>Alguns compostos moleculares, como os ácidos, quando colocados em um solvente são "atacados" por esse solvente e acabam formando íons. Perceba claramente que não existiam íons na molécula original. Quando ela foi colocada na presença do solvente, este conseguiu, por força magnética, "arrancar" um ou mais de seus átomos mas, nesse processo, o átomo arrancado acaba tendo que deixar um elétron para trás, tornando-se um íon.</a:t>
            </a:r>
          </a:p>
        </p:txBody>
      </p:sp>
      <p:pic>
        <p:nvPicPr>
          <p:cNvPr id="4" name="Picture 2" descr="http://1.bp.blogspot.com/-DuKCiN7_VjQ/TtmFTrw-UFI/AAAAAAAAA_s/8FQY1CNVp_g/s1600/000000367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8105" y="4003287"/>
            <a:ext cx="3661170" cy="28547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50470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Dissociação iônica</a:t>
            </a:r>
            <a:endParaRPr lang="pt-BR" dirty="0"/>
          </a:p>
        </p:txBody>
      </p:sp>
      <p:sp>
        <p:nvSpPr>
          <p:cNvPr id="5" name="Espaço Reservado para Conteúdo 4"/>
          <p:cNvSpPr>
            <a:spLocks noGrp="1"/>
          </p:cNvSpPr>
          <p:nvPr>
            <p:ph idx="1"/>
          </p:nvPr>
        </p:nvSpPr>
        <p:spPr>
          <a:xfrm>
            <a:off x="380999" y="1719071"/>
            <a:ext cx="8407893" cy="2677656"/>
          </a:xfrm>
          <a:prstGeom prst="rect">
            <a:avLst/>
          </a:prstGeom>
        </p:spPr>
        <p:txBody>
          <a:bodyPr>
            <a:spAutoFit/>
          </a:bodyPr>
          <a:lstStyle/>
          <a:p>
            <a:r>
              <a:rPr lang="pt-BR" sz="2800" dirty="0">
                <a:solidFill>
                  <a:schemeClr val="tx1"/>
                </a:solidFill>
              </a:rPr>
              <a:t>A água é uma substância constituída por moléculas polares, o </a:t>
            </a:r>
            <a:r>
              <a:rPr lang="pt-BR" sz="2800" dirty="0" err="1">
                <a:solidFill>
                  <a:schemeClr val="tx1"/>
                </a:solidFill>
              </a:rPr>
              <a:t>pólo</a:t>
            </a:r>
            <a:r>
              <a:rPr lang="pt-BR" sz="2800" dirty="0">
                <a:solidFill>
                  <a:schemeClr val="tx1"/>
                </a:solidFill>
              </a:rPr>
              <a:t> negativo está situado no átomo de oxigênio e o </a:t>
            </a:r>
            <a:r>
              <a:rPr lang="pt-BR" sz="2800" dirty="0" err="1">
                <a:solidFill>
                  <a:schemeClr val="tx1"/>
                </a:solidFill>
              </a:rPr>
              <a:t>pólo</a:t>
            </a:r>
            <a:r>
              <a:rPr lang="pt-BR" sz="2800" dirty="0">
                <a:solidFill>
                  <a:schemeClr val="tx1"/>
                </a:solidFill>
              </a:rPr>
              <a:t> positivo está nos átomos de hidrogênio. A solução iônica é obtida da interação entre H2O e </a:t>
            </a:r>
            <a:r>
              <a:rPr lang="pt-BR" sz="2800" dirty="0" err="1">
                <a:solidFill>
                  <a:schemeClr val="tx1"/>
                </a:solidFill>
              </a:rPr>
              <a:t>NaC</a:t>
            </a:r>
            <a:r>
              <a:rPr lang="pt-BR" sz="2800" dirty="0">
                <a:solidFill>
                  <a:schemeClr val="tx1"/>
                </a:solidFill>
              </a:rPr>
              <a:t>ℓ.</a:t>
            </a:r>
          </a:p>
        </p:txBody>
      </p:sp>
    </p:spTree>
    <p:extLst>
      <p:ext uri="{BB962C8B-B14F-4D97-AF65-F5344CB8AC3E}">
        <p14:creationId xmlns:p14="http://schemas.microsoft.com/office/powerpoint/2010/main" val="29092356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endParaRPr lang="pt-BR" dirty="0" smtClean="0"/>
          </a:p>
          <a:p>
            <a:pPr marL="45720" indent="0">
              <a:buNone/>
            </a:pPr>
            <a:endParaRPr lang="pt-BR" sz="2800" dirty="0" smtClean="0">
              <a:solidFill>
                <a:schemeClr val="tx1"/>
              </a:solidFill>
            </a:endParaRPr>
          </a:p>
          <a:p>
            <a:pPr marL="45720" indent="0">
              <a:buNone/>
            </a:pPr>
            <a:r>
              <a:rPr lang="pt-BR" sz="2800" dirty="0" smtClean="0">
                <a:solidFill>
                  <a:schemeClr val="tx1"/>
                </a:solidFill>
              </a:rPr>
              <a:t>Corrente direta (CD)</a:t>
            </a:r>
          </a:p>
          <a:p>
            <a:pPr marL="45720" indent="0">
              <a:buNone/>
            </a:pPr>
            <a:endParaRPr lang="pt-BR" sz="2800" dirty="0">
              <a:solidFill>
                <a:schemeClr val="tx1"/>
              </a:solidFill>
            </a:endParaRPr>
          </a:p>
          <a:p>
            <a:pPr marL="45720" indent="0">
              <a:buNone/>
            </a:pPr>
            <a:endParaRPr lang="pt-BR" sz="2800" dirty="0" smtClean="0">
              <a:solidFill>
                <a:schemeClr val="tx1"/>
              </a:solidFill>
            </a:endParaRPr>
          </a:p>
          <a:p>
            <a:pPr marL="45720" indent="0">
              <a:buNone/>
            </a:pPr>
            <a:r>
              <a:rPr lang="pt-BR" sz="2800" dirty="0" smtClean="0">
                <a:solidFill>
                  <a:schemeClr val="tx1"/>
                </a:solidFill>
              </a:rPr>
              <a:t>Corrente alternada (CA)</a:t>
            </a:r>
            <a:endParaRPr lang="pt-BR" sz="2800" dirty="0">
              <a:solidFill>
                <a:schemeClr val="tx1"/>
              </a:solidFill>
            </a:endParaRPr>
          </a:p>
        </p:txBody>
      </p:sp>
      <p:sp>
        <p:nvSpPr>
          <p:cNvPr id="3" name="Espaço Reservado para Rodapé 2"/>
          <p:cNvSpPr>
            <a:spLocks noGrp="1"/>
          </p:cNvSpPr>
          <p:nvPr>
            <p:ph type="ftr" sz="quarter" idx="11"/>
          </p:nvPr>
        </p:nvSpPr>
        <p:spPr/>
        <p:txBody>
          <a:bodyPr/>
          <a:lstStyle/>
          <a:p>
            <a:r>
              <a:rPr lang="pt-BR" smtClean="0"/>
              <a:t>Eletroterapia: Profª Karin K. Peretti</a:t>
            </a:r>
            <a:endParaRPr lang="pt-BR"/>
          </a:p>
        </p:txBody>
      </p:sp>
      <p:sp>
        <p:nvSpPr>
          <p:cNvPr id="4" name="Título 3"/>
          <p:cNvSpPr>
            <a:spLocks noGrp="1"/>
          </p:cNvSpPr>
          <p:nvPr>
            <p:ph type="title"/>
          </p:nvPr>
        </p:nvSpPr>
        <p:spPr/>
        <p:txBody>
          <a:bodyPr/>
          <a:lstStyle/>
          <a:p>
            <a:r>
              <a:rPr lang="pt-BR" dirty="0" smtClean="0"/>
              <a:t>Existem 2 tipos de </a:t>
            </a:r>
            <a:br>
              <a:rPr lang="pt-BR" dirty="0" smtClean="0"/>
            </a:br>
            <a:r>
              <a:rPr lang="pt-BR" dirty="0" smtClean="0"/>
              <a:t>corrente elétrica</a:t>
            </a:r>
            <a:endParaRPr lang="pt-BR" dirty="0"/>
          </a:p>
        </p:txBody>
      </p:sp>
      <p:pic>
        <p:nvPicPr>
          <p:cNvPr id="5" name="Picture 2" descr="http://2.bp.blogspot.com/_Wx0vLA_kOUI/SYjO0KF7iwI/AAAAAAAAADc/EtWTvi99LAk/s1600/tensaowd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8816" y="1772816"/>
            <a:ext cx="4036724" cy="45736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19593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IONIZAÇÃO</a:t>
            </a:r>
            <a:endParaRPr lang="pt-BR" dirty="0"/>
          </a:p>
        </p:txBody>
      </p:sp>
      <p:sp>
        <p:nvSpPr>
          <p:cNvPr id="3" name="Espaço Reservado para Conteúdo 2"/>
          <p:cNvSpPr>
            <a:spLocks noGrp="1"/>
          </p:cNvSpPr>
          <p:nvPr>
            <p:ph idx="1"/>
          </p:nvPr>
        </p:nvSpPr>
        <p:spPr/>
        <p:txBody>
          <a:bodyPr>
            <a:normAutofit/>
          </a:bodyPr>
          <a:lstStyle/>
          <a:p>
            <a:r>
              <a:rPr lang="pt-BR" sz="2400" dirty="0">
                <a:solidFill>
                  <a:schemeClr val="tx1"/>
                </a:solidFill>
              </a:rPr>
              <a:t>Nesses casos, dizemos que houve uma ionização, pois uma molécula que não possuía originalmente íons passa a tê-los (livres no solvente). É o que acontece com os ácidos.</a:t>
            </a:r>
          </a:p>
          <a:p>
            <a:r>
              <a:rPr lang="pt-BR" sz="2400" dirty="0">
                <a:solidFill>
                  <a:schemeClr val="tx1"/>
                </a:solidFill>
              </a:rPr>
              <a:t>Por Exemplo: </a:t>
            </a:r>
            <a:r>
              <a:rPr lang="pt-BR" sz="2400" dirty="0" err="1">
                <a:solidFill>
                  <a:schemeClr val="tx1"/>
                </a:solidFill>
              </a:rPr>
              <a:t>HCl</a:t>
            </a:r>
            <a:r>
              <a:rPr lang="pt-BR" sz="2400" dirty="0">
                <a:solidFill>
                  <a:schemeClr val="tx1"/>
                </a:solidFill>
              </a:rPr>
              <a:t> (</a:t>
            </a:r>
            <a:r>
              <a:rPr lang="pt-BR" sz="2400" dirty="0" err="1">
                <a:solidFill>
                  <a:schemeClr val="tx1"/>
                </a:solidFill>
              </a:rPr>
              <a:t>HCl</a:t>
            </a:r>
            <a:r>
              <a:rPr lang="pt-BR" sz="2400" dirty="0">
                <a:solidFill>
                  <a:schemeClr val="tx1"/>
                </a:solidFill>
              </a:rPr>
              <a:t> = H+ + Cl-)</a:t>
            </a:r>
          </a:p>
          <a:p>
            <a:pPr marL="0" indent="0">
              <a:buNone/>
            </a:pPr>
            <a:endParaRPr lang="pt-BR" sz="2400" dirty="0">
              <a:solidFill>
                <a:schemeClr val="tx1"/>
              </a:solidFill>
            </a:endParaRPr>
          </a:p>
        </p:txBody>
      </p:sp>
      <p:pic>
        <p:nvPicPr>
          <p:cNvPr id="2050" name="Picture 2" descr="http://3.bp.blogspot.com/-7Yd1zQgszjE/TtmFdkAkwGI/AAAAAAAAA_0/_JAy7XTuPno/s1600/image01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3848" y="4483292"/>
            <a:ext cx="3334519" cy="23747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62241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pPr marL="45720" indent="0">
              <a:buNone/>
            </a:pPr>
            <a:endParaRPr lang="pt-BR" dirty="0" smtClean="0">
              <a:solidFill>
                <a:schemeClr val="tx1"/>
              </a:solidFill>
            </a:endParaRPr>
          </a:p>
          <a:p>
            <a:pPr marL="45720" indent="0">
              <a:buNone/>
            </a:pPr>
            <a:r>
              <a:rPr lang="pt-BR" dirty="0">
                <a:solidFill>
                  <a:schemeClr val="tx1"/>
                </a:solidFill>
              </a:rPr>
              <a:t>	</a:t>
            </a:r>
            <a:r>
              <a:rPr lang="pt-BR" sz="2400" b="1" dirty="0" smtClean="0">
                <a:solidFill>
                  <a:schemeClr val="tx1"/>
                </a:solidFill>
              </a:rPr>
              <a:t>Para que a corrente galvânica atravesse uma solução eletrolítica, é necessário introduzir-se nela os dois </a:t>
            </a:r>
            <a:r>
              <a:rPr lang="pt-BR" sz="2400" b="1" dirty="0" err="1" smtClean="0">
                <a:solidFill>
                  <a:schemeClr val="tx1"/>
                </a:solidFill>
              </a:rPr>
              <a:t>pólos</a:t>
            </a:r>
            <a:r>
              <a:rPr lang="pt-BR" sz="2400" b="1" dirty="0" smtClean="0">
                <a:solidFill>
                  <a:schemeClr val="tx1"/>
                </a:solidFill>
              </a:rPr>
              <a:t> (eletrodos):  o negativo (cátodo) e o positivo (ânodo).</a:t>
            </a:r>
          </a:p>
          <a:p>
            <a:pPr marL="45720" indent="0">
              <a:buNone/>
            </a:pPr>
            <a:r>
              <a:rPr lang="pt-BR" sz="2400" b="1" dirty="0">
                <a:solidFill>
                  <a:schemeClr val="tx1"/>
                </a:solidFill>
              </a:rPr>
              <a:t>	</a:t>
            </a:r>
            <a:r>
              <a:rPr lang="pt-BR" sz="2400" b="1" dirty="0" smtClean="0">
                <a:solidFill>
                  <a:schemeClr val="tx1"/>
                </a:solidFill>
              </a:rPr>
              <a:t>O íon positivo se dirige ao eletrodo negativo ou cátodo chama-se </a:t>
            </a:r>
            <a:r>
              <a:rPr lang="pt-BR" sz="2400" b="1" i="1" dirty="0" smtClean="0">
                <a:solidFill>
                  <a:schemeClr val="tx1"/>
                </a:solidFill>
              </a:rPr>
              <a:t>cátion, </a:t>
            </a:r>
            <a:r>
              <a:rPr lang="pt-BR" sz="2400" b="1" dirty="0" smtClean="0">
                <a:solidFill>
                  <a:schemeClr val="tx1"/>
                </a:solidFill>
              </a:rPr>
              <a:t>e o íon negativo atraído pelo eletrodo positivo ou ânodo chama-se </a:t>
            </a:r>
            <a:r>
              <a:rPr lang="pt-BR" sz="2400" b="1" i="1" dirty="0" smtClean="0">
                <a:solidFill>
                  <a:schemeClr val="tx1"/>
                </a:solidFill>
              </a:rPr>
              <a:t>ânion.</a:t>
            </a:r>
            <a:endParaRPr lang="pt-BR" dirty="0">
              <a:solidFill>
                <a:schemeClr val="tx1"/>
              </a:solidFill>
            </a:endParaRPr>
          </a:p>
        </p:txBody>
      </p:sp>
      <p:sp>
        <p:nvSpPr>
          <p:cNvPr id="3" name="Espaço Reservado para Rodapé 2"/>
          <p:cNvSpPr>
            <a:spLocks noGrp="1"/>
          </p:cNvSpPr>
          <p:nvPr>
            <p:ph type="ftr" sz="quarter" idx="11"/>
          </p:nvPr>
        </p:nvSpPr>
        <p:spPr/>
        <p:txBody>
          <a:bodyPr/>
          <a:lstStyle/>
          <a:p>
            <a:r>
              <a:rPr lang="pt-BR" smtClean="0"/>
              <a:t>Eletroterapia: Profª Karin K. Peretti</a:t>
            </a:r>
            <a:endParaRPr lang="pt-BR"/>
          </a:p>
        </p:txBody>
      </p:sp>
      <p:sp>
        <p:nvSpPr>
          <p:cNvPr id="4" name="Título 3"/>
          <p:cNvSpPr>
            <a:spLocks noGrp="1"/>
          </p:cNvSpPr>
          <p:nvPr>
            <p:ph type="title"/>
          </p:nvPr>
        </p:nvSpPr>
        <p:spPr/>
        <p:txBody>
          <a:bodyPr/>
          <a:lstStyle/>
          <a:p>
            <a:r>
              <a:rPr lang="pt-BR" dirty="0" smtClean="0"/>
              <a:t>condução da corrente</a:t>
            </a:r>
            <a:endParaRPr lang="pt-BR" dirty="0"/>
          </a:p>
        </p:txBody>
      </p:sp>
    </p:spTree>
    <p:extLst>
      <p:ext uri="{BB962C8B-B14F-4D97-AF65-F5344CB8AC3E}">
        <p14:creationId xmlns:p14="http://schemas.microsoft.com/office/powerpoint/2010/main" val="13734202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380999" y="1719070"/>
            <a:ext cx="8407893" cy="4734265"/>
          </a:xfrm>
        </p:spPr>
        <p:txBody>
          <a:bodyPr>
            <a:normAutofit fontScale="92500" lnSpcReduction="10000"/>
          </a:bodyPr>
          <a:lstStyle/>
          <a:p>
            <a:pPr marL="45720" indent="0">
              <a:buNone/>
            </a:pPr>
            <a:r>
              <a:rPr lang="pt-BR" dirty="0" smtClean="0"/>
              <a:t>	</a:t>
            </a:r>
            <a:r>
              <a:rPr lang="pt-BR" dirty="0" smtClean="0">
                <a:solidFill>
                  <a:schemeClr val="tx1"/>
                </a:solidFill>
              </a:rPr>
              <a:t>A </a:t>
            </a:r>
            <a:r>
              <a:rPr lang="pt-BR" dirty="0">
                <a:solidFill>
                  <a:schemeClr val="tx1"/>
                </a:solidFill>
              </a:rPr>
              <a:t>aplicação da corrente galvânica pode ser </a:t>
            </a:r>
            <a:r>
              <a:rPr lang="pt-BR" dirty="0" smtClean="0">
                <a:solidFill>
                  <a:schemeClr val="tx1"/>
                </a:solidFill>
              </a:rPr>
              <a:t>dividida </a:t>
            </a:r>
            <a:r>
              <a:rPr lang="pt-BR" dirty="0">
                <a:solidFill>
                  <a:schemeClr val="tx1"/>
                </a:solidFill>
              </a:rPr>
              <a:t>em: </a:t>
            </a:r>
            <a:r>
              <a:rPr lang="pt-BR" dirty="0" smtClean="0">
                <a:solidFill>
                  <a:schemeClr val="tx1"/>
                </a:solidFill>
              </a:rPr>
              <a:t>galvanização </a:t>
            </a:r>
            <a:r>
              <a:rPr lang="pt-BR" dirty="0">
                <a:solidFill>
                  <a:schemeClr val="tx1"/>
                </a:solidFill>
              </a:rPr>
              <a:t>propriamente dita e iontoforese (</a:t>
            </a:r>
            <a:r>
              <a:rPr lang="pt-BR" dirty="0" smtClean="0">
                <a:solidFill>
                  <a:schemeClr val="tx1"/>
                </a:solidFill>
              </a:rPr>
              <a:t>ionização</a:t>
            </a:r>
            <a:r>
              <a:rPr lang="pt-BR" dirty="0">
                <a:solidFill>
                  <a:schemeClr val="tx1"/>
                </a:solidFill>
              </a:rPr>
              <a:t>). </a:t>
            </a:r>
            <a:endParaRPr lang="pt-BR" dirty="0" smtClean="0">
              <a:solidFill>
                <a:schemeClr val="tx1"/>
              </a:solidFill>
            </a:endParaRPr>
          </a:p>
          <a:p>
            <a:pPr marL="45720" indent="0">
              <a:buNone/>
            </a:pPr>
            <a:endParaRPr lang="pt-BR" dirty="0"/>
          </a:p>
          <a:p>
            <a:pPr marL="45720" indent="0">
              <a:buNone/>
            </a:pPr>
            <a:r>
              <a:rPr lang="pt-BR" sz="2400" dirty="0" smtClean="0">
                <a:solidFill>
                  <a:schemeClr val="tx1"/>
                </a:solidFill>
              </a:rPr>
              <a:t>GALVANIZAÇÃO –   </a:t>
            </a:r>
            <a:r>
              <a:rPr lang="pt-BR" dirty="0" smtClean="0">
                <a:solidFill>
                  <a:schemeClr val="tx1"/>
                </a:solidFill>
              </a:rPr>
              <a:t>uso da corrente galvânica utilizando-se 			exclusivamente os efeitos polares sob os 			eletrodos por ele promovidos. Efeito de 			movimentação dos íons (+ e -) presentes 			no tecido biológico devido ao campo 			            polarizado criado pela corrente.</a:t>
            </a:r>
          </a:p>
          <a:p>
            <a:pPr marL="45720" indent="0">
              <a:buNone/>
            </a:pPr>
            <a:r>
              <a:rPr lang="pt-BR" dirty="0" smtClean="0">
                <a:solidFill>
                  <a:schemeClr val="tx1"/>
                </a:solidFill>
              </a:rPr>
              <a:t>Efeitos polares: </a:t>
            </a:r>
          </a:p>
          <a:p>
            <a:pPr>
              <a:buFont typeface="Wingdings" pitchFamily="2" charset="2"/>
              <a:buChar char="ü"/>
            </a:pPr>
            <a:r>
              <a:rPr lang="pt-BR" dirty="0" smtClean="0">
                <a:solidFill>
                  <a:schemeClr val="tx1"/>
                </a:solidFill>
              </a:rPr>
              <a:t>Eletroquímicos			</a:t>
            </a:r>
          </a:p>
          <a:p>
            <a:pPr>
              <a:buFont typeface="Wingdings" pitchFamily="2" charset="2"/>
              <a:buChar char="ü"/>
            </a:pPr>
            <a:r>
              <a:rPr lang="pt-BR" dirty="0" smtClean="0">
                <a:solidFill>
                  <a:schemeClr val="tx1"/>
                </a:solidFill>
              </a:rPr>
              <a:t>Osmóticos</a:t>
            </a:r>
          </a:p>
          <a:p>
            <a:pPr>
              <a:buFont typeface="Wingdings" pitchFamily="2" charset="2"/>
              <a:buChar char="ü"/>
            </a:pPr>
            <a:r>
              <a:rPr lang="pt-BR" dirty="0" smtClean="0">
                <a:solidFill>
                  <a:schemeClr val="tx1"/>
                </a:solidFill>
              </a:rPr>
              <a:t>Modificações vasomotoras</a:t>
            </a:r>
          </a:p>
          <a:p>
            <a:pPr>
              <a:buFont typeface="Wingdings" pitchFamily="2" charset="2"/>
              <a:buChar char="ü"/>
            </a:pPr>
            <a:r>
              <a:rPr lang="pt-BR" dirty="0" smtClean="0">
                <a:solidFill>
                  <a:schemeClr val="tx1"/>
                </a:solidFill>
              </a:rPr>
              <a:t>Alterações na excitabilidade</a:t>
            </a:r>
          </a:p>
          <a:p>
            <a:pPr>
              <a:buFont typeface="Wingdings" pitchFamily="2" charset="2"/>
              <a:buChar char="ü"/>
            </a:pPr>
            <a:r>
              <a:rPr lang="pt-BR" dirty="0" smtClean="0">
                <a:solidFill>
                  <a:schemeClr val="tx1"/>
                </a:solidFill>
              </a:rPr>
              <a:t>Eletrotônus e vasodilatação</a:t>
            </a:r>
            <a:endParaRPr lang="pt-BR" dirty="0">
              <a:solidFill>
                <a:schemeClr val="tx1"/>
              </a:solidFill>
            </a:endParaRPr>
          </a:p>
          <a:p>
            <a:pPr marL="45720" indent="0">
              <a:buNone/>
            </a:pPr>
            <a:endParaRPr lang="pt-BR" sz="1800" dirty="0"/>
          </a:p>
        </p:txBody>
      </p:sp>
      <p:sp>
        <p:nvSpPr>
          <p:cNvPr id="3" name="Espaço Reservado para Rodapé 2"/>
          <p:cNvSpPr>
            <a:spLocks noGrp="1"/>
          </p:cNvSpPr>
          <p:nvPr>
            <p:ph type="ftr" sz="quarter" idx="11"/>
          </p:nvPr>
        </p:nvSpPr>
        <p:spPr>
          <a:xfrm>
            <a:off x="2195736" y="6583680"/>
            <a:ext cx="3352800" cy="274320"/>
          </a:xfrm>
        </p:spPr>
        <p:txBody>
          <a:bodyPr/>
          <a:lstStyle/>
          <a:p>
            <a:r>
              <a:rPr lang="pt-BR" dirty="0"/>
              <a:t>E</a:t>
            </a:r>
            <a:r>
              <a:rPr lang="pt-BR" dirty="0" smtClean="0"/>
              <a:t>letroterapia: </a:t>
            </a:r>
            <a:r>
              <a:rPr lang="pt-BR" dirty="0" err="1" smtClean="0"/>
              <a:t>Profª</a:t>
            </a:r>
            <a:r>
              <a:rPr lang="pt-BR" dirty="0" smtClean="0"/>
              <a:t> Karin K. </a:t>
            </a:r>
            <a:r>
              <a:rPr lang="pt-BR" dirty="0" err="1" smtClean="0"/>
              <a:t>Peretti</a:t>
            </a:r>
            <a:endParaRPr lang="pt-BR" dirty="0"/>
          </a:p>
        </p:txBody>
      </p:sp>
      <p:sp>
        <p:nvSpPr>
          <p:cNvPr id="4" name="Título 3"/>
          <p:cNvSpPr>
            <a:spLocks noGrp="1"/>
          </p:cNvSpPr>
          <p:nvPr>
            <p:ph type="title"/>
          </p:nvPr>
        </p:nvSpPr>
        <p:spPr/>
        <p:txBody>
          <a:bodyPr/>
          <a:lstStyle/>
          <a:p>
            <a:r>
              <a:rPr lang="pt-BR" dirty="0" smtClean="0"/>
              <a:t>GALVANIZAÇÃO x IONIZAÇÃO</a:t>
            </a:r>
            <a:endParaRPr lang="pt-BR" dirty="0"/>
          </a:p>
        </p:txBody>
      </p:sp>
      <p:pic>
        <p:nvPicPr>
          <p:cNvPr id="9" name="Picture 2" descr="https://encrypted-tbn3.gstatic.com/images?q=tbn:ANd9GcThszucqyWqb3RM4EAwRtgvq7VPGxY1pUmwJHxy-YzI8Kxmgyy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4128" y="4514622"/>
            <a:ext cx="3414274" cy="23433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3444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a:bodyPr>
          <a:lstStyle/>
          <a:p>
            <a:pPr marL="502920" indent="-457200">
              <a:buFont typeface="+mj-lt"/>
              <a:buAutoNum type="arabicPeriod"/>
            </a:pPr>
            <a:r>
              <a:rPr lang="pt-BR" sz="2400" dirty="0" smtClean="0">
                <a:solidFill>
                  <a:schemeClr val="tx1"/>
                </a:solidFill>
              </a:rPr>
              <a:t>Determine os </a:t>
            </a:r>
            <a:r>
              <a:rPr lang="pt-BR" sz="2400" dirty="0" err="1" smtClean="0">
                <a:solidFill>
                  <a:schemeClr val="tx1"/>
                </a:solidFill>
              </a:rPr>
              <a:t>pólos</a:t>
            </a:r>
            <a:r>
              <a:rPr lang="pt-BR" sz="2400" dirty="0" smtClean="0">
                <a:solidFill>
                  <a:schemeClr val="tx1"/>
                </a:solidFill>
              </a:rPr>
              <a:t> dos eletrodos. O íon ativo deverá estar descrito no produto utilizado e deverá ser introduzido pelo </a:t>
            </a:r>
            <a:r>
              <a:rPr lang="pt-BR" sz="2400" dirty="0" err="1" smtClean="0">
                <a:solidFill>
                  <a:schemeClr val="tx1"/>
                </a:solidFill>
              </a:rPr>
              <a:t>pólo</a:t>
            </a:r>
            <a:r>
              <a:rPr lang="pt-BR" sz="2400" dirty="0" smtClean="0">
                <a:solidFill>
                  <a:schemeClr val="tx1"/>
                </a:solidFill>
              </a:rPr>
              <a:t> semelhante ao produto.</a:t>
            </a:r>
          </a:p>
          <a:p>
            <a:pPr marL="502920" indent="-457200">
              <a:buFont typeface="+mj-lt"/>
              <a:buAutoNum type="arabicPeriod"/>
            </a:pPr>
            <a:r>
              <a:rPr lang="pt-BR" sz="2400" dirty="0" smtClean="0">
                <a:solidFill>
                  <a:schemeClr val="tx1"/>
                </a:solidFill>
              </a:rPr>
              <a:t>As substâncias devem ser aquosas ou géis aquosos contendo íons.</a:t>
            </a:r>
          </a:p>
          <a:p>
            <a:pPr marL="502920" indent="-457200">
              <a:buFont typeface="+mj-lt"/>
              <a:buAutoNum type="arabicPeriod"/>
            </a:pPr>
            <a:r>
              <a:rPr lang="pt-BR" sz="2400" dirty="0" smtClean="0">
                <a:solidFill>
                  <a:schemeClr val="tx1"/>
                </a:solidFill>
              </a:rPr>
              <a:t>Para se obter resultados satisfatórios nos tratamentos, a profissional deve saber aplicar corretamente os eletrodos sejam eles fixos (corporal) ou mesmo os móveis (facial e corporal).</a:t>
            </a:r>
            <a:endParaRPr lang="pt-BR" sz="2400" dirty="0">
              <a:solidFill>
                <a:schemeClr val="tx1"/>
              </a:solidFill>
            </a:endParaRPr>
          </a:p>
        </p:txBody>
      </p:sp>
      <p:sp>
        <p:nvSpPr>
          <p:cNvPr id="3" name="Espaço Reservado para Rodapé 2"/>
          <p:cNvSpPr>
            <a:spLocks noGrp="1"/>
          </p:cNvSpPr>
          <p:nvPr>
            <p:ph type="ftr" sz="quarter" idx="11"/>
          </p:nvPr>
        </p:nvSpPr>
        <p:spPr/>
        <p:txBody>
          <a:bodyPr/>
          <a:lstStyle/>
          <a:p>
            <a:r>
              <a:rPr lang="pt-BR" smtClean="0"/>
              <a:t>Eletroterapia: Profª Karin K. Peretti</a:t>
            </a:r>
            <a:endParaRPr lang="pt-BR"/>
          </a:p>
        </p:txBody>
      </p:sp>
      <p:sp>
        <p:nvSpPr>
          <p:cNvPr id="4" name="Título 3"/>
          <p:cNvSpPr>
            <a:spLocks noGrp="1"/>
          </p:cNvSpPr>
          <p:nvPr>
            <p:ph type="title"/>
          </p:nvPr>
        </p:nvSpPr>
        <p:spPr/>
        <p:txBody>
          <a:bodyPr/>
          <a:lstStyle/>
          <a:p>
            <a:r>
              <a:rPr lang="pt-BR" dirty="0" smtClean="0"/>
              <a:t>Técnica de aplicação</a:t>
            </a:r>
            <a:endParaRPr lang="pt-BR" dirty="0"/>
          </a:p>
        </p:txBody>
      </p:sp>
    </p:spTree>
    <p:extLst>
      <p:ext uri="{BB962C8B-B14F-4D97-AF65-F5344CB8AC3E}">
        <p14:creationId xmlns:p14="http://schemas.microsoft.com/office/powerpoint/2010/main" val="30921519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a:bodyPr>
          <a:lstStyle/>
          <a:p>
            <a:pPr marL="45720" indent="0">
              <a:buNone/>
            </a:pPr>
            <a:endParaRPr lang="pt-BR" sz="2400" dirty="0" smtClean="0"/>
          </a:p>
          <a:p>
            <a:pPr marL="45720" indent="0">
              <a:buNone/>
            </a:pPr>
            <a:r>
              <a:rPr lang="pt-BR" sz="2400" dirty="0" smtClean="0">
                <a:solidFill>
                  <a:schemeClr val="tx1"/>
                </a:solidFill>
              </a:rPr>
              <a:t>	Em qualquer tipo de aplicação da corrente galvânica deve-se respeitar a sensibilidade do cliente, nunca ultrapassando o limite doloroso.</a:t>
            </a:r>
          </a:p>
          <a:p>
            <a:pPr marL="45720" indent="0">
              <a:buNone/>
            </a:pPr>
            <a:endParaRPr lang="pt-BR" sz="2400" dirty="0">
              <a:solidFill>
                <a:schemeClr val="tx1"/>
              </a:solidFill>
            </a:endParaRPr>
          </a:p>
          <a:p>
            <a:pPr marL="45720" indent="0">
              <a:buNone/>
            </a:pPr>
            <a:r>
              <a:rPr lang="pt-BR" sz="2400" dirty="0" smtClean="0">
                <a:solidFill>
                  <a:schemeClr val="tx1"/>
                </a:solidFill>
              </a:rPr>
              <a:t>	</a:t>
            </a:r>
            <a:r>
              <a:rPr lang="pt-BR" sz="2400" dirty="0">
                <a:solidFill>
                  <a:schemeClr val="tx1"/>
                </a:solidFill>
              </a:rPr>
              <a:t>S</a:t>
            </a:r>
            <a:r>
              <a:rPr lang="pt-BR" sz="2400" dirty="0" smtClean="0">
                <a:solidFill>
                  <a:schemeClr val="tx1"/>
                </a:solidFill>
              </a:rPr>
              <a:t>egundo estudo de </a:t>
            </a:r>
            <a:r>
              <a:rPr lang="pt-BR" sz="2400" dirty="0" err="1" smtClean="0">
                <a:solidFill>
                  <a:schemeClr val="tx1"/>
                </a:solidFill>
              </a:rPr>
              <a:t>Low</a:t>
            </a:r>
            <a:r>
              <a:rPr lang="pt-BR" sz="2400" dirty="0" smtClean="0">
                <a:solidFill>
                  <a:schemeClr val="tx1"/>
                </a:solidFill>
              </a:rPr>
              <a:t> e Reed (2000), a penetração da substância é maior nos seis primeiros minutos.</a:t>
            </a:r>
          </a:p>
          <a:p>
            <a:pPr marL="45720" indent="0">
              <a:buNone/>
            </a:pPr>
            <a:r>
              <a:rPr lang="pt-BR" sz="2400" dirty="0">
                <a:solidFill>
                  <a:schemeClr val="tx1"/>
                </a:solidFill>
              </a:rPr>
              <a:t>	</a:t>
            </a:r>
            <a:r>
              <a:rPr lang="pt-BR" sz="2400" dirty="0" smtClean="0">
                <a:solidFill>
                  <a:schemeClr val="tx1"/>
                </a:solidFill>
              </a:rPr>
              <a:t>O tempo ideal para uma aplicação de iontoforese leva em média 20 minutos.</a:t>
            </a:r>
            <a:endParaRPr lang="pt-BR" sz="2400" dirty="0">
              <a:solidFill>
                <a:schemeClr val="tx1"/>
              </a:solidFill>
            </a:endParaRPr>
          </a:p>
        </p:txBody>
      </p:sp>
      <p:sp>
        <p:nvSpPr>
          <p:cNvPr id="3" name="Espaço Reservado para Rodapé 2"/>
          <p:cNvSpPr>
            <a:spLocks noGrp="1"/>
          </p:cNvSpPr>
          <p:nvPr>
            <p:ph type="ftr" sz="quarter" idx="11"/>
          </p:nvPr>
        </p:nvSpPr>
        <p:spPr/>
        <p:txBody>
          <a:bodyPr/>
          <a:lstStyle/>
          <a:p>
            <a:r>
              <a:rPr lang="pt-BR" smtClean="0"/>
              <a:t>Eletroterapia: Profª Karin K. Peretti</a:t>
            </a:r>
            <a:endParaRPr lang="pt-BR"/>
          </a:p>
        </p:txBody>
      </p:sp>
      <p:sp>
        <p:nvSpPr>
          <p:cNvPr id="4" name="Título 3"/>
          <p:cNvSpPr>
            <a:spLocks noGrp="1"/>
          </p:cNvSpPr>
          <p:nvPr>
            <p:ph type="title"/>
          </p:nvPr>
        </p:nvSpPr>
        <p:spPr/>
        <p:txBody>
          <a:bodyPr/>
          <a:lstStyle/>
          <a:p>
            <a:r>
              <a:rPr lang="pt-BR" dirty="0" smtClean="0"/>
              <a:t>dosimetria</a:t>
            </a:r>
            <a:endParaRPr lang="pt-BR" dirty="0"/>
          </a:p>
        </p:txBody>
      </p:sp>
    </p:spTree>
    <p:extLst>
      <p:ext uri="{BB962C8B-B14F-4D97-AF65-F5344CB8AC3E}">
        <p14:creationId xmlns:p14="http://schemas.microsoft.com/office/powerpoint/2010/main" val="37245474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a:bodyPr>
          <a:lstStyle/>
          <a:p>
            <a:endParaRPr lang="pt-BR" sz="2400" dirty="0" smtClean="0">
              <a:solidFill>
                <a:schemeClr val="tx1"/>
              </a:solidFill>
            </a:endParaRPr>
          </a:p>
          <a:p>
            <a:pPr marL="45720" indent="0">
              <a:buNone/>
            </a:pPr>
            <a:r>
              <a:rPr lang="pt-BR" sz="2400" dirty="0" smtClean="0">
                <a:solidFill>
                  <a:schemeClr val="tx1"/>
                </a:solidFill>
              </a:rPr>
              <a:t>	</a:t>
            </a:r>
            <a:r>
              <a:rPr lang="pt-BR" sz="2400" b="1" dirty="0" smtClean="0">
                <a:solidFill>
                  <a:schemeClr val="tx1"/>
                </a:solidFill>
              </a:rPr>
              <a:t>Cuidado com a </a:t>
            </a:r>
            <a:r>
              <a:rPr lang="pt-BR" sz="2400" b="1" u="sng" dirty="0" smtClean="0">
                <a:solidFill>
                  <a:schemeClr val="tx1"/>
                </a:solidFill>
              </a:rPr>
              <a:t>intensidade</a:t>
            </a:r>
            <a:r>
              <a:rPr lang="pt-BR" sz="2400" b="1" dirty="0" smtClean="0">
                <a:solidFill>
                  <a:schemeClr val="tx1"/>
                </a:solidFill>
              </a:rPr>
              <a:t> da corrente: usar sempre em movimentos constantes e lentos sobre a área cutânea a ser tratada.</a:t>
            </a:r>
          </a:p>
          <a:p>
            <a:pPr marL="45720" indent="0">
              <a:buNone/>
            </a:pPr>
            <a:endParaRPr lang="pt-BR" sz="2400" dirty="0" smtClean="0">
              <a:solidFill>
                <a:schemeClr val="tx1"/>
              </a:solidFill>
            </a:endParaRPr>
          </a:p>
          <a:p>
            <a:pPr marL="45720" indent="0">
              <a:buNone/>
            </a:pPr>
            <a:r>
              <a:rPr lang="pt-BR" sz="2400" dirty="0">
                <a:solidFill>
                  <a:schemeClr val="tx1"/>
                </a:solidFill>
              </a:rPr>
              <a:t>	</a:t>
            </a:r>
            <a:r>
              <a:rPr lang="pt-BR" sz="2400" dirty="0" smtClean="0">
                <a:solidFill>
                  <a:schemeClr val="tx1"/>
                </a:solidFill>
              </a:rPr>
              <a:t>Quando se trata de grandes áreas é recomendável </a:t>
            </a:r>
            <a:r>
              <a:rPr lang="pt-BR" sz="2400" dirty="0" smtClean="0">
                <a:solidFill>
                  <a:schemeClr val="tx1"/>
                </a:solidFill>
              </a:rPr>
              <a:t>dividi-la </a:t>
            </a:r>
            <a:r>
              <a:rPr lang="pt-BR" sz="2400" dirty="0" smtClean="0">
                <a:solidFill>
                  <a:schemeClr val="tx1"/>
                </a:solidFill>
              </a:rPr>
              <a:t>em partes iguais e deverá ser estimulada em torno de 15 a 20 minutos (tempo total da sessão).</a:t>
            </a:r>
            <a:endParaRPr lang="pt-BR" sz="2400" dirty="0">
              <a:solidFill>
                <a:schemeClr val="tx1"/>
              </a:solidFill>
            </a:endParaRPr>
          </a:p>
        </p:txBody>
      </p:sp>
      <p:sp>
        <p:nvSpPr>
          <p:cNvPr id="3" name="Espaço Reservado para Rodapé 2"/>
          <p:cNvSpPr>
            <a:spLocks noGrp="1"/>
          </p:cNvSpPr>
          <p:nvPr>
            <p:ph type="ftr" sz="quarter" idx="11"/>
          </p:nvPr>
        </p:nvSpPr>
        <p:spPr/>
        <p:txBody>
          <a:bodyPr/>
          <a:lstStyle/>
          <a:p>
            <a:r>
              <a:rPr lang="pt-BR" smtClean="0"/>
              <a:t>Eletroterapia: Profª Karin K. Peretti</a:t>
            </a:r>
            <a:endParaRPr lang="pt-BR"/>
          </a:p>
        </p:txBody>
      </p:sp>
      <p:sp>
        <p:nvSpPr>
          <p:cNvPr id="4" name="Título 3"/>
          <p:cNvSpPr>
            <a:spLocks noGrp="1"/>
          </p:cNvSpPr>
          <p:nvPr>
            <p:ph type="title"/>
          </p:nvPr>
        </p:nvSpPr>
        <p:spPr/>
        <p:txBody>
          <a:bodyPr/>
          <a:lstStyle/>
          <a:p>
            <a:r>
              <a:rPr lang="pt-BR" dirty="0" smtClean="0"/>
              <a:t>Dosimetria e aplicação da</a:t>
            </a:r>
            <a:br>
              <a:rPr lang="pt-BR" dirty="0" smtClean="0"/>
            </a:br>
            <a:r>
              <a:rPr lang="pt-BR" dirty="0" smtClean="0"/>
              <a:t>ionização facial</a:t>
            </a:r>
            <a:endParaRPr lang="pt-BR" dirty="0"/>
          </a:p>
        </p:txBody>
      </p:sp>
    </p:spTree>
    <p:extLst>
      <p:ext uri="{BB962C8B-B14F-4D97-AF65-F5344CB8AC3E}">
        <p14:creationId xmlns:p14="http://schemas.microsoft.com/office/powerpoint/2010/main" val="1156278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endParaRPr lang="pt-BR" dirty="0" smtClean="0"/>
          </a:p>
          <a:p>
            <a:pPr marL="45720" indent="0">
              <a:buNone/>
            </a:pPr>
            <a:r>
              <a:rPr lang="pt-BR" sz="2800" dirty="0" smtClean="0">
                <a:solidFill>
                  <a:schemeClr val="tx1"/>
                </a:solidFill>
              </a:rPr>
              <a:t>Formigamento</a:t>
            </a:r>
          </a:p>
          <a:p>
            <a:pPr marL="45720" indent="0">
              <a:buNone/>
            </a:pPr>
            <a:endParaRPr lang="pt-BR" sz="2800" dirty="0">
              <a:solidFill>
                <a:schemeClr val="tx1"/>
              </a:solidFill>
            </a:endParaRPr>
          </a:p>
          <a:p>
            <a:pPr marL="45720" indent="0">
              <a:buNone/>
            </a:pPr>
            <a:r>
              <a:rPr lang="pt-BR" sz="2800" dirty="0" smtClean="0">
                <a:solidFill>
                  <a:schemeClr val="tx1"/>
                </a:solidFill>
              </a:rPr>
              <a:t>O CLIENTE NÃO PODE SENTIR: ardência, </a:t>
            </a:r>
            <a:r>
              <a:rPr lang="pt-BR" sz="2800" dirty="0" err="1" smtClean="0">
                <a:solidFill>
                  <a:schemeClr val="tx1"/>
                </a:solidFill>
              </a:rPr>
              <a:t>pinicação</a:t>
            </a:r>
            <a:r>
              <a:rPr lang="pt-BR" sz="2800" dirty="0" smtClean="0">
                <a:solidFill>
                  <a:schemeClr val="tx1"/>
                </a:solidFill>
              </a:rPr>
              <a:t> excessiva, queimação, dor.</a:t>
            </a:r>
          </a:p>
          <a:p>
            <a:pPr marL="45720" indent="0">
              <a:buNone/>
            </a:pPr>
            <a:endParaRPr lang="pt-BR" sz="2800" dirty="0">
              <a:solidFill>
                <a:schemeClr val="tx1"/>
              </a:solidFill>
            </a:endParaRPr>
          </a:p>
          <a:p>
            <a:pPr marL="45720" indent="0">
              <a:buNone/>
            </a:pPr>
            <a:r>
              <a:rPr lang="pt-BR" sz="2800" dirty="0" smtClean="0">
                <a:solidFill>
                  <a:schemeClr val="tx1"/>
                </a:solidFill>
              </a:rPr>
              <a:t>Observação da pele: hiperemia e edema (cuidado).</a:t>
            </a:r>
            <a:endParaRPr lang="pt-BR" sz="2800" dirty="0">
              <a:solidFill>
                <a:schemeClr val="tx1"/>
              </a:solidFill>
            </a:endParaRPr>
          </a:p>
        </p:txBody>
      </p:sp>
      <p:sp>
        <p:nvSpPr>
          <p:cNvPr id="3" name="Espaço Reservado para Rodapé 2"/>
          <p:cNvSpPr>
            <a:spLocks noGrp="1"/>
          </p:cNvSpPr>
          <p:nvPr>
            <p:ph type="ftr" sz="quarter" idx="11"/>
          </p:nvPr>
        </p:nvSpPr>
        <p:spPr/>
        <p:txBody>
          <a:bodyPr/>
          <a:lstStyle/>
          <a:p>
            <a:r>
              <a:rPr lang="pt-BR" smtClean="0"/>
              <a:t>Eletroterapia: Profª Karin K. Peretti</a:t>
            </a:r>
            <a:endParaRPr lang="pt-BR"/>
          </a:p>
        </p:txBody>
      </p:sp>
      <p:sp>
        <p:nvSpPr>
          <p:cNvPr id="4" name="Título 3"/>
          <p:cNvSpPr>
            <a:spLocks noGrp="1"/>
          </p:cNvSpPr>
          <p:nvPr>
            <p:ph type="title"/>
          </p:nvPr>
        </p:nvSpPr>
        <p:spPr/>
        <p:txBody>
          <a:bodyPr/>
          <a:lstStyle/>
          <a:p>
            <a:r>
              <a:rPr lang="pt-BR" dirty="0" smtClean="0"/>
              <a:t>O cliente pode sentir:</a:t>
            </a:r>
            <a:endParaRPr lang="pt-BR" dirty="0"/>
          </a:p>
        </p:txBody>
      </p:sp>
    </p:spTree>
    <p:extLst>
      <p:ext uri="{BB962C8B-B14F-4D97-AF65-F5344CB8AC3E}">
        <p14:creationId xmlns:p14="http://schemas.microsoft.com/office/powerpoint/2010/main" val="37907294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a:bodyPr>
          <a:lstStyle/>
          <a:p>
            <a:r>
              <a:rPr lang="pt-BR" sz="2400" dirty="0" smtClean="0">
                <a:solidFill>
                  <a:schemeClr val="tx1"/>
                </a:solidFill>
              </a:rPr>
              <a:t>DIU</a:t>
            </a:r>
          </a:p>
          <a:p>
            <a:r>
              <a:rPr lang="pt-BR" sz="2400" dirty="0" smtClean="0">
                <a:solidFill>
                  <a:schemeClr val="tx1"/>
                </a:solidFill>
              </a:rPr>
              <a:t>Portadores de </a:t>
            </a:r>
            <a:r>
              <a:rPr lang="pt-BR" sz="2400" dirty="0" err="1" smtClean="0">
                <a:solidFill>
                  <a:schemeClr val="tx1"/>
                </a:solidFill>
              </a:rPr>
              <a:t>marcapasso</a:t>
            </a:r>
            <a:r>
              <a:rPr lang="pt-BR" sz="2400" dirty="0" smtClean="0">
                <a:solidFill>
                  <a:schemeClr val="tx1"/>
                </a:solidFill>
              </a:rPr>
              <a:t> e cardíacos</a:t>
            </a:r>
          </a:p>
          <a:p>
            <a:r>
              <a:rPr lang="pt-BR" sz="2400" dirty="0" smtClean="0">
                <a:solidFill>
                  <a:schemeClr val="tx1"/>
                </a:solidFill>
              </a:rPr>
              <a:t>Gestantes</a:t>
            </a:r>
          </a:p>
          <a:p>
            <a:r>
              <a:rPr lang="pt-BR" sz="2400" dirty="0" smtClean="0">
                <a:solidFill>
                  <a:schemeClr val="tx1"/>
                </a:solidFill>
              </a:rPr>
              <a:t>Feridas abertas e processos inflamatórios</a:t>
            </a:r>
          </a:p>
          <a:p>
            <a:r>
              <a:rPr lang="pt-BR" sz="2400" dirty="0" smtClean="0">
                <a:solidFill>
                  <a:schemeClr val="tx1"/>
                </a:solidFill>
              </a:rPr>
              <a:t>Dermatites</a:t>
            </a:r>
          </a:p>
          <a:p>
            <a:r>
              <a:rPr lang="pt-BR" sz="2400" dirty="0" smtClean="0">
                <a:solidFill>
                  <a:schemeClr val="tx1"/>
                </a:solidFill>
              </a:rPr>
              <a:t>Pinos ou placas</a:t>
            </a:r>
          </a:p>
          <a:p>
            <a:r>
              <a:rPr lang="pt-BR" sz="2400" dirty="0" smtClean="0">
                <a:solidFill>
                  <a:schemeClr val="tx1"/>
                </a:solidFill>
              </a:rPr>
              <a:t>TVP e problemas venosos graves</a:t>
            </a:r>
          </a:p>
          <a:p>
            <a:r>
              <a:rPr lang="pt-BR" sz="2400" dirty="0" smtClean="0">
                <a:solidFill>
                  <a:schemeClr val="tx1"/>
                </a:solidFill>
              </a:rPr>
              <a:t>Câncer</a:t>
            </a:r>
            <a:endParaRPr lang="pt-BR" sz="2400" dirty="0">
              <a:solidFill>
                <a:schemeClr val="tx1"/>
              </a:solidFill>
            </a:endParaRPr>
          </a:p>
        </p:txBody>
      </p:sp>
      <p:sp>
        <p:nvSpPr>
          <p:cNvPr id="3" name="Espaço Reservado para Rodapé 2"/>
          <p:cNvSpPr>
            <a:spLocks noGrp="1"/>
          </p:cNvSpPr>
          <p:nvPr>
            <p:ph type="ftr" sz="quarter" idx="11"/>
          </p:nvPr>
        </p:nvSpPr>
        <p:spPr/>
        <p:txBody>
          <a:bodyPr/>
          <a:lstStyle/>
          <a:p>
            <a:r>
              <a:rPr lang="pt-BR" smtClean="0"/>
              <a:t>Eletroterapia: Profª Karin K. Peretti</a:t>
            </a:r>
            <a:endParaRPr lang="pt-BR"/>
          </a:p>
        </p:txBody>
      </p:sp>
      <p:sp>
        <p:nvSpPr>
          <p:cNvPr id="4" name="Título 3"/>
          <p:cNvSpPr>
            <a:spLocks noGrp="1"/>
          </p:cNvSpPr>
          <p:nvPr>
            <p:ph type="title"/>
          </p:nvPr>
        </p:nvSpPr>
        <p:spPr/>
        <p:txBody>
          <a:bodyPr/>
          <a:lstStyle/>
          <a:p>
            <a:r>
              <a:rPr lang="pt-BR" dirty="0" smtClean="0"/>
              <a:t>Contra indicações</a:t>
            </a:r>
            <a:endParaRPr lang="pt-BR" dirty="0"/>
          </a:p>
        </p:txBody>
      </p:sp>
    </p:spTree>
    <p:extLst>
      <p:ext uri="{BB962C8B-B14F-4D97-AF65-F5344CB8AC3E}">
        <p14:creationId xmlns:p14="http://schemas.microsoft.com/office/powerpoint/2010/main" val="42242477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pPr marL="45720" indent="0">
              <a:buNone/>
            </a:pPr>
            <a:r>
              <a:rPr lang="pt-BR" dirty="0" smtClean="0"/>
              <a:t>	</a:t>
            </a:r>
            <a:r>
              <a:rPr lang="pt-BR" dirty="0" smtClean="0">
                <a:solidFill>
                  <a:schemeClr val="tx1"/>
                </a:solidFill>
              </a:rPr>
              <a:t>De baixa intensidade </a:t>
            </a:r>
            <a:r>
              <a:rPr lang="pt-BR" dirty="0">
                <a:solidFill>
                  <a:schemeClr val="tx1"/>
                </a:solidFill>
              </a:rPr>
              <a:t>em </a:t>
            </a:r>
            <a:r>
              <a:rPr lang="pt-BR" dirty="0" err="1">
                <a:solidFill>
                  <a:schemeClr val="tx1"/>
                </a:solidFill>
              </a:rPr>
              <a:t>microampéres</a:t>
            </a:r>
            <a:r>
              <a:rPr lang="pt-BR" dirty="0">
                <a:solidFill>
                  <a:schemeClr val="tx1"/>
                </a:solidFill>
              </a:rPr>
              <a:t> (</a:t>
            </a:r>
            <a:r>
              <a:rPr lang="pt-BR" dirty="0" err="1">
                <a:solidFill>
                  <a:schemeClr val="tx1"/>
                </a:solidFill>
              </a:rPr>
              <a:t>μA</a:t>
            </a:r>
            <a:r>
              <a:rPr lang="pt-BR" dirty="0">
                <a:solidFill>
                  <a:schemeClr val="tx1"/>
                </a:solidFill>
              </a:rPr>
              <a:t>) é indicada para tratamento de linhas de expressão, rugas e estrias (</a:t>
            </a:r>
            <a:r>
              <a:rPr lang="pt-BR" dirty="0" err="1">
                <a:solidFill>
                  <a:schemeClr val="tx1"/>
                </a:solidFill>
              </a:rPr>
              <a:t>eletrolifting</a:t>
            </a:r>
            <a:r>
              <a:rPr lang="pt-BR" dirty="0">
                <a:solidFill>
                  <a:schemeClr val="tx1"/>
                </a:solidFill>
              </a:rPr>
              <a:t>). Para a realização desta técnica, há necessidade de um eletrodo ativo de área reduzida (agulha – minimamente invasiva ou ponteira para </a:t>
            </a:r>
            <a:r>
              <a:rPr lang="pt-BR" dirty="0" err="1">
                <a:solidFill>
                  <a:schemeClr val="tx1"/>
                </a:solidFill>
              </a:rPr>
              <a:t>eletrolifting</a:t>
            </a:r>
            <a:r>
              <a:rPr lang="pt-BR" dirty="0">
                <a:solidFill>
                  <a:schemeClr val="tx1"/>
                </a:solidFill>
              </a:rPr>
              <a:t> – não invasiva) que favorece a concentração da corrente fixada em uma caneta especial. O eletrodo dispersivo que fecha o campo elétrico é do tipo placa de alumínio revestida por esponja vegetal umedecida em </a:t>
            </a:r>
            <a:r>
              <a:rPr lang="pt-BR" dirty="0" smtClean="0">
                <a:solidFill>
                  <a:schemeClr val="tx1"/>
                </a:solidFill>
              </a:rPr>
              <a:t>água ou eletrodo de metal rolinho </a:t>
            </a:r>
            <a:r>
              <a:rPr lang="pt-BR" dirty="0">
                <a:solidFill>
                  <a:schemeClr val="tx1"/>
                </a:solidFill>
              </a:rPr>
              <a:t>e deve ser fixado próximo ao local em tratamento</a:t>
            </a:r>
            <a:r>
              <a:rPr lang="pt-BR" dirty="0"/>
              <a:t>.</a:t>
            </a:r>
          </a:p>
        </p:txBody>
      </p:sp>
      <p:sp>
        <p:nvSpPr>
          <p:cNvPr id="3" name="Espaço Reservado para Rodapé 2"/>
          <p:cNvSpPr>
            <a:spLocks noGrp="1"/>
          </p:cNvSpPr>
          <p:nvPr>
            <p:ph type="ftr" sz="quarter" idx="11"/>
          </p:nvPr>
        </p:nvSpPr>
        <p:spPr/>
        <p:txBody>
          <a:bodyPr/>
          <a:lstStyle/>
          <a:p>
            <a:r>
              <a:rPr lang="pt-BR" smtClean="0"/>
              <a:t>Eletroterapia: Profª Karin K. Peretti</a:t>
            </a:r>
            <a:endParaRPr lang="pt-BR"/>
          </a:p>
        </p:txBody>
      </p:sp>
      <p:sp>
        <p:nvSpPr>
          <p:cNvPr id="4" name="Título 3"/>
          <p:cNvSpPr>
            <a:spLocks noGrp="1"/>
          </p:cNvSpPr>
          <p:nvPr>
            <p:ph type="title"/>
          </p:nvPr>
        </p:nvSpPr>
        <p:spPr/>
        <p:txBody>
          <a:bodyPr/>
          <a:lstStyle/>
          <a:p>
            <a:r>
              <a:rPr lang="pt-BR" sz="2800" dirty="0" smtClean="0"/>
              <a:t>Corrente galvânica - </a:t>
            </a:r>
            <a:r>
              <a:rPr lang="pt-BR" sz="2800" dirty="0" err="1" smtClean="0"/>
              <a:t>micropolarizada</a:t>
            </a:r>
            <a:r>
              <a:rPr lang="pt-BR" sz="2800" dirty="0" smtClean="0"/>
              <a:t> (</a:t>
            </a:r>
            <a:r>
              <a:rPr lang="pt-BR" sz="2800" dirty="0" err="1" smtClean="0"/>
              <a:t>eletrolifting</a:t>
            </a:r>
            <a:r>
              <a:rPr lang="pt-BR" sz="2800" dirty="0" smtClean="0"/>
              <a:t> ou </a:t>
            </a:r>
            <a:r>
              <a:rPr lang="pt-BR" sz="2800" dirty="0" err="1" smtClean="0"/>
              <a:t>galvanopuntura</a:t>
            </a:r>
            <a:r>
              <a:rPr lang="pt-BR" sz="2800" dirty="0" smtClean="0"/>
              <a:t>)</a:t>
            </a:r>
            <a:endParaRPr lang="pt-BR" sz="2800" dirty="0"/>
          </a:p>
        </p:txBody>
      </p:sp>
      <p:pic>
        <p:nvPicPr>
          <p:cNvPr id="5"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6016" y="4509120"/>
            <a:ext cx="2286000" cy="171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4" descr="http://fatimanogueira.com.br/blog/wp-content/uploads/eletroliftin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02016" y="4509120"/>
            <a:ext cx="1995264" cy="14964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48930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dirty="0" smtClean="0">
                <a:solidFill>
                  <a:schemeClr val="tx1"/>
                </a:solidFill>
              </a:rPr>
              <a:t>Caneta ou agulha de 5 mm ligada no </a:t>
            </a:r>
            <a:r>
              <a:rPr lang="pt-BR" dirty="0" err="1" smtClean="0">
                <a:solidFill>
                  <a:schemeClr val="tx1"/>
                </a:solidFill>
              </a:rPr>
              <a:t>pólo</a:t>
            </a:r>
            <a:r>
              <a:rPr lang="pt-BR" dirty="0" smtClean="0">
                <a:solidFill>
                  <a:schemeClr val="tx1"/>
                </a:solidFill>
              </a:rPr>
              <a:t> negativo.</a:t>
            </a:r>
            <a:endParaRPr lang="pt-BR" dirty="0">
              <a:solidFill>
                <a:schemeClr val="tx1"/>
              </a:solidFill>
            </a:endParaRPr>
          </a:p>
        </p:txBody>
      </p:sp>
      <p:sp>
        <p:nvSpPr>
          <p:cNvPr id="3" name="Espaço Reservado para Rodapé 2"/>
          <p:cNvSpPr>
            <a:spLocks noGrp="1"/>
          </p:cNvSpPr>
          <p:nvPr>
            <p:ph type="ftr" sz="quarter" idx="11"/>
          </p:nvPr>
        </p:nvSpPr>
        <p:spPr/>
        <p:txBody>
          <a:bodyPr/>
          <a:lstStyle/>
          <a:p>
            <a:r>
              <a:rPr lang="pt-BR" smtClean="0"/>
              <a:t>Eletroterapia: Profª Karin K. Peretti</a:t>
            </a:r>
            <a:endParaRPr lang="pt-BR"/>
          </a:p>
        </p:txBody>
      </p:sp>
      <p:sp>
        <p:nvSpPr>
          <p:cNvPr id="4" name="Título 3"/>
          <p:cNvSpPr>
            <a:spLocks noGrp="1"/>
          </p:cNvSpPr>
          <p:nvPr>
            <p:ph type="title"/>
          </p:nvPr>
        </p:nvSpPr>
        <p:spPr/>
        <p:txBody>
          <a:bodyPr/>
          <a:lstStyle/>
          <a:p>
            <a:r>
              <a:rPr lang="pt-BR" dirty="0" err="1" smtClean="0"/>
              <a:t>Eletrolifting</a:t>
            </a:r>
            <a:r>
              <a:rPr lang="pt-BR" dirty="0" smtClean="0"/>
              <a:t> - GALVANOPUNTURA</a:t>
            </a:r>
            <a:endParaRPr lang="pt-BR" dirty="0"/>
          </a:p>
        </p:txBody>
      </p:sp>
      <p:pic>
        <p:nvPicPr>
          <p:cNvPr id="18434" name="Picture 2" descr="http://2.bp.blogspot.com/_7vDQFqBojlY/TBqQGB4Vo2I/AAAAAAAAAEc/wzsn9wueuLU/s1600/eletrolifting.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6055" y="2276872"/>
            <a:ext cx="4888269" cy="4017269"/>
          </a:xfrm>
          <a:prstGeom prst="rect">
            <a:avLst/>
          </a:prstGeom>
          <a:noFill/>
          <a:extLst>
            <a:ext uri="{909E8E84-426E-40DD-AFC4-6F175D3DCCD1}">
              <a14:hiddenFill xmlns:a14="http://schemas.microsoft.com/office/drawing/2010/main">
                <a:solidFill>
                  <a:srgbClr val="FFFFFF"/>
                </a:solidFill>
              </a14:hiddenFill>
            </a:ext>
          </a:extLst>
        </p:spPr>
      </p:pic>
      <p:pic>
        <p:nvPicPr>
          <p:cNvPr id="18436" name="Picture 4" descr="https://encrypted-tbn3.gstatic.com/images?q=tbn:ANd9GcT62ulhFsv1UufRidQ8jLWruENUqIyiVBd8AhxgW5Wkud8Fw34ha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8144" y="2852936"/>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5267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lnSpcReduction="10000"/>
          </a:bodyPr>
          <a:lstStyle/>
          <a:p>
            <a:pPr marL="45720" indent="0" algn="ctr">
              <a:buNone/>
            </a:pPr>
            <a:r>
              <a:rPr lang="pt-BR" sz="2800" dirty="0" smtClean="0">
                <a:solidFill>
                  <a:schemeClr val="tx1"/>
                </a:solidFill>
              </a:rPr>
              <a:t>	Também denominada de contínua. Tipo de corrente em que o fluxo de elétrons acontece em apenas uma direção.																																																									</a:t>
            </a:r>
          </a:p>
          <a:p>
            <a:pPr marL="45720" indent="0" algn="ctr">
              <a:buNone/>
            </a:pPr>
            <a:r>
              <a:rPr lang="pt-BR" sz="2800" dirty="0" smtClean="0">
                <a:solidFill>
                  <a:schemeClr val="tx1"/>
                </a:solidFill>
              </a:rPr>
              <a:t>Esta corrente é polarizada.</a:t>
            </a:r>
            <a:endParaRPr lang="pt-BR" sz="2800" dirty="0">
              <a:solidFill>
                <a:schemeClr val="tx1"/>
              </a:solidFill>
            </a:endParaRPr>
          </a:p>
        </p:txBody>
      </p:sp>
      <p:sp>
        <p:nvSpPr>
          <p:cNvPr id="3" name="Espaço Reservado para Rodapé 2"/>
          <p:cNvSpPr>
            <a:spLocks noGrp="1"/>
          </p:cNvSpPr>
          <p:nvPr>
            <p:ph type="ftr" sz="quarter" idx="11"/>
          </p:nvPr>
        </p:nvSpPr>
        <p:spPr/>
        <p:txBody>
          <a:bodyPr/>
          <a:lstStyle/>
          <a:p>
            <a:r>
              <a:rPr lang="pt-BR" smtClean="0"/>
              <a:t>Eletroterapia: Profª Karin K. Peretti</a:t>
            </a:r>
            <a:endParaRPr lang="pt-BR"/>
          </a:p>
        </p:txBody>
      </p:sp>
      <p:sp>
        <p:nvSpPr>
          <p:cNvPr id="4" name="Título 3"/>
          <p:cNvSpPr>
            <a:spLocks noGrp="1"/>
          </p:cNvSpPr>
          <p:nvPr>
            <p:ph type="title"/>
          </p:nvPr>
        </p:nvSpPr>
        <p:spPr/>
        <p:txBody>
          <a:bodyPr/>
          <a:lstStyle/>
          <a:p>
            <a:r>
              <a:rPr lang="pt-BR" i="1" dirty="0" smtClean="0"/>
              <a:t>Corrente direta</a:t>
            </a:r>
            <a:r>
              <a:rPr lang="pt-BR" dirty="0" smtClean="0"/>
              <a:t>  (</a:t>
            </a:r>
            <a:r>
              <a:rPr lang="pt-BR" dirty="0" err="1" smtClean="0"/>
              <a:t>cd</a:t>
            </a:r>
            <a:r>
              <a:rPr lang="pt-BR" dirty="0" smtClean="0"/>
              <a:t>)</a:t>
            </a:r>
            <a:endParaRPr lang="pt-BR" dirty="0"/>
          </a:p>
        </p:txBody>
      </p:sp>
      <p:pic>
        <p:nvPicPr>
          <p:cNvPr id="14338" name="Picture 2" descr="http://www.sofisica.com.br/conteudos/Eletromagnetismo/Eletrodinamica/figuras/ccca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3768" y="2996952"/>
            <a:ext cx="4365692" cy="25715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719643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lnSpcReduction="10000"/>
          </a:bodyPr>
          <a:lstStyle/>
          <a:p>
            <a:r>
              <a:rPr lang="pt-BR" dirty="0"/>
              <a:t>http://</a:t>
            </a:r>
            <a:r>
              <a:rPr lang="pt-BR" dirty="0" smtClean="0"/>
              <a:t>www.sofisica.com.br/conteudos/Eletromagnetismo/Eletrodinamica/potencia.php</a:t>
            </a:r>
          </a:p>
          <a:p>
            <a:r>
              <a:rPr lang="pt-BR" dirty="0"/>
              <a:t>http://</a:t>
            </a:r>
            <a:r>
              <a:rPr lang="pt-BR" dirty="0" smtClean="0"/>
              <a:t>clickeaprenda.uol.com.br/portal/mostrarConteudo.php?idPagina=2208</a:t>
            </a:r>
          </a:p>
          <a:p>
            <a:r>
              <a:rPr lang="pt-BR" dirty="0"/>
              <a:t>http://</a:t>
            </a:r>
            <a:r>
              <a:rPr lang="pt-BR" dirty="0" smtClean="0"/>
              <a:t>www.alessandracoelho.com.br/bioimpedancia.htm</a:t>
            </a:r>
          </a:p>
          <a:p>
            <a:r>
              <a:rPr lang="pt-BR" dirty="0"/>
              <a:t>http://</a:t>
            </a:r>
            <a:r>
              <a:rPr lang="pt-BR" dirty="0" smtClean="0"/>
              <a:t>www.sabereletronica.com.br/secoes/leitura/727</a:t>
            </a:r>
          </a:p>
          <a:p>
            <a:r>
              <a:rPr lang="pt-BR" dirty="0"/>
              <a:t>http://</a:t>
            </a:r>
            <a:r>
              <a:rPr lang="pt-BR" dirty="0" smtClean="0"/>
              <a:t>www.teliga.net/2010/08/generalidades-do-sistema-nervoso-humano.html</a:t>
            </a:r>
          </a:p>
          <a:p>
            <a:r>
              <a:rPr lang="pt-BR" dirty="0"/>
              <a:t>http://</a:t>
            </a:r>
            <a:r>
              <a:rPr lang="pt-BR" dirty="0" smtClean="0"/>
              <a:t>www.ibramed.com.br/blog/index.asp?id=14</a:t>
            </a:r>
          </a:p>
          <a:p>
            <a:r>
              <a:rPr lang="pt-BR" dirty="0"/>
              <a:t>http://www.ck.com.br/materias/2001_12_arquivos/1201.htmhttp://</a:t>
            </a:r>
            <a:r>
              <a:rPr lang="pt-BR" dirty="0" smtClean="0"/>
              <a:t>www.belezain.com.br/estetica/eletroterapia.asp</a:t>
            </a:r>
          </a:p>
          <a:p>
            <a:r>
              <a:rPr lang="pt-BR" dirty="0"/>
              <a:t>http://www.revitee.com.br/equipamentos-de-estetica/neurodyn-esthetic</a:t>
            </a:r>
            <a:endParaRPr lang="pt-BR" dirty="0" smtClean="0"/>
          </a:p>
          <a:p>
            <a:endParaRPr lang="pt-BR" dirty="0"/>
          </a:p>
        </p:txBody>
      </p:sp>
      <p:sp>
        <p:nvSpPr>
          <p:cNvPr id="3" name="Espaço Reservado para Rodapé 2"/>
          <p:cNvSpPr>
            <a:spLocks noGrp="1"/>
          </p:cNvSpPr>
          <p:nvPr>
            <p:ph type="ftr" sz="quarter" idx="11"/>
          </p:nvPr>
        </p:nvSpPr>
        <p:spPr/>
        <p:txBody>
          <a:bodyPr/>
          <a:lstStyle/>
          <a:p>
            <a:r>
              <a:rPr lang="pt-BR" smtClean="0"/>
              <a:t>Eletroterapia: Profª Karin K. Peretti</a:t>
            </a:r>
            <a:endParaRPr lang="pt-BR"/>
          </a:p>
        </p:txBody>
      </p:sp>
      <p:sp>
        <p:nvSpPr>
          <p:cNvPr id="4" name="Título 3"/>
          <p:cNvSpPr>
            <a:spLocks noGrp="1"/>
          </p:cNvSpPr>
          <p:nvPr>
            <p:ph type="title"/>
          </p:nvPr>
        </p:nvSpPr>
        <p:spPr/>
        <p:txBody>
          <a:bodyPr/>
          <a:lstStyle/>
          <a:p>
            <a:r>
              <a:rPr lang="pt-BR" dirty="0" smtClean="0"/>
              <a:t>Referências</a:t>
            </a:r>
            <a:endParaRPr lang="pt-BR" dirty="0"/>
          </a:p>
        </p:txBody>
      </p:sp>
    </p:spTree>
    <p:extLst>
      <p:ext uri="{BB962C8B-B14F-4D97-AF65-F5344CB8AC3E}">
        <p14:creationId xmlns:p14="http://schemas.microsoft.com/office/powerpoint/2010/main" val="2131196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pPr marL="45720" indent="0">
              <a:buNone/>
            </a:pPr>
            <a:endParaRPr lang="pt-BR" dirty="0" smtClean="0"/>
          </a:p>
          <a:p>
            <a:pPr marL="45720" indent="0">
              <a:buNone/>
            </a:pPr>
            <a:r>
              <a:rPr lang="pt-BR" dirty="0"/>
              <a:t>	</a:t>
            </a:r>
            <a:r>
              <a:rPr lang="pt-BR" sz="2800" dirty="0" smtClean="0">
                <a:solidFill>
                  <a:schemeClr val="tx1"/>
                </a:solidFill>
              </a:rPr>
              <a:t>Aquela em que o fluxo de corrente primeiro acontece em uma direção e depois em outra.</a:t>
            </a:r>
          </a:p>
          <a:p>
            <a:pPr marL="45720" indent="0">
              <a:buNone/>
            </a:pPr>
            <a:endParaRPr lang="pt-BR" dirty="0"/>
          </a:p>
        </p:txBody>
      </p:sp>
      <p:sp>
        <p:nvSpPr>
          <p:cNvPr id="3" name="Espaço Reservado para Rodapé 2"/>
          <p:cNvSpPr>
            <a:spLocks noGrp="1"/>
          </p:cNvSpPr>
          <p:nvPr>
            <p:ph type="ftr" sz="quarter" idx="11"/>
          </p:nvPr>
        </p:nvSpPr>
        <p:spPr/>
        <p:txBody>
          <a:bodyPr/>
          <a:lstStyle/>
          <a:p>
            <a:r>
              <a:rPr lang="pt-BR" smtClean="0"/>
              <a:t>Eletroterapia: Profª Karin K. Peretti</a:t>
            </a:r>
            <a:endParaRPr lang="pt-BR"/>
          </a:p>
        </p:txBody>
      </p:sp>
      <p:sp>
        <p:nvSpPr>
          <p:cNvPr id="4" name="Título 3"/>
          <p:cNvSpPr>
            <a:spLocks noGrp="1"/>
          </p:cNvSpPr>
          <p:nvPr>
            <p:ph type="title"/>
          </p:nvPr>
        </p:nvSpPr>
        <p:spPr/>
        <p:txBody>
          <a:bodyPr/>
          <a:lstStyle/>
          <a:p>
            <a:r>
              <a:rPr lang="pt-BR" i="1" dirty="0" smtClean="0"/>
              <a:t>Corrente alternada </a:t>
            </a:r>
            <a:r>
              <a:rPr lang="pt-BR" dirty="0" smtClean="0"/>
              <a:t>(CA)</a:t>
            </a:r>
            <a:endParaRPr lang="pt-BR" i="1" dirty="0"/>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1806" y="3356992"/>
            <a:ext cx="4400550" cy="287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661758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a:bodyPr>
          <a:lstStyle/>
          <a:p>
            <a:pPr marL="45720" indent="0">
              <a:buNone/>
            </a:pPr>
            <a:endParaRPr lang="pt-BR" sz="2800" dirty="0" smtClean="0">
              <a:solidFill>
                <a:schemeClr val="tx1"/>
              </a:solidFill>
            </a:endParaRPr>
          </a:p>
          <a:p>
            <a:pPr marL="45720" indent="0">
              <a:buNone/>
            </a:pPr>
            <a:r>
              <a:rPr lang="pt-BR" sz="2800" dirty="0">
                <a:solidFill>
                  <a:schemeClr val="tx1"/>
                </a:solidFill>
              </a:rPr>
              <a:t>	A</a:t>
            </a:r>
            <a:r>
              <a:rPr lang="pt-BR" sz="2800" dirty="0" smtClean="0">
                <a:solidFill>
                  <a:schemeClr val="tx1"/>
                </a:solidFill>
              </a:rPr>
              <a:t> </a:t>
            </a:r>
            <a:r>
              <a:rPr lang="pt-BR" sz="2800" dirty="0">
                <a:solidFill>
                  <a:schemeClr val="tx1"/>
                </a:solidFill>
              </a:rPr>
              <a:t>corrente </a:t>
            </a:r>
            <a:r>
              <a:rPr lang="pt-BR" sz="2800" dirty="0" smtClean="0">
                <a:solidFill>
                  <a:schemeClr val="tx1"/>
                </a:solidFill>
              </a:rPr>
              <a:t>polarizada ou galvânica </a:t>
            </a:r>
            <a:r>
              <a:rPr lang="pt-BR" sz="2800" dirty="0">
                <a:solidFill>
                  <a:schemeClr val="tx1"/>
                </a:solidFill>
              </a:rPr>
              <a:t>deve ser utilizada para a realização do procedimento de iontoforese, ou seja, a </a:t>
            </a:r>
            <a:r>
              <a:rPr lang="pt-BR" sz="2800" dirty="0" smtClean="0">
                <a:solidFill>
                  <a:schemeClr val="tx1"/>
                </a:solidFill>
              </a:rPr>
              <a:t>permeação </a:t>
            </a:r>
            <a:r>
              <a:rPr lang="pt-BR" sz="2800" dirty="0">
                <a:solidFill>
                  <a:schemeClr val="tx1"/>
                </a:solidFill>
              </a:rPr>
              <a:t>de princípios </a:t>
            </a:r>
            <a:r>
              <a:rPr lang="pt-BR" sz="2800" dirty="0" smtClean="0">
                <a:solidFill>
                  <a:schemeClr val="tx1"/>
                </a:solidFill>
              </a:rPr>
              <a:t>ativos associados aos efeitos polares da corrente.</a:t>
            </a:r>
            <a:endParaRPr lang="pt-BR" sz="2800" dirty="0">
              <a:solidFill>
                <a:schemeClr val="tx1"/>
              </a:solidFill>
            </a:endParaRPr>
          </a:p>
        </p:txBody>
      </p:sp>
      <p:sp>
        <p:nvSpPr>
          <p:cNvPr id="3" name="Espaço Reservado para Rodapé 2"/>
          <p:cNvSpPr>
            <a:spLocks noGrp="1"/>
          </p:cNvSpPr>
          <p:nvPr>
            <p:ph type="ftr" sz="quarter" idx="11"/>
          </p:nvPr>
        </p:nvSpPr>
        <p:spPr/>
        <p:txBody>
          <a:bodyPr/>
          <a:lstStyle/>
          <a:p>
            <a:r>
              <a:rPr lang="pt-BR" smtClean="0"/>
              <a:t>Eletroterapia: Profª Karin K. Peretti</a:t>
            </a:r>
            <a:endParaRPr lang="pt-BR"/>
          </a:p>
        </p:txBody>
      </p:sp>
      <p:sp>
        <p:nvSpPr>
          <p:cNvPr id="4" name="Título 3"/>
          <p:cNvSpPr>
            <a:spLocks noGrp="1"/>
          </p:cNvSpPr>
          <p:nvPr>
            <p:ph type="title"/>
          </p:nvPr>
        </p:nvSpPr>
        <p:spPr/>
        <p:txBody>
          <a:bodyPr/>
          <a:lstStyle/>
          <a:p>
            <a:r>
              <a:rPr lang="pt-BR" dirty="0" smtClean="0"/>
              <a:t>CORRENTE contínua = </a:t>
            </a:r>
            <a:br>
              <a:rPr lang="pt-BR" dirty="0" smtClean="0"/>
            </a:br>
            <a:r>
              <a:rPr lang="pt-BR" dirty="0" smtClean="0"/>
              <a:t>corrente galvânica </a:t>
            </a:r>
            <a:endParaRPr lang="pt-BR" dirty="0"/>
          </a:p>
        </p:txBody>
      </p:sp>
      <p:pic>
        <p:nvPicPr>
          <p:cNvPr id="14338" name="Picture 2" descr="https://encrypted-tbn3.gstatic.com/images?q=tbn:ANd9GcQbSAzi7UFVP0BWc5R-1Vd7RMGOQzJuP9-ZcsD_z2hqB9kPDlWEv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3808" y="4420554"/>
            <a:ext cx="2609850" cy="1752600"/>
          </a:xfrm>
          <a:prstGeom prst="rect">
            <a:avLst/>
          </a:prstGeom>
          <a:noFill/>
          <a:extLst>
            <a:ext uri="{909E8E84-426E-40DD-AFC4-6F175D3DCCD1}">
              <a14:hiddenFill xmlns:a14="http://schemas.microsoft.com/office/drawing/2010/main">
                <a:solidFill>
                  <a:srgbClr val="FFFFFF"/>
                </a:solidFill>
              </a14:hiddenFill>
            </a:ext>
          </a:extLst>
        </p:spPr>
      </p:pic>
      <p:pic>
        <p:nvPicPr>
          <p:cNvPr id="14340" name="Picture 4" descr="https://encrypted-tbn1.gstatic.com/images?q=tbn:ANd9GcRJPSi7wK_IqOgif8NR6eQlIA4VqpHLDPHrhdFqskfz7mb8HgTUI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56175" y="4420554"/>
            <a:ext cx="2344101"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16281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a:bodyPr>
          <a:lstStyle/>
          <a:p>
            <a:pPr algn="ctr"/>
            <a:endParaRPr lang="pt-BR" sz="2800" b="1" dirty="0" smtClean="0">
              <a:solidFill>
                <a:schemeClr val="tx1"/>
              </a:solidFill>
            </a:endParaRPr>
          </a:p>
          <a:p>
            <a:pPr algn="ctr"/>
            <a:endParaRPr lang="pt-BR" sz="2800" b="1" dirty="0">
              <a:solidFill>
                <a:schemeClr val="tx1"/>
              </a:solidFill>
            </a:endParaRPr>
          </a:p>
          <a:p>
            <a:pPr marL="45720" indent="0" algn="ctr">
              <a:buNone/>
            </a:pPr>
            <a:r>
              <a:rPr lang="pt-BR" sz="2800" b="1" dirty="0" smtClean="0">
                <a:solidFill>
                  <a:schemeClr val="tx1"/>
                </a:solidFill>
              </a:rPr>
              <a:t>Adaptada para uso na estética, sua unidade de medida é o </a:t>
            </a:r>
            <a:r>
              <a:rPr lang="pt-BR" sz="2800" b="1" dirty="0" err="1" smtClean="0">
                <a:solidFill>
                  <a:schemeClr val="tx1"/>
                </a:solidFill>
              </a:rPr>
              <a:t>miliampère</a:t>
            </a:r>
            <a:r>
              <a:rPr lang="pt-BR" sz="2800" b="1" dirty="0" smtClean="0">
                <a:solidFill>
                  <a:schemeClr val="tx1"/>
                </a:solidFill>
              </a:rPr>
              <a:t> (</a:t>
            </a:r>
            <a:r>
              <a:rPr lang="pt-BR" sz="2800" b="1" dirty="0" err="1" smtClean="0">
                <a:solidFill>
                  <a:schemeClr val="tx1"/>
                </a:solidFill>
              </a:rPr>
              <a:t>mA</a:t>
            </a:r>
            <a:r>
              <a:rPr lang="pt-BR" sz="2800" b="1" dirty="0" smtClean="0">
                <a:solidFill>
                  <a:schemeClr val="tx1"/>
                </a:solidFill>
              </a:rPr>
              <a:t>).</a:t>
            </a:r>
            <a:endParaRPr lang="pt-BR" sz="2800" b="1" dirty="0">
              <a:solidFill>
                <a:schemeClr val="tx1"/>
              </a:solidFill>
            </a:endParaRPr>
          </a:p>
        </p:txBody>
      </p:sp>
      <p:sp>
        <p:nvSpPr>
          <p:cNvPr id="3" name="Espaço Reservado para Rodapé 2"/>
          <p:cNvSpPr>
            <a:spLocks noGrp="1"/>
          </p:cNvSpPr>
          <p:nvPr>
            <p:ph type="ftr" sz="quarter" idx="11"/>
          </p:nvPr>
        </p:nvSpPr>
        <p:spPr/>
        <p:txBody>
          <a:bodyPr/>
          <a:lstStyle/>
          <a:p>
            <a:r>
              <a:rPr lang="pt-BR" smtClean="0"/>
              <a:t>Eletroterapia: Profª Karin K. Peretti</a:t>
            </a:r>
            <a:endParaRPr lang="pt-BR"/>
          </a:p>
        </p:txBody>
      </p:sp>
      <p:sp>
        <p:nvSpPr>
          <p:cNvPr id="4" name="Título 3"/>
          <p:cNvSpPr>
            <a:spLocks noGrp="1"/>
          </p:cNvSpPr>
          <p:nvPr>
            <p:ph type="title"/>
          </p:nvPr>
        </p:nvSpPr>
        <p:spPr/>
        <p:txBody>
          <a:bodyPr/>
          <a:lstStyle/>
          <a:p>
            <a:r>
              <a:rPr lang="pt-BR" dirty="0" smtClean="0"/>
              <a:t>Corrente galvânica</a:t>
            </a:r>
            <a:endParaRPr lang="pt-BR" dirty="0"/>
          </a:p>
        </p:txBody>
      </p:sp>
    </p:spTree>
    <p:extLst>
      <p:ext uri="{BB962C8B-B14F-4D97-AF65-F5344CB8AC3E}">
        <p14:creationId xmlns:p14="http://schemas.microsoft.com/office/powerpoint/2010/main" val="1911150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Autofit/>
          </a:bodyPr>
          <a:lstStyle/>
          <a:p>
            <a:pPr marL="365760" lvl="1" indent="0">
              <a:buNone/>
            </a:pPr>
            <a:r>
              <a:rPr lang="pt-BR" sz="2400" dirty="0" smtClean="0">
                <a:solidFill>
                  <a:schemeClr val="tx1"/>
                </a:solidFill>
              </a:rPr>
              <a:t>Utiliza-se dois eletrodos: </a:t>
            </a:r>
          </a:p>
          <a:p>
            <a:pPr marL="365760" lvl="1" indent="0">
              <a:buNone/>
            </a:pPr>
            <a:r>
              <a:rPr lang="pt-BR" sz="2400" dirty="0">
                <a:solidFill>
                  <a:schemeClr val="tx1"/>
                </a:solidFill>
              </a:rPr>
              <a:t>	</a:t>
            </a:r>
            <a:r>
              <a:rPr lang="pt-BR" sz="2400" dirty="0" smtClean="0">
                <a:solidFill>
                  <a:schemeClr val="tx1"/>
                </a:solidFill>
              </a:rPr>
              <a:t>				- </a:t>
            </a:r>
            <a:r>
              <a:rPr lang="pt-BR" sz="2400" dirty="0" smtClean="0">
                <a:solidFill>
                  <a:srgbClr val="FF0000"/>
                </a:solidFill>
              </a:rPr>
              <a:t>positivo (vermelho)</a:t>
            </a:r>
          </a:p>
          <a:p>
            <a:pPr marL="365760" lvl="1" indent="0">
              <a:buNone/>
            </a:pPr>
            <a:r>
              <a:rPr lang="pt-BR" sz="2400" dirty="0">
                <a:solidFill>
                  <a:schemeClr val="tx1"/>
                </a:solidFill>
              </a:rPr>
              <a:t>	</a:t>
            </a:r>
            <a:r>
              <a:rPr lang="pt-BR" sz="2400" dirty="0" smtClean="0">
                <a:solidFill>
                  <a:schemeClr val="tx1"/>
                </a:solidFill>
              </a:rPr>
              <a:t>					- negativo </a:t>
            </a:r>
            <a:r>
              <a:rPr lang="pt-BR" sz="2400" b="1" dirty="0" smtClean="0">
                <a:solidFill>
                  <a:schemeClr val="tx1"/>
                </a:solidFill>
              </a:rPr>
              <a:t>(preto)</a:t>
            </a:r>
          </a:p>
          <a:p>
            <a:pPr marL="45720" indent="0">
              <a:buNone/>
            </a:pPr>
            <a:r>
              <a:rPr lang="pt-BR" dirty="0" smtClean="0"/>
              <a:t> </a:t>
            </a:r>
            <a:endParaRPr lang="pt-BR" dirty="0"/>
          </a:p>
          <a:p>
            <a:pPr marL="45720" indent="0">
              <a:buNone/>
            </a:pPr>
            <a:r>
              <a:rPr lang="pt-BR" dirty="0" smtClean="0"/>
              <a:t> </a:t>
            </a:r>
            <a:endParaRPr lang="pt-BR" dirty="0"/>
          </a:p>
          <a:p>
            <a:pPr marL="45720" indent="0">
              <a:buNone/>
            </a:pPr>
            <a:r>
              <a:rPr lang="pt-BR" dirty="0" smtClean="0"/>
              <a:t>	</a:t>
            </a:r>
            <a:r>
              <a:rPr lang="pt-BR" sz="2400" dirty="0" smtClean="0">
                <a:solidFill>
                  <a:schemeClr val="tx1"/>
                </a:solidFill>
              </a:rPr>
              <a:t>A </a:t>
            </a:r>
            <a:r>
              <a:rPr lang="pt-BR" sz="2400" dirty="0">
                <a:solidFill>
                  <a:schemeClr val="tx1"/>
                </a:solidFill>
              </a:rPr>
              <a:t>corrente </a:t>
            </a:r>
            <a:r>
              <a:rPr lang="pt-BR" sz="2400" dirty="0" smtClean="0">
                <a:solidFill>
                  <a:schemeClr val="tx1"/>
                </a:solidFill>
              </a:rPr>
              <a:t>galvânica (contínua) </a:t>
            </a:r>
            <a:r>
              <a:rPr lang="pt-BR" sz="2400" dirty="0">
                <a:solidFill>
                  <a:schemeClr val="tx1"/>
                </a:solidFill>
              </a:rPr>
              <a:t>o movimento das </a:t>
            </a:r>
            <a:r>
              <a:rPr lang="pt-BR" sz="2400" dirty="0" smtClean="0">
                <a:solidFill>
                  <a:schemeClr val="tx1"/>
                </a:solidFill>
              </a:rPr>
              <a:t>cargas </a:t>
            </a:r>
            <a:r>
              <a:rPr lang="pt-BR" sz="2400" dirty="0">
                <a:solidFill>
                  <a:schemeClr val="tx1"/>
                </a:solidFill>
              </a:rPr>
              <a:t>de </a:t>
            </a:r>
            <a:r>
              <a:rPr lang="pt-BR" sz="2400" dirty="0" smtClean="0">
                <a:solidFill>
                  <a:schemeClr val="tx1"/>
                </a:solidFill>
              </a:rPr>
              <a:t>mesmo </a:t>
            </a:r>
            <a:r>
              <a:rPr lang="pt-BR" sz="2400" dirty="0">
                <a:solidFill>
                  <a:schemeClr val="tx1"/>
                </a:solidFill>
              </a:rPr>
              <a:t>sinal se deslocam no mesmo sentido, com uma </a:t>
            </a:r>
            <a:r>
              <a:rPr lang="pt-BR" sz="2400" dirty="0" smtClean="0">
                <a:solidFill>
                  <a:schemeClr val="tx1"/>
                </a:solidFill>
              </a:rPr>
              <a:t>intensidade fixa.</a:t>
            </a:r>
            <a:endParaRPr lang="pt-BR" sz="2400" dirty="0">
              <a:solidFill>
                <a:schemeClr val="tx1"/>
              </a:solidFill>
            </a:endParaRPr>
          </a:p>
          <a:p>
            <a:pPr marL="365760" lvl="1" indent="0">
              <a:buNone/>
            </a:pPr>
            <a:endParaRPr lang="pt-BR" sz="2800" dirty="0" smtClean="0">
              <a:solidFill>
                <a:schemeClr val="tx1"/>
              </a:solidFill>
            </a:endParaRPr>
          </a:p>
          <a:p>
            <a:pPr marL="365760" lvl="1" indent="0">
              <a:buNone/>
            </a:pPr>
            <a:endParaRPr lang="pt-BR" sz="2400" dirty="0">
              <a:solidFill>
                <a:schemeClr val="tx1"/>
              </a:solidFill>
            </a:endParaRPr>
          </a:p>
        </p:txBody>
      </p:sp>
      <p:sp>
        <p:nvSpPr>
          <p:cNvPr id="3" name="Espaço Reservado para Rodapé 2"/>
          <p:cNvSpPr>
            <a:spLocks noGrp="1"/>
          </p:cNvSpPr>
          <p:nvPr>
            <p:ph type="ftr" sz="quarter" idx="11"/>
          </p:nvPr>
        </p:nvSpPr>
        <p:spPr/>
        <p:txBody>
          <a:bodyPr/>
          <a:lstStyle/>
          <a:p>
            <a:r>
              <a:rPr lang="pt-BR" smtClean="0"/>
              <a:t>Eletroterapia: Profª Karin K. Peretti</a:t>
            </a:r>
            <a:endParaRPr lang="pt-BR"/>
          </a:p>
        </p:txBody>
      </p:sp>
      <p:sp>
        <p:nvSpPr>
          <p:cNvPr id="4" name="Título 3"/>
          <p:cNvSpPr>
            <a:spLocks noGrp="1"/>
          </p:cNvSpPr>
          <p:nvPr>
            <p:ph type="title"/>
          </p:nvPr>
        </p:nvSpPr>
        <p:spPr/>
        <p:txBody>
          <a:bodyPr/>
          <a:lstStyle/>
          <a:p>
            <a:r>
              <a:rPr lang="pt-BR" dirty="0" smtClean="0"/>
              <a:t>Corrente galvânica</a:t>
            </a:r>
            <a:endParaRPr lang="pt-BR" dirty="0"/>
          </a:p>
        </p:txBody>
      </p:sp>
    </p:spTree>
    <p:extLst>
      <p:ext uri="{BB962C8B-B14F-4D97-AF65-F5344CB8AC3E}">
        <p14:creationId xmlns:p14="http://schemas.microsoft.com/office/powerpoint/2010/main" val="29709284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a:bodyPr>
          <a:lstStyle/>
          <a:p>
            <a:r>
              <a:rPr lang="pt-BR" sz="2400" dirty="0" smtClean="0">
                <a:solidFill>
                  <a:schemeClr val="tx1"/>
                </a:solidFill>
              </a:rPr>
              <a:t>Baixas intensidades são mais efetivas como força direcional.</a:t>
            </a:r>
          </a:p>
          <a:p>
            <a:r>
              <a:rPr lang="pt-BR" sz="2400" dirty="0" smtClean="0">
                <a:solidFill>
                  <a:schemeClr val="tx1"/>
                </a:solidFill>
              </a:rPr>
              <a:t>A intensidade não deve ultrapassar 0,1 </a:t>
            </a:r>
            <a:r>
              <a:rPr lang="pt-BR" sz="2400" dirty="0" err="1" smtClean="0">
                <a:solidFill>
                  <a:schemeClr val="tx1"/>
                </a:solidFill>
              </a:rPr>
              <a:t>mA</a:t>
            </a:r>
            <a:r>
              <a:rPr lang="pt-BR" sz="2400" dirty="0" smtClean="0">
                <a:solidFill>
                  <a:schemeClr val="tx1"/>
                </a:solidFill>
              </a:rPr>
              <a:t>/cm² de área de eletrodo ativo.</a:t>
            </a:r>
          </a:p>
          <a:p>
            <a:endParaRPr lang="pt-BR" sz="2400" dirty="0">
              <a:solidFill>
                <a:schemeClr val="tx1"/>
              </a:solidFill>
            </a:endParaRPr>
          </a:p>
          <a:p>
            <a:pPr marL="45720" indent="0">
              <a:buNone/>
            </a:pPr>
            <a:r>
              <a:rPr lang="pt-BR" sz="2400" dirty="0" smtClean="0">
                <a:solidFill>
                  <a:schemeClr val="tx1"/>
                </a:solidFill>
              </a:rPr>
              <a:t>CUIDADOS !!!</a:t>
            </a:r>
          </a:p>
          <a:p>
            <a:pPr marL="45720" indent="0">
              <a:buNone/>
            </a:pPr>
            <a:endParaRPr lang="pt-BR" sz="2400" dirty="0">
              <a:solidFill>
                <a:schemeClr val="tx1"/>
              </a:solidFill>
            </a:endParaRPr>
          </a:p>
          <a:p>
            <a:pPr marL="45720" indent="0">
              <a:buNone/>
            </a:pPr>
            <a:r>
              <a:rPr lang="pt-BR" sz="2400" dirty="0" smtClean="0">
                <a:solidFill>
                  <a:schemeClr val="tx1"/>
                </a:solidFill>
              </a:rPr>
              <a:t>	</a:t>
            </a:r>
            <a:r>
              <a:rPr lang="pt-BR" sz="2400" b="1" i="1" dirty="0" smtClean="0">
                <a:solidFill>
                  <a:schemeClr val="tx1"/>
                </a:solidFill>
              </a:rPr>
              <a:t>Ao aplicar a corrente galvânica, certifique-se que a pele esteja limpa e que não existem feridas abertas. A intensidade será dada pelo cliente.</a:t>
            </a:r>
            <a:endParaRPr lang="pt-BR" sz="2400" dirty="0">
              <a:solidFill>
                <a:schemeClr val="tx1"/>
              </a:solidFill>
            </a:endParaRPr>
          </a:p>
        </p:txBody>
      </p:sp>
      <p:sp>
        <p:nvSpPr>
          <p:cNvPr id="3" name="Espaço Reservado para Rodapé 2"/>
          <p:cNvSpPr>
            <a:spLocks noGrp="1"/>
          </p:cNvSpPr>
          <p:nvPr>
            <p:ph type="ftr" sz="quarter" idx="11"/>
          </p:nvPr>
        </p:nvSpPr>
        <p:spPr/>
        <p:txBody>
          <a:bodyPr/>
          <a:lstStyle/>
          <a:p>
            <a:r>
              <a:rPr lang="pt-BR" smtClean="0"/>
              <a:t>Eletroterapia: Profª Karin K. Peretti</a:t>
            </a:r>
            <a:endParaRPr lang="pt-BR"/>
          </a:p>
        </p:txBody>
      </p:sp>
      <p:sp>
        <p:nvSpPr>
          <p:cNvPr id="4" name="Título 3"/>
          <p:cNvSpPr>
            <a:spLocks noGrp="1"/>
          </p:cNvSpPr>
          <p:nvPr>
            <p:ph type="title"/>
          </p:nvPr>
        </p:nvSpPr>
        <p:spPr/>
        <p:txBody>
          <a:bodyPr/>
          <a:lstStyle/>
          <a:p>
            <a:r>
              <a:rPr lang="pt-BR" dirty="0" smtClean="0"/>
              <a:t>Intensidade </a:t>
            </a:r>
            <a:endParaRPr lang="pt-BR" dirty="0"/>
          </a:p>
        </p:txBody>
      </p:sp>
    </p:spTree>
    <p:extLst>
      <p:ext uri="{BB962C8B-B14F-4D97-AF65-F5344CB8AC3E}">
        <p14:creationId xmlns:p14="http://schemas.microsoft.com/office/powerpoint/2010/main" val="5509414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pPr>
              <a:lnSpc>
                <a:spcPct val="150000"/>
              </a:lnSpc>
              <a:buFont typeface="Arial" pitchFamily="34" charset="0"/>
              <a:buChar char="•"/>
            </a:pPr>
            <a:r>
              <a:rPr lang="pt-BR" sz="2400" dirty="0" smtClean="0">
                <a:solidFill>
                  <a:schemeClr val="tx1"/>
                </a:solidFill>
              </a:rPr>
              <a:t>Hiperemia local (predominante no </a:t>
            </a:r>
            <a:r>
              <a:rPr lang="pt-BR" sz="2400" dirty="0" err="1" smtClean="0">
                <a:solidFill>
                  <a:schemeClr val="tx1"/>
                </a:solidFill>
              </a:rPr>
              <a:t>pólo</a:t>
            </a:r>
            <a:r>
              <a:rPr lang="pt-BR" sz="2400" dirty="0" smtClean="0">
                <a:solidFill>
                  <a:schemeClr val="tx1"/>
                </a:solidFill>
              </a:rPr>
              <a:t> negativo)</a:t>
            </a:r>
          </a:p>
          <a:p>
            <a:pPr>
              <a:lnSpc>
                <a:spcPct val="150000"/>
              </a:lnSpc>
              <a:buFont typeface="Arial" pitchFamily="34" charset="0"/>
              <a:buChar char="•"/>
            </a:pPr>
            <a:r>
              <a:rPr lang="pt-BR" sz="2400" dirty="0" smtClean="0">
                <a:solidFill>
                  <a:schemeClr val="tx1"/>
                </a:solidFill>
              </a:rPr>
              <a:t>Vasodilatação local </a:t>
            </a:r>
          </a:p>
          <a:p>
            <a:pPr>
              <a:lnSpc>
                <a:spcPct val="150000"/>
              </a:lnSpc>
              <a:buFont typeface="Arial" pitchFamily="34" charset="0"/>
              <a:buChar char="•"/>
            </a:pPr>
            <a:r>
              <a:rPr lang="pt-BR" sz="2400" dirty="0" smtClean="0">
                <a:solidFill>
                  <a:schemeClr val="tx1"/>
                </a:solidFill>
              </a:rPr>
              <a:t>Elevação da temperatura local</a:t>
            </a:r>
          </a:p>
          <a:p>
            <a:pPr>
              <a:lnSpc>
                <a:spcPct val="150000"/>
              </a:lnSpc>
              <a:buFont typeface="Arial" pitchFamily="34" charset="0"/>
              <a:buChar char="•"/>
            </a:pPr>
            <a:r>
              <a:rPr lang="pt-BR" sz="2400" dirty="0" smtClean="0">
                <a:solidFill>
                  <a:schemeClr val="tx1"/>
                </a:solidFill>
              </a:rPr>
              <a:t>Elevação do metabolismo</a:t>
            </a:r>
          </a:p>
          <a:p>
            <a:pPr>
              <a:lnSpc>
                <a:spcPct val="150000"/>
              </a:lnSpc>
              <a:buFont typeface="Arial" pitchFamily="34" charset="0"/>
              <a:buChar char="•"/>
            </a:pPr>
            <a:r>
              <a:rPr lang="pt-BR" sz="2400" dirty="0" smtClean="0">
                <a:solidFill>
                  <a:schemeClr val="tx1"/>
                </a:solidFill>
              </a:rPr>
              <a:t>Otimização da circulação sanguínea (maior nutrição dos tecido superficiais e profundos)</a:t>
            </a:r>
          </a:p>
          <a:p>
            <a:pPr>
              <a:lnSpc>
                <a:spcPct val="150000"/>
              </a:lnSpc>
              <a:buFont typeface="Arial" pitchFamily="34" charset="0"/>
              <a:buChar char="•"/>
            </a:pPr>
            <a:r>
              <a:rPr lang="pt-BR" sz="2400" dirty="0" smtClean="0">
                <a:solidFill>
                  <a:schemeClr val="tx1"/>
                </a:solidFill>
              </a:rPr>
              <a:t>Analgesia</a:t>
            </a:r>
          </a:p>
          <a:p>
            <a:pPr marL="45720" indent="0">
              <a:buNone/>
            </a:pPr>
            <a:endParaRPr lang="pt-BR" dirty="0"/>
          </a:p>
        </p:txBody>
      </p:sp>
      <p:sp>
        <p:nvSpPr>
          <p:cNvPr id="3" name="Espaço Reservado para Rodapé 2"/>
          <p:cNvSpPr>
            <a:spLocks noGrp="1"/>
          </p:cNvSpPr>
          <p:nvPr>
            <p:ph type="ftr" sz="quarter" idx="11"/>
          </p:nvPr>
        </p:nvSpPr>
        <p:spPr/>
        <p:txBody>
          <a:bodyPr/>
          <a:lstStyle/>
          <a:p>
            <a:r>
              <a:rPr lang="pt-BR" smtClean="0"/>
              <a:t>Eletroterapia: Profª Karin K. Peretti</a:t>
            </a:r>
            <a:endParaRPr lang="pt-BR"/>
          </a:p>
        </p:txBody>
      </p:sp>
      <p:sp>
        <p:nvSpPr>
          <p:cNvPr id="4" name="Título 3"/>
          <p:cNvSpPr>
            <a:spLocks noGrp="1"/>
          </p:cNvSpPr>
          <p:nvPr>
            <p:ph type="title"/>
          </p:nvPr>
        </p:nvSpPr>
        <p:spPr/>
        <p:txBody>
          <a:bodyPr/>
          <a:lstStyle/>
          <a:p>
            <a:r>
              <a:rPr lang="pt-BR" dirty="0" smtClean="0"/>
              <a:t>Efeitos da corrente galvânica</a:t>
            </a:r>
            <a:endParaRPr lang="pt-BR" dirty="0"/>
          </a:p>
        </p:txBody>
      </p:sp>
    </p:spTree>
    <p:extLst>
      <p:ext uri="{BB962C8B-B14F-4D97-AF65-F5344CB8AC3E}">
        <p14:creationId xmlns:p14="http://schemas.microsoft.com/office/powerpoint/2010/main" val="383688674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ade">
  <a:themeElements>
    <a:clrScheme name="Grade">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ade">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ade">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1946</TotalTime>
  <Words>875</Words>
  <Application>Microsoft Office PowerPoint</Application>
  <PresentationFormat>Apresentação na tela (4:3)</PresentationFormat>
  <Paragraphs>170</Paragraphs>
  <Slides>30</Slides>
  <Notes>0</Notes>
  <HiddenSlides>0</HiddenSlides>
  <MMClips>0</MMClips>
  <ScaleCrop>false</ScaleCrop>
  <HeadingPairs>
    <vt:vector size="4" baseType="variant">
      <vt:variant>
        <vt:lpstr>Tema</vt:lpstr>
      </vt:variant>
      <vt:variant>
        <vt:i4>1</vt:i4>
      </vt:variant>
      <vt:variant>
        <vt:lpstr>Títulos de slides</vt:lpstr>
      </vt:variant>
      <vt:variant>
        <vt:i4>30</vt:i4>
      </vt:variant>
    </vt:vector>
  </HeadingPairs>
  <TitlesOfParts>
    <vt:vector size="31" baseType="lpstr">
      <vt:lpstr>Grade</vt:lpstr>
      <vt:lpstr>TIPOS DE CORRENTES ELÉTRICAS    CORRENTE GALVÂNICA</vt:lpstr>
      <vt:lpstr>Existem 2 tipos de  corrente elétrica</vt:lpstr>
      <vt:lpstr>Corrente direta  (cd)</vt:lpstr>
      <vt:lpstr>Corrente alternada (CA)</vt:lpstr>
      <vt:lpstr>CORRENTE contínua =  corrente galvânica </vt:lpstr>
      <vt:lpstr>Corrente galvânica</vt:lpstr>
      <vt:lpstr>Corrente galvânica</vt:lpstr>
      <vt:lpstr>Intensidade </vt:lpstr>
      <vt:lpstr>Efeitos da corrente galvânica</vt:lpstr>
      <vt:lpstr>Efeitos fisiológicos da corrente contínua</vt:lpstr>
      <vt:lpstr>Efeitos fisiológicos da corrente contínua</vt:lpstr>
      <vt:lpstr>Tipos de aparelhos de corrente contínua</vt:lpstr>
      <vt:lpstr>Corrente contínua pulsada</vt:lpstr>
      <vt:lpstr>Iontoforese ou ionização</vt:lpstr>
      <vt:lpstr>Penetração dos íons</vt:lpstr>
      <vt:lpstr>eletrólitos</vt:lpstr>
      <vt:lpstr>Dissociação iônica</vt:lpstr>
      <vt:lpstr>IONIZAÇÃO </vt:lpstr>
      <vt:lpstr>Dissociação iônica</vt:lpstr>
      <vt:lpstr>IONIZAÇÃO</vt:lpstr>
      <vt:lpstr>condução da corrente</vt:lpstr>
      <vt:lpstr>GALVANIZAÇÃO x IONIZAÇÃO</vt:lpstr>
      <vt:lpstr>Técnica de aplicação</vt:lpstr>
      <vt:lpstr>dosimetria</vt:lpstr>
      <vt:lpstr>Dosimetria e aplicação da ionização facial</vt:lpstr>
      <vt:lpstr>O cliente pode sentir:</vt:lpstr>
      <vt:lpstr>Contra indicações</vt:lpstr>
      <vt:lpstr>Corrente galvânica - micropolarizada (eletrolifting ou galvanopuntura)</vt:lpstr>
      <vt:lpstr>Eletrolifting - GALVANOPUNTURA</vt:lpstr>
      <vt:lpstr>Referências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Eletrofisiologia</dc:title>
  <dc:creator>Karin</dc:creator>
  <cp:lastModifiedBy>Karin</cp:lastModifiedBy>
  <cp:revision>9</cp:revision>
  <dcterms:created xsi:type="dcterms:W3CDTF">2013-02-28T23:14:14Z</dcterms:created>
  <dcterms:modified xsi:type="dcterms:W3CDTF">2013-04-08T23:43:29Z</dcterms:modified>
</cp:coreProperties>
</file>