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2" r:id="rId6"/>
    <p:sldId id="263" r:id="rId7"/>
    <p:sldId id="259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55" d="100"/>
          <a:sy n="55" d="100"/>
        </p:scale>
        <p:origin x="-9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6D28A-710D-46B7-A983-C2347D4FFDC1}" type="datetimeFigureOut">
              <a:rPr lang="fr-FR" smtClean="0"/>
              <a:pPr/>
              <a:t>20/04/2015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466D9-C4E0-4838-BF4D-44A42C8B60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fop.com/media/poll/2436-1-study_f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7286676" cy="200026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Il existe une multitude </a:t>
            </a:r>
            <a:r>
              <a:rPr lang="fr-FR" dirty="0" smtClean="0"/>
              <a:t>de </a:t>
            </a:r>
            <a:r>
              <a:rPr lang="fr-FR" dirty="0" smtClean="0"/>
              <a:t>réseaux </a:t>
            </a:r>
            <a:r>
              <a:rPr lang="fr-FR" dirty="0" smtClean="0"/>
              <a:t>sociaux. Comment </a:t>
            </a:r>
            <a:r>
              <a:rPr lang="fr-FR" dirty="0" smtClean="0"/>
              <a:t>se repérer dans ce labyrinthe ?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2500305"/>
            <a:ext cx="6929486" cy="3357587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5" name="Image 4" descr="image réseaux sociaux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500306"/>
            <a:ext cx="7429552" cy="3714776"/>
          </a:xfrm>
          <a:prstGeom prst="rect">
            <a:avLst/>
          </a:prstGeom>
        </p:spPr>
      </p:pic>
      <p:pic>
        <p:nvPicPr>
          <p:cNvPr id="4" name="Image 3" descr="image réseaux sociaux 2 signalétiqu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1643050"/>
            <a:ext cx="1285884" cy="8868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728" y="1071546"/>
            <a:ext cx="6172216" cy="478634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</a:t>
            </a:r>
            <a:br>
              <a:rPr lang="fr-FR" dirty="0" smtClean="0"/>
            </a:br>
            <a:r>
              <a:rPr lang="fr-FR" sz="8900" dirty="0" smtClean="0">
                <a:solidFill>
                  <a:schemeClr val="accent3">
                    <a:lumMod val="50000"/>
                  </a:schemeClr>
                </a:solidFill>
              </a:rPr>
              <a:t>Définition d’un réseau social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FFC000"/>
                </a:solidFill>
              </a:rPr>
              <a:t>DEFINITION</a:t>
            </a:r>
            <a:endParaRPr lang="fr-FR" sz="40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58204" cy="51435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i="1" dirty="0" smtClean="0"/>
              <a:t>Le « dictionnaire du net » propose cette définition simple d’un réseau social :</a:t>
            </a:r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	« On </a:t>
            </a:r>
            <a:r>
              <a:rPr lang="fr-FR" dirty="0"/>
              <a:t>appelle réseau social, une communauté d'individus reliés entre eux, selon les cas, par : des origines, des centres d'intérêts, des besoins, des points de vue… proches ou similaires</a:t>
            </a:r>
            <a:r>
              <a:rPr lang="fr-FR" dirty="0" smtClean="0"/>
              <a:t>. »</a:t>
            </a:r>
            <a:endParaRPr lang="fr-FR" dirty="0"/>
          </a:p>
          <a:p>
            <a:pPr>
              <a:buNone/>
            </a:pPr>
            <a:r>
              <a:rPr lang="fr-FR" i="1" dirty="0" smtClean="0"/>
              <a:t>		</a:t>
            </a:r>
            <a:r>
              <a:rPr lang="fr-FR" sz="2000" i="1" dirty="0" smtClean="0"/>
              <a:t>Définition mise à jour </a:t>
            </a:r>
            <a:r>
              <a:rPr lang="fr-FR" sz="2000" i="1" dirty="0"/>
              <a:t>le </a:t>
            </a:r>
            <a:r>
              <a:rPr lang="fr-FR" sz="2000" i="1" dirty="0" smtClean="0"/>
              <a:t>09-03-2011</a:t>
            </a:r>
            <a:endParaRPr lang="fr-FR" sz="2000" b="1" dirty="0" smtClean="0"/>
          </a:p>
          <a:p>
            <a:pPr>
              <a:buNone/>
            </a:pPr>
            <a:r>
              <a:rPr lang="fr-FR" b="1" dirty="0"/>
              <a:t> </a:t>
            </a:r>
            <a:r>
              <a:rPr lang="fr-FR" b="1" dirty="0" smtClean="0"/>
              <a:t>Cependant 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Aujourd'hui, le terme réseau social s'applique en particulier au domaine de l'Internet. Il désigne alors un site web qui, dans un domaine quelconque, fédère des individus et facilite leurs échanges d'informations, d'images</a:t>
            </a:r>
            <a:r>
              <a:rPr lang="fr-FR" dirty="0" smtClean="0"/>
              <a:t>…</a:t>
            </a:r>
          </a:p>
          <a:p>
            <a:pPr>
              <a:buNone/>
            </a:pPr>
            <a:endParaRPr lang="fr-FR" dirty="0"/>
          </a:p>
          <a:p>
            <a:pPr lvl="1">
              <a:buNone/>
            </a:pPr>
            <a:r>
              <a:rPr lang="fr-FR" sz="1600" i="1" dirty="0" smtClean="0"/>
              <a:t>		</a:t>
            </a:r>
            <a:r>
              <a:rPr lang="fr-FR" sz="2300" i="1" dirty="0" smtClean="0"/>
              <a:t>Ajout du dictionnaire du net</a:t>
            </a:r>
            <a:endParaRPr lang="fr-FR" sz="2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Sélection du top 10 </a:t>
            </a:r>
            <a:r>
              <a:rPr lang="fr-FR" dirty="0" smtClean="0"/>
              <a:t>des </a:t>
            </a:r>
            <a:r>
              <a:rPr lang="fr-FR" dirty="0" smtClean="0"/>
              <a:t>réseaux sociaux avec leur logo et </a:t>
            </a:r>
            <a:r>
              <a:rPr lang="fr-FR" dirty="0" smtClean="0"/>
              <a:t>leur fonction</a:t>
            </a:r>
            <a:endParaRPr lang="fr-FR" dirty="0"/>
          </a:p>
        </p:txBody>
      </p:sp>
      <p:pic>
        <p:nvPicPr>
          <p:cNvPr id="4" name="Espace réservé du contenu 3" descr="facebook-logo-small-150x15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928802"/>
            <a:ext cx="857246" cy="857246"/>
          </a:xfrm>
        </p:spPr>
      </p:pic>
      <p:sp>
        <p:nvSpPr>
          <p:cNvPr id="5" name="Rectangle 4"/>
          <p:cNvSpPr/>
          <p:nvPr/>
        </p:nvSpPr>
        <p:spPr>
          <a:xfrm>
            <a:off x="1643042" y="2143116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Facebook</a:t>
            </a:r>
            <a:r>
              <a:rPr lang="fr-FR" dirty="0" smtClean="0"/>
              <a:t>: Le réseau social des amis. Il permet d’échanger sur sa vie et sur soi avec son réseau d’amis.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643042" y="3286124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Twitter</a:t>
            </a:r>
            <a:r>
              <a:rPr lang="fr-FR" b="1" dirty="0" smtClean="0"/>
              <a:t> </a:t>
            </a:r>
            <a:r>
              <a:rPr lang="fr-FR" dirty="0" smtClean="0"/>
              <a:t>: Donner de l’information et influencer ses </a:t>
            </a:r>
            <a:r>
              <a:rPr lang="fr-FR" dirty="0" smtClean="0"/>
              <a:t>suiveurs</a:t>
            </a:r>
            <a:endParaRPr lang="fr-FR" dirty="0"/>
          </a:p>
        </p:txBody>
      </p:sp>
      <p:pic>
        <p:nvPicPr>
          <p:cNvPr id="1026" name="Picture 2" descr="C:\Documents and Settings\DOCUMENTALISTE\Mes documents\twitter-logo-small-150x15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143248"/>
            <a:ext cx="857246" cy="857246"/>
          </a:xfrm>
          <a:prstGeom prst="rect">
            <a:avLst/>
          </a:prstGeom>
          <a:noFill/>
        </p:spPr>
      </p:pic>
      <p:pic>
        <p:nvPicPr>
          <p:cNvPr id="1027" name="Picture 3" descr="C:\Documents and Settings\DOCUMENTALISTE\Mes documents\foursquare-logo-150x15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357694"/>
            <a:ext cx="857256" cy="85725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 rot="10800000" flipV="1">
            <a:off x="1714480" y="4480044"/>
            <a:ext cx="628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Foursquare</a:t>
            </a:r>
            <a:r>
              <a:rPr lang="fr-FR" b="1" dirty="0" smtClean="0"/>
              <a:t> :</a:t>
            </a:r>
            <a:r>
              <a:rPr lang="fr-FR" dirty="0" smtClean="0"/>
              <a:t> </a:t>
            </a:r>
            <a:r>
              <a:rPr lang="fr-FR" dirty="0" smtClean="0"/>
              <a:t>Partager sa position géographique avec ses </a:t>
            </a:r>
            <a:r>
              <a:rPr lang="fr-FR" dirty="0" smtClean="0"/>
              <a:t>amis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714480" y="5643578"/>
            <a:ext cx="628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Linkedin</a:t>
            </a:r>
            <a:r>
              <a:rPr lang="fr-FR" dirty="0" smtClean="0"/>
              <a:t> : Construire et développer son réseau </a:t>
            </a:r>
            <a:r>
              <a:rPr lang="fr-FR" dirty="0" smtClean="0"/>
              <a:t>professionnel</a:t>
            </a:r>
            <a:endParaRPr lang="fr-FR" dirty="0"/>
          </a:p>
        </p:txBody>
      </p:sp>
      <p:pic>
        <p:nvPicPr>
          <p:cNvPr id="1028" name="Picture 4" descr="C:\Documents and Settings\DOCUMENTALISTE\Mes documents\LinkedIN-logo-small1-150x15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5572140"/>
            <a:ext cx="857256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3042" y="500043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Viadeo</a:t>
            </a:r>
            <a:r>
              <a:rPr lang="fr-FR" dirty="0" smtClean="0"/>
              <a:t>: Construire et développer son réseau professionnel pour les 	</a:t>
            </a:r>
            <a:r>
              <a:rPr lang="fr-FR" dirty="0" smtClean="0"/>
              <a:t>Français</a:t>
            </a:r>
            <a:endParaRPr lang="fr-FR" dirty="0"/>
          </a:p>
        </p:txBody>
      </p:sp>
      <p:pic>
        <p:nvPicPr>
          <p:cNvPr id="2050" name="Picture 2" descr="C:\Documents and Settings\DOCUMENTALISTE\Mes documents\viadeo-logo-150x1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785818" cy="85130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643042" y="1571612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Myspace</a:t>
            </a:r>
            <a:r>
              <a:rPr lang="fr-FR" b="1" dirty="0" smtClean="0"/>
              <a:t> </a:t>
            </a:r>
            <a:r>
              <a:rPr lang="fr-FR" dirty="0" smtClean="0"/>
              <a:t>: Site connu pour héberger  des compositions musicales de groupes de musique et de DJ</a:t>
            </a:r>
            <a:endParaRPr lang="fr-FR" dirty="0"/>
          </a:p>
        </p:txBody>
      </p:sp>
      <p:pic>
        <p:nvPicPr>
          <p:cNvPr id="2051" name="Picture 3" descr="C:\Documents and Settings\DOCUMENTALISTE\Mes documents\myspace_logo-small-150x15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428736"/>
            <a:ext cx="928694" cy="92869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714480" y="2786058"/>
            <a:ext cx="600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Flickr</a:t>
            </a:r>
            <a:r>
              <a:rPr lang="fr-FR" dirty="0" smtClean="0"/>
              <a:t> : Partager ses photos et ses vidéos avec qui on veut.</a:t>
            </a:r>
            <a:endParaRPr lang="fr-FR" dirty="0"/>
          </a:p>
        </p:txBody>
      </p:sp>
      <p:pic>
        <p:nvPicPr>
          <p:cNvPr id="2052" name="Picture 4" descr="C:\Documents and Settings\DOCUMENTALISTE\Mes documents\flickr-logo1-150x15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571744"/>
            <a:ext cx="928694" cy="92869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714480" y="3857628"/>
            <a:ext cx="4349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Youtube</a:t>
            </a:r>
            <a:r>
              <a:rPr lang="fr-FR" b="1" dirty="0" smtClean="0"/>
              <a:t>:</a:t>
            </a:r>
            <a:r>
              <a:rPr lang="fr-FR" dirty="0" smtClean="0"/>
              <a:t> Partager ses </a:t>
            </a:r>
            <a:r>
              <a:rPr lang="fr-FR" dirty="0" smtClean="0"/>
              <a:t>vidéos</a:t>
            </a:r>
            <a:endParaRPr lang="fr-FR" dirty="0"/>
          </a:p>
        </p:txBody>
      </p:sp>
      <p:pic>
        <p:nvPicPr>
          <p:cNvPr id="2053" name="Picture 5" descr="C:\Documents and Settings\DOCUMENTALISTE\Mes documents\youtube-logo-small-150x15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643314"/>
            <a:ext cx="857256" cy="857256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643042" y="4786322"/>
            <a:ext cx="5214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Dailymotion</a:t>
            </a:r>
            <a:r>
              <a:rPr lang="fr-FR" dirty="0" smtClean="0"/>
              <a:t> : Partager ses vidéos chez les </a:t>
            </a:r>
            <a:r>
              <a:rPr lang="fr-FR" dirty="0" smtClean="0"/>
              <a:t>F</a:t>
            </a:r>
            <a:r>
              <a:rPr lang="fr-FR" dirty="0" smtClean="0"/>
              <a:t>rançais</a:t>
            </a:r>
            <a:endParaRPr lang="fr-FR" dirty="0"/>
          </a:p>
        </p:txBody>
      </p:sp>
      <p:pic>
        <p:nvPicPr>
          <p:cNvPr id="2054" name="Picture 6" descr="C:\Documents and Settings\DOCUMENTALISTE\Mes documents\dailymotion-logo-150x15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48" y="4714884"/>
            <a:ext cx="785818" cy="785818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643042" y="5929330"/>
            <a:ext cx="5572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Tumblr</a:t>
            </a:r>
            <a:r>
              <a:rPr lang="fr-FR" dirty="0" smtClean="0"/>
              <a:t>: </a:t>
            </a:r>
            <a:r>
              <a:rPr lang="fr-FR" dirty="0" err="1" smtClean="0"/>
              <a:t>B</a:t>
            </a:r>
            <a:r>
              <a:rPr lang="fr-FR" dirty="0" err="1" smtClean="0"/>
              <a:t>logger</a:t>
            </a:r>
            <a:r>
              <a:rPr lang="fr-FR" dirty="0" smtClean="0"/>
              <a:t> </a:t>
            </a:r>
            <a:r>
              <a:rPr lang="fr-FR" dirty="0" smtClean="0"/>
              <a:t>avec ses </a:t>
            </a:r>
            <a:r>
              <a:rPr lang="fr-FR" dirty="0" smtClean="0"/>
              <a:t>amis</a:t>
            </a:r>
            <a:endParaRPr lang="fr-FR" dirty="0"/>
          </a:p>
        </p:txBody>
      </p:sp>
      <p:pic>
        <p:nvPicPr>
          <p:cNvPr id="2055" name="Picture 7" descr="C:\Documents and Settings\DOCUMENTALISTE\Mes documents\tumblr-logo-small-150x150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10" y="5715016"/>
            <a:ext cx="928694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500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100" b="1" dirty="0" smtClean="0"/>
              <a:t>Inspiré du livre :« Et si je me mettais aux réseaux sociaux</a:t>
            </a:r>
            <a:r>
              <a:rPr lang="fr-FR" sz="1400" dirty="0" smtClean="0"/>
              <a:t> </a:t>
            </a:r>
            <a:r>
              <a:rPr lang="fr-FR" sz="1400" b="1" dirty="0" smtClean="0"/>
              <a:t>»</a:t>
            </a:r>
          </a:p>
          <a:p>
            <a:pPr>
              <a:buNone/>
            </a:pPr>
            <a:r>
              <a:rPr lang="fr-FR" sz="1400" b="1" dirty="0" smtClean="0"/>
              <a:t>Édit. </a:t>
            </a:r>
            <a:r>
              <a:rPr lang="fr-FR" sz="1400" b="1" dirty="0" err="1" smtClean="0"/>
              <a:t>Eyrolles</a:t>
            </a:r>
            <a:r>
              <a:rPr lang="fr-FR" sz="1400" b="1" dirty="0" smtClean="0"/>
              <a:t>, </a:t>
            </a:r>
            <a:r>
              <a:rPr lang="fr-FR" sz="1400" b="1" dirty="0" err="1" smtClean="0"/>
              <a:t>coll</a:t>
            </a:r>
            <a:r>
              <a:rPr lang="fr-FR" sz="1400" b="1" dirty="0" smtClean="0"/>
              <a:t>: Et si, 2014</a:t>
            </a:r>
          </a:p>
          <a:p>
            <a:pPr>
              <a:buNone/>
            </a:pPr>
            <a:r>
              <a:rPr lang="fr-FR" sz="1400" b="1" dirty="0" smtClean="0"/>
              <a:t>Page 13.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rot="16200000" flipH="1">
            <a:off x="2443948" y="3342474"/>
            <a:ext cx="4257692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857356" y="3071810"/>
            <a:ext cx="5143536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00034" y="2571744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Relationnel</a:t>
            </a:r>
            <a:endParaRPr lang="fr-FR" sz="1600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7143768" y="2500306"/>
            <a:ext cx="100013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Centre d’intérêt</a:t>
            </a:r>
            <a:endParaRPr lang="fr-FR" sz="16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3643306" y="5500702"/>
            <a:ext cx="178595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Mettre en valeur du contenu</a:t>
            </a:r>
            <a:endParaRPr lang="fr-FR" sz="16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929058" y="571480"/>
            <a:ext cx="128588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Se mettre en valeur</a:t>
            </a:r>
            <a:endParaRPr lang="fr-FR" sz="1600" dirty="0"/>
          </a:p>
        </p:txBody>
      </p:sp>
      <p:sp>
        <p:nvSpPr>
          <p:cNvPr id="17" name="Rectangle 16"/>
          <p:cNvSpPr/>
          <p:nvPr/>
        </p:nvSpPr>
        <p:spPr>
          <a:xfrm>
            <a:off x="2214546" y="6429396"/>
            <a:ext cx="4572032" cy="4286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axes de fonctions des réseaux sociaux </a:t>
            </a:r>
            <a:endParaRPr lang="fr-FR" dirty="0"/>
          </a:p>
        </p:txBody>
      </p:sp>
      <p:cxnSp>
        <p:nvCxnSpPr>
          <p:cNvPr id="19" name="Connecteur droit avec flèche 18"/>
          <p:cNvCxnSpPr/>
          <p:nvPr/>
        </p:nvCxnSpPr>
        <p:spPr>
          <a:xfrm rot="10800000">
            <a:off x="3857620" y="242886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357422" y="1928802"/>
            <a:ext cx="1357322" cy="10715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Sites de rencontre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(</a:t>
            </a:r>
            <a:r>
              <a:rPr lang="fr-FR" sz="1400" b="1" dirty="0" err="1" smtClean="0">
                <a:solidFill>
                  <a:schemeClr val="tx1"/>
                </a:solidFill>
              </a:rPr>
              <a:t>Meetic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Badoo</a:t>
            </a:r>
            <a:r>
              <a:rPr lang="fr-FR" sz="1400" b="1" dirty="0" smtClean="0">
                <a:solidFill>
                  <a:schemeClr val="tx1"/>
                </a:solidFill>
              </a:rPr>
              <a:t>…) 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4572000" y="200024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429256" y="1571612"/>
            <a:ext cx="1714512" cy="10001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Sites  de réseautage professionnel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(</a:t>
            </a:r>
            <a:r>
              <a:rPr lang="fr-FR" sz="1400" b="1" dirty="0" err="1" smtClean="0">
                <a:solidFill>
                  <a:schemeClr val="tx1"/>
                </a:solidFill>
              </a:rPr>
              <a:t>LinkedIn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Viadeo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 rot="10800000">
            <a:off x="3929058" y="507207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571736" y="4929198"/>
            <a:ext cx="1071570" cy="42862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Google +</a:t>
            </a:r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 rot="10800000">
            <a:off x="2786050" y="442913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85786" y="4071942"/>
            <a:ext cx="1928826" cy="92869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Forums thématiques </a:t>
            </a:r>
            <a:r>
              <a:rPr lang="fr-FR" sz="1400" dirty="0" smtClean="0">
                <a:solidFill>
                  <a:schemeClr val="tx1"/>
                </a:solidFill>
              </a:rPr>
              <a:t>(questions-réponses des utilisateurs)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/>
          <p:cNvCxnSpPr/>
          <p:nvPr/>
        </p:nvCxnSpPr>
        <p:spPr>
          <a:xfrm rot="10800000">
            <a:off x="3357554" y="3786190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14546" y="3571876"/>
            <a:ext cx="1071570" cy="5715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err="1" smtClean="0">
                <a:solidFill>
                  <a:schemeClr val="tx1"/>
                </a:solidFill>
              </a:rPr>
              <a:t>Facebook</a:t>
            </a:r>
            <a:endParaRPr lang="fr-FR" sz="1600" b="1" dirty="0">
              <a:solidFill>
                <a:schemeClr val="tx1"/>
              </a:solidFill>
            </a:endParaRPr>
          </a:p>
        </p:txBody>
      </p:sp>
      <p:cxnSp>
        <p:nvCxnSpPr>
          <p:cNvPr id="39" name="Connecteur droit avec flèche 38"/>
          <p:cNvCxnSpPr/>
          <p:nvPr/>
        </p:nvCxnSpPr>
        <p:spPr>
          <a:xfrm>
            <a:off x="4572000" y="521495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143504" y="5000636"/>
            <a:ext cx="785818" cy="3571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err="1" smtClean="0">
                <a:solidFill>
                  <a:schemeClr val="tx1"/>
                </a:solidFill>
              </a:rPr>
              <a:t>Twitter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42" name="Connecteur droit avec flèche 41"/>
          <p:cNvCxnSpPr/>
          <p:nvPr/>
        </p:nvCxnSpPr>
        <p:spPr>
          <a:xfrm>
            <a:off x="4572000" y="478632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5929322" y="4643446"/>
            <a:ext cx="2214578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Plateformes photos : </a:t>
            </a:r>
            <a:r>
              <a:rPr lang="fr-FR" sz="1400" b="1" dirty="0" err="1" smtClean="0">
                <a:solidFill>
                  <a:schemeClr val="tx1"/>
                </a:solidFill>
              </a:rPr>
              <a:t>Pinterest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Picasa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Flickr</a:t>
            </a:r>
            <a:r>
              <a:rPr lang="fr-FR" sz="1400" b="1" dirty="0" smtClean="0">
                <a:solidFill>
                  <a:schemeClr val="tx1"/>
                </a:solidFill>
              </a:rPr>
              <a:t>…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4643438" y="442913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500694" y="4214818"/>
            <a:ext cx="2786082" cy="3571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Plateformes audio: </a:t>
            </a:r>
            <a:r>
              <a:rPr lang="fr-FR" sz="1400" b="1" dirty="0" err="1" smtClean="0">
                <a:solidFill>
                  <a:schemeClr val="tx1"/>
                </a:solidFill>
              </a:rPr>
              <a:t>Deezer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Spotify</a:t>
            </a:r>
            <a:r>
              <a:rPr lang="fr-FR" sz="1400" b="1" dirty="0" smtClean="0">
                <a:solidFill>
                  <a:schemeClr val="tx1"/>
                </a:solidFill>
              </a:rPr>
              <a:t>..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4643438" y="392906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5715008" y="3643314"/>
            <a:ext cx="2928958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Plateformes vidéo : </a:t>
            </a:r>
            <a:r>
              <a:rPr lang="fr-FR" sz="1400" b="1" dirty="0" err="1" smtClean="0">
                <a:solidFill>
                  <a:schemeClr val="tx1"/>
                </a:solidFill>
              </a:rPr>
              <a:t>YouTube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Dailymotion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Vimeo</a:t>
            </a:r>
            <a:r>
              <a:rPr lang="fr-FR" sz="1400" b="1" dirty="0" smtClean="0">
                <a:solidFill>
                  <a:schemeClr val="tx1"/>
                </a:solidFill>
              </a:rPr>
              <a:t>…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4572000" y="342900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286380" y="3214686"/>
            <a:ext cx="2786082" cy="3571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Plateformes de </a:t>
            </a:r>
            <a:r>
              <a:rPr lang="fr-FR" sz="1400" dirty="0" err="1" smtClean="0">
                <a:solidFill>
                  <a:schemeClr val="tx1"/>
                </a:solidFill>
              </a:rPr>
              <a:t>blogging</a:t>
            </a:r>
            <a:r>
              <a:rPr lang="fr-FR" sz="1400" dirty="0" smtClean="0">
                <a:solidFill>
                  <a:schemeClr val="tx1"/>
                </a:solidFill>
              </a:rPr>
              <a:t>: </a:t>
            </a:r>
            <a:r>
              <a:rPr lang="fr-FR" sz="1400" b="1" dirty="0" err="1" smtClean="0">
                <a:solidFill>
                  <a:schemeClr val="tx1"/>
                </a:solidFill>
              </a:rPr>
              <a:t>Tumblr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Blogger</a:t>
            </a:r>
            <a:r>
              <a:rPr lang="fr-FR" sz="1400" b="1" dirty="0" smtClean="0">
                <a:solidFill>
                  <a:schemeClr val="tx1"/>
                </a:solidFill>
              </a:rPr>
              <a:t>, </a:t>
            </a:r>
            <a:r>
              <a:rPr lang="fr-FR" sz="1400" b="1" dirty="0" err="1" smtClean="0">
                <a:solidFill>
                  <a:schemeClr val="tx1"/>
                </a:solidFill>
              </a:rPr>
              <a:t>WordPress</a:t>
            </a:r>
            <a:r>
              <a:rPr lang="fr-FR" sz="1400" b="1" dirty="0" smtClean="0">
                <a:solidFill>
                  <a:schemeClr val="tx1"/>
                </a:solidFill>
              </a:rPr>
              <a:t>…</a:t>
            </a:r>
            <a:endParaRPr lang="fr-FR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571636"/>
          </a:xfrm>
        </p:spPr>
        <p:txBody>
          <a:bodyPr>
            <a:noAutofit/>
          </a:bodyPr>
          <a:lstStyle/>
          <a:p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</a:rPr>
              <a:t>Qui s’inscrit </a:t>
            </a: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fr-FR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</a:rPr>
              <a:t>sur </a:t>
            </a: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</a:rPr>
              <a:t>les réseaux sociaux ? </a:t>
            </a:r>
            <a:endParaRPr lang="fr-FR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	L’observatoire des réseaux sociaux propose une étude réalisée en 2013 sur l’inscription sur les réseaux sociaux en fonction de l’âge, du sexe et de la profession.</a:t>
            </a:r>
          </a:p>
          <a:p>
            <a:pPr>
              <a:buNone/>
            </a:pPr>
            <a:endParaRPr lang="fr-FR" dirty="0" smtClean="0">
              <a:hlinkClick r:id="rId2"/>
            </a:endParaRPr>
          </a:p>
          <a:p>
            <a:pPr algn="ctr">
              <a:buNone/>
            </a:pPr>
            <a:r>
              <a:rPr lang="fr-FR" sz="3000" dirty="0" smtClean="0">
                <a:hlinkClick r:id="rId2"/>
              </a:rPr>
              <a:t>http://www.ifop.com/media/poll/2436-1-study_fi</a:t>
            </a:r>
            <a:endParaRPr lang="fr-FR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428604"/>
            <a:ext cx="2757478" cy="785818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fr-FR" sz="4000" dirty="0" smtClean="0"/>
              <a:t>En Résumé</a:t>
            </a:r>
            <a:endParaRPr lang="fr-FR" sz="400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8596" y="1428737"/>
            <a:ext cx="2928957" cy="4429156"/>
          </a:xfrm>
        </p:spPr>
        <p:txBody>
          <a:bodyPr>
            <a:noAutofit/>
          </a:bodyPr>
          <a:lstStyle/>
          <a:p>
            <a:r>
              <a:rPr lang="fr-FR" sz="2000" b="1" dirty="0" smtClean="0"/>
              <a:t>Le monde des réseaux sociaux est très diversifié.</a:t>
            </a:r>
          </a:p>
          <a:p>
            <a:r>
              <a:rPr lang="fr-FR" sz="2000" b="1" dirty="0" smtClean="0"/>
              <a:t>2 grandes catégories se dessinent  :</a:t>
            </a:r>
          </a:p>
          <a:p>
            <a:r>
              <a:rPr lang="fr-FR" sz="2000" b="1" dirty="0" smtClean="0">
                <a:solidFill>
                  <a:srgbClr val="0070C0"/>
                </a:solidFill>
              </a:rPr>
              <a:t>1-Les réseaux sociaux professionnels</a:t>
            </a:r>
          </a:p>
          <a:p>
            <a:r>
              <a:rPr lang="fr-FR" sz="2000" b="1" dirty="0" smtClean="0">
                <a:solidFill>
                  <a:srgbClr val="0070C0"/>
                </a:solidFill>
              </a:rPr>
              <a:t>2- Les réseaux sociaux à usage </a:t>
            </a:r>
            <a:r>
              <a:rPr lang="fr-FR" sz="2000" b="1" dirty="0" smtClean="0">
                <a:solidFill>
                  <a:srgbClr val="0070C0"/>
                </a:solidFill>
              </a:rPr>
              <a:t>privé.</a:t>
            </a:r>
            <a:endParaRPr lang="fr-FR" sz="2000" b="1" dirty="0" smtClean="0">
              <a:solidFill>
                <a:srgbClr val="0070C0"/>
              </a:solidFill>
            </a:endParaRPr>
          </a:p>
          <a:p>
            <a:r>
              <a:rPr lang="fr-FR" sz="2000" b="1" dirty="0" smtClean="0"/>
              <a:t>Le tableau à droite présente un panorama généraliste des réseaux sociaux en 4 grands </a:t>
            </a:r>
            <a:r>
              <a:rPr lang="fr-FR" sz="2000" b="1" dirty="0" smtClean="0"/>
              <a:t>types</a:t>
            </a:r>
            <a:endParaRPr lang="fr-FR" sz="2000" b="1" dirty="0" smtClean="0"/>
          </a:p>
          <a:p>
            <a:endParaRPr lang="fr-FR" sz="2000" b="1" dirty="0" smtClean="0">
              <a:solidFill>
                <a:srgbClr val="0070C0"/>
              </a:solidFill>
            </a:endParaRPr>
          </a:p>
          <a:p>
            <a:endParaRPr lang="fr-FR" sz="2000" b="1" dirty="0" smtClean="0"/>
          </a:p>
          <a:p>
            <a:endParaRPr lang="fr-FR" sz="2000" b="1" dirty="0" smtClean="0"/>
          </a:p>
          <a:p>
            <a:endParaRPr lang="fr-FR" sz="2000" dirty="0" smtClean="0"/>
          </a:p>
          <a:p>
            <a:endParaRPr lang="fr-FR" sz="2000" dirty="0" smtClean="0"/>
          </a:p>
        </p:txBody>
      </p:sp>
      <p:sp>
        <p:nvSpPr>
          <p:cNvPr id="9" name="Flèche droite rayée 8"/>
          <p:cNvSpPr/>
          <p:nvPr/>
        </p:nvSpPr>
        <p:spPr>
          <a:xfrm rot="18672208">
            <a:off x="3285857" y="4955742"/>
            <a:ext cx="342791" cy="34469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Espace réservé du contenu 7" descr="Pimagic-super-phot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714356"/>
            <a:ext cx="4972056" cy="48577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220</Words>
  <Application>Microsoft Office PowerPoint</Application>
  <PresentationFormat>Affichage à l'écran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Il existe une multitude de réseaux sociaux. Comment se repérer dans ce labyrinthe ? </vt:lpstr>
      <vt:lpstr>  Définition d’un réseau social </vt:lpstr>
      <vt:lpstr>DEFINITION</vt:lpstr>
      <vt:lpstr>Sélection du top 10 des réseaux sociaux avec leur logo et leur fonction</vt:lpstr>
      <vt:lpstr>Diapositive 5</vt:lpstr>
      <vt:lpstr>Diapositive 6</vt:lpstr>
      <vt:lpstr>Qui s’inscrit  sur les réseaux sociaux ? </vt:lpstr>
      <vt:lpstr>En Résumé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Définition d’un réseau social numérique</dc:title>
  <dc:creator> </dc:creator>
  <cp:lastModifiedBy> </cp:lastModifiedBy>
  <cp:revision>62</cp:revision>
  <dcterms:created xsi:type="dcterms:W3CDTF">2015-03-16T11:27:53Z</dcterms:created>
  <dcterms:modified xsi:type="dcterms:W3CDTF">2015-04-20T13:01:19Z</dcterms:modified>
</cp:coreProperties>
</file>