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9" r:id="rId4"/>
    <p:sldId id="262" r:id="rId5"/>
    <p:sldId id="261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custDataLst>
    <p:tags r:id="rId1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0" d="100"/>
          <a:sy n="70" d="100"/>
        </p:scale>
        <p:origin x="4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3 copi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8" name="Группа 65"/>
          <p:cNvGrpSpPr/>
          <p:nvPr userDrawn="1"/>
        </p:nvGrpSpPr>
        <p:grpSpPr>
          <a:xfrm rot="10800000">
            <a:off x="467544" y="6425952"/>
            <a:ext cx="8082147" cy="432048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9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65"/>
          <p:cNvGrpSpPr/>
          <p:nvPr userDrawn="1"/>
        </p:nvGrpSpPr>
        <p:grpSpPr>
          <a:xfrm>
            <a:off x="539552" y="0"/>
            <a:ext cx="8082147" cy="432048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29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Group 42"/>
          <p:cNvGrpSpPr/>
          <p:nvPr userDrawn="1"/>
        </p:nvGrpSpPr>
        <p:grpSpPr>
          <a:xfrm>
            <a:off x="-394166" y="0"/>
            <a:ext cx="9932332" cy="6858000"/>
            <a:chOff x="-382404" y="0"/>
            <a:chExt cx="9932332" cy="6858000"/>
          </a:xfrm>
        </p:grpSpPr>
        <p:grpSp>
          <p:nvGrpSpPr>
            <p:cNvPr id="4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</p:grpSp>
        <p:sp>
          <p:nvSpPr>
            <p:cNvPr id="50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1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2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3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4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5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6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7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8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9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0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1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2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3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4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5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6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7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8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69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70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71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34" name="Group 42"/>
          <p:cNvGrpSpPr/>
          <p:nvPr userDrawn="1"/>
        </p:nvGrpSpPr>
        <p:grpSpPr>
          <a:xfrm>
            <a:off x="-394166" y="0"/>
            <a:ext cx="9932332" cy="6858000"/>
            <a:chOff x="-382404" y="0"/>
            <a:chExt cx="9932332" cy="6858000"/>
          </a:xfrm>
        </p:grpSpPr>
        <p:grpSp>
          <p:nvGrpSpPr>
            <p:cNvPr id="3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8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70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71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72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67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68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69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0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64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65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  <p:sp>
              <p:nvSpPr>
                <p:cNvPr id="66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s-E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dirty="0"/>
                </a:p>
              </p:txBody>
            </p:sp>
          </p:grpSp>
          <p:sp>
            <p:nvSpPr>
              <p:cNvPr id="61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62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63" name="Rectangle 76"/>
              <p:cNvSpPr/>
              <p:nvPr userDrawn="1"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s-E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</p:grpSp>
        <p:sp>
          <p:nvSpPr>
            <p:cNvPr id="36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38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39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46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47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48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49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0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1" name="Hexagon 62"/>
            <p:cNvSpPr/>
            <p:nvPr userDrawn="1"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2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4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6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7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73" name="Rectangle 74"/>
          <p:cNvSpPr/>
          <p:nvPr userDrawn="1"/>
        </p:nvSpPr>
        <p:spPr>
          <a:xfrm>
            <a:off x="0" y="0"/>
            <a:ext cx="8100392" cy="68580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0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Haga clic para modificar el estilo de título del patrón</a:t>
            </a:r>
            <a:endParaRPr lang="it-I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Haga clic para modificar el estilo de texto del patrón</a:t>
            </a:r>
          </a:p>
          <a:p>
            <a:pPr lvl="1"/>
            <a:r>
              <a:rPr lang="it-IT" smtClean="0"/>
              <a:t>Segundo nivel</a:t>
            </a:r>
          </a:p>
          <a:p>
            <a:pPr lvl="2"/>
            <a:r>
              <a:rPr lang="it-IT" smtClean="0"/>
              <a:t>Tercer nivel</a:t>
            </a:r>
          </a:p>
          <a:p>
            <a:pPr lvl="3"/>
            <a:r>
              <a:rPr lang="it-IT" smtClean="0"/>
              <a:t>Cuarto nivel</a:t>
            </a:r>
          </a:p>
          <a:p>
            <a:pPr lvl="4"/>
            <a:r>
              <a:rPr lang="it-IT" smtClean="0"/>
              <a:t>Quinto nivel</a:t>
            </a:r>
            <a:endParaRPr lang="it-I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D5FD-C7C4-444E-BD74-93ED0BC6ACA5}" type="datetimeFigureOut">
              <a:rPr lang="it-IT" smtClean="0"/>
              <a:pPr/>
              <a:t>13/10/2015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C7FFF-6D7D-47A6-82AF-BE85652087C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Come si fa una campagna di </a:t>
            </a:r>
            <a:r>
              <a:rPr lang="it-IT" dirty="0" err="1"/>
              <a:t>crowdfunding</a:t>
            </a:r>
            <a:r>
              <a:rPr lang="it-IT" dirty="0"/>
              <a:t> di successo?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Alcune regole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Definisce il Budget Motivandolo</a:t>
            </a:r>
          </a:p>
          <a:p>
            <a:r>
              <a:rPr lang="es-ES" dirty="0" smtClean="0"/>
              <a:t>Diversifica i premi (che siano fisici o meno) crea diverse tipologie in base alla consistenza della donazione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81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903075" cy="463711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Si può usare il crowfounding per testare un’IDEA prima di realizzarla</a:t>
            </a:r>
          </a:p>
          <a:p>
            <a:r>
              <a:rPr lang="es-ES" dirty="0" smtClean="0"/>
              <a:t>IMPORTANTE: l’IDEA DEVE essere “completa” in tutte le sue fasi! (descrizione di tutti i passaggi)</a:t>
            </a:r>
          </a:p>
          <a:p>
            <a:r>
              <a:rPr lang="es-ES" dirty="0"/>
              <a:t>http://ignitiondeck.com/id/validate-ideas-using-crowdfunding/</a:t>
            </a:r>
            <a:endParaRPr lang="es-ES" dirty="0"/>
          </a:p>
        </p:txBody>
      </p:sp>
      <p:grpSp>
        <p:nvGrpSpPr>
          <p:cNvPr id="25" name="Группа 65"/>
          <p:cNvGrpSpPr/>
          <p:nvPr/>
        </p:nvGrpSpPr>
        <p:grpSpPr>
          <a:xfrm rot="10800000">
            <a:off x="-1" y="6516000"/>
            <a:ext cx="9144000" cy="432048"/>
            <a:chOff x="285720" y="3071810"/>
            <a:chExt cx="8286808" cy="1071570"/>
          </a:xfrm>
          <a:effectLst>
            <a:outerShdw blurRad="114300" dir="2760000" algn="ctr" rotWithShape="0">
              <a:schemeClr val="bg1">
                <a:alpha val="72000"/>
              </a:schemeClr>
            </a:outerShdw>
          </a:effectLst>
        </p:grpSpPr>
        <p:sp>
          <p:nvSpPr>
            <p:cNvPr id="26" name="Скругленный прямоугольник 46"/>
            <p:cNvSpPr/>
            <p:nvPr/>
          </p:nvSpPr>
          <p:spPr>
            <a:xfrm>
              <a:off x="285720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кругленный прямоугольник 47"/>
            <p:cNvSpPr/>
            <p:nvPr/>
          </p:nvSpPr>
          <p:spPr>
            <a:xfrm>
              <a:off x="64291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Скругленный прямоугольник 48"/>
            <p:cNvSpPr/>
            <p:nvPr/>
          </p:nvSpPr>
          <p:spPr>
            <a:xfrm>
              <a:off x="10001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Скругленный прямоугольник 49"/>
            <p:cNvSpPr/>
            <p:nvPr/>
          </p:nvSpPr>
          <p:spPr>
            <a:xfrm>
              <a:off x="150016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Скругленный прямоугольник 50"/>
            <p:cNvSpPr/>
            <p:nvPr/>
          </p:nvSpPr>
          <p:spPr>
            <a:xfrm>
              <a:off x="192879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Скругленный прямоугольник 51"/>
            <p:cNvSpPr/>
            <p:nvPr/>
          </p:nvSpPr>
          <p:spPr>
            <a:xfrm>
              <a:off x="242886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Скругленный прямоугольник 52"/>
            <p:cNvSpPr/>
            <p:nvPr/>
          </p:nvSpPr>
          <p:spPr>
            <a:xfrm>
              <a:off x="285748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Скругленный прямоугольник 53"/>
            <p:cNvSpPr/>
            <p:nvPr/>
          </p:nvSpPr>
          <p:spPr>
            <a:xfrm>
              <a:off x="3286116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Скругленный прямоугольник 54"/>
            <p:cNvSpPr/>
            <p:nvPr/>
          </p:nvSpPr>
          <p:spPr>
            <a:xfrm>
              <a:off x="3714744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кругленный прямоугольник 55"/>
            <p:cNvSpPr/>
            <p:nvPr/>
          </p:nvSpPr>
          <p:spPr>
            <a:xfrm>
              <a:off x="4143372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Скругленный прямоугольник 56"/>
            <p:cNvSpPr/>
            <p:nvPr/>
          </p:nvSpPr>
          <p:spPr>
            <a:xfrm>
              <a:off x="4572000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кругленный прямоугольник 57"/>
            <p:cNvSpPr/>
            <p:nvPr/>
          </p:nvSpPr>
          <p:spPr>
            <a:xfrm>
              <a:off x="500062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Скругленный прямоугольник 58"/>
            <p:cNvSpPr/>
            <p:nvPr/>
          </p:nvSpPr>
          <p:spPr>
            <a:xfrm>
              <a:off x="5429256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Скругленный прямоугольник 59"/>
            <p:cNvSpPr/>
            <p:nvPr/>
          </p:nvSpPr>
          <p:spPr>
            <a:xfrm>
              <a:off x="5857884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Скругленный прямоугольник 60"/>
            <p:cNvSpPr/>
            <p:nvPr/>
          </p:nvSpPr>
          <p:spPr>
            <a:xfrm>
              <a:off x="6286512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Скругленный прямоугольник 61"/>
            <p:cNvSpPr/>
            <p:nvPr/>
          </p:nvSpPr>
          <p:spPr>
            <a:xfrm>
              <a:off x="6715140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Скругленный прямоугольник 62"/>
            <p:cNvSpPr/>
            <p:nvPr/>
          </p:nvSpPr>
          <p:spPr>
            <a:xfrm>
              <a:off x="7143768" y="3643314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Скругленный прямоугольник 63"/>
            <p:cNvSpPr/>
            <p:nvPr/>
          </p:nvSpPr>
          <p:spPr>
            <a:xfrm>
              <a:off x="7500958" y="3357562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Скругленный прямоугольник 64"/>
            <p:cNvSpPr/>
            <p:nvPr/>
          </p:nvSpPr>
          <p:spPr>
            <a:xfrm>
              <a:off x="7858148" y="3071810"/>
              <a:ext cx="714380" cy="500066"/>
            </a:xfrm>
            <a:prstGeom prst="roundRect">
              <a:avLst/>
            </a:prstGeom>
            <a:noFill/>
            <a:ln>
              <a:solidFill>
                <a:schemeClr val="bg1">
                  <a:alpha val="6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095" y="1845826"/>
            <a:ext cx="2276297" cy="4268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Come sfruttare al meglio la campagna di Crowfounding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Scegli la tua strategia Social-Media</a:t>
            </a:r>
          </a:p>
          <a:p>
            <a:pPr lvl="1"/>
            <a:r>
              <a:rPr lang="es-ES" dirty="0"/>
              <a:t>Individua il </a:t>
            </a:r>
            <a:r>
              <a:rPr lang="es-ES" dirty="0" smtClean="0"/>
              <a:t>target</a:t>
            </a:r>
            <a:endParaRPr lang="es-ES" dirty="0" smtClean="0"/>
          </a:p>
          <a:p>
            <a:pPr lvl="1"/>
            <a:r>
              <a:rPr lang="es-ES" dirty="0" smtClean="0"/>
              <a:t>Individua il “mezzo” (FB, Twitter, Linkedin..)</a:t>
            </a:r>
          </a:p>
          <a:p>
            <a:pPr lvl="1"/>
            <a:r>
              <a:rPr lang="es-ES" dirty="0" smtClean="0"/>
              <a:t>Personalizza la promozione sul Target</a:t>
            </a:r>
            <a:endParaRPr lang="es-ES" dirty="0" smtClean="0"/>
          </a:p>
          <a:p>
            <a:pPr lvl="1"/>
            <a:endParaRPr lang="es-ES" dirty="0"/>
          </a:p>
        </p:txBody>
      </p:sp>
      <p:pic>
        <p:nvPicPr>
          <p:cNvPr id="1026" name="Picture 2" descr="http://coworkingalba.it/images/social-network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05064"/>
            <a:ext cx="6096000" cy="2609851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Prepara un Video di qualità:</a:t>
            </a:r>
          </a:p>
          <a:p>
            <a:pPr lvl="1"/>
            <a:r>
              <a:rPr lang="es-ES" dirty="0" smtClean="0"/>
              <a:t>Il video può essere il modo migliore per rappresentare la propria idea. Valutare un eventuale “investimento” per questa produzione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E’ importante affiancare alla propria campagna altri “supporti” che rendono maggiormente credibile l’dea:</a:t>
            </a:r>
          </a:p>
          <a:p>
            <a:pPr lvl="1"/>
            <a:r>
              <a:rPr lang="es-ES" dirty="0" smtClean="0"/>
              <a:t>Sito web, pagina FB, profilo Twitter..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23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Prima di chiedere “denaro” è necessario creare interesse e coinvolgimento.</a:t>
            </a:r>
          </a:p>
          <a:p>
            <a:r>
              <a:rPr lang="es-ES" dirty="0" smtClean="0"/>
              <a:t>Il sostenitore si aspetta qualcosa “in cambio” che sia un vantaggio personale (un prodotto..) o sociale (un’iniziativa)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78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Creare interesse: per esempio raccontare gli sviluppi step-by-step tenendo aggiornati gli utenti anche durante la campagna</a:t>
            </a:r>
          </a:p>
          <a:p>
            <a:r>
              <a:rPr lang="es-ES" dirty="0" smtClean="0"/>
              <a:t>Comunicare spesso con i potenziali sostenitori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84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PRESENTATEVI: è un ottimo modo per personalizzare la campagna e dare un volto ad una società. Fatelo anche in maniera ironica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74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Come sfruttare al meglio la campagna di Crowfounding</a:t>
            </a:r>
            <a:endParaRPr lang="es-ES" dirty="0"/>
          </a:p>
        </p:txBody>
      </p:sp>
      <p:sp>
        <p:nvSpPr>
          <p:cNvPr id="55" name="5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Inizia dal TUO pubblico: fai partire la campagna dai tuoi contatti diretti oppure da un target già esistente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44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ome si fa una campagna di crowdfunding di successo?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Come sfruttare al meglio la campagna di Crowfounding: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ome sfruttare al meglio la campagna di Crowfounding&amp;quot;&quot;/&gt;&lt;property id=&quot;20307&quot; value=&quot;262&quot;/&gt;&lt;/object&gt;&lt;object type=&quot;3&quot; unique_id=&quot;10007&quot;&gt;&lt;property id=&quot;20148&quot; value=&quot;5&quot;/&gt;&lt;property id=&quot;20300&quot; value=&quot;Slide 4 - &amp;quot;Come sfruttare al meglio la campagna di Crowfounding&amp;quot;&quot;/&gt;&lt;property id=&quot;20307&quot; value=&quot;261&quot;/&gt;&lt;/object&gt;&lt;object type=&quot;3&quot; unique_id=&quot;10072&quot;&gt;&lt;property id=&quot;20148&quot; value=&quot;5&quot;/&gt;&lt;property id=&quot;20300&quot; value=&quot;Slide 5 - &amp;quot;Come sfruttare al meglio la campagna di Crowfounding&amp;quot;&quot;/&gt;&lt;property id=&quot;20307&quot; value=&quot;264&quot;/&gt;&lt;/object&gt;&lt;object type=&quot;3&quot; unique_id=&quot;10137&quot;&gt;&lt;property id=&quot;20148&quot; value=&quot;5&quot;/&gt;&lt;property id=&quot;20300&quot; value=&quot;Slide 6 - &amp;quot;Come sfruttare al meglio la campagna di Crowfounding&amp;quot;&quot;/&gt;&lt;property id=&quot;20307&quot; value=&quot;265&quot;/&gt;&lt;/object&gt;&lt;object type=&quot;3&quot; unique_id=&quot;10138&quot;&gt;&lt;property id=&quot;20148&quot; value=&quot;5&quot;/&gt;&lt;property id=&quot;20300&quot; value=&quot;Slide 7 - &amp;quot;Come sfruttare al meglio la campagna di Crowfounding&amp;quot;&quot;/&gt;&lt;property id=&quot;20307&quot; value=&quot;266&quot;/&gt;&lt;/object&gt;&lt;object type=&quot;3&quot; unique_id=&quot;10139&quot;&gt;&lt;property id=&quot;20148&quot; value=&quot;5&quot;/&gt;&lt;property id=&quot;20300&quot; value=&quot;Slide 8 - &amp;quot;Come sfruttare al meglio la campagna di Crowfounding&amp;quot;&quot;/&gt;&lt;property id=&quot;20307&quot; value=&quot;267&quot;/&gt;&lt;/object&gt;&lt;object type=&quot;3&quot; unique_id=&quot;10140&quot;&gt;&lt;property id=&quot;20148&quot; value=&quot;5&quot;/&gt;&lt;property id=&quot;20300&quot; value=&quot;Slide 9 - &amp;quot;Come sfruttare al meglio la campagna di Crowfounding&amp;quot;&quot;/&gt;&lt;property id=&quot;20307&quot; value=&quot;268&quot;/&gt;&lt;/object&gt;&lt;object type=&quot;3&quot; unique_id=&quot;10141&quot;&gt;&lt;property id=&quot;20148&quot; value=&quot;5&quot;/&gt;&lt;property id=&quot;20300&quot; value=&quot;Slide 10 - &amp;quot;Come sfruttare al meglio la campagna di Crowfounding&amp;quot;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D70D41-20D0-4B54-8354-07A0049191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 Ingenio</Template>
  <TotalTime>31</TotalTime>
  <Words>324</Words>
  <Application>Microsoft Office PowerPoint</Application>
  <PresentationFormat>Presentazione su schermo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Come si fa una campagna di crowdfunding di successo?</vt:lpstr>
      <vt:lpstr>Come sfruttare al meglio la campagna di Crowfounding:</vt:lpstr>
      <vt:lpstr>Come sfruttare al meglio la campagna di Crowfounding</vt:lpstr>
      <vt:lpstr>Come sfruttare al meglio la campagna di Crowfounding</vt:lpstr>
      <vt:lpstr>Come sfruttare al meglio la campagna di Crowfounding</vt:lpstr>
      <vt:lpstr>Come sfruttare al meglio la campagna di Crowfounding</vt:lpstr>
      <vt:lpstr>Come sfruttare al meglio la campagna di Crowfounding</vt:lpstr>
      <vt:lpstr>Come sfruttare al meglio la campagna di Crowfounding</vt:lpstr>
      <vt:lpstr>Come sfruttare al meglio la campagna di Crowfounding</vt:lpstr>
      <vt:lpstr>Come sfruttare al meglio la campagna di Crowfounding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si fa una campagna di crowdfunding di successo?</dc:title>
  <dc:creator>Gianfranco Elia</dc:creator>
  <cp:keywords/>
  <cp:lastModifiedBy>Gianfranco Elia</cp:lastModifiedBy>
  <cp:revision>9</cp:revision>
  <dcterms:created xsi:type="dcterms:W3CDTF">2015-10-13T08:42:17Z</dcterms:created>
  <dcterms:modified xsi:type="dcterms:W3CDTF">2015-10-13T09:13:37Z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TC024880419991</vt:lpwstr>
  </property>
</Properties>
</file>