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9" r:id="rId2"/>
    <p:sldId id="275" r:id="rId3"/>
    <p:sldId id="259" r:id="rId4"/>
    <p:sldId id="257" r:id="rId5"/>
    <p:sldId id="258" r:id="rId6"/>
    <p:sldId id="277" r:id="rId7"/>
    <p:sldId id="276" r:id="rId8"/>
    <p:sldId id="270" r:id="rId9"/>
    <p:sldId id="271" r:id="rId10"/>
    <p:sldId id="278" r:id="rId11"/>
    <p:sldId id="272" r:id="rId12"/>
    <p:sldId id="273" r:id="rId13"/>
    <p:sldId id="280" r:id="rId14"/>
    <p:sldId id="281" r:id="rId15"/>
    <p:sldId id="279" r:id="rId16"/>
    <p:sldId id="283" r:id="rId17"/>
    <p:sldId id="286" r:id="rId18"/>
    <p:sldId id="287" r:id="rId19"/>
    <p:sldId id="284" r:id="rId20"/>
    <p:sldId id="285" r:id="rId21"/>
    <p:sldId id="288" r:id="rId22"/>
    <p:sldId id="290" r:id="rId23"/>
    <p:sldId id="296" r:id="rId24"/>
    <p:sldId id="261" r:id="rId25"/>
    <p:sldId id="262" r:id="rId26"/>
    <p:sldId id="263" r:id="rId27"/>
    <p:sldId id="292" r:id="rId28"/>
    <p:sldId id="293" r:id="rId29"/>
    <p:sldId id="294" r:id="rId30"/>
    <p:sldId id="295" r:id="rId31"/>
    <p:sldId id="298" r:id="rId32"/>
    <p:sldId id="297" r:id="rId33"/>
    <p:sldId id="265" r:id="rId34"/>
    <p:sldId id="291" r:id="rId35"/>
    <p:sldId id="267" r:id="rId36"/>
    <p:sldId id="26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A0248-E717-4822-BED8-DFC478461794}" type="datetimeFigureOut">
              <a:rPr lang="en-GB" smtClean="0"/>
              <a:t>03/07/2016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FCEED-7FCD-427D-BAA2-935B4C1D5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5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Emphasise that GCSE exams always seem to</a:t>
            </a:r>
            <a:r>
              <a:rPr lang="en-GB" baseline="0" dirty="0" smtClean="0"/>
              <a:t> </a:t>
            </a:r>
            <a:r>
              <a:rPr lang="en-GB" dirty="0" smtClean="0"/>
              <a:t>use a number of items 1</a:t>
            </a:r>
            <a:r>
              <a:rPr lang="en-GB" baseline="0" dirty="0" smtClean="0"/>
              <a:t> less than a multiple of 4.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CEED-7FCD-427D-BAA2-935B4C1D56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26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CEED-7FCD-427D-BAA2-935B4C1D56D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1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03/07/2016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03/07/2016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03/07/2016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03/07/2016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03/07/2016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03/07/2016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03/07/2016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03/07/2016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03/07/2016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03/07/2016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4EA6-5BE7-46BD-BCFB-85541A3A9D1A}" type="datetimeFigureOut">
              <a:rPr lang="en-GB" smtClean="0"/>
              <a:t>03/07/2016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4EA6-5BE7-46BD-BCFB-85541A3A9D1A}" type="datetimeFigureOut">
              <a:rPr lang="en-GB" smtClean="0"/>
              <a:t>03/07/2016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0387-D3AF-437A-928F-771BE826EC8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4.png"/><Relationship Id="rId2" Type="http://schemas.openxmlformats.org/officeDocument/2006/relationships/image" Target="../media/image48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2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GCSE: </a:t>
            </a:r>
            <a:r>
              <a:rPr lang="en-GB" dirty="0" smtClean="0"/>
              <a:t>Box Plots and Cumulative Frequency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Skipton Girls’ High School</a:t>
            </a:r>
            <a:endParaRPr lang="en-GB" sz="28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0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Worksheet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Printed </a:t>
            </a:r>
            <a:r>
              <a:rPr lang="en-GB" sz="2000" dirty="0" err="1" smtClean="0"/>
              <a:t>handout</a:t>
            </a:r>
            <a:r>
              <a:rPr lang="en-GB" sz="2000" dirty="0" smtClean="0"/>
              <a:t>. Q1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3093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Reference: GCSE-</a:t>
            </a:r>
            <a:r>
              <a:rPr lang="en-GB" dirty="0" err="1" smtClean="0"/>
              <a:t>BoxPlotsQuartileStemLeaf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0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2" name="TextBox 1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Box Plots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2339752" y="5301208"/>
            <a:ext cx="60486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23"/>
          <p:cNvGrpSpPr/>
          <p:nvPr/>
        </p:nvGrpSpPr>
        <p:grpSpPr>
          <a:xfrm>
            <a:off x="2627784" y="5301208"/>
            <a:ext cx="5184576" cy="144016"/>
            <a:chOff x="1907704" y="5085184"/>
            <a:chExt cx="5184576" cy="288032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907704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771800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635896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499992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364088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228184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092280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483768" y="544522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0              4              8             12            16             20           24</a:t>
            </a:r>
            <a:endParaRPr lang="en-GB" dirty="0"/>
          </a:p>
        </p:txBody>
      </p:sp>
      <p:grpSp>
        <p:nvGrpSpPr>
          <p:cNvPr id="6" name="Group 56"/>
          <p:cNvGrpSpPr/>
          <p:nvPr/>
        </p:nvGrpSpPr>
        <p:grpSpPr>
          <a:xfrm>
            <a:off x="3635896" y="4221088"/>
            <a:ext cx="3312368" cy="792088"/>
            <a:chOff x="3635896" y="3429000"/>
            <a:chExt cx="3312368" cy="792088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635896" y="3645024"/>
              <a:ext cx="0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48264" y="3717032"/>
              <a:ext cx="0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55976" y="3429000"/>
              <a:ext cx="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067944" y="3429000"/>
              <a:ext cx="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36096" y="3429000"/>
              <a:ext cx="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067944" y="3429000"/>
              <a:ext cx="13681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067944" y="4221088"/>
              <a:ext cx="13681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5896" y="3861048"/>
              <a:ext cx="432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436096" y="3861048"/>
              <a:ext cx="151216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93992"/>
            <a:ext cx="1284163" cy="276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95536" y="8367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only had the diagram, how could we interpret the distribution of data?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95536" y="1484784"/>
            <a:ext cx="28083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What we observe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203848" y="1484784"/>
            <a:ext cx="46085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What we can deduce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467544" y="19168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second box is wider than the first.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275856" y="198884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is a greater spread of weights in the top half. This is known as </a:t>
            </a:r>
            <a:r>
              <a:rPr lang="en-GB" b="1" dirty="0" smtClean="0"/>
              <a:t>positive skew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483446" y="266916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length of the second ‘whisker’ (pun intended) is quite long.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3275856" y="270892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fattest cat has a weight that is an </a:t>
            </a:r>
            <a:r>
              <a:rPr lang="en-GB" b="1" dirty="0" smtClean="0"/>
              <a:t>extreme value</a:t>
            </a:r>
            <a:r>
              <a:rPr lang="en-GB" dirty="0" smtClean="0"/>
              <a:t>, because the weight is far above the Upper Quartile.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275856" y="1854116"/>
            <a:ext cx="4536504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75856" y="2636912"/>
            <a:ext cx="4536504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395536" y="2636912"/>
            <a:ext cx="74168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95536" y="3573016"/>
            <a:ext cx="74168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11560" y="3861048"/>
            <a:ext cx="75608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043608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979712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15816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51920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88024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24128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60232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96336" y="3861048"/>
            <a:ext cx="0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4149080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£100k          £150k       £200k       £250k       £300k      £350k       £400k      £450k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707904" y="1916832"/>
            <a:ext cx="115212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860032" y="1916832"/>
            <a:ext cx="108012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stCxn id="13" idx="3"/>
          </p:cNvCxnSpPr>
          <p:nvPr/>
        </p:nvCxnSpPr>
        <p:spPr>
          <a:xfrm>
            <a:off x="5940152" y="2132856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64288" y="198884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2" idx="1"/>
          </p:cNvCxnSpPr>
          <p:nvPr/>
        </p:nvCxnSpPr>
        <p:spPr>
          <a:xfrm>
            <a:off x="2555776" y="2132856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555776" y="1988840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47864" y="2708920"/>
            <a:ext cx="2016224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364088" y="2708920"/>
            <a:ext cx="108012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6444208" y="2924944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316416" y="278092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1"/>
          </p:cNvCxnSpPr>
          <p:nvPr/>
        </p:nvCxnSpPr>
        <p:spPr>
          <a:xfrm>
            <a:off x="1403648" y="2924944"/>
            <a:ext cx="1944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03648" y="278092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1520" y="2708920"/>
            <a:ext cx="111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Kingston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1916832"/>
            <a:ext cx="10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Croydon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51520" y="105273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Box Plot comparing house prices of Croydon and Kingston-upon-Thames.</a:t>
            </a:r>
            <a:endParaRPr lang="en-GB" b="1" dirty="0"/>
          </a:p>
        </p:txBody>
      </p:sp>
      <p:grpSp>
        <p:nvGrpSpPr>
          <p:cNvPr id="27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28" name="TextBox 27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Comparing Box Plots</a:t>
              </a:r>
              <a:endParaRPr lang="en-GB" sz="32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95536" y="4725144"/>
            <a:ext cx="813690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“Compare the prices of houses in Croydon with those in Kingston”. (2 marks)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395536" y="515719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For 1 mark, one of: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In </a:t>
            </a:r>
            <a:r>
              <a:rPr lang="en-GB" sz="1600" b="1" dirty="0" err="1" smtClean="0"/>
              <a:t>interquartile</a:t>
            </a:r>
            <a:r>
              <a:rPr lang="en-GB" sz="1600" b="1" dirty="0" smtClean="0"/>
              <a:t> range</a:t>
            </a:r>
            <a:r>
              <a:rPr lang="en-GB" sz="1600" dirty="0" smtClean="0"/>
              <a:t> of house prices in Kingston is greater than Croydon.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b="1" dirty="0" smtClean="0"/>
              <a:t>range</a:t>
            </a:r>
            <a:r>
              <a:rPr lang="en-GB" sz="1600" dirty="0" smtClean="0"/>
              <a:t> of house prices in Kingston is greater than Croydon.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995936" y="5157192"/>
            <a:ext cx="5146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For 1 mark: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The </a:t>
            </a:r>
            <a:r>
              <a:rPr lang="en-GB" sz="1600" b="1" dirty="0" smtClean="0"/>
              <a:t>median</a:t>
            </a:r>
            <a:r>
              <a:rPr lang="en-GB" sz="1600" dirty="0" smtClean="0"/>
              <a:t> house price in Kingston was greater than that in Croydon.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(Note that in old mark schemes, comparing the minimum/maximum/quartiles would have been acceptable, but currently, you MUST compare the median)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5536" y="5430708"/>
            <a:ext cx="3456384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26768" y="5430708"/>
            <a:ext cx="5009728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Worksheet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Printed </a:t>
            </a:r>
            <a:r>
              <a:rPr lang="en-GB" sz="2000" dirty="0" err="1" smtClean="0"/>
              <a:t>handout</a:t>
            </a:r>
            <a:r>
              <a:rPr lang="en-GB" sz="2000" dirty="0" smtClean="0"/>
              <a:t>. Q7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3093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Reference: GCSE-</a:t>
            </a:r>
            <a:r>
              <a:rPr lang="en-GB" dirty="0" err="1" smtClean="0"/>
              <a:t>BoxPlotsQuartileStemLeaf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9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Stem and Leaf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92696"/>
            <a:ext cx="8959891" cy="135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72" y="2044700"/>
            <a:ext cx="7273952" cy="475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1|3 means 13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01636" y="2132856"/>
            <a:ext cx="43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01636" y="2636912"/>
            <a:ext cx="43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01636" y="3172326"/>
            <a:ext cx="43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5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01636" y="3726324"/>
            <a:ext cx="43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6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2132856"/>
            <a:ext cx="280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3   7    8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2661568"/>
            <a:ext cx="280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1   4    6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58504" y="3172326"/>
            <a:ext cx="280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1    1    2    4    5    5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58504" y="3726324"/>
            <a:ext cx="280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0    2    3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04248" y="5661248"/>
                <a:ext cx="64807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661248"/>
                <a:ext cx="648072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781200" y="2132856"/>
            <a:ext cx="2784472" cy="328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81200" y="2636912"/>
            <a:ext cx="2784472" cy="328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88964" y="3172326"/>
            <a:ext cx="2784472" cy="328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88964" y="3726324"/>
            <a:ext cx="2784472" cy="328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0376" y="2150864"/>
            <a:ext cx="362720" cy="19037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52120" y="3336466"/>
            <a:ext cx="1512168" cy="553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16216" y="5642512"/>
            <a:ext cx="1512168" cy="7709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2320" y="1860034"/>
            <a:ext cx="144016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Median/</a:t>
            </a:r>
          </a:p>
          <a:p>
            <a:r>
              <a:rPr lang="en-GB" dirty="0" smtClean="0"/>
              <a:t>Quartiles?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7" idx="1"/>
          </p:cNvCxnSpPr>
          <p:nvPr/>
        </p:nvCxnSpPr>
        <p:spPr>
          <a:xfrm flipH="1">
            <a:off x="5004048" y="2183200"/>
            <a:ext cx="2448272" cy="277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43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Worksheet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Printed </a:t>
            </a:r>
            <a:r>
              <a:rPr lang="en-GB" sz="2000" dirty="0" err="1" smtClean="0"/>
              <a:t>handout</a:t>
            </a:r>
            <a:r>
              <a:rPr lang="en-GB" sz="2000" dirty="0" smtClean="0"/>
              <a:t>. Q3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3093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Reference: GCSE-</a:t>
            </a:r>
            <a:r>
              <a:rPr lang="en-GB" dirty="0" err="1" smtClean="0"/>
              <a:t>BoxPlotsQuartileStemLeaf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2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1753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096" y="5373216"/>
            <a:ext cx="36004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How would we usually calculate the mean from a list of items?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2132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(x)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1191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(f)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53891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Mean of a list =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525069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Total of values</a:t>
            </a:r>
          </a:p>
          <a:p>
            <a:pPr algn="ctr"/>
            <a:r>
              <a:rPr lang="en-GB" dirty="0" err="1" smtClean="0"/>
              <a:t>Num</a:t>
            </a:r>
            <a:r>
              <a:rPr lang="en-GB" dirty="0" smtClean="0"/>
              <a:t> values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73013" y="5234440"/>
                <a:ext cx="1800200" cy="674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𝑓𝑥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013" y="5234440"/>
                <a:ext cx="1800200" cy="67448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252397" y="531007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=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580112" y="5157192"/>
            <a:ext cx="1368152" cy="3546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112" y="5579644"/>
            <a:ext cx="1368152" cy="3292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1075" y="5208578"/>
            <a:ext cx="684076" cy="3292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7595" y="5593886"/>
            <a:ext cx="684076" cy="3292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7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18" name="TextBox 17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Recap:  Frequency Tables </a:t>
              </a:r>
              <a:endParaRPr lang="en-GB" sz="32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55776" y="6165304"/>
                <a:ext cx="3024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/>
                  <a:t>Mode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=2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6165304"/>
                <a:ext cx="3024336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465584" y="6145495"/>
            <a:ext cx="898504" cy="4814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188" y="69269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a bar chart, we’d plot each value with its frequency.</a:t>
            </a:r>
          </a:p>
          <a:p>
            <a:r>
              <a:rPr lang="en-GB" dirty="0" smtClean="0"/>
              <a:t>But we’ve now grouped the data. We all each IQ range a </a:t>
            </a:r>
            <a:r>
              <a:rPr lang="en-GB" b="1" dirty="0" smtClean="0"/>
              <a:t>class interval</a:t>
            </a:r>
            <a:r>
              <a:rPr lang="en-GB" dirty="0" smtClean="0"/>
              <a:t>.</a:t>
            </a:r>
          </a:p>
          <a:p>
            <a:r>
              <a:rPr lang="en-GB" dirty="0" smtClean="0"/>
              <a:t>What could we use as a representative value for each class interval?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27984" y="2095500"/>
            <a:ext cx="4316" cy="4141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27984" y="6237312"/>
            <a:ext cx="410445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27984" y="6237313"/>
            <a:ext cx="0" cy="1440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20072" y="6243804"/>
            <a:ext cx="0" cy="1440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0152" y="6237312"/>
            <a:ext cx="0" cy="1440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32240" y="6237312"/>
            <a:ext cx="0" cy="1440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52320" y="6250294"/>
            <a:ext cx="0" cy="1440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48330" y="6250294"/>
            <a:ext cx="0" cy="1440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11960" y="6322301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90         100         110        120       130        140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4716016" y="5661248"/>
            <a:ext cx="229513" cy="251158"/>
            <a:chOff x="5494615" y="3717031"/>
            <a:chExt cx="229513" cy="25115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508104" y="3717032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494615" y="3717031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851920" y="2403464"/>
            <a:ext cx="57606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16</a:t>
            </a:r>
          </a:p>
          <a:p>
            <a:pPr algn="r"/>
            <a:endParaRPr lang="en-GB" sz="1000" dirty="0" smtClean="0"/>
          </a:p>
          <a:p>
            <a:pPr algn="r"/>
            <a:r>
              <a:rPr lang="en-GB" sz="2000" dirty="0" smtClean="0"/>
              <a:t>14</a:t>
            </a:r>
          </a:p>
          <a:p>
            <a:pPr algn="r"/>
            <a:endParaRPr lang="en-GB" sz="1000" dirty="0" smtClean="0"/>
          </a:p>
          <a:p>
            <a:pPr algn="r"/>
            <a:r>
              <a:rPr lang="en-GB" sz="2000" dirty="0" smtClean="0"/>
              <a:t>12</a:t>
            </a:r>
          </a:p>
          <a:p>
            <a:pPr algn="r"/>
            <a:endParaRPr lang="en-GB" sz="1000" dirty="0" smtClean="0"/>
          </a:p>
          <a:p>
            <a:pPr algn="r"/>
            <a:r>
              <a:rPr lang="en-GB" sz="2000" dirty="0" smtClean="0"/>
              <a:t>10</a:t>
            </a:r>
          </a:p>
          <a:p>
            <a:pPr algn="r"/>
            <a:endParaRPr lang="en-GB" sz="1000" dirty="0" smtClean="0"/>
          </a:p>
          <a:p>
            <a:pPr algn="r"/>
            <a:r>
              <a:rPr lang="en-GB" sz="2000" dirty="0" smtClean="0"/>
              <a:t>8</a:t>
            </a:r>
          </a:p>
          <a:p>
            <a:pPr algn="r"/>
            <a:endParaRPr lang="en-GB" sz="1000" dirty="0" smtClean="0"/>
          </a:p>
          <a:p>
            <a:pPr algn="r"/>
            <a:r>
              <a:rPr lang="en-GB" sz="2000" dirty="0" smtClean="0"/>
              <a:t>6</a:t>
            </a:r>
          </a:p>
          <a:p>
            <a:pPr algn="r"/>
            <a:endParaRPr lang="en-GB" sz="1000" dirty="0" smtClean="0"/>
          </a:p>
          <a:p>
            <a:pPr algn="r"/>
            <a:r>
              <a:rPr lang="en-GB" sz="2000" dirty="0" smtClean="0"/>
              <a:t>4</a:t>
            </a:r>
          </a:p>
          <a:p>
            <a:pPr algn="r"/>
            <a:endParaRPr lang="en-GB" sz="1000" dirty="0" smtClean="0"/>
          </a:p>
          <a:p>
            <a:pPr algn="r"/>
            <a:r>
              <a:rPr lang="en-GB" sz="2000" dirty="0"/>
              <a:t>2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825395" y="2708920"/>
            <a:ext cx="229513" cy="251158"/>
            <a:chOff x="5494615" y="3717031"/>
            <a:chExt cx="229513" cy="251158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508104" y="3717032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494615" y="3717031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04248" y="4365104"/>
            <a:ext cx="229513" cy="251158"/>
            <a:chOff x="5494615" y="3717031"/>
            <a:chExt cx="229513" cy="25115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508104" y="3717032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494615" y="3717031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452320" y="5301208"/>
            <a:ext cx="229513" cy="251158"/>
            <a:chOff x="5494615" y="3717031"/>
            <a:chExt cx="229513" cy="25115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508104" y="3717032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494615" y="3717031"/>
              <a:ext cx="216024" cy="251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837517" y="2834498"/>
            <a:ext cx="2736304" cy="2952329"/>
            <a:chOff x="4837517" y="2834498"/>
            <a:chExt cx="2736304" cy="2952329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4837517" y="2834498"/>
              <a:ext cx="1109379" cy="295232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5933408" y="2834499"/>
              <a:ext cx="992341" cy="16561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6912260" y="4490683"/>
              <a:ext cx="661561" cy="93610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1974759"/>
                  </p:ext>
                </p:extLst>
              </p:nvPr>
            </p:nvGraphicFramePr>
            <p:xfrm>
              <a:off x="394172" y="2351283"/>
              <a:ext cx="345638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4216"/>
                    <a:gridCol w="151216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IQ (x)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Frequency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90≤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&lt;100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100≤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&lt;120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120≤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&lt;125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125≤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&lt;140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1974759"/>
                  </p:ext>
                </p:extLst>
              </p:nvPr>
            </p:nvGraphicFramePr>
            <p:xfrm>
              <a:off x="394172" y="2351283"/>
              <a:ext cx="3456384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4216"/>
                    <a:gridCol w="151216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IQ (x)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Frequency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13" t="-108197" r="-77743" b="-2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9032" t="-108197" b="-29836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13" t="-211667" r="-77743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9032" t="-211667" b="-20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13" t="-306557" r="-7774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9032" t="-306557" b="-1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13" t="-406557" r="-77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9032" t="-4065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34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7" name="TextBox 36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Frequency Polygons</a:t>
              </a:r>
              <a:endParaRPr lang="en-GB" sz="32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5301208"/>
                <a:ext cx="3816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Modal class interval: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𝟏𝟎𝟎</m:t>
                    </m:r>
                    <m:r>
                      <a:rPr lang="en-GB" b="1" i="1" smtClean="0">
                        <a:latin typeface="Cambria Math"/>
                      </a:rPr>
                      <m:t>≤</m:t>
                    </m:r>
                    <m:r>
                      <a:rPr lang="en-GB" b="1" i="1" smtClean="0">
                        <a:latin typeface="Cambria Math"/>
                      </a:rPr>
                      <m:t>𝒙</m:t>
                    </m:r>
                    <m:r>
                      <a:rPr lang="en-GB" b="1" i="1" smtClean="0">
                        <a:latin typeface="Cambria Math"/>
                      </a:rPr>
                      <m:t>&lt;</m:t>
                    </m:r>
                    <m:r>
                      <a:rPr lang="en-GB" b="1" i="1" smtClean="0">
                        <a:latin typeface="Cambria Math"/>
                      </a:rPr>
                      <m:t>𝟏𝟐𝟎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01208"/>
                <a:ext cx="381642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76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2195736" y="5323226"/>
            <a:ext cx="1656184" cy="3546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11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Worksheet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Frequency Polygons</a:t>
            </a:r>
          </a:p>
          <a:p>
            <a:r>
              <a:rPr lang="en-GB" sz="2000" dirty="0" smtClean="0"/>
              <a:t>Printed handout. Q1, </a:t>
            </a:r>
            <a:r>
              <a:rPr lang="en-GB" sz="2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65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8" y="980728"/>
            <a:ext cx="790731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579948"/>
            <a:ext cx="561662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Question:</a:t>
            </a:r>
            <a:r>
              <a:rPr lang="en-GB" dirty="0" smtClean="0"/>
              <a:t> Why is our mean going to be an estimate?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59832" y="4405754"/>
                <a:ext cx="2664296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𝑀𝑒𝑎𝑛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570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=19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405754"/>
                <a:ext cx="2664296" cy="79367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283968" y="4405754"/>
            <a:ext cx="1440160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60840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Because we don’t know the exact times within each range.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964840" y="5949280"/>
            <a:ext cx="5631496" cy="566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8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9" name="TextBox 8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Recap:  Grouped Frequency Tables </a:t>
              </a:r>
              <a:endParaRPr lang="en-GB" sz="3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22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Starter: Problems involving mean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764704"/>
                <a:ext cx="835292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The mean height of a group of eight girls is 1.56m.</a:t>
                </a:r>
              </a:p>
              <a:p>
                <a:r>
                  <a:rPr lang="en-GB" sz="2400" dirty="0" smtClean="0"/>
                  <a:t>When another girl joins the group the mean height is 1.55m.</a:t>
                </a:r>
              </a:p>
              <a:p>
                <a:r>
                  <a:rPr lang="en-GB" sz="2400" dirty="0" smtClean="0"/>
                  <a:t>Work out the height of this girl.</a:t>
                </a:r>
              </a:p>
              <a:p>
                <a:endParaRPr lang="en-GB" sz="2400" dirty="0"/>
              </a:p>
              <a:p>
                <a:r>
                  <a:rPr lang="en-GB" sz="2400" b="1" dirty="0" smtClean="0"/>
                  <a:t>Answer = 1.47m</a:t>
                </a:r>
              </a:p>
              <a:p>
                <a:endParaRPr lang="en-GB" sz="2400" dirty="0"/>
              </a:p>
              <a:p>
                <a:r>
                  <a:rPr lang="en-GB" sz="2400" dirty="0" smtClean="0"/>
                  <a:t>[Harder] The mean weight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 cats is 1.5kg.</a:t>
                </a:r>
              </a:p>
              <a:p>
                <a:r>
                  <a:rPr lang="en-GB" sz="2400" dirty="0" smtClean="0"/>
                  <a:t>When an obese cat of weight 14.3kg comes into</a:t>
                </a:r>
              </a:p>
              <a:p>
                <a:r>
                  <a:rPr lang="en-GB" sz="2400" dirty="0" smtClean="0"/>
                  <a:t>the room, the new average weight is 1.7kg.</a:t>
                </a:r>
              </a:p>
              <a:p>
                <a:r>
                  <a:rPr lang="en-GB" sz="2400" dirty="0" smtClean="0"/>
                  <a:t>Find the original number of cats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𝟔𝟑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8352928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168" t="-1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7244931" y="4214473"/>
            <a:ext cx="720080" cy="79208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V="1">
            <a:off x="7604971" y="3782425"/>
            <a:ext cx="0" cy="43204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80312" y="5006561"/>
            <a:ext cx="80643" cy="36004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0" name="Oval 9"/>
          <p:cNvSpPr/>
          <p:nvPr/>
        </p:nvSpPr>
        <p:spPr>
          <a:xfrm>
            <a:off x="7380312" y="3429000"/>
            <a:ext cx="391406" cy="3491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7771718" y="5006561"/>
            <a:ext cx="193293" cy="36004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028907" y="3998449"/>
            <a:ext cx="1296144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8100392" y="2596262"/>
            <a:ext cx="74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Girl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771718" y="2965594"/>
            <a:ext cx="328674" cy="319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63688" y="2246235"/>
            <a:ext cx="1368152" cy="5346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4854" y="4754326"/>
            <a:ext cx="1368152" cy="5346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762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1680" y="3353270"/>
                <a:ext cx="4248472" cy="1130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𝑀𝑒𝑎𝑛</m:t>
                      </m:r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r>
                        <a:rPr lang="en-GB" sz="3200" b="0" i="1" smtClean="0">
                          <a:latin typeface="Cambria Math"/>
                        </a:rPr>
                        <m:t>𝑜𝑓</m:t>
                      </m:r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r>
                        <a:rPr lang="en-GB" sz="3200" b="0" i="1" smtClean="0">
                          <a:latin typeface="Cambria Math"/>
                        </a:rPr>
                        <m:t>𝑑𝑎𝑡𝑎</m:t>
                      </m:r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320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𝑓𝑥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320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353270"/>
                <a:ext cx="4248472" cy="113075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39952" y="241716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frequencies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278881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midpoint of range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140167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Greek letter “capital sigma”, means “sum of”.</a:t>
            </a:r>
            <a:endParaRPr lang="en-GB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3563888" y="2601832"/>
            <a:ext cx="1332148" cy="967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30062" y="2786498"/>
            <a:ext cx="234026" cy="638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52120" y="3106726"/>
            <a:ext cx="721637" cy="4625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1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12" name="TextBox 11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Write Down</a:t>
              </a:r>
              <a:endParaRPr lang="en-GB" sz="32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79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Worksheet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Grouped Frequency Tables</a:t>
            </a:r>
          </a:p>
          <a:p>
            <a:r>
              <a:rPr lang="en-GB" sz="2000" dirty="0" smtClean="0"/>
              <a:t>Printed </a:t>
            </a:r>
            <a:r>
              <a:rPr lang="en-GB" sz="2000" dirty="0" err="1" smtClean="0"/>
              <a:t>handout</a:t>
            </a:r>
            <a:r>
              <a:rPr lang="en-GB" sz="2000" dirty="0" smtClean="0"/>
              <a:t>. Q1, 2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3093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Reference: GCSE-</a:t>
            </a:r>
            <a:r>
              <a:rPr lang="en-GB" dirty="0" err="1" smtClean="0"/>
              <a:t>GroupedDataCumFreq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0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9" name="TextBox 8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Median from Grouped Frequency Tables</a:t>
              </a:r>
              <a:endParaRPr lang="en-GB" sz="3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7435718"/>
                  </p:ext>
                </p:extLst>
              </p:nvPr>
            </p:nvGraphicFramePr>
            <p:xfrm>
              <a:off x="2195736" y="1268760"/>
              <a:ext cx="4392489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0775"/>
                    <a:gridCol w="192171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IQ (x)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Frequency</a:t>
                          </a:r>
                          <a:endParaRPr lang="en-GB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90≤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&lt;100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100≤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&lt;120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120≤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&lt;125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125≤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&lt;140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7435718"/>
                  </p:ext>
                </p:extLst>
              </p:nvPr>
            </p:nvGraphicFramePr>
            <p:xfrm>
              <a:off x="2195736" y="1268760"/>
              <a:ext cx="4392489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70775"/>
                    <a:gridCol w="1921714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IQ (x)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 smtClean="0"/>
                            <a:t>Frequency</a:t>
                          </a:r>
                          <a:endParaRPr lang="en-GB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10667" r="-77586" b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8889" t="-110667" b="-3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10667" r="-77586" b="-2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8889" t="-210667" b="-2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10667" r="-77586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8889" t="-310667" b="-1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10667" r="-77586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8889" t="-410667" b="-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15616" y="4005064"/>
                <a:ext cx="71287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Lower Quartile class interval: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100≤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&lt;120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Median class interval:  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100≤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&lt;120</m:t>
                    </m:r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Upper Quartile class interval: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120≤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&lt;125</m:t>
                    </m:r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005064"/>
                <a:ext cx="712879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283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754340" y="3973706"/>
            <a:ext cx="227404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54340" y="4405754"/>
            <a:ext cx="227404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54340" y="4837802"/>
            <a:ext cx="227404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02" y="5738812"/>
            <a:ext cx="766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will see soon that we can actually estimate a value (rather than just give a range) for the median, using something called a cumulative frequency graph.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8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 rot="16200000">
            <a:off x="3959932" y="1592796"/>
            <a:ext cx="504056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The Whole Picture...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7890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Median/LQ/UQ </a:t>
            </a:r>
            <a:r>
              <a:rPr lang="en-GB" b="1" dirty="0" smtClean="0">
                <a:solidFill>
                  <a:schemeClr val="accent6"/>
                </a:solidFill>
              </a:rPr>
              <a:t>class interval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50578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b="1" dirty="0" smtClean="0">
                <a:solidFill>
                  <a:schemeClr val="accent6"/>
                </a:solidFill>
              </a:rPr>
              <a:t>Estimate</a:t>
            </a:r>
            <a:r>
              <a:rPr lang="en-GB" dirty="0" smtClean="0">
                <a:solidFill>
                  <a:schemeClr val="accent6"/>
                </a:solidFill>
              </a:rPr>
              <a:t> of Median/LQ/UQ/num values in range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3973624" y="3379304"/>
            <a:ext cx="4766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5400000">
            <a:off x="7092280" y="3212976"/>
            <a:ext cx="28803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508104" y="2420888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5400000">
            <a:off x="6961956" y="4855468"/>
            <a:ext cx="260648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9081872">
            <a:off x="5465480" y="5654906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5400000">
            <a:off x="935596" y="3032956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67544" y="35010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Determine Median/LQ/UQ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476749">
            <a:off x="1754488" y="4844312"/>
            <a:ext cx="1997827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203848" y="2060848"/>
          <a:ext cx="21602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086"/>
                <a:gridCol w="1159154"/>
              </a:tblGrid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Width (cm)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Frequency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</a:t>
                      </a:r>
                      <a:r>
                        <a:rPr lang="en-GB" sz="1200" baseline="0" dirty="0" smtClean="0"/>
                        <a:t> &lt;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 &lt;</a:t>
                      </a:r>
                      <a:r>
                        <a:rPr lang="en-GB" sz="1200" baseline="0" dirty="0" smtClean="0"/>
                        <a:t> w &lt; 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25 &lt; w &lt; 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228184" y="2060848"/>
          <a:ext cx="21602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086"/>
                <a:gridCol w="1159154"/>
              </a:tblGrid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Width (cm)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Cum Freq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</a:t>
                      </a:r>
                      <a:r>
                        <a:rPr lang="en-GB" sz="1200" baseline="0" dirty="0" smtClean="0"/>
                        <a:t> &lt;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</a:t>
                      </a:r>
                      <a:r>
                        <a:rPr lang="en-GB" sz="1200" baseline="0" dirty="0" smtClean="0"/>
                        <a:t> w &lt; 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 &lt; 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2627784" y="2276872"/>
            <a:ext cx="4766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23528" y="1772816"/>
            <a:ext cx="2232248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Widths (cm):</a:t>
            </a:r>
          </a:p>
          <a:p>
            <a:r>
              <a:rPr lang="en-GB" sz="1600" dirty="0" smtClean="0"/>
              <a:t> 4, 4, 7, 9, 11, 12, 14, 15, 15, 18, 28, 42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660232" y="350100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60232" y="472514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660232" y="4581128"/>
            <a:ext cx="36004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020272" y="3933056"/>
            <a:ext cx="288032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308304" y="3789040"/>
            <a:ext cx="72008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814592" y="162879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Cumulative Frequency Table</a:t>
            </a:r>
            <a:endParaRPr lang="en-GB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740352" y="393305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Cumulative Frequency Graph</a:t>
            </a:r>
            <a:endParaRPr lang="en-GB" sz="1200" b="1" dirty="0"/>
          </a:p>
        </p:txBody>
      </p:sp>
      <p:sp>
        <p:nvSpPr>
          <p:cNvPr id="51" name="Rectangle 50"/>
          <p:cNvSpPr/>
          <p:nvPr/>
        </p:nvSpPr>
        <p:spPr>
          <a:xfrm>
            <a:off x="3491880" y="6021288"/>
            <a:ext cx="72008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211960" y="6021288"/>
            <a:ext cx="36004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/>
          <p:cNvCxnSpPr>
            <a:stCxn id="51" idx="1"/>
          </p:cNvCxnSpPr>
          <p:nvPr/>
        </p:nvCxnSpPr>
        <p:spPr>
          <a:xfrm flipH="1">
            <a:off x="3059832" y="6165304"/>
            <a:ext cx="432048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059832" y="609329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8" name="Straight Connector 57"/>
          <p:cNvCxnSpPr>
            <a:endCxn id="52" idx="3"/>
          </p:cNvCxnSpPr>
          <p:nvPr/>
        </p:nvCxnSpPr>
        <p:spPr>
          <a:xfrm flipH="1">
            <a:off x="4572000" y="6165304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076056" y="609329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1" name="TextBox 60"/>
          <p:cNvSpPr txBox="1"/>
          <p:nvPr/>
        </p:nvSpPr>
        <p:spPr>
          <a:xfrm>
            <a:off x="3707904" y="56612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Box Plots</a:t>
            </a:r>
            <a:endParaRPr lang="en-GB" sz="1200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3491880" y="76470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491880" y="141277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491880" y="1124744"/>
            <a:ext cx="36004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3851920" y="1052736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211960" y="1340768"/>
            <a:ext cx="57606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4283968" y="9087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Histogram</a:t>
            </a:r>
            <a:endParaRPr lang="en-GB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627784" y="16288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Grouped Frequency Table</a:t>
            </a:r>
            <a:endParaRPr lang="en-GB" sz="1200" b="1" dirty="0"/>
          </a:p>
        </p:txBody>
      </p:sp>
      <p:sp>
        <p:nvSpPr>
          <p:cNvPr id="42" name="Right Arrow 41"/>
          <p:cNvSpPr/>
          <p:nvPr/>
        </p:nvSpPr>
        <p:spPr>
          <a:xfrm rot="19150993">
            <a:off x="5307410" y="1553550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120172" y="63549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120172" y="1859632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228184" y="980727"/>
            <a:ext cx="144016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6372200" y="980727"/>
            <a:ext cx="216024" cy="43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588224" y="1247564"/>
            <a:ext cx="252028" cy="165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840252" y="1247565"/>
            <a:ext cx="180020" cy="381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16216" y="6778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Frequency Polygon</a:t>
            </a:r>
            <a:endParaRPr lang="en-GB" sz="1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264772" y="1088740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5178276" y="3780532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  <p:sp>
        <p:nvSpPr>
          <p:cNvPr id="71" name="TextBox 70"/>
          <p:cNvSpPr txBox="1"/>
          <p:nvPr/>
        </p:nvSpPr>
        <p:spPr>
          <a:xfrm>
            <a:off x="4860031" y="5208339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2321353" y="3392140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8304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sources0.news.com.au/images/2012/08/10/1226447/688548-usain-bo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148777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22919"/>
              </p:ext>
            </p:extLst>
          </p:nvPr>
        </p:nvGraphicFramePr>
        <p:xfrm>
          <a:off x="611560" y="4149080"/>
          <a:ext cx="5328592" cy="249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85742"/>
                <a:gridCol w="1660555"/>
                <a:gridCol w="148229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Time (s)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Frequency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Cumulative  </a:t>
                      </a:r>
                      <a:r>
                        <a:rPr lang="en-GB" dirty="0" smtClean="0"/>
                        <a:t>Freq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/>
                        <a:t>9.6 &lt; t ≤ 9.7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9.7 &lt; t ≤ 9.9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9.9 &lt; t ≤ 10.05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10.05 &lt; t ≤ 10.2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79512" y="2636912"/>
            <a:ext cx="223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dk1"/>
                </a:solidFill>
              </a:rPr>
              <a:t>10.05 </a:t>
            </a:r>
            <a:r>
              <a:rPr lang="en-GB" dirty="0">
                <a:solidFill>
                  <a:schemeClr val="dk1"/>
                </a:solidFill>
              </a:rPr>
              <a:t>&lt; t ≤ </a:t>
            </a:r>
            <a:r>
              <a:rPr lang="en-GB" dirty="0" smtClean="0">
                <a:solidFill>
                  <a:schemeClr val="dk1"/>
                </a:solidFill>
              </a:rPr>
              <a:t>10.2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179512" y="1268760"/>
            <a:ext cx="22322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Modal class interval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79512" y="1628800"/>
            <a:ext cx="223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10.05 &lt; t ≤ 10.2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9512" y="2276872"/>
            <a:ext cx="22322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Median class interval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6660232" y="2636912"/>
            <a:ext cx="22322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Estimate of mean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6660232" y="2996952"/>
            <a:ext cx="223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dk1"/>
                </a:solidFill>
              </a:rPr>
              <a:t>10.02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100m times at the 2012 London Olympics</a:t>
            </a:r>
            <a:endParaRPr lang="en-GB" sz="3200" dirty="0"/>
          </a:p>
        </p:txBody>
      </p:sp>
      <p:sp>
        <p:nvSpPr>
          <p:cNvPr id="45" name="Rectangle 44"/>
          <p:cNvSpPr/>
          <p:nvPr/>
        </p:nvSpPr>
        <p:spPr>
          <a:xfrm>
            <a:off x="206256" y="1652528"/>
            <a:ext cx="2201664" cy="359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79512" y="2636912"/>
            <a:ext cx="2232248" cy="359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60232" y="2996952"/>
            <a:ext cx="2201664" cy="359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 rot="20137441">
            <a:off x="2629379" y="1741705"/>
            <a:ext cx="733752" cy="86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79717" y="4738041"/>
            <a:ext cx="432048" cy="359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79717" y="5166272"/>
            <a:ext cx="432048" cy="359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82057" y="5545489"/>
            <a:ext cx="432048" cy="359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79717" y="5904641"/>
            <a:ext cx="432048" cy="431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aw.info/images/Blank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698"/>
            <a:ext cx="8136904" cy="6102678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43608" y="188640"/>
          <a:ext cx="408377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130"/>
                <a:gridCol w="1272632"/>
                <a:gridCol w="11360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Time (s)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Frequency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Cum Freq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9.6 &lt; t ≤ 9.7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9.7 &lt; t ≤ 9.9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9.9 &lt; t ≤ 10.05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10.05 &lt; t ≤ 10.2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6064" y="623731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9.5        9.6        9.7        9.8       9.9       10.0      10.1      10.2      10.3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84376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054279" y="3259143"/>
            <a:ext cx="247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Cumulative Frequency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3984" y="1566104"/>
            <a:ext cx="576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</a:t>
            </a:r>
          </a:p>
          <a:p>
            <a:endParaRPr lang="en-GB" dirty="0" smtClean="0"/>
          </a:p>
          <a:p>
            <a:r>
              <a:rPr lang="en-GB" dirty="0" smtClean="0"/>
              <a:t>28</a:t>
            </a:r>
          </a:p>
          <a:p>
            <a:endParaRPr lang="en-GB" dirty="0" smtClean="0"/>
          </a:p>
          <a:p>
            <a:r>
              <a:rPr lang="en-GB" dirty="0" smtClean="0"/>
              <a:t>24</a:t>
            </a:r>
          </a:p>
          <a:p>
            <a:endParaRPr lang="en-GB" dirty="0" smtClean="0"/>
          </a:p>
          <a:p>
            <a:r>
              <a:rPr lang="en-GB" dirty="0" smtClean="0"/>
              <a:t>20</a:t>
            </a:r>
          </a:p>
          <a:p>
            <a:endParaRPr lang="en-GB" dirty="0" smtClean="0"/>
          </a:p>
          <a:p>
            <a:r>
              <a:rPr lang="en-GB" dirty="0" smtClean="0"/>
              <a:t>16</a:t>
            </a:r>
          </a:p>
          <a:p>
            <a:endParaRPr lang="en-GB" dirty="0" smtClean="0"/>
          </a:p>
          <a:p>
            <a:r>
              <a:rPr lang="en-GB" dirty="0" smtClean="0"/>
              <a:t>12</a:t>
            </a:r>
          </a:p>
          <a:p>
            <a:endParaRPr lang="en-GB" dirty="0" smtClean="0"/>
          </a:p>
          <a:p>
            <a:r>
              <a:rPr lang="en-GB" dirty="0" smtClean="0"/>
              <a:t>8</a:t>
            </a:r>
          </a:p>
          <a:p>
            <a:endParaRPr lang="en-GB" dirty="0" smtClean="0"/>
          </a:p>
          <a:p>
            <a:r>
              <a:rPr lang="en-GB" dirty="0" smtClean="0"/>
              <a:t>4</a:t>
            </a:r>
          </a:p>
          <a:p>
            <a:endParaRPr lang="en-GB" dirty="0" smtClean="0"/>
          </a:p>
          <a:p>
            <a:r>
              <a:rPr lang="en-GB" dirty="0" smtClean="0"/>
              <a:t>0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2099692" y="5894452"/>
            <a:ext cx="216024" cy="216024"/>
            <a:chOff x="8460432" y="4797152"/>
            <a:chExt cx="216024" cy="2160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/>
          <p:nvPr/>
        </p:nvGrpSpPr>
        <p:grpSpPr>
          <a:xfrm>
            <a:off x="3491880" y="5373216"/>
            <a:ext cx="216024" cy="216024"/>
            <a:chOff x="8460432" y="4797152"/>
            <a:chExt cx="216024" cy="21602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17"/>
          <p:cNvGrpSpPr/>
          <p:nvPr/>
        </p:nvGrpSpPr>
        <p:grpSpPr>
          <a:xfrm>
            <a:off x="4572000" y="4005064"/>
            <a:ext cx="216024" cy="216024"/>
            <a:chOff x="8460432" y="4797152"/>
            <a:chExt cx="216024" cy="21602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20"/>
          <p:cNvGrpSpPr/>
          <p:nvPr/>
        </p:nvGrpSpPr>
        <p:grpSpPr>
          <a:xfrm>
            <a:off x="5580112" y="1628800"/>
            <a:ext cx="216024" cy="216024"/>
            <a:chOff x="8460432" y="4797152"/>
            <a:chExt cx="216024" cy="21602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40"/>
          <p:cNvGrpSpPr/>
          <p:nvPr/>
        </p:nvGrpSpPr>
        <p:grpSpPr>
          <a:xfrm>
            <a:off x="1510748" y="1749287"/>
            <a:ext cx="4198289" cy="4420925"/>
            <a:chOff x="1510748" y="1749287"/>
            <a:chExt cx="4198289" cy="442092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510748" y="6021288"/>
              <a:ext cx="684988" cy="1489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195736" y="5486400"/>
              <a:ext cx="1414156" cy="5348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09892" y="4110825"/>
              <a:ext cx="1081378" cy="13914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675367" y="1749287"/>
              <a:ext cx="1033670" cy="23694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37"/>
          <p:cNvGrpSpPr/>
          <p:nvPr/>
        </p:nvGrpSpPr>
        <p:grpSpPr>
          <a:xfrm>
            <a:off x="1403648" y="6053540"/>
            <a:ext cx="216024" cy="216024"/>
            <a:chOff x="8460432" y="4797152"/>
            <a:chExt cx="216024" cy="21602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6228184" y="2132856"/>
            <a:ext cx="2736304" cy="461665"/>
          </a:xfrm>
          <a:prstGeom prst="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Median =   </a:t>
            </a:r>
            <a:r>
              <a:rPr lang="en-GB" sz="2400" b="1" dirty="0" smtClean="0"/>
              <a:t>10.07s </a:t>
            </a:r>
            <a:endParaRPr lang="en-GB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228184" y="2852936"/>
            <a:ext cx="2736304" cy="830997"/>
          </a:xfrm>
          <a:prstGeom prst="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Lower Quartile</a:t>
            </a:r>
          </a:p>
          <a:p>
            <a:r>
              <a:rPr lang="en-GB" sz="2400" dirty="0" smtClean="0"/>
              <a:t>               =  </a:t>
            </a:r>
            <a:r>
              <a:rPr lang="en-GB" sz="2400" b="1" dirty="0" smtClean="0"/>
              <a:t>9.95s</a:t>
            </a:r>
            <a:endParaRPr lang="en-GB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228184" y="3933056"/>
            <a:ext cx="2736304" cy="830997"/>
          </a:xfrm>
          <a:prstGeom prst="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Upper Quartile</a:t>
            </a:r>
          </a:p>
          <a:p>
            <a:r>
              <a:rPr lang="en-GB" sz="2400" dirty="0" smtClean="0"/>
              <a:t>               =  </a:t>
            </a:r>
            <a:r>
              <a:rPr lang="en-GB" sz="2400" b="1" dirty="0" smtClean="0"/>
              <a:t>10.13s</a:t>
            </a:r>
            <a:endParaRPr lang="en-GB" sz="2400" b="1" dirty="0"/>
          </a:p>
        </p:txBody>
      </p:sp>
      <p:sp>
        <p:nvSpPr>
          <p:cNvPr id="45" name="Rectangle 44"/>
          <p:cNvSpPr/>
          <p:nvPr/>
        </p:nvSpPr>
        <p:spPr>
          <a:xfrm>
            <a:off x="7668344" y="2132856"/>
            <a:ext cx="86409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596336" y="3212976"/>
            <a:ext cx="86409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96336" y="4293096"/>
            <a:ext cx="86409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28184" y="4941168"/>
            <a:ext cx="2736304" cy="830997"/>
          </a:xfrm>
          <a:prstGeom prst="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Interquartile Range</a:t>
            </a:r>
          </a:p>
          <a:p>
            <a:r>
              <a:rPr lang="en-GB" sz="2400" dirty="0" smtClean="0"/>
              <a:t>               =  </a:t>
            </a:r>
            <a:r>
              <a:rPr lang="en-GB" sz="2400" b="1" dirty="0" smtClean="0"/>
              <a:t>0.18s</a:t>
            </a:r>
            <a:endParaRPr lang="en-GB" sz="2400" b="1" dirty="0"/>
          </a:p>
        </p:txBody>
      </p:sp>
      <p:sp>
        <p:nvSpPr>
          <p:cNvPr id="49" name="Rectangle 48"/>
          <p:cNvSpPr/>
          <p:nvPr/>
        </p:nvSpPr>
        <p:spPr>
          <a:xfrm>
            <a:off x="7596336" y="5301208"/>
            <a:ext cx="86409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24128" y="116633"/>
            <a:ext cx="341987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 Cumulative Frequency Graphs  </a:t>
            </a:r>
            <a:endParaRPr lang="en-GB" sz="200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856904" y="3962400"/>
            <a:ext cx="3885784" cy="6096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4754880" y="3962400"/>
            <a:ext cx="30480" cy="2200656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827584" y="5090160"/>
            <a:ext cx="3116528" cy="112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968496" y="5059680"/>
            <a:ext cx="12192" cy="1103376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827584" y="2852936"/>
            <a:ext cx="4392488" cy="6096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220072" y="2852936"/>
            <a:ext cx="0" cy="331236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788024" y="62068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64" name="Rectangle 63"/>
          <p:cNvSpPr/>
          <p:nvPr/>
        </p:nvSpPr>
        <p:spPr>
          <a:xfrm>
            <a:off x="4788024" y="98072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4788024" y="134076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4788024" y="170080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6065912" y="620688"/>
            <a:ext cx="2736304" cy="1015663"/>
          </a:xfrm>
          <a:prstGeom prst="rect">
            <a:avLst/>
          </a:prstGeom>
          <a:solidFill>
            <a:schemeClr val="lt1">
              <a:alpha val="7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This graph tells us how many people had “this value or less”.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aw.info/images/Blank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136904" cy="61026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6064" y="623731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9.5        9.6        9.7        9.8       9.9       10.0      10.1      10.2      10.3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84376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054279" y="3259143"/>
            <a:ext cx="247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Cumulative Frequency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3984" y="1566104"/>
            <a:ext cx="576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</a:t>
            </a:r>
          </a:p>
          <a:p>
            <a:endParaRPr lang="en-GB" dirty="0" smtClean="0"/>
          </a:p>
          <a:p>
            <a:r>
              <a:rPr lang="en-GB" dirty="0" smtClean="0"/>
              <a:t>28</a:t>
            </a:r>
          </a:p>
          <a:p>
            <a:endParaRPr lang="en-GB" dirty="0" smtClean="0"/>
          </a:p>
          <a:p>
            <a:r>
              <a:rPr lang="en-GB" dirty="0" smtClean="0"/>
              <a:t>24</a:t>
            </a:r>
          </a:p>
          <a:p>
            <a:endParaRPr lang="en-GB" dirty="0" smtClean="0"/>
          </a:p>
          <a:p>
            <a:r>
              <a:rPr lang="en-GB" dirty="0" smtClean="0"/>
              <a:t>20</a:t>
            </a:r>
          </a:p>
          <a:p>
            <a:endParaRPr lang="en-GB" dirty="0" smtClean="0"/>
          </a:p>
          <a:p>
            <a:r>
              <a:rPr lang="en-GB" dirty="0" smtClean="0"/>
              <a:t>16</a:t>
            </a:r>
          </a:p>
          <a:p>
            <a:endParaRPr lang="en-GB" dirty="0" smtClean="0"/>
          </a:p>
          <a:p>
            <a:r>
              <a:rPr lang="en-GB" dirty="0" smtClean="0"/>
              <a:t>12</a:t>
            </a:r>
          </a:p>
          <a:p>
            <a:endParaRPr lang="en-GB" dirty="0" smtClean="0"/>
          </a:p>
          <a:p>
            <a:r>
              <a:rPr lang="en-GB" dirty="0" smtClean="0"/>
              <a:t>8</a:t>
            </a:r>
          </a:p>
          <a:p>
            <a:endParaRPr lang="en-GB" dirty="0" smtClean="0"/>
          </a:p>
          <a:p>
            <a:r>
              <a:rPr lang="en-GB" dirty="0" smtClean="0"/>
              <a:t>4</a:t>
            </a:r>
          </a:p>
          <a:p>
            <a:endParaRPr lang="en-GB" dirty="0" smtClean="0"/>
          </a:p>
          <a:p>
            <a:r>
              <a:rPr lang="en-GB" dirty="0" smtClean="0"/>
              <a:t>0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2099692" y="5894452"/>
            <a:ext cx="216024" cy="216024"/>
            <a:chOff x="8460432" y="4797152"/>
            <a:chExt cx="216024" cy="2160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/>
          <p:nvPr/>
        </p:nvGrpSpPr>
        <p:grpSpPr>
          <a:xfrm>
            <a:off x="3491880" y="5373216"/>
            <a:ext cx="216024" cy="216024"/>
            <a:chOff x="8460432" y="4797152"/>
            <a:chExt cx="216024" cy="21602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17"/>
          <p:cNvGrpSpPr/>
          <p:nvPr/>
        </p:nvGrpSpPr>
        <p:grpSpPr>
          <a:xfrm>
            <a:off x="4572000" y="4005064"/>
            <a:ext cx="216024" cy="216024"/>
            <a:chOff x="8460432" y="4797152"/>
            <a:chExt cx="216024" cy="21602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20"/>
          <p:cNvGrpSpPr/>
          <p:nvPr/>
        </p:nvGrpSpPr>
        <p:grpSpPr>
          <a:xfrm>
            <a:off x="5580112" y="1628800"/>
            <a:ext cx="216024" cy="216024"/>
            <a:chOff x="8460432" y="4797152"/>
            <a:chExt cx="216024" cy="21602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40"/>
          <p:cNvGrpSpPr/>
          <p:nvPr/>
        </p:nvGrpSpPr>
        <p:grpSpPr>
          <a:xfrm>
            <a:off x="1510748" y="1749287"/>
            <a:ext cx="4198289" cy="4420925"/>
            <a:chOff x="1510748" y="1749287"/>
            <a:chExt cx="4198289" cy="442092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510748" y="6021288"/>
              <a:ext cx="684988" cy="1489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195736" y="5486400"/>
              <a:ext cx="1414156" cy="5348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609892" y="4110825"/>
              <a:ext cx="1081378" cy="13914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675367" y="1749287"/>
              <a:ext cx="1033670" cy="236949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37"/>
          <p:cNvGrpSpPr/>
          <p:nvPr/>
        </p:nvGrpSpPr>
        <p:grpSpPr>
          <a:xfrm>
            <a:off x="1403648" y="6053540"/>
            <a:ext cx="216024" cy="216024"/>
            <a:chOff x="8460432" y="4797152"/>
            <a:chExt cx="216024" cy="21602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724128" y="116633"/>
            <a:ext cx="341987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 Cumulative Frequency Graphs  </a:t>
            </a:r>
            <a:endParaRPr lang="en-GB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6156176" y="1196752"/>
            <a:ext cx="2592288" cy="4801314"/>
          </a:xfrm>
          <a:prstGeom prst="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Estimate how many runners had a time less than 10.15s.</a:t>
            </a:r>
          </a:p>
          <a:p>
            <a:endParaRPr lang="en-GB" dirty="0"/>
          </a:p>
          <a:p>
            <a:r>
              <a:rPr lang="en-GB" b="1" dirty="0" smtClean="0"/>
              <a:t>26    runners</a:t>
            </a:r>
          </a:p>
          <a:p>
            <a:endParaRPr lang="en-GB" dirty="0"/>
          </a:p>
          <a:p>
            <a:r>
              <a:rPr lang="en-GB" dirty="0" smtClean="0"/>
              <a:t>Estimate how many runners had a time more than 9.95</a:t>
            </a:r>
          </a:p>
          <a:p>
            <a:endParaRPr lang="en-GB" dirty="0"/>
          </a:p>
          <a:p>
            <a:r>
              <a:rPr lang="en-GB" b="1" dirty="0" smtClean="0"/>
              <a:t>32 – 8 = 24  runners</a:t>
            </a:r>
          </a:p>
          <a:p>
            <a:endParaRPr lang="en-GB" b="1" dirty="0"/>
          </a:p>
          <a:p>
            <a:r>
              <a:rPr lang="en-GB" dirty="0" smtClean="0"/>
              <a:t>Estimate how many runners had a time between 9.8s and 10s</a:t>
            </a:r>
          </a:p>
          <a:p>
            <a:endParaRPr lang="en-GB" dirty="0"/>
          </a:p>
          <a:p>
            <a:r>
              <a:rPr lang="en-GB" b="1" dirty="0" smtClean="0"/>
              <a:t>11 – 3 = 8  runners</a:t>
            </a:r>
            <a:endParaRPr lang="en-GB" b="1" dirty="0"/>
          </a:p>
        </p:txBody>
      </p:sp>
      <p:sp>
        <p:nvSpPr>
          <p:cNvPr id="53" name="Rectangle 52"/>
          <p:cNvSpPr/>
          <p:nvPr/>
        </p:nvSpPr>
        <p:spPr>
          <a:xfrm>
            <a:off x="6228184" y="2276872"/>
            <a:ext cx="40883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228184" y="3861048"/>
            <a:ext cx="105653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7504" y="0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A Cumulative Frequency Graph is very useful for finding the number of values greater/smaller than some value, or within a range.</a:t>
            </a:r>
            <a:endParaRPr lang="en-GB" sz="1500" dirty="0"/>
          </a:p>
        </p:txBody>
      </p:sp>
      <p:sp>
        <p:nvSpPr>
          <p:cNvPr id="58" name="Rectangle 57"/>
          <p:cNvSpPr/>
          <p:nvPr/>
        </p:nvSpPr>
        <p:spPr>
          <a:xfrm>
            <a:off x="6228184" y="5517232"/>
            <a:ext cx="93610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aw.info/images/BlankGrap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53126"/>
            <a:ext cx="5635328" cy="4226496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38081"/>
              </p:ext>
            </p:extLst>
          </p:nvPr>
        </p:nvGraphicFramePr>
        <p:xfrm>
          <a:off x="0" y="15890"/>
          <a:ext cx="494272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7461"/>
                <a:gridCol w="1540305"/>
                <a:gridCol w="137495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Time (s)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Frequency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Cumulative </a:t>
                      </a:r>
                      <a:r>
                        <a:rPr lang="en-GB" dirty="0" smtClean="0"/>
                        <a:t>Freq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/>
                        <a:t>9.6 &lt; t ≤ 9.7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9.7 &lt; t ≤ 9.9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9.9 &lt; t ≤ 10.05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/>
                        <a:t>10.05 &lt; t ≤ 10.2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9332" y="6210637"/>
            <a:ext cx="463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9.5         9.6        9.7        9.8        9.9        10.0      10.1      10.2      10.3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11722" y="642831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054279" y="3259143"/>
            <a:ext cx="247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Cumulative Frequency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-12700" y="2917354"/>
            <a:ext cx="5760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32</a:t>
            </a:r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28</a:t>
            </a:r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24</a:t>
            </a:r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20</a:t>
            </a:r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16</a:t>
            </a:r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12</a:t>
            </a:r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8</a:t>
            </a:r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4</a:t>
            </a:r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0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969392" y="5983352"/>
            <a:ext cx="216024" cy="216024"/>
            <a:chOff x="8460432" y="4797152"/>
            <a:chExt cx="216024" cy="2160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/>
          <p:nvPr/>
        </p:nvGrpSpPr>
        <p:grpSpPr>
          <a:xfrm>
            <a:off x="2399680" y="5512916"/>
            <a:ext cx="216024" cy="216024"/>
            <a:chOff x="8460432" y="4797152"/>
            <a:chExt cx="216024" cy="21602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17"/>
          <p:cNvGrpSpPr/>
          <p:nvPr/>
        </p:nvGrpSpPr>
        <p:grpSpPr>
          <a:xfrm>
            <a:off x="3127473" y="3900715"/>
            <a:ext cx="216024" cy="216024"/>
            <a:chOff x="8460432" y="4797152"/>
            <a:chExt cx="216024" cy="21602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20"/>
          <p:cNvGrpSpPr/>
          <p:nvPr/>
        </p:nvGrpSpPr>
        <p:grpSpPr>
          <a:xfrm>
            <a:off x="3852912" y="2962300"/>
            <a:ext cx="216024" cy="216024"/>
            <a:chOff x="8460432" y="4797152"/>
            <a:chExt cx="216024" cy="21602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40"/>
          <p:cNvGrpSpPr/>
          <p:nvPr/>
        </p:nvGrpSpPr>
        <p:grpSpPr>
          <a:xfrm>
            <a:off x="1077404" y="3060700"/>
            <a:ext cx="2884996" cy="3031065"/>
            <a:chOff x="-2151082" y="3198123"/>
            <a:chExt cx="2884996" cy="303106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-2151082" y="6131823"/>
              <a:ext cx="471996" cy="9736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-1679086" y="5750823"/>
              <a:ext cx="965200" cy="3683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-713886" y="4143815"/>
              <a:ext cx="728221" cy="16197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4335" y="3198123"/>
              <a:ext cx="719579" cy="93626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37"/>
          <p:cNvGrpSpPr/>
          <p:nvPr/>
        </p:nvGrpSpPr>
        <p:grpSpPr>
          <a:xfrm>
            <a:off x="1429048" y="5875740"/>
            <a:ext cx="216024" cy="216024"/>
            <a:chOff x="8460432" y="4797152"/>
            <a:chExt cx="216024" cy="21602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804664" y="2151395"/>
            <a:ext cx="341987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 Cumulative Frequency Graph  </a:t>
            </a:r>
            <a:endParaRPr lang="en-GB" sz="2000" dirty="0"/>
          </a:p>
        </p:txBody>
      </p:sp>
      <p:sp>
        <p:nvSpPr>
          <p:cNvPr id="63" name="Rectangle 62"/>
          <p:cNvSpPr/>
          <p:nvPr/>
        </p:nvSpPr>
        <p:spPr>
          <a:xfrm>
            <a:off x="4788024" y="62068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64" name="Rectangle 63"/>
          <p:cNvSpPr/>
          <p:nvPr/>
        </p:nvSpPr>
        <p:spPr>
          <a:xfrm>
            <a:off x="4788024" y="98072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4788024" y="134076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4788024" y="1700808"/>
            <a:ext cx="648072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Plot</a:t>
            </a:r>
            <a:endParaRPr lang="en-GB" dirty="0"/>
          </a:p>
        </p:txBody>
      </p:sp>
      <p:sp>
        <p:nvSpPr>
          <p:cNvPr id="2060" name="Rectangle 2059"/>
          <p:cNvSpPr/>
          <p:nvPr/>
        </p:nvSpPr>
        <p:spPr>
          <a:xfrm>
            <a:off x="4292600" y="2153126"/>
            <a:ext cx="1342728" cy="4335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Picture 2" descr="http://maaw.info/images/BlankGrap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600" y="2195488"/>
            <a:ext cx="5635328" cy="4226496"/>
          </a:xfrm>
          <a:prstGeom prst="rect">
            <a:avLst/>
          </a:prstGeom>
          <a:noFill/>
        </p:spPr>
      </p:pic>
      <p:sp>
        <p:nvSpPr>
          <p:cNvPr id="68" name="Rectangle 67"/>
          <p:cNvSpPr/>
          <p:nvPr/>
        </p:nvSpPr>
        <p:spPr>
          <a:xfrm>
            <a:off x="8661400" y="2185884"/>
            <a:ext cx="1266528" cy="4335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16200000">
            <a:off x="3238321" y="3938989"/>
            <a:ext cx="247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Frequency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4292600" y="2953374"/>
            <a:ext cx="5760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18</a:t>
            </a:r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16</a:t>
            </a:r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14</a:t>
            </a:r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12</a:t>
            </a:r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10</a:t>
            </a:r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8</a:t>
            </a:r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4</a:t>
            </a:r>
          </a:p>
          <a:p>
            <a:pPr algn="r"/>
            <a:endParaRPr lang="en-GB" sz="1200" dirty="0" smtClean="0"/>
          </a:p>
          <a:p>
            <a:pPr algn="r"/>
            <a:r>
              <a:rPr lang="en-GB" sz="1200" dirty="0" smtClean="0"/>
              <a:t>2</a:t>
            </a:r>
          </a:p>
          <a:p>
            <a:pPr algn="r"/>
            <a:endParaRPr lang="en-GB" sz="1400" dirty="0" smtClean="0"/>
          </a:p>
          <a:p>
            <a:pPr algn="r"/>
            <a:r>
              <a:rPr lang="en-GB" sz="1200" dirty="0" smtClean="0"/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61932" y="6197937"/>
            <a:ext cx="4302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9.5         9.6        9.7        9.8         9.9       10.0      10.1      10.2    </a:t>
            </a:r>
            <a:endParaRPr lang="en-GB" sz="1200" dirty="0"/>
          </a:p>
        </p:txBody>
      </p:sp>
      <p:grpSp>
        <p:nvGrpSpPr>
          <p:cNvPr id="72" name="Group 13"/>
          <p:cNvGrpSpPr/>
          <p:nvPr/>
        </p:nvGrpSpPr>
        <p:grpSpPr>
          <a:xfrm>
            <a:off x="5459400" y="5827058"/>
            <a:ext cx="216024" cy="216024"/>
            <a:chOff x="8460432" y="4797152"/>
            <a:chExt cx="216024" cy="216024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13"/>
          <p:cNvGrpSpPr/>
          <p:nvPr/>
        </p:nvGrpSpPr>
        <p:grpSpPr>
          <a:xfrm>
            <a:off x="6199904" y="5273441"/>
            <a:ext cx="216024" cy="216024"/>
            <a:chOff x="8460432" y="4797152"/>
            <a:chExt cx="216024" cy="216024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13"/>
          <p:cNvGrpSpPr/>
          <p:nvPr/>
        </p:nvGrpSpPr>
        <p:grpSpPr>
          <a:xfrm>
            <a:off x="7059464" y="3189244"/>
            <a:ext cx="216024" cy="216024"/>
            <a:chOff x="8460432" y="4797152"/>
            <a:chExt cx="216024" cy="216024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13"/>
          <p:cNvGrpSpPr/>
          <p:nvPr/>
        </p:nvGrpSpPr>
        <p:grpSpPr>
          <a:xfrm>
            <a:off x="7769944" y="4514912"/>
            <a:ext cx="216024" cy="216024"/>
            <a:chOff x="8460432" y="4797152"/>
            <a:chExt cx="216024" cy="216024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460432" y="4797152"/>
              <a:ext cx="216024" cy="216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6310176" y="64081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(s)</a:t>
            </a:r>
            <a:endParaRPr lang="en-GB" dirty="0"/>
          </a:p>
        </p:txBody>
      </p:sp>
      <p:grpSp>
        <p:nvGrpSpPr>
          <p:cNvPr id="89" name="Group 40"/>
          <p:cNvGrpSpPr/>
          <p:nvPr/>
        </p:nvGrpSpPr>
        <p:grpSpPr>
          <a:xfrm>
            <a:off x="5561814" y="3289955"/>
            <a:ext cx="2318994" cy="2658359"/>
            <a:chOff x="-2206234" y="3559775"/>
            <a:chExt cx="2318994" cy="2658359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-2206234" y="5633672"/>
              <a:ext cx="791852" cy="5844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-1442662" y="3559775"/>
              <a:ext cx="848412" cy="20927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-584823" y="3559775"/>
              <a:ext cx="697583" cy="13386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5241528" y="2151395"/>
            <a:ext cx="3419872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 Frequency Polygon</a:t>
            </a:r>
            <a:endParaRPr lang="en-GB" sz="2000" dirty="0"/>
          </a:p>
        </p:txBody>
      </p:sp>
      <p:sp>
        <p:nvSpPr>
          <p:cNvPr id="101" name="Rectangle 100"/>
          <p:cNvSpPr/>
          <p:nvPr/>
        </p:nvSpPr>
        <p:spPr>
          <a:xfrm>
            <a:off x="6046894" y="1056251"/>
            <a:ext cx="1432674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Sketch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9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888"/>
            <a:ext cx="44005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7350"/>
            <a:ext cx="4051803" cy="22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00392" y="980728"/>
            <a:ext cx="576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5</a:t>
            </a:r>
          </a:p>
          <a:p>
            <a:pPr algn="ctr"/>
            <a:r>
              <a:rPr lang="en-GB" dirty="0" smtClean="0"/>
              <a:t>23</a:t>
            </a:r>
          </a:p>
          <a:p>
            <a:pPr algn="ctr"/>
            <a:r>
              <a:rPr lang="en-GB" dirty="0" smtClean="0"/>
              <a:t>35</a:t>
            </a:r>
          </a:p>
          <a:p>
            <a:pPr algn="ctr"/>
            <a:r>
              <a:rPr lang="en-GB" dirty="0" smtClean="0"/>
              <a:t>39</a:t>
            </a:r>
          </a:p>
          <a:p>
            <a:pPr algn="ctr"/>
            <a:r>
              <a:rPr lang="en-GB" dirty="0" smtClean="0"/>
              <a:t>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207828" y="1012330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8207828" y="1305188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8207828" y="1567054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8207828" y="1839255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8207828" y="2116550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47483"/>
            <a:ext cx="4932015" cy="458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699657" y="5312229"/>
            <a:ext cx="674914" cy="3374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74571" y="4103914"/>
            <a:ext cx="674915" cy="12192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038600" y="3287486"/>
            <a:ext cx="685800" cy="8164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724400" y="2950029"/>
            <a:ext cx="1338943" cy="3483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20816" y="646272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179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699657" y="4299857"/>
            <a:ext cx="125185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51514" y="4299857"/>
            <a:ext cx="0" cy="136071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220816" y="6516455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19672" y="2458056"/>
            <a:ext cx="5040560" cy="3635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1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1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1245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1" y="1403209"/>
            <a:ext cx="6020894" cy="447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9087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42745" y="2492896"/>
            <a:ext cx="243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Lower Quartile = 16</a:t>
            </a:r>
          </a:p>
          <a:p>
            <a:endParaRPr lang="en-GB" dirty="0"/>
          </a:p>
          <a:p>
            <a:r>
              <a:rPr lang="en-GB" dirty="0" smtClean="0"/>
              <a:t>Upper Quartile = 44.5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901947" y="2565397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2040" y="935596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56376" y="3069453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59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 rot="16200000">
            <a:off x="3959932" y="1592796"/>
            <a:ext cx="504056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The Whole Picture...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7890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Median/LQ/UQ </a:t>
            </a:r>
            <a:r>
              <a:rPr lang="en-GB" b="1" dirty="0" smtClean="0">
                <a:solidFill>
                  <a:schemeClr val="accent6"/>
                </a:solidFill>
              </a:rPr>
              <a:t>class interval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50578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b="1" dirty="0" smtClean="0">
                <a:solidFill>
                  <a:schemeClr val="accent6"/>
                </a:solidFill>
              </a:rPr>
              <a:t>Estimate</a:t>
            </a:r>
            <a:r>
              <a:rPr lang="en-GB" dirty="0" smtClean="0">
                <a:solidFill>
                  <a:schemeClr val="accent6"/>
                </a:solidFill>
              </a:rPr>
              <a:t> of Median/LQ/UQ/num values in range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3973624" y="3379304"/>
            <a:ext cx="4766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5400000">
            <a:off x="7092280" y="3212976"/>
            <a:ext cx="28803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508104" y="2420888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5400000">
            <a:off x="6961956" y="4855468"/>
            <a:ext cx="260648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9081872">
            <a:off x="5465480" y="5654906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5400000">
            <a:off x="935596" y="3032956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67544" y="35010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Determine Median/LQ/UQ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476749">
            <a:off x="1754488" y="4844312"/>
            <a:ext cx="1997827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203848" y="2060848"/>
          <a:ext cx="21602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086"/>
                <a:gridCol w="1159154"/>
              </a:tblGrid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Width (cm)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Frequency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</a:t>
                      </a:r>
                      <a:r>
                        <a:rPr lang="en-GB" sz="1200" baseline="0" dirty="0" smtClean="0"/>
                        <a:t> &lt;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 &lt;</a:t>
                      </a:r>
                      <a:r>
                        <a:rPr lang="en-GB" sz="1200" baseline="0" dirty="0" smtClean="0"/>
                        <a:t> w &lt; 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25 &lt; w &lt; 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228184" y="2060848"/>
          <a:ext cx="21602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086"/>
                <a:gridCol w="1159154"/>
              </a:tblGrid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Width (cm)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Cum Freq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</a:t>
                      </a:r>
                      <a:r>
                        <a:rPr lang="en-GB" sz="1200" baseline="0" dirty="0" smtClean="0"/>
                        <a:t> &lt;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</a:t>
                      </a:r>
                      <a:r>
                        <a:rPr lang="en-GB" sz="1200" baseline="0" dirty="0" smtClean="0"/>
                        <a:t> w &lt; 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 &lt; 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2627784" y="2276872"/>
            <a:ext cx="4766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23528" y="1772816"/>
            <a:ext cx="2232248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Widths (cm):</a:t>
            </a:r>
          </a:p>
          <a:p>
            <a:r>
              <a:rPr lang="en-GB" sz="1600" dirty="0" smtClean="0"/>
              <a:t> 4, 4, 7, 9, 11, 12, 14, 15, 15, 18, 28, 42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660232" y="350100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60232" y="472514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660232" y="4581128"/>
            <a:ext cx="36004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020272" y="3933056"/>
            <a:ext cx="288032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308304" y="3789040"/>
            <a:ext cx="72008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814592" y="162879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Cumulative Frequency Table</a:t>
            </a:r>
            <a:endParaRPr lang="en-GB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740352" y="393305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Cumulative Frequency Graph</a:t>
            </a:r>
            <a:endParaRPr lang="en-GB" sz="1200" b="1" dirty="0"/>
          </a:p>
        </p:txBody>
      </p:sp>
      <p:sp>
        <p:nvSpPr>
          <p:cNvPr id="51" name="Rectangle 50"/>
          <p:cNvSpPr/>
          <p:nvPr/>
        </p:nvSpPr>
        <p:spPr>
          <a:xfrm>
            <a:off x="3491880" y="6021288"/>
            <a:ext cx="72008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211960" y="6021288"/>
            <a:ext cx="36004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/>
          <p:cNvCxnSpPr>
            <a:stCxn id="51" idx="1"/>
          </p:cNvCxnSpPr>
          <p:nvPr/>
        </p:nvCxnSpPr>
        <p:spPr>
          <a:xfrm flipH="1">
            <a:off x="3059832" y="6165304"/>
            <a:ext cx="432048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059832" y="609329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8" name="Straight Connector 57"/>
          <p:cNvCxnSpPr>
            <a:endCxn id="52" idx="3"/>
          </p:cNvCxnSpPr>
          <p:nvPr/>
        </p:nvCxnSpPr>
        <p:spPr>
          <a:xfrm flipH="1">
            <a:off x="4572000" y="6165304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076056" y="609329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1" name="TextBox 60"/>
          <p:cNvSpPr txBox="1"/>
          <p:nvPr/>
        </p:nvSpPr>
        <p:spPr>
          <a:xfrm>
            <a:off x="3707904" y="56612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Box Plots</a:t>
            </a:r>
            <a:endParaRPr lang="en-GB" sz="1200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3491880" y="76470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491880" y="141277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491880" y="1124744"/>
            <a:ext cx="36004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3851920" y="1052736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211960" y="1340768"/>
            <a:ext cx="57606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4283968" y="9087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Histogram</a:t>
            </a:r>
            <a:endParaRPr lang="en-GB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627784" y="16288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Grouped Frequency Table</a:t>
            </a:r>
            <a:endParaRPr lang="en-GB" sz="1200" b="1" dirty="0"/>
          </a:p>
        </p:txBody>
      </p:sp>
      <p:sp>
        <p:nvSpPr>
          <p:cNvPr id="42" name="Right Arrow 41"/>
          <p:cNvSpPr/>
          <p:nvPr/>
        </p:nvSpPr>
        <p:spPr>
          <a:xfrm rot="19150993">
            <a:off x="5307410" y="1553550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120172" y="63549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120172" y="1859632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228184" y="980727"/>
            <a:ext cx="144016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6372200" y="980727"/>
            <a:ext cx="216024" cy="43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588224" y="1247564"/>
            <a:ext cx="252028" cy="165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840252" y="1247565"/>
            <a:ext cx="180020" cy="381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16216" y="6778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Frequency Polygon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6036"/>
            <a:ext cx="6794748" cy="54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previously found:</a:t>
            </a:r>
          </a:p>
          <a:p>
            <a:r>
              <a:rPr lang="en-GB" dirty="0" smtClean="0"/>
              <a:t>Minimum = 9, Maximum = 57, LQ = 16, Median = 34, UQ = 44.5 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87824" y="1700808"/>
            <a:ext cx="1296144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283968" y="1701754"/>
            <a:ext cx="72008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3" idx="1"/>
          </p:cNvCxnSpPr>
          <p:nvPr/>
        </p:nvCxnSpPr>
        <p:spPr>
          <a:xfrm flipH="1">
            <a:off x="2483768" y="1916832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83768" y="1772816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68144" y="1765598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3"/>
          </p:cNvCxnSpPr>
          <p:nvPr/>
        </p:nvCxnSpPr>
        <p:spPr>
          <a:xfrm flipH="1">
            <a:off x="5004048" y="1916832"/>
            <a:ext cx="864096" cy="9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5656" y="544522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mark: Range/interquartile range of boys’ times is greater.</a:t>
            </a:r>
          </a:p>
          <a:p>
            <a:r>
              <a:rPr lang="en-GB" dirty="0" smtClean="0"/>
              <a:t>1 mark: Median of boys’ times is greater.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041239" y="1569874"/>
            <a:ext cx="3970921" cy="706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3323" y="5517232"/>
            <a:ext cx="5568957" cy="706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006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4248472" cy="195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3985"/>
            <a:ext cx="3837806" cy="21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2588"/>
            <a:ext cx="41338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28" y="2579288"/>
            <a:ext cx="3674111" cy="427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0312" y="895467"/>
            <a:ext cx="57606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44</a:t>
            </a:r>
          </a:p>
          <a:p>
            <a:r>
              <a:rPr lang="en-GB" sz="1700" dirty="0" smtClean="0"/>
              <a:t>100</a:t>
            </a:r>
          </a:p>
          <a:p>
            <a:r>
              <a:rPr lang="en-GB" sz="1700" dirty="0" smtClean="0"/>
              <a:t>134</a:t>
            </a:r>
          </a:p>
          <a:p>
            <a:r>
              <a:rPr lang="en-GB" sz="1700" dirty="0" smtClean="0"/>
              <a:t>153</a:t>
            </a:r>
          </a:p>
          <a:p>
            <a:r>
              <a:rPr lang="en-GB" sz="1700" dirty="0" smtClean="0"/>
              <a:t>160</a:t>
            </a:r>
            <a:endParaRPr lang="en-GB" sz="1700" dirty="0"/>
          </a:p>
        </p:txBody>
      </p:sp>
      <p:sp>
        <p:nvSpPr>
          <p:cNvPr id="3" name="Oval 2"/>
          <p:cNvSpPr/>
          <p:nvPr/>
        </p:nvSpPr>
        <p:spPr>
          <a:xfrm>
            <a:off x="2300312" y="6541741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127077" y="4369867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612083" y="366407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044701" y="3211637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482789" y="304991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>
            <a:stCxn id="3" idx="0"/>
            <a:endCxn id="9" idx="0"/>
          </p:cNvCxnSpPr>
          <p:nvPr/>
        </p:nvCxnSpPr>
        <p:spPr>
          <a:xfrm flipV="1">
            <a:off x="2336316" y="4369867"/>
            <a:ext cx="826765" cy="21718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7"/>
            <a:endCxn id="10" idx="3"/>
          </p:cNvCxnSpPr>
          <p:nvPr/>
        </p:nvCxnSpPr>
        <p:spPr>
          <a:xfrm flipV="1">
            <a:off x="3188540" y="3725537"/>
            <a:ext cx="434088" cy="654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7"/>
            <a:endCxn id="11" idx="3"/>
          </p:cNvCxnSpPr>
          <p:nvPr/>
        </p:nvCxnSpPr>
        <p:spPr>
          <a:xfrm flipV="1">
            <a:off x="3673546" y="3273100"/>
            <a:ext cx="381700" cy="4015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7"/>
            <a:endCxn id="12" idx="2"/>
          </p:cNvCxnSpPr>
          <p:nvPr/>
        </p:nvCxnSpPr>
        <p:spPr>
          <a:xfrm flipV="1">
            <a:off x="4106164" y="3085914"/>
            <a:ext cx="376625" cy="1362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43808" y="1634659"/>
                <a:ext cx="17109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25&lt;</m:t>
                      </m:r>
                      <m:r>
                        <a:rPr lang="en-GB" sz="1600" b="0" i="1" smtClean="0"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latin typeface="Cambria Math"/>
                        </a:rPr>
                        <m:t>≤35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34659"/>
                <a:ext cx="171098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42" y="3620516"/>
            <a:ext cx="4280062" cy="123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956376" y="3861048"/>
            <a:ext cx="504056" cy="3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16216" y="4855029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40.9−24.1=16.8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855029"/>
                <a:ext cx="230425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141617" y="2547230"/>
            <a:ext cx="3718416" cy="43107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27077" y="1616705"/>
            <a:ext cx="1329770" cy="374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62943" y="892374"/>
            <a:ext cx="737449" cy="14034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839679" y="3861048"/>
            <a:ext cx="737449" cy="3767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14196" y="4855029"/>
            <a:ext cx="1983642" cy="3767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6" y="260648"/>
            <a:ext cx="415874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5121733" cy="385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23922" y="56612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023922" y="50131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023922" y="53745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023922" y="59735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057021" y="5066909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8054149" y="5399382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54149" y="5694277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65034" y="6007584"/>
            <a:ext cx="442529" cy="261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99592" y="1030964"/>
            <a:ext cx="863894" cy="776065"/>
            <a:chOff x="899592" y="1030964"/>
            <a:chExt cx="863894" cy="77606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899592" y="1030964"/>
              <a:ext cx="863894" cy="31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741714" y="1045030"/>
              <a:ext cx="10886" cy="76199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35730" y="1271083"/>
              <a:ext cx="664470" cy="254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589314" y="1284515"/>
              <a:ext cx="0" cy="522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35730" y="1543226"/>
              <a:ext cx="435870" cy="1343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382485" y="1556657"/>
              <a:ext cx="1" cy="2503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753813" y="1030964"/>
            <a:ext cx="1027179" cy="776065"/>
            <a:chOff x="899592" y="1030964"/>
            <a:chExt cx="1027179" cy="77606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899592" y="1030964"/>
              <a:ext cx="1023530" cy="1406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915885" y="1045030"/>
              <a:ext cx="10886" cy="76199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35730" y="1271083"/>
              <a:ext cx="922078" cy="2431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850572" y="1262744"/>
              <a:ext cx="0" cy="522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35730" y="1543226"/>
              <a:ext cx="845878" cy="25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796143" y="1556657"/>
              <a:ext cx="1" cy="2503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99592" y="2474195"/>
            <a:ext cx="765922" cy="797836"/>
            <a:chOff x="899592" y="1030964"/>
            <a:chExt cx="765922" cy="79783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899592" y="1030964"/>
              <a:ext cx="744151" cy="774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654628" y="1066801"/>
              <a:ext cx="10886" cy="76199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935730" y="1267312"/>
              <a:ext cx="479413" cy="377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426029" y="1284515"/>
              <a:ext cx="0" cy="522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35730" y="1543226"/>
              <a:ext cx="98413" cy="18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012371" y="1567543"/>
              <a:ext cx="1" cy="2503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753813" y="2463310"/>
            <a:ext cx="555444" cy="797837"/>
            <a:chOff x="899592" y="1030964"/>
            <a:chExt cx="555444" cy="797837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899592" y="1030964"/>
              <a:ext cx="555444" cy="186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418792" y="1049597"/>
              <a:ext cx="14473" cy="77920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935730" y="1267311"/>
              <a:ext cx="432220" cy="377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1358669" y="1284515"/>
              <a:ext cx="0" cy="522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935730" y="1543226"/>
              <a:ext cx="334249" cy="71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271667" y="1543226"/>
              <a:ext cx="1" cy="2503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45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848" y="3284984"/>
            <a:ext cx="422315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Summary</a:t>
            </a:r>
            <a:endParaRPr lang="en-GB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323528" y="83671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use a time machine (you made in DT) to travel forward time to when you’re doing your GCSE, in order to give yourself 2 things not to forget when drawing a cumulative frequency diagram. What do you tell yourself?</a:t>
            </a:r>
            <a:endParaRPr lang="en-GB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95536" y="2924944"/>
            <a:ext cx="5616624" cy="1584176"/>
          </a:xfrm>
          <a:prstGeom prst="wedgeRoundRectCallout">
            <a:avLst>
              <a:gd name="adj1" fmla="val 65045"/>
              <a:gd name="adj2" fmla="val 6442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GB" sz="2000" dirty="0" smtClean="0"/>
              <a:t>Plot the point with </a:t>
            </a:r>
            <a:r>
              <a:rPr lang="en-GB" sz="2000" b="1" dirty="0" smtClean="0"/>
              <a:t>0 cumulative frequency</a:t>
            </a:r>
            <a:r>
              <a:rPr lang="en-GB" sz="2000" dirty="0" smtClean="0"/>
              <a:t> at the </a:t>
            </a:r>
            <a:r>
              <a:rPr lang="en-GB" sz="2000" b="1" dirty="0" smtClean="0"/>
              <a:t>START</a:t>
            </a:r>
            <a:r>
              <a:rPr lang="en-GB" sz="2000" dirty="0" smtClean="0"/>
              <a:t> of your first range, not necessarily at the start of the x-axis.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79512" y="4869160"/>
            <a:ext cx="5616624" cy="1584176"/>
          </a:xfrm>
          <a:prstGeom prst="wedgeRoundRectCallout">
            <a:avLst>
              <a:gd name="adj1" fmla="val 67080"/>
              <a:gd name="adj2" fmla="val -3514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GB" sz="2000" dirty="0" smtClean="0"/>
              <a:t>Use the </a:t>
            </a:r>
            <a:r>
              <a:rPr lang="en-GB" sz="2000" b="1" dirty="0" smtClean="0"/>
              <a:t>END</a:t>
            </a:r>
            <a:r>
              <a:rPr lang="en-GB" sz="2000" dirty="0" smtClean="0"/>
              <a:t> of each range when plotting points, so that your cumulative frequency includes all the people in the range.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539552" y="3140968"/>
            <a:ext cx="5256584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5085184"/>
            <a:ext cx="5256584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 rot="16200000">
            <a:off x="3959932" y="1592796"/>
            <a:ext cx="504056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The Whole Picture...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7890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Median/LQ/UQ </a:t>
            </a:r>
            <a:r>
              <a:rPr lang="en-GB" b="1" dirty="0" smtClean="0">
                <a:solidFill>
                  <a:schemeClr val="accent6"/>
                </a:solidFill>
              </a:rPr>
              <a:t>class interval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50578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b="1" dirty="0" smtClean="0">
                <a:solidFill>
                  <a:schemeClr val="accent6"/>
                </a:solidFill>
              </a:rPr>
              <a:t>Estimate</a:t>
            </a:r>
            <a:r>
              <a:rPr lang="en-GB" dirty="0" smtClean="0">
                <a:solidFill>
                  <a:schemeClr val="accent6"/>
                </a:solidFill>
              </a:rPr>
              <a:t> of Median/LQ/UQ/num values in range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3973624" y="3379304"/>
            <a:ext cx="4766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5400000">
            <a:off x="7092280" y="3212976"/>
            <a:ext cx="28803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5508104" y="2420888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5400000">
            <a:off x="6961956" y="4855468"/>
            <a:ext cx="260648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9081872">
            <a:off x="5465480" y="5654906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5400000">
            <a:off x="935596" y="3032956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67544" y="35010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Determine Median/LQ/UQ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476749">
            <a:off x="1754488" y="4844312"/>
            <a:ext cx="1997827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203848" y="2060848"/>
          <a:ext cx="21602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086"/>
                <a:gridCol w="1159154"/>
              </a:tblGrid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Width (cm)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Frequency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</a:t>
                      </a:r>
                      <a:r>
                        <a:rPr lang="en-GB" sz="1200" baseline="0" dirty="0" smtClean="0"/>
                        <a:t> &lt;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 &lt;</a:t>
                      </a:r>
                      <a:r>
                        <a:rPr lang="en-GB" sz="1200" baseline="0" dirty="0" smtClean="0"/>
                        <a:t> w &lt; 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25 &lt; w &lt; 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228184" y="2060848"/>
          <a:ext cx="216024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086"/>
                <a:gridCol w="1159154"/>
              </a:tblGrid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Width (cm)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Cum Freq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</a:t>
                      </a:r>
                      <a:r>
                        <a:rPr lang="en-GB" sz="1200" baseline="0" dirty="0" smtClean="0"/>
                        <a:t> &lt;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</a:t>
                      </a:r>
                      <a:r>
                        <a:rPr lang="en-GB" sz="1200" baseline="0" dirty="0" smtClean="0"/>
                        <a:t> w &lt; 25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&lt; w &lt; 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2627784" y="2276872"/>
            <a:ext cx="4766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323528" y="1772816"/>
            <a:ext cx="2232248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Widths (cm):</a:t>
            </a:r>
          </a:p>
          <a:p>
            <a:r>
              <a:rPr lang="en-GB" sz="1600" dirty="0" smtClean="0"/>
              <a:t> 4, 4, 7, 9, 11, 12, 14, 15, 15, 18, 28, 42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660232" y="350100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660232" y="472514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660232" y="4581128"/>
            <a:ext cx="36004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020272" y="3933056"/>
            <a:ext cx="288032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308304" y="3789040"/>
            <a:ext cx="720080" cy="144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814592" y="162879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Cumulative Frequency Table</a:t>
            </a:r>
            <a:endParaRPr lang="en-GB" sz="1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740352" y="393305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Cumulative Frequency Graph</a:t>
            </a:r>
            <a:endParaRPr lang="en-GB" sz="1200" b="1" dirty="0"/>
          </a:p>
        </p:txBody>
      </p:sp>
      <p:sp>
        <p:nvSpPr>
          <p:cNvPr id="51" name="Rectangle 50"/>
          <p:cNvSpPr/>
          <p:nvPr/>
        </p:nvSpPr>
        <p:spPr>
          <a:xfrm>
            <a:off x="3491880" y="6021288"/>
            <a:ext cx="72008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211960" y="6021288"/>
            <a:ext cx="36004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/>
          <p:cNvCxnSpPr>
            <a:stCxn id="51" idx="1"/>
          </p:cNvCxnSpPr>
          <p:nvPr/>
        </p:nvCxnSpPr>
        <p:spPr>
          <a:xfrm flipH="1">
            <a:off x="3059832" y="6165304"/>
            <a:ext cx="432048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059832" y="609329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8" name="Straight Connector 57"/>
          <p:cNvCxnSpPr>
            <a:endCxn id="52" idx="3"/>
          </p:cNvCxnSpPr>
          <p:nvPr/>
        </p:nvCxnSpPr>
        <p:spPr>
          <a:xfrm flipH="1">
            <a:off x="4572000" y="6165304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076056" y="6093296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1" name="TextBox 60"/>
          <p:cNvSpPr txBox="1"/>
          <p:nvPr/>
        </p:nvSpPr>
        <p:spPr>
          <a:xfrm>
            <a:off x="3707904" y="56612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Box Plots</a:t>
            </a:r>
            <a:endParaRPr lang="en-GB" sz="1200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3491880" y="76470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491880" y="141277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491880" y="1124744"/>
            <a:ext cx="36004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3851920" y="1052736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211960" y="1340768"/>
            <a:ext cx="576064" cy="72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4283968" y="9087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Histogram</a:t>
            </a:r>
            <a:endParaRPr lang="en-GB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627784" y="16288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Grouped Frequency Table</a:t>
            </a:r>
            <a:endParaRPr lang="en-GB" sz="1200" b="1" dirty="0"/>
          </a:p>
        </p:txBody>
      </p:sp>
      <p:sp>
        <p:nvSpPr>
          <p:cNvPr id="42" name="Right Arrow 41"/>
          <p:cNvSpPr/>
          <p:nvPr/>
        </p:nvSpPr>
        <p:spPr>
          <a:xfrm rot="19150993">
            <a:off x="5307410" y="1553550"/>
            <a:ext cx="648072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120172" y="63549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120172" y="1859632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228184" y="980727"/>
            <a:ext cx="144016" cy="648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6372200" y="980727"/>
            <a:ext cx="216024" cy="432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588224" y="1247564"/>
            <a:ext cx="252028" cy="165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6840252" y="1247565"/>
            <a:ext cx="180020" cy="381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16216" y="67788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Frequency Polygon</a:t>
            </a:r>
            <a:endParaRPr lang="en-GB" sz="1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264772" y="1088740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5178276" y="3780532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8528744" y="3511113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  <p:sp>
        <p:nvSpPr>
          <p:cNvPr id="71" name="TextBox 70"/>
          <p:cNvSpPr txBox="1"/>
          <p:nvPr/>
        </p:nvSpPr>
        <p:spPr>
          <a:xfrm>
            <a:off x="4860031" y="5208339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2321353" y="3392140"/>
            <a:ext cx="4320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/>
              </a:rPr>
              <a:t>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616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84984"/>
            <a:ext cx="2520280" cy="170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83768" cy="157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1"/>
            <a:ext cx="2411760" cy="166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4" y="5157192"/>
            <a:ext cx="2357399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132856"/>
            <a:ext cx="2088232" cy="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717032"/>
            <a:ext cx="2088232" cy="81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589240"/>
            <a:ext cx="2160240" cy="8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548680"/>
            <a:ext cx="2016224" cy="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3429000"/>
            <a:ext cx="1858206" cy="132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5282284"/>
            <a:ext cx="1800200" cy="132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188640"/>
            <a:ext cx="1872208" cy="137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1844824"/>
            <a:ext cx="1944216" cy="13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248" y="3717032"/>
            <a:ext cx="2196752" cy="8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2240" y="2060848"/>
            <a:ext cx="2304256" cy="9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2240" y="404664"/>
            <a:ext cx="2304256" cy="93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0232" y="5445224"/>
            <a:ext cx="2377339" cy="94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0" y="1556792"/>
            <a:ext cx="90364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0" y="3284984"/>
            <a:ext cx="90364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5085184"/>
            <a:ext cx="90364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39752" y="0"/>
            <a:ext cx="2232248" cy="15567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39752" y="1556792"/>
            <a:ext cx="2232248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39752" y="3284984"/>
            <a:ext cx="2232248" cy="18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39752" y="5085184"/>
            <a:ext cx="2232248" cy="1772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0" y="0"/>
            <a:ext cx="2016224" cy="15567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0" y="1556792"/>
            <a:ext cx="2016224" cy="17281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0" y="3284984"/>
            <a:ext cx="2016224" cy="1800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72000" y="5085184"/>
            <a:ext cx="2016224" cy="17728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88224" y="0"/>
            <a:ext cx="2555776" cy="15567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88224" y="1556792"/>
            <a:ext cx="2555776" cy="17281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88224" y="3284984"/>
            <a:ext cx="2555776" cy="180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88224" y="5085184"/>
            <a:ext cx="2555776" cy="17728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91880" y="6550223"/>
            <a:ext cx="252028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CARD SORT SOLUTIONS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2"/>
            <a:ext cx="2088232" cy="152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238708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56993"/>
            <a:ext cx="219052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281218"/>
            <a:ext cx="2186669" cy="157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76672"/>
            <a:ext cx="2016224" cy="8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5589240"/>
            <a:ext cx="2114351" cy="83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2276872"/>
            <a:ext cx="2095301" cy="60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3933056"/>
            <a:ext cx="2088232" cy="54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5445224"/>
            <a:ext cx="15965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188640"/>
            <a:ext cx="19499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3501008"/>
            <a:ext cx="1872208" cy="132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6016" y="1772816"/>
            <a:ext cx="181820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5517232"/>
            <a:ext cx="2088232" cy="86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248" y="476672"/>
            <a:ext cx="2233264" cy="92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76256" y="3933056"/>
            <a:ext cx="2124744" cy="8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48264" y="2204864"/>
            <a:ext cx="2088232" cy="81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1556792"/>
            <a:ext cx="90364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3284984"/>
            <a:ext cx="90364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5085184"/>
            <a:ext cx="90364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339752" y="0"/>
            <a:ext cx="2232248" cy="15567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39752" y="1556792"/>
            <a:ext cx="2232248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39752" y="3284984"/>
            <a:ext cx="2232248" cy="18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39752" y="5085184"/>
            <a:ext cx="2232248" cy="1772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Description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72000" y="0"/>
            <a:ext cx="2016224" cy="15567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72000" y="1556792"/>
            <a:ext cx="2016224" cy="17281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72000" y="3284984"/>
            <a:ext cx="2016224" cy="1800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72000" y="5085184"/>
            <a:ext cx="2016224" cy="17728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Cumulative Frequency Graph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88224" y="0"/>
            <a:ext cx="2555776" cy="15567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588224" y="1556792"/>
            <a:ext cx="2555776" cy="17281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88224" y="3284984"/>
            <a:ext cx="2555776" cy="180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88224" y="5085184"/>
            <a:ext cx="2555776" cy="17728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Box 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940152" y="3933056"/>
            <a:ext cx="10081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Median/Quartile </a:t>
            </a:r>
            <a:r>
              <a:rPr lang="en-GB" sz="3200" dirty="0" smtClean="0"/>
              <a:t>Reca</a:t>
            </a:r>
            <a:r>
              <a:rPr lang="en-GB" sz="3200" dirty="0"/>
              <a:t>p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34076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are the ages of 10 people at Pablo’s party. Choose the correct value.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91683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12, 13, 14, 14, 15, 16, 16, 17, 19, 24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3059832" y="3068960"/>
            <a:ext cx="100811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3059832" y="3068960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15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5940152" y="3068960"/>
            <a:ext cx="100811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5940152" y="3068960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16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32129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Median: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4499992" y="3068960"/>
            <a:ext cx="10081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4499992" y="3068960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15.5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3059832" y="3933056"/>
            <a:ext cx="100811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933056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13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4499992" y="3933056"/>
            <a:ext cx="100811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5940152" y="3933056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14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75656" y="40770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LQ:</a:t>
            </a:r>
            <a:endParaRPr lang="en-GB" sz="2400" dirty="0"/>
          </a:p>
        </p:txBody>
      </p:sp>
      <p:sp>
        <p:nvSpPr>
          <p:cNvPr id="21" name="Rectangle 20"/>
          <p:cNvSpPr/>
          <p:nvPr/>
        </p:nvSpPr>
        <p:spPr>
          <a:xfrm>
            <a:off x="4499992" y="3933056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13.5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3059832" y="4797152"/>
            <a:ext cx="10081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Wingdings"/>
              </a:rPr>
              <a:t></a:t>
            </a:r>
            <a:endParaRPr lang="en-GB" sz="2800" dirty="0"/>
          </a:p>
        </p:txBody>
      </p:sp>
      <p:sp>
        <p:nvSpPr>
          <p:cNvPr id="23" name="Rectangle 22"/>
          <p:cNvSpPr/>
          <p:nvPr/>
        </p:nvSpPr>
        <p:spPr>
          <a:xfrm>
            <a:off x="5940152" y="4797152"/>
            <a:ext cx="100811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24" name="Rectangle 23"/>
          <p:cNvSpPr/>
          <p:nvPr/>
        </p:nvSpPr>
        <p:spPr>
          <a:xfrm>
            <a:off x="3059832" y="4797152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17</a:t>
            </a:r>
            <a:endParaRPr lang="en-GB" sz="2400" dirty="0"/>
          </a:p>
        </p:txBody>
      </p:sp>
      <p:sp>
        <p:nvSpPr>
          <p:cNvPr id="25" name="Rectangle 24"/>
          <p:cNvSpPr/>
          <p:nvPr/>
        </p:nvSpPr>
        <p:spPr>
          <a:xfrm>
            <a:off x="4499992" y="4797152"/>
            <a:ext cx="100811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ym typeface="Symbol"/>
              </a:rPr>
              <a:t></a:t>
            </a:r>
            <a:r>
              <a:rPr lang="en-GB" sz="2800" dirty="0" smtClean="0">
                <a:sym typeface="Wingdings"/>
              </a:rPr>
              <a:t>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5940152" y="4797152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19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475656" y="494116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UQ:</a:t>
            </a:r>
            <a:endParaRPr lang="en-GB" sz="2400" dirty="0"/>
          </a:p>
        </p:txBody>
      </p:sp>
      <p:sp>
        <p:nvSpPr>
          <p:cNvPr id="28" name="Rectangle 27"/>
          <p:cNvSpPr/>
          <p:nvPr/>
        </p:nvSpPr>
        <p:spPr>
          <a:xfrm>
            <a:off x="4499992" y="4797152"/>
            <a:ext cx="1008112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18</a:t>
            </a:r>
            <a:endParaRPr lang="en-GB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31640" y="3861048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31640" y="4725144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331640" y="5589240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771800" y="2996952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99592" y="566124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Interquartile</a:t>
            </a:r>
            <a:endParaRPr lang="en-GB" sz="2400" dirty="0"/>
          </a:p>
          <a:p>
            <a:r>
              <a:rPr lang="en-GB" sz="2400" dirty="0" smtClean="0"/>
              <a:t>Range:</a:t>
            </a:r>
            <a:endParaRPr lang="en-GB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059832" y="573325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3</a:t>
            </a:r>
            <a:endParaRPr lang="en-GB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4716016" y="58772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Range:</a:t>
            </a:r>
            <a:endParaRPr lang="en-GB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012160" y="573325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12</a:t>
            </a:r>
            <a:endParaRPr lang="en-GB" sz="3600" dirty="0"/>
          </a:p>
        </p:txBody>
      </p:sp>
      <p:sp>
        <p:nvSpPr>
          <p:cNvPr id="42" name="Rectangle 41"/>
          <p:cNvSpPr/>
          <p:nvPr/>
        </p:nvSpPr>
        <p:spPr>
          <a:xfrm>
            <a:off x="3923928" y="1844824"/>
            <a:ext cx="1224136" cy="648072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1475656" y="1772816"/>
            <a:ext cx="2952328" cy="864096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572000" y="1772816"/>
            <a:ext cx="2952328" cy="864096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868144" y="5661248"/>
            <a:ext cx="10081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987824" y="5661248"/>
            <a:ext cx="10081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8" grpId="0" animBg="1"/>
      <p:bldP spid="21" grpId="0" animBg="1"/>
      <p:bldP spid="24" grpId="0" animBg="1"/>
      <p:bldP spid="26" grpId="0" animBg="1"/>
      <p:bldP spid="28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164288" y="242088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3</a:t>
            </a:r>
            <a:endParaRPr lang="en-GB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5220072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2.5</a:t>
            </a:r>
            <a:endParaRPr lang="en-GB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3275856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1.5</a:t>
            </a:r>
            <a:endParaRPr lang="en-GB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7164288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3.5</a:t>
            </a:r>
            <a:endParaRPr lang="en-GB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275856" y="40050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1.5</a:t>
            </a:r>
            <a:endParaRPr lang="en-GB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5220072" y="40050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64288" y="40050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4.5</a:t>
            </a:r>
            <a:endParaRPr lang="en-GB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3275856" y="479715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5220072" y="479715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3.5</a:t>
            </a:r>
            <a:endParaRPr lang="en-GB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7164288" y="479715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220072" y="242088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2</a:t>
            </a:r>
            <a:endParaRPr lang="en-GB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5856" y="242088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51" name="Rectangle 50"/>
          <p:cNvSpPr/>
          <p:nvPr/>
        </p:nvSpPr>
        <p:spPr>
          <a:xfrm>
            <a:off x="2627784" y="2348880"/>
            <a:ext cx="194421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572000" y="2348880"/>
            <a:ext cx="194421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516216" y="2348880"/>
            <a:ext cx="194421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627784" y="3068960"/>
            <a:ext cx="194421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572000" y="3068960"/>
            <a:ext cx="194421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516216" y="3068960"/>
            <a:ext cx="194421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627784" y="3861048"/>
            <a:ext cx="1944216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72000" y="3861048"/>
            <a:ext cx="1944216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516216" y="3861048"/>
            <a:ext cx="1944216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627784" y="4725144"/>
            <a:ext cx="194421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572000" y="4725144"/>
            <a:ext cx="194421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516216" y="4725144"/>
            <a:ext cx="194421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</a:t>
            </a:r>
            <a:r>
              <a:rPr lang="en-GB" sz="3200" dirty="0" err="1" smtClean="0"/>
              <a:t>Quickfire</a:t>
            </a:r>
            <a:r>
              <a:rPr lang="en-GB" sz="3200" dirty="0" smtClean="0"/>
              <a:t> Quartiles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4208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1, 2, 3</a:t>
            </a:r>
            <a:endParaRPr lang="en-GB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27784" y="1556792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0" y="1556792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16216" y="1556792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5536" y="2348880"/>
            <a:ext cx="80648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27784" y="1628800"/>
            <a:ext cx="1944216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LQ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1628800"/>
            <a:ext cx="1944216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Median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6516216" y="1628800"/>
            <a:ext cx="1944216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UQ</a:t>
            </a:r>
            <a:endParaRPr lang="en-GB" sz="3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460432" y="1628800"/>
            <a:ext cx="0" cy="3888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5536" y="306896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5536" y="3861048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5536" y="472514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5536" y="5517232"/>
            <a:ext cx="80648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536" y="32129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1, 2, 3, 4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6" y="40050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1, 2, 3, 4, 5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95536" y="486916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1, 2, 3, 4, 5, 6</a:t>
            </a:r>
            <a:endParaRPr lang="en-GB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1043608" y="573325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Rule for lower quartile: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Even</a:t>
            </a:r>
            <a:r>
              <a:rPr lang="en-GB" dirty="0" smtClean="0"/>
              <a:t> num of items: find median of bottom half.</a:t>
            </a:r>
          </a:p>
          <a:p>
            <a:pPr>
              <a:buFont typeface="Arial" pitchFamily="34" charset="0"/>
              <a:buChar char="•"/>
            </a:pPr>
            <a:r>
              <a:rPr lang="en-GB" b="1" dirty="0" smtClean="0"/>
              <a:t>Odd</a:t>
            </a:r>
            <a:r>
              <a:rPr lang="en-GB" dirty="0" smtClean="0"/>
              <a:t> num of items: throw away middle item, find medium of remaining half.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What if there’s lots of items?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31 items, in order of value. What items should we use for the median and lower/upper quartiles?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3" y="1628800"/>
            <a:ext cx="8280920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0   1   1   2   4   5   5   6   7   8   10   10   14   14   14   14   15   16   17   29   31   31   37   37   38   39   40   40   41   43   44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3879706"/>
            <a:ext cx="283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the 16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item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84168" y="3789040"/>
                <a:ext cx="2859035" cy="6138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400" dirty="0" smtClean="0"/>
                  <a:t> item</a:t>
                </a:r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789040"/>
                <a:ext cx="2859035" cy="613886"/>
              </a:xfrm>
              <a:prstGeom prst="rect">
                <a:avLst/>
              </a:prstGeom>
              <a:blipFill rotWithShape="1">
                <a:blip r:embed="rId2"/>
                <a:stretch>
                  <a:fillRect l="-2748" b="-8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7543" y="3789040"/>
            <a:ext cx="136815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Median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67543" y="2924944"/>
            <a:ext cx="136815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LQ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67544" y="4725144"/>
            <a:ext cx="136815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U</a:t>
            </a:r>
            <a:r>
              <a:rPr lang="en-GB" sz="2400" b="1" dirty="0" smtClean="0"/>
              <a:t>Q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11759" y="2920263"/>
            <a:ext cx="283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the 8 </a:t>
            </a:r>
            <a:r>
              <a:rPr lang="en-GB" sz="2800" baseline="30000" dirty="0" err="1" smtClean="0"/>
              <a:t>th</a:t>
            </a:r>
            <a:r>
              <a:rPr lang="en-GB" sz="2800" dirty="0" smtClean="0"/>
              <a:t> item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84167" y="2924944"/>
                <a:ext cx="2859035" cy="6138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400" dirty="0" smtClean="0"/>
                  <a:t> item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2924944"/>
                <a:ext cx="2859035" cy="613886"/>
              </a:xfrm>
              <a:prstGeom prst="rect">
                <a:avLst/>
              </a:prstGeom>
              <a:blipFill rotWithShape="1">
                <a:blip r:embed="rId3"/>
                <a:stretch>
                  <a:fillRect l="-2748" b="-7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411760" y="4725144"/>
            <a:ext cx="283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the 24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item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84168" y="4634478"/>
                <a:ext cx="2859035" cy="6138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400" dirty="0" smtClean="0"/>
                  <a:t> item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634478"/>
                <a:ext cx="2859035" cy="613886"/>
              </a:xfrm>
              <a:prstGeom prst="rect">
                <a:avLst/>
              </a:prstGeom>
              <a:blipFill rotWithShape="1">
                <a:blip r:embed="rId4"/>
                <a:stretch>
                  <a:fillRect l="-2748" b="-7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680284" y="2882179"/>
            <a:ext cx="26826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94138" y="3735943"/>
            <a:ext cx="379097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94138" y="4615483"/>
            <a:ext cx="379097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65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482" y="1556792"/>
            <a:ext cx="2232248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/>
              <a:t>Num</a:t>
            </a:r>
            <a:r>
              <a:rPr lang="en-GB" sz="3200" dirty="0" smtClean="0"/>
              <a:t> items</a:t>
            </a:r>
            <a:endParaRPr lang="en-GB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306896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552" y="24208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15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0036" y="327540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23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07707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39</a:t>
            </a:r>
            <a:endParaRPr lang="en-GB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5536" y="3933056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5536" y="479715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46438" y="242783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161027" y="242783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8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035169" y="242786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12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916350" y="327540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130939" y="327540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12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005081" y="327543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18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916350" y="407707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130939" y="407707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20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005081" y="407710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30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916350" y="497328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12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130939" y="497328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24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005081" y="497331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36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39552" y="497328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47</a:t>
            </a:r>
            <a:endParaRPr lang="en-GB" sz="2800" dirty="0"/>
          </a:p>
        </p:txBody>
      </p:sp>
      <p:sp>
        <p:nvSpPr>
          <p:cNvPr id="28" name="Rectangle 27"/>
          <p:cNvSpPr/>
          <p:nvPr/>
        </p:nvSpPr>
        <p:spPr>
          <a:xfrm>
            <a:off x="2627784" y="2348880"/>
            <a:ext cx="216024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88024" y="2348880"/>
            <a:ext cx="2016224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04247" y="2348880"/>
            <a:ext cx="1702861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27784" y="3078576"/>
            <a:ext cx="2160240" cy="854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98535" y="3078576"/>
            <a:ext cx="2016224" cy="854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14759" y="3078576"/>
            <a:ext cx="1702861" cy="854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17271" y="3933056"/>
            <a:ext cx="2160240" cy="854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88022" y="3933056"/>
            <a:ext cx="2016224" cy="854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04246" y="3933056"/>
            <a:ext cx="1702861" cy="8544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614592" y="4797152"/>
            <a:ext cx="216024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85343" y="4797152"/>
            <a:ext cx="2016224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01567" y="4797152"/>
            <a:ext cx="1702861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2627784" y="1556792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88024" y="1542971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04248" y="1536061"/>
            <a:ext cx="0" cy="39604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8425" y="5496501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What if there’s lots of items?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2658406" y="1556792"/>
            <a:ext cx="2129616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LQ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4798534" y="1556792"/>
            <a:ext cx="2016225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Median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6814759" y="1556792"/>
            <a:ext cx="1692350" cy="7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UQ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111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   Box Plots</a:t>
            </a:r>
            <a:endParaRPr lang="en-GB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83163"/>
            <a:ext cx="9144000" cy="0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76470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Box Plots allow us to visually represent the distribution of the data.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16204"/>
              </p:ext>
            </p:extLst>
          </p:nvPr>
        </p:nvGraphicFramePr>
        <p:xfrm>
          <a:off x="539552" y="1484784"/>
          <a:ext cx="8064895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Minimum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LQ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Maximum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619672" y="5085184"/>
            <a:ext cx="60486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907704" y="5085184"/>
            <a:ext cx="5184576" cy="144016"/>
            <a:chOff x="1907704" y="5085184"/>
            <a:chExt cx="5184576" cy="288032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907704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771800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635896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499992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364088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228184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092280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763688" y="52292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0              5             10            15            20             25           30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411760" y="4221088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88224" y="4293096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8024" y="4005064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99992" y="4005064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24128" y="4005064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5576" y="2348880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267744" y="2348880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923928" y="2348880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652120" y="2348880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7308304" y="2348880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499992" y="4005064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99992" y="4797152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411760" y="4437112"/>
            <a:ext cx="20882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24128" y="4437112"/>
            <a:ext cx="8640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9552" y="594928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is the </a:t>
            </a:r>
            <a:r>
              <a:rPr lang="en-GB" b="1" dirty="0" smtClean="0"/>
              <a:t>IQR</a:t>
            </a:r>
            <a:r>
              <a:rPr lang="en-GB" dirty="0" smtClean="0"/>
              <a:t> represented in this diagram?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4644008" y="594928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is the </a:t>
            </a:r>
            <a:r>
              <a:rPr lang="en-GB" b="1" dirty="0" smtClean="0"/>
              <a:t>range</a:t>
            </a:r>
            <a:r>
              <a:rPr lang="en-GB" dirty="0" smtClean="0"/>
              <a:t> represented in this diagram?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3491880" y="6021288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7524328" y="6021288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  <p:grpSp>
        <p:nvGrpSpPr>
          <p:cNvPr id="56" name="Group 55"/>
          <p:cNvGrpSpPr/>
          <p:nvPr/>
        </p:nvGrpSpPr>
        <p:grpSpPr>
          <a:xfrm>
            <a:off x="4499992" y="3356992"/>
            <a:ext cx="1224136" cy="504056"/>
            <a:chOff x="4499992" y="3356992"/>
            <a:chExt cx="1224136" cy="504056"/>
          </a:xfrm>
        </p:grpSpPr>
        <p:sp>
          <p:nvSpPr>
            <p:cNvPr id="51" name="Left Brace 50"/>
            <p:cNvSpPr/>
            <p:nvPr/>
          </p:nvSpPr>
          <p:spPr>
            <a:xfrm rot="5400000">
              <a:off x="5004048" y="3140968"/>
              <a:ext cx="216024" cy="1224136"/>
            </a:xfrm>
            <a:prstGeom prst="leftBrace">
              <a:avLst/>
            </a:prstGeom>
            <a:ln>
              <a:prstDash val="sys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60032" y="3356992"/>
              <a:ext cx="648072" cy="30777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IQR</a:t>
              </a:r>
              <a:endParaRPr lang="en-GB" sz="1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11760" y="2780928"/>
            <a:ext cx="4176464" cy="576064"/>
            <a:chOff x="2411760" y="2780928"/>
            <a:chExt cx="4176464" cy="576064"/>
          </a:xfrm>
        </p:grpSpPr>
        <p:sp>
          <p:nvSpPr>
            <p:cNvPr id="53" name="Left Brace 52"/>
            <p:cNvSpPr/>
            <p:nvPr/>
          </p:nvSpPr>
          <p:spPr>
            <a:xfrm rot="5400000">
              <a:off x="4355976" y="1124744"/>
              <a:ext cx="288032" cy="4176464"/>
            </a:xfrm>
            <a:prstGeom prst="leftBrace">
              <a:avLst/>
            </a:prstGeom>
            <a:ln>
              <a:prstDash val="sys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211960" y="2780928"/>
              <a:ext cx="648072" cy="30777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range</a:t>
              </a:r>
              <a:endParaRPr lang="en-GB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2" name="TextBox 1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   Box Plots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2339752" y="4509120"/>
            <a:ext cx="60486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23"/>
          <p:cNvGrpSpPr/>
          <p:nvPr/>
        </p:nvGrpSpPr>
        <p:grpSpPr>
          <a:xfrm>
            <a:off x="2627784" y="4509120"/>
            <a:ext cx="5184576" cy="144016"/>
            <a:chOff x="1907704" y="5085184"/>
            <a:chExt cx="5184576" cy="288032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907704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771800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635896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499992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364088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228184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092280" y="5085184"/>
              <a:ext cx="0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483768" y="46531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0              4              8             12            16             20           24</a:t>
            </a:r>
            <a:endParaRPr lang="en-GB" dirty="0"/>
          </a:p>
        </p:txBody>
      </p:sp>
      <p:grpSp>
        <p:nvGrpSpPr>
          <p:cNvPr id="57" name="Group 56"/>
          <p:cNvGrpSpPr/>
          <p:nvPr/>
        </p:nvGrpSpPr>
        <p:grpSpPr>
          <a:xfrm>
            <a:off x="3635896" y="3429000"/>
            <a:ext cx="3312368" cy="792088"/>
            <a:chOff x="3635896" y="3429000"/>
            <a:chExt cx="3312368" cy="792088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635896" y="3645024"/>
              <a:ext cx="0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48264" y="3717032"/>
              <a:ext cx="0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355976" y="3429000"/>
              <a:ext cx="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067944" y="3429000"/>
              <a:ext cx="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436096" y="3429000"/>
              <a:ext cx="0" cy="792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067944" y="3429000"/>
              <a:ext cx="13681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067944" y="4221088"/>
              <a:ext cx="136815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35896" y="3861048"/>
              <a:ext cx="432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436096" y="3861048"/>
              <a:ext cx="151216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67544" y="112474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Sketch a box plot to represent the given weights of cats: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1835696" y="155679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5lb, 6lb, 7.5lb, 8lb, 8lb, 9lb, 12lb, 14lb, 20lb </a:t>
            </a:r>
            <a:endParaRPr lang="en-GB" sz="24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39552" y="2204864"/>
          <a:ext cx="8064895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Minimum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Maximum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Lower Quartile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Upper Quartile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93992"/>
            <a:ext cx="1284163" cy="276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539552" y="2564904"/>
            <a:ext cx="158417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23728" y="2564904"/>
            <a:ext cx="165618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779912" y="2564904"/>
            <a:ext cx="158417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364088" y="2564904"/>
            <a:ext cx="165618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020272" y="2564904"/>
            <a:ext cx="158417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788024" y="5301208"/>
            <a:ext cx="7920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Sketch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2139</Words>
  <Application>Microsoft Office PowerPoint</Application>
  <PresentationFormat>On-screen Show (4:3)</PresentationFormat>
  <Paragraphs>692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GCSE: Box Plots and Cumulative Frequency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jamf</dc:creator>
  <cp:lastModifiedBy>barkerje</cp:lastModifiedBy>
  <cp:revision>47</cp:revision>
  <dcterms:created xsi:type="dcterms:W3CDTF">2013-06-16T12:53:45Z</dcterms:created>
  <dcterms:modified xsi:type="dcterms:W3CDTF">2016-07-03T21:09:46Z</dcterms:modified>
</cp:coreProperties>
</file>