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5" r:id="rId4"/>
    <p:sldId id="276" r:id="rId5"/>
    <p:sldId id="261" r:id="rId6"/>
    <p:sldId id="277" r:id="rId7"/>
    <p:sldId id="262" r:id="rId8"/>
    <p:sldId id="278" r:id="rId9"/>
    <p:sldId id="265" r:id="rId10"/>
    <p:sldId id="266" r:id="rId11"/>
    <p:sldId id="269" r:id="rId12"/>
    <p:sldId id="267" r:id="rId13"/>
    <p:sldId id="268" r:id="rId14"/>
    <p:sldId id="287" r:id="rId15"/>
    <p:sldId id="272" r:id="rId16"/>
    <p:sldId id="274" r:id="rId17"/>
    <p:sldId id="273" r:id="rId18"/>
    <p:sldId id="279" r:id="rId19"/>
    <p:sldId id="280" r:id="rId20"/>
    <p:sldId id="281" r:id="rId21"/>
    <p:sldId id="259" r:id="rId22"/>
    <p:sldId id="282" r:id="rId23"/>
    <p:sldId id="283" r:id="rId24"/>
    <p:sldId id="284" r:id="rId25"/>
    <p:sldId id="285" r:id="rId26"/>
    <p:sldId id="263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74" d="100"/>
          <a:sy n="74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.png"/><Relationship Id="rId4" Type="http://schemas.openxmlformats.org/officeDocument/2006/relationships/image" Target="../media/image1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F474D-67CD-443F-86A5-D45D1ABE2BC9}" type="datetimeFigureOut">
              <a:rPr lang="en-GB" smtClean="0"/>
              <a:pPr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795D-D604-4FDF-8423-F1847936054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.png"/><Relationship Id="rId7" Type="http://schemas.openxmlformats.org/officeDocument/2006/relationships/image" Target="../media/image460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11" Type="http://schemas.openxmlformats.org/officeDocument/2006/relationships/image" Target="../media/image50.png"/><Relationship Id="rId5" Type="http://schemas.openxmlformats.org/officeDocument/2006/relationships/image" Target="../media/image45.png"/><Relationship Id="rId10" Type="http://schemas.openxmlformats.org/officeDocument/2006/relationships/image" Target="../media/image49.png"/><Relationship Id="rId4" Type="http://schemas.openxmlformats.org/officeDocument/2006/relationships/image" Target="../media/image44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113.png"/><Relationship Id="rId3" Type="http://schemas.openxmlformats.org/officeDocument/2006/relationships/image" Target="../media/image1030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17" Type="http://schemas.openxmlformats.org/officeDocument/2006/relationships/image" Target="../media/image55.png"/><Relationship Id="rId2" Type="http://schemas.openxmlformats.org/officeDocument/2006/relationships/image" Target="../media/image1020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11" Type="http://schemas.openxmlformats.org/officeDocument/2006/relationships/image" Target="../media/image111.png"/><Relationship Id="rId5" Type="http://schemas.openxmlformats.org/officeDocument/2006/relationships/image" Target="../media/image105.png"/><Relationship Id="rId15" Type="http://schemas.openxmlformats.org/officeDocument/2006/relationships/image" Target="../media/image115.png"/><Relationship Id="rId10" Type="http://schemas.openxmlformats.org/officeDocument/2006/relationships/image" Target="../media/image110.png"/><Relationship Id="rId4" Type="http://schemas.openxmlformats.org/officeDocument/2006/relationships/image" Target="../media/image1040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18" Type="http://schemas.openxmlformats.org/officeDocument/2006/relationships/image" Target="../media/image82.png"/><Relationship Id="rId26" Type="http://schemas.openxmlformats.org/officeDocument/2006/relationships/image" Target="../media/image90.png"/><Relationship Id="rId3" Type="http://schemas.openxmlformats.org/officeDocument/2006/relationships/image" Target="../media/image67.png"/><Relationship Id="rId21" Type="http://schemas.openxmlformats.org/officeDocument/2006/relationships/image" Target="../media/image85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5" Type="http://schemas.openxmlformats.org/officeDocument/2006/relationships/image" Target="../media/image89.png"/><Relationship Id="rId33" Type="http://schemas.openxmlformats.org/officeDocument/2006/relationships/image" Target="../media/image97.png"/><Relationship Id="rId2" Type="http://schemas.openxmlformats.org/officeDocument/2006/relationships/image" Target="../media/image66.png"/><Relationship Id="rId16" Type="http://schemas.openxmlformats.org/officeDocument/2006/relationships/image" Target="../media/image80.png"/><Relationship Id="rId20" Type="http://schemas.openxmlformats.org/officeDocument/2006/relationships/image" Target="../media/image84.png"/><Relationship Id="rId29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75.png"/><Relationship Id="rId24" Type="http://schemas.openxmlformats.org/officeDocument/2006/relationships/image" Target="../media/image88.png"/><Relationship Id="rId32" Type="http://schemas.openxmlformats.org/officeDocument/2006/relationships/image" Target="../media/image96.png"/><Relationship Id="rId5" Type="http://schemas.openxmlformats.org/officeDocument/2006/relationships/image" Target="../media/image69.png"/><Relationship Id="rId15" Type="http://schemas.openxmlformats.org/officeDocument/2006/relationships/image" Target="../media/image79.png"/><Relationship Id="rId23" Type="http://schemas.openxmlformats.org/officeDocument/2006/relationships/image" Target="../media/image87.png"/><Relationship Id="rId28" Type="http://schemas.openxmlformats.org/officeDocument/2006/relationships/image" Target="../media/image92.png"/><Relationship Id="rId10" Type="http://schemas.openxmlformats.org/officeDocument/2006/relationships/image" Target="../media/image74.png"/><Relationship Id="rId19" Type="http://schemas.openxmlformats.org/officeDocument/2006/relationships/image" Target="../media/image83.png"/><Relationship Id="rId31" Type="http://schemas.openxmlformats.org/officeDocument/2006/relationships/image" Target="../media/image95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Relationship Id="rId22" Type="http://schemas.openxmlformats.org/officeDocument/2006/relationships/image" Target="../media/image86.png"/><Relationship Id="rId27" Type="http://schemas.openxmlformats.org/officeDocument/2006/relationships/image" Target="../media/image91.png"/><Relationship Id="rId30" Type="http://schemas.openxmlformats.org/officeDocument/2006/relationships/image" Target="../media/image9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70.png"/><Relationship Id="rId7" Type="http://schemas.openxmlformats.org/officeDocument/2006/relationships/image" Target="../media/image10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1.png"/><Relationship Id="rId3" Type="http://schemas.openxmlformats.org/officeDocument/2006/relationships/image" Target="../media/image980.png"/><Relationship Id="rId7" Type="http://schemas.openxmlformats.org/officeDocument/2006/relationships/image" Target="../media/image1021.png"/><Relationship Id="rId2" Type="http://schemas.openxmlformats.org/officeDocument/2006/relationships/image" Target="../media/image5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0.png"/><Relationship Id="rId5" Type="http://schemas.openxmlformats.org/officeDocument/2006/relationships/image" Target="../media/image1000.png"/><Relationship Id="rId4" Type="http://schemas.openxmlformats.org/officeDocument/2006/relationships/image" Target="../media/image99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3" Type="http://schemas.openxmlformats.org/officeDocument/2006/relationships/image" Target="../media/image106.png"/><Relationship Id="rId7" Type="http://schemas.openxmlformats.org/officeDocument/2006/relationships/image" Target="../media/image118.png"/><Relationship Id="rId2" Type="http://schemas.openxmlformats.org/officeDocument/2006/relationships/image" Target="../media/image10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7.png"/><Relationship Id="rId11" Type="http://schemas.openxmlformats.org/officeDocument/2006/relationships/image" Target="../media/image122.png"/><Relationship Id="rId5" Type="http://schemas.openxmlformats.org/officeDocument/2006/relationships/image" Target="../media/image116.png"/><Relationship Id="rId10" Type="http://schemas.openxmlformats.org/officeDocument/2006/relationships/image" Target="../media/image121.png"/><Relationship Id="rId4" Type="http://schemas.openxmlformats.org/officeDocument/2006/relationships/image" Target="../media/image108.png"/><Relationship Id="rId9" Type="http://schemas.openxmlformats.org/officeDocument/2006/relationships/image" Target="../media/image12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13" Type="http://schemas.openxmlformats.org/officeDocument/2006/relationships/image" Target="../media/image134.png"/><Relationship Id="rId3" Type="http://schemas.openxmlformats.org/officeDocument/2006/relationships/image" Target="../media/image124.png"/><Relationship Id="rId7" Type="http://schemas.openxmlformats.org/officeDocument/2006/relationships/image" Target="../media/image128.png"/><Relationship Id="rId12" Type="http://schemas.openxmlformats.org/officeDocument/2006/relationships/image" Target="../media/image133.png"/><Relationship Id="rId2" Type="http://schemas.openxmlformats.org/officeDocument/2006/relationships/image" Target="../media/image123.png"/><Relationship Id="rId16" Type="http://schemas.openxmlformats.org/officeDocument/2006/relationships/image" Target="../media/image1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7.png"/><Relationship Id="rId11" Type="http://schemas.openxmlformats.org/officeDocument/2006/relationships/image" Target="../media/image132.png"/><Relationship Id="rId5" Type="http://schemas.openxmlformats.org/officeDocument/2006/relationships/image" Target="../media/image126.png"/><Relationship Id="rId15" Type="http://schemas.openxmlformats.org/officeDocument/2006/relationships/image" Target="../media/image136.png"/><Relationship Id="rId10" Type="http://schemas.openxmlformats.org/officeDocument/2006/relationships/image" Target="../media/image131.png"/><Relationship Id="rId4" Type="http://schemas.openxmlformats.org/officeDocument/2006/relationships/image" Target="../media/image125.png"/><Relationship Id="rId9" Type="http://schemas.openxmlformats.org/officeDocument/2006/relationships/image" Target="../media/image130.png"/><Relationship Id="rId14" Type="http://schemas.openxmlformats.org/officeDocument/2006/relationships/image" Target="../media/image13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7" Type="http://schemas.openxmlformats.org/officeDocument/2006/relationships/image" Target="../media/image153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2.png"/><Relationship Id="rId5" Type="http://schemas.openxmlformats.org/officeDocument/2006/relationships/image" Target="../media/image151.png"/><Relationship Id="rId4" Type="http://schemas.openxmlformats.org/officeDocument/2006/relationships/image" Target="../media/image14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3" Type="http://schemas.openxmlformats.org/officeDocument/2006/relationships/image" Target="../media/image155.png"/><Relationship Id="rId7" Type="http://schemas.openxmlformats.org/officeDocument/2006/relationships/image" Target="../media/image159.png"/><Relationship Id="rId12" Type="http://schemas.openxmlformats.org/officeDocument/2006/relationships/image" Target="../media/image165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64.png"/><Relationship Id="rId5" Type="http://schemas.openxmlformats.org/officeDocument/2006/relationships/image" Target="../media/image157.png"/><Relationship Id="rId4" Type="http://schemas.openxmlformats.org/officeDocument/2006/relationships/image" Target="../media/image156.png"/><Relationship Id="rId9" Type="http://schemas.openxmlformats.org/officeDocument/2006/relationships/image" Target="../media/image16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3" Type="http://schemas.openxmlformats.org/officeDocument/2006/relationships/image" Target="../media/image167.png"/><Relationship Id="rId7" Type="http://schemas.openxmlformats.org/officeDocument/2006/relationships/image" Target="../media/image172.png"/><Relationship Id="rId12" Type="http://schemas.openxmlformats.org/officeDocument/2006/relationships/image" Target="../media/image177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1.png"/><Relationship Id="rId11" Type="http://schemas.openxmlformats.org/officeDocument/2006/relationships/image" Target="../media/image176.png"/><Relationship Id="rId10" Type="http://schemas.openxmlformats.org/officeDocument/2006/relationships/image" Target="../media/image175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3" Type="http://schemas.openxmlformats.org/officeDocument/2006/relationships/image" Target="../media/image168.png"/><Relationship Id="rId7" Type="http://schemas.openxmlformats.org/officeDocument/2006/relationships/image" Target="../media/image181.png"/><Relationship Id="rId12" Type="http://schemas.openxmlformats.org/officeDocument/2006/relationships/image" Target="../media/image186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9.png"/><Relationship Id="rId11" Type="http://schemas.openxmlformats.org/officeDocument/2006/relationships/image" Target="../media/image185.png"/><Relationship Id="rId5" Type="http://schemas.openxmlformats.org/officeDocument/2006/relationships/image" Target="../media/image178.png"/><Relationship Id="rId4" Type="http://schemas.openxmlformats.org/officeDocument/2006/relationships/image" Target="../media/image17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0.png"/><Relationship Id="rId7" Type="http://schemas.openxmlformats.org/officeDocument/2006/relationships/image" Target="../media/image143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2.png"/><Relationship Id="rId5" Type="http://schemas.openxmlformats.org/officeDocument/2006/relationships/image" Target="../media/image141.png"/><Relationship Id="rId4" Type="http://schemas.openxmlformats.org/officeDocument/2006/relationships/image" Target="../media/image13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png"/><Relationship Id="rId13" Type="http://schemas.openxmlformats.org/officeDocument/2006/relationships/image" Target="../media/image189.png"/><Relationship Id="rId18" Type="http://schemas.openxmlformats.org/officeDocument/2006/relationships/image" Target="../media/image195.png"/><Relationship Id="rId3" Type="http://schemas.openxmlformats.org/officeDocument/2006/relationships/image" Target="../media/image145.png"/><Relationship Id="rId7" Type="http://schemas.openxmlformats.org/officeDocument/2006/relationships/image" Target="../media/image163.png"/><Relationship Id="rId12" Type="http://schemas.openxmlformats.org/officeDocument/2006/relationships/image" Target="../media/image139.emf"/><Relationship Id="rId17" Type="http://schemas.openxmlformats.org/officeDocument/2006/relationships/image" Target="../media/image194.png"/><Relationship Id="rId2" Type="http://schemas.openxmlformats.org/officeDocument/2006/relationships/image" Target="../media/image144.png"/><Relationship Id="rId16" Type="http://schemas.openxmlformats.org/officeDocument/2006/relationships/image" Target="../media/image19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8.png"/><Relationship Id="rId11" Type="http://schemas.openxmlformats.org/officeDocument/2006/relationships/image" Target="../media/image187.png"/><Relationship Id="rId5" Type="http://schemas.openxmlformats.org/officeDocument/2006/relationships/image" Target="../media/image154.png"/><Relationship Id="rId15" Type="http://schemas.openxmlformats.org/officeDocument/2006/relationships/image" Target="../media/image192.png"/><Relationship Id="rId10" Type="http://schemas.openxmlformats.org/officeDocument/2006/relationships/image" Target="../media/image184.png"/><Relationship Id="rId4" Type="http://schemas.openxmlformats.org/officeDocument/2006/relationships/image" Target="../media/image146.png"/><Relationship Id="rId9" Type="http://schemas.openxmlformats.org/officeDocument/2006/relationships/image" Target="../media/image183.png"/><Relationship Id="rId14" Type="http://schemas.openxmlformats.org/officeDocument/2006/relationships/image" Target="../media/image19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png"/><Relationship Id="rId3" Type="http://schemas.openxmlformats.org/officeDocument/2006/relationships/image" Target="../media/image197.png"/><Relationship Id="rId7" Type="http://schemas.openxmlformats.org/officeDocument/2006/relationships/image" Target="../media/image202.png"/><Relationship Id="rId2" Type="http://schemas.openxmlformats.org/officeDocument/2006/relationships/image" Target="../media/image19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1.png"/><Relationship Id="rId5" Type="http://schemas.openxmlformats.org/officeDocument/2006/relationships/image" Target="../media/image199.png"/><Relationship Id="rId4" Type="http://schemas.openxmlformats.org/officeDocument/2006/relationships/image" Target="../media/image19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18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0.png"/><Relationship Id="rId4" Type="http://schemas.openxmlformats.org/officeDocument/2006/relationships/image" Target="../media/image20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4.png"/><Relationship Id="rId13" Type="http://schemas.openxmlformats.org/officeDocument/2006/relationships/image" Target="../media/image219.png"/><Relationship Id="rId18" Type="http://schemas.openxmlformats.org/officeDocument/2006/relationships/image" Target="../media/image205.png"/><Relationship Id="rId26" Type="http://schemas.openxmlformats.org/officeDocument/2006/relationships/image" Target="../media/image234.png"/><Relationship Id="rId3" Type="http://schemas.openxmlformats.org/officeDocument/2006/relationships/image" Target="../media/image207.png"/><Relationship Id="rId21" Type="http://schemas.openxmlformats.org/officeDocument/2006/relationships/image" Target="../media/image228.png"/><Relationship Id="rId34" Type="http://schemas.openxmlformats.org/officeDocument/2006/relationships/image" Target="../media/image243.png"/><Relationship Id="rId7" Type="http://schemas.openxmlformats.org/officeDocument/2006/relationships/image" Target="../media/image213.png"/><Relationship Id="rId12" Type="http://schemas.openxmlformats.org/officeDocument/2006/relationships/image" Target="../media/image218.png"/><Relationship Id="rId17" Type="http://schemas.openxmlformats.org/officeDocument/2006/relationships/image" Target="../media/image224.png"/><Relationship Id="rId25" Type="http://schemas.openxmlformats.org/officeDocument/2006/relationships/image" Target="../media/image233.png"/><Relationship Id="rId33" Type="http://schemas.openxmlformats.org/officeDocument/2006/relationships/image" Target="../media/image242.png"/><Relationship Id="rId2" Type="http://schemas.openxmlformats.org/officeDocument/2006/relationships/image" Target="../media/image206.png"/><Relationship Id="rId16" Type="http://schemas.openxmlformats.org/officeDocument/2006/relationships/image" Target="../media/image223.png"/><Relationship Id="rId20" Type="http://schemas.openxmlformats.org/officeDocument/2006/relationships/image" Target="../media/image227.png"/><Relationship Id="rId29" Type="http://schemas.openxmlformats.org/officeDocument/2006/relationships/image" Target="../media/image2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2.png"/><Relationship Id="rId11" Type="http://schemas.openxmlformats.org/officeDocument/2006/relationships/image" Target="../media/image217.png"/><Relationship Id="rId24" Type="http://schemas.openxmlformats.org/officeDocument/2006/relationships/image" Target="../media/image232.png"/><Relationship Id="rId32" Type="http://schemas.openxmlformats.org/officeDocument/2006/relationships/image" Target="../media/image241.png"/><Relationship Id="rId5" Type="http://schemas.openxmlformats.org/officeDocument/2006/relationships/image" Target="../media/image209.png"/><Relationship Id="rId15" Type="http://schemas.openxmlformats.org/officeDocument/2006/relationships/image" Target="../media/image222.png"/><Relationship Id="rId23" Type="http://schemas.openxmlformats.org/officeDocument/2006/relationships/image" Target="../media/image231.png"/><Relationship Id="rId28" Type="http://schemas.openxmlformats.org/officeDocument/2006/relationships/image" Target="../media/image236.png"/><Relationship Id="rId36" Type="http://schemas.openxmlformats.org/officeDocument/2006/relationships/image" Target="../media/image245.png"/><Relationship Id="rId10" Type="http://schemas.openxmlformats.org/officeDocument/2006/relationships/image" Target="../media/image216.png"/><Relationship Id="rId19" Type="http://schemas.openxmlformats.org/officeDocument/2006/relationships/image" Target="../media/image226.png"/><Relationship Id="rId31" Type="http://schemas.openxmlformats.org/officeDocument/2006/relationships/image" Target="../media/image239.png"/><Relationship Id="rId4" Type="http://schemas.openxmlformats.org/officeDocument/2006/relationships/image" Target="../media/image208.png"/><Relationship Id="rId9" Type="http://schemas.openxmlformats.org/officeDocument/2006/relationships/image" Target="../media/image215.png"/><Relationship Id="rId14" Type="http://schemas.openxmlformats.org/officeDocument/2006/relationships/image" Target="../media/image221.png"/><Relationship Id="rId22" Type="http://schemas.openxmlformats.org/officeDocument/2006/relationships/image" Target="../media/image229.png"/><Relationship Id="rId27" Type="http://schemas.openxmlformats.org/officeDocument/2006/relationships/image" Target="../media/image235.png"/><Relationship Id="rId30" Type="http://schemas.openxmlformats.org/officeDocument/2006/relationships/image" Target="../media/image238.png"/><Relationship Id="rId35" Type="http://schemas.openxmlformats.org/officeDocument/2006/relationships/image" Target="../media/image24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7.png"/><Relationship Id="rId4" Type="http://schemas.openxmlformats.org/officeDocument/2006/relationships/image" Target="../media/image1.png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50.png"/><Relationship Id="rId18" Type="http://schemas.openxmlformats.org/officeDocument/2006/relationships/image" Target="../media/image300.png"/><Relationship Id="rId26" Type="http://schemas.openxmlformats.org/officeDocument/2006/relationships/image" Target="../media/image38.png"/><Relationship Id="rId3" Type="http://schemas.openxmlformats.org/officeDocument/2006/relationships/image" Target="../media/image150.png"/><Relationship Id="rId21" Type="http://schemas.openxmlformats.org/officeDocument/2006/relationships/image" Target="../media/image330.png"/><Relationship Id="rId7" Type="http://schemas.openxmlformats.org/officeDocument/2006/relationships/image" Target="../media/image190.png"/><Relationship Id="rId12" Type="http://schemas.openxmlformats.org/officeDocument/2006/relationships/image" Target="../media/image240.png"/><Relationship Id="rId17" Type="http://schemas.openxmlformats.org/officeDocument/2006/relationships/image" Target="../media/image290.png"/><Relationship Id="rId25" Type="http://schemas.openxmlformats.org/officeDocument/2006/relationships/image" Target="../media/image37.png"/><Relationship Id="rId2" Type="http://schemas.openxmlformats.org/officeDocument/2006/relationships/image" Target="../media/image140.png"/><Relationship Id="rId16" Type="http://schemas.openxmlformats.org/officeDocument/2006/relationships/image" Target="../media/image280.png"/><Relationship Id="rId20" Type="http://schemas.openxmlformats.org/officeDocument/2006/relationships/image" Target="../media/image320.png"/><Relationship Id="rId29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11" Type="http://schemas.openxmlformats.org/officeDocument/2006/relationships/image" Target="../media/image230.png"/><Relationship Id="rId24" Type="http://schemas.openxmlformats.org/officeDocument/2006/relationships/image" Target="../media/image360.png"/><Relationship Id="rId5" Type="http://schemas.openxmlformats.org/officeDocument/2006/relationships/image" Target="../media/image170.png"/><Relationship Id="rId15" Type="http://schemas.openxmlformats.org/officeDocument/2006/relationships/image" Target="../media/image270.png"/><Relationship Id="rId23" Type="http://schemas.openxmlformats.org/officeDocument/2006/relationships/image" Target="../media/image350.png"/><Relationship Id="rId28" Type="http://schemas.openxmlformats.org/officeDocument/2006/relationships/image" Target="../media/image40.png"/><Relationship Id="rId10" Type="http://schemas.openxmlformats.org/officeDocument/2006/relationships/image" Target="../media/image220.png"/><Relationship Id="rId19" Type="http://schemas.openxmlformats.org/officeDocument/2006/relationships/image" Target="../media/image311.png"/><Relationship Id="rId4" Type="http://schemas.openxmlformats.org/officeDocument/2006/relationships/image" Target="../media/image160.png"/><Relationship Id="rId9" Type="http://schemas.openxmlformats.org/officeDocument/2006/relationships/image" Target="../media/image210.png"/><Relationship Id="rId14" Type="http://schemas.openxmlformats.org/officeDocument/2006/relationships/image" Target="../media/image260.png"/><Relationship Id="rId22" Type="http://schemas.openxmlformats.org/officeDocument/2006/relationships/image" Target="../media/image340.png"/><Relationship Id="rId27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7803573" cy="1470025"/>
          </a:xfrm>
        </p:spPr>
        <p:txBody>
          <a:bodyPr/>
          <a:lstStyle/>
          <a:p>
            <a:r>
              <a:rPr lang="en-GB" b="1" dirty="0" smtClean="0">
                <a:solidFill>
                  <a:srgbClr val="92D050"/>
                </a:solidFill>
              </a:rPr>
              <a:t>GCSE: </a:t>
            </a:r>
            <a:r>
              <a:rPr lang="en-GB" dirty="0" smtClean="0"/>
              <a:t>Non-Right Angled Triangles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Skipton Girls’ High School</a:t>
            </a:r>
            <a:endParaRPr lang="en-GB" sz="28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19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Cosine Rule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7504" y="701519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sine rule could be used whenever we had </a:t>
            </a:r>
            <a:r>
              <a:rPr lang="en-GB" b="1" dirty="0" smtClean="0"/>
              <a:t>two pairs of sides and opposite angles involved</a:t>
            </a:r>
            <a:r>
              <a:rPr lang="en-GB" dirty="0" smtClean="0"/>
              <a:t>.</a:t>
            </a:r>
          </a:p>
          <a:p>
            <a:r>
              <a:rPr lang="en-GB" dirty="0" smtClean="0"/>
              <a:t>However, sometimes there </a:t>
            </a:r>
            <a:r>
              <a:rPr lang="en-GB" b="1" dirty="0" smtClean="0"/>
              <a:t>may only be one angle involved</a:t>
            </a:r>
            <a:r>
              <a:rPr lang="en-GB" dirty="0" smtClean="0"/>
              <a:t>. We then use something called the </a:t>
            </a:r>
            <a:r>
              <a:rPr lang="en-GB" b="1" dirty="0" smtClean="0"/>
              <a:t>cosine rule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Freeform 5"/>
          <p:cNvSpPr/>
          <p:nvPr/>
        </p:nvSpPr>
        <p:spPr>
          <a:xfrm>
            <a:off x="1019175" y="2124075"/>
            <a:ext cx="2838450" cy="4019550"/>
          </a:xfrm>
          <a:custGeom>
            <a:avLst/>
            <a:gdLst>
              <a:gd name="connsiteX0" fmla="*/ 161925 w 2838450"/>
              <a:gd name="connsiteY0" fmla="*/ 4019550 h 4019550"/>
              <a:gd name="connsiteX1" fmla="*/ 0 w 2838450"/>
              <a:gd name="connsiteY1" fmla="*/ 1447800 h 4019550"/>
              <a:gd name="connsiteX2" fmla="*/ 2838450 w 2838450"/>
              <a:gd name="connsiteY2" fmla="*/ 0 h 4019550"/>
              <a:gd name="connsiteX3" fmla="*/ 161925 w 2838450"/>
              <a:gd name="connsiteY3" fmla="*/ 4019550 h 401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8450" h="4019550">
                <a:moveTo>
                  <a:pt x="161925" y="4019550"/>
                </a:moveTo>
                <a:lnTo>
                  <a:pt x="0" y="1447800"/>
                </a:lnTo>
                <a:lnTo>
                  <a:pt x="2838450" y="0"/>
                </a:lnTo>
                <a:lnTo>
                  <a:pt x="161925" y="401955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057275" y="3409950"/>
            <a:ext cx="334873" cy="628650"/>
          </a:xfrm>
          <a:custGeom>
            <a:avLst/>
            <a:gdLst>
              <a:gd name="connsiteX0" fmla="*/ 0 w 334873"/>
              <a:gd name="connsiteY0" fmla="*/ 628650 h 628650"/>
              <a:gd name="connsiteX1" fmla="*/ 190500 w 334873"/>
              <a:gd name="connsiteY1" fmla="*/ 523875 h 628650"/>
              <a:gd name="connsiteX2" fmla="*/ 323850 w 334873"/>
              <a:gd name="connsiteY2" fmla="*/ 314325 h 628650"/>
              <a:gd name="connsiteX3" fmla="*/ 323850 w 334873"/>
              <a:gd name="connsiteY3" fmla="*/ 171450 h 628650"/>
              <a:gd name="connsiteX4" fmla="*/ 295275 w 334873"/>
              <a:gd name="connsiteY4" fmla="*/ 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4873" h="628650">
                <a:moveTo>
                  <a:pt x="0" y="628650"/>
                </a:moveTo>
                <a:cubicBezTo>
                  <a:pt x="68262" y="602456"/>
                  <a:pt x="136525" y="576262"/>
                  <a:pt x="190500" y="523875"/>
                </a:cubicBezTo>
                <a:cubicBezTo>
                  <a:pt x="244475" y="471487"/>
                  <a:pt x="301625" y="373062"/>
                  <a:pt x="323850" y="314325"/>
                </a:cubicBezTo>
                <a:cubicBezTo>
                  <a:pt x="346075" y="255588"/>
                  <a:pt x="328612" y="223837"/>
                  <a:pt x="323850" y="171450"/>
                </a:cubicBezTo>
                <a:cubicBezTo>
                  <a:pt x="319088" y="119063"/>
                  <a:pt x="307181" y="59531"/>
                  <a:pt x="295275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87141" y="2492896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41" y="2492896"/>
                <a:ext cx="648072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9203" y="4653136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03" y="4653136"/>
                <a:ext cx="648072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6771" y="3572218"/>
                <a:ext cx="8326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115°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771" y="3572218"/>
                <a:ext cx="832631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471" r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45904" y="4191471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904" y="4191471"/>
                <a:ext cx="648072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55976" y="2303066"/>
                <a:ext cx="3889004" cy="83099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b="1" dirty="0" smtClean="0"/>
                  <a:t>Cosine Rule:</a:t>
                </a:r>
                <a:endParaRPr lang="en-GB" sz="2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−2</m:t>
                      </m:r>
                      <m:r>
                        <a:rPr lang="en-GB" sz="2400" b="0" i="1" smtClean="0">
                          <a:latin typeface="Cambria Math"/>
                        </a:rPr>
                        <m:t>𝑏𝑐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303066"/>
                <a:ext cx="3889004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532917" y="2237849"/>
            <a:ext cx="2742939" cy="2369120"/>
            <a:chOff x="532917" y="2237849"/>
            <a:chExt cx="2742939" cy="23691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2843808" y="3803050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𝑎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3808" y="3803050"/>
                  <a:ext cx="43204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1558194" y="3293115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8194" y="3293115"/>
                  <a:ext cx="432048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411760" y="2237849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𝑏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2237849"/>
                  <a:ext cx="432048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32917" y="4237637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917" y="4237637"/>
                  <a:ext cx="432048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11835" y="3443199"/>
                <a:ext cx="4939375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The only angle in formula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, so label angle in diagram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, label opposite side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 smtClean="0"/>
                  <a:t>, and so on (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 smtClean="0"/>
                  <a:t> can go either way).</a:t>
                </a:r>
              </a:p>
              <a:p>
                <a:endParaRPr lang="en-GB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2×15×12×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115</m:t>
                              </m:r>
                            </m:e>
                          </m:func>
                        </m:e>
                      </m: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=521.14257…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=22.83</m:t>
                      </m:r>
                    </m:oMath>
                  </m:oMathPara>
                </a14:m>
                <a:endParaRPr lang="en-GB" sz="2000" b="0" dirty="0" smtClean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835" y="3443199"/>
                <a:ext cx="4939375" cy="2246769"/>
              </a:xfrm>
              <a:prstGeom prst="rect">
                <a:avLst/>
              </a:prstGeom>
              <a:blipFill rotWithShape="0">
                <a:blip r:embed="rId11"/>
                <a:stretch>
                  <a:fillRect l="-1358" t="-1630" r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3955151" y="3443199"/>
            <a:ext cx="4897175" cy="10775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How are sides labelled ? </a:t>
            </a:r>
            <a:endParaRPr lang="en-GB" sz="2800" dirty="0"/>
          </a:p>
        </p:txBody>
      </p:sp>
      <p:sp>
        <p:nvSpPr>
          <p:cNvPr id="23" name="Rectangle 22"/>
          <p:cNvSpPr/>
          <p:nvPr/>
        </p:nvSpPr>
        <p:spPr>
          <a:xfrm>
            <a:off x="3956267" y="4520705"/>
            <a:ext cx="4897175" cy="10775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Calculation?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1898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Sin or Cosine Rule?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9269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you were given these exam questions, which would you use?</a:t>
            </a:r>
            <a:endParaRPr lang="en-GB" dirty="0"/>
          </a:p>
        </p:txBody>
      </p:sp>
      <p:sp>
        <p:nvSpPr>
          <p:cNvPr id="6" name="Freeform 5"/>
          <p:cNvSpPr/>
          <p:nvPr/>
        </p:nvSpPr>
        <p:spPr>
          <a:xfrm>
            <a:off x="744825" y="1340768"/>
            <a:ext cx="2351314" cy="1534886"/>
          </a:xfrm>
          <a:custGeom>
            <a:avLst/>
            <a:gdLst>
              <a:gd name="connsiteX0" fmla="*/ 0 w 2351314"/>
              <a:gd name="connsiteY0" fmla="*/ 1132115 h 1534886"/>
              <a:gd name="connsiteX1" fmla="*/ 1959428 w 2351314"/>
              <a:gd name="connsiteY1" fmla="*/ 0 h 1534886"/>
              <a:gd name="connsiteX2" fmla="*/ 2351314 w 2351314"/>
              <a:gd name="connsiteY2" fmla="*/ 1534886 h 1534886"/>
              <a:gd name="connsiteX3" fmla="*/ 0 w 2351314"/>
              <a:gd name="connsiteY3" fmla="*/ 1132115 h 153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1314" h="1534886">
                <a:moveTo>
                  <a:pt x="0" y="1132115"/>
                </a:moveTo>
                <a:lnTo>
                  <a:pt x="1959428" y="0"/>
                </a:lnTo>
                <a:lnTo>
                  <a:pt x="2351314" y="1534886"/>
                </a:lnTo>
                <a:lnTo>
                  <a:pt x="0" y="1132115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5198977" y="1268760"/>
            <a:ext cx="2351314" cy="1534886"/>
          </a:xfrm>
          <a:custGeom>
            <a:avLst/>
            <a:gdLst>
              <a:gd name="connsiteX0" fmla="*/ 0 w 2351314"/>
              <a:gd name="connsiteY0" fmla="*/ 1132115 h 1534886"/>
              <a:gd name="connsiteX1" fmla="*/ 1959428 w 2351314"/>
              <a:gd name="connsiteY1" fmla="*/ 0 h 1534886"/>
              <a:gd name="connsiteX2" fmla="*/ 2351314 w 2351314"/>
              <a:gd name="connsiteY2" fmla="*/ 1534886 h 1534886"/>
              <a:gd name="connsiteX3" fmla="*/ 0 w 2351314"/>
              <a:gd name="connsiteY3" fmla="*/ 1132115 h 153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1314" h="1534886">
                <a:moveTo>
                  <a:pt x="0" y="1132115"/>
                </a:moveTo>
                <a:lnTo>
                  <a:pt x="1959428" y="0"/>
                </a:lnTo>
                <a:lnTo>
                  <a:pt x="2351314" y="1534886"/>
                </a:lnTo>
                <a:lnTo>
                  <a:pt x="0" y="1132115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899592" y="4077072"/>
            <a:ext cx="2351314" cy="1534886"/>
          </a:xfrm>
          <a:custGeom>
            <a:avLst/>
            <a:gdLst>
              <a:gd name="connsiteX0" fmla="*/ 0 w 2351314"/>
              <a:gd name="connsiteY0" fmla="*/ 1132115 h 1534886"/>
              <a:gd name="connsiteX1" fmla="*/ 1959428 w 2351314"/>
              <a:gd name="connsiteY1" fmla="*/ 0 h 1534886"/>
              <a:gd name="connsiteX2" fmla="*/ 2351314 w 2351314"/>
              <a:gd name="connsiteY2" fmla="*/ 1534886 h 1534886"/>
              <a:gd name="connsiteX3" fmla="*/ 0 w 2351314"/>
              <a:gd name="connsiteY3" fmla="*/ 1132115 h 153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1314" h="1534886">
                <a:moveTo>
                  <a:pt x="0" y="1132115"/>
                </a:moveTo>
                <a:lnTo>
                  <a:pt x="1959428" y="0"/>
                </a:lnTo>
                <a:lnTo>
                  <a:pt x="2351314" y="1534886"/>
                </a:lnTo>
                <a:lnTo>
                  <a:pt x="0" y="1132115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5004048" y="4077072"/>
            <a:ext cx="2351314" cy="1534886"/>
          </a:xfrm>
          <a:custGeom>
            <a:avLst/>
            <a:gdLst>
              <a:gd name="connsiteX0" fmla="*/ 0 w 2351314"/>
              <a:gd name="connsiteY0" fmla="*/ 1132115 h 1534886"/>
              <a:gd name="connsiteX1" fmla="*/ 1959428 w 2351314"/>
              <a:gd name="connsiteY1" fmla="*/ 0 h 1534886"/>
              <a:gd name="connsiteX2" fmla="*/ 2351314 w 2351314"/>
              <a:gd name="connsiteY2" fmla="*/ 1534886 h 1534886"/>
              <a:gd name="connsiteX3" fmla="*/ 0 w 2351314"/>
              <a:gd name="connsiteY3" fmla="*/ 1132115 h 153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1314" h="1534886">
                <a:moveTo>
                  <a:pt x="0" y="1132115"/>
                </a:moveTo>
                <a:lnTo>
                  <a:pt x="1959428" y="0"/>
                </a:lnTo>
                <a:lnTo>
                  <a:pt x="2351314" y="1534886"/>
                </a:lnTo>
                <a:lnTo>
                  <a:pt x="0" y="1132115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78598" y="3140968"/>
            <a:ext cx="128509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ym typeface="Wingdings"/>
              </a:rPr>
              <a:t></a:t>
            </a:r>
            <a:endParaRPr lang="en-GB" sz="2800" dirty="0"/>
          </a:p>
        </p:txBody>
      </p:sp>
      <p:sp>
        <p:nvSpPr>
          <p:cNvPr id="11" name="Rectangle 10"/>
          <p:cNvSpPr/>
          <p:nvPr/>
        </p:nvSpPr>
        <p:spPr>
          <a:xfrm>
            <a:off x="1970143" y="3151786"/>
            <a:ext cx="1280763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ym typeface="Symbol"/>
              </a:rPr>
              <a:t></a:t>
            </a:r>
            <a:r>
              <a:rPr lang="en-GB" sz="2800" dirty="0" smtClean="0">
                <a:sym typeface="Wingdings"/>
              </a:rPr>
              <a:t></a:t>
            </a:r>
            <a:endParaRPr lang="en-GB" sz="2800" dirty="0"/>
          </a:p>
        </p:txBody>
      </p:sp>
      <p:sp>
        <p:nvSpPr>
          <p:cNvPr id="12" name="Rectangle 11"/>
          <p:cNvSpPr/>
          <p:nvPr/>
        </p:nvSpPr>
        <p:spPr>
          <a:xfrm>
            <a:off x="478598" y="3140968"/>
            <a:ext cx="1285090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Sine</a:t>
            </a:r>
            <a:endParaRPr lang="en-GB" sz="2800" dirty="0"/>
          </a:p>
        </p:txBody>
      </p:sp>
      <p:sp>
        <p:nvSpPr>
          <p:cNvPr id="13" name="Rectangle 12"/>
          <p:cNvSpPr/>
          <p:nvPr/>
        </p:nvSpPr>
        <p:spPr>
          <a:xfrm>
            <a:off x="1965816" y="3159325"/>
            <a:ext cx="1285090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Cosine</a:t>
            </a:r>
            <a:endParaRPr lang="en-GB" sz="2800" dirty="0"/>
          </a:p>
        </p:txBody>
      </p:sp>
      <p:sp>
        <p:nvSpPr>
          <p:cNvPr id="14" name="Rectangle 13"/>
          <p:cNvSpPr/>
          <p:nvPr/>
        </p:nvSpPr>
        <p:spPr>
          <a:xfrm>
            <a:off x="6623027" y="3140968"/>
            <a:ext cx="128509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ym typeface="Wingdings"/>
              </a:rPr>
              <a:t>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5149061" y="3154288"/>
            <a:ext cx="1280763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ym typeface="Symbol"/>
              </a:rPr>
              <a:t></a:t>
            </a:r>
            <a:r>
              <a:rPr lang="en-GB" sz="2800" dirty="0" smtClean="0">
                <a:sym typeface="Wingdings"/>
              </a:rPr>
              <a:t></a:t>
            </a:r>
            <a:endParaRPr lang="en-GB" sz="2800" dirty="0"/>
          </a:p>
        </p:txBody>
      </p:sp>
      <p:sp>
        <p:nvSpPr>
          <p:cNvPr id="16" name="Rectangle 15"/>
          <p:cNvSpPr/>
          <p:nvPr/>
        </p:nvSpPr>
        <p:spPr>
          <a:xfrm>
            <a:off x="5149061" y="3140968"/>
            <a:ext cx="1285090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Sine</a:t>
            </a:r>
            <a:endParaRPr lang="en-GB" sz="2800" dirty="0"/>
          </a:p>
        </p:txBody>
      </p:sp>
      <p:sp>
        <p:nvSpPr>
          <p:cNvPr id="17" name="Rectangle 16"/>
          <p:cNvSpPr/>
          <p:nvPr/>
        </p:nvSpPr>
        <p:spPr>
          <a:xfrm>
            <a:off x="6623027" y="3140968"/>
            <a:ext cx="1285090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Cosine</a:t>
            </a:r>
            <a:endParaRPr lang="en-GB" sz="2800" dirty="0"/>
          </a:p>
        </p:txBody>
      </p:sp>
      <p:sp>
        <p:nvSpPr>
          <p:cNvPr id="22" name="Rectangle 21"/>
          <p:cNvSpPr/>
          <p:nvPr/>
        </p:nvSpPr>
        <p:spPr>
          <a:xfrm>
            <a:off x="5221272" y="5783628"/>
            <a:ext cx="128509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ym typeface="Wingdings"/>
              </a:rPr>
              <a:t></a:t>
            </a:r>
            <a:endParaRPr lang="en-GB" sz="2800" dirty="0"/>
          </a:p>
        </p:txBody>
      </p:sp>
      <p:sp>
        <p:nvSpPr>
          <p:cNvPr id="23" name="Rectangle 22"/>
          <p:cNvSpPr/>
          <p:nvPr/>
        </p:nvSpPr>
        <p:spPr>
          <a:xfrm>
            <a:off x="6712817" y="5794446"/>
            <a:ext cx="1280763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ym typeface="Symbol"/>
              </a:rPr>
              <a:t></a:t>
            </a:r>
            <a:r>
              <a:rPr lang="en-GB" sz="2800" dirty="0" smtClean="0">
                <a:sym typeface="Wingdings"/>
              </a:rPr>
              <a:t></a:t>
            </a:r>
            <a:endParaRPr lang="en-GB" sz="2800" dirty="0"/>
          </a:p>
        </p:txBody>
      </p:sp>
      <p:sp>
        <p:nvSpPr>
          <p:cNvPr id="24" name="Rectangle 23"/>
          <p:cNvSpPr/>
          <p:nvPr/>
        </p:nvSpPr>
        <p:spPr>
          <a:xfrm>
            <a:off x="5221272" y="5783628"/>
            <a:ext cx="1285090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Sine</a:t>
            </a:r>
            <a:endParaRPr lang="en-GB" sz="2800" dirty="0"/>
          </a:p>
        </p:txBody>
      </p:sp>
      <p:sp>
        <p:nvSpPr>
          <p:cNvPr id="25" name="Rectangle 24"/>
          <p:cNvSpPr/>
          <p:nvPr/>
        </p:nvSpPr>
        <p:spPr>
          <a:xfrm>
            <a:off x="6708490" y="5801985"/>
            <a:ext cx="1285090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Cosine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03648" y="1484784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1484784"/>
                <a:ext cx="51683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558617" y="2690988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17" y="2690988"/>
                <a:ext cx="51683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reeform 27"/>
          <p:cNvSpPr/>
          <p:nvPr/>
        </p:nvSpPr>
        <p:spPr>
          <a:xfrm>
            <a:off x="2645229" y="2499811"/>
            <a:ext cx="337457" cy="276046"/>
          </a:xfrm>
          <a:custGeom>
            <a:avLst/>
            <a:gdLst>
              <a:gd name="connsiteX0" fmla="*/ 0 w 337457"/>
              <a:gd name="connsiteY0" fmla="*/ 276046 h 276046"/>
              <a:gd name="connsiteX1" fmla="*/ 87085 w 337457"/>
              <a:gd name="connsiteY1" fmla="*/ 123646 h 276046"/>
              <a:gd name="connsiteX2" fmla="*/ 239485 w 337457"/>
              <a:gd name="connsiteY2" fmla="*/ 14789 h 276046"/>
              <a:gd name="connsiteX3" fmla="*/ 337457 w 337457"/>
              <a:gd name="connsiteY3" fmla="*/ 3903 h 27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457" h="276046">
                <a:moveTo>
                  <a:pt x="0" y="276046"/>
                </a:moveTo>
                <a:cubicBezTo>
                  <a:pt x="23585" y="221617"/>
                  <a:pt x="47171" y="167189"/>
                  <a:pt x="87085" y="123646"/>
                </a:cubicBezTo>
                <a:cubicBezTo>
                  <a:pt x="126999" y="80103"/>
                  <a:pt x="197756" y="34746"/>
                  <a:pt x="239485" y="14789"/>
                </a:cubicBezTo>
                <a:cubicBezTo>
                  <a:pt x="281214" y="-5168"/>
                  <a:pt x="309335" y="-633"/>
                  <a:pt x="337457" y="39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2362200" y="1524000"/>
            <a:ext cx="435429" cy="144739"/>
          </a:xfrm>
          <a:custGeom>
            <a:avLst/>
            <a:gdLst>
              <a:gd name="connsiteX0" fmla="*/ 0 w 435429"/>
              <a:gd name="connsiteY0" fmla="*/ 0 h 144739"/>
              <a:gd name="connsiteX1" fmla="*/ 119743 w 435429"/>
              <a:gd name="connsiteY1" fmla="*/ 97971 h 144739"/>
              <a:gd name="connsiteX2" fmla="*/ 272143 w 435429"/>
              <a:gd name="connsiteY2" fmla="*/ 141514 h 144739"/>
              <a:gd name="connsiteX3" fmla="*/ 435429 w 435429"/>
              <a:gd name="connsiteY3" fmla="*/ 141514 h 144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429" h="144739">
                <a:moveTo>
                  <a:pt x="0" y="0"/>
                </a:moveTo>
                <a:cubicBezTo>
                  <a:pt x="37193" y="37192"/>
                  <a:pt x="74386" y="74385"/>
                  <a:pt x="119743" y="97971"/>
                </a:cubicBezTo>
                <a:cubicBezTo>
                  <a:pt x="165100" y="121557"/>
                  <a:pt x="219529" y="134257"/>
                  <a:pt x="272143" y="141514"/>
                </a:cubicBezTo>
                <a:cubicBezTo>
                  <a:pt x="324757" y="148771"/>
                  <a:pt x="435429" y="141514"/>
                  <a:pt x="435429" y="1415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178901" y="1666871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901" y="1666871"/>
                <a:ext cx="51683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80795" y="2268502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795" y="2268502"/>
                <a:ext cx="51683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293850" y="1767314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3850" y="1767314"/>
                <a:ext cx="51683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116217" y="2591191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217" y="2591191"/>
                <a:ext cx="51683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26093" y="1411703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093" y="1411703"/>
                <a:ext cx="51683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Freeform 34"/>
          <p:cNvSpPr/>
          <p:nvPr/>
        </p:nvSpPr>
        <p:spPr>
          <a:xfrm>
            <a:off x="7125122" y="2443872"/>
            <a:ext cx="337457" cy="276046"/>
          </a:xfrm>
          <a:custGeom>
            <a:avLst/>
            <a:gdLst>
              <a:gd name="connsiteX0" fmla="*/ 0 w 337457"/>
              <a:gd name="connsiteY0" fmla="*/ 276046 h 276046"/>
              <a:gd name="connsiteX1" fmla="*/ 87085 w 337457"/>
              <a:gd name="connsiteY1" fmla="*/ 123646 h 276046"/>
              <a:gd name="connsiteX2" fmla="*/ 239485 w 337457"/>
              <a:gd name="connsiteY2" fmla="*/ 14789 h 276046"/>
              <a:gd name="connsiteX3" fmla="*/ 337457 w 337457"/>
              <a:gd name="connsiteY3" fmla="*/ 3903 h 27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457" h="276046">
                <a:moveTo>
                  <a:pt x="0" y="276046"/>
                </a:moveTo>
                <a:cubicBezTo>
                  <a:pt x="23585" y="221617"/>
                  <a:pt x="47171" y="167189"/>
                  <a:pt x="87085" y="123646"/>
                </a:cubicBezTo>
                <a:cubicBezTo>
                  <a:pt x="126999" y="80103"/>
                  <a:pt x="197756" y="34746"/>
                  <a:pt x="239485" y="14789"/>
                </a:cubicBezTo>
                <a:cubicBezTo>
                  <a:pt x="281214" y="-5168"/>
                  <a:pt x="309335" y="-633"/>
                  <a:pt x="337457" y="39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760688" y="2212563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688" y="2212563"/>
                <a:ext cx="51683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453309" y="4221088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3309" y="4221088"/>
                <a:ext cx="51683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58617" y="5414296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17" y="5414296"/>
                <a:ext cx="51683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92489" y="4659849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489" y="4659849"/>
                <a:ext cx="51683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Freeform 39"/>
          <p:cNvSpPr/>
          <p:nvPr/>
        </p:nvSpPr>
        <p:spPr>
          <a:xfrm>
            <a:off x="2813957" y="5276273"/>
            <a:ext cx="337457" cy="276046"/>
          </a:xfrm>
          <a:custGeom>
            <a:avLst/>
            <a:gdLst>
              <a:gd name="connsiteX0" fmla="*/ 0 w 337457"/>
              <a:gd name="connsiteY0" fmla="*/ 276046 h 276046"/>
              <a:gd name="connsiteX1" fmla="*/ 87085 w 337457"/>
              <a:gd name="connsiteY1" fmla="*/ 123646 h 276046"/>
              <a:gd name="connsiteX2" fmla="*/ 239485 w 337457"/>
              <a:gd name="connsiteY2" fmla="*/ 14789 h 276046"/>
              <a:gd name="connsiteX3" fmla="*/ 337457 w 337457"/>
              <a:gd name="connsiteY3" fmla="*/ 3903 h 27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457" h="276046">
                <a:moveTo>
                  <a:pt x="0" y="276046"/>
                </a:moveTo>
                <a:cubicBezTo>
                  <a:pt x="23585" y="221617"/>
                  <a:pt x="47171" y="167189"/>
                  <a:pt x="87085" y="123646"/>
                </a:cubicBezTo>
                <a:cubicBezTo>
                  <a:pt x="126999" y="80103"/>
                  <a:pt x="197756" y="34746"/>
                  <a:pt x="239485" y="14789"/>
                </a:cubicBezTo>
                <a:cubicBezTo>
                  <a:pt x="281214" y="-5168"/>
                  <a:pt x="309335" y="-633"/>
                  <a:pt x="337457" y="39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555540" y="5031944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540" y="5031944"/>
                <a:ext cx="516834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2053190" y="5801985"/>
            <a:ext cx="128509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ym typeface="Wingdings"/>
              </a:rPr>
              <a:t></a:t>
            </a:r>
            <a:endParaRPr lang="en-GB" sz="2800" dirty="0"/>
          </a:p>
        </p:txBody>
      </p:sp>
      <p:sp>
        <p:nvSpPr>
          <p:cNvPr id="43" name="Rectangle 42"/>
          <p:cNvSpPr/>
          <p:nvPr/>
        </p:nvSpPr>
        <p:spPr>
          <a:xfrm>
            <a:off x="579224" y="5815305"/>
            <a:ext cx="1280763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ym typeface="Symbol"/>
              </a:rPr>
              <a:t></a:t>
            </a:r>
            <a:r>
              <a:rPr lang="en-GB" sz="2800" dirty="0" smtClean="0">
                <a:sym typeface="Wingdings"/>
              </a:rPr>
              <a:t></a:t>
            </a:r>
            <a:endParaRPr lang="en-GB" sz="2800" dirty="0"/>
          </a:p>
        </p:txBody>
      </p:sp>
      <p:sp>
        <p:nvSpPr>
          <p:cNvPr id="44" name="Rectangle 43"/>
          <p:cNvSpPr/>
          <p:nvPr/>
        </p:nvSpPr>
        <p:spPr>
          <a:xfrm>
            <a:off x="579224" y="5801985"/>
            <a:ext cx="1285090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Sine</a:t>
            </a:r>
            <a:endParaRPr lang="en-GB" sz="2800" dirty="0"/>
          </a:p>
        </p:txBody>
      </p:sp>
      <p:sp>
        <p:nvSpPr>
          <p:cNvPr id="45" name="Rectangle 44"/>
          <p:cNvSpPr/>
          <p:nvPr/>
        </p:nvSpPr>
        <p:spPr>
          <a:xfrm>
            <a:off x="2053190" y="5801985"/>
            <a:ext cx="1285090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Cosine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663073" y="4221088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073" y="4221088"/>
                <a:ext cx="516834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6926068" y="5276273"/>
            <a:ext cx="337457" cy="276046"/>
          </a:xfrm>
          <a:custGeom>
            <a:avLst/>
            <a:gdLst>
              <a:gd name="connsiteX0" fmla="*/ 0 w 337457"/>
              <a:gd name="connsiteY0" fmla="*/ 276046 h 276046"/>
              <a:gd name="connsiteX1" fmla="*/ 87085 w 337457"/>
              <a:gd name="connsiteY1" fmla="*/ 123646 h 276046"/>
              <a:gd name="connsiteX2" fmla="*/ 239485 w 337457"/>
              <a:gd name="connsiteY2" fmla="*/ 14789 h 276046"/>
              <a:gd name="connsiteX3" fmla="*/ 337457 w 337457"/>
              <a:gd name="connsiteY3" fmla="*/ 3903 h 27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457" h="276046">
                <a:moveTo>
                  <a:pt x="0" y="276046"/>
                </a:moveTo>
                <a:cubicBezTo>
                  <a:pt x="23585" y="221617"/>
                  <a:pt x="47171" y="167189"/>
                  <a:pt x="87085" y="123646"/>
                </a:cubicBezTo>
                <a:cubicBezTo>
                  <a:pt x="126999" y="80103"/>
                  <a:pt x="197756" y="34746"/>
                  <a:pt x="239485" y="14789"/>
                </a:cubicBezTo>
                <a:cubicBezTo>
                  <a:pt x="281214" y="-5168"/>
                  <a:pt x="309335" y="-633"/>
                  <a:pt x="337457" y="39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561634" y="5044964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634" y="5044964"/>
                <a:ext cx="516834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97993" y="5367653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993" y="5367653"/>
                <a:ext cx="516834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Freeform 49"/>
          <p:cNvSpPr/>
          <p:nvPr/>
        </p:nvSpPr>
        <p:spPr>
          <a:xfrm>
            <a:off x="6622927" y="4261015"/>
            <a:ext cx="435429" cy="144739"/>
          </a:xfrm>
          <a:custGeom>
            <a:avLst/>
            <a:gdLst>
              <a:gd name="connsiteX0" fmla="*/ 0 w 435429"/>
              <a:gd name="connsiteY0" fmla="*/ 0 h 144739"/>
              <a:gd name="connsiteX1" fmla="*/ 119743 w 435429"/>
              <a:gd name="connsiteY1" fmla="*/ 97971 h 144739"/>
              <a:gd name="connsiteX2" fmla="*/ 272143 w 435429"/>
              <a:gd name="connsiteY2" fmla="*/ 141514 h 144739"/>
              <a:gd name="connsiteX3" fmla="*/ 435429 w 435429"/>
              <a:gd name="connsiteY3" fmla="*/ 141514 h 144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429" h="144739">
                <a:moveTo>
                  <a:pt x="0" y="0"/>
                </a:moveTo>
                <a:cubicBezTo>
                  <a:pt x="37193" y="37192"/>
                  <a:pt x="74386" y="74385"/>
                  <a:pt x="119743" y="97971"/>
                </a:cubicBezTo>
                <a:cubicBezTo>
                  <a:pt x="165100" y="121557"/>
                  <a:pt x="219529" y="134257"/>
                  <a:pt x="272143" y="141514"/>
                </a:cubicBezTo>
                <a:cubicBezTo>
                  <a:pt x="324757" y="148771"/>
                  <a:pt x="435429" y="141514"/>
                  <a:pt x="435429" y="1415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439628" y="4403886"/>
                <a:ext cx="5168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628" y="4403886"/>
                <a:ext cx="516834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411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  <p:bldP spid="24" grpId="0" animBg="1"/>
      <p:bldP spid="25" grpId="0" animBg="1"/>
      <p:bldP spid="44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1910681" y="1571680"/>
            <a:ext cx="2088232" cy="2592288"/>
          </a:xfrm>
          <a:custGeom>
            <a:avLst/>
            <a:gdLst>
              <a:gd name="connsiteX0" fmla="*/ 0 w 1948543"/>
              <a:gd name="connsiteY0" fmla="*/ 0 h 2416629"/>
              <a:gd name="connsiteX1" fmla="*/ 457200 w 1948543"/>
              <a:gd name="connsiteY1" fmla="*/ 2416629 h 2416629"/>
              <a:gd name="connsiteX2" fmla="*/ 1948543 w 1948543"/>
              <a:gd name="connsiteY2" fmla="*/ 174172 h 2416629"/>
              <a:gd name="connsiteX3" fmla="*/ 0 w 1948543"/>
              <a:gd name="connsiteY3" fmla="*/ 0 h 2416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8543" h="2416629">
                <a:moveTo>
                  <a:pt x="0" y="0"/>
                </a:moveTo>
                <a:lnTo>
                  <a:pt x="457200" y="2416629"/>
                </a:lnTo>
                <a:lnTo>
                  <a:pt x="1948543" y="1741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81201" y="128364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201" y="1283648"/>
                <a:ext cx="57606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22649" y="287972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649" y="2879723"/>
                <a:ext cx="57606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57265" y="287972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265" y="2879723"/>
                <a:ext cx="57606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334614" y="1095993"/>
            <a:ext cx="78107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e.g. 1</a:t>
            </a:r>
            <a:endParaRPr lang="en-GB" dirty="0"/>
          </a:p>
        </p:txBody>
      </p:sp>
      <p:sp>
        <p:nvSpPr>
          <p:cNvPr id="10" name="Freeform 9"/>
          <p:cNvSpPr/>
          <p:nvPr/>
        </p:nvSpPr>
        <p:spPr>
          <a:xfrm>
            <a:off x="2243541" y="3437384"/>
            <a:ext cx="544286" cy="141514"/>
          </a:xfrm>
          <a:custGeom>
            <a:avLst/>
            <a:gdLst>
              <a:gd name="connsiteX0" fmla="*/ 0 w 544286"/>
              <a:gd name="connsiteY0" fmla="*/ 43542 h 141514"/>
              <a:gd name="connsiteX1" fmla="*/ 163286 w 544286"/>
              <a:gd name="connsiteY1" fmla="*/ 0 h 141514"/>
              <a:gd name="connsiteX2" fmla="*/ 370114 w 544286"/>
              <a:gd name="connsiteY2" fmla="*/ 43542 h 141514"/>
              <a:gd name="connsiteX3" fmla="*/ 544286 w 544286"/>
              <a:gd name="connsiteY3" fmla="*/ 141514 h 14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286" h="141514">
                <a:moveTo>
                  <a:pt x="0" y="43542"/>
                </a:moveTo>
                <a:cubicBezTo>
                  <a:pt x="50800" y="21771"/>
                  <a:pt x="101600" y="0"/>
                  <a:pt x="163286" y="0"/>
                </a:cubicBezTo>
                <a:cubicBezTo>
                  <a:pt x="224972" y="0"/>
                  <a:pt x="306614" y="19956"/>
                  <a:pt x="370114" y="43542"/>
                </a:cubicBezTo>
                <a:cubicBezTo>
                  <a:pt x="433614" y="67128"/>
                  <a:pt x="488950" y="104321"/>
                  <a:pt x="544286" y="141514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25149" y="4512109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=6.05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149" y="4512109"/>
                <a:ext cx="172819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93169" y="304425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47°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169" y="3044253"/>
                <a:ext cx="57606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347932" y="1098982"/>
            <a:ext cx="78107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e.g. 2</a:t>
            </a:r>
            <a:endParaRPr lang="en-GB" dirty="0"/>
          </a:p>
        </p:txBody>
      </p:sp>
      <p:sp>
        <p:nvSpPr>
          <p:cNvPr id="14" name="Freeform 13"/>
          <p:cNvSpPr/>
          <p:nvPr/>
        </p:nvSpPr>
        <p:spPr>
          <a:xfrm>
            <a:off x="4491948" y="1833681"/>
            <a:ext cx="2797629" cy="2068286"/>
          </a:xfrm>
          <a:custGeom>
            <a:avLst/>
            <a:gdLst>
              <a:gd name="connsiteX0" fmla="*/ 0 w 2797629"/>
              <a:gd name="connsiteY0" fmla="*/ 0 h 2068286"/>
              <a:gd name="connsiteX1" fmla="*/ 500743 w 2797629"/>
              <a:gd name="connsiteY1" fmla="*/ 1687286 h 2068286"/>
              <a:gd name="connsiteX2" fmla="*/ 2797629 w 2797629"/>
              <a:gd name="connsiteY2" fmla="*/ 2068286 h 2068286"/>
              <a:gd name="connsiteX3" fmla="*/ 0 w 2797629"/>
              <a:gd name="connsiteY3" fmla="*/ 0 h 20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7629" h="2068286">
                <a:moveTo>
                  <a:pt x="0" y="0"/>
                </a:moveTo>
                <a:lnTo>
                  <a:pt x="500743" y="1687286"/>
                </a:lnTo>
                <a:lnTo>
                  <a:pt x="2797629" y="206828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4932313" y="3248802"/>
            <a:ext cx="435016" cy="340982"/>
          </a:xfrm>
          <a:custGeom>
            <a:avLst/>
            <a:gdLst>
              <a:gd name="connsiteX0" fmla="*/ 0 w 435016"/>
              <a:gd name="connsiteY0" fmla="*/ 25296 h 340982"/>
              <a:gd name="connsiteX1" fmla="*/ 130628 w 435016"/>
              <a:gd name="connsiteY1" fmla="*/ 3524 h 340982"/>
              <a:gd name="connsiteX2" fmla="*/ 315685 w 435016"/>
              <a:gd name="connsiteY2" fmla="*/ 90610 h 340982"/>
              <a:gd name="connsiteX3" fmla="*/ 424542 w 435016"/>
              <a:gd name="connsiteY3" fmla="*/ 253896 h 340982"/>
              <a:gd name="connsiteX4" fmla="*/ 424542 w 435016"/>
              <a:gd name="connsiteY4" fmla="*/ 340982 h 340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016" h="340982">
                <a:moveTo>
                  <a:pt x="0" y="25296"/>
                </a:moveTo>
                <a:cubicBezTo>
                  <a:pt x="39007" y="8967"/>
                  <a:pt x="78014" y="-7362"/>
                  <a:pt x="130628" y="3524"/>
                </a:cubicBezTo>
                <a:cubicBezTo>
                  <a:pt x="183242" y="14410"/>
                  <a:pt x="266699" y="48881"/>
                  <a:pt x="315685" y="90610"/>
                </a:cubicBezTo>
                <a:cubicBezTo>
                  <a:pt x="364671" y="132339"/>
                  <a:pt x="406399" y="212167"/>
                  <a:pt x="424542" y="253896"/>
                </a:cubicBezTo>
                <a:cubicBezTo>
                  <a:pt x="442685" y="295625"/>
                  <a:pt x="433613" y="318303"/>
                  <a:pt x="424542" y="3409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90360" y="3717301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360" y="3717301"/>
                <a:ext cx="57606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83669" y="267102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669" y="2671028"/>
                <a:ext cx="57606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79296" y="3026594"/>
                <a:ext cx="8114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106.4°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9296" y="3026594"/>
                <a:ext cx="811465" cy="369332"/>
              </a:xfrm>
              <a:prstGeom prst="rect">
                <a:avLst/>
              </a:prstGeom>
              <a:blipFill rotWithShape="1">
                <a:blip r:embed="rId9"/>
                <a:stretch>
                  <a:fillRect r="-1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34121" y="248636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121" y="2486362"/>
                <a:ext cx="57606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47653" y="4508758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=8.99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653" y="4508758"/>
                <a:ext cx="172819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2581201" y="4512109"/>
            <a:ext cx="87308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2" name="Rectangle 21"/>
          <p:cNvSpPr/>
          <p:nvPr/>
        </p:nvSpPr>
        <p:spPr>
          <a:xfrm>
            <a:off x="5902759" y="4508758"/>
            <a:ext cx="87308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507177"/>
              </p:ext>
            </p:extLst>
          </p:nvPr>
        </p:nvGraphicFramePr>
        <p:xfrm>
          <a:off x="1648478" y="5661248"/>
          <a:ext cx="6029113" cy="9113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6577"/>
                <a:gridCol w="1594288"/>
                <a:gridCol w="1628248"/>
              </a:tblGrid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You have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You want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3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Two </a:t>
                      </a:r>
                      <a:r>
                        <a:rPr lang="en-GB" sz="1600" dirty="0">
                          <a:effectLst/>
                        </a:rPr>
                        <a:t>sides known and a missing side opposite a known </a:t>
                      </a:r>
                      <a:r>
                        <a:rPr lang="en-GB" sz="1600" dirty="0" smtClean="0">
                          <a:effectLst/>
                        </a:rPr>
                        <a:t>angle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Remaining side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Cosine rule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73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Exercise 2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520" y="836712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the cosine rule to determine the missing angle/side. Quickly copy out the diagram first. </a:t>
            </a:r>
            <a:endParaRPr lang="en-GB" dirty="0"/>
          </a:p>
        </p:txBody>
      </p:sp>
      <p:sp>
        <p:nvSpPr>
          <p:cNvPr id="6" name="Freeform 5"/>
          <p:cNvSpPr/>
          <p:nvPr/>
        </p:nvSpPr>
        <p:spPr>
          <a:xfrm>
            <a:off x="344793" y="1415142"/>
            <a:ext cx="2405742" cy="1719943"/>
          </a:xfrm>
          <a:custGeom>
            <a:avLst/>
            <a:gdLst>
              <a:gd name="connsiteX0" fmla="*/ 631371 w 2405742"/>
              <a:gd name="connsiteY0" fmla="*/ 0 h 1719943"/>
              <a:gd name="connsiteX1" fmla="*/ 0 w 2405742"/>
              <a:gd name="connsiteY1" fmla="*/ 1458686 h 1719943"/>
              <a:gd name="connsiteX2" fmla="*/ 2405742 w 2405742"/>
              <a:gd name="connsiteY2" fmla="*/ 1719943 h 1719943"/>
              <a:gd name="connsiteX3" fmla="*/ 631371 w 2405742"/>
              <a:gd name="connsiteY3" fmla="*/ 0 h 171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5742" h="1719943">
                <a:moveTo>
                  <a:pt x="631371" y="0"/>
                </a:moveTo>
                <a:lnTo>
                  <a:pt x="0" y="1458686"/>
                </a:lnTo>
                <a:lnTo>
                  <a:pt x="2405742" y="1719943"/>
                </a:lnTo>
                <a:lnTo>
                  <a:pt x="631371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499425" y="2514600"/>
            <a:ext cx="239671" cy="413657"/>
          </a:xfrm>
          <a:custGeom>
            <a:avLst/>
            <a:gdLst>
              <a:gd name="connsiteX0" fmla="*/ 0 w 239671"/>
              <a:gd name="connsiteY0" fmla="*/ 0 h 413657"/>
              <a:gd name="connsiteX1" fmla="*/ 108857 w 239671"/>
              <a:gd name="connsiteY1" fmla="*/ 54428 h 413657"/>
              <a:gd name="connsiteX2" fmla="*/ 206829 w 239671"/>
              <a:gd name="connsiteY2" fmla="*/ 195942 h 413657"/>
              <a:gd name="connsiteX3" fmla="*/ 239486 w 239671"/>
              <a:gd name="connsiteY3" fmla="*/ 337457 h 413657"/>
              <a:gd name="connsiteX4" fmla="*/ 217714 w 239671"/>
              <a:gd name="connsiteY4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671" h="413657">
                <a:moveTo>
                  <a:pt x="0" y="0"/>
                </a:moveTo>
                <a:cubicBezTo>
                  <a:pt x="37193" y="10885"/>
                  <a:pt x="74386" y="21771"/>
                  <a:pt x="108857" y="54428"/>
                </a:cubicBezTo>
                <a:cubicBezTo>
                  <a:pt x="143328" y="87085"/>
                  <a:pt x="185058" y="148771"/>
                  <a:pt x="206829" y="195942"/>
                </a:cubicBezTo>
                <a:cubicBezTo>
                  <a:pt x="228600" y="243113"/>
                  <a:pt x="237672" y="301171"/>
                  <a:pt x="239486" y="337457"/>
                </a:cubicBezTo>
                <a:cubicBezTo>
                  <a:pt x="241300" y="373743"/>
                  <a:pt x="229507" y="393700"/>
                  <a:pt x="217714" y="4136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4793" y="1790395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93" y="1790395"/>
                <a:ext cx="394303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12945" y="1828190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945" y="1828190"/>
                <a:ext cx="394303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53361" y="2950419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361" y="2950419"/>
                <a:ext cx="394303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06641" y="2352096"/>
                <a:ext cx="50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41" y="2352096"/>
                <a:ext cx="502248" cy="369332"/>
              </a:xfrm>
              <a:prstGeom prst="rect">
                <a:avLst/>
              </a:prstGeom>
              <a:blipFill rotWithShape="1">
                <a:blip r:embed="rId5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7501" y="3319751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=6.24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01" y="3319751"/>
                <a:ext cx="17281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428971" y="3319751"/>
            <a:ext cx="87308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2" name="Freeform 21"/>
          <p:cNvSpPr/>
          <p:nvPr/>
        </p:nvSpPr>
        <p:spPr>
          <a:xfrm>
            <a:off x="3123625" y="1306285"/>
            <a:ext cx="2667000" cy="1828800"/>
          </a:xfrm>
          <a:custGeom>
            <a:avLst/>
            <a:gdLst>
              <a:gd name="connsiteX0" fmla="*/ 729343 w 2667000"/>
              <a:gd name="connsiteY0" fmla="*/ 0 h 1828800"/>
              <a:gd name="connsiteX1" fmla="*/ 0 w 2667000"/>
              <a:gd name="connsiteY1" fmla="*/ 1621971 h 1828800"/>
              <a:gd name="connsiteX2" fmla="*/ 2667000 w 2667000"/>
              <a:gd name="connsiteY2" fmla="*/ 1828800 h 1828800"/>
              <a:gd name="connsiteX3" fmla="*/ 729343 w 26670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000" h="1828800">
                <a:moveTo>
                  <a:pt x="729343" y="0"/>
                </a:moveTo>
                <a:lnTo>
                  <a:pt x="0" y="1621971"/>
                </a:lnTo>
                <a:lnTo>
                  <a:pt x="2667000" y="1828800"/>
                </a:lnTo>
                <a:lnTo>
                  <a:pt x="729343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602596" y="1698170"/>
            <a:ext cx="653143" cy="152400"/>
          </a:xfrm>
          <a:custGeom>
            <a:avLst/>
            <a:gdLst>
              <a:gd name="connsiteX0" fmla="*/ 0 w 653143"/>
              <a:gd name="connsiteY0" fmla="*/ 119743 h 152400"/>
              <a:gd name="connsiteX1" fmla="*/ 261257 w 653143"/>
              <a:gd name="connsiteY1" fmla="*/ 152400 h 152400"/>
              <a:gd name="connsiteX2" fmla="*/ 468086 w 653143"/>
              <a:gd name="connsiteY2" fmla="*/ 119743 h 152400"/>
              <a:gd name="connsiteX3" fmla="*/ 653143 w 653143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3143" h="152400">
                <a:moveTo>
                  <a:pt x="0" y="119743"/>
                </a:moveTo>
                <a:cubicBezTo>
                  <a:pt x="91621" y="136071"/>
                  <a:pt x="183243" y="152400"/>
                  <a:pt x="261257" y="152400"/>
                </a:cubicBezTo>
                <a:cubicBezTo>
                  <a:pt x="339271" y="152400"/>
                  <a:pt x="402772" y="145143"/>
                  <a:pt x="468086" y="119743"/>
                </a:cubicBezTo>
                <a:cubicBezTo>
                  <a:pt x="533400" y="94343"/>
                  <a:pt x="593271" y="47171"/>
                  <a:pt x="653143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53491" y="1870685"/>
                <a:ext cx="50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491" y="1870685"/>
                <a:ext cx="502248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280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94838" y="1696123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838" y="1696123"/>
                <a:ext cx="39430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06043" y="1768231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043" y="1768231"/>
                <a:ext cx="39430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62822" y="3015342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822" y="3015342"/>
                <a:ext cx="394303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405404" y="3394777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=10.14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404" y="3394777"/>
                <a:ext cx="1728192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4201987" y="3384607"/>
            <a:ext cx="940599" cy="3795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6648815" y="1262821"/>
            <a:ext cx="0" cy="24889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6648816" y="2296573"/>
            <a:ext cx="1572004" cy="14551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648816" y="1633394"/>
            <a:ext cx="1572005" cy="663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6653294" y="1425783"/>
            <a:ext cx="266737" cy="326571"/>
          </a:xfrm>
          <a:custGeom>
            <a:avLst/>
            <a:gdLst>
              <a:gd name="connsiteX0" fmla="*/ 0 w 266737"/>
              <a:gd name="connsiteY0" fmla="*/ 0 h 326571"/>
              <a:gd name="connsiteX1" fmla="*/ 174172 w 266737"/>
              <a:gd name="connsiteY1" fmla="*/ 43543 h 326571"/>
              <a:gd name="connsiteX2" fmla="*/ 261257 w 266737"/>
              <a:gd name="connsiteY2" fmla="*/ 195943 h 326571"/>
              <a:gd name="connsiteX3" fmla="*/ 250372 w 266737"/>
              <a:gd name="connsiteY3" fmla="*/ 326571 h 32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37" h="326571">
                <a:moveTo>
                  <a:pt x="0" y="0"/>
                </a:moveTo>
                <a:cubicBezTo>
                  <a:pt x="65314" y="5443"/>
                  <a:pt x="130629" y="10886"/>
                  <a:pt x="174172" y="43543"/>
                </a:cubicBezTo>
                <a:cubicBezTo>
                  <a:pt x="217715" y="76200"/>
                  <a:pt x="248557" y="148772"/>
                  <a:pt x="261257" y="195943"/>
                </a:cubicBezTo>
                <a:cubicBezTo>
                  <a:pt x="273957" y="243114"/>
                  <a:pt x="262164" y="284842"/>
                  <a:pt x="250372" y="3265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91672" y="1274947"/>
                <a:ext cx="599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135°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672" y="1274947"/>
                <a:ext cx="599781" cy="369332"/>
              </a:xfrm>
              <a:prstGeom prst="rect">
                <a:avLst/>
              </a:prstGeom>
              <a:blipFill rotWithShape="1">
                <a:blip r:embed="rId12"/>
                <a:stretch>
                  <a:fillRect r="-8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491453" y="1633327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58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453" y="1633327"/>
                <a:ext cx="394303" cy="369332"/>
              </a:xfrm>
              <a:prstGeom prst="rect">
                <a:avLst/>
              </a:prstGeom>
              <a:blipFill rotWithShape="1">
                <a:blip r:embed="rId13"/>
                <a:stretch>
                  <a:fillRect r="-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37811" y="2322616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811" y="2322616"/>
                <a:ext cx="394303" cy="369332"/>
              </a:xfrm>
              <a:prstGeom prst="rect">
                <a:avLst/>
              </a:prstGeom>
              <a:blipFill rotWithShape="1">
                <a:blip r:embed="rId14"/>
                <a:stretch>
                  <a:fillRect r="-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541238" y="2776327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238" y="2776327"/>
                <a:ext cx="394303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183178" y="3418343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=50.22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178" y="3418343"/>
                <a:ext cx="1728192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7935541" y="3418343"/>
            <a:ext cx="97582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61" name="Freeform 60"/>
          <p:cNvSpPr/>
          <p:nvPr/>
        </p:nvSpPr>
        <p:spPr>
          <a:xfrm>
            <a:off x="369280" y="4251046"/>
            <a:ext cx="2405742" cy="1248889"/>
          </a:xfrm>
          <a:custGeom>
            <a:avLst/>
            <a:gdLst>
              <a:gd name="connsiteX0" fmla="*/ 631371 w 2405742"/>
              <a:gd name="connsiteY0" fmla="*/ 0 h 1719943"/>
              <a:gd name="connsiteX1" fmla="*/ 0 w 2405742"/>
              <a:gd name="connsiteY1" fmla="*/ 1458686 h 1719943"/>
              <a:gd name="connsiteX2" fmla="*/ 2405742 w 2405742"/>
              <a:gd name="connsiteY2" fmla="*/ 1719943 h 1719943"/>
              <a:gd name="connsiteX3" fmla="*/ 631371 w 2405742"/>
              <a:gd name="connsiteY3" fmla="*/ 0 h 1719943"/>
              <a:gd name="connsiteX0" fmla="*/ 2090716 w 2405742"/>
              <a:gd name="connsiteY0" fmla="*/ 0 h 1248889"/>
              <a:gd name="connsiteX1" fmla="*/ 0 w 2405742"/>
              <a:gd name="connsiteY1" fmla="*/ 987632 h 1248889"/>
              <a:gd name="connsiteX2" fmla="*/ 2405742 w 2405742"/>
              <a:gd name="connsiteY2" fmla="*/ 1248889 h 1248889"/>
              <a:gd name="connsiteX3" fmla="*/ 2090716 w 2405742"/>
              <a:gd name="connsiteY3" fmla="*/ 0 h 124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5742" h="1248889">
                <a:moveTo>
                  <a:pt x="2090716" y="0"/>
                </a:moveTo>
                <a:lnTo>
                  <a:pt x="0" y="987632"/>
                </a:lnTo>
                <a:lnTo>
                  <a:pt x="2405742" y="1248889"/>
                </a:lnTo>
                <a:lnTo>
                  <a:pt x="2090716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 61"/>
          <p:cNvSpPr/>
          <p:nvPr/>
        </p:nvSpPr>
        <p:spPr>
          <a:xfrm>
            <a:off x="956001" y="4941822"/>
            <a:ext cx="146085" cy="351286"/>
          </a:xfrm>
          <a:custGeom>
            <a:avLst/>
            <a:gdLst>
              <a:gd name="connsiteX0" fmla="*/ 0 w 239671"/>
              <a:gd name="connsiteY0" fmla="*/ 0 h 413657"/>
              <a:gd name="connsiteX1" fmla="*/ 108857 w 239671"/>
              <a:gd name="connsiteY1" fmla="*/ 54428 h 413657"/>
              <a:gd name="connsiteX2" fmla="*/ 206829 w 239671"/>
              <a:gd name="connsiteY2" fmla="*/ 195942 h 413657"/>
              <a:gd name="connsiteX3" fmla="*/ 239486 w 239671"/>
              <a:gd name="connsiteY3" fmla="*/ 337457 h 413657"/>
              <a:gd name="connsiteX4" fmla="*/ 217714 w 239671"/>
              <a:gd name="connsiteY4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671" h="413657">
                <a:moveTo>
                  <a:pt x="0" y="0"/>
                </a:moveTo>
                <a:cubicBezTo>
                  <a:pt x="37193" y="10885"/>
                  <a:pt x="74386" y="21771"/>
                  <a:pt x="108857" y="54428"/>
                </a:cubicBezTo>
                <a:cubicBezTo>
                  <a:pt x="143328" y="87085"/>
                  <a:pt x="185058" y="148771"/>
                  <a:pt x="206829" y="195942"/>
                </a:cubicBezTo>
                <a:cubicBezTo>
                  <a:pt x="228600" y="243113"/>
                  <a:pt x="237672" y="301171"/>
                  <a:pt x="239486" y="337457"/>
                </a:cubicBezTo>
                <a:cubicBezTo>
                  <a:pt x="241300" y="373743"/>
                  <a:pt x="229507" y="393700"/>
                  <a:pt x="217714" y="4136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31820" y="4251046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820" y="4251046"/>
                <a:ext cx="394303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553383" y="4649189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383" y="4649189"/>
                <a:ext cx="394303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177848" y="5315269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848" y="5315269"/>
                <a:ext cx="394303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123875" y="4898410"/>
                <a:ext cx="50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43°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875" y="4898410"/>
                <a:ext cx="502248" cy="369332"/>
              </a:xfrm>
              <a:prstGeom prst="rect">
                <a:avLst/>
              </a:prstGeom>
              <a:blipFill rotWithShape="1">
                <a:blip r:embed="rId20"/>
                <a:stretch>
                  <a:fillRect r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84934" y="5869907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=4.398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34" y="5869907"/>
                <a:ext cx="1728192" cy="36933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1552734" y="5869907"/>
            <a:ext cx="87308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69" name="TextBox 68"/>
          <p:cNvSpPr txBox="1"/>
          <p:nvPr/>
        </p:nvSpPr>
        <p:spPr>
          <a:xfrm>
            <a:off x="160652" y="1262821"/>
            <a:ext cx="46850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Q1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2770498" y="1262821"/>
            <a:ext cx="46850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Q2</a:t>
            </a:r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5652120" y="1297377"/>
            <a:ext cx="46850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Q3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78412" y="4112645"/>
            <a:ext cx="46850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Q4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2816479" y="4001630"/>
            <a:ext cx="46850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Q5</a:t>
            </a:r>
            <a:endParaRPr lang="en-GB" dirty="0"/>
          </a:p>
        </p:txBody>
      </p:sp>
      <p:sp>
        <p:nvSpPr>
          <p:cNvPr id="38" name="Right Triangle 37"/>
          <p:cNvSpPr/>
          <p:nvPr/>
        </p:nvSpPr>
        <p:spPr>
          <a:xfrm flipH="1">
            <a:off x="3046206" y="4113175"/>
            <a:ext cx="1137240" cy="1841087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/>
          <p:cNvSpPr/>
          <p:nvPr/>
        </p:nvSpPr>
        <p:spPr>
          <a:xfrm>
            <a:off x="4172783" y="4112645"/>
            <a:ext cx="1325880" cy="1844040"/>
          </a:xfrm>
          <a:custGeom>
            <a:avLst/>
            <a:gdLst>
              <a:gd name="connsiteX0" fmla="*/ 0 w 1325880"/>
              <a:gd name="connsiteY0" fmla="*/ 1844040 h 1844040"/>
              <a:gd name="connsiteX1" fmla="*/ 1325880 w 1325880"/>
              <a:gd name="connsiteY1" fmla="*/ 403860 h 1844040"/>
              <a:gd name="connsiteX2" fmla="*/ 0 w 1325880"/>
              <a:gd name="connsiteY2" fmla="*/ 0 h 1844040"/>
              <a:gd name="connsiteX3" fmla="*/ 0 w 1325880"/>
              <a:gd name="connsiteY3" fmla="*/ 1844040 h 1844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5880" h="1844040">
                <a:moveTo>
                  <a:pt x="0" y="1844040"/>
                </a:moveTo>
                <a:lnTo>
                  <a:pt x="1325880" y="403860"/>
                </a:lnTo>
                <a:lnTo>
                  <a:pt x="0" y="0"/>
                </a:lnTo>
                <a:lnTo>
                  <a:pt x="0" y="184404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3956941" y="5720050"/>
            <a:ext cx="215842" cy="2366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307483" y="4649189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483" y="4649189"/>
                <a:ext cx="394303" cy="369332"/>
              </a:xfrm>
              <a:prstGeom prst="rect">
                <a:avLst/>
              </a:prstGeom>
              <a:blipFill rotWithShape="1">
                <a:blip r:embed="rId22"/>
                <a:stretch>
                  <a:fillRect r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468283" y="5959829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283" y="5959829"/>
                <a:ext cx="394303" cy="36933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853215" y="5152288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215" y="5152288"/>
                <a:ext cx="394303" cy="36933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709304" y="3967290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304" y="3967290"/>
                <a:ext cx="394303" cy="369332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Freeform 85"/>
          <p:cNvSpPr/>
          <p:nvPr/>
        </p:nvSpPr>
        <p:spPr>
          <a:xfrm>
            <a:off x="4172782" y="5385185"/>
            <a:ext cx="363805" cy="219636"/>
          </a:xfrm>
          <a:custGeom>
            <a:avLst/>
            <a:gdLst>
              <a:gd name="connsiteX0" fmla="*/ 0 w 239671"/>
              <a:gd name="connsiteY0" fmla="*/ 0 h 413657"/>
              <a:gd name="connsiteX1" fmla="*/ 108857 w 239671"/>
              <a:gd name="connsiteY1" fmla="*/ 54428 h 413657"/>
              <a:gd name="connsiteX2" fmla="*/ 206829 w 239671"/>
              <a:gd name="connsiteY2" fmla="*/ 195942 h 413657"/>
              <a:gd name="connsiteX3" fmla="*/ 239486 w 239671"/>
              <a:gd name="connsiteY3" fmla="*/ 337457 h 413657"/>
              <a:gd name="connsiteX4" fmla="*/ 217714 w 239671"/>
              <a:gd name="connsiteY4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671" h="413657">
                <a:moveTo>
                  <a:pt x="0" y="0"/>
                </a:moveTo>
                <a:cubicBezTo>
                  <a:pt x="37193" y="10885"/>
                  <a:pt x="74386" y="21771"/>
                  <a:pt x="108857" y="54428"/>
                </a:cubicBezTo>
                <a:cubicBezTo>
                  <a:pt x="143328" y="87085"/>
                  <a:pt x="185058" y="148771"/>
                  <a:pt x="206829" y="195942"/>
                </a:cubicBezTo>
                <a:cubicBezTo>
                  <a:pt x="228600" y="243113"/>
                  <a:pt x="237672" y="301171"/>
                  <a:pt x="239486" y="337457"/>
                </a:cubicBezTo>
                <a:cubicBezTo>
                  <a:pt x="241300" y="373743"/>
                  <a:pt x="229507" y="393700"/>
                  <a:pt x="217714" y="4136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242791" y="5059847"/>
                <a:ext cx="50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65°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791" y="5059847"/>
                <a:ext cx="502248" cy="369332"/>
              </a:xfrm>
              <a:prstGeom prst="rect">
                <a:avLst/>
              </a:prstGeom>
              <a:blipFill rotWithShape="1">
                <a:blip r:embed="rId26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3356479" y="6334989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=9.513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479" y="6334989"/>
                <a:ext cx="1728192" cy="369332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le 88"/>
          <p:cNvSpPr/>
          <p:nvPr/>
        </p:nvSpPr>
        <p:spPr>
          <a:xfrm>
            <a:off x="4100044" y="6329161"/>
            <a:ext cx="87308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90" name="Right Triangle 89"/>
          <p:cNvSpPr/>
          <p:nvPr/>
        </p:nvSpPr>
        <p:spPr>
          <a:xfrm rot="16200000" flipH="1">
            <a:off x="6306255" y="4824631"/>
            <a:ext cx="1321138" cy="2160901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7827620" y="5244512"/>
            <a:ext cx="215842" cy="2366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rot="16200000">
            <a:off x="6416923" y="3603282"/>
            <a:ext cx="1131337" cy="2151121"/>
          </a:xfrm>
          <a:custGeom>
            <a:avLst/>
            <a:gdLst>
              <a:gd name="connsiteX0" fmla="*/ 0 w 1325880"/>
              <a:gd name="connsiteY0" fmla="*/ 1844040 h 1844040"/>
              <a:gd name="connsiteX1" fmla="*/ 1325880 w 1325880"/>
              <a:gd name="connsiteY1" fmla="*/ 403860 h 1844040"/>
              <a:gd name="connsiteX2" fmla="*/ 0 w 1325880"/>
              <a:gd name="connsiteY2" fmla="*/ 0 h 1844040"/>
              <a:gd name="connsiteX3" fmla="*/ 0 w 1325880"/>
              <a:gd name="connsiteY3" fmla="*/ 1844040 h 1844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5880" h="1844040">
                <a:moveTo>
                  <a:pt x="0" y="1844040"/>
                </a:moveTo>
                <a:lnTo>
                  <a:pt x="1325880" y="403860"/>
                </a:lnTo>
                <a:lnTo>
                  <a:pt x="0" y="0"/>
                </a:lnTo>
                <a:lnTo>
                  <a:pt x="0" y="184404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6248400" y="4352925"/>
            <a:ext cx="466725" cy="133674"/>
          </a:xfrm>
          <a:custGeom>
            <a:avLst/>
            <a:gdLst>
              <a:gd name="connsiteX0" fmla="*/ 0 w 466725"/>
              <a:gd name="connsiteY0" fmla="*/ 95250 h 133674"/>
              <a:gd name="connsiteX1" fmla="*/ 228600 w 466725"/>
              <a:gd name="connsiteY1" fmla="*/ 133350 h 133674"/>
              <a:gd name="connsiteX2" fmla="*/ 381000 w 466725"/>
              <a:gd name="connsiteY2" fmla="*/ 76200 h 133674"/>
              <a:gd name="connsiteX3" fmla="*/ 466725 w 466725"/>
              <a:gd name="connsiteY3" fmla="*/ 0 h 133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33674">
                <a:moveTo>
                  <a:pt x="0" y="95250"/>
                </a:moveTo>
                <a:cubicBezTo>
                  <a:pt x="82550" y="115887"/>
                  <a:pt x="165100" y="136525"/>
                  <a:pt x="228600" y="133350"/>
                </a:cubicBezTo>
                <a:cubicBezTo>
                  <a:pt x="292100" y="130175"/>
                  <a:pt x="341313" y="98425"/>
                  <a:pt x="381000" y="76200"/>
                </a:cubicBezTo>
                <a:cubicBezTo>
                  <a:pt x="420687" y="53975"/>
                  <a:pt x="443706" y="26987"/>
                  <a:pt x="4667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525728" y="5895137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5728" y="5895137"/>
                <a:ext cx="394303" cy="369332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8043462" y="5710471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462" y="5710471"/>
                <a:ext cx="394303" cy="369332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7345281" y="4347284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281" y="4347284"/>
                <a:ext cx="394303" cy="369332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5776486" y="4370962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486" y="4370962"/>
                <a:ext cx="394303" cy="369332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380990" y="4481977"/>
                <a:ext cx="50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990" y="4481977"/>
                <a:ext cx="502248" cy="369332"/>
              </a:xfrm>
              <a:prstGeom prst="rect">
                <a:avLst/>
              </a:prstGeom>
              <a:blipFill rotWithShape="1">
                <a:blip r:embed="rId32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5373715" y="6334989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=6.2966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715" y="6334989"/>
                <a:ext cx="1728192" cy="369332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Rectangle 98"/>
          <p:cNvSpPr/>
          <p:nvPr/>
        </p:nvSpPr>
        <p:spPr>
          <a:xfrm>
            <a:off x="6093738" y="6334989"/>
            <a:ext cx="87308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74" name="TextBox 73"/>
          <p:cNvSpPr txBox="1"/>
          <p:nvPr/>
        </p:nvSpPr>
        <p:spPr>
          <a:xfrm>
            <a:off x="5481776" y="3872736"/>
            <a:ext cx="46850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57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13" grpId="0" animBg="1"/>
      <p:bldP spid="29" grpId="0" animBg="1"/>
      <p:bldP spid="52" grpId="0" animBg="1"/>
      <p:bldP spid="68" grpId="0" animBg="1"/>
      <p:bldP spid="89" grpId="0" animBg="1"/>
      <p:bldP spid="9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Dealing with Missing Angles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729320" y="2747897"/>
            <a:ext cx="2471057" cy="1796143"/>
          </a:xfrm>
          <a:custGeom>
            <a:avLst/>
            <a:gdLst>
              <a:gd name="connsiteX0" fmla="*/ 359228 w 2471057"/>
              <a:gd name="connsiteY0" fmla="*/ 76200 h 1796143"/>
              <a:gd name="connsiteX1" fmla="*/ 0 w 2471057"/>
              <a:gd name="connsiteY1" fmla="*/ 1796143 h 1796143"/>
              <a:gd name="connsiteX2" fmla="*/ 2471057 w 2471057"/>
              <a:gd name="connsiteY2" fmla="*/ 0 h 1796143"/>
              <a:gd name="connsiteX3" fmla="*/ 359228 w 2471057"/>
              <a:gd name="connsiteY3" fmla="*/ 76200 h 179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1057" h="1796143">
                <a:moveTo>
                  <a:pt x="359228" y="76200"/>
                </a:moveTo>
                <a:lnTo>
                  <a:pt x="0" y="1796143"/>
                </a:lnTo>
                <a:lnTo>
                  <a:pt x="2471057" y="0"/>
                </a:lnTo>
                <a:lnTo>
                  <a:pt x="359228" y="7620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769954" y="2364177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954" y="2364177"/>
                <a:ext cx="57606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13636" y="3386190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36" y="3386190"/>
                <a:ext cx="57606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769954" y="366377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954" y="3663775"/>
                <a:ext cx="57606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851225" y="295209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225" y="2952092"/>
                <a:ext cx="57606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038855" y="5394790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  <m:r>
                        <a:rPr lang="en-GB" b="0" i="1" smtClean="0">
                          <a:latin typeface="Cambria Math"/>
                        </a:rPr>
                        <m:t>=25.2°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855" y="5394790"/>
                <a:ext cx="17281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1831078" y="5394790"/>
            <a:ext cx="93596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364162" y="1484784"/>
                <a:ext cx="6088158" cy="53296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/>
                        </a:rPr>
                        <m:t>−</m:t>
                      </m:r>
                      <m:r>
                        <a:rPr lang="en-GB" sz="2800" b="1" i="1" smtClean="0">
                          <a:latin typeface="Cambria Math"/>
                        </a:rPr>
                        <m:t>𝟐</m:t>
                      </m:r>
                      <m:r>
                        <a:rPr lang="en-GB" sz="2800" b="1" i="1" smtClean="0">
                          <a:latin typeface="Cambria Math"/>
                        </a:rPr>
                        <m:t>𝒃𝒄</m:t>
                      </m:r>
                      <m:func>
                        <m:func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𝑨</m:t>
                          </m:r>
                        </m:e>
                      </m:func>
                    </m:oMath>
                  </m:oMathPara>
                </a14:m>
                <a:endParaRPr lang="en-GB" sz="2800" b="1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162" y="1484784"/>
                <a:ext cx="6088158" cy="5329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005558"/>
              </p:ext>
            </p:extLst>
          </p:nvPr>
        </p:nvGraphicFramePr>
        <p:xfrm>
          <a:off x="1501213" y="764704"/>
          <a:ext cx="6029113" cy="5257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6577"/>
                <a:gridCol w="1594288"/>
                <a:gridCol w="1628248"/>
              </a:tblGrid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You have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You want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5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All three sides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An angle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Cosine rule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8704" y="2029336"/>
            <a:ext cx="7401728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/>
              <a:t>How would you rearrange the formula to have just </a:t>
            </a:r>
            <a:r>
              <a:rPr lang="en-GB" sz="2000" dirty="0" err="1" smtClean="0"/>
              <a:t>cosA</a:t>
            </a:r>
            <a:r>
              <a:rPr lang="en-GB" sz="2000" dirty="0" smtClean="0"/>
              <a:t>=…………..?</a:t>
            </a:r>
            <a:endParaRPr lang="en-GB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732041" y="2728210"/>
                <a:ext cx="4735759" cy="53296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/>
                      </a:rPr>
                      <m:t>𝟐</m:t>
                    </m:r>
                    <m:r>
                      <a:rPr lang="en-GB" sz="2800" b="1" i="1" smtClean="0">
                        <a:latin typeface="Cambria Math"/>
                      </a:rPr>
                      <m:t>𝒃𝒄</m:t>
                    </m:r>
                    <m:func>
                      <m:funcPr>
                        <m:ctrlPr>
                          <a:rPr lang="en-GB" sz="28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GB" sz="2800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en-GB" sz="2800" b="1" i="1">
                            <a:latin typeface="Cambria Math"/>
                          </a:rPr>
                          <m:t>𝑨</m:t>
                        </m:r>
                      </m:e>
                    </m:func>
                    <m:r>
                      <a:rPr lang="en-GB" sz="28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28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GB" sz="28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GB" sz="2800" b="1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GB" sz="28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/>
                          </a:rPr>
                          <m:t>𝒄</m:t>
                        </m:r>
                      </m:e>
                      <m:sup>
                        <m:r>
                          <a:rPr lang="en-GB" sz="28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GB" sz="2800" b="1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GB" sz="2800" b="1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8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GB" sz="2800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GB" sz="2800" b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041" y="2728210"/>
                <a:ext cx="4735759" cy="5329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3765063" y="4033782"/>
                <a:ext cx="4735759" cy="96513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GB" sz="2800" b="1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GB" sz="2800" b="1" i="1"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GB" sz="2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latin typeface="Cambria Math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GB" sz="28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2800" b="1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8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latin typeface="Cambria Math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GB" sz="28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2800" b="1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GB" sz="2800" b="1" dirty="0"/>
                            <m:t> </m:t>
                          </m:r>
                          <m:sSup>
                            <m:sSupPr>
                              <m:ctrlPr>
                                <a:rPr lang="en-GB" sz="28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latin typeface="Cambria Math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GB" sz="28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GB" sz="2800" b="1" i="1" smtClean="0">
                              <a:latin typeface="Cambria Math"/>
                            </a:rPr>
                            <m:t>𝒃𝒄</m:t>
                          </m:r>
                        </m:den>
                      </m:f>
                    </m:oMath>
                  </m:oMathPara>
                </a14:m>
                <a:endParaRPr lang="en-GB" sz="2800" b="1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063" y="4033782"/>
                <a:ext cx="4735759" cy="9651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3973948" y="5227276"/>
                <a:ext cx="4251943" cy="10736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4000" b="1" dirty="0" smtClean="0"/>
                  <a:t>A</a:t>
                </a:r>
                <a14:m>
                  <m:oMath xmlns:m="http://schemas.openxmlformats.org/officeDocument/2006/math">
                    <m:r>
                      <a:rPr lang="en-GB" sz="40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28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800" b="1">
                            <a:latin typeface="Cambria Math"/>
                          </a:rPr>
                          <m:t>𝐜𝐨𝐬</m:t>
                        </m:r>
                      </m:e>
                      <m:sup>
                        <m:r>
                          <a:rPr lang="en-GB" sz="2800" b="1" i="1">
                            <a:latin typeface="Cambria Math"/>
                          </a:rPr>
                          <m:t>−</m:t>
                        </m:r>
                        <m:r>
                          <a:rPr lang="en-GB" sz="2800" b="1" i="1">
                            <a:latin typeface="Cambria Math"/>
                          </a:rPr>
                          <m:t>𝟏</m:t>
                        </m:r>
                      </m:sup>
                    </m:sSup>
                    <m:r>
                      <a:rPr lang="en-GB" sz="2800" b="1" i="1" smtClean="0"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en-GB" sz="4000" b="1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4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4000" b="1" i="1">
                                <a:latin typeface="Cambria Math"/>
                              </a:rPr>
                              <m:t>𝒃</m:t>
                            </m:r>
                          </m:e>
                          <m:sup>
                            <m:r>
                              <a:rPr lang="en-GB" sz="40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4000" b="1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GB" sz="4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4000" b="1" i="1">
                                <a:latin typeface="Cambria Math"/>
                              </a:rPr>
                              <m:t>𝒄</m:t>
                            </m:r>
                          </m:e>
                          <m:sup>
                            <m:r>
                              <a:rPr lang="en-GB" sz="40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4000" b="1" i="1">
                            <a:latin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4000" b="1" dirty="0"/>
                          <m:t> </m:t>
                        </m:r>
                        <m:sSup>
                          <m:sSupPr>
                            <m:ctrlPr>
                              <a:rPr lang="en-GB" sz="4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4000" b="1" i="1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en-GB" sz="40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GB" sz="4000" b="1" i="1" smtClean="0">
                            <a:latin typeface="Cambria Math"/>
                          </a:rPr>
                          <m:t>𝟐</m:t>
                        </m:r>
                        <m:r>
                          <a:rPr lang="en-GB" sz="4000" b="1" i="1" smtClean="0">
                            <a:latin typeface="Cambria Math"/>
                          </a:rPr>
                          <m:t>𝒃𝒄</m:t>
                        </m:r>
                      </m:den>
                    </m:f>
                  </m:oMath>
                </a14:m>
                <a:r>
                  <a:rPr lang="en-GB" sz="2800" b="1" dirty="0" smtClean="0"/>
                  <a:t>)</a:t>
                </a:r>
                <a:endParaRPr lang="en-GB" sz="2800" b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948" y="5227276"/>
                <a:ext cx="4251943" cy="1073692"/>
              </a:xfrm>
              <a:prstGeom prst="rect">
                <a:avLst/>
              </a:prstGeom>
              <a:blipFill rotWithShape="1">
                <a:blip r:embed="rId10"/>
                <a:stretch>
                  <a:fillRect l="-2456" b="-3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3732040" y="5147432"/>
            <a:ext cx="4728391" cy="12333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2" name="Rectangle 21"/>
          <p:cNvSpPr/>
          <p:nvPr/>
        </p:nvSpPr>
        <p:spPr>
          <a:xfrm>
            <a:off x="3568206" y="3794583"/>
            <a:ext cx="5036241" cy="12333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3" name="Rectangle 22"/>
          <p:cNvSpPr/>
          <p:nvPr/>
        </p:nvSpPr>
        <p:spPr>
          <a:xfrm>
            <a:off x="3583918" y="2548843"/>
            <a:ext cx="5020530" cy="9413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5795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1" grpId="0" animBg="1"/>
      <p:bldP spid="21" grpId="0" animBg="1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Dealing with Missing Angles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Freeform 5"/>
          <p:cNvSpPr/>
          <p:nvPr/>
        </p:nvSpPr>
        <p:spPr>
          <a:xfrm>
            <a:off x="729320" y="2747897"/>
            <a:ext cx="2471057" cy="1796143"/>
          </a:xfrm>
          <a:custGeom>
            <a:avLst/>
            <a:gdLst>
              <a:gd name="connsiteX0" fmla="*/ 359228 w 2471057"/>
              <a:gd name="connsiteY0" fmla="*/ 76200 h 1796143"/>
              <a:gd name="connsiteX1" fmla="*/ 0 w 2471057"/>
              <a:gd name="connsiteY1" fmla="*/ 1796143 h 1796143"/>
              <a:gd name="connsiteX2" fmla="*/ 2471057 w 2471057"/>
              <a:gd name="connsiteY2" fmla="*/ 0 h 1796143"/>
              <a:gd name="connsiteX3" fmla="*/ 359228 w 2471057"/>
              <a:gd name="connsiteY3" fmla="*/ 76200 h 179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1057" h="1796143">
                <a:moveTo>
                  <a:pt x="359228" y="76200"/>
                </a:moveTo>
                <a:lnTo>
                  <a:pt x="0" y="1796143"/>
                </a:lnTo>
                <a:lnTo>
                  <a:pt x="2471057" y="0"/>
                </a:lnTo>
                <a:lnTo>
                  <a:pt x="359228" y="7620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69954" y="2364177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954" y="2364177"/>
                <a:ext cx="57606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636" y="3386190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36" y="3386190"/>
                <a:ext cx="57606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69954" y="366377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954" y="3663775"/>
                <a:ext cx="57606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51225" y="295209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225" y="2952092"/>
                <a:ext cx="57606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2405720" y="2758783"/>
            <a:ext cx="185057" cy="446314"/>
          </a:xfrm>
          <a:custGeom>
            <a:avLst/>
            <a:gdLst>
              <a:gd name="connsiteX0" fmla="*/ 0 w 185057"/>
              <a:gd name="connsiteY0" fmla="*/ 0 h 446314"/>
              <a:gd name="connsiteX1" fmla="*/ 32657 w 185057"/>
              <a:gd name="connsiteY1" fmla="*/ 206829 h 446314"/>
              <a:gd name="connsiteX2" fmla="*/ 97971 w 185057"/>
              <a:gd name="connsiteY2" fmla="*/ 359229 h 446314"/>
              <a:gd name="connsiteX3" fmla="*/ 185057 w 185057"/>
              <a:gd name="connsiteY3" fmla="*/ 446314 h 44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057" h="446314">
                <a:moveTo>
                  <a:pt x="0" y="0"/>
                </a:moveTo>
                <a:cubicBezTo>
                  <a:pt x="8164" y="73479"/>
                  <a:pt x="16329" y="146958"/>
                  <a:pt x="32657" y="206829"/>
                </a:cubicBezTo>
                <a:cubicBezTo>
                  <a:pt x="48985" y="266700"/>
                  <a:pt x="72571" y="319315"/>
                  <a:pt x="97971" y="359229"/>
                </a:cubicBezTo>
                <a:cubicBezTo>
                  <a:pt x="123371" y="399143"/>
                  <a:pt x="154214" y="422728"/>
                  <a:pt x="185057" y="4463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38855" y="5394790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  <m:r>
                        <a:rPr lang="en-GB" b="0" i="1" smtClean="0">
                          <a:latin typeface="Cambria Math"/>
                        </a:rPr>
                        <m:t>=25.2°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855" y="5394790"/>
                <a:ext cx="17281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831078" y="5394790"/>
            <a:ext cx="93596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465624" y="3645968"/>
                <a:ext cx="3888432" cy="2066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/>
                            </a:rPr>
                            <m:t>𝟒</m:t>
                          </m:r>
                        </m:e>
                        <m:sup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/>
                            </a:rPr>
                            <m:t>𝟕</m:t>
                          </m:r>
                        </m:e>
                        <m:sup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/>
                            </a:rPr>
                            <m:t>𝟗</m:t>
                          </m:r>
                        </m:e>
                        <m:sup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×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𝟕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×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𝟗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×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/>
                                </a:rPr>
                                <m:t>𝜶</m:t>
                              </m:r>
                            </m:e>
                          </m:func>
                        </m:e>
                      </m:d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𝟏𝟔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𝟏𝟑𝟎</m:t>
                      </m:r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r>
                        <a:rPr lang="en-GB" b="1" i="1" smtClean="0">
                          <a:latin typeface="Cambria Math"/>
                        </a:rPr>
                        <m:t>𝟏𝟐𝟔</m:t>
                      </m:r>
                      <m:func>
                        <m:func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/>
                            </a:rPr>
                            <m:t>𝜶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𝟏𝟐𝟔</m:t>
                      </m:r>
                      <m:func>
                        <m:func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/>
                            </a:rPr>
                            <m:t>𝜶</m:t>
                          </m:r>
                        </m:e>
                      </m:func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𝟏𝟑𝟎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/>
                            </a:rPr>
                            <m:t>𝜶</m:t>
                          </m:r>
                        </m:e>
                      </m:func>
                      <m:r>
                        <a:rPr lang="en-GB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>
                              <a:latin typeface="Cambria Math"/>
                            </a:rPr>
                            <m:t>𝟏𝟏𝟒</m:t>
                          </m:r>
                        </m:num>
                        <m:den>
                          <m:r>
                            <a:rPr lang="en-GB" b="1" i="1">
                              <a:latin typeface="Cambria Math"/>
                            </a:rPr>
                            <m:t>𝟏𝟐𝟔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𝜶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b="1" i="0" smtClean="0">
                                  <a:latin typeface="Cambria Math"/>
                                </a:rPr>
                                <m:t>𝐜𝐨𝐬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𝟏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b="1" i="1" smtClean="0">
                                      <a:latin typeface="Cambria Math"/>
                                    </a:rPr>
                                    <m:t>𝟏𝟏𝟒</m:t>
                                  </m:r>
                                </m:num>
                                <m:den>
                                  <m:r>
                                    <a:rPr lang="en-GB" b="1" i="1" smtClean="0">
                                      <a:latin typeface="Cambria Math"/>
                                    </a:rPr>
                                    <m:t>𝟏𝟐𝟔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𝟐𝟓</m:t>
                      </m:r>
                      <m:r>
                        <a:rPr lang="en-GB" b="1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𝟐</m:t>
                      </m:r>
                      <m:r>
                        <a:rPr lang="en-GB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624" y="3645968"/>
                <a:ext cx="3888432" cy="206607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515248" y="3168618"/>
            <a:ext cx="1368152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/>
              <a:t>Label sides then substitute into formula.</a:t>
            </a:r>
            <a:endParaRPr lang="en-GB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7066024" y="3974638"/>
            <a:ext cx="1978568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Simplify each bit of formula.</a:t>
            </a:r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066024" y="4318993"/>
            <a:ext cx="1978568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Rearrange (I use ‘</a:t>
            </a:r>
            <a:r>
              <a:rPr lang="en-GB" sz="1200" dirty="0" err="1" smtClean="0"/>
              <a:t>swapsie</a:t>
            </a:r>
            <a:r>
              <a:rPr lang="en-GB" sz="1200" dirty="0" smtClean="0"/>
              <a:t>’ trick to swap thing you’re subtracting and result)</a:t>
            </a:r>
            <a:endParaRPr lang="en-GB" sz="1200" dirty="0"/>
          </a:p>
        </p:txBody>
      </p:sp>
      <p:sp>
        <p:nvSpPr>
          <p:cNvPr id="19" name="Rectangle 18"/>
          <p:cNvSpPr/>
          <p:nvPr/>
        </p:nvSpPr>
        <p:spPr>
          <a:xfrm>
            <a:off x="3585698" y="3593713"/>
            <a:ext cx="352775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0" name="Rectangle 19"/>
          <p:cNvSpPr/>
          <p:nvPr/>
        </p:nvSpPr>
        <p:spPr>
          <a:xfrm>
            <a:off x="3585698" y="3938172"/>
            <a:ext cx="2987824" cy="3059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1" name="Rectangle 20"/>
          <p:cNvSpPr/>
          <p:nvPr/>
        </p:nvSpPr>
        <p:spPr>
          <a:xfrm>
            <a:off x="3585698" y="4244084"/>
            <a:ext cx="2987824" cy="3059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2" name="Rectangle 21"/>
          <p:cNvSpPr/>
          <p:nvPr/>
        </p:nvSpPr>
        <p:spPr>
          <a:xfrm>
            <a:off x="3583918" y="4564372"/>
            <a:ext cx="2987824" cy="12333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64162" y="1484784"/>
                <a:ext cx="6088158" cy="53296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/>
                        </a:rPr>
                        <m:t>−</m:t>
                      </m:r>
                      <m:r>
                        <a:rPr lang="en-GB" sz="2800" b="1" i="1" smtClean="0">
                          <a:latin typeface="Cambria Math"/>
                        </a:rPr>
                        <m:t>𝟐</m:t>
                      </m:r>
                      <m:r>
                        <a:rPr lang="en-GB" sz="2800" b="1" i="1" smtClean="0">
                          <a:latin typeface="Cambria Math"/>
                        </a:rPr>
                        <m:t>𝒃𝒄</m:t>
                      </m:r>
                      <m:func>
                        <m:funcPr>
                          <m:ctrlPr>
                            <a:rPr lang="en-GB" sz="2800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𝑨</m:t>
                          </m:r>
                        </m:e>
                      </m:func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162" y="1484784"/>
                <a:ext cx="6088158" cy="5329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2297"/>
              </p:ext>
            </p:extLst>
          </p:nvPr>
        </p:nvGraphicFramePr>
        <p:xfrm>
          <a:off x="1501213" y="764704"/>
          <a:ext cx="6029113" cy="5257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6577"/>
                <a:gridCol w="1594288"/>
                <a:gridCol w="1628248"/>
              </a:tblGrid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You have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You want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5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All three sides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An angle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Cosine rule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37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4805829" y="1282791"/>
            <a:ext cx="3619500" cy="2451100"/>
          </a:xfrm>
          <a:custGeom>
            <a:avLst/>
            <a:gdLst>
              <a:gd name="connsiteX0" fmla="*/ 0 w 3619500"/>
              <a:gd name="connsiteY0" fmla="*/ 698500 h 2451100"/>
              <a:gd name="connsiteX1" fmla="*/ 3619500 w 3619500"/>
              <a:gd name="connsiteY1" fmla="*/ 2451100 h 2451100"/>
              <a:gd name="connsiteX2" fmla="*/ 1676400 w 3619500"/>
              <a:gd name="connsiteY2" fmla="*/ 0 h 2451100"/>
              <a:gd name="connsiteX3" fmla="*/ 0 w 3619500"/>
              <a:gd name="connsiteY3" fmla="*/ 6985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0" h="2451100">
                <a:moveTo>
                  <a:pt x="0" y="698500"/>
                </a:moveTo>
                <a:lnTo>
                  <a:pt x="3619500" y="2451100"/>
                </a:lnTo>
                <a:lnTo>
                  <a:pt x="1676400" y="0"/>
                </a:lnTo>
                <a:lnTo>
                  <a:pt x="0" y="69850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439667" y="1610298"/>
            <a:ext cx="3096344" cy="1760038"/>
          </a:xfrm>
          <a:custGeom>
            <a:avLst/>
            <a:gdLst>
              <a:gd name="connsiteX0" fmla="*/ 0 w 1600200"/>
              <a:gd name="connsiteY0" fmla="*/ 1621971 h 2100943"/>
              <a:gd name="connsiteX1" fmla="*/ 1600200 w 1600200"/>
              <a:gd name="connsiteY1" fmla="*/ 2100943 h 2100943"/>
              <a:gd name="connsiteX2" fmla="*/ 1589314 w 1600200"/>
              <a:gd name="connsiteY2" fmla="*/ 0 h 2100943"/>
              <a:gd name="connsiteX3" fmla="*/ 0 w 1600200"/>
              <a:gd name="connsiteY3" fmla="*/ 1621971 h 2100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2100943">
                <a:moveTo>
                  <a:pt x="0" y="1621971"/>
                </a:moveTo>
                <a:lnTo>
                  <a:pt x="1600200" y="2100943"/>
                </a:lnTo>
                <a:cubicBezTo>
                  <a:pt x="1596571" y="1400629"/>
                  <a:pt x="1592943" y="700314"/>
                  <a:pt x="1589314" y="0"/>
                </a:cubicBezTo>
                <a:lnTo>
                  <a:pt x="0" y="162197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3100582" y="2997207"/>
            <a:ext cx="435429" cy="304800"/>
          </a:xfrm>
          <a:custGeom>
            <a:avLst/>
            <a:gdLst>
              <a:gd name="connsiteX0" fmla="*/ 0 w 435429"/>
              <a:gd name="connsiteY0" fmla="*/ 304800 h 304800"/>
              <a:gd name="connsiteX1" fmla="*/ 76200 w 435429"/>
              <a:gd name="connsiteY1" fmla="*/ 152400 h 304800"/>
              <a:gd name="connsiteX2" fmla="*/ 228600 w 435429"/>
              <a:gd name="connsiteY2" fmla="*/ 43543 h 304800"/>
              <a:gd name="connsiteX3" fmla="*/ 435429 w 435429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429" h="304800">
                <a:moveTo>
                  <a:pt x="0" y="304800"/>
                </a:moveTo>
                <a:cubicBezTo>
                  <a:pt x="19050" y="250371"/>
                  <a:pt x="38100" y="195943"/>
                  <a:pt x="76200" y="152400"/>
                </a:cubicBezTo>
                <a:cubicBezTo>
                  <a:pt x="114300" y="108857"/>
                  <a:pt x="168729" y="68943"/>
                  <a:pt x="228600" y="43543"/>
                </a:cubicBezTo>
                <a:cubicBezTo>
                  <a:pt x="288471" y="18143"/>
                  <a:pt x="361950" y="9071"/>
                  <a:pt x="43542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0953" y="2631558"/>
                <a:ext cx="3943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953" y="2631558"/>
                <a:ext cx="394303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37251" y="2155158"/>
                <a:ext cx="3943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251" y="2155158"/>
                <a:ext cx="39430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1645" y="4365104"/>
                <a:ext cx="4120315" cy="2065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8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2×7×5×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64=74−70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latin typeface="Cambria Math"/>
                        </a:rPr>
                        <m:t>0=70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         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𝟖𝟏</m:t>
                      </m:r>
                      <m:r>
                        <a:rPr lang="en-GB" b="1" i="1" smtClean="0">
                          <a:latin typeface="Cambria Math"/>
                        </a:rPr>
                        <m:t>.</m:t>
                      </m:r>
                      <m:r>
                        <a:rPr lang="en-GB" b="1" i="1" smtClean="0">
                          <a:latin typeface="Cambria Math"/>
                        </a:rPr>
                        <m:t>𝟕𝟗</m:t>
                      </m:r>
                      <m:r>
                        <a:rPr lang="en-GB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GB" b="1" dirty="0" smtClean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45" y="4365104"/>
                <a:ext cx="4120315" cy="20651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1520" y="4302864"/>
            <a:ext cx="3808623" cy="21273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584532" y="1631938"/>
                <a:ext cx="3943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532" y="1631938"/>
                <a:ext cx="39430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81683" y="3149607"/>
                <a:ext cx="3943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683" y="3149607"/>
                <a:ext cx="394303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 17"/>
          <p:cNvSpPr/>
          <p:nvPr/>
        </p:nvSpPr>
        <p:spPr>
          <a:xfrm>
            <a:off x="7376931" y="2928878"/>
            <a:ext cx="435429" cy="304800"/>
          </a:xfrm>
          <a:custGeom>
            <a:avLst/>
            <a:gdLst>
              <a:gd name="connsiteX0" fmla="*/ 0 w 435429"/>
              <a:gd name="connsiteY0" fmla="*/ 304800 h 304800"/>
              <a:gd name="connsiteX1" fmla="*/ 76200 w 435429"/>
              <a:gd name="connsiteY1" fmla="*/ 152400 h 304800"/>
              <a:gd name="connsiteX2" fmla="*/ 228600 w 435429"/>
              <a:gd name="connsiteY2" fmla="*/ 43543 h 304800"/>
              <a:gd name="connsiteX3" fmla="*/ 435429 w 435429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429" h="304800">
                <a:moveTo>
                  <a:pt x="0" y="304800"/>
                </a:moveTo>
                <a:cubicBezTo>
                  <a:pt x="19050" y="250371"/>
                  <a:pt x="38100" y="195943"/>
                  <a:pt x="76200" y="152400"/>
                </a:cubicBezTo>
                <a:cubicBezTo>
                  <a:pt x="114300" y="108857"/>
                  <a:pt x="168729" y="68943"/>
                  <a:pt x="228600" y="43543"/>
                </a:cubicBezTo>
                <a:cubicBezTo>
                  <a:pt x="288471" y="18143"/>
                  <a:pt x="361950" y="9071"/>
                  <a:pt x="43542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095604" y="2563229"/>
                <a:ext cx="3943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604" y="2563229"/>
                <a:ext cx="394303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00342" y="1825219"/>
                <a:ext cx="122498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7</m:t>
                      </m:r>
                      <m:r>
                        <a:rPr lang="en-GB" sz="2800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342" y="1825219"/>
                <a:ext cx="1224987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63642" y="1021181"/>
                <a:ext cx="994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4</m:t>
                      </m:r>
                      <m:r>
                        <a:rPr lang="en-GB" sz="2800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642" y="1021181"/>
                <a:ext cx="994390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78007" y="2778787"/>
                <a:ext cx="10375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9</m:t>
                      </m:r>
                      <m:r>
                        <a:rPr lang="en-GB" sz="2800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007" y="2778787"/>
                <a:ext cx="1037572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86342" y="4283328"/>
                <a:ext cx="4120315" cy="2107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9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2×7×9×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16=130−126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latin typeface="Cambria Math"/>
                        </a:rPr>
                        <m:t>14=126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114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126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         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114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126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𝟐𝟓</m:t>
                      </m:r>
                      <m:r>
                        <a:rPr lang="en-GB" b="1" i="1" smtClean="0">
                          <a:latin typeface="Cambria Math"/>
                        </a:rPr>
                        <m:t>.</m:t>
                      </m:r>
                      <m:r>
                        <a:rPr lang="en-GB" b="1" i="1" smtClean="0">
                          <a:latin typeface="Cambria Math"/>
                        </a:rPr>
                        <m:t>𝟐𝟏</m:t>
                      </m:r>
                      <m:r>
                        <a:rPr lang="en-GB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GB" b="1" dirty="0" smtClean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342" y="4283328"/>
                <a:ext cx="4120315" cy="21074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4606982" y="4302863"/>
            <a:ext cx="3808623" cy="21273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8244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2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634181" y="854595"/>
            <a:ext cx="1600200" cy="2100943"/>
          </a:xfrm>
          <a:custGeom>
            <a:avLst/>
            <a:gdLst>
              <a:gd name="connsiteX0" fmla="*/ 0 w 1600200"/>
              <a:gd name="connsiteY0" fmla="*/ 1621971 h 2100943"/>
              <a:gd name="connsiteX1" fmla="*/ 1600200 w 1600200"/>
              <a:gd name="connsiteY1" fmla="*/ 2100943 h 2100943"/>
              <a:gd name="connsiteX2" fmla="*/ 1589314 w 1600200"/>
              <a:gd name="connsiteY2" fmla="*/ 0 h 2100943"/>
              <a:gd name="connsiteX3" fmla="*/ 0 w 1600200"/>
              <a:gd name="connsiteY3" fmla="*/ 1621971 h 2100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2100943">
                <a:moveTo>
                  <a:pt x="0" y="1621971"/>
                </a:moveTo>
                <a:lnTo>
                  <a:pt x="1600200" y="2100943"/>
                </a:lnTo>
                <a:cubicBezTo>
                  <a:pt x="1596571" y="1400629"/>
                  <a:pt x="1592943" y="700314"/>
                  <a:pt x="1589314" y="0"/>
                </a:cubicBezTo>
                <a:lnTo>
                  <a:pt x="0" y="162197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812272" y="2514668"/>
            <a:ext cx="435429" cy="304800"/>
          </a:xfrm>
          <a:custGeom>
            <a:avLst/>
            <a:gdLst>
              <a:gd name="connsiteX0" fmla="*/ 0 w 435429"/>
              <a:gd name="connsiteY0" fmla="*/ 304800 h 304800"/>
              <a:gd name="connsiteX1" fmla="*/ 76200 w 435429"/>
              <a:gd name="connsiteY1" fmla="*/ 152400 h 304800"/>
              <a:gd name="connsiteX2" fmla="*/ 228600 w 435429"/>
              <a:gd name="connsiteY2" fmla="*/ 43543 h 304800"/>
              <a:gd name="connsiteX3" fmla="*/ 435429 w 435429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429" h="304800">
                <a:moveTo>
                  <a:pt x="0" y="304800"/>
                </a:moveTo>
                <a:cubicBezTo>
                  <a:pt x="19050" y="250371"/>
                  <a:pt x="38100" y="195943"/>
                  <a:pt x="76200" y="152400"/>
                </a:cubicBezTo>
                <a:cubicBezTo>
                  <a:pt x="114300" y="108857"/>
                  <a:pt x="168729" y="68943"/>
                  <a:pt x="228600" y="43543"/>
                </a:cubicBezTo>
                <a:cubicBezTo>
                  <a:pt x="288471" y="18143"/>
                  <a:pt x="361950" y="9071"/>
                  <a:pt x="43542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02167" y="2211041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167" y="2211041"/>
                <a:ext cx="394303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39978" y="1283754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978" y="1283754"/>
                <a:ext cx="394303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34381" y="1500249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381" y="1500249"/>
                <a:ext cx="394303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56679" y="2605148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679" y="2605148"/>
                <a:ext cx="394303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86886" y="3143566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</a:rPr>
                        <m:t>=71.4°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86" y="3143566"/>
                <a:ext cx="17281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409501" y="3144407"/>
            <a:ext cx="914567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0" name="Freeform 9"/>
          <p:cNvSpPr/>
          <p:nvPr/>
        </p:nvSpPr>
        <p:spPr>
          <a:xfrm>
            <a:off x="3295028" y="1445394"/>
            <a:ext cx="2688771" cy="1698172"/>
          </a:xfrm>
          <a:custGeom>
            <a:avLst/>
            <a:gdLst>
              <a:gd name="connsiteX0" fmla="*/ 315685 w 2688771"/>
              <a:gd name="connsiteY0" fmla="*/ 0 h 1698172"/>
              <a:gd name="connsiteX1" fmla="*/ 0 w 2688771"/>
              <a:gd name="connsiteY1" fmla="*/ 1698172 h 1698172"/>
              <a:gd name="connsiteX2" fmla="*/ 2688771 w 2688771"/>
              <a:gd name="connsiteY2" fmla="*/ 21772 h 1698172"/>
              <a:gd name="connsiteX3" fmla="*/ 315685 w 2688771"/>
              <a:gd name="connsiteY3" fmla="*/ 0 h 169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771" h="1698172">
                <a:moveTo>
                  <a:pt x="315685" y="0"/>
                </a:moveTo>
                <a:lnTo>
                  <a:pt x="0" y="1698172"/>
                </a:lnTo>
                <a:lnTo>
                  <a:pt x="2688771" y="21772"/>
                </a:lnTo>
                <a:lnTo>
                  <a:pt x="315685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72779" y="1076062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779" y="1076062"/>
                <a:ext cx="394303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72665" y="1925148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665" y="1925148"/>
                <a:ext cx="39430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03772" y="2294480"/>
                <a:ext cx="6444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13.2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72" y="2294480"/>
                <a:ext cx="64441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 13"/>
          <p:cNvSpPr/>
          <p:nvPr/>
        </p:nvSpPr>
        <p:spPr>
          <a:xfrm>
            <a:off x="3534514" y="1434576"/>
            <a:ext cx="424543" cy="370114"/>
          </a:xfrm>
          <a:custGeom>
            <a:avLst/>
            <a:gdLst>
              <a:gd name="connsiteX0" fmla="*/ 0 w 424543"/>
              <a:gd name="connsiteY0" fmla="*/ 370114 h 370114"/>
              <a:gd name="connsiteX1" fmla="*/ 228600 w 424543"/>
              <a:gd name="connsiteY1" fmla="*/ 337457 h 370114"/>
              <a:gd name="connsiteX2" fmla="*/ 391886 w 424543"/>
              <a:gd name="connsiteY2" fmla="*/ 185057 h 370114"/>
              <a:gd name="connsiteX3" fmla="*/ 424543 w 424543"/>
              <a:gd name="connsiteY3" fmla="*/ 0 h 37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4543" h="370114">
                <a:moveTo>
                  <a:pt x="0" y="370114"/>
                </a:moveTo>
                <a:cubicBezTo>
                  <a:pt x="81643" y="369207"/>
                  <a:pt x="163286" y="368300"/>
                  <a:pt x="228600" y="337457"/>
                </a:cubicBezTo>
                <a:cubicBezTo>
                  <a:pt x="293914" y="306614"/>
                  <a:pt x="359229" y="241300"/>
                  <a:pt x="391886" y="185057"/>
                </a:cubicBezTo>
                <a:cubicBezTo>
                  <a:pt x="424543" y="128814"/>
                  <a:pt x="424543" y="64407"/>
                  <a:pt x="424543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39676" y="1631301"/>
                <a:ext cx="50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676" y="1631301"/>
                <a:ext cx="502248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16798" y="3028729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𝛽</m:t>
                      </m:r>
                      <m:r>
                        <a:rPr lang="en-GB" b="0" i="1" smtClean="0">
                          <a:latin typeface="Cambria Math"/>
                        </a:rPr>
                        <m:t>=92.5°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798" y="3028729"/>
                <a:ext cx="1728192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4639413" y="3028729"/>
            <a:ext cx="914567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8" name="Freeform 17"/>
          <p:cNvSpPr/>
          <p:nvPr/>
        </p:nvSpPr>
        <p:spPr>
          <a:xfrm>
            <a:off x="6495823" y="1026685"/>
            <a:ext cx="1774372" cy="2166258"/>
          </a:xfrm>
          <a:custGeom>
            <a:avLst/>
            <a:gdLst>
              <a:gd name="connsiteX0" fmla="*/ 511629 w 1774372"/>
              <a:gd name="connsiteY0" fmla="*/ 0 h 2166258"/>
              <a:gd name="connsiteX1" fmla="*/ 0 w 1774372"/>
              <a:gd name="connsiteY1" fmla="*/ 947058 h 2166258"/>
              <a:gd name="connsiteX2" fmla="*/ 1774372 w 1774372"/>
              <a:gd name="connsiteY2" fmla="*/ 2166258 h 2166258"/>
              <a:gd name="connsiteX3" fmla="*/ 511629 w 1774372"/>
              <a:gd name="connsiteY3" fmla="*/ 0 h 216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4372" h="2166258">
                <a:moveTo>
                  <a:pt x="511629" y="0"/>
                </a:moveTo>
                <a:lnTo>
                  <a:pt x="0" y="947058"/>
                </a:lnTo>
                <a:lnTo>
                  <a:pt x="1774372" y="2166258"/>
                </a:lnTo>
                <a:lnTo>
                  <a:pt x="511629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6630035" y="1713724"/>
            <a:ext cx="153189" cy="413657"/>
          </a:xfrm>
          <a:custGeom>
            <a:avLst/>
            <a:gdLst>
              <a:gd name="connsiteX0" fmla="*/ 76200 w 153189"/>
              <a:gd name="connsiteY0" fmla="*/ 413657 h 413657"/>
              <a:gd name="connsiteX1" fmla="*/ 152400 w 153189"/>
              <a:gd name="connsiteY1" fmla="*/ 250371 h 413657"/>
              <a:gd name="connsiteX2" fmla="*/ 108857 w 153189"/>
              <a:gd name="connsiteY2" fmla="*/ 87086 h 413657"/>
              <a:gd name="connsiteX3" fmla="*/ 0 w 153189"/>
              <a:gd name="connsiteY3" fmla="*/ 0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189" h="413657">
                <a:moveTo>
                  <a:pt x="76200" y="413657"/>
                </a:moveTo>
                <a:cubicBezTo>
                  <a:pt x="111578" y="359228"/>
                  <a:pt x="146957" y="304799"/>
                  <a:pt x="152400" y="250371"/>
                </a:cubicBezTo>
                <a:cubicBezTo>
                  <a:pt x="157843" y="195943"/>
                  <a:pt x="134257" y="128814"/>
                  <a:pt x="108857" y="87086"/>
                </a:cubicBezTo>
                <a:cubicBezTo>
                  <a:pt x="83457" y="45358"/>
                  <a:pt x="41728" y="22679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93524" y="1202877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5.2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524" y="1202877"/>
                <a:ext cx="394303" cy="369332"/>
              </a:xfrm>
              <a:prstGeom prst="rect">
                <a:avLst/>
              </a:prstGeom>
              <a:blipFill rotWithShape="1">
                <a:blip r:embed="rId12"/>
                <a:stretch>
                  <a:fillRect r="-2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541258" y="1593981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258" y="1593981"/>
                <a:ext cx="394303" cy="369332"/>
              </a:xfrm>
              <a:prstGeom prst="rect">
                <a:avLst/>
              </a:prstGeom>
              <a:blipFill rotWithShape="1">
                <a:blip r:embed="rId13"/>
                <a:stretch>
                  <a:fillRect r="-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22394" y="2552639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394" y="2552639"/>
                <a:ext cx="394303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739093" y="1606040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093" y="1606040"/>
                <a:ext cx="394303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026954" y="3204700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</a:rPr>
                        <m:t>=111.1°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954" y="3204700"/>
                <a:ext cx="1728192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7796421" y="3205541"/>
            <a:ext cx="958725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Exercise 3</a:t>
              </a:r>
              <a:endParaRPr lang="en-GB" sz="32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323528" y="854595"/>
            <a:ext cx="432048" cy="406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/>
              <a:t>1</a:t>
            </a:r>
            <a:endParaRPr lang="en-GB" b="1" dirty="0"/>
          </a:p>
        </p:txBody>
      </p:sp>
      <p:sp>
        <p:nvSpPr>
          <p:cNvPr id="31" name="Rectangle 30"/>
          <p:cNvSpPr/>
          <p:nvPr/>
        </p:nvSpPr>
        <p:spPr>
          <a:xfrm>
            <a:off x="2862980" y="854594"/>
            <a:ext cx="432048" cy="406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2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5778180" y="854594"/>
            <a:ext cx="432048" cy="406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3032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Using sine rule twice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550498"/>
              </p:ext>
            </p:extLst>
          </p:nvPr>
        </p:nvGraphicFramePr>
        <p:xfrm>
          <a:off x="1259632" y="692696"/>
          <a:ext cx="6029113" cy="13670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8657"/>
                <a:gridCol w="1872208"/>
                <a:gridCol w="1628248"/>
              </a:tblGrid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You have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You want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Use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4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#4 Two sides </a:t>
                      </a:r>
                      <a:r>
                        <a:rPr lang="en-GB" sz="2000" dirty="0">
                          <a:effectLst/>
                        </a:rPr>
                        <a:t>known and a missing side </a:t>
                      </a:r>
                      <a:r>
                        <a:rPr lang="en-GB" sz="2000" u="sng" dirty="0">
                          <a:effectLst/>
                        </a:rPr>
                        <a:t>not</a:t>
                      </a:r>
                      <a:r>
                        <a:rPr lang="en-GB" sz="2000" dirty="0">
                          <a:effectLst/>
                        </a:rPr>
                        <a:t> opposite </a:t>
                      </a:r>
                      <a:r>
                        <a:rPr lang="en-GB" sz="2000" dirty="0" smtClean="0">
                          <a:effectLst/>
                        </a:rPr>
                        <a:t>known angle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Remaining side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Sine rule </a:t>
                      </a:r>
                      <a:r>
                        <a:rPr lang="en-GB" sz="2000" dirty="0" smtClean="0">
                          <a:effectLst/>
                        </a:rPr>
                        <a:t>twice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903383" y="3029639"/>
            <a:ext cx="4263528" cy="2500828"/>
          </a:xfrm>
          <a:custGeom>
            <a:avLst/>
            <a:gdLst>
              <a:gd name="connsiteX0" fmla="*/ 958468 w 4263528"/>
              <a:gd name="connsiteY0" fmla="*/ 0 h 2500828"/>
              <a:gd name="connsiteX1" fmla="*/ 0 w 4263528"/>
              <a:gd name="connsiteY1" fmla="*/ 2500828 h 2500828"/>
              <a:gd name="connsiteX2" fmla="*/ 4263528 w 4263528"/>
              <a:gd name="connsiteY2" fmla="*/ 749147 h 2500828"/>
              <a:gd name="connsiteX3" fmla="*/ 958468 w 4263528"/>
              <a:gd name="connsiteY3" fmla="*/ 0 h 2500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3528" h="2500828">
                <a:moveTo>
                  <a:pt x="958468" y="0"/>
                </a:moveTo>
                <a:lnTo>
                  <a:pt x="0" y="2500828"/>
                </a:lnTo>
                <a:lnTo>
                  <a:pt x="4263528" y="749147"/>
                </a:lnTo>
                <a:lnTo>
                  <a:pt x="958468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4212318" y="3580482"/>
            <a:ext cx="84260" cy="572877"/>
          </a:xfrm>
          <a:custGeom>
            <a:avLst/>
            <a:gdLst>
              <a:gd name="connsiteX0" fmla="*/ 84260 w 84260"/>
              <a:gd name="connsiteY0" fmla="*/ 0 h 572877"/>
              <a:gd name="connsiteX1" fmla="*/ 7142 w 84260"/>
              <a:gd name="connsiteY1" fmla="*/ 231354 h 572877"/>
              <a:gd name="connsiteX2" fmla="*/ 7142 w 84260"/>
              <a:gd name="connsiteY2" fmla="*/ 495759 h 572877"/>
              <a:gd name="connsiteX3" fmla="*/ 40193 w 84260"/>
              <a:gd name="connsiteY3" fmla="*/ 572877 h 572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260" h="572877">
                <a:moveTo>
                  <a:pt x="84260" y="0"/>
                </a:moveTo>
                <a:cubicBezTo>
                  <a:pt x="52127" y="74363"/>
                  <a:pt x="19995" y="148727"/>
                  <a:pt x="7142" y="231354"/>
                </a:cubicBezTo>
                <a:cubicBezTo>
                  <a:pt x="-5711" y="313981"/>
                  <a:pt x="1633" y="438839"/>
                  <a:pt x="7142" y="495759"/>
                </a:cubicBezTo>
                <a:cubicBezTo>
                  <a:pt x="12650" y="552680"/>
                  <a:pt x="26421" y="562778"/>
                  <a:pt x="40193" y="572877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31840" y="2852936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852936"/>
                <a:ext cx="792088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17609" y="4725144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609" y="4725144"/>
                <a:ext cx="79208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3568" y="381838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818388"/>
                <a:ext cx="79208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20230" y="3687229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32°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230" y="3687229"/>
                <a:ext cx="792088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92080" y="2420888"/>
                <a:ext cx="385192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Given there is just one angle involved, you might attempt to use the cosine rule: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𝟑𝟐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func>
                        <m:func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𝟑𝟐</m:t>
                          </m:r>
                        </m:e>
                      </m:func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420888"/>
                <a:ext cx="3851920" cy="1754326"/>
              </a:xfrm>
              <a:prstGeom prst="rect">
                <a:avLst/>
              </a:prstGeom>
              <a:blipFill rotWithShape="0">
                <a:blip r:embed="rId6"/>
                <a:stretch>
                  <a:fillRect l="-1266" t="-1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15055" y="4756306"/>
                <a:ext cx="424847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This is a quadratic equation!</a:t>
                </a:r>
              </a:p>
              <a:p>
                <a:r>
                  <a:rPr lang="en-GB" b="1" dirty="0" smtClean="0"/>
                  <a:t>It’s possible to solve this using the quadratic formula (using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𝟖</m:t>
                    </m:r>
                    <m:func>
                      <m:funcPr>
                        <m:ctrlPr>
                          <a:rPr lang="en-GB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GB" b="1" dirty="0" smtClean="0"/>
                  <a:t>). However, this is a bit fiddly and not the primary method expected in the exam…</a:t>
                </a:r>
                <a:endParaRPr lang="en-GB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055" y="4756306"/>
                <a:ext cx="4248472" cy="1754326"/>
              </a:xfrm>
              <a:prstGeom prst="rect">
                <a:avLst/>
              </a:prstGeom>
              <a:blipFill rotWithShape="0">
                <a:blip r:embed="rId7"/>
                <a:stretch>
                  <a:fillRect l="-1291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5292080" y="3385640"/>
            <a:ext cx="3744416" cy="720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6107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Using sine rule twice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259632" y="692696"/>
          <a:ext cx="6029113" cy="13670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8657"/>
                <a:gridCol w="1872208"/>
                <a:gridCol w="1628248"/>
              </a:tblGrid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You have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You want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Use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4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#4 Two sides </a:t>
                      </a:r>
                      <a:r>
                        <a:rPr lang="en-GB" sz="2000" dirty="0">
                          <a:effectLst/>
                        </a:rPr>
                        <a:t>known and a missing side </a:t>
                      </a:r>
                      <a:r>
                        <a:rPr lang="en-GB" sz="2000" u="sng" dirty="0">
                          <a:effectLst/>
                        </a:rPr>
                        <a:t>not</a:t>
                      </a:r>
                      <a:r>
                        <a:rPr lang="en-GB" sz="2000" dirty="0">
                          <a:effectLst/>
                        </a:rPr>
                        <a:t> opposite </a:t>
                      </a:r>
                      <a:r>
                        <a:rPr lang="en-GB" sz="2000" dirty="0" smtClean="0">
                          <a:effectLst/>
                        </a:rPr>
                        <a:t>known angle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Remaining side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Sine rule </a:t>
                      </a:r>
                      <a:r>
                        <a:rPr lang="en-GB" sz="2000" dirty="0" smtClean="0">
                          <a:effectLst/>
                        </a:rPr>
                        <a:t>twice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2699792" y="3140968"/>
            <a:ext cx="4263528" cy="2500828"/>
          </a:xfrm>
          <a:custGeom>
            <a:avLst/>
            <a:gdLst>
              <a:gd name="connsiteX0" fmla="*/ 958468 w 4263528"/>
              <a:gd name="connsiteY0" fmla="*/ 0 h 2500828"/>
              <a:gd name="connsiteX1" fmla="*/ 0 w 4263528"/>
              <a:gd name="connsiteY1" fmla="*/ 2500828 h 2500828"/>
              <a:gd name="connsiteX2" fmla="*/ 4263528 w 4263528"/>
              <a:gd name="connsiteY2" fmla="*/ 749147 h 2500828"/>
              <a:gd name="connsiteX3" fmla="*/ 958468 w 4263528"/>
              <a:gd name="connsiteY3" fmla="*/ 0 h 2500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3528" h="2500828">
                <a:moveTo>
                  <a:pt x="958468" y="0"/>
                </a:moveTo>
                <a:lnTo>
                  <a:pt x="0" y="2500828"/>
                </a:lnTo>
                <a:lnTo>
                  <a:pt x="4263528" y="749147"/>
                </a:lnTo>
                <a:lnTo>
                  <a:pt x="958468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6008727" y="3691811"/>
            <a:ext cx="84260" cy="572877"/>
          </a:xfrm>
          <a:custGeom>
            <a:avLst/>
            <a:gdLst>
              <a:gd name="connsiteX0" fmla="*/ 84260 w 84260"/>
              <a:gd name="connsiteY0" fmla="*/ 0 h 572877"/>
              <a:gd name="connsiteX1" fmla="*/ 7142 w 84260"/>
              <a:gd name="connsiteY1" fmla="*/ 231354 h 572877"/>
              <a:gd name="connsiteX2" fmla="*/ 7142 w 84260"/>
              <a:gd name="connsiteY2" fmla="*/ 495759 h 572877"/>
              <a:gd name="connsiteX3" fmla="*/ 40193 w 84260"/>
              <a:gd name="connsiteY3" fmla="*/ 572877 h 572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260" h="572877">
                <a:moveTo>
                  <a:pt x="84260" y="0"/>
                </a:moveTo>
                <a:cubicBezTo>
                  <a:pt x="52127" y="74363"/>
                  <a:pt x="19995" y="148727"/>
                  <a:pt x="7142" y="231354"/>
                </a:cubicBezTo>
                <a:cubicBezTo>
                  <a:pt x="-5711" y="313981"/>
                  <a:pt x="1633" y="438839"/>
                  <a:pt x="7142" y="495759"/>
                </a:cubicBezTo>
                <a:cubicBezTo>
                  <a:pt x="12650" y="552680"/>
                  <a:pt x="26421" y="562778"/>
                  <a:pt x="40193" y="572877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20595" y="300809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595" y="3008098"/>
                <a:ext cx="792088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14018" y="4836473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018" y="4836473"/>
                <a:ext cx="79208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79977" y="3929717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977" y="3929717"/>
                <a:ext cx="79208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216639" y="379855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32°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639" y="3798558"/>
                <a:ext cx="792088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79186" y="3086452"/>
                <a:ext cx="35427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𝟗𝟓𝟓𝟔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𝟏𝟎𝟑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𝟎𝟒𝟒𝟒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186" y="3086452"/>
                <a:ext cx="3542707" cy="3385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107504" y="3754085"/>
            <a:ext cx="2970271" cy="1475115"/>
            <a:chOff x="389203" y="2029193"/>
            <a:chExt cx="2970271" cy="1475115"/>
          </a:xfrm>
        </p:grpSpPr>
        <p:sp>
          <p:nvSpPr>
            <p:cNvPr id="15" name="TextBox 14"/>
            <p:cNvSpPr txBox="1"/>
            <p:nvPr/>
          </p:nvSpPr>
          <p:spPr>
            <a:xfrm>
              <a:off x="389203" y="2029193"/>
              <a:ext cx="2508028" cy="6463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dirty="0" smtClean="0"/>
                <a:t>1: We could use the sine rule to find this angle.</a:t>
              </a:r>
              <a:endParaRPr lang="en-GB" dirty="0"/>
            </a:p>
          </p:txBody>
        </p: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1643217" y="2675524"/>
              <a:ext cx="1716257" cy="82878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43611" y="2348880"/>
            <a:ext cx="4980116" cy="890050"/>
            <a:chOff x="-2861145" y="1516079"/>
            <a:chExt cx="4980116" cy="890050"/>
          </a:xfrm>
        </p:grpSpPr>
        <p:sp>
          <p:nvSpPr>
            <p:cNvPr id="26" name="TextBox 25"/>
            <p:cNvSpPr txBox="1"/>
            <p:nvPr/>
          </p:nvSpPr>
          <p:spPr>
            <a:xfrm>
              <a:off x="-1121389" y="1516079"/>
              <a:ext cx="3240360" cy="6463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dirty="0" smtClean="0"/>
                <a:t>2: Which means we would then know this angle.</a:t>
              </a:r>
              <a:endParaRPr lang="en-GB" dirty="0"/>
            </a:p>
          </p:txBody>
        </p:sp>
        <p:cxnSp>
          <p:nvCxnSpPr>
            <p:cNvPr id="27" name="Straight Arrow Connector 26"/>
            <p:cNvCxnSpPr>
              <a:stCxn id="26" idx="1"/>
            </p:cNvCxnSpPr>
            <p:nvPr/>
          </p:nvCxnSpPr>
          <p:spPr>
            <a:xfrm flipH="1">
              <a:off x="-2861145" y="1839245"/>
              <a:ext cx="1739756" cy="56688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7504" y="4784334"/>
                <a:ext cx="2088232" cy="889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=44.9556°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784334"/>
                <a:ext cx="2088232" cy="8897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5076056" y="4488739"/>
            <a:ext cx="3849514" cy="646331"/>
            <a:chOff x="-1730543" y="1516079"/>
            <a:chExt cx="3849514" cy="6463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-1121389" y="1516079"/>
                  <a:ext cx="3240360" cy="646331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GB" dirty="0" smtClean="0"/>
                    <a:t>3: Using the sine rule a second time allows us to find </a:t>
                  </a:r>
                  <a14:m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121389" y="1516079"/>
                  <a:ext cx="3240360" cy="646331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1308" t="-2727" b="-1181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Arrow Connector 36"/>
            <p:cNvCxnSpPr>
              <a:stCxn id="36" idx="1"/>
            </p:cNvCxnSpPr>
            <p:nvPr/>
          </p:nvCxnSpPr>
          <p:spPr>
            <a:xfrm flipH="1">
              <a:off x="-1730543" y="1839245"/>
              <a:ext cx="609154" cy="21064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04765" y="5176170"/>
                <a:ext cx="2958616" cy="978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func>
                            <m:funcPr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103.0444</m:t>
                              </m:r>
                            </m:e>
                          </m:func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func>
                            <m:funcPr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func>
                        </m:den>
                      </m:f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=5.52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𝑠𝑓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765" y="5176170"/>
                <a:ext cx="2958616" cy="978345"/>
              </a:xfrm>
              <a:prstGeom prst="rect">
                <a:avLst/>
              </a:prstGeom>
              <a:blipFill rotWithShape="0">
                <a:blip r:embed="rId12"/>
                <a:stretch>
                  <a:fillRect b="-49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95536" y="227687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Wingdings" panose="05000000000000000000" pitchFamily="2" charset="2"/>
              </a:rPr>
              <a:t>!</a:t>
            </a:r>
            <a:endParaRPr lang="en-GB" dirty="0">
              <a:latin typeface="Wingdings" panose="05000000000000000000" pitchFamily="2" charset="2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40733" y="4636081"/>
            <a:ext cx="1738979" cy="10379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43" name="Rectangle 42"/>
          <p:cNvSpPr/>
          <p:nvPr/>
        </p:nvSpPr>
        <p:spPr>
          <a:xfrm>
            <a:off x="5788912" y="3051050"/>
            <a:ext cx="3134815" cy="35856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46" name="Rectangle 45"/>
          <p:cNvSpPr/>
          <p:nvPr/>
        </p:nvSpPr>
        <p:spPr>
          <a:xfrm>
            <a:off x="5892326" y="5177320"/>
            <a:ext cx="2922809" cy="10379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0266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12" grpId="0"/>
      <p:bldP spid="39" grpId="0"/>
      <p:bldP spid="42" grpId="0" animBg="1"/>
      <p:bldP spid="43" grpId="0" animBg="1"/>
      <p:bldP spid="43" grpId="1" animBg="1"/>
      <p:bldP spid="46" grpId="0" animBg="1"/>
      <p:bldP spid="4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RECAP</a:t>
              </a:r>
              <a:r>
                <a:rPr lang="en-GB" sz="3200" dirty="0" smtClean="0"/>
                <a:t>: Right-Angled Triangles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23528" y="76470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We’ve previously been able to deal with right-angled triangles, to find the area, or missing sides and angles.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699173" y="1700808"/>
            <a:ext cx="2088232" cy="1728192"/>
            <a:chOff x="827584" y="2204864"/>
            <a:chExt cx="2664296" cy="1944216"/>
          </a:xfrm>
        </p:grpSpPr>
        <p:sp>
          <p:nvSpPr>
            <p:cNvPr id="8" name="Right Triangle 7"/>
            <p:cNvSpPr/>
            <p:nvPr/>
          </p:nvSpPr>
          <p:spPr>
            <a:xfrm>
              <a:off x="827584" y="2204864"/>
              <a:ext cx="2664296" cy="1944216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27584" y="3861048"/>
              <a:ext cx="288032" cy="2880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563269" y="21328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95117" y="24928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3651501" y="1700808"/>
            <a:ext cx="2088232" cy="1728192"/>
            <a:chOff x="827584" y="2204864"/>
            <a:chExt cx="2664296" cy="1944216"/>
          </a:xfrm>
        </p:grpSpPr>
        <p:sp>
          <p:nvSpPr>
            <p:cNvPr id="14" name="Right Triangle 13"/>
            <p:cNvSpPr/>
            <p:nvPr/>
          </p:nvSpPr>
          <p:spPr>
            <a:xfrm>
              <a:off x="827584" y="2204864"/>
              <a:ext cx="2664296" cy="1944216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27584" y="3861048"/>
              <a:ext cx="288032" cy="2880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675837" y="1700808"/>
            <a:ext cx="2088232" cy="1728192"/>
            <a:chOff x="827584" y="2204864"/>
            <a:chExt cx="2664296" cy="1944216"/>
          </a:xfrm>
        </p:grpSpPr>
        <p:sp>
          <p:nvSpPr>
            <p:cNvPr id="17" name="Right Triangle 16"/>
            <p:cNvSpPr/>
            <p:nvPr/>
          </p:nvSpPr>
          <p:spPr>
            <a:xfrm>
              <a:off x="827584" y="2204864"/>
              <a:ext cx="2664296" cy="1944216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27584" y="3861048"/>
              <a:ext cx="288032" cy="2880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347245" y="35010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075437" y="24208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371581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795517" y="27089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15</a:t>
            </a:r>
            <a:endParaRPr lang="en-GB" dirty="0"/>
          </a:p>
        </p:txBody>
      </p:sp>
      <p:sp>
        <p:nvSpPr>
          <p:cNvPr id="23" name="Freeform 22"/>
          <p:cNvSpPr/>
          <p:nvPr/>
        </p:nvSpPr>
        <p:spPr>
          <a:xfrm>
            <a:off x="8038917" y="2976830"/>
            <a:ext cx="159026" cy="453225"/>
          </a:xfrm>
          <a:custGeom>
            <a:avLst/>
            <a:gdLst>
              <a:gd name="connsiteX0" fmla="*/ 0 w 159026"/>
              <a:gd name="connsiteY0" fmla="*/ 453225 h 453225"/>
              <a:gd name="connsiteX1" fmla="*/ 31806 w 159026"/>
              <a:gd name="connsiteY1" fmla="*/ 246491 h 453225"/>
              <a:gd name="connsiteX2" fmla="*/ 159026 w 159026"/>
              <a:gd name="connsiteY2" fmla="*/ 0 h 45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26" h="453225">
                <a:moveTo>
                  <a:pt x="0" y="453225"/>
                </a:moveTo>
                <a:cubicBezTo>
                  <a:pt x="2651" y="387626"/>
                  <a:pt x="5302" y="322028"/>
                  <a:pt x="31806" y="246491"/>
                </a:cubicBezTo>
                <a:cubicBezTo>
                  <a:pt x="58310" y="170954"/>
                  <a:pt x="108668" y="85477"/>
                  <a:pt x="159026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323909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171781" y="24208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7323909" y="29249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30.96</a:t>
            </a:r>
            <a:r>
              <a:rPr lang="en-GB" dirty="0" smtClean="0">
                <a:latin typeface="Calibri"/>
              </a:rPr>
              <a:t>°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1491261" y="3501008"/>
            <a:ext cx="50405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8" name="Rectangle 27"/>
          <p:cNvSpPr/>
          <p:nvPr/>
        </p:nvSpPr>
        <p:spPr>
          <a:xfrm>
            <a:off x="4443589" y="2708920"/>
            <a:ext cx="50405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9" name="Rectangle 28"/>
          <p:cNvSpPr/>
          <p:nvPr/>
        </p:nvSpPr>
        <p:spPr>
          <a:xfrm>
            <a:off x="7395917" y="2924944"/>
            <a:ext cx="648072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9173" y="4153645"/>
                <a:ext cx="2216643" cy="991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Using Pythagoras: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73" y="4153645"/>
                <a:ext cx="2216643" cy="991746"/>
              </a:xfrm>
              <a:prstGeom prst="rect">
                <a:avLst/>
              </a:prstGeom>
              <a:blipFill rotWithShape="0">
                <a:blip r:embed="rId2"/>
                <a:stretch>
                  <a:fillRect l="-2479" t="-3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36538" y="4149080"/>
                <a:ext cx="2216643" cy="1286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Using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𝒃𝒉</m:t>
                    </m:r>
                  </m:oMath>
                </a14:m>
                <a:r>
                  <a:rPr lang="en-GB" b="1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×6×5</m:t>
                      </m:r>
                    </m:oMath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       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538" y="4149080"/>
                <a:ext cx="2216643" cy="1286699"/>
              </a:xfrm>
              <a:prstGeom prst="rect">
                <a:avLst/>
              </a:prstGeom>
              <a:blipFill rotWithShape="0">
                <a:blip r:embed="rId3"/>
                <a:stretch>
                  <a:fillRect l="-2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547426" y="4155818"/>
                <a:ext cx="2216643" cy="17891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Using trigonometry: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=30.96°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426" y="4155818"/>
                <a:ext cx="2216643" cy="1789144"/>
              </a:xfrm>
              <a:prstGeom prst="rect">
                <a:avLst/>
              </a:prstGeom>
              <a:blipFill rotWithShape="0">
                <a:blip r:embed="rId4"/>
                <a:stretch>
                  <a:fillRect l="-2198" t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705080" y="1333041"/>
            <a:ext cx="4450814" cy="2423711"/>
          </a:xfrm>
          <a:custGeom>
            <a:avLst/>
            <a:gdLst>
              <a:gd name="connsiteX0" fmla="*/ 683045 w 4450814"/>
              <a:gd name="connsiteY0" fmla="*/ 0 h 2423711"/>
              <a:gd name="connsiteX1" fmla="*/ 0 w 4450814"/>
              <a:gd name="connsiteY1" fmla="*/ 2423711 h 2423711"/>
              <a:gd name="connsiteX2" fmla="*/ 4450814 w 4450814"/>
              <a:gd name="connsiteY2" fmla="*/ 561860 h 2423711"/>
              <a:gd name="connsiteX3" fmla="*/ 683045 w 4450814"/>
              <a:gd name="connsiteY3" fmla="*/ 0 h 2423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0814" h="2423711">
                <a:moveTo>
                  <a:pt x="683045" y="0"/>
                </a:moveTo>
                <a:lnTo>
                  <a:pt x="0" y="2423711"/>
                </a:lnTo>
                <a:lnTo>
                  <a:pt x="4450814" y="561860"/>
                </a:lnTo>
                <a:lnTo>
                  <a:pt x="683045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3923928" y="3416521"/>
            <a:ext cx="4208443" cy="2148289"/>
          </a:xfrm>
          <a:custGeom>
            <a:avLst/>
            <a:gdLst>
              <a:gd name="connsiteX0" fmla="*/ 2159306 w 4208443"/>
              <a:gd name="connsiteY0" fmla="*/ 0 h 2148289"/>
              <a:gd name="connsiteX1" fmla="*/ 0 w 4208443"/>
              <a:gd name="connsiteY1" fmla="*/ 2148289 h 2148289"/>
              <a:gd name="connsiteX2" fmla="*/ 4208443 w 4208443"/>
              <a:gd name="connsiteY2" fmla="*/ 1972019 h 2148289"/>
              <a:gd name="connsiteX3" fmla="*/ 2159306 w 4208443"/>
              <a:gd name="connsiteY3" fmla="*/ 0 h 2148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43" h="2148289">
                <a:moveTo>
                  <a:pt x="2159306" y="0"/>
                </a:moveTo>
                <a:lnTo>
                  <a:pt x="0" y="2148289"/>
                </a:lnTo>
                <a:lnTo>
                  <a:pt x="4208443" y="1972019"/>
                </a:lnTo>
                <a:lnTo>
                  <a:pt x="2159306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870333" y="3128790"/>
            <a:ext cx="497830" cy="352540"/>
          </a:xfrm>
          <a:custGeom>
            <a:avLst/>
            <a:gdLst>
              <a:gd name="connsiteX0" fmla="*/ 0 w 497830"/>
              <a:gd name="connsiteY0" fmla="*/ 0 h 352540"/>
              <a:gd name="connsiteX1" fmla="*/ 264404 w 497830"/>
              <a:gd name="connsiteY1" fmla="*/ 77118 h 352540"/>
              <a:gd name="connsiteX2" fmla="*/ 473725 w 497830"/>
              <a:gd name="connsiteY2" fmla="*/ 297456 h 352540"/>
              <a:gd name="connsiteX3" fmla="*/ 484742 w 497830"/>
              <a:gd name="connsiteY3" fmla="*/ 352540 h 352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830" h="352540">
                <a:moveTo>
                  <a:pt x="0" y="0"/>
                </a:moveTo>
                <a:cubicBezTo>
                  <a:pt x="92725" y="13771"/>
                  <a:pt x="185450" y="27542"/>
                  <a:pt x="264404" y="77118"/>
                </a:cubicBezTo>
                <a:cubicBezTo>
                  <a:pt x="343358" y="126694"/>
                  <a:pt x="437002" y="251552"/>
                  <a:pt x="473725" y="297456"/>
                </a:cubicBezTo>
                <a:cubicBezTo>
                  <a:pt x="510448" y="343360"/>
                  <a:pt x="497595" y="347950"/>
                  <a:pt x="484742" y="35254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7282149" y="4858439"/>
            <a:ext cx="297456" cy="583894"/>
          </a:xfrm>
          <a:custGeom>
            <a:avLst/>
            <a:gdLst>
              <a:gd name="connsiteX0" fmla="*/ 297456 w 297456"/>
              <a:gd name="connsiteY0" fmla="*/ 0 h 583894"/>
              <a:gd name="connsiteX1" fmla="*/ 77118 w 297456"/>
              <a:gd name="connsiteY1" fmla="*/ 253388 h 583894"/>
              <a:gd name="connsiteX2" fmla="*/ 22034 w 297456"/>
              <a:gd name="connsiteY2" fmla="*/ 484742 h 583894"/>
              <a:gd name="connsiteX3" fmla="*/ 0 w 297456"/>
              <a:gd name="connsiteY3" fmla="*/ 583894 h 58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456" h="583894">
                <a:moveTo>
                  <a:pt x="297456" y="0"/>
                </a:moveTo>
                <a:cubicBezTo>
                  <a:pt x="210239" y="86299"/>
                  <a:pt x="123022" y="172598"/>
                  <a:pt x="77118" y="253388"/>
                </a:cubicBezTo>
                <a:cubicBezTo>
                  <a:pt x="31214" y="334178"/>
                  <a:pt x="34887" y="429658"/>
                  <a:pt x="22034" y="484742"/>
                </a:cubicBezTo>
                <a:cubicBezTo>
                  <a:pt x="9181" y="539826"/>
                  <a:pt x="4590" y="561860"/>
                  <a:pt x="0" y="58389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87461" y="282031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61°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461" y="2820318"/>
                <a:ext cx="792088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67856" y="4811074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53°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856" y="4811074"/>
                <a:ext cx="79208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10291" y="2897957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291" y="2897957"/>
                <a:ext cx="79208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3570" y="1084421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570" y="1084421"/>
                <a:ext cx="792088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7160" y="1855571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60" y="1855571"/>
                <a:ext cx="792088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921687" y="3751765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687" y="3751765"/>
                <a:ext cx="792088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20175" y="3774539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175" y="3774539"/>
                <a:ext cx="792088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08104" y="5564810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5564810"/>
                <a:ext cx="792088" cy="461665"/>
              </a:xfrm>
              <a:prstGeom prst="rect">
                <a:avLst/>
              </a:prstGeom>
              <a:blipFill rotWithShape="0">
                <a:blip r:embed="rId1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12263" y="1239684"/>
                <a:ext cx="236488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=6.97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63" y="1239684"/>
                <a:ext cx="2364886" cy="6463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68687" y="5150386"/>
                <a:ext cx="236488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=5.01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687" y="5150386"/>
                <a:ext cx="2364886" cy="64633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6528440" y="1148375"/>
            <a:ext cx="1185335" cy="7376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2" name="Rectangle 21"/>
          <p:cNvSpPr/>
          <p:nvPr/>
        </p:nvSpPr>
        <p:spPr>
          <a:xfrm>
            <a:off x="2310735" y="5104731"/>
            <a:ext cx="1185335" cy="7376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0967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Area of Non Right-Angled Triangles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592" y="4725144"/>
                <a:ext cx="7056784" cy="97770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sz="2800" b="0" i="1" smtClean="0">
                        <a:latin typeface="Cambria Math"/>
                      </a:rPr>
                      <m:t>𝑎</m:t>
                    </m:r>
                    <m:r>
                      <a:rPr lang="en-GB" sz="2800" b="0" i="1" smtClean="0">
                        <a:latin typeface="Cambria Math"/>
                      </a:rPr>
                      <m:t> </m:t>
                    </m:r>
                    <m:r>
                      <a:rPr lang="en-GB" sz="2800" b="0" i="1" smtClean="0">
                        <a:latin typeface="Cambria Math"/>
                      </a:rPr>
                      <m:t>𝑏</m:t>
                    </m:r>
                    <m:func>
                      <m:funcPr>
                        <m:ctrlPr>
                          <a:rPr lang="en-GB" sz="2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/>
                              </a:rPr>
                              <m:t>𝐶</m:t>
                            </m:r>
                          </m:e>
                        </m:d>
                      </m:e>
                    </m:func>
                  </m:oMath>
                </a14:m>
                <a:endParaRPr lang="en-GB" dirty="0" smtClean="0"/>
              </a:p>
              <a:p>
                <a:pPr algn="ctr"/>
                <a:r>
                  <a:rPr lang="en-GB" dirty="0" smtClean="0"/>
                  <a:t>Where C is the angle wedged between two sides a and b.</a:t>
                </a:r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725144"/>
                <a:ext cx="7056784" cy="977704"/>
              </a:xfrm>
              <a:prstGeom prst="rect">
                <a:avLst/>
              </a:prstGeom>
              <a:blipFill rotWithShape="1">
                <a:blip r:embed="rId2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>
          <a:xfrm>
            <a:off x="1259632" y="980728"/>
            <a:ext cx="4587902" cy="3339548"/>
          </a:xfrm>
          <a:custGeom>
            <a:avLst/>
            <a:gdLst>
              <a:gd name="connsiteX0" fmla="*/ 0 w 4587902"/>
              <a:gd name="connsiteY0" fmla="*/ 1693628 h 3339548"/>
              <a:gd name="connsiteX1" fmla="*/ 2417196 w 4587902"/>
              <a:gd name="connsiteY1" fmla="*/ 0 h 3339548"/>
              <a:gd name="connsiteX2" fmla="*/ 4587902 w 4587902"/>
              <a:gd name="connsiteY2" fmla="*/ 3339548 h 3339548"/>
              <a:gd name="connsiteX3" fmla="*/ 0 w 4587902"/>
              <a:gd name="connsiteY3" fmla="*/ 1693628 h 3339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902" h="3339548">
                <a:moveTo>
                  <a:pt x="0" y="1693628"/>
                </a:moveTo>
                <a:lnTo>
                  <a:pt x="2417196" y="0"/>
                </a:lnTo>
                <a:lnTo>
                  <a:pt x="4587902" y="3339548"/>
                </a:lnTo>
                <a:lnTo>
                  <a:pt x="0" y="1693628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1793425" y="2296142"/>
            <a:ext cx="180229" cy="644056"/>
          </a:xfrm>
          <a:custGeom>
            <a:avLst/>
            <a:gdLst>
              <a:gd name="connsiteX0" fmla="*/ 151074 w 180229"/>
              <a:gd name="connsiteY0" fmla="*/ 644056 h 644056"/>
              <a:gd name="connsiteX1" fmla="*/ 174928 w 180229"/>
              <a:gd name="connsiteY1" fmla="*/ 429370 h 644056"/>
              <a:gd name="connsiteX2" fmla="*/ 119269 w 180229"/>
              <a:gd name="connsiteY2" fmla="*/ 214685 h 644056"/>
              <a:gd name="connsiteX3" fmla="*/ 0 w 180229"/>
              <a:gd name="connsiteY3" fmla="*/ 0 h 64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229" h="644056">
                <a:moveTo>
                  <a:pt x="151074" y="644056"/>
                </a:moveTo>
                <a:cubicBezTo>
                  <a:pt x="165651" y="572494"/>
                  <a:pt x="180229" y="500932"/>
                  <a:pt x="174928" y="429370"/>
                </a:cubicBezTo>
                <a:cubicBezTo>
                  <a:pt x="169627" y="357808"/>
                  <a:pt x="148424" y="286247"/>
                  <a:pt x="119269" y="214685"/>
                </a:cubicBezTo>
                <a:cubicBezTo>
                  <a:pt x="90114" y="143123"/>
                  <a:pt x="45057" y="71561"/>
                  <a:pt x="0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979712" y="234888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59°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51720" y="119675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3cm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627784" y="350100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7cm</a:t>
            </a:r>
            <a:endParaRPr lang="en-GB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220072" y="1628800"/>
            <a:ext cx="3707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Area = 0.5 x 3 x 7 x sin(59)</a:t>
            </a:r>
          </a:p>
          <a:p>
            <a:r>
              <a:rPr lang="en-GB" sz="2400" dirty="0" smtClean="0"/>
              <a:t>          = 9.00cm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259632" y="980728"/>
            <a:ext cx="4587902" cy="3339548"/>
            <a:chOff x="1259632" y="980728"/>
            <a:chExt cx="4587902" cy="3339548"/>
          </a:xfrm>
        </p:grpSpPr>
        <p:cxnSp>
          <p:nvCxnSpPr>
            <p:cNvPr id="18" name="Straight Connector 17"/>
            <p:cNvCxnSpPr>
              <a:stCxn id="8" idx="0"/>
              <a:endCxn id="8" idx="1"/>
            </p:cNvCxnSpPr>
            <p:nvPr/>
          </p:nvCxnSpPr>
          <p:spPr>
            <a:xfrm flipV="1">
              <a:off x="1259632" y="980728"/>
              <a:ext cx="2417197" cy="1693628"/>
            </a:xfrm>
            <a:prstGeom prst="line">
              <a:avLst/>
            </a:prstGeom>
            <a:ln w="762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0"/>
              <a:endCxn id="8" idx="2"/>
            </p:cNvCxnSpPr>
            <p:nvPr/>
          </p:nvCxnSpPr>
          <p:spPr>
            <a:xfrm>
              <a:off x="1259632" y="2674356"/>
              <a:ext cx="4587902" cy="1645920"/>
            </a:xfrm>
            <a:prstGeom prst="line">
              <a:avLst/>
            </a:prstGeom>
            <a:ln w="762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25"/>
            <p:cNvSpPr/>
            <p:nvPr/>
          </p:nvSpPr>
          <p:spPr>
            <a:xfrm>
              <a:off x="1795493" y="2276872"/>
              <a:ext cx="180229" cy="644056"/>
            </a:xfrm>
            <a:custGeom>
              <a:avLst/>
              <a:gdLst>
                <a:gd name="connsiteX0" fmla="*/ 151074 w 180229"/>
                <a:gd name="connsiteY0" fmla="*/ 644056 h 644056"/>
                <a:gd name="connsiteX1" fmla="*/ 174928 w 180229"/>
                <a:gd name="connsiteY1" fmla="*/ 429370 h 644056"/>
                <a:gd name="connsiteX2" fmla="*/ 119269 w 180229"/>
                <a:gd name="connsiteY2" fmla="*/ 214685 h 644056"/>
                <a:gd name="connsiteX3" fmla="*/ 0 w 180229"/>
                <a:gd name="connsiteY3" fmla="*/ 0 h 64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229" h="644056">
                  <a:moveTo>
                    <a:pt x="151074" y="644056"/>
                  </a:moveTo>
                  <a:cubicBezTo>
                    <a:pt x="165651" y="572494"/>
                    <a:pt x="180229" y="500932"/>
                    <a:pt x="174928" y="429370"/>
                  </a:cubicBezTo>
                  <a:cubicBezTo>
                    <a:pt x="169627" y="357808"/>
                    <a:pt x="148424" y="286247"/>
                    <a:pt x="119269" y="214685"/>
                  </a:cubicBezTo>
                  <a:cubicBezTo>
                    <a:pt x="90114" y="143123"/>
                    <a:pt x="45057" y="71561"/>
                    <a:pt x="0" y="0"/>
                  </a:cubicBezTo>
                </a:path>
              </a:pathLst>
            </a:custGeom>
            <a:ln w="762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23528" y="47251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Wingdings" pitchFamily="2" charset="2"/>
              </a:rPr>
              <a:t>!</a:t>
            </a:r>
            <a:endParaRPr lang="en-GB" dirty="0">
              <a:latin typeface="Wingdings" pitchFamily="2" charset="2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940152" y="1700808"/>
            <a:ext cx="2592288" cy="720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705080" y="1333041"/>
            <a:ext cx="4450814" cy="2423711"/>
          </a:xfrm>
          <a:custGeom>
            <a:avLst/>
            <a:gdLst>
              <a:gd name="connsiteX0" fmla="*/ 683045 w 4450814"/>
              <a:gd name="connsiteY0" fmla="*/ 0 h 2423711"/>
              <a:gd name="connsiteX1" fmla="*/ 0 w 4450814"/>
              <a:gd name="connsiteY1" fmla="*/ 2423711 h 2423711"/>
              <a:gd name="connsiteX2" fmla="*/ 4450814 w 4450814"/>
              <a:gd name="connsiteY2" fmla="*/ 561860 h 2423711"/>
              <a:gd name="connsiteX3" fmla="*/ 683045 w 4450814"/>
              <a:gd name="connsiteY3" fmla="*/ 0 h 2423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0814" h="2423711">
                <a:moveTo>
                  <a:pt x="683045" y="0"/>
                </a:moveTo>
                <a:lnTo>
                  <a:pt x="0" y="2423711"/>
                </a:lnTo>
                <a:lnTo>
                  <a:pt x="4450814" y="561860"/>
                </a:lnTo>
                <a:lnTo>
                  <a:pt x="683045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870333" y="3128790"/>
            <a:ext cx="497830" cy="352540"/>
          </a:xfrm>
          <a:custGeom>
            <a:avLst/>
            <a:gdLst>
              <a:gd name="connsiteX0" fmla="*/ 0 w 497830"/>
              <a:gd name="connsiteY0" fmla="*/ 0 h 352540"/>
              <a:gd name="connsiteX1" fmla="*/ 264404 w 497830"/>
              <a:gd name="connsiteY1" fmla="*/ 77118 h 352540"/>
              <a:gd name="connsiteX2" fmla="*/ 473725 w 497830"/>
              <a:gd name="connsiteY2" fmla="*/ 297456 h 352540"/>
              <a:gd name="connsiteX3" fmla="*/ 484742 w 497830"/>
              <a:gd name="connsiteY3" fmla="*/ 352540 h 352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830" h="352540">
                <a:moveTo>
                  <a:pt x="0" y="0"/>
                </a:moveTo>
                <a:cubicBezTo>
                  <a:pt x="92725" y="13771"/>
                  <a:pt x="185450" y="27542"/>
                  <a:pt x="264404" y="77118"/>
                </a:cubicBezTo>
                <a:cubicBezTo>
                  <a:pt x="343358" y="126694"/>
                  <a:pt x="437002" y="251552"/>
                  <a:pt x="473725" y="297456"/>
                </a:cubicBezTo>
                <a:cubicBezTo>
                  <a:pt x="510448" y="343360"/>
                  <a:pt x="497595" y="347950"/>
                  <a:pt x="484742" y="35254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7461" y="282031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61°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461" y="2820318"/>
                <a:ext cx="792088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10291" y="2897957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291" y="2897957"/>
                <a:ext cx="79208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73570" y="1084421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570" y="1084421"/>
                <a:ext cx="79208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160" y="1855571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6.97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60" y="1855571"/>
                <a:ext cx="792088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Isosceles Triangle 11"/>
          <p:cNvSpPr/>
          <p:nvPr/>
        </p:nvSpPr>
        <p:spPr>
          <a:xfrm>
            <a:off x="4133121" y="2537917"/>
            <a:ext cx="3960440" cy="354057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63556" y="3682206"/>
                <a:ext cx="7920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556" y="3682206"/>
                <a:ext cx="792088" cy="6463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03612" y="3682206"/>
                <a:ext cx="7920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3612" y="3682206"/>
                <a:ext cx="792088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17297" y="6078487"/>
                <a:ext cx="7920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297" y="6078487"/>
                <a:ext cx="792088" cy="64633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55894" y="779120"/>
                <a:ext cx="3887212" cy="1153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×6.97×10×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61 </m:t>
                      </m:r>
                    </m:oMath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=30.48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894" y="779120"/>
                <a:ext cx="3887212" cy="115313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H="1">
            <a:off x="5436096" y="2317236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24878" y="2317236"/>
            <a:ext cx="5011219" cy="2911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84216" y="5114297"/>
                <a:ext cx="3887212" cy="1558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×5×5×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16" y="5114297"/>
                <a:ext cx="3887212" cy="155844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5909722" y="802842"/>
            <a:ext cx="2910749" cy="11294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6" name="Rectangle 25"/>
          <p:cNvSpPr/>
          <p:nvPr/>
        </p:nvSpPr>
        <p:spPr>
          <a:xfrm>
            <a:off x="1679762" y="5121375"/>
            <a:ext cx="2451971" cy="14995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6296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52736"/>
            <a:ext cx="5762625" cy="306705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Harder Examples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627784" y="908720"/>
            <a:ext cx="237626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Q1 (Edexcel June 2014)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9529" y="4263802"/>
                <a:ext cx="5688632" cy="223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Finding 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𝐴𝐶𝐷</m:t>
                    </m:r>
                  </m:oMath>
                </a14:m>
                <a:r>
                  <a:rPr lang="en-GB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=53.6829°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𝐴𝐶𝐷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=180−100−53.6829=26.3171°</m:t>
                      </m:r>
                    </m:oMath>
                  </m:oMathPara>
                </a14:m>
                <a:endParaRPr lang="en-GB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×9×11×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26.3171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=21.945</m:t>
                      </m:r>
                    </m:oMath>
                  </m:oMathPara>
                </a14:m>
                <a:endParaRPr lang="en-GB" dirty="0" smtClean="0"/>
              </a:p>
              <a:p>
                <a:r>
                  <a:rPr lang="en-GB" dirty="0" smtClean="0"/>
                  <a:t>Area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𝐴𝐵𝐶𝐷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=2×21.945=43.9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𝑠𝑓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29" y="4263802"/>
                <a:ext cx="5688632" cy="2239331"/>
              </a:xfrm>
              <a:prstGeom prst="rect">
                <a:avLst/>
              </a:prstGeom>
              <a:blipFill rotWithShape="0">
                <a:blip r:embed="rId3"/>
                <a:stretch>
                  <a:fillRect l="-857" t="-1359" b="-3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>
          <a:xfrm>
            <a:off x="6660232" y="1844824"/>
            <a:ext cx="2090058" cy="2641599"/>
          </a:xfrm>
          <a:custGeom>
            <a:avLst/>
            <a:gdLst>
              <a:gd name="connsiteX0" fmla="*/ 1001486 w 2090058"/>
              <a:gd name="connsiteY0" fmla="*/ 0 h 3018971"/>
              <a:gd name="connsiteX1" fmla="*/ 0 w 2090058"/>
              <a:gd name="connsiteY1" fmla="*/ 3018971 h 3018971"/>
              <a:gd name="connsiteX2" fmla="*/ 2090058 w 2090058"/>
              <a:gd name="connsiteY2" fmla="*/ 1799771 h 3018971"/>
              <a:gd name="connsiteX3" fmla="*/ 1001486 w 2090058"/>
              <a:gd name="connsiteY3" fmla="*/ 0 h 3018971"/>
              <a:gd name="connsiteX0" fmla="*/ 638629 w 2090058"/>
              <a:gd name="connsiteY0" fmla="*/ 0 h 2641599"/>
              <a:gd name="connsiteX1" fmla="*/ 0 w 2090058"/>
              <a:gd name="connsiteY1" fmla="*/ 2641599 h 2641599"/>
              <a:gd name="connsiteX2" fmla="*/ 2090058 w 2090058"/>
              <a:gd name="connsiteY2" fmla="*/ 1422399 h 2641599"/>
              <a:gd name="connsiteX3" fmla="*/ 638629 w 2090058"/>
              <a:gd name="connsiteY3" fmla="*/ 0 h 2641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0058" h="2641599">
                <a:moveTo>
                  <a:pt x="638629" y="0"/>
                </a:moveTo>
                <a:lnTo>
                  <a:pt x="0" y="2641599"/>
                </a:lnTo>
                <a:lnTo>
                  <a:pt x="2090058" y="1422399"/>
                </a:lnTo>
                <a:lnTo>
                  <a:pt x="638629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956376" y="2060848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2060848"/>
                <a:ext cx="432048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444208" y="2642403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2642403"/>
                <a:ext cx="432048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50698" y="3829765"/>
                <a:ext cx="9384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698" y="3829765"/>
                <a:ext cx="938493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24128" y="4518953"/>
                <a:ext cx="3419872" cy="2232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Using cosine rule to find angle opposite 8: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84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=75.52249°</m:t>
                      </m:r>
                    </m:oMath>
                  </m:oMathPara>
                </a14:m>
                <a:endParaRPr lang="en-GB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×6×7×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75.5…=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518953"/>
                <a:ext cx="3419872" cy="2232984"/>
              </a:xfrm>
              <a:prstGeom prst="rect">
                <a:avLst/>
              </a:prstGeom>
              <a:blipFill rotWithShape="0">
                <a:blip r:embed="rId7"/>
                <a:stretch>
                  <a:fillRect l="-1604" t="-1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366099" y="4254053"/>
            <a:ext cx="5096930" cy="2249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4" name="Rectangle 13"/>
          <p:cNvSpPr/>
          <p:nvPr/>
        </p:nvSpPr>
        <p:spPr>
          <a:xfrm>
            <a:off x="5463028" y="4569009"/>
            <a:ext cx="3679827" cy="22104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434574" y="966609"/>
            <a:ext cx="50325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Q2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09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Exercise 4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177273" y="3605278"/>
            <a:ext cx="2667604" cy="1583928"/>
            <a:chOff x="1616364" y="1080655"/>
            <a:chExt cx="5043054" cy="2780145"/>
          </a:xfrm>
        </p:grpSpPr>
        <p:sp>
          <p:nvSpPr>
            <p:cNvPr id="6" name="Freeform 5"/>
            <p:cNvSpPr/>
            <p:nvPr/>
          </p:nvSpPr>
          <p:spPr>
            <a:xfrm>
              <a:off x="1616364" y="1080655"/>
              <a:ext cx="5043054" cy="2780145"/>
            </a:xfrm>
            <a:custGeom>
              <a:avLst/>
              <a:gdLst>
                <a:gd name="connsiteX0" fmla="*/ 1403927 w 5043054"/>
                <a:gd name="connsiteY0" fmla="*/ 0 h 2780145"/>
                <a:gd name="connsiteX1" fmla="*/ 0 w 5043054"/>
                <a:gd name="connsiteY1" fmla="*/ 2780145 h 2780145"/>
                <a:gd name="connsiteX2" fmla="*/ 5043054 w 5043054"/>
                <a:gd name="connsiteY2" fmla="*/ 1874981 h 2780145"/>
                <a:gd name="connsiteX3" fmla="*/ 1403927 w 5043054"/>
                <a:gd name="connsiteY3" fmla="*/ 0 h 2780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3054" h="2780145">
                  <a:moveTo>
                    <a:pt x="1403927" y="0"/>
                  </a:moveTo>
                  <a:lnTo>
                    <a:pt x="0" y="2780145"/>
                  </a:lnTo>
                  <a:lnTo>
                    <a:pt x="5043054" y="1874981"/>
                  </a:lnTo>
                  <a:lnTo>
                    <a:pt x="1403927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>
              <a:off x="2022764" y="3075709"/>
              <a:ext cx="508000" cy="628073"/>
            </a:xfrm>
            <a:custGeom>
              <a:avLst/>
              <a:gdLst>
                <a:gd name="connsiteX0" fmla="*/ 508000 w 508000"/>
                <a:gd name="connsiteY0" fmla="*/ 628073 h 628073"/>
                <a:gd name="connsiteX1" fmla="*/ 461818 w 508000"/>
                <a:gd name="connsiteY1" fmla="*/ 424873 h 628073"/>
                <a:gd name="connsiteX2" fmla="*/ 286327 w 508000"/>
                <a:gd name="connsiteY2" fmla="*/ 184727 h 628073"/>
                <a:gd name="connsiteX3" fmla="*/ 129309 w 508000"/>
                <a:gd name="connsiteY3" fmla="*/ 64655 h 628073"/>
                <a:gd name="connsiteX4" fmla="*/ 0 w 508000"/>
                <a:gd name="connsiteY4" fmla="*/ 0 h 628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0" h="628073">
                  <a:moveTo>
                    <a:pt x="508000" y="628073"/>
                  </a:moveTo>
                  <a:cubicBezTo>
                    <a:pt x="503381" y="563418"/>
                    <a:pt x="498763" y="498764"/>
                    <a:pt x="461818" y="424873"/>
                  </a:cubicBezTo>
                  <a:cubicBezTo>
                    <a:pt x="424872" y="350982"/>
                    <a:pt x="341745" y="244763"/>
                    <a:pt x="286327" y="184727"/>
                  </a:cubicBezTo>
                  <a:cubicBezTo>
                    <a:pt x="230909" y="124691"/>
                    <a:pt x="177030" y="95443"/>
                    <a:pt x="129309" y="64655"/>
                  </a:cubicBezTo>
                  <a:cubicBezTo>
                    <a:pt x="81588" y="33867"/>
                    <a:pt x="40794" y="16933"/>
                    <a:pt x="0" y="0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5375478" y="2364509"/>
              <a:ext cx="166340" cy="822036"/>
            </a:xfrm>
            <a:custGeom>
              <a:avLst/>
              <a:gdLst>
                <a:gd name="connsiteX0" fmla="*/ 37031 w 166340"/>
                <a:gd name="connsiteY0" fmla="*/ 822036 h 822036"/>
                <a:gd name="connsiteX1" fmla="*/ 86 w 166340"/>
                <a:gd name="connsiteY1" fmla="*/ 554182 h 822036"/>
                <a:gd name="connsiteX2" fmla="*/ 46267 w 166340"/>
                <a:gd name="connsiteY2" fmla="*/ 258618 h 822036"/>
                <a:gd name="connsiteX3" fmla="*/ 166340 w 166340"/>
                <a:gd name="connsiteY3" fmla="*/ 0 h 822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340" h="822036">
                  <a:moveTo>
                    <a:pt x="37031" y="822036"/>
                  </a:moveTo>
                  <a:cubicBezTo>
                    <a:pt x="17789" y="735060"/>
                    <a:pt x="-1453" y="648085"/>
                    <a:pt x="86" y="554182"/>
                  </a:cubicBezTo>
                  <a:cubicBezTo>
                    <a:pt x="1625" y="460279"/>
                    <a:pt x="18558" y="350982"/>
                    <a:pt x="46267" y="258618"/>
                  </a:cubicBezTo>
                  <a:cubicBezTo>
                    <a:pt x="73976" y="166254"/>
                    <a:pt x="120158" y="83127"/>
                    <a:pt x="166340" y="0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2245" y="4511084"/>
                <a:ext cx="9361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64°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45" y="4511084"/>
                <a:ext cx="936104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84203" y="4340061"/>
                <a:ext cx="9361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4</m:t>
                      </m:r>
                      <m:r>
                        <a:rPr lang="en-GB" sz="2400" b="0" i="1" smtClean="0">
                          <a:latin typeface="Cambria Math"/>
                        </a:rPr>
                        <m:t>9°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203" y="4340061"/>
                <a:ext cx="936104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 rot="1654399">
                <a:off x="1440523" y="3721748"/>
                <a:ext cx="9361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/>
                        </a:rPr>
                        <m:t>8</m:t>
                      </m:r>
                      <m:r>
                        <a:rPr lang="en-GB" sz="2400" b="0" i="1" smtClean="0">
                          <a:latin typeface="Cambria Math"/>
                        </a:rPr>
                        <m:t>.7</m:t>
                      </m:r>
                      <m:r>
                        <a:rPr lang="en-GB" sz="2400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54399">
                <a:off x="1440523" y="3721748"/>
                <a:ext cx="936104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744" b="-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16817" y="3370433"/>
            <a:ext cx="50325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Q5</a:t>
            </a:r>
            <a:endParaRPr lang="en-GB" dirty="0"/>
          </a:p>
        </p:txBody>
      </p:sp>
      <p:sp>
        <p:nvSpPr>
          <p:cNvPr id="14" name="Freeform 13"/>
          <p:cNvSpPr/>
          <p:nvPr/>
        </p:nvSpPr>
        <p:spPr>
          <a:xfrm>
            <a:off x="208449" y="1033296"/>
            <a:ext cx="2424948" cy="903302"/>
          </a:xfrm>
          <a:custGeom>
            <a:avLst/>
            <a:gdLst>
              <a:gd name="connsiteX0" fmla="*/ 0 w 3586039"/>
              <a:gd name="connsiteY0" fmla="*/ 1129085 h 1129085"/>
              <a:gd name="connsiteX1" fmla="*/ 1176793 w 3586039"/>
              <a:gd name="connsiteY1" fmla="*/ 0 h 1129085"/>
              <a:gd name="connsiteX2" fmla="*/ 3586039 w 3586039"/>
              <a:gd name="connsiteY2" fmla="*/ 834887 h 1129085"/>
              <a:gd name="connsiteX3" fmla="*/ 0 w 3586039"/>
              <a:gd name="connsiteY3" fmla="*/ 1129085 h 1129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6039" h="1129085">
                <a:moveTo>
                  <a:pt x="0" y="1129085"/>
                </a:moveTo>
                <a:lnTo>
                  <a:pt x="1176793" y="0"/>
                </a:lnTo>
                <a:lnTo>
                  <a:pt x="3586039" y="834887"/>
                </a:lnTo>
                <a:lnTo>
                  <a:pt x="0" y="1129085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63691" y="99139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691" y="991398"/>
                <a:ext cx="50405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 17"/>
          <p:cNvSpPr/>
          <p:nvPr/>
        </p:nvSpPr>
        <p:spPr>
          <a:xfrm>
            <a:off x="798563" y="1172210"/>
            <a:ext cx="579387" cy="137341"/>
          </a:xfrm>
          <a:custGeom>
            <a:avLst/>
            <a:gdLst>
              <a:gd name="connsiteX0" fmla="*/ 0 w 922352"/>
              <a:gd name="connsiteY0" fmla="*/ 159026 h 249141"/>
              <a:gd name="connsiteX1" fmla="*/ 182880 w 922352"/>
              <a:gd name="connsiteY1" fmla="*/ 230588 h 249141"/>
              <a:gd name="connsiteX2" fmla="*/ 532738 w 922352"/>
              <a:gd name="connsiteY2" fmla="*/ 238539 h 249141"/>
              <a:gd name="connsiteX3" fmla="*/ 755374 w 922352"/>
              <a:gd name="connsiteY3" fmla="*/ 166978 h 249141"/>
              <a:gd name="connsiteX4" fmla="*/ 922352 w 922352"/>
              <a:gd name="connsiteY4" fmla="*/ 0 h 249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2352" h="249141">
                <a:moveTo>
                  <a:pt x="0" y="159026"/>
                </a:moveTo>
                <a:cubicBezTo>
                  <a:pt x="47045" y="188181"/>
                  <a:pt x="94090" y="217336"/>
                  <a:pt x="182880" y="230588"/>
                </a:cubicBezTo>
                <a:cubicBezTo>
                  <a:pt x="271670" y="243840"/>
                  <a:pt x="437322" y="249141"/>
                  <a:pt x="532738" y="238539"/>
                </a:cubicBezTo>
                <a:cubicBezTo>
                  <a:pt x="628154" y="227937"/>
                  <a:pt x="690438" y="206735"/>
                  <a:pt x="755374" y="166978"/>
                </a:cubicBezTo>
                <a:cubicBezTo>
                  <a:pt x="820310" y="127221"/>
                  <a:pt x="871331" y="63610"/>
                  <a:pt x="922352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24825" y="127978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100</a:t>
            </a:r>
            <a:r>
              <a:rPr lang="en-GB" dirty="0" smtClean="0">
                <a:latin typeface="Calibri"/>
              </a:rPr>
              <a:t>°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204774" y="806157"/>
            <a:ext cx="50642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Q1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25710" y="2245358"/>
            <a:ext cx="158417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Area = </a:t>
            </a:r>
            <a:r>
              <a:rPr lang="en-GB" dirty="0" smtClean="0">
                <a:latin typeface="Cambria Math"/>
                <a:ea typeface="Cambria Math"/>
              </a:rPr>
              <a:t>7.39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1245790" y="2245358"/>
            <a:ext cx="86409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22765" y="179830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765" y="1798300"/>
                <a:ext cx="504056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61128" y="118325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28" y="1183252"/>
                <a:ext cx="504056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Isosceles Triangle 24"/>
          <p:cNvSpPr/>
          <p:nvPr/>
        </p:nvSpPr>
        <p:spPr>
          <a:xfrm>
            <a:off x="2814105" y="881790"/>
            <a:ext cx="1481413" cy="1326755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2366768" y="764839"/>
            <a:ext cx="50353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350417" y="2577155"/>
                <a:ext cx="2182685" cy="67326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=0.433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417" y="2577155"/>
                <a:ext cx="2182685" cy="67326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276261" y="2580148"/>
            <a:ext cx="1261340" cy="67026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747347" y="11308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7347" y="1130860"/>
                <a:ext cx="504056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52160" y="1189335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160" y="1189335"/>
                <a:ext cx="504056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280823" y="2188435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823" y="2188435"/>
                <a:ext cx="504056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546209" y="2150003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5.2</a:t>
            </a:r>
            <a:endParaRPr lang="en-GB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750671" y="94950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3.6</a:t>
            </a:r>
            <a:endParaRPr lang="en-GB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4456216" y="134154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3.8</a:t>
            </a:r>
            <a:endParaRPr lang="en-GB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4631780" y="663964"/>
            <a:ext cx="45976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Q3</a:t>
            </a:r>
            <a:endParaRPr lang="en-GB" dirty="0"/>
          </a:p>
        </p:txBody>
      </p:sp>
      <p:grpSp>
        <p:nvGrpSpPr>
          <p:cNvPr id="45" name="Group 44"/>
          <p:cNvGrpSpPr/>
          <p:nvPr/>
        </p:nvGrpSpPr>
        <p:grpSpPr>
          <a:xfrm>
            <a:off x="4742311" y="1055208"/>
            <a:ext cx="1984175" cy="1521948"/>
            <a:chOff x="4742311" y="1055207"/>
            <a:chExt cx="2449002" cy="1932167"/>
          </a:xfrm>
        </p:grpSpPr>
        <p:sp>
          <p:nvSpPr>
            <p:cNvPr id="35" name="Freeform 34"/>
            <p:cNvSpPr/>
            <p:nvPr/>
          </p:nvSpPr>
          <p:spPr>
            <a:xfrm>
              <a:off x="4742311" y="1055207"/>
              <a:ext cx="2449002" cy="1932167"/>
            </a:xfrm>
            <a:custGeom>
              <a:avLst/>
              <a:gdLst>
                <a:gd name="connsiteX0" fmla="*/ 508884 w 2449002"/>
                <a:gd name="connsiteY0" fmla="*/ 0 h 1932167"/>
                <a:gd name="connsiteX1" fmla="*/ 0 w 2449002"/>
                <a:gd name="connsiteY1" fmla="*/ 1932167 h 1932167"/>
                <a:gd name="connsiteX2" fmla="*/ 2449002 w 2449002"/>
                <a:gd name="connsiteY2" fmla="*/ 882595 h 1932167"/>
                <a:gd name="connsiteX3" fmla="*/ 508884 w 2449002"/>
                <a:gd name="connsiteY3" fmla="*/ 0 h 193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49002" h="1932167">
                  <a:moveTo>
                    <a:pt x="508884" y="0"/>
                  </a:moveTo>
                  <a:lnTo>
                    <a:pt x="0" y="1932167"/>
                  </a:lnTo>
                  <a:lnTo>
                    <a:pt x="2449002" y="882595"/>
                  </a:lnTo>
                  <a:lnTo>
                    <a:pt x="50888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6409435" y="1635653"/>
              <a:ext cx="98066" cy="628153"/>
            </a:xfrm>
            <a:custGeom>
              <a:avLst/>
              <a:gdLst>
                <a:gd name="connsiteX0" fmla="*/ 26504 w 98066"/>
                <a:gd name="connsiteY0" fmla="*/ 628153 h 628153"/>
                <a:gd name="connsiteX1" fmla="*/ 2650 w 98066"/>
                <a:gd name="connsiteY1" fmla="*/ 413467 h 628153"/>
                <a:gd name="connsiteX2" fmla="*/ 42407 w 98066"/>
                <a:gd name="connsiteY2" fmla="*/ 159026 h 628153"/>
                <a:gd name="connsiteX3" fmla="*/ 98066 w 98066"/>
                <a:gd name="connsiteY3" fmla="*/ 0 h 628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066" h="628153">
                  <a:moveTo>
                    <a:pt x="26504" y="628153"/>
                  </a:moveTo>
                  <a:cubicBezTo>
                    <a:pt x="13252" y="559904"/>
                    <a:pt x="0" y="491655"/>
                    <a:pt x="2650" y="413467"/>
                  </a:cubicBezTo>
                  <a:cubicBezTo>
                    <a:pt x="5300" y="335279"/>
                    <a:pt x="26504" y="227937"/>
                    <a:pt x="42407" y="159026"/>
                  </a:cubicBezTo>
                  <a:cubicBezTo>
                    <a:pt x="58310" y="90115"/>
                    <a:pt x="78188" y="45057"/>
                    <a:pt x="98066" y="0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433573" y="152413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75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4958583" y="2729363"/>
            <a:ext cx="158417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Area = </a:t>
            </a:r>
            <a:r>
              <a:rPr lang="en-GB" dirty="0" smtClean="0">
                <a:latin typeface="Cambria Math"/>
                <a:ea typeface="Cambria Math"/>
              </a:rPr>
              <a:t>9.04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5678663" y="2729363"/>
            <a:ext cx="86409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pic>
        <p:nvPicPr>
          <p:cNvPr id="44" name="Picture 2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104" y="3314085"/>
            <a:ext cx="2292370" cy="196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6760816" y="802878"/>
            <a:ext cx="45976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Q4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7205616" y="2868733"/>
            <a:ext cx="158417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Area = </a:t>
            </a:r>
            <a:r>
              <a:rPr lang="en-GB" dirty="0" smtClean="0">
                <a:latin typeface="Cambria Math"/>
                <a:ea typeface="Cambria Math"/>
              </a:rPr>
              <a:t>8.03</a:t>
            </a:r>
            <a:endParaRPr lang="en-GB" dirty="0"/>
          </a:p>
        </p:txBody>
      </p:sp>
      <p:sp>
        <p:nvSpPr>
          <p:cNvPr id="48" name="Isosceles Triangle 47"/>
          <p:cNvSpPr/>
          <p:nvPr/>
        </p:nvSpPr>
        <p:spPr>
          <a:xfrm>
            <a:off x="7017169" y="713139"/>
            <a:ext cx="1944216" cy="201622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/>
          <p:cNvCxnSpPr/>
          <p:nvPr/>
        </p:nvCxnSpPr>
        <p:spPr>
          <a:xfrm>
            <a:off x="7377209" y="1649243"/>
            <a:ext cx="216024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313313" y="1577235"/>
            <a:ext cx="216024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873153" y="1217195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52" name="Freeform 51"/>
          <p:cNvSpPr/>
          <p:nvPr/>
        </p:nvSpPr>
        <p:spPr>
          <a:xfrm>
            <a:off x="7207026" y="2355732"/>
            <a:ext cx="239865" cy="381663"/>
          </a:xfrm>
          <a:custGeom>
            <a:avLst/>
            <a:gdLst>
              <a:gd name="connsiteX0" fmla="*/ 0 w 239865"/>
              <a:gd name="connsiteY0" fmla="*/ 0 h 381663"/>
              <a:gd name="connsiteX1" fmla="*/ 135173 w 239865"/>
              <a:gd name="connsiteY1" fmla="*/ 87465 h 381663"/>
              <a:gd name="connsiteX2" fmla="*/ 222637 w 239865"/>
              <a:gd name="connsiteY2" fmla="*/ 214686 h 381663"/>
              <a:gd name="connsiteX3" fmla="*/ 238540 w 239865"/>
              <a:gd name="connsiteY3" fmla="*/ 381663 h 381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865" h="381663">
                <a:moveTo>
                  <a:pt x="0" y="0"/>
                </a:moveTo>
                <a:cubicBezTo>
                  <a:pt x="49033" y="25842"/>
                  <a:pt x="98067" y="51684"/>
                  <a:pt x="135173" y="87465"/>
                </a:cubicBezTo>
                <a:cubicBezTo>
                  <a:pt x="172279" y="123246"/>
                  <a:pt x="205409" y="165653"/>
                  <a:pt x="222637" y="214686"/>
                </a:cubicBezTo>
                <a:cubicBezTo>
                  <a:pt x="239865" y="263719"/>
                  <a:pt x="239202" y="322691"/>
                  <a:pt x="238540" y="38166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233193" y="222530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70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54" name="Rectangle 53"/>
          <p:cNvSpPr/>
          <p:nvPr/>
        </p:nvSpPr>
        <p:spPr>
          <a:xfrm>
            <a:off x="7925696" y="2868733"/>
            <a:ext cx="86409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2562477" y="3409230"/>
            <a:ext cx="50325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Q6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0677" y="5282403"/>
                <a:ext cx="2302720" cy="40011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=29.25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77" y="5282403"/>
                <a:ext cx="2302720" cy="40011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727404" y="5282403"/>
                <a:ext cx="30232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 smtClean="0"/>
                  <a:t> is the midpoint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 smtClean="0"/>
                  <a:t> the midpoint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 smtClean="0"/>
                  <a:t>.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𝐴𝑃𝑄</m:t>
                    </m:r>
                  </m:oMath>
                </a14:m>
                <a:r>
                  <a:rPr lang="en-GB" sz="1600" dirty="0"/>
                  <a:t> is a sector of a </a:t>
                </a:r>
                <a:r>
                  <a:rPr lang="en-GB" sz="1600" dirty="0" smtClean="0"/>
                  <a:t>circle. Find the shaded area. </a:t>
                </a:r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7404" y="5282403"/>
                <a:ext cx="3023267" cy="830997"/>
              </a:xfrm>
              <a:prstGeom prst="rect">
                <a:avLst/>
              </a:prstGeom>
              <a:blipFill rotWithShape="0">
                <a:blip r:embed="rId14"/>
                <a:stretch>
                  <a:fillRect l="-1008" t="-2206" r="-1815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539159" y="6116671"/>
                <a:ext cx="3195993" cy="57637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e>
                          </m:func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=10.9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159" y="6116671"/>
                <a:ext cx="3195993" cy="57637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/>
          <p:cNvSpPr/>
          <p:nvPr/>
        </p:nvSpPr>
        <p:spPr>
          <a:xfrm>
            <a:off x="1374793" y="5255667"/>
            <a:ext cx="1258604" cy="4245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59" name="Rectangle 58"/>
          <p:cNvSpPr/>
          <p:nvPr/>
        </p:nvSpPr>
        <p:spPr>
          <a:xfrm>
            <a:off x="2523640" y="6123021"/>
            <a:ext cx="3227031" cy="5700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60" name="TextBox 59"/>
          <p:cNvSpPr txBox="1"/>
          <p:nvPr/>
        </p:nvSpPr>
        <p:spPr>
          <a:xfrm>
            <a:off x="4828498" y="3310814"/>
            <a:ext cx="50325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Q7</a:t>
            </a:r>
            <a:endParaRPr lang="en-GB" dirty="0"/>
          </a:p>
        </p:txBody>
      </p:sp>
      <p:grpSp>
        <p:nvGrpSpPr>
          <p:cNvPr id="66" name="Group 65"/>
          <p:cNvGrpSpPr/>
          <p:nvPr/>
        </p:nvGrpSpPr>
        <p:grpSpPr>
          <a:xfrm>
            <a:off x="5287181" y="3511050"/>
            <a:ext cx="2228665" cy="922466"/>
            <a:chOff x="5799719" y="3658662"/>
            <a:chExt cx="2794939" cy="1147168"/>
          </a:xfrm>
        </p:grpSpPr>
        <p:sp>
          <p:nvSpPr>
            <p:cNvPr id="61" name="Parallelogram 60"/>
            <p:cNvSpPr/>
            <p:nvPr/>
          </p:nvSpPr>
          <p:spPr>
            <a:xfrm>
              <a:off x="5799719" y="3658662"/>
              <a:ext cx="2794939" cy="1147168"/>
            </a:xfrm>
            <a:prstGeom prst="parallelogram">
              <a:avLst>
                <a:gd name="adj" fmla="val 54891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 flipV="1">
              <a:off x="5799719" y="3661370"/>
              <a:ext cx="2794938" cy="11438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8" name="Straight Arrow Connector 67"/>
          <p:cNvCxnSpPr>
            <a:endCxn id="61" idx="1"/>
          </p:cNvCxnSpPr>
          <p:nvPr/>
        </p:nvCxnSpPr>
        <p:spPr>
          <a:xfrm>
            <a:off x="6228184" y="3511050"/>
            <a:ext cx="42650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897458" y="4433065"/>
            <a:ext cx="42650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5461000" y="3829050"/>
            <a:ext cx="158750" cy="292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5491733" y="3763692"/>
            <a:ext cx="158750" cy="292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7124110" y="3926768"/>
            <a:ext cx="158750" cy="292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7154843" y="3861410"/>
            <a:ext cx="158750" cy="292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 rot="20304665">
            <a:off x="6178137" y="3822793"/>
            <a:ext cx="788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3cm</a:t>
            </a:r>
            <a:endParaRPr lang="en-GB" dirty="0"/>
          </a:p>
        </p:txBody>
      </p:sp>
      <p:sp>
        <p:nvSpPr>
          <p:cNvPr id="77" name="TextBox 76"/>
          <p:cNvSpPr txBox="1"/>
          <p:nvPr/>
        </p:nvSpPr>
        <p:spPr>
          <a:xfrm>
            <a:off x="6323963" y="3154891"/>
            <a:ext cx="788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2cm</a:t>
            </a:r>
            <a:endParaRPr lang="en-GB" dirty="0"/>
          </a:p>
        </p:txBody>
      </p:sp>
      <p:sp>
        <p:nvSpPr>
          <p:cNvPr id="78" name="Freeform 77"/>
          <p:cNvSpPr/>
          <p:nvPr/>
        </p:nvSpPr>
        <p:spPr>
          <a:xfrm rot="6903192">
            <a:off x="5736833" y="3495242"/>
            <a:ext cx="228600" cy="182880"/>
          </a:xfrm>
          <a:custGeom>
            <a:avLst/>
            <a:gdLst>
              <a:gd name="connsiteX0" fmla="*/ 228600 w 228600"/>
              <a:gd name="connsiteY0" fmla="*/ 182880 h 182880"/>
              <a:gd name="connsiteX1" fmla="*/ 175260 w 228600"/>
              <a:gd name="connsiteY1" fmla="*/ 121920 h 182880"/>
              <a:gd name="connsiteX2" fmla="*/ 60960 w 228600"/>
              <a:gd name="connsiteY2" fmla="*/ 22860 h 182880"/>
              <a:gd name="connsiteX3" fmla="*/ 0 w 228600"/>
              <a:gd name="connsiteY3" fmla="*/ 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182880">
                <a:moveTo>
                  <a:pt x="228600" y="182880"/>
                </a:moveTo>
                <a:cubicBezTo>
                  <a:pt x="215900" y="165735"/>
                  <a:pt x="203200" y="148590"/>
                  <a:pt x="175260" y="121920"/>
                </a:cubicBezTo>
                <a:cubicBezTo>
                  <a:pt x="147320" y="95250"/>
                  <a:pt x="90170" y="43180"/>
                  <a:pt x="60960" y="22860"/>
                </a:cubicBezTo>
                <a:cubicBezTo>
                  <a:pt x="31750" y="2540"/>
                  <a:pt x="15875" y="1270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546209" y="3542797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110</m:t>
                      </m:r>
                      <m:r>
                        <a:rPr lang="en-GB" b="0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6209" y="3542797"/>
                <a:ext cx="936104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301870" y="4133243"/>
                <a:ext cx="1734626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Area =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3.11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1870" y="4133243"/>
                <a:ext cx="1734626" cy="369332"/>
              </a:xfrm>
              <a:prstGeom prst="rect">
                <a:avLst/>
              </a:prstGeom>
              <a:blipFill rotWithShape="0">
                <a:blip r:embed="rId17"/>
                <a:stretch>
                  <a:fillRect l="-2431" t="-461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8033958" y="4130246"/>
            <a:ext cx="1002537" cy="3808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5599505" y="4688907"/>
            <a:ext cx="50325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Q8</a:t>
            </a:r>
            <a:endParaRPr lang="en-GB" dirty="0"/>
          </a:p>
        </p:txBody>
      </p:sp>
      <p:sp>
        <p:nvSpPr>
          <p:cNvPr id="85" name="Freeform 84"/>
          <p:cNvSpPr/>
          <p:nvPr/>
        </p:nvSpPr>
        <p:spPr>
          <a:xfrm>
            <a:off x="6216521" y="4884589"/>
            <a:ext cx="1792853" cy="1336499"/>
          </a:xfrm>
          <a:custGeom>
            <a:avLst/>
            <a:gdLst>
              <a:gd name="connsiteX0" fmla="*/ 508884 w 2449002"/>
              <a:gd name="connsiteY0" fmla="*/ 0 h 1932167"/>
              <a:gd name="connsiteX1" fmla="*/ 0 w 2449002"/>
              <a:gd name="connsiteY1" fmla="*/ 1932167 h 1932167"/>
              <a:gd name="connsiteX2" fmla="*/ 2449002 w 2449002"/>
              <a:gd name="connsiteY2" fmla="*/ 882595 h 1932167"/>
              <a:gd name="connsiteX3" fmla="*/ 508884 w 2449002"/>
              <a:gd name="connsiteY3" fmla="*/ 0 h 193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9002" h="1932167">
                <a:moveTo>
                  <a:pt x="508884" y="0"/>
                </a:moveTo>
                <a:lnTo>
                  <a:pt x="0" y="1932167"/>
                </a:lnTo>
                <a:lnTo>
                  <a:pt x="2449002" y="882595"/>
                </a:lnTo>
                <a:lnTo>
                  <a:pt x="508884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5948379" y="5183506"/>
            <a:ext cx="788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3m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7184776" y="4813141"/>
            <a:ext cx="788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4.2m</a:t>
            </a:r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7090728" y="5799272"/>
            <a:ext cx="788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5.3m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7147625" y="6231638"/>
                <a:ext cx="1734626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Area =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6.29</m:t>
                    </m:r>
                    <m:sSup>
                      <m:sSupPr>
                        <m:ctrlPr>
                          <a:rPr lang="en-GB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625" y="6231638"/>
                <a:ext cx="1734626" cy="369332"/>
              </a:xfrm>
              <a:prstGeom prst="rect">
                <a:avLst/>
              </a:prstGeom>
              <a:blipFill rotWithShape="0">
                <a:blip r:embed="rId18"/>
                <a:stretch>
                  <a:fillRect l="-2431" t="-461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Rectangle 90"/>
          <p:cNvSpPr/>
          <p:nvPr/>
        </p:nvSpPr>
        <p:spPr>
          <a:xfrm>
            <a:off x="7879713" y="6220133"/>
            <a:ext cx="1002537" cy="3808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3311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</p:childTnLst>
        </p:cTn>
      </p:par>
    </p:tnLst>
    <p:bldLst>
      <p:bldP spid="22" grpId="0" animBg="1"/>
      <p:bldP spid="31" grpId="0" animBg="1"/>
      <p:bldP spid="43" grpId="0" animBg="1"/>
      <p:bldP spid="54" grpId="0" animBg="1"/>
      <p:bldP spid="58" grpId="0" animBg="1"/>
      <p:bldP spid="59" grpId="0" animBg="1"/>
      <p:bldP spid="82" grpId="0" animBg="1"/>
      <p:bldP spid="9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Segment Area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Pie 4"/>
          <p:cNvSpPr/>
          <p:nvPr/>
        </p:nvSpPr>
        <p:spPr>
          <a:xfrm>
            <a:off x="-2772816" y="-171400"/>
            <a:ext cx="6336704" cy="5373216"/>
          </a:xfrm>
          <a:prstGeom prst="pie">
            <a:avLst>
              <a:gd name="adj1" fmla="val 19872708"/>
              <a:gd name="adj2" fmla="val 2278718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05245" y="1059873"/>
            <a:ext cx="2639291" cy="3283527"/>
          </a:xfrm>
          <a:custGeom>
            <a:avLst/>
            <a:gdLst>
              <a:gd name="connsiteX0" fmla="*/ 0 w 2639291"/>
              <a:gd name="connsiteY0" fmla="*/ 1454727 h 3283527"/>
              <a:gd name="connsiteX1" fmla="*/ 966355 w 2639291"/>
              <a:gd name="connsiteY1" fmla="*/ 1454727 h 3283527"/>
              <a:gd name="connsiteX2" fmla="*/ 2639291 w 2639291"/>
              <a:gd name="connsiteY2" fmla="*/ 0 h 3283527"/>
              <a:gd name="connsiteX3" fmla="*/ 2327564 w 2639291"/>
              <a:gd name="connsiteY3" fmla="*/ 3283527 h 3283527"/>
              <a:gd name="connsiteX4" fmla="*/ 0 w 2639291"/>
              <a:gd name="connsiteY4" fmla="*/ 1454727 h 3283527"/>
              <a:gd name="connsiteX0" fmla="*/ 0 w 2639291"/>
              <a:gd name="connsiteY0" fmla="*/ 1454727 h 3283527"/>
              <a:gd name="connsiteX1" fmla="*/ 2639291 w 2639291"/>
              <a:gd name="connsiteY1" fmla="*/ 0 h 3283527"/>
              <a:gd name="connsiteX2" fmla="*/ 2327564 w 2639291"/>
              <a:gd name="connsiteY2" fmla="*/ 3283527 h 3283527"/>
              <a:gd name="connsiteX3" fmla="*/ 0 w 2639291"/>
              <a:gd name="connsiteY3" fmla="*/ 1454727 h 328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9291" h="3283527">
                <a:moveTo>
                  <a:pt x="0" y="1454727"/>
                </a:moveTo>
                <a:lnTo>
                  <a:pt x="2639291" y="0"/>
                </a:lnTo>
                <a:lnTo>
                  <a:pt x="2327564" y="3283527"/>
                </a:lnTo>
                <a:lnTo>
                  <a:pt x="0" y="1454727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-148240" y="2253598"/>
                <a:ext cx="7920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8240" y="2253598"/>
                <a:ext cx="792088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2124" y="675305"/>
                <a:ext cx="7920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2124" y="675305"/>
                <a:ext cx="792088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52448" y="4332905"/>
                <a:ext cx="7920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448" y="4332905"/>
                <a:ext cx="792088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>
            <a:off x="883227" y="2213264"/>
            <a:ext cx="136172" cy="675409"/>
          </a:xfrm>
          <a:custGeom>
            <a:avLst/>
            <a:gdLst>
              <a:gd name="connsiteX0" fmla="*/ 72737 w 136172"/>
              <a:gd name="connsiteY0" fmla="*/ 0 h 675409"/>
              <a:gd name="connsiteX1" fmla="*/ 135082 w 136172"/>
              <a:gd name="connsiteY1" fmla="*/ 197427 h 675409"/>
              <a:gd name="connsiteX2" fmla="*/ 103909 w 136172"/>
              <a:gd name="connsiteY2" fmla="*/ 384463 h 675409"/>
              <a:gd name="connsiteX3" fmla="*/ 0 w 136172"/>
              <a:gd name="connsiteY3" fmla="*/ 675409 h 675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172" h="675409">
                <a:moveTo>
                  <a:pt x="72737" y="0"/>
                </a:moveTo>
                <a:cubicBezTo>
                  <a:pt x="101312" y="66675"/>
                  <a:pt x="129887" y="133350"/>
                  <a:pt x="135082" y="197427"/>
                </a:cubicBezTo>
                <a:cubicBezTo>
                  <a:pt x="140277" y="261504"/>
                  <a:pt x="126423" y="304799"/>
                  <a:pt x="103909" y="384463"/>
                </a:cubicBezTo>
                <a:cubicBezTo>
                  <a:pt x="81395" y="464127"/>
                  <a:pt x="40697" y="569768"/>
                  <a:pt x="0" y="67540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54676" y="2289358"/>
                <a:ext cx="7920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70°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76" y="2289358"/>
                <a:ext cx="792088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 rot="19827718">
                <a:off x="1115616" y="1305392"/>
                <a:ext cx="7920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27718">
                <a:off x="1115616" y="1305392"/>
                <a:ext cx="792088" cy="523220"/>
              </a:xfrm>
              <a:prstGeom prst="rect">
                <a:avLst/>
              </a:prstGeom>
              <a:blipFill rotWithShape="0">
                <a:blip r:embed="rId6"/>
                <a:stretch>
                  <a:fillRect r="-44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54680" y="936915"/>
                <a:ext cx="4994148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sz="2000" dirty="0" smtClean="0"/>
                  <a:t> is a sector of a circle, centred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 smtClean="0"/>
                  <a:t>.</a:t>
                </a:r>
              </a:p>
              <a:p>
                <a:r>
                  <a:rPr lang="en-GB" sz="2000" dirty="0" smtClean="0"/>
                  <a:t>Determine the area of the shaded segment.</a:t>
                </a:r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680" y="936915"/>
                <a:ext cx="4994148" cy="707886"/>
              </a:xfrm>
              <a:prstGeom prst="rect">
                <a:avLst/>
              </a:prstGeom>
              <a:blipFill rotWithShape="0">
                <a:blip r:embed="rId7"/>
                <a:stretch>
                  <a:fillRect b="-357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00941" y="2253598"/>
                <a:ext cx="5340733" cy="1955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𝑠𝑒𝑐𝑡𝑜𝑟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=61.0865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𝑡𝑟𝑖𝑎𝑛𝑔𝑙𝑒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=46.9846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 smtClean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𝑠𝑒𝑔𝑚𝑒𝑛𝑡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=61.0865−46.9846     </m:t>
                      </m:r>
                    </m:oMath>
                  </m:oMathPara>
                </a14:m>
                <a:r>
                  <a:rPr lang="en-GB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b="0" i="1" dirty="0" smtClean="0">
                    <a:latin typeface="Cambria Math" panose="02040503050406030204" pitchFamily="18" charset="0"/>
                  </a:rPr>
                </a:br>
                <a:r>
                  <a:rPr lang="en-GB" b="0" i="1" dirty="0" smtClean="0">
                    <a:latin typeface="Cambria Math" panose="02040503050406030204" pitchFamily="18" charset="0"/>
                  </a:rPr>
                  <a:t>                                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=14.1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𝑠𝑓</m:t>
                    </m:r>
                  </m:oMath>
                </a14:m>
                <a:endParaRPr lang="en-GB" dirty="0" smtClean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941" y="2253598"/>
                <a:ext cx="5340733" cy="1955985"/>
              </a:xfrm>
              <a:prstGeom prst="rect">
                <a:avLst/>
              </a:prstGeom>
              <a:blipFill rotWithShape="0">
                <a:blip r:embed="rId8"/>
                <a:stretch>
                  <a:fillRect b="-18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5564363" y="2261772"/>
            <a:ext cx="3454946" cy="5749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6" name="Rectangle 15"/>
          <p:cNvSpPr/>
          <p:nvPr/>
        </p:nvSpPr>
        <p:spPr>
          <a:xfrm>
            <a:off x="5798127" y="2812578"/>
            <a:ext cx="3221182" cy="5749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7" name="Rectangle 16"/>
          <p:cNvSpPr/>
          <p:nvPr/>
        </p:nvSpPr>
        <p:spPr>
          <a:xfrm>
            <a:off x="6308439" y="3511079"/>
            <a:ext cx="2710870" cy="7066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1537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4329986" cy="48336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59632" y="6075763"/>
                <a:ext cx="2592288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𝐴</m:t>
                      </m:r>
                      <m:r>
                        <a:rPr lang="en-GB" b="0" i="1" smtClean="0">
                          <a:latin typeface="Cambria Math"/>
                        </a:rPr>
                        <m:t>=3</m:t>
                      </m:r>
                      <m:r>
                        <a:rPr lang="en-GB" b="0" i="1" smtClean="0">
                          <a:latin typeface="Cambria Math"/>
                        </a:rPr>
                        <m:t>𝜋</m:t>
                      </m:r>
                      <m:r>
                        <a:rPr lang="en-GB" b="0" i="1" smtClean="0">
                          <a:latin typeface="Cambria Math"/>
                        </a:rPr>
                        <m:t>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6075763"/>
                <a:ext cx="259228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416513" y="6075763"/>
            <a:ext cx="1435407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Test Your Understanding</a:t>
              </a:r>
              <a:endParaRPr lang="en-GB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512" y="1628800"/>
            <a:ext cx="4325922" cy="32742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20072" y="5589090"/>
                <a:ext cx="2592288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𝐴</m:t>
                      </m:r>
                      <m:r>
                        <a:rPr lang="en-GB" b="0" i="1" smtClean="0">
                          <a:latin typeface="Cambria Math"/>
                        </a:rPr>
                        <m:t>=119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  <m:r>
                        <a:rPr lang="en-GB" b="0" i="1" baseline="3000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baseline="30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589090"/>
                <a:ext cx="259228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6383529" y="5589090"/>
            <a:ext cx="1435407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634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Exercise 5 - Mixed Exercises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19510" y="814000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Q1</a:t>
            </a:r>
            <a:endParaRPr lang="en-GB" dirty="0"/>
          </a:p>
        </p:txBody>
      </p:sp>
      <p:sp>
        <p:nvSpPr>
          <p:cNvPr id="6" name="Freeform 5"/>
          <p:cNvSpPr/>
          <p:nvPr/>
        </p:nvSpPr>
        <p:spPr>
          <a:xfrm>
            <a:off x="723566" y="998666"/>
            <a:ext cx="1727200" cy="1533237"/>
          </a:xfrm>
          <a:custGeom>
            <a:avLst/>
            <a:gdLst>
              <a:gd name="connsiteX0" fmla="*/ 0 w 1727200"/>
              <a:gd name="connsiteY0" fmla="*/ 665019 h 1533237"/>
              <a:gd name="connsiteX1" fmla="*/ 1043709 w 1727200"/>
              <a:gd name="connsiteY1" fmla="*/ 0 h 1533237"/>
              <a:gd name="connsiteX2" fmla="*/ 1727200 w 1727200"/>
              <a:gd name="connsiteY2" fmla="*/ 1533237 h 1533237"/>
              <a:gd name="connsiteX3" fmla="*/ 0 w 1727200"/>
              <a:gd name="connsiteY3" fmla="*/ 665019 h 1533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7200" h="1533237">
                <a:moveTo>
                  <a:pt x="0" y="665019"/>
                </a:moveTo>
                <a:lnTo>
                  <a:pt x="1043709" y="0"/>
                </a:lnTo>
                <a:lnTo>
                  <a:pt x="1727200" y="1533237"/>
                </a:lnTo>
                <a:lnTo>
                  <a:pt x="0" y="665019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979712" y="2060848"/>
            <a:ext cx="249381" cy="249382"/>
          </a:xfrm>
          <a:custGeom>
            <a:avLst/>
            <a:gdLst>
              <a:gd name="connsiteX0" fmla="*/ 0 w 249381"/>
              <a:gd name="connsiteY0" fmla="*/ 249382 h 249382"/>
              <a:gd name="connsiteX1" fmla="*/ 73891 w 249381"/>
              <a:gd name="connsiteY1" fmla="*/ 120073 h 249382"/>
              <a:gd name="connsiteX2" fmla="*/ 249381 w 249381"/>
              <a:gd name="connsiteY2" fmla="*/ 0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381" h="249382">
                <a:moveTo>
                  <a:pt x="0" y="249382"/>
                </a:moveTo>
                <a:cubicBezTo>
                  <a:pt x="16164" y="205509"/>
                  <a:pt x="32328" y="161637"/>
                  <a:pt x="73891" y="120073"/>
                </a:cubicBezTo>
                <a:cubicBezTo>
                  <a:pt x="115454" y="78509"/>
                  <a:pt x="182417" y="39254"/>
                  <a:pt x="24938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1508657" y="1164921"/>
            <a:ext cx="387927" cy="147782"/>
          </a:xfrm>
          <a:custGeom>
            <a:avLst/>
            <a:gdLst>
              <a:gd name="connsiteX0" fmla="*/ 0 w 387927"/>
              <a:gd name="connsiteY0" fmla="*/ 0 h 147782"/>
              <a:gd name="connsiteX1" fmla="*/ 166255 w 387927"/>
              <a:gd name="connsiteY1" fmla="*/ 120073 h 147782"/>
              <a:gd name="connsiteX2" fmla="*/ 387927 w 387927"/>
              <a:gd name="connsiteY2" fmla="*/ 147782 h 147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927" h="147782">
                <a:moveTo>
                  <a:pt x="0" y="0"/>
                </a:moveTo>
                <a:cubicBezTo>
                  <a:pt x="50800" y="47721"/>
                  <a:pt x="101601" y="95443"/>
                  <a:pt x="166255" y="120073"/>
                </a:cubicBezTo>
                <a:cubicBezTo>
                  <a:pt x="230909" y="144703"/>
                  <a:pt x="309418" y="146242"/>
                  <a:pt x="387927" y="1477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93202" y="1312703"/>
                <a:ext cx="5033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202" y="1312703"/>
                <a:ext cx="503382" cy="369332"/>
              </a:xfrm>
              <a:prstGeom prst="rect">
                <a:avLst/>
              </a:prstGeom>
              <a:blipFill rotWithShape="0">
                <a:blip r:embed="rId2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58887" y="2003423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887" y="2003423"/>
                <a:ext cx="387927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61906" y="1018475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906" y="1018475"/>
                <a:ext cx="387927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73105" y="1816207"/>
                <a:ext cx="5033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105" y="1816207"/>
                <a:ext cx="503382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9586" y="2646292"/>
                <a:ext cx="2016224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=41.37</m:t>
                    </m:r>
                  </m:oMath>
                </a14:m>
                <a:endParaRPr lang="en-GB" b="0" dirty="0" smtClean="0"/>
              </a:p>
              <a:p>
                <a:r>
                  <a:rPr lang="en-GB" dirty="0" smtClean="0"/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𝐴𝑟𝑒𝑎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=483.63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86" y="2646292"/>
                <a:ext cx="2016224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2090" t="-2727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250356" y="2640642"/>
            <a:ext cx="1200410" cy="3210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6" name="Rectangle 15"/>
          <p:cNvSpPr/>
          <p:nvPr/>
        </p:nvSpPr>
        <p:spPr>
          <a:xfrm>
            <a:off x="1505192" y="2971598"/>
            <a:ext cx="945573" cy="3210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7" name="Freeform 16"/>
          <p:cNvSpPr/>
          <p:nvPr/>
        </p:nvSpPr>
        <p:spPr>
          <a:xfrm>
            <a:off x="2697825" y="986130"/>
            <a:ext cx="2405742" cy="1719943"/>
          </a:xfrm>
          <a:custGeom>
            <a:avLst/>
            <a:gdLst>
              <a:gd name="connsiteX0" fmla="*/ 631371 w 2405742"/>
              <a:gd name="connsiteY0" fmla="*/ 0 h 1719943"/>
              <a:gd name="connsiteX1" fmla="*/ 0 w 2405742"/>
              <a:gd name="connsiteY1" fmla="*/ 1458686 h 1719943"/>
              <a:gd name="connsiteX2" fmla="*/ 2405742 w 2405742"/>
              <a:gd name="connsiteY2" fmla="*/ 1719943 h 1719943"/>
              <a:gd name="connsiteX3" fmla="*/ 631371 w 2405742"/>
              <a:gd name="connsiteY3" fmla="*/ 0 h 171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5742" h="1719943">
                <a:moveTo>
                  <a:pt x="631371" y="0"/>
                </a:moveTo>
                <a:lnTo>
                  <a:pt x="0" y="1458686"/>
                </a:lnTo>
                <a:lnTo>
                  <a:pt x="2405742" y="1719943"/>
                </a:lnTo>
                <a:lnTo>
                  <a:pt x="631371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2852457" y="2085588"/>
            <a:ext cx="239671" cy="413657"/>
          </a:xfrm>
          <a:custGeom>
            <a:avLst/>
            <a:gdLst>
              <a:gd name="connsiteX0" fmla="*/ 0 w 239671"/>
              <a:gd name="connsiteY0" fmla="*/ 0 h 413657"/>
              <a:gd name="connsiteX1" fmla="*/ 108857 w 239671"/>
              <a:gd name="connsiteY1" fmla="*/ 54428 h 413657"/>
              <a:gd name="connsiteX2" fmla="*/ 206829 w 239671"/>
              <a:gd name="connsiteY2" fmla="*/ 195942 h 413657"/>
              <a:gd name="connsiteX3" fmla="*/ 239486 w 239671"/>
              <a:gd name="connsiteY3" fmla="*/ 337457 h 413657"/>
              <a:gd name="connsiteX4" fmla="*/ 217714 w 239671"/>
              <a:gd name="connsiteY4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671" h="413657">
                <a:moveTo>
                  <a:pt x="0" y="0"/>
                </a:moveTo>
                <a:cubicBezTo>
                  <a:pt x="37193" y="10885"/>
                  <a:pt x="74386" y="21771"/>
                  <a:pt x="108857" y="54428"/>
                </a:cubicBezTo>
                <a:cubicBezTo>
                  <a:pt x="143328" y="87085"/>
                  <a:pt x="185058" y="148771"/>
                  <a:pt x="206829" y="195942"/>
                </a:cubicBezTo>
                <a:cubicBezTo>
                  <a:pt x="228600" y="243113"/>
                  <a:pt x="237672" y="301171"/>
                  <a:pt x="239486" y="337457"/>
                </a:cubicBezTo>
                <a:cubicBezTo>
                  <a:pt x="241300" y="373743"/>
                  <a:pt x="229507" y="393700"/>
                  <a:pt x="217714" y="4136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97825" y="1361383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825" y="1361383"/>
                <a:ext cx="394303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65977" y="1399178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977" y="1399178"/>
                <a:ext cx="394303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06393" y="2521407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393" y="2521407"/>
                <a:ext cx="394303" cy="369332"/>
              </a:xfrm>
              <a:prstGeom prst="rect">
                <a:avLst/>
              </a:prstGeom>
              <a:blipFill rotWithShape="0">
                <a:blip r:embed="rId9"/>
                <a:stretch>
                  <a:fillRect r="-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059673" y="1923084"/>
                <a:ext cx="50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b="0" i="1" smtClean="0">
                          <a:latin typeface="Cambria Math"/>
                        </a:rPr>
                        <m:t>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673" y="1923084"/>
                <a:ext cx="502248" cy="369332"/>
              </a:xfrm>
              <a:prstGeom prst="rect">
                <a:avLst/>
              </a:prstGeom>
              <a:blipFill rotWithShape="0">
                <a:blip r:embed="rId10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82190" y="2890739"/>
                <a:ext cx="1728192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=10.45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=37.59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190" y="2890739"/>
                <a:ext cx="1728192" cy="6463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3629044" y="2874959"/>
            <a:ext cx="1080219" cy="3358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2513684" y="833809"/>
            <a:ext cx="46850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Q2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3917373" y="3210790"/>
            <a:ext cx="791890" cy="3262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4649099" y="847855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Q3</a:t>
            </a:r>
            <a:endParaRPr lang="en-GB" dirty="0"/>
          </a:p>
        </p:txBody>
      </p:sp>
      <p:sp>
        <p:nvSpPr>
          <p:cNvPr id="28" name="Freeform 27"/>
          <p:cNvSpPr/>
          <p:nvPr/>
        </p:nvSpPr>
        <p:spPr>
          <a:xfrm>
            <a:off x="4976144" y="663189"/>
            <a:ext cx="2373746" cy="1422399"/>
          </a:xfrm>
          <a:custGeom>
            <a:avLst/>
            <a:gdLst>
              <a:gd name="connsiteX0" fmla="*/ 0 w 2207491"/>
              <a:gd name="connsiteY0" fmla="*/ 822036 h 868218"/>
              <a:gd name="connsiteX1" fmla="*/ 720437 w 2207491"/>
              <a:gd name="connsiteY1" fmla="*/ 0 h 868218"/>
              <a:gd name="connsiteX2" fmla="*/ 2207491 w 2207491"/>
              <a:gd name="connsiteY2" fmla="*/ 868218 h 868218"/>
              <a:gd name="connsiteX3" fmla="*/ 0 w 2207491"/>
              <a:gd name="connsiteY3" fmla="*/ 822036 h 868218"/>
              <a:gd name="connsiteX0" fmla="*/ 0 w 2115127"/>
              <a:gd name="connsiteY0" fmla="*/ 1052945 h 1052945"/>
              <a:gd name="connsiteX1" fmla="*/ 628073 w 2115127"/>
              <a:gd name="connsiteY1" fmla="*/ 0 h 1052945"/>
              <a:gd name="connsiteX2" fmla="*/ 2115127 w 2115127"/>
              <a:gd name="connsiteY2" fmla="*/ 868218 h 1052945"/>
              <a:gd name="connsiteX3" fmla="*/ 0 w 2115127"/>
              <a:gd name="connsiteY3" fmla="*/ 1052945 h 1052945"/>
              <a:gd name="connsiteX0" fmla="*/ 0 w 2392218"/>
              <a:gd name="connsiteY0" fmla="*/ 1052945 h 1052945"/>
              <a:gd name="connsiteX1" fmla="*/ 628073 w 2392218"/>
              <a:gd name="connsiteY1" fmla="*/ 0 h 1052945"/>
              <a:gd name="connsiteX2" fmla="*/ 2392218 w 2392218"/>
              <a:gd name="connsiteY2" fmla="*/ 748145 h 1052945"/>
              <a:gd name="connsiteX3" fmla="*/ 0 w 2392218"/>
              <a:gd name="connsiteY3" fmla="*/ 1052945 h 1052945"/>
              <a:gd name="connsiteX0" fmla="*/ 0 w 2392218"/>
              <a:gd name="connsiteY0" fmla="*/ 1422399 h 1422399"/>
              <a:gd name="connsiteX1" fmla="*/ 2373746 w 2392218"/>
              <a:gd name="connsiteY1" fmla="*/ 0 h 1422399"/>
              <a:gd name="connsiteX2" fmla="*/ 2392218 w 2392218"/>
              <a:gd name="connsiteY2" fmla="*/ 1117599 h 1422399"/>
              <a:gd name="connsiteX3" fmla="*/ 0 w 2392218"/>
              <a:gd name="connsiteY3" fmla="*/ 1422399 h 1422399"/>
              <a:gd name="connsiteX0" fmla="*/ 0 w 2373746"/>
              <a:gd name="connsiteY0" fmla="*/ 1422399 h 1422399"/>
              <a:gd name="connsiteX1" fmla="*/ 2373746 w 2373746"/>
              <a:gd name="connsiteY1" fmla="*/ 0 h 1422399"/>
              <a:gd name="connsiteX2" fmla="*/ 1893454 w 2373746"/>
              <a:gd name="connsiteY2" fmla="*/ 1117599 h 1422399"/>
              <a:gd name="connsiteX3" fmla="*/ 0 w 2373746"/>
              <a:gd name="connsiteY3" fmla="*/ 1422399 h 142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3746" h="1422399">
                <a:moveTo>
                  <a:pt x="0" y="1422399"/>
                </a:moveTo>
                <a:lnTo>
                  <a:pt x="2373746" y="0"/>
                </a:lnTo>
                <a:lnTo>
                  <a:pt x="1893454" y="1117599"/>
                </a:lnTo>
                <a:lnTo>
                  <a:pt x="0" y="1422399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02858" y="2435722"/>
                <a:ext cx="1648743" cy="9233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  <m:r>
                        <a:rPr lang="en-GB" b="0" i="1" smtClean="0">
                          <a:latin typeface="Cambria Math"/>
                        </a:rPr>
                        <m:t>=17.79°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=26.67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=73.33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858" y="2435722"/>
                <a:ext cx="1648743" cy="92333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5855627" y="2431471"/>
            <a:ext cx="1095891" cy="322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42937" y="1610704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937" y="1610704"/>
                <a:ext cx="387927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04924" y="1925446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924" y="1925446"/>
                <a:ext cx="387927" cy="369332"/>
              </a:xfrm>
              <a:prstGeom prst="rect">
                <a:avLst/>
              </a:prstGeom>
              <a:blipFill rotWithShape="0">
                <a:blip r:embed="rId14"/>
                <a:stretch>
                  <a:fillRect r="-10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Freeform 32"/>
          <p:cNvSpPr/>
          <p:nvPr/>
        </p:nvSpPr>
        <p:spPr>
          <a:xfrm>
            <a:off x="5518208" y="1767478"/>
            <a:ext cx="74917" cy="221672"/>
          </a:xfrm>
          <a:custGeom>
            <a:avLst/>
            <a:gdLst>
              <a:gd name="connsiteX0" fmla="*/ 73891 w 74917"/>
              <a:gd name="connsiteY0" fmla="*/ 221672 h 221672"/>
              <a:gd name="connsiteX1" fmla="*/ 64655 w 74917"/>
              <a:gd name="connsiteY1" fmla="*/ 120072 h 221672"/>
              <a:gd name="connsiteX2" fmla="*/ 0 w 74917"/>
              <a:gd name="connsiteY2" fmla="*/ 0 h 221672"/>
              <a:gd name="connsiteX3" fmla="*/ 0 w 74917"/>
              <a:gd name="connsiteY3" fmla="*/ 0 h 22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17" h="221672">
                <a:moveTo>
                  <a:pt x="73891" y="221672"/>
                </a:moveTo>
                <a:cubicBezTo>
                  <a:pt x="75430" y="189344"/>
                  <a:pt x="76970" y="157017"/>
                  <a:pt x="64655" y="120072"/>
                </a:cubicBezTo>
                <a:cubicBezTo>
                  <a:pt x="52340" y="83127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>
            <a:off x="6875954" y="945441"/>
            <a:ext cx="267854" cy="221673"/>
          </a:xfrm>
          <a:custGeom>
            <a:avLst/>
            <a:gdLst>
              <a:gd name="connsiteX0" fmla="*/ 0 w 267854"/>
              <a:gd name="connsiteY0" fmla="*/ 0 h 221673"/>
              <a:gd name="connsiteX1" fmla="*/ 73891 w 267854"/>
              <a:gd name="connsiteY1" fmla="*/ 110837 h 221673"/>
              <a:gd name="connsiteX2" fmla="*/ 267854 w 267854"/>
              <a:gd name="connsiteY2" fmla="*/ 221673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854" h="221673">
                <a:moveTo>
                  <a:pt x="0" y="0"/>
                </a:moveTo>
                <a:cubicBezTo>
                  <a:pt x="14624" y="36946"/>
                  <a:pt x="29249" y="73892"/>
                  <a:pt x="73891" y="110837"/>
                </a:cubicBezTo>
                <a:cubicBezTo>
                  <a:pt x="118533" y="147782"/>
                  <a:pt x="193193" y="184727"/>
                  <a:pt x="267854" y="2216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987583" y="1213493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583" y="1213493"/>
                <a:ext cx="387927" cy="369332"/>
              </a:xfrm>
              <a:prstGeom prst="rect">
                <a:avLst/>
              </a:prstGeom>
              <a:blipFill rotWithShape="0">
                <a:blip r:embed="rId15"/>
                <a:stretch>
                  <a:fillRect r="-10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563674" y="1056462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674" y="1056462"/>
                <a:ext cx="387927" cy="369332"/>
              </a:xfrm>
              <a:prstGeom prst="rect">
                <a:avLst/>
              </a:prstGeom>
              <a:blipFill rotWithShape="0">
                <a:blip r:embed="rId16"/>
                <a:stretch>
                  <a:fillRect r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854806" y="945441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4806" y="945441"/>
                <a:ext cx="387927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5844905" y="2753591"/>
            <a:ext cx="1117004" cy="280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39" name="Rectangle 38"/>
          <p:cNvSpPr/>
          <p:nvPr/>
        </p:nvSpPr>
        <p:spPr>
          <a:xfrm>
            <a:off x="6182591" y="3043587"/>
            <a:ext cx="779318" cy="3230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4576" y="3720816"/>
            <a:ext cx="3498900" cy="169670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4461" y="5396696"/>
                <a:ext cx="1623517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𝑄𝑅</m:t>
                      </m:r>
                      <m:r>
                        <a:rPr lang="en-GB" b="0" i="1" smtClean="0">
                          <a:latin typeface="Cambria Math"/>
                        </a:rPr>
                        <m:t>=12.6</m:t>
                      </m:r>
                      <m:r>
                        <a:rPr lang="en-GB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61" y="5396696"/>
                <a:ext cx="1623517" cy="369332"/>
              </a:xfrm>
              <a:prstGeom prst="rect">
                <a:avLst/>
              </a:prstGeom>
              <a:blipFill rotWithShape="0">
                <a:blip r:embed="rId19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1081654" y="5405769"/>
            <a:ext cx="896324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44" name="Freeform 43"/>
          <p:cNvSpPr/>
          <p:nvPr/>
        </p:nvSpPr>
        <p:spPr>
          <a:xfrm>
            <a:off x="7411492" y="847855"/>
            <a:ext cx="1687946" cy="1505526"/>
          </a:xfrm>
          <a:custGeom>
            <a:avLst/>
            <a:gdLst>
              <a:gd name="connsiteX0" fmla="*/ 0 w 2207491"/>
              <a:gd name="connsiteY0" fmla="*/ 822036 h 868218"/>
              <a:gd name="connsiteX1" fmla="*/ 720437 w 2207491"/>
              <a:gd name="connsiteY1" fmla="*/ 0 h 868218"/>
              <a:gd name="connsiteX2" fmla="*/ 2207491 w 2207491"/>
              <a:gd name="connsiteY2" fmla="*/ 868218 h 868218"/>
              <a:gd name="connsiteX3" fmla="*/ 0 w 2207491"/>
              <a:gd name="connsiteY3" fmla="*/ 822036 h 868218"/>
              <a:gd name="connsiteX0" fmla="*/ 0 w 2115127"/>
              <a:gd name="connsiteY0" fmla="*/ 1052945 h 1052945"/>
              <a:gd name="connsiteX1" fmla="*/ 628073 w 2115127"/>
              <a:gd name="connsiteY1" fmla="*/ 0 h 1052945"/>
              <a:gd name="connsiteX2" fmla="*/ 2115127 w 2115127"/>
              <a:gd name="connsiteY2" fmla="*/ 868218 h 1052945"/>
              <a:gd name="connsiteX3" fmla="*/ 0 w 2115127"/>
              <a:gd name="connsiteY3" fmla="*/ 1052945 h 1052945"/>
              <a:gd name="connsiteX0" fmla="*/ 0 w 2392218"/>
              <a:gd name="connsiteY0" fmla="*/ 1052945 h 1052945"/>
              <a:gd name="connsiteX1" fmla="*/ 628073 w 2392218"/>
              <a:gd name="connsiteY1" fmla="*/ 0 h 1052945"/>
              <a:gd name="connsiteX2" fmla="*/ 2392218 w 2392218"/>
              <a:gd name="connsiteY2" fmla="*/ 748145 h 1052945"/>
              <a:gd name="connsiteX3" fmla="*/ 0 w 2392218"/>
              <a:gd name="connsiteY3" fmla="*/ 1052945 h 1052945"/>
              <a:gd name="connsiteX0" fmla="*/ 0 w 2392218"/>
              <a:gd name="connsiteY0" fmla="*/ 1422399 h 1422399"/>
              <a:gd name="connsiteX1" fmla="*/ 2373746 w 2392218"/>
              <a:gd name="connsiteY1" fmla="*/ 0 h 1422399"/>
              <a:gd name="connsiteX2" fmla="*/ 2392218 w 2392218"/>
              <a:gd name="connsiteY2" fmla="*/ 1117599 h 1422399"/>
              <a:gd name="connsiteX3" fmla="*/ 0 w 2392218"/>
              <a:gd name="connsiteY3" fmla="*/ 1422399 h 1422399"/>
              <a:gd name="connsiteX0" fmla="*/ 0 w 2373746"/>
              <a:gd name="connsiteY0" fmla="*/ 1422399 h 1422399"/>
              <a:gd name="connsiteX1" fmla="*/ 2373746 w 2373746"/>
              <a:gd name="connsiteY1" fmla="*/ 0 h 1422399"/>
              <a:gd name="connsiteX2" fmla="*/ 1893454 w 2373746"/>
              <a:gd name="connsiteY2" fmla="*/ 1117599 h 1422399"/>
              <a:gd name="connsiteX3" fmla="*/ 0 w 2373746"/>
              <a:gd name="connsiteY3" fmla="*/ 1422399 h 1422399"/>
              <a:gd name="connsiteX0" fmla="*/ 0 w 2373746"/>
              <a:gd name="connsiteY0" fmla="*/ 1422399 h 1422399"/>
              <a:gd name="connsiteX1" fmla="*/ 2373746 w 2373746"/>
              <a:gd name="connsiteY1" fmla="*/ 0 h 1422399"/>
              <a:gd name="connsiteX2" fmla="*/ 615372 w 2373746"/>
              <a:gd name="connsiteY2" fmla="*/ 151244 h 1422399"/>
              <a:gd name="connsiteX3" fmla="*/ 0 w 2373746"/>
              <a:gd name="connsiteY3" fmla="*/ 1422399 h 1422399"/>
              <a:gd name="connsiteX0" fmla="*/ 0 w 1739900"/>
              <a:gd name="connsiteY0" fmla="*/ 1515917 h 1515917"/>
              <a:gd name="connsiteX1" fmla="*/ 1739900 w 1739900"/>
              <a:gd name="connsiteY1" fmla="*/ 0 h 1515917"/>
              <a:gd name="connsiteX2" fmla="*/ 615372 w 1739900"/>
              <a:gd name="connsiteY2" fmla="*/ 244762 h 1515917"/>
              <a:gd name="connsiteX3" fmla="*/ 0 w 1739900"/>
              <a:gd name="connsiteY3" fmla="*/ 1515917 h 1515917"/>
              <a:gd name="connsiteX0" fmla="*/ 0 w 1687946"/>
              <a:gd name="connsiteY0" fmla="*/ 1505526 h 1505526"/>
              <a:gd name="connsiteX1" fmla="*/ 1687946 w 1687946"/>
              <a:gd name="connsiteY1" fmla="*/ 0 h 1505526"/>
              <a:gd name="connsiteX2" fmla="*/ 563418 w 1687946"/>
              <a:gd name="connsiteY2" fmla="*/ 244762 h 1505526"/>
              <a:gd name="connsiteX3" fmla="*/ 0 w 1687946"/>
              <a:gd name="connsiteY3" fmla="*/ 1505526 h 1505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946" h="1505526">
                <a:moveTo>
                  <a:pt x="0" y="1505526"/>
                </a:moveTo>
                <a:lnTo>
                  <a:pt x="1687946" y="0"/>
                </a:lnTo>
                <a:lnTo>
                  <a:pt x="563418" y="244762"/>
                </a:lnTo>
                <a:lnTo>
                  <a:pt x="0" y="1505526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 44"/>
          <p:cNvSpPr/>
          <p:nvPr/>
        </p:nvSpPr>
        <p:spPr>
          <a:xfrm>
            <a:off x="7886700" y="1028700"/>
            <a:ext cx="311727" cy="270164"/>
          </a:xfrm>
          <a:custGeom>
            <a:avLst/>
            <a:gdLst>
              <a:gd name="connsiteX0" fmla="*/ 0 w 311727"/>
              <a:gd name="connsiteY0" fmla="*/ 270164 h 270164"/>
              <a:gd name="connsiteX1" fmla="*/ 135082 w 311727"/>
              <a:gd name="connsiteY1" fmla="*/ 228600 h 270164"/>
              <a:gd name="connsiteX2" fmla="*/ 259773 w 311727"/>
              <a:gd name="connsiteY2" fmla="*/ 135082 h 270164"/>
              <a:gd name="connsiteX3" fmla="*/ 311727 w 311727"/>
              <a:gd name="connsiteY3" fmla="*/ 0 h 270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727" h="270164">
                <a:moveTo>
                  <a:pt x="0" y="270164"/>
                </a:moveTo>
                <a:cubicBezTo>
                  <a:pt x="45893" y="260639"/>
                  <a:pt x="91787" y="251114"/>
                  <a:pt x="135082" y="228600"/>
                </a:cubicBezTo>
                <a:cubicBezTo>
                  <a:pt x="178377" y="206086"/>
                  <a:pt x="230332" y="173182"/>
                  <a:pt x="259773" y="135082"/>
                </a:cubicBezTo>
                <a:cubicBezTo>
                  <a:pt x="289214" y="96982"/>
                  <a:pt x="300470" y="48491"/>
                  <a:pt x="31172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858990" y="1047278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990" y="1047278"/>
                <a:ext cx="387927" cy="369332"/>
              </a:xfrm>
              <a:prstGeom prst="rect">
                <a:avLst/>
              </a:prstGeom>
              <a:blipFill rotWithShape="0">
                <a:blip r:embed="rId20"/>
                <a:stretch>
                  <a:fillRect r="-656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245823" y="608617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90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5823" y="608617"/>
                <a:ext cx="387927" cy="369332"/>
              </a:xfrm>
              <a:prstGeom prst="rect">
                <a:avLst/>
              </a:prstGeom>
              <a:blipFill rotWithShape="0">
                <a:blip r:embed="rId21"/>
                <a:stretch>
                  <a:fillRect r="-6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217528" y="1629258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7528" y="1629258"/>
                <a:ext cx="387927" cy="369332"/>
              </a:xfrm>
              <a:prstGeom prst="rect">
                <a:avLst/>
              </a:prstGeom>
              <a:blipFill rotWithShape="0">
                <a:blip r:embed="rId22"/>
                <a:stretch>
                  <a:fillRect r="-5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188200" y="2487701"/>
                <a:ext cx="1445550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𝑃𝑒𝑟𝑖𝑚𝑒𝑡𝑒𝑟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=286.5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200" y="2487701"/>
                <a:ext cx="1445550" cy="646331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7571322" y="2842491"/>
            <a:ext cx="1062428" cy="3068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52" name="TextBox 51"/>
          <p:cNvSpPr txBox="1"/>
          <p:nvPr/>
        </p:nvSpPr>
        <p:spPr>
          <a:xfrm>
            <a:off x="7456088" y="706292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Q4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02433" y="3407012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Q5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3481030" y="4768764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Q6</a:t>
            </a:r>
            <a:endParaRPr lang="en-GB" dirty="0"/>
          </a:p>
        </p:txBody>
      </p:sp>
      <p:sp>
        <p:nvSpPr>
          <p:cNvPr id="55" name="Freeform 54"/>
          <p:cNvSpPr/>
          <p:nvPr/>
        </p:nvSpPr>
        <p:spPr>
          <a:xfrm>
            <a:off x="3713553" y="3506273"/>
            <a:ext cx="1774372" cy="2166258"/>
          </a:xfrm>
          <a:custGeom>
            <a:avLst/>
            <a:gdLst>
              <a:gd name="connsiteX0" fmla="*/ 511629 w 1774372"/>
              <a:gd name="connsiteY0" fmla="*/ 0 h 2166258"/>
              <a:gd name="connsiteX1" fmla="*/ 0 w 1774372"/>
              <a:gd name="connsiteY1" fmla="*/ 947058 h 2166258"/>
              <a:gd name="connsiteX2" fmla="*/ 1774372 w 1774372"/>
              <a:gd name="connsiteY2" fmla="*/ 2166258 h 2166258"/>
              <a:gd name="connsiteX3" fmla="*/ 511629 w 1774372"/>
              <a:gd name="connsiteY3" fmla="*/ 0 h 216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4372" h="2166258">
                <a:moveTo>
                  <a:pt x="511629" y="0"/>
                </a:moveTo>
                <a:lnTo>
                  <a:pt x="0" y="947058"/>
                </a:lnTo>
                <a:lnTo>
                  <a:pt x="1774372" y="2166258"/>
                </a:lnTo>
                <a:lnTo>
                  <a:pt x="511629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reeform 55"/>
          <p:cNvSpPr/>
          <p:nvPr/>
        </p:nvSpPr>
        <p:spPr>
          <a:xfrm>
            <a:off x="3847765" y="4193312"/>
            <a:ext cx="153189" cy="413657"/>
          </a:xfrm>
          <a:custGeom>
            <a:avLst/>
            <a:gdLst>
              <a:gd name="connsiteX0" fmla="*/ 76200 w 153189"/>
              <a:gd name="connsiteY0" fmla="*/ 413657 h 413657"/>
              <a:gd name="connsiteX1" fmla="*/ 152400 w 153189"/>
              <a:gd name="connsiteY1" fmla="*/ 250371 h 413657"/>
              <a:gd name="connsiteX2" fmla="*/ 108857 w 153189"/>
              <a:gd name="connsiteY2" fmla="*/ 87086 h 413657"/>
              <a:gd name="connsiteX3" fmla="*/ 0 w 153189"/>
              <a:gd name="connsiteY3" fmla="*/ 0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189" h="413657">
                <a:moveTo>
                  <a:pt x="76200" y="413657"/>
                </a:moveTo>
                <a:cubicBezTo>
                  <a:pt x="111578" y="359228"/>
                  <a:pt x="146957" y="304799"/>
                  <a:pt x="152400" y="250371"/>
                </a:cubicBezTo>
                <a:cubicBezTo>
                  <a:pt x="157843" y="195943"/>
                  <a:pt x="134257" y="128814"/>
                  <a:pt x="108857" y="87086"/>
                </a:cubicBezTo>
                <a:cubicBezTo>
                  <a:pt x="83457" y="45358"/>
                  <a:pt x="41728" y="22679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590783" y="3620310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4.6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783" y="3620310"/>
                <a:ext cx="394303" cy="369332"/>
              </a:xfrm>
              <a:prstGeom prst="rect">
                <a:avLst/>
              </a:prstGeom>
              <a:blipFill rotWithShape="0">
                <a:blip r:embed="rId24"/>
                <a:stretch>
                  <a:fillRect r="-2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590885" y="4027539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885" y="4027539"/>
                <a:ext cx="394303" cy="369332"/>
              </a:xfrm>
              <a:prstGeom prst="rect">
                <a:avLst/>
              </a:prstGeom>
              <a:blipFill rotWithShape="0">
                <a:blip r:embed="rId25"/>
                <a:stretch>
                  <a:fillRect r="-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040124" y="5032227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124" y="5032227"/>
                <a:ext cx="394303" cy="369332"/>
              </a:xfrm>
              <a:prstGeom prst="rect">
                <a:avLst/>
              </a:prstGeom>
              <a:blipFill rotWithShape="0">
                <a:blip r:embed="rId26"/>
                <a:stretch>
                  <a:fillRect r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56823" y="4085628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823" y="4085628"/>
                <a:ext cx="394303" cy="369332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703544" y="5727318"/>
                <a:ext cx="17281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</a:rPr>
                        <m:t>=122.8°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544" y="5727318"/>
                <a:ext cx="1728192" cy="369332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4460280" y="5727318"/>
            <a:ext cx="958725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63" name="Pie 62"/>
          <p:cNvSpPr/>
          <p:nvPr/>
        </p:nvSpPr>
        <p:spPr>
          <a:xfrm rot="16517249">
            <a:off x="4109326" y="3918544"/>
            <a:ext cx="3594858" cy="3157361"/>
          </a:xfrm>
          <a:prstGeom prst="pie">
            <a:avLst>
              <a:gd name="adj1" fmla="val 19822868"/>
              <a:gd name="adj2" fmla="val 1453086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5195888" y="3919538"/>
            <a:ext cx="1571625" cy="1562100"/>
          </a:xfrm>
          <a:custGeom>
            <a:avLst/>
            <a:gdLst>
              <a:gd name="connsiteX0" fmla="*/ 0 w 1571625"/>
              <a:gd name="connsiteY0" fmla="*/ 0 h 1562100"/>
              <a:gd name="connsiteX1" fmla="*/ 1571625 w 1571625"/>
              <a:gd name="connsiteY1" fmla="*/ 52387 h 1562100"/>
              <a:gd name="connsiteX2" fmla="*/ 714375 w 1571625"/>
              <a:gd name="connsiteY2" fmla="*/ 1562100 h 1562100"/>
              <a:gd name="connsiteX3" fmla="*/ 0 w 1571625"/>
              <a:gd name="connsiteY3" fmla="*/ 0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1625" h="1562100">
                <a:moveTo>
                  <a:pt x="0" y="0"/>
                </a:moveTo>
                <a:lnTo>
                  <a:pt x="1571625" y="52387"/>
                </a:lnTo>
                <a:lnTo>
                  <a:pt x="714375" y="15621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249386" y="4601511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386" y="4601511"/>
                <a:ext cx="394303" cy="369332"/>
              </a:xfrm>
              <a:prstGeom prst="rect">
                <a:avLst/>
              </a:prstGeom>
              <a:blipFill rotWithShape="0">
                <a:blip r:embed="rId29"/>
                <a:stretch>
                  <a:fillRect r="-5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Freeform 67"/>
          <p:cNvSpPr/>
          <p:nvPr/>
        </p:nvSpPr>
        <p:spPr>
          <a:xfrm>
            <a:off x="5760720" y="5097474"/>
            <a:ext cx="320040" cy="84126"/>
          </a:xfrm>
          <a:custGeom>
            <a:avLst/>
            <a:gdLst>
              <a:gd name="connsiteX0" fmla="*/ 0 w 320040"/>
              <a:gd name="connsiteY0" fmla="*/ 84126 h 84126"/>
              <a:gd name="connsiteX1" fmla="*/ 129540 w 320040"/>
              <a:gd name="connsiteY1" fmla="*/ 306 h 84126"/>
              <a:gd name="connsiteX2" fmla="*/ 320040 w 320040"/>
              <a:gd name="connsiteY2" fmla="*/ 61266 h 84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84126">
                <a:moveTo>
                  <a:pt x="0" y="84126"/>
                </a:moveTo>
                <a:cubicBezTo>
                  <a:pt x="38100" y="44121"/>
                  <a:pt x="76200" y="4116"/>
                  <a:pt x="129540" y="306"/>
                </a:cubicBezTo>
                <a:cubicBezTo>
                  <a:pt x="182880" y="-3504"/>
                  <a:pt x="251460" y="28881"/>
                  <a:pt x="320040" y="6126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671504" y="4734021"/>
                <a:ext cx="39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52°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504" y="4734021"/>
                <a:ext cx="394303" cy="369332"/>
              </a:xfrm>
              <a:prstGeom prst="rect">
                <a:avLst/>
              </a:prstGeom>
              <a:blipFill rotWithShape="0">
                <a:blip r:embed="rId30"/>
                <a:stretch>
                  <a:fillRect r="-3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479353" y="5696864"/>
                <a:ext cx="1728192" cy="33855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=2.15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353" y="5696864"/>
                <a:ext cx="1728192" cy="338554"/>
              </a:xfrm>
              <a:prstGeom prst="rect">
                <a:avLst/>
              </a:prstGeom>
              <a:blipFill rotWithShape="0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tangle 70"/>
          <p:cNvSpPr/>
          <p:nvPr/>
        </p:nvSpPr>
        <p:spPr>
          <a:xfrm>
            <a:off x="6330286" y="5696864"/>
            <a:ext cx="877260" cy="3542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72" name="TextBox 71"/>
          <p:cNvSpPr txBox="1"/>
          <p:nvPr/>
        </p:nvSpPr>
        <p:spPr>
          <a:xfrm>
            <a:off x="4851827" y="3651980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Q7</a:t>
            </a:r>
            <a:endParaRPr lang="en-GB" dirty="0"/>
          </a:p>
        </p:txBody>
      </p:sp>
      <p:grpSp>
        <p:nvGrpSpPr>
          <p:cNvPr id="79" name="Group 78"/>
          <p:cNvGrpSpPr/>
          <p:nvPr/>
        </p:nvGrpSpPr>
        <p:grpSpPr>
          <a:xfrm>
            <a:off x="6756141" y="4045443"/>
            <a:ext cx="2307116" cy="1201736"/>
            <a:chOff x="9612560" y="3787468"/>
            <a:chExt cx="4208443" cy="2148289"/>
          </a:xfrm>
        </p:grpSpPr>
        <p:sp>
          <p:nvSpPr>
            <p:cNvPr id="73" name="Freeform 72"/>
            <p:cNvSpPr/>
            <p:nvPr/>
          </p:nvSpPr>
          <p:spPr>
            <a:xfrm>
              <a:off x="9612560" y="3787468"/>
              <a:ext cx="4208443" cy="2148289"/>
            </a:xfrm>
            <a:custGeom>
              <a:avLst/>
              <a:gdLst>
                <a:gd name="connsiteX0" fmla="*/ 2159306 w 4208443"/>
                <a:gd name="connsiteY0" fmla="*/ 0 h 2148289"/>
                <a:gd name="connsiteX1" fmla="*/ 0 w 4208443"/>
                <a:gd name="connsiteY1" fmla="*/ 2148289 h 2148289"/>
                <a:gd name="connsiteX2" fmla="*/ 4208443 w 4208443"/>
                <a:gd name="connsiteY2" fmla="*/ 1972019 h 2148289"/>
                <a:gd name="connsiteX3" fmla="*/ 2159306 w 4208443"/>
                <a:gd name="connsiteY3" fmla="*/ 0 h 2148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08443" h="2148289">
                  <a:moveTo>
                    <a:pt x="2159306" y="0"/>
                  </a:moveTo>
                  <a:lnTo>
                    <a:pt x="0" y="2148289"/>
                  </a:lnTo>
                  <a:lnTo>
                    <a:pt x="4208443" y="1972019"/>
                  </a:lnTo>
                  <a:lnTo>
                    <a:pt x="2159306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12970781" y="5229386"/>
              <a:ext cx="297456" cy="583894"/>
            </a:xfrm>
            <a:custGeom>
              <a:avLst/>
              <a:gdLst>
                <a:gd name="connsiteX0" fmla="*/ 297456 w 297456"/>
                <a:gd name="connsiteY0" fmla="*/ 0 h 583894"/>
                <a:gd name="connsiteX1" fmla="*/ 77118 w 297456"/>
                <a:gd name="connsiteY1" fmla="*/ 253388 h 583894"/>
                <a:gd name="connsiteX2" fmla="*/ 22034 w 297456"/>
                <a:gd name="connsiteY2" fmla="*/ 484742 h 583894"/>
                <a:gd name="connsiteX3" fmla="*/ 0 w 297456"/>
                <a:gd name="connsiteY3" fmla="*/ 583894 h 583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456" h="583894">
                  <a:moveTo>
                    <a:pt x="297456" y="0"/>
                  </a:moveTo>
                  <a:cubicBezTo>
                    <a:pt x="210239" y="86299"/>
                    <a:pt x="123022" y="172598"/>
                    <a:pt x="77118" y="253388"/>
                  </a:cubicBezTo>
                  <a:cubicBezTo>
                    <a:pt x="31214" y="334178"/>
                    <a:pt x="34887" y="429658"/>
                    <a:pt x="22034" y="484742"/>
                  </a:cubicBezTo>
                  <a:cubicBezTo>
                    <a:pt x="9181" y="539826"/>
                    <a:pt x="4590" y="561860"/>
                    <a:pt x="0" y="583894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8038891" y="4635809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61°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8891" y="4635809"/>
                <a:ext cx="792088" cy="461665"/>
              </a:xfrm>
              <a:prstGeom prst="rect">
                <a:avLst/>
              </a:prstGeom>
              <a:blipFill rotWithShape="0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8189803" y="4127737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9803" y="4127737"/>
                <a:ext cx="792088" cy="461665"/>
              </a:xfrm>
              <a:prstGeom prst="rect">
                <a:avLst/>
              </a:prstGeom>
              <a:blipFill rotWithShape="0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82100" y="4154458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100" y="4154458"/>
                <a:ext cx="792088" cy="461665"/>
              </a:xfrm>
              <a:prstGeom prst="rect">
                <a:avLst/>
              </a:prstGeom>
              <a:blipFill rotWithShape="0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527650" y="5159877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650" y="5159877"/>
                <a:ext cx="792088" cy="461665"/>
              </a:xfrm>
              <a:prstGeom prst="rect">
                <a:avLst/>
              </a:prstGeom>
              <a:blipFill rotWithShape="0"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411491" y="5793392"/>
                <a:ext cx="1728192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=7.89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=17.25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91" y="5793392"/>
                <a:ext cx="1728192" cy="646331"/>
              </a:xfrm>
              <a:prstGeom prst="rect">
                <a:avLst/>
              </a:prstGeom>
              <a:blipFill rotWithShape="0"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7067266" y="3641950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Q8</a:t>
            </a:r>
            <a:endParaRPr lang="en-GB" dirty="0"/>
          </a:p>
        </p:txBody>
      </p:sp>
      <p:sp>
        <p:nvSpPr>
          <p:cNvPr id="82" name="Rectangle 81"/>
          <p:cNvSpPr/>
          <p:nvPr/>
        </p:nvSpPr>
        <p:spPr>
          <a:xfrm>
            <a:off x="8062176" y="5795492"/>
            <a:ext cx="1095576" cy="3219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83" name="Rectangle 82"/>
          <p:cNvSpPr/>
          <p:nvPr/>
        </p:nvSpPr>
        <p:spPr>
          <a:xfrm>
            <a:off x="8345510" y="6104585"/>
            <a:ext cx="798490" cy="3512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242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24" grpId="0" animBg="1"/>
      <p:bldP spid="26" grpId="0" animBg="1"/>
      <p:bldP spid="30" grpId="0" animBg="1"/>
      <p:bldP spid="38" grpId="0" animBg="1"/>
      <p:bldP spid="39" grpId="0" animBg="1"/>
      <p:bldP spid="42" grpId="0" animBg="1"/>
      <p:bldP spid="51" grpId="0" animBg="1"/>
      <p:bldP spid="62" grpId="0" animBg="1"/>
      <p:bldP spid="71" grpId="0" animBg="1"/>
      <p:bldP spid="82" grpId="0" animBg="1"/>
      <p:bldP spid="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Labelling Sides of Non-Right Angle Triangles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598539" y="1727197"/>
            <a:ext cx="3240360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Right-Angled Triangles:</a:t>
            </a:r>
            <a:endParaRPr lang="en-GB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1059598" y="2492896"/>
            <a:ext cx="2088232" cy="1728192"/>
            <a:chOff x="827584" y="2204864"/>
            <a:chExt cx="2664296" cy="1944216"/>
          </a:xfrm>
        </p:grpSpPr>
        <p:sp>
          <p:nvSpPr>
            <p:cNvPr id="7" name="Right Triangle 6"/>
            <p:cNvSpPr/>
            <p:nvPr/>
          </p:nvSpPr>
          <p:spPr>
            <a:xfrm>
              <a:off x="827584" y="2204864"/>
              <a:ext cx="2664296" cy="1944216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27584" y="3861048"/>
              <a:ext cx="288032" cy="2880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067710" y="2777152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7710" y="2777152"/>
                <a:ext cx="576064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3534" y="3187923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34" y="3187923"/>
                <a:ext cx="576064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 13"/>
          <p:cNvSpPr/>
          <p:nvPr/>
        </p:nvSpPr>
        <p:spPr>
          <a:xfrm>
            <a:off x="2447363" y="3767769"/>
            <a:ext cx="130584" cy="451691"/>
          </a:xfrm>
          <a:custGeom>
            <a:avLst/>
            <a:gdLst>
              <a:gd name="connsiteX0" fmla="*/ 130584 w 130584"/>
              <a:gd name="connsiteY0" fmla="*/ 0 h 451691"/>
              <a:gd name="connsiteX1" fmla="*/ 9398 w 130584"/>
              <a:gd name="connsiteY1" fmla="*/ 165253 h 451691"/>
              <a:gd name="connsiteX2" fmla="*/ 9398 w 130584"/>
              <a:gd name="connsiteY2" fmla="*/ 363556 h 451691"/>
              <a:gd name="connsiteX3" fmla="*/ 20415 w 130584"/>
              <a:gd name="connsiteY3" fmla="*/ 451691 h 451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84" h="451691">
                <a:moveTo>
                  <a:pt x="130584" y="0"/>
                </a:moveTo>
                <a:cubicBezTo>
                  <a:pt x="80090" y="52330"/>
                  <a:pt x="29596" y="104660"/>
                  <a:pt x="9398" y="165253"/>
                </a:cubicBezTo>
                <a:cubicBezTo>
                  <a:pt x="-10800" y="225846"/>
                  <a:pt x="7562" y="315816"/>
                  <a:pt x="9398" y="363556"/>
                </a:cubicBezTo>
                <a:cubicBezTo>
                  <a:pt x="11234" y="411296"/>
                  <a:pt x="15824" y="431493"/>
                  <a:pt x="20415" y="451691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48246" y="4263512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246" y="4263512"/>
                <a:ext cx="576064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283968" y="1727197"/>
            <a:ext cx="3672408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Non-Right-Angled Triangles:</a:t>
            </a:r>
            <a:endParaRPr lang="en-GB" sz="2400" dirty="0"/>
          </a:p>
        </p:txBody>
      </p:sp>
      <p:sp>
        <p:nvSpPr>
          <p:cNvPr id="17" name="Freeform 16"/>
          <p:cNvSpPr/>
          <p:nvPr/>
        </p:nvSpPr>
        <p:spPr>
          <a:xfrm>
            <a:off x="4535595" y="2620851"/>
            <a:ext cx="3440394" cy="2293836"/>
          </a:xfrm>
          <a:custGeom>
            <a:avLst/>
            <a:gdLst>
              <a:gd name="connsiteX0" fmla="*/ 0 w 4587902"/>
              <a:gd name="connsiteY0" fmla="*/ 1693628 h 3339548"/>
              <a:gd name="connsiteX1" fmla="*/ 2417196 w 4587902"/>
              <a:gd name="connsiteY1" fmla="*/ 0 h 3339548"/>
              <a:gd name="connsiteX2" fmla="*/ 4587902 w 4587902"/>
              <a:gd name="connsiteY2" fmla="*/ 3339548 h 3339548"/>
              <a:gd name="connsiteX3" fmla="*/ 0 w 4587902"/>
              <a:gd name="connsiteY3" fmla="*/ 1693628 h 3339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902" h="3339548">
                <a:moveTo>
                  <a:pt x="0" y="1693628"/>
                </a:moveTo>
                <a:lnTo>
                  <a:pt x="2417196" y="0"/>
                </a:lnTo>
                <a:lnTo>
                  <a:pt x="4587902" y="3339548"/>
                </a:lnTo>
                <a:lnTo>
                  <a:pt x="0" y="1693628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4970327" y="3522677"/>
            <a:ext cx="135151" cy="442383"/>
          </a:xfrm>
          <a:custGeom>
            <a:avLst/>
            <a:gdLst>
              <a:gd name="connsiteX0" fmla="*/ 151074 w 180229"/>
              <a:gd name="connsiteY0" fmla="*/ 644056 h 644056"/>
              <a:gd name="connsiteX1" fmla="*/ 174928 w 180229"/>
              <a:gd name="connsiteY1" fmla="*/ 429370 h 644056"/>
              <a:gd name="connsiteX2" fmla="*/ 119269 w 180229"/>
              <a:gd name="connsiteY2" fmla="*/ 214685 h 644056"/>
              <a:gd name="connsiteX3" fmla="*/ 0 w 180229"/>
              <a:gd name="connsiteY3" fmla="*/ 0 h 64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229" h="644056">
                <a:moveTo>
                  <a:pt x="151074" y="644056"/>
                </a:moveTo>
                <a:cubicBezTo>
                  <a:pt x="165651" y="572494"/>
                  <a:pt x="180229" y="500932"/>
                  <a:pt x="174928" y="429370"/>
                </a:cubicBezTo>
                <a:cubicBezTo>
                  <a:pt x="169627" y="357808"/>
                  <a:pt x="148424" y="286247"/>
                  <a:pt x="119269" y="214685"/>
                </a:cubicBezTo>
                <a:cubicBezTo>
                  <a:pt x="90114" y="143123"/>
                  <a:pt x="45057" y="71561"/>
                  <a:pt x="0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5970347" y="2878999"/>
            <a:ext cx="626068" cy="147461"/>
          </a:xfrm>
          <a:custGeom>
            <a:avLst/>
            <a:gdLst>
              <a:gd name="connsiteX0" fmla="*/ 0 w 834887"/>
              <a:gd name="connsiteY0" fmla="*/ 0 h 214685"/>
              <a:gd name="connsiteX1" fmla="*/ 119269 w 834887"/>
              <a:gd name="connsiteY1" fmla="*/ 87465 h 214685"/>
              <a:gd name="connsiteX2" fmla="*/ 437322 w 834887"/>
              <a:gd name="connsiteY2" fmla="*/ 198783 h 214685"/>
              <a:gd name="connsiteX3" fmla="*/ 699715 w 834887"/>
              <a:gd name="connsiteY3" fmla="*/ 182880 h 214685"/>
              <a:gd name="connsiteX4" fmla="*/ 834887 w 834887"/>
              <a:gd name="connsiteY4" fmla="*/ 127221 h 214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887" h="214685">
                <a:moveTo>
                  <a:pt x="0" y="0"/>
                </a:moveTo>
                <a:cubicBezTo>
                  <a:pt x="23191" y="27167"/>
                  <a:pt x="46382" y="54334"/>
                  <a:pt x="119269" y="87465"/>
                </a:cubicBezTo>
                <a:cubicBezTo>
                  <a:pt x="192156" y="120596"/>
                  <a:pt x="340581" y="182881"/>
                  <a:pt x="437322" y="198783"/>
                </a:cubicBezTo>
                <a:cubicBezTo>
                  <a:pt x="534063" y="214685"/>
                  <a:pt x="633454" y="194807"/>
                  <a:pt x="699715" y="182880"/>
                </a:cubicBezTo>
                <a:cubicBezTo>
                  <a:pt x="765976" y="170953"/>
                  <a:pt x="800431" y="149087"/>
                  <a:pt x="834887" y="127221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7260116" y="4307595"/>
            <a:ext cx="275421" cy="374574"/>
          </a:xfrm>
          <a:custGeom>
            <a:avLst/>
            <a:gdLst>
              <a:gd name="connsiteX0" fmla="*/ 0 w 275421"/>
              <a:gd name="connsiteY0" fmla="*/ 374574 h 374574"/>
              <a:gd name="connsiteX1" fmla="*/ 88135 w 275421"/>
              <a:gd name="connsiteY1" fmla="*/ 198304 h 374574"/>
              <a:gd name="connsiteX2" fmla="*/ 198303 w 275421"/>
              <a:gd name="connsiteY2" fmla="*/ 66101 h 374574"/>
              <a:gd name="connsiteX3" fmla="*/ 275421 w 275421"/>
              <a:gd name="connsiteY3" fmla="*/ 0 h 374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421" h="374574">
                <a:moveTo>
                  <a:pt x="0" y="374574"/>
                </a:moveTo>
                <a:cubicBezTo>
                  <a:pt x="27542" y="312145"/>
                  <a:pt x="55085" y="249716"/>
                  <a:pt x="88135" y="198304"/>
                </a:cubicBezTo>
                <a:cubicBezTo>
                  <a:pt x="121186" y="146892"/>
                  <a:pt x="167089" y="99152"/>
                  <a:pt x="198303" y="66101"/>
                </a:cubicBezTo>
                <a:cubicBezTo>
                  <a:pt x="229517" y="33050"/>
                  <a:pt x="252469" y="16525"/>
                  <a:pt x="275421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64939" y="2614146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939" y="2614146"/>
                <a:ext cx="576064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109794" y="3137366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794" y="3137366"/>
                <a:ext cx="576064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05228" y="4307595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228" y="4307595"/>
                <a:ext cx="576064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999071" y="2958141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071" y="2958141"/>
                <a:ext cx="576064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840608" y="4001933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608" y="4001933"/>
                <a:ext cx="576064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134202" y="3440380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202" y="3440380"/>
                <a:ext cx="576064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181544" y="3398976"/>
            <a:ext cx="606259" cy="5791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8" name="Rectangle 27"/>
          <p:cNvSpPr/>
          <p:nvPr/>
        </p:nvSpPr>
        <p:spPr>
          <a:xfrm>
            <a:off x="5990156" y="2981308"/>
            <a:ext cx="606259" cy="5791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9" name="Rectangle 28"/>
          <p:cNvSpPr/>
          <p:nvPr/>
        </p:nvSpPr>
        <p:spPr>
          <a:xfrm>
            <a:off x="6747233" y="3952663"/>
            <a:ext cx="606259" cy="5791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724069" y="5130114"/>
                <a:ext cx="3063445" cy="9233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We label the sides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 smtClean="0"/>
                  <a:t> and their corresponding OPPOSITE angles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069" y="5130114"/>
                <a:ext cx="3063445" cy="923330"/>
              </a:xfrm>
              <a:prstGeom prst="rect">
                <a:avLst/>
              </a:prstGeom>
              <a:blipFill rotWithShape="0">
                <a:blip r:embed="rId11"/>
                <a:stretch>
                  <a:fillRect l="-1383" t="-2581" r="-593" b="-8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40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OVERVIEW</a:t>
              </a:r>
              <a:r>
                <a:rPr lang="en-GB" sz="3200" dirty="0" smtClean="0"/>
                <a:t>: Finding missing sides and angles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218806"/>
              </p:ext>
            </p:extLst>
          </p:nvPr>
        </p:nvGraphicFramePr>
        <p:xfrm>
          <a:off x="395536" y="980728"/>
          <a:ext cx="6029113" cy="56433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8657"/>
                <a:gridCol w="1872208"/>
                <a:gridCol w="1628248"/>
              </a:tblGrid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You have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You want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Use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#1: Two angle-side opposite pairs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Missing angle</a:t>
                      </a:r>
                      <a:r>
                        <a:rPr lang="en-GB" sz="2000" baseline="0" dirty="0" smtClean="0">
                          <a:effectLst/>
                        </a:rPr>
                        <a:t> or side in one pair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Sine rule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3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#2 Two </a:t>
                      </a:r>
                      <a:r>
                        <a:rPr lang="en-GB" sz="2000" dirty="0">
                          <a:effectLst/>
                        </a:rPr>
                        <a:t>sides known and a missing side opposite a known </a:t>
                      </a:r>
                      <a:r>
                        <a:rPr lang="en-GB" sz="2000" dirty="0" smtClean="0">
                          <a:effectLst/>
                        </a:rPr>
                        <a:t>angle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Remaining side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Cosine rule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5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#3 All three sides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An angle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Cosine rule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4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#4 Two sides </a:t>
                      </a:r>
                      <a:r>
                        <a:rPr lang="en-GB" sz="2000" dirty="0">
                          <a:effectLst/>
                        </a:rPr>
                        <a:t>known and a missing side </a:t>
                      </a:r>
                      <a:r>
                        <a:rPr lang="en-GB" sz="2000" u="sng" dirty="0">
                          <a:effectLst/>
                        </a:rPr>
                        <a:t>not</a:t>
                      </a:r>
                      <a:r>
                        <a:rPr lang="en-GB" sz="2000" dirty="0">
                          <a:effectLst/>
                        </a:rPr>
                        <a:t> opposite </a:t>
                      </a:r>
                      <a:r>
                        <a:rPr lang="en-GB" sz="2000" dirty="0" smtClean="0">
                          <a:effectLst/>
                        </a:rPr>
                        <a:t>known angle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Remaining side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Sine rule </a:t>
                      </a:r>
                      <a:r>
                        <a:rPr lang="en-GB" sz="2000" dirty="0" smtClean="0">
                          <a:effectLst/>
                        </a:rPr>
                        <a:t>twice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082155"/>
              </p:ext>
            </p:extLst>
          </p:nvPr>
        </p:nvGraphicFramePr>
        <p:xfrm>
          <a:off x="6585466" y="3691375"/>
          <a:ext cx="1227377" cy="1177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Bitmap Image" r:id="rId3" imgW="1580952" imgH="1514686" progId="Paint.Picture">
                  <p:embed/>
                </p:oleObj>
              </mc:Choice>
              <mc:Fallback>
                <p:oleObj name="Bitmap Image" r:id="rId3" imgW="1580952" imgH="1514686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5466" y="3691375"/>
                        <a:ext cx="1227377" cy="11777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878426"/>
              </p:ext>
            </p:extLst>
          </p:nvPr>
        </p:nvGraphicFramePr>
        <p:xfrm>
          <a:off x="6874683" y="2574481"/>
          <a:ext cx="1103753" cy="1116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Bitmap Image" r:id="rId5" imgW="1409897" imgH="1448002" progId="Paint.Picture">
                  <p:embed/>
                </p:oleObj>
              </mc:Choice>
              <mc:Fallback>
                <p:oleObj name="Bitmap Image" r:id="rId5" imgW="1409897" imgH="144800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4683" y="2574481"/>
                        <a:ext cx="1103753" cy="11168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18943"/>
              </p:ext>
            </p:extLst>
          </p:nvPr>
        </p:nvGraphicFramePr>
        <p:xfrm>
          <a:off x="6673637" y="4869161"/>
          <a:ext cx="1304799" cy="1275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Bitmap Image" r:id="rId7" imgW="1590897" imgH="1542857" progId="Paint.Picture">
                  <p:embed/>
                </p:oleObj>
              </mc:Choice>
              <mc:Fallback>
                <p:oleObj name="Bitmap Image" r:id="rId7" imgW="1590897" imgH="1542857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637" y="4869161"/>
                        <a:ext cx="1304799" cy="1275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183346"/>
              </p:ext>
            </p:extLst>
          </p:nvPr>
        </p:nvGraphicFramePr>
        <p:xfrm>
          <a:off x="6732240" y="1052736"/>
          <a:ext cx="1224136" cy="1298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Bitmap Image" r:id="rId9" imgW="1504762" imgH="1580952" progId="Paint.Picture">
                  <p:embed/>
                </p:oleObj>
              </mc:Choice>
              <mc:Fallback>
                <p:oleObj name="Bitmap Image" r:id="rId9" imgW="1504762" imgH="1580952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1052736"/>
                        <a:ext cx="1224136" cy="12987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58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The Sine Rule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827584" y="908720"/>
            <a:ext cx="4086970" cy="3768919"/>
          </a:xfrm>
          <a:custGeom>
            <a:avLst/>
            <a:gdLst>
              <a:gd name="connsiteX0" fmla="*/ 0 w 4086970"/>
              <a:gd name="connsiteY0" fmla="*/ 2592126 h 3768919"/>
              <a:gd name="connsiteX1" fmla="*/ 1773141 w 4086970"/>
              <a:gd name="connsiteY1" fmla="*/ 0 h 3768919"/>
              <a:gd name="connsiteX2" fmla="*/ 4086970 w 4086970"/>
              <a:gd name="connsiteY2" fmla="*/ 3768919 h 3768919"/>
              <a:gd name="connsiteX3" fmla="*/ 0 w 4086970"/>
              <a:gd name="connsiteY3" fmla="*/ 2592126 h 376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86970" h="3768919">
                <a:moveTo>
                  <a:pt x="0" y="2592126"/>
                </a:moveTo>
                <a:lnTo>
                  <a:pt x="1773141" y="0"/>
                </a:lnTo>
                <a:lnTo>
                  <a:pt x="4086970" y="3768919"/>
                </a:lnTo>
                <a:lnTo>
                  <a:pt x="0" y="2592126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227013" y="1465312"/>
            <a:ext cx="739472" cy="102041"/>
          </a:xfrm>
          <a:custGeom>
            <a:avLst/>
            <a:gdLst>
              <a:gd name="connsiteX0" fmla="*/ 0 w 739472"/>
              <a:gd name="connsiteY0" fmla="*/ 0 h 102041"/>
              <a:gd name="connsiteX1" fmla="*/ 127221 w 739472"/>
              <a:gd name="connsiteY1" fmla="*/ 71562 h 102041"/>
              <a:gd name="connsiteX2" fmla="*/ 445273 w 739472"/>
              <a:gd name="connsiteY2" fmla="*/ 95415 h 102041"/>
              <a:gd name="connsiteX3" fmla="*/ 739472 w 739472"/>
              <a:gd name="connsiteY3" fmla="*/ 31805 h 102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9472" h="102041">
                <a:moveTo>
                  <a:pt x="0" y="0"/>
                </a:moveTo>
                <a:cubicBezTo>
                  <a:pt x="26504" y="27830"/>
                  <a:pt x="53009" y="55660"/>
                  <a:pt x="127221" y="71562"/>
                </a:cubicBezTo>
                <a:cubicBezTo>
                  <a:pt x="201433" y="87464"/>
                  <a:pt x="343231" y="102041"/>
                  <a:pt x="445273" y="95415"/>
                </a:cubicBezTo>
                <a:cubicBezTo>
                  <a:pt x="547315" y="88789"/>
                  <a:pt x="643393" y="60297"/>
                  <a:pt x="739472" y="31805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164579" y="154628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65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16507" y="291443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85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388715" y="363451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30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10" name="Freeform 9"/>
          <p:cNvSpPr/>
          <p:nvPr/>
        </p:nvSpPr>
        <p:spPr>
          <a:xfrm>
            <a:off x="1217198" y="2912449"/>
            <a:ext cx="320702" cy="811033"/>
          </a:xfrm>
          <a:custGeom>
            <a:avLst/>
            <a:gdLst>
              <a:gd name="connsiteX0" fmla="*/ 0 w 320702"/>
              <a:gd name="connsiteY0" fmla="*/ 0 h 811033"/>
              <a:gd name="connsiteX1" fmla="*/ 159026 w 320702"/>
              <a:gd name="connsiteY1" fmla="*/ 119270 h 811033"/>
              <a:gd name="connsiteX2" fmla="*/ 294198 w 320702"/>
              <a:gd name="connsiteY2" fmla="*/ 318052 h 811033"/>
              <a:gd name="connsiteX3" fmla="*/ 318052 w 320702"/>
              <a:gd name="connsiteY3" fmla="*/ 628153 h 811033"/>
              <a:gd name="connsiteX4" fmla="*/ 294198 w 320702"/>
              <a:gd name="connsiteY4" fmla="*/ 811033 h 81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702" h="811033">
                <a:moveTo>
                  <a:pt x="0" y="0"/>
                </a:moveTo>
                <a:cubicBezTo>
                  <a:pt x="54996" y="33130"/>
                  <a:pt x="109993" y="66261"/>
                  <a:pt x="159026" y="119270"/>
                </a:cubicBezTo>
                <a:cubicBezTo>
                  <a:pt x="208059" y="172279"/>
                  <a:pt x="267694" y="233238"/>
                  <a:pt x="294198" y="318052"/>
                </a:cubicBezTo>
                <a:cubicBezTo>
                  <a:pt x="320702" y="402866"/>
                  <a:pt x="318052" y="545990"/>
                  <a:pt x="318052" y="628153"/>
                </a:cubicBezTo>
                <a:cubicBezTo>
                  <a:pt x="318052" y="710316"/>
                  <a:pt x="306125" y="760674"/>
                  <a:pt x="294198" y="81103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944495" y="3747336"/>
            <a:ext cx="397565" cy="659958"/>
          </a:xfrm>
          <a:custGeom>
            <a:avLst/>
            <a:gdLst>
              <a:gd name="connsiteX0" fmla="*/ 0 w 397565"/>
              <a:gd name="connsiteY0" fmla="*/ 659958 h 659958"/>
              <a:gd name="connsiteX1" fmla="*/ 47708 w 397565"/>
              <a:gd name="connsiteY1" fmla="*/ 453224 h 659958"/>
              <a:gd name="connsiteX2" fmla="*/ 190831 w 397565"/>
              <a:gd name="connsiteY2" fmla="*/ 182880 h 659958"/>
              <a:gd name="connsiteX3" fmla="*/ 397565 w 397565"/>
              <a:gd name="connsiteY3" fmla="*/ 0 h 659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65" h="659958">
                <a:moveTo>
                  <a:pt x="0" y="659958"/>
                </a:moveTo>
                <a:cubicBezTo>
                  <a:pt x="7951" y="596347"/>
                  <a:pt x="15903" y="532737"/>
                  <a:pt x="47708" y="453224"/>
                </a:cubicBezTo>
                <a:cubicBezTo>
                  <a:pt x="79513" y="373711"/>
                  <a:pt x="132522" y="258417"/>
                  <a:pt x="190831" y="182880"/>
                </a:cubicBezTo>
                <a:cubicBezTo>
                  <a:pt x="249141" y="107343"/>
                  <a:pt x="323353" y="53671"/>
                  <a:pt x="397565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532731" y="1978333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10</a:t>
            </a:r>
            <a:endParaRPr lang="en-GB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796427" y="169030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5.02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20563" y="413857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9.10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364088" y="1196752"/>
            <a:ext cx="2880320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For this triangle, try calculating each side divided by the sin of its opposite angle. What do you notice in all three cases?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82513" y="3038647"/>
                <a:ext cx="3600400" cy="13412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Wingdings" panose="05000000000000000000" pitchFamily="2" charset="2"/>
                  </a:rPr>
                  <a:t>!</a:t>
                </a:r>
                <a:r>
                  <a:rPr lang="en-GB" sz="2800" dirty="0" smtClean="0"/>
                  <a:t> Sine Rule: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513" y="3038647"/>
                <a:ext cx="3600400" cy="1341265"/>
              </a:xfrm>
              <a:prstGeom prst="rect">
                <a:avLst/>
              </a:prstGeom>
              <a:blipFill rotWithShape="0">
                <a:blip r:embed="rId2"/>
                <a:stretch>
                  <a:fillRect l="-64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1516507" y="1186245"/>
            <a:ext cx="2376264" cy="3702025"/>
            <a:chOff x="1547664" y="1700808"/>
            <a:chExt cx="2376264" cy="3702025"/>
          </a:xfrm>
        </p:grpSpPr>
        <p:sp>
          <p:nvSpPr>
            <p:cNvPr id="19" name="TextBox 18"/>
            <p:cNvSpPr txBox="1"/>
            <p:nvPr/>
          </p:nvSpPr>
          <p:spPr>
            <a:xfrm>
              <a:off x="3491880" y="1988840"/>
              <a:ext cx="432048" cy="46166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c</a:t>
              </a:r>
              <a:endParaRPr lang="en-GB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91680" y="3789040"/>
              <a:ext cx="432048" cy="46166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C</a:t>
              </a:r>
              <a:endParaRPr lang="en-GB" sz="2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47664" y="1700808"/>
              <a:ext cx="432048" cy="46166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b</a:t>
              </a:r>
              <a:endParaRPr lang="en-GB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91880" y="3717032"/>
              <a:ext cx="432048" cy="46166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B</a:t>
              </a:r>
              <a:endParaRPr lang="en-GB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59832" y="4941168"/>
              <a:ext cx="432048" cy="46166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a</a:t>
              </a:r>
              <a:endParaRPr lang="en-GB" sz="2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27784" y="2420888"/>
              <a:ext cx="432048" cy="46166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A</a:t>
              </a:r>
              <a:endParaRPr lang="en-GB" sz="2400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5293345" y="3038647"/>
            <a:ext cx="3589567" cy="13412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30162"/>
              </p:ext>
            </p:extLst>
          </p:nvPr>
        </p:nvGraphicFramePr>
        <p:xfrm>
          <a:off x="1619672" y="5229200"/>
          <a:ext cx="6029113" cy="13670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8657"/>
                <a:gridCol w="1872208"/>
                <a:gridCol w="1628248"/>
              </a:tblGrid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You have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You want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Use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#1: Two angle-side opposite pairs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Missing angle</a:t>
                      </a:r>
                      <a:r>
                        <a:rPr lang="en-GB" sz="2000" baseline="0" dirty="0" smtClean="0">
                          <a:effectLst/>
                        </a:rPr>
                        <a:t> or side in one pair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Sine rule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755576" y="1186871"/>
            <a:ext cx="2965837" cy="2011680"/>
          </a:xfrm>
          <a:custGeom>
            <a:avLst/>
            <a:gdLst>
              <a:gd name="connsiteX0" fmla="*/ 0 w 2965837"/>
              <a:gd name="connsiteY0" fmla="*/ 2011680 h 2011680"/>
              <a:gd name="connsiteX1" fmla="*/ 2965837 w 2965837"/>
              <a:gd name="connsiteY1" fmla="*/ 1192696 h 2011680"/>
              <a:gd name="connsiteX2" fmla="*/ 1431235 w 2965837"/>
              <a:gd name="connsiteY2" fmla="*/ 0 h 2011680"/>
              <a:gd name="connsiteX3" fmla="*/ 0 w 2965837"/>
              <a:gd name="connsiteY3" fmla="*/ 201168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5837" h="2011680">
                <a:moveTo>
                  <a:pt x="0" y="2011680"/>
                </a:moveTo>
                <a:lnTo>
                  <a:pt x="2965837" y="1192696"/>
                </a:lnTo>
                <a:lnTo>
                  <a:pt x="1431235" y="0"/>
                </a:lnTo>
                <a:lnTo>
                  <a:pt x="0" y="201168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1121336" y="2697619"/>
            <a:ext cx="278296" cy="333955"/>
          </a:xfrm>
          <a:custGeom>
            <a:avLst/>
            <a:gdLst>
              <a:gd name="connsiteX0" fmla="*/ 278296 w 278296"/>
              <a:gd name="connsiteY0" fmla="*/ 333955 h 333955"/>
              <a:gd name="connsiteX1" fmla="*/ 238539 w 278296"/>
              <a:gd name="connsiteY1" fmla="*/ 222637 h 333955"/>
              <a:gd name="connsiteX2" fmla="*/ 95416 w 278296"/>
              <a:gd name="connsiteY2" fmla="*/ 55659 h 333955"/>
              <a:gd name="connsiteX3" fmla="*/ 0 w 278296"/>
              <a:gd name="connsiteY3" fmla="*/ 0 h 33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296" h="333955">
                <a:moveTo>
                  <a:pt x="278296" y="333955"/>
                </a:moveTo>
                <a:cubicBezTo>
                  <a:pt x="273657" y="301487"/>
                  <a:pt x="269019" y="269019"/>
                  <a:pt x="238539" y="222637"/>
                </a:cubicBezTo>
                <a:cubicBezTo>
                  <a:pt x="208059" y="176255"/>
                  <a:pt x="135172" y="92765"/>
                  <a:pt x="95416" y="55659"/>
                </a:cubicBezTo>
                <a:cubicBezTo>
                  <a:pt x="55660" y="18553"/>
                  <a:pt x="27830" y="9276"/>
                  <a:pt x="0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178090" y="245437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45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834274" y="123023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8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826162" y="281441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11.27</a:t>
            </a:r>
            <a:endParaRPr lang="en-GB" sz="3200" dirty="0"/>
          </a:p>
        </p:txBody>
      </p:sp>
      <p:sp>
        <p:nvSpPr>
          <p:cNvPr id="10" name="Freeform 9"/>
          <p:cNvSpPr/>
          <p:nvPr/>
        </p:nvSpPr>
        <p:spPr>
          <a:xfrm>
            <a:off x="1972126" y="1473118"/>
            <a:ext cx="572494" cy="106018"/>
          </a:xfrm>
          <a:custGeom>
            <a:avLst/>
            <a:gdLst>
              <a:gd name="connsiteX0" fmla="*/ 0 w 572494"/>
              <a:gd name="connsiteY0" fmla="*/ 23854 h 106018"/>
              <a:gd name="connsiteX1" fmla="*/ 166977 w 572494"/>
              <a:gd name="connsiteY1" fmla="*/ 95416 h 106018"/>
              <a:gd name="connsiteX2" fmla="*/ 405516 w 572494"/>
              <a:gd name="connsiteY2" fmla="*/ 87465 h 106018"/>
              <a:gd name="connsiteX3" fmla="*/ 572494 w 572494"/>
              <a:gd name="connsiteY3" fmla="*/ 0 h 106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494" h="106018">
                <a:moveTo>
                  <a:pt x="0" y="23854"/>
                </a:moveTo>
                <a:cubicBezTo>
                  <a:pt x="49695" y="54334"/>
                  <a:pt x="99391" y="84814"/>
                  <a:pt x="166977" y="95416"/>
                </a:cubicBezTo>
                <a:cubicBezTo>
                  <a:pt x="234563" y="106018"/>
                  <a:pt x="337930" y="103368"/>
                  <a:pt x="405516" y="87465"/>
                </a:cubicBezTo>
                <a:cubicBezTo>
                  <a:pt x="473102" y="71562"/>
                  <a:pt x="522798" y="35781"/>
                  <a:pt x="572494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98170" y="159027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85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12" name="Rectangle 11"/>
          <p:cNvSpPr/>
          <p:nvPr/>
        </p:nvSpPr>
        <p:spPr>
          <a:xfrm>
            <a:off x="1898170" y="2886422"/>
            <a:ext cx="1008112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74034" y="1086222"/>
            <a:ext cx="648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Q1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50050"/>
              </p:ext>
            </p:extLst>
          </p:nvPr>
        </p:nvGraphicFramePr>
        <p:xfrm>
          <a:off x="1619672" y="5229200"/>
          <a:ext cx="6029113" cy="13670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8657"/>
                <a:gridCol w="1872208"/>
                <a:gridCol w="1628248"/>
              </a:tblGrid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You have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You want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Use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#1: Two angle-side opposite pairs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Missing angle</a:t>
                      </a:r>
                      <a:r>
                        <a:rPr lang="en-GB" sz="2000" baseline="0" dirty="0" smtClean="0">
                          <a:effectLst/>
                        </a:rPr>
                        <a:t> or side in one pair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Sine rule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Freeform 14"/>
          <p:cNvSpPr/>
          <p:nvPr/>
        </p:nvSpPr>
        <p:spPr>
          <a:xfrm>
            <a:off x="5404361" y="1374253"/>
            <a:ext cx="2160240" cy="2160241"/>
          </a:xfrm>
          <a:custGeom>
            <a:avLst/>
            <a:gdLst>
              <a:gd name="connsiteX0" fmla="*/ 0 w 2965837"/>
              <a:gd name="connsiteY0" fmla="*/ 2011680 h 2011680"/>
              <a:gd name="connsiteX1" fmla="*/ 2965837 w 2965837"/>
              <a:gd name="connsiteY1" fmla="*/ 1192696 h 2011680"/>
              <a:gd name="connsiteX2" fmla="*/ 1431235 w 2965837"/>
              <a:gd name="connsiteY2" fmla="*/ 0 h 2011680"/>
              <a:gd name="connsiteX3" fmla="*/ 0 w 2965837"/>
              <a:gd name="connsiteY3" fmla="*/ 2011680 h 2011680"/>
              <a:gd name="connsiteX0" fmla="*/ 0 w 2965837"/>
              <a:gd name="connsiteY0" fmla="*/ 2040321 h 2040321"/>
              <a:gd name="connsiteX1" fmla="*/ 2965837 w 2965837"/>
              <a:gd name="connsiteY1" fmla="*/ 1221337 h 2040321"/>
              <a:gd name="connsiteX2" fmla="*/ 1214602 w 2965837"/>
              <a:gd name="connsiteY2" fmla="*/ 0 h 2040321"/>
              <a:gd name="connsiteX3" fmla="*/ 0 w 2965837"/>
              <a:gd name="connsiteY3" fmla="*/ 2040321 h 2040321"/>
              <a:gd name="connsiteX0" fmla="*/ 0 w 2399307"/>
              <a:gd name="connsiteY0" fmla="*/ 2160241 h 2160241"/>
              <a:gd name="connsiteX1" fmla="*/ 2399307 w 2399307"/>
              <a:gd name="connsiteY1" fmla="*/ 1221337 h 2160241"/>
              <a:gd name="connsiteX2" fmla="*/ 648072 w 2399307"/>
              <a:gd name="connsiteY2" fmla="*/ 0 h 2160241"/>
              <a:gd name="connsiteX3" fmla="*/ 0 w 2399307"/>
              <a:gd name="connsiteY3" fmla="*/ 2160241 h 2160241"/>
              <a:gd name="connsiteX0" fmla="*/ 0 w 2376264"/>
              <a:gd name="connsiteY0" fmla="*/ 2160241 h 2160241"/>
              <a:gd name="connsiteX1" fmla="*/ 2376264 w 2376264"/>
              <a:gd name="connsiteY1" fmla="*/ 864097 h 2160241"/>
              <a:gd name="connsiteX2" fmla="*/ 648072 w 2376264"/>
              <a:gd name="connsiteY2" fmla="*/ 0 h 2160241"/>
              <a:gd name="connsiteX3" fmla="*/ 0 w 2376264"/>
              <a:gd name="connsiteY3" fmla="*/ 2160241 h 2160241"/>
              <a:gd name="connsiteX0" fmla="*/ 0 w 2160240"/>
              <a:gd name="connsiteY0" fmla="*/ 2160241 h 2160241"/>
              <a:gd name="connsiteX1" fmla="*/ 2160240 w 2160240"/>
              <a:gd name="connsiteY1" fmla="*/ 1 h 2160241"/>
              <a:gd name="connsiteX2" fmla="*/ 648072 w 2160240"/>
              <a:gd name="connsiteY2" fmla="*/ 0 h 2160241"/>
              <a:gd name="connsiteX3" fmla="*/ 0 w 2160240"/>
              <a:gd name="connsiteY3" fmla="*/ 2160241 h 216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240" h="2160241">
                <a:moveTo>
                  <a:pt x="0" y="2160241"/>
                </a:moveTo>
                <a:lnTo>
                  <a:pt x="2160240" y="1"/>
                </a:lnTo>
                <a:lnTo>
                  <a:pt x="648072" y="0"/>
                </a:lnTo>
                <a:lnTo>
                  <a:pt x="0" y="216024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052433" y="166228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100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412473" y="798189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8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484481" y="231035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15.76</a:t>
            </a:r>
            <a:endParaRPr lang="en-GB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5548377" y="252638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30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20" name="Rectangle 19"/>
          <p:cNvSpPr/>
          <p:nvPr/>
        </p:nvSpPr>
        <p:spPr>
          <a:xfrm>
            <a:off x="6556489" y="2382365"/>
            <a:ext cx="1008112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260345" y="942205"/>
            <a:ext cx="648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Q2</a:t>
            </a:r>
            <a:endParaRPr lang="en-GB" dirty="0"/>
          </a:p>
        </p:txBody>
      </p:sp>
      <p:sp>
        <p:nvSpPr>
          <p:cNvPr id="22" name="Freeform 21"/>
          <p:cNvSpPr/>
          <p:nvPr/>
        </p:nvSpPr>
        <p:spPr>
          <a:xfrm>
            <a:off x="5925577" y="1377255"/>
            <a:ext cx="485030" cy="429371"/>
          </a:xfrm>
          <a:custGeom>
            <a:avLst/>
            <a:gdLst>
              <a:gd name="connsiteX0" fmla="*/ 0 w 485030"/>
              <a:gd name="connsiteY0" fmla="*/ 429371 h 429371"/>
              <a:gd name="connsiteX1" fmla="*/ 206734 w 485030"/>
              <a:gd name="connsiteY1" fmla="*/ 413468 h 429371"/>
              <a:gd name="connsiteX2" fmla="*/ 405517 w 485030"/>
              <a:gd name="connsiteY2" fmla="*/ 270345 h 429371"/>
              <a:gd name="connsiteX3" fmla="*/ 485030 w 485030"/>
              <a:gd name="connsiteY3" fmla="*/ 0 h 429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030" h="429371">
                <a:moveTo>
                  <a:pt x="0" y="429371"/>
                </a:moveTo>
                <a:lnTo>
                  <a:pt x="206734" y="413468"/>
                </a:lnTo>
                <a:cubicBezTo>
                  <a:pt x="274320" y="386964"/>
                  <a:pt x="359134" y="339256"/>
                  <a:pt x="405517" y="270345"/>
                </a:cubicBezTo>
                <a:cubicBezTo>
                  <a:pt x="451900" y="201434"/>
                  <a:pt x="468465" y="100717"/>
                  <a:pt x="48503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5591622" y="2853548"/>
            <a:ext cx="302150" cy="201433"/>
          </a:xfrm>
          <a:custGeom>
            <a:avLst/>
            <a:gdLst>
              <a:gd name="connsiteX0" fmla="*/ 0 w 302150"/>
              <a:gd name="connsiteY0" fmla="*/ 2650 h 201433"/>
              <a:gd name="connsiteX1" fmla="*/ 111318 w 302150"/>
              <a:gd name="connsiteY1" fmla="*/ 18553 h 201433"/>
              <a:gd name="connsiteX2" fmla="*/ 254442 w 302150"/>
              <a:gd name="connsiteY2" fmla="*/ 113968 h 201433"/>
              <a:gd name="connsiteX3" fmla="*/ 302150 w 302150"/>
              <a:gd name="connsiteY3" fmla="*/ 201433 h 201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150" h="201433">
                <a:moveTo>
                  <a:pt x="0" y="2650"/>
                </a:moveTo>
                <a:cubicBezTo>
                  <a:pt x="34455" y="1325"/>
                  <a:pt x="68911" y="0"/>
                  <a:pt x="111318" y="18553"/>
                </a:cubicBezTo>
                <a:cubicBezTo>
                  <a:pt x="153725" y="37106"/>
                  <a:pt x="222637" y="83488"/>
                  <a:pt x="254442" y="113968"/>
                </a:cubicBezTo>
                <a:cubicBezTo>
                  <a:pt x="286247" y="144448"/>
                  <a:pt x="294198" y="172940"/>
                  <a:pt x="302150" y="20143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7038760" y="1377255"/>
            <a:ext cx="190831" cy="326004"/>
          </a:xfrm>
          <a:custGeom>
            <a:avLst/>
            <a:gdLst>
              <a:gd name="connsiteX0" fmla="*/ 0 w 190831"/>
              <a:gd name="connsiteY0" fmla="*/ 0 h 326004"/>
              <a:gd name="connsiteX1" fmla="*/ 31805 w 190831"/>
              <a:gd name="connsiteY1" fmla="*/ 151075 h 326004"/>
              <a:gd name="connsiteX2" fmla="*/ 127220 w 190831"/>
              <a:gd name="connsiteY2" fmla="*/ 286247 h 326004"/>
              <a:gd name="connsiteX3" fmla="*/ 190831 w 190831"/>
              <a:gd name="connsiteY3" fmla="*/ 326004 h 326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831" h="326004">
                <a:moveTo>
                  <a:pt x="0" y="0"/>
                </a:moveTo>
                <a:cubicBezTo>
                  <a:pt x="5301" y="51683"/>
                  <a:pt x="10602" y="103367"/>
                  <a:pt x="31805" y="151075"/>
                </a:cubicBezTo>
                <a:cubicBezTo>
                  <a:pt x="53008" y="198783"/>
                  <a:pt x="100716" y="257092"/>
                  <a:pt x="127220" y="286247"/>
                </a:cubicBezTo>
                <a:cubicBezTo>
                  <a:pt x="153724" y="315402"/>
                  <a:pt x="190831" y="326004"/>
                  <a:pt x="190831" y="326004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556489" y="137425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50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78090" y="3534494"/>
                <a:ext cx="2673830" cy="1415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𝟖𝟓</m:t>
                              </m:r>
                            </m:e>
                          </m:func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𝟒𝟓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r>
                  <a:rPr lang="en-GB" b="1" dirty="0" smtClean="0"/>
                  <a:t/>
                </a:r>
                <a:br>
                  <a:rPr lang="en-GB" b="1" dirty="0" smtClean="0"/>
                </a:br>
                <a:endParaRPr lang="en-GB" b="1" dirty="0" smtClean="0"/>
              </a:p>
              <a:p>
                <a:endParaRPr lang="en-GB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𝟖𝟓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𝟒𝟓</m:t>
                              </m:r>
                            </m:e>
                          </m:func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en-GB" b="1" dirty="0" smtClean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090" y="3534494"/>
                <a:ext cx="2673830" cy="141583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04361" y="3547148"/>
                <a:ext cx="2673830" cy="1415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</m:e>
                          </m:func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𝟑𝟎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r>
                  <a:rPr lang="en-GB" b="1" dirty="0" smtClean="0"/>
                  <a:t/>
                </a:r>
                <a:br>
                  <a:rPr lang="en-GB" b="1" dirty="0" smtClean="0"/>
                </a:br>
                <a:endParaRPr lang="en-GB" b="1" dirty="0" smtClean="0"/>
              </a:p>
              <a:p>
                <a:endParaRPr lang="en-GB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𝟑𝟎</m:t>
                              </m:r>
                            </m:e>
                          </m:func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𝟕𝟔</m:t>
                      </m:r>
                    </m:oMath>
                  </m:oMathPara>
                </a14:m>
                <a:endParaRPr lang="en-GB" b="1" dirty="0" smtClean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361" y="3547148"/>
                <a:ext cx="2673830" cy="14158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476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945676" y="4679200"/>
                <a:ext cx="2749458" cy="20437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func>
                                    <m:func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85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=56.11°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5676" y="4679200"/>
                <a:ext cx="2749458" cy="204370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Freeform 14"/>
          <p:cNvSpPr/>
          <p:nvPr/>
        </p:nvSpPr>
        <p:spPr>
          <a:xfrm>
            <a:off x="1138575" y="2729000"/>
            <a:ext cx="2355273" cy="2170546"/>
          </a:xfrm>
          <a:custGeom>
            <a:avLst/>
            <a:gdLst>
              <a:gd name="connsiteX0" fmla="*/ 683491 w 2355273"/>
              <a:gd name="connsiteY0" fmla="*/ 2170546 h 2170546"/>
              <a:gd name="connsiteX1" fmla="*/ 0 w 2355273"/>
              <a:gd name="connsiteY1" fmla="*/ 332509 h 2170546"/>
              <a:gd name="connsiteX2" fmla="*/ 2355273 w 2355273"/>
              <a:gd name="connsiteY2" fmla="*/ 0 h 2170546"/>
              <a:gd name="connsiteX3" fmla="*/ 683491 w 2355273"/>
              <a:gd name="connsiteY3" fmla="*/ 2170546 h 217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5273" h="2170546">
                <a:moveTo>
                  <a:pt x="683491" y="2170546"/>
                </a:moveTo>
                <a:lnTo>
                  <a:pt x="0" y="332509"/>
                </a:lnTo>
                <a:lnTo>
                  <a:pt x="2355273" y="0"/>
                </a:lnTo>
                <a:lnTo>
                  <a:pt x="683491" y="2170546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480021" y="3149749"/>
            <a:ext cx="708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85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2396883" y="379678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1820819" y="2299934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19" name="Freeform 18"/>
          <p:cNvSpPr/>
          <p:nvPr/>
        </p:nvSpPr>
        <p:spPr>
          <a:xfrm>
            <a:off x="1652402" y="4367081"/>
            <a:ext cx="489527" cy="103934"/>
          </a:xfrm>
          <a:custGeom>
            <a:avLst/>
            <a:gdLst>
              <a:gd name="connsiteX0" fmla="*/ 0 w 489527"/>
              <a:gd name="connsiteY0" fmla="*/ 85462 h 103934"/>
              <a:gd name="connsiteX1" fmla="*/ 166255 w 489527"/>
              <a:gd name="connsiteY1" fmla="*/ 2334 h 103934"/>
              <a:gd name="connsiteX2" fmla="*/ 378691 w 489527"/>
              <a:gd name="connsiteY2" fmla="*/ 30043 h 103934"/>
              <a:gd name="connsiteX3" fmla="*/ 489527 w 489527"/>
              <a:gd name="connsiteY3" fmla="*/ 103934 h 10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527" h="103934">
                <a:moveTo>
                  <a:pt x="0" y="85462"/>
                </a:moveTo>
                <a:cubicBezTo>
                  <a:pt x="51570" y="48516"/>
                  <a:pt x="103140" y="11570"/>
                  <a:pt x="166255" y="2334"/>
                </a:cubicBezTo>
                <a:cubicBezTo>
                  <a:pt x="229370" y="-6902"/>
                  <a:pt x="324812" y="13110"/>
                  <a:pt x="378691" y="30043"/>
                </a:cubicBezTo>
                <a:cubicBezTo>
                  <a:pt x="432570" y="46976"/>
                  <a:pt x="461048" y="75455"/>
                  <a:pt x="489527" y="103934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1319893" y="3002433"/>
            <a:ext cx="320257" cy="526473"/>
          </a:xfrm>
          <a:custGeom>
            <a:avLst/>
            <a:gdLst>
              <a:gd name="connsiteX0" fmla="*/ 0 w 320257"/>
              <a:gd name="connsiteY0" fmla="*/ 526473 h 526473"/>
              <a:gd name="connsiteX1" fmla="*/ 120073 w 320257"/>
              <a:gd name="connsiteY1" fmla="*/ 461819 h 526473"/>
              <a:gd name="connsiteX2" fmla="*/ 249382 w 320257"/>
              <a:gd name="connsiteY2" fmla="*/ 295564 h 526473"/>
              <a:gd name="connsiteX3" fmla="*/ 314036 w 320257"/>
              <a:gd name="connsiteY3" fmla="*/ 55419 h 526473"/>
              <a:gd name="connsiteX4" fmla="*/ 314036 w 320257"/>
              <a:gd name="connsiteY4" fmla="*/ 0 h 526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257" h="526473">
                <a:moveTo>
                  <a:pt x="0" y="526473"/>
                </a:moveTo>
                <a:cubicBezTo>
                  <a:pt x="39254" y="513388"/>
                  <a:pt x="78509" y="500304"/>
                  <a:pt x="120073" y="461819"/>
                </a:cubicBezTo>
                <a:cubicBezTo>
                  <a:pt x="161637" y="423334"/>
                  <a:pt x="217055" y="363297"/>
                  <a:pt x="249382" y="295564"/>
                </a:cubicBezTo>
                <a:cubicBezTo>
                  <a:pt x="281709" y="227831"/>
                  <a:pt x="303260" y="104680"/>
                  <a:pt x="314036" y="55419"/>
                </a:cubicBezTo>
                <a:cubicBezTo>
                  <a:pt x="324812" y="6158"/>
                  <a:pt x="319424" y="3079"/>
                  <a:pt x="314036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405616" y="3814273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56.11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1397194" y="3816595"/>
            <a:ext cx="1008112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310374" y="2515377"/>
            <a:ext cx="648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Q3</a:t>
            </a:r>
            <a:endParaRPr lang="en-GB" dirty="0"/>
          </a:p>
        </p:txBody>
      </p:sp>
      <p:sp>
        <p:nvSpPr>
          <p:cNvPr id="34" name="Freeform 33"/>
          <p:cNvSpPr/>
          <p:nvPr/>
        </p:nvSpPr>
        <p:spPr>
          <a:xfrm>
            <a:off x="5232536" y="2515377"/>
            <a:ext cx="3500582" cy="1348509"/>
          </a:xfrm>
          <a:custGeom>
            <a:avLst/>
            <a:gdLst>
              <a:gd name="connsiteX0" fmla="*/ 0 w 3500582"/>
              <a:gd name="connsiteY0" fmla="*/ 1200727 h 1348509"/>
              <a:gd name="connsiteX1" fmla="*/ 1117600 w 3500582"/>
              <a:gd name="connsiteY1" fmla="*/ 0 h 1348509"/>
              <a:gd name="connsiteX2" fmla="*/ 3500582 w 3500582"/>
              <a:gd name="connsiteY2" fmla="*/ 1348509 h 1348509"/>
              <a:gd name="connsiteX3" fmla="*/ 0 w 3500582"/>
              <a:gd name="connsiteY3" fmla="*/ 1200727 h 1348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0582" h="1348509">
                <a:moveTo>
                  <a:pt x="0" y="1200727"/>
                </a:moveTo>
                <a:lnTo>
                  <a:pt x="1117600" y="0"/>
                </a:lnTo>
                <a:lnTo>
                  <a:pt x="3500582" y="1348509"/>
                </a:lnTo>
                <a:lnTo>
                  <a:pt x="0" y="1200727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5593417" y="3333145"/>
            <a:ext cx="190948" cy="415637"/>
          </a:xfrm>
          <a:custGeom>
            <a:avLst/>
            <a:gdLst>
              <a:gd name="connsiteX0" fmla="*/ 184727 w 190948"/>
              <a:gd name="connsiteY0" fmla="*/ 415637 h 415637"/>
              <a:gd name="connsiteX1" fmla="*/ 184727 w 190948"/>
              <a:gd name="connsiteY1" fmla="*/ 230909 h 415637"/>
              <a:gd name="connsiteX2" fmla="*/ 120072 w 190948"/>
              <a:gd name="connsiteY2" fmla="*/ 83127 h 415637"/>
              <a:gd name="connsiteX3" fmla="*/ 0 w 190948"/>
              <a:gd name="connsiteY3" fmla="*/ 0 h 41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948" h="415637">
                <a:moveTo>
                  <a:pt x="184727" y="415637"/>
                </a:moveTo>
                <a:cubicBezTo>
                  <a:pt x="190115" y="350982"/>
                  <a:pt x="195503" y="286327"/>
                  <a:pt x="184727" y="230909"/>
                </a:cubicBezTo>
                <a:cubicBezTo>
                  <a:pt x="173951" y="175491"/>
                  <a:pt x="150860" y="121612"/>
                  <a:pt x="120072" y="83127"/>
                </a:cubicBezTo>
                <a:cubicBezTo>
                  <a:pt x="89284" y="44642"/>
                  <a:pt x="0" y="0"/>
                  <a:pt x="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201782" y="2505885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8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33914" y="754083"/>
                <a:ext cx="8280920" cy="1406795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200" dirty="0" smtClean="0"/>
                  <a:t>When you have a missing angle, it’s better to ‘flip’ your formula to get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200" b="1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2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sz="2200" b="1" i="0" smtClean="0"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2200" b="1" i="1" smtClean="0">
                                  <a:latin typeface="Cambria Math"/>
                                </a:rPr>
                                <m:t>𝑨</m:t>
                              </m:r>
                            </m:e>
                          </m:func>
                        </m:num>
                        <m:den>
                          <m:r>
                            <a:rPr lang="en-GB" sz="2200" b="1" i="1" smtClean="0"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GB" sz="22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200" b="1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2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sz="2200" b="1" i="0" smtClean="0"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2200" b="1" i="1" smtClean="0">
                                  <a:latin typeface="Cambria Math"/>
                                </a:rPr>
                                <m:t>𝑩</m:t>
                              </m:r>
                            </m:e>
                          </m:func>
                        </m:num>
                        <m:den>
                          <m:r>
                            <a:rPr lang="en-GB" sz="2200" b="1" i="1" smtClean="0">
                              <a:latin typeface="Cambria Math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en-GB" sz="2200" b="1" dirty="0" smtClean="0"/>
              </a:p>
              <a:p>
                <a:r>
                  <a:rPr lang="en-GB" sz="2200" dirty="0" smtClean="0"/>
                  <a:t>i.e. in general put the missing value in the numerator.</a:t>
                </a:r>
                <a:endParaRPr lang="en-GB" sz="2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14" y="754083"/>
                <a:ext cx="8280920" cy="1406795"/>
              </a:xfrm>
              <a:prstGeom prst="rect">
                <a:avLst/>
              </a:prstGeom>
              <a:blipFill rotWithShape="0">
                <a:blip r:embed="rId3"/>
                <a:stretch>
                  <a:fillRect b="-1953"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690824" y="3251689"/>
            <a:ext cx="114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40.33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6240648" y="371306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10</a:t>
            </a:r>
            <a:endParaRPr lang="en-GB" sz="3200" dirty="0"/>
          </a:p>
        </p:txBody>
      </p:sp>
      <p:sp>
        <p:nvSpPr>
          <p:cNvPr id="41" name="Freeform 40"/>
          <p:cNvSpPr/>
          <p:nvPr/>
        </p:nvSpPr>
        <p:spPr>
          <a:xfrm>
            <a:off x="6100169" y="2798273"/>
            <a:ext cx="738909" cy="155149"/>
          </a:xfrm>
          <a:custGeom>
            <a:avLst/>
            <a:gdLst>
              <a:gd name="connsiteX0" fmla="*/ 0 w 738909"/>
              <a:gd name="connsiteY0" fmla="*/ 9237 h 155149"/>
              <a:gd name="connsiteX1" fmla="*/ 212436 w 738909"/>
              <a:gd name="connsiteY1" fmla="*/ 120073 h 155149"/>
              <a:gd name="connsiteX2" fmla="*/ 498764 w 738909"/>
              <a:gd name="connsiteY2" fmla="*/ 147782 h 155149"/>
              <a:gd name="connsiteX3" fmla="*/ 738909 w 738909"/>
              <a:gd name="connsiteY3" fmla="*/ 0 h 15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8909" h="155149">
                <a:moveTo>
                  <a:pt x="0" y="9237"/>
                </a:moveTo>
                <a:cubicBezTo>
                  <a:pt x="64654" y="53109"/>
                  <a:pt x="129309" y="96982"/>
                  <a:pt x="212436" y="120073"/>
                </a:cubicBezTo>
                <a:cubicBezTo>
                  <a:pt x="295563" y="143164"/>
                  <a:pt x="411019" y="167794"/>
                  <a:pt x="498764" y="147782"/>
                </a:cubicBezTo>
                <a:cubicBezTo>
                  <a:pt x="586509" y="127770"/>
                  <a:pt x="662709" y="63885"/>
                  <a:pt x="738909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024625" y="2918916"/>
            <a:ext cx="117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126</a:t>
            </a:r>
            <a:r>
              <a:rPr lang="en-GB" sz="2400" dirty="0" smtClean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5833722" y="3356961"/>
            <a:ext cx="989182" cy="3054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4606062" y="2460007"/>
            <a:ext cx="648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17968" y="4679200"/>
                <a:ext cx="2749458" cy="2034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126°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126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func>
                                    <m:func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126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=40.33°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968" y="4679200"/>
                <a:ext cx="2749458" cy="203478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46" grpId="0"/>
      <p:bldP spid="32" grpId="0" animBg="1"/>
      <p:bldP spid="43" grpId="0" animBg="1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700596" y="1499923"/>
            <a:ext cx="3701473" cy="2640446"/>
          </a:xfrm>
          <a:custGeom>
            <a:avLst/>
            <a:gdLst>
              <a:gd name="connsiteX0" fmla="*/ 683491 w 2355273"/>
              <a:gd name="connsiteY0" fmla="*/ 2170546 h 2170546"/>
              <a:gd name="connsiteX1" fmla="*/ 0 w 2355273"/>
              <a:gd name="connsiteY1" fmla="*/ 332509 h 2170546"/>
              <a:gd name="connsiteX2" fmla="*/ 2355273 w 2355273"/>
              <a:gd name="connsiteY2" fmla="*/ 0 h 2170546"/>
              <a:gd name="connsiteX3" fmla="*/ 683491 w 2355273"/>
              <a:gd name="connsiteY3" fmla="*/ 2170546 h 2170546"/>
              <a:gd name="connsiteX0" fmla="*/ 683491 w 3701473"/>
              <a:gd name="connsiteY0" fmla="*/ 2640446 h 2640446"/>
              <a:gd name="connsiteX1" fmla="*/ 0 w 3701473"/>
              <a:gd name="connsiteY1" fmla="*/ 802409 h 2640446"/>
              <a:gd name="connsiteX2" fmla="*/ 3701473 w 3701473"/>
              <a:gd name="connsiteY2" fmla="*/ 0 h 2640446"/>
              <a:gd name="connsiteX3" fmla="*/ 683491 w 3701473"/>
              <a:gd name="connsiteY3" fmla="*/ 2640446 h 2640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1473" h="2640446">
                <a:moveTo>
                  <a:pt x="683491" y="2640446"/>
                </a:moveTo>
                <a:lnTo>
                  <a:pt x="0" y="802409"/>
                </a:lnTo>
                <a:lnTo>
                  <a:pt x="3701473" y="0"/>
                </a:lnTo>
                <a:lnTo>
                  <a:pt x="683491" y="2640446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5516" y="1787955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1787955"/>
                <a:ext cx="504056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83093" y="995867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093" y="995867"/>
                <a:ext cx="504056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60636" y="4140369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636" y="4140369"/>
                <a:ext cx="504056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 8"/>
          <p:cNvSpPr/>
          <p:nvPr/>
        </p:nvSpPr>
        <p:spPr>
          <a:xfrm>
            <a:off x="901836" y="2199167"/>
            <a:ext cx="322760" cy="647700"/>
          </a:xfrm>
          <a:custGeom>
            <a:avLst/>
            <a:gdLst>
              <a:gd name="connsiteX0" fmla="*/ 0 w 322760"/>
              <a:gd name="connsiteY0" fmla="*/ 647700 h 647700"/>
              <a:gd name="connsiteX1" fmla="*/ 228600 w 322760"/>
              <a:gd name="connsiteY1" fmla="*/ 482600 h 647700"/>
              <a:gd name="connsiteX2" fmla="*/ 317500 w 322760"/>
              <a:gd name="connsiteY2" fmla="*/ 279400 h 647700"/>
              <a:gd name="connsiteX3" fmla="*/ 304800 w 322760"/>
              <a:gd name="connsiteY3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2760" h="647700">
                <a:moveTo>
                  <a:pt x="0" y="647700"/>
                </a:moveTo>
                <a:cubicBezTo>
                  <a:pt x="87841" y="595841"/>
                  <a:pt x="175683" y="543983"/>
                  <a:pt x="228600" y="482600"/>
                </a:cubicBezTo>
                <a:cubicBezTo>
                  <a:pt x="281517" y="421217"/>
                  <a:pt x="304800" y="359833"/>
                  <a:pt x="317500" y="279400"/>
                </a:cubicBezTo>
                <a:cubicBezTo>
                  <a:pt x="330200" y="198967"/>
                  <a:pt x="317500" y="99483"/>
                  <a:pt x="3048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3536612" y="1665767"/>
            <a:ext cx="171924" cy="431800"/>
          </a:xfrm>
          <a:custGeom>
            <a:avLst/>
            <a:gdLst>
              <a:gd name="connsiteX0" fmla="*/ 6824 w 171924"/>
              <a:gd name="connsiteY0" fmla="*/ 0 h 431800"/>
              <a:gd name="connsiteX1" fmla="*/ 19524 w 171924"/>
              <a:gd name="connsiteY1" fmla="*/ 203200 h 431800"/>
              <a:gd name="connsiteX2" fmla="*/ 171924 w 171924"/>
              <a:gd name="connsiteY2" fmla="*/ 431800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924" h="431800">
                <a:moveTo>
                  <a:pt x="6824" y="0"/>
                </a:moveTo>
                <a:cubicBezTo>
                  <a:pt x="-585" y="65616"/>
                  <a:pt x="-7993" y="131233"/>
                  <a:pt x="19524" y="203200"/>
                </a:cubicBezTo>
                <a:cubicBezTo>
                  <a:pt x="47041" y="275167"/>
                  <a:pt x="109482" y="353483"/>
                  <a:pt x="171924" y="4318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24596" y="2243259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596" y="2243259"/>
                <a:ext cx="504056" cy="584775"/>
              </a:xfrm>
              <a:prstGeom prst="rect">
                <a:avLst/>
              </a:prstGeom>
              <a:blipFill rotWithShape="0">
                <a:blip r:embed="rId5"/>
                <a:stretch>
                  <a:fillRect r="-34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99504" y="1799334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20°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504" y="1799334"/>
                <a:ext cx="504056" cy="584775"/>
              </a:xfrm>
              <a:prstGeom prst="rect">
                <a:avLst/>
              </a:prstGeom>
              <a:blipFill rotWithShape="0">
                <a:blip r:embed="rId6"/>
                <a:stretch>
                  <a:fillRect r="-34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716820" y="2895475"/>
                <a:ext cx="120710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820" y="2895475"/>
                <a:ext cx="1207108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9552" y="4792585"/>
                <a:ext cx="3689436" cy="1864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Determine the length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𝑃𝑅</m:t>
                    </m:r>
                  </m:oMath>
                </a14:m>
                <a:r>
                  <a:rPr lang="en-GB" sz="2400" dirty="0" smtClean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𝑷𝑹</m:t>
                          </m:r>
                        </m:num>
                        <m:den>
                          <m:func>
                            <m:funcPr>
                              <m:ctrlPr>
                                <a:rPr lang="en-GB" sz="24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sz="2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</m:e>
                          </m:func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func>
                            <m:funcPr>
                              <m:ctrlPr>
                                <a:rPr lang="en-GB" sz="24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sz="2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𝟖𝟓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𝑷𝑹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func>
                            <m:funcPr>
                              <m:ctrlPr>
                                <a:rPr lang="en-GB" sz="24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sz="2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4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GB" sz="2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𝟖𝟓</m:t>
                              </m:r>
                            </m:e>
                          </m:func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𝟕𝟐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92585"/>
                <a:ext cx="3689436" cy="1864741"/>
              </a:xfrm>
              <a:prstGeom prst="rect">
                <a:avLst/>
              </a:prstGeom>
              <a:blipFill rotWithShape="0">
                <a:blip r:embed="rId8"/>
                <a:stretch>
                  <a:fillRect l="-2645" t="-2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 14"/>
          <p:cNvSpPr/>
          <p:nvPr/>
        </p:nvSpPr>
        <p:spPr>
          <a:xfrm>
            <a:off x="5004048" y="966113"/>
            <a:ext cx="3439391" cy="2805546"/>
          </a:xfrm>
          <a:custGeom>
            <a:avLst/>
            <a:gdLst>
              <a:gd name="connsiteX0" fmla="*/ 683491 w 2355273"/>
              <a:gd name="connsiteY0" fmla="*/ 2170546 h 2170546"/>
              <a:gd name="connsiteX1" fmla="*/ 0 w 2355273"/>
              <a:gd name="connsiteY1" fmla="*/ 332509 h 2170546"/>
              <a:gd name="connsiteX2" fmla="*/ 2355273 w 2355273"/>
              <a:gd name="connsiteY2" fmla="*/ 0 h 2170546"/>
              <a:gd name="connsiteX3" fmla="*/ 683491 w 2355273"/>
              <a:gd name="connsiteY3" fmla="*/ 2170546 h 2170546"/>
              <a:gd name="connsiteX0" fmla="*/ 683491 w 3701473"/>
              <a:gd name="connsiteY0" fmla="*/ 2640446 h 2640446"/>
              <a:gd name="connsiteX1" fmla="*/ 0 w 3701473"/>
              <a:gd name="connsiteY1" fmla="*/ 802409 h 2640446"/>
              <a:gd name="connsiteX2" fmla="*/ 3701473 w 3701473"/>
              <a:gd name="connsiteY2" fmla="*/ 0 h 2640446"/>
              <a:gd name="connsiteX3" fmla="*/ 683491 w 3701473"/>
              <a:gd name="connsiteY3" fmla="*/ 2640446 h 2640446"/>
              <a:gd name="connsiteX0" fmla="*/ 683491 w 2304473"/>
              <a:gd name="connsiteY0" fmla="*/ 3262746 h 3262746"/>
              <a:gd name="connsiteX1" fmla="*/ 0 w 2304473"/>
              <a:gd name="connsiteY1" fmla="*/ 1424709 h 3262746"/>
              <a:gd name="connsiteX2" fmla="*/ 2304473 w 2304473"/>
              <a:gd name="connsiteY2" fmla="*/ 0 h 3262746"/>
              <a:gd name="connsiteX3" fmla="*/ 683491 w 2304473"/>
              <a:gd name="connsiteY3" fmla="*/ 3262746 h 3262746"/>
              <a:gd name="connsiteX0" fmla="*/ 3007591 w 3007591"/>
              <a:gd name="connsiteY0" fmla="*/ 2957946 h 2957946"/>
              <a:gd name="connsiteX1" fmla="*/ 0 w 3007591"/>
              <a:gd name="connsiteY1" fmla="*/ 1424709 h 2957946"/>
              <a:gd name="connsiteX2" fmla="*/ 2304473 w 3007591"/>
              <a:gd name="connsiteY2" fmla="*/ 0 h 2957946"/>
              <a:gd name="connsiteX3" fmla="*/ 3007591 w 3007591"/>
              <a:gd name="connsiteY3" fmla="*/ 2957946 h 2957946"/>
              <a:gd name="connsiteX0" fmla="*/ 3439391 w 3439391"/>
              <a:gd name="connsiteY0" fmla="*/ 2805546 h 2805546"/>
              <a:gd name="connsiteX1" fmla="*/ 0 w 3439391"/>
              <a:gd name="connsiteY1" fmla="*/ 1424709 h 2805546"/>
              <a:gd name="connsiteX2" fmla="*/ 2304473 w 3439391"/>
              <a:gd name="connsiteY2" fmla="*/ 0 h 2805546"/>
              <a:gd name="connsiteX3" fmla="*/ 3439391 w 3439391"/>
              <a:gd name="connsiteY3" fmla="*/ 2805546 h 280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9391" h="2805546">
                <a:moveTo>
                  <a:pt x="3439391" y="2805546"/>
                </a:moveTo>
                <a:lnTo>
                  <a:pt x="0" y="1424709"/>
                </a:lnTo>
                <a:lnTo>
                  <a:pt x="2304473" y="0"/>
                </a:lnTo>
                <a:lnTo>
                  <a:pt x="3439391" y="2805546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5600700" y="2019300"/>
            <a:ext cx="123788" cy="635000"/>
          </a:xfrm>
          <a:custGeom>
            <a:avLst/>
            <a:gdLst>
              <a:gd name="connsiteX0" fmla="*/ 0 w 123788"/>
              <a:gd name="connsiteY0" fmla="*/ 0 h 635000"/>
              <a:gd name="connsiteX1" fmla="*/ 114300 w 123788"/>
              <a:gd name="connsiteY1" fmla="*/ 177800 h 635000"/>
              <a:gd name="connsiteX2" fmla="*/ 114300 w 123788"/>
              <a:gd name="connsiteY2" fmla="*/ 419100 h 635000"/>
              <a:gd name="connsiteX3" fmla="*/ 88900 w 123788"/>
              <a:gd name="connsiteY3" fmla="*/ 635000 h 63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788" h="635000">
                <a:moveTo>
                  <a:pt x="0" y="0"/>
                </a:moveTo>
                <a:cubicBezTo>
                  <a:pt x="47625" y="53975"/>
                  <a:pt x="95250" y="107950"/>
                  <a:pt x="114300" y="177800"/>
                </a:cubicBezTo>
                <a:cubicBezTo>
                  <a:pt x="133350" y="247650"/>
                  <a:pt x="118533" y="342900"/>
                  <a:pt x="114300" y="419100"/>
                </a:cubicBezTo>
                <a:cubicBezTo>
                  <a:pt x="110067" y="495300"/>
                  <a:pt x="99483" y="565150"/>
                  <a:pt x="88900" y="6350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6718300" y="1333500"/>
            <a:ext cx="876300" cy="332164"/>
          </a:xfrm>
          <a:custGeom>
            <a:avLst/>
            <a:gdLst>
              <a:gd name="connsiteX0" fmla="*/ 0 w 876300"/>
              <a:gd name="connsiteY0" fmla="*/ 0 h 332164"/>
              <a:gd name="connsiteX1" fmla="*/ 177800 w 876300"/>
              <a:gd name="connsiteY1" fmla="*/ 165100 h 332164"/>
              <a:gd name="connsiteX2" fmla="*/ 508000 w 876300"/>
              <a:gd name="connsiteY2" fmla="*/ 317500 h 332164"/>
              <a:gd name="connsiteX3" fmla="*/ 876300 w 876300"/>
              <a:gd name="connsiteY3" fmla="*/ 317500 h 332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6300" h="332164">
                <a:moveTo>
                  <a:pt x="0" y="0"/>
                </a:moveTo>
                <a:cubicBezTo>
                  <a:pt x="46566" y="56091"/>
                  <a:pt x="93133" y="112183"/>
                  <a:pt x="177800" y="165100"/>
                </a:cubicBezTo>
                <a:cubicBezTo>
                  <a:pt x="262467" y="218017"/>
                  <a:pt x="391583" y="292100"/>
                  <a:pt x="508000" y="317500"/>
                </a:cubicBezTo>
                <a:cubicBezTo>
                  <a:pt x="624417" y="342900"/>
                  <a:pt x="750358" y="330200"/>
                  <a:pt x="876300" y="3175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52394" y="1643039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82°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394" y="1643039"/>
                <a:ext cx="504056" cy="584775"/>
              </a:xfrm>
              <a:prstGeom prst="rect">
                <a:avLst/>
              </a:prstGeom>
              <a:blipFill rotWithShape="0">
                <a:blip r:embed="rId9"/>
                <a:stretch>
                  <a:fillRect r="-34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07360" y="2044412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360" y="2044412"/>
                <a:ext cx="504056" cy="58477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48788" y="1861293"/>
                <a:ext cx="120710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8788" y="1861293"/>
                <a:ext cx="1207108" cy="58477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24488" y="3186884"/>
                <a:ext cx="120710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488" y="3186884"/>
                <a:ext cx="1207108" cy="58477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38699" y="4325515"/>
                <a:ext cx="3689436" cy="2357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Determine the angle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 smtClean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4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4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𝟖𝟐</m:t>
                              </m:r>
                            </m:e>
                          </m:func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GB" sz="24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𝜽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𝒔𝒊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GB" sz="2400" b="1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  <m:func>
                                <m:funcPr>
                                  <m:ctrlPr>
                                    <a:rPr lang="en-GB" sz="2400" b="1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𝟖𝟐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GB" sz="2400" b="1" i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𝟓𝟓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699" y="4325515"/>
                <a:ext cx="3689436" cy="2357825"/>
              </a:xfrm>
              <a:prstGeom prst="rect">
                <a:avLst/>
              </a:prstGeom>
              <a:blipFill rotWithShape="0">
                <a:blip r:embed="rId13"/>
                <a:stretch>
                  <a:fillRect l="-2475" t="-20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505665" y="5192694"/>
            <a:ext cx="3723323" cy="14646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24" name="Rectangle 23"/>
          <p:cNvSpPr/>
          <p:nvPr/>
        </p:nvSpPr>
        <p:spPr>
          <a:xfrm>
            <a:off x="4790732" y="4734836"/>
            <a:ext cx="3723323" cy="1922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7016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reeform 76"/>
          <p:cNvSpPr/>
          <p:nvPr/>
        </p:nvSpPr>
        <p:spPr>
          <a:xfrm>
            <a:off x="6403446" y="3522920"/>
            <a:ext cx="2555009" cy="1276927"/>
          </a:xfrm>
          <a:custGeom>
            <a:avLst/>
            <a:gdLst>
              <a:gd name="connsiteX0" fmla="*/ 0 w 2207491"/>
              <a:gd name="connsiteY0" fmla="*/ 822036 h 868218"/>
              <a:gd name="connsiteX1" fmla="*/ 720437 w 2207491"/>
              <a:gd name="connsiteY1" fmla="*/ 0 h 868218"/>
              <a:gd name="connsiteX2" fmla="*/ 2207491 w 2207491"/>
              <a:gd name="connsiteY2" fmla="*/ 868218 h 868218"/>
              <a:gd name="connsiteX3" fmla="*/ 0 w 2207491"/>
              <a:gd name="connsiteY3" fmla="*/ 822036 h 868218"/>
              <a:gd name="connsiteX0" fmla="*/ 0 w 2115127"/>
              <a:gd name="connsiteY0" fmla="*/ 1052945 h 1052945"/>
              <a:gd name="connsiteX1" fmla="*/ 628073 w 2115127"/>
              <a:gd name="connsiteY1" fmla="*/ 0 h 1052945"/>
              <a:gd name="connsiteX2" fmla="*/ 2115127 w 2115127"/>
              <a:gd name="connsiteY2" fmla="*/ 868218 h 1052945"/>
              <a:gd name="connsiteX3" fmla="*/ 0 w 2115127"/>
              <a:gd name="connsiteY3" fmla="*/ 1052945 h 1052945"/>
              <a:gd name="connsiteX0" fmla="*/ 0 w 2392218"/>
              <a:gd name="connsiteY0" fmla="*/ 1052945 h 1052945"/>
              <a:gd name="connsiteX1" fmla="*/ 628073 w 2392218"/>
              <a:gd name="connsiteY1" fmla="*/ 0 h 1052945"/>
              <a:gd name="connsiteX2" fmla="*/ 2392218 w 2392218"/>
              <a:gd name="connsiteY2" fmla="*/ 748145 h 1052945"/>
              <a:gd name="connsiteX3" fmla="*/ 0 w 2392218"/>
              <a:gd name="connsiteY3" fmla="*/ 1052945 h 1052945"/>
              <a:gd name="connsiteX0" fmla="*/ 0 w 2392218"/>
              <a:gd name="connsiteY0" fmla="*/ 1422399 h 1422399"/>
              <a:gd name="connsiteX1" fmla="*/ 2373746 w 2392218"/>
              <a:gd name="connsiteY1" fmla="*/ 0 h 1422399"/>
              <a:gd name="connsiteX2" fmla="*/ 2392218 w 2392218"/>
              <a:gd name="connsiteY2" fmla="*/ 1117599 h 1422399"/>
              <a:gd name="connsiteX3" fmla="*/ 0 w 2392218"/>
              <a:gd name="connsiteY3" fmla="*/ 1422399 h 1422399"/>
              <a:gd name="connsiteX0" fmla="*/ 0 w 2373746"/>
              <a:gd name="connsiteY0" fmla="*/ 1422399 h 1422399"/>
              <a:gd name="connsiteX1" fmla="*/ 2373746 w 2373746"/>
              <a:gd name="connsiteY1" fmla="*/ 0 h 1422399"/>
              <a:gd name="connsiteX2" fmla="*/ 1893454 w 2373746"/>
              <a:gd name="connsiteY2" fmla="*/ 1117599 h 1422399"/>
              <a:gd name="connsiteX3" fmla="*/ 0 w 2373746"/>
              <a:gd name="connsiteY3" fmla="*/ 1422399 h 1422399"/>
              <a:gd name="connsiteX0" fmla="*/ 0 w 2669309"/>
              <a:gd name="connsiteY0" fmla="*/ 27708 h 1117599"/>
              <a:gd name="connsiteX1" fmla="*/ 2669309 w 2669309"/>
              <a:gd name="connsiteY1" fmla="*/ 0 h 1117599"/>
              <a:gd name="connsiteX2" fmla="*/ 2189017 w 2669309"/>
              <a:gd name="connsiteY2" fmla="*/ 1117599 h 1117599"/>
              <a:gd name="connsiteX3" fmla="*/ 0 w 2669309"/>
              <a:gd name="connsiteY3" fmla="*/ 27708 h 1117599"/>
              <a:gd name="connsiteX0" fmla="*/ 0 w 2669309"/>
              <a:gd name="connsiteY0" fmla="*/ 27708 h 1200727"/>
              <a:gd name="connsiteX1" fmla="*/ 2669309 w 2669309"/>
              <a:gd name="connsiteY1" fmla="*/ 0 h 1200727"/>
              <a:gd name="connsiteX2" fmla="*/ 877454 w 2669309"/>
              <a:gd name="connsiteY2" fmla="*/ 1200727 h 1200727"/>
              <a:gd name="connsiteX3" fmla="*/ 0 w 2669309"/>
              <a:gd name="connsiteY3" fmla="*/ 27708 h 1200727"/>
              <a:gd name="connsiteX0" fmla="*/ 0 w 2555009"/>
              <a:gd name="connsiteY0" fmla="*/ 103908 h 1276927"/>
              <a:gd name="connsiteX1" fmla="*/ 2555009 w 2555009"/>
              <a:gd name="connsiteY1" fmla="*/ 0 h 1276927"/>
              <a:gd name="connsiteX2" fmla="*/ 877454 w 2555009"/>
              <a:gd name="connsiteY2" fmla="*/ 1276927 h 1276927"/>
              <a:gd name="connsiteX3" fmla="*/ 0 w 2555009"/>
              <a:gd name="connsiteY3" fmla="*/ 103908 h 1276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009" h="1276927">
                <a:moveTo>
                  <a:pt x="0" y="103908"/>
                </a:moveTo>
                <a:lnTo>
                  <a:pt x="2555009" y="0"/>
                </a:lnTo>
                <a:lnTo>
                  <a:pt x="877454" y="1276927"/>
                </a:lnTo>
                <a:lnTo>
                  <a:pt x="0" y="103908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Exercise 1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520" y="6926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Find the missing angle or side. </a:t>
            </a:r>
            <a:r>
              <a:rPr lang="en-GB" b="1" dirty="0" smtClean="0"/>
              <a:t>Please copy the diagram first!  </a:t>
            </a:r>
            <a:r>
              <a:rPr lang="en-GB" dirty="0" smtClean="0"/>
              <a:t>Give answers to 3sf.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03548" y="1091288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Q1</a:t>
            </a:r>
            <a:endParaRPr lang="en-GB" dirty="0"/>
          </a:p>
        </p:txBody>
      </p:sp>
      <p:sp>
        <p:nvSpPr>
          <p:cNvPr id="7" name="Freeform 6"/>
          <p:cNvSpPr/>
          <p:nvPr/>
        </p:nvSpPr>
        <p:spPr>
          <a:xfrm>
            <a:off x="1007604" y="1275954"/>
            <a:ext cx="1727200" cy="1533237"/>
          </a:xfrm>
          <a:custGeom>
            <a:avLst/>
            <a:gdLst>
              <a:gd name="connsiteX0" fmla="*/ 0 w 1727200"/>
              <a:gd name="connsiteY0" fmla="*/ 665019 h 1533237"/>
              <a:gd name="connsiteX1" fmla="*/ 1043709 w 1727200"/>
              <a:gd name="connsiteY1" fmla="*/ 0 h 1533237"/>
              <a:gd name="connsiteX2" fmla="*/ 1727200 w 1727200"/>
              <a:gd name="connsiteY2" fmla="*/ 1533237 h 1533237"/>
              <a:gd name="connsiteX3" fmla="*/ 0 w 1727200"/>
              <a:gd name="connsiteY3" fmla="*/ 665019 h 1533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7200" h="1533237">
                <a:moveTo>
                  <a:pt x="0" y="665019"/>
                </a:moveTo>
                <a:lnTo>
                  <a:pt x="1043709" y="0"/>
                </a:lnTo>
                <a:lnTo>
                  <a:pt x="1727200" y="1533237"/>
                </a:lnTo>
                <a:lnTo>
                  <a:pt x="0" y="665019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2263750" y="2338136"/>
            <a:ext cx="249381" cy="249382"/>
          </a:xfrm>
          <a:custGeom>
            <a:avLst/>
            <a:gdLst>
              <a:gd name="connsiteX0" fmla="*/ 0 w 249381"/>
              <a:gd name="connsiteY0" fmla="*/ 249382 h 249382"/>
              <a:gd name="connsiteX1" fmla="*/ 73891 w 249381"/>
              <a:gd name="connsiteY1" fmla="*/ 120073 h 249382"/>
              <a:gd name="connsiteX2" fmla="*/ 249381 w 249381"/>
              <a:gd name="connsiteY2" fmla="*/ 0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381" h="249382">
                <a:moveTo>
                  <a:pt x="0" y="249382"/>
                </a:moveTo>
                <a:cubicBezTo>
                  <a:pt x="16164" y="205509"/>
                  <a:pt x="32328" y="161637"/>
                  <a:pt x="73891" y="120073"/>
                </a:cubicBezTo>
                <a:cubicBezTo>
                  <a:pt x="115454" y="78509"/>
                  <a:pt x="182417" y="39254"/>
                  <a:pt x="24938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1792695" y="1442209"/>
            <a:ext cx="387927" cy="147782"/>
          </a:xfrm>
          <a:custGeom>
            <a:avLst/>
            <a:gdLst>
              <a:gd name="connsiteX0" fmla="*/ 0 w 387927"/>
              <a:gd name="connsiteY0" fmla="*/ 0 h 147782"/>
              <a:gd name="connsiteX1" fmla="*/ 166255 w 387927"/>
              <a:gd name="connsiteY1" fmla="*/ 120073 h 147782"/>
              <a:gd name="connsiteX2" fmla="*/ 387927 w 387927"/>
              <a:gd name="connsiteY2" fmla="*/ 147782 h 147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927" h="147782">
                <a:moveTo>
                  <a:pt x="0" y="0"/>
                </a:moveTo>
                <a:cubicBezTo>
                  <a:pt x="50800" y="47721"/>
                  <a:pt x="101601" y="95443"/>
                  <a:pt x="166255" y="120073"/>
                </a:cubicBezTo>
                <a:cubicBezTo>
                  <a:pt x="230909" y="144703"/>
                  <a:pt x="309418" y="146242"/>
                  <a:pt x="387927" y="1477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7240" y="1589991"/>
                <a:ext cx="5033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85°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240" y="1589991"/>
                <a:ext cx="503382" cy="369332"/>
              </a:xfrm>
              <a:prstGeom prst="rect">
                <a:avLst/>
              </a:prstGeom>
              <a:blipFill rotWithShape="1">
                <a:blip r:embed="rId2"/>
                <a:stretch>
                  <a:fillRect r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42925" y="2280711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925" y="2280711"/>
                <a:ext cx="38792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45944" y="1295763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944" y="1295763"/>
                <a:ext cx="387927" cy="369332"/>
              </a:xfrm>
              <a:prstGeom prst="rect">
                <a:avLst/>
              </a:prstGeom>
              <a:blipFill rotWithShape="1">
                <a:blip r:embed="rId4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57143" y="2093495"/>
                <a:ext cx="5033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143" y="2093495"/>
                <a:ext cx="503382" cy="369332"/>
              </a:xfrm>
              <a:prstGeom prst="rect">
                <a:avLst/>
              </a:prstGeom>
              <a:blipFill rotWithShape="1">
                <a:blip r:embed="rId5"/>
                <a:stretch>
                  <a:fillRect r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57345" y="2828268"/>
                <a:ext cx="1524929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=23.2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345" y="2828268"/>
                <a:ext cx="152492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719809" y="2828268"/>
            <a:ext cx="762465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2814890" y="1111097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Q2</a:t>
            </a:r>
            <a:endParaRPr lang="en-GB" dirty="0"/>
          </a:p>
        </p:txBody>
      </p:sp>
      <p:sp>
        <p:nvSpPr>
          <p:cNvPr id="17" name="Freeform 16"/>
          <p:cNvSpPr/>
          <p:nvPr/>
        </p:nvSpPr>
        <p:spPr>
          <a:xfrm>
            <a:off x="3119919" y="1469918"/>
            <a:ext cx="2207491" cy="868218"/>
          </a:xfrm>
          <a:custGeom>
            <a:avLst/>
            <a:gdLst>
              <a:gd name="connsiteX0" fmla="*/ 0 w 2207491"/>
              <a:gd name="connsiteY0" fmla="*/ 822036 h 868218"/>
              <a:gd name="connsiteX1" fmla="*/ 720437 w 2207491"/>
              <a:gd name="connsiteY1" fmla="*/ 0 h 868218"/>
              <a:gd name="connsiteX2" fmla="*/ 2207491 w 2207491"/>
              <a:gd name="connsiteY2" fmla="*/ 868218 h 868218"/>
              <a:gd name="connsiteX3" fmla="*/ 0 w 2207491"/>
              <a:gd name="connsiteY3" fmla="*/ 822036 h 868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7491" h="868218">
                <a:moveTo>
                  <a:pt x="0" y="822036"/>
                </a:moveTo>
                <a:lnTo>
                  <a:pt x="720437" y="0"/>
                </a:lnTo>
                <a:lnTo>
                  <a:pt x="2207491" y="868218"/>
                </a:lnTo>
                <a:lnTo>
                  <a:pt x="0" y="822036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3361642" y="2032061"/>
            <a:ext cx="129309" cy="267854"/>
          </a:xfrm>
          <a:custGeom>
            <a:avLst/>
            <a:gdLst>
              <a:gd name="connsiteX0" fmla="*/ 129309 w 129309"/>
              <a:gd name="connsiteY0" fmla="*/ 267854 h 267854"/>
              <a:gd name="connsiteX1" fmla="*/ 101600 w 129309"/>
              <a:gd name="connsiteY1" fmla="*/ 110836 h 267854"/>
              <a:gd name="connsiteX2" fmla="*/ 0 w 129309"/>
              <a:gd name="connsiteY2" fmla="*/ 0 h 267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309" h="267854">
                <a:moveTo>
                  <a:pt x="129309" y="267854"/>
                </a:moveTo>
                <a:cubicBezTo>
                  <a:pt x="126230" y="211666"/>
                  <a:pt x="123151" y="155478"/>
                  <a:pt x="101600" y="110836"/>
                </a:cubicBezTo>
                <a:cubicBezTo>
                  <a:pt x="80049" y="66194"/>
                  <a:pt x="40024" y="33097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4765569" y="2078243"/>
            <a:ext cx="92364" cy="240145"/>
          </a:xfrm>
          <a:custGeom>
            <a:avLst/>
            <a:gdLst>
              <a:gd name="connsiteX0" fmla="*/ 0 w 92364"/>
              <a:gd name="connsiteY0" fmla="*/ 240145 h 240145"/>
              <a:gd name="connsiteX1" fmla="*/ 27709 w 92364"/>
              <a:gd name="connsiteY1" fmla="*/ 92363 h 240145"/>
              <a:gd name="connsiteX2" fmla="*/ 92364 w 92364"/>
              <a:gd name="connsiteY2" fmla="*/ 0 h 240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364" h="240145">
                <a:moveTo>
                  <a:pt x="0" y="240145"/>
                </a:moveTo>
                <a:cubicBezTo>
                  <a:pt x="6157" y="186266"/>
                  <a:pt x="12315" y="132387"/>
                  <a:pt x="27709" y="92363"/>
                </a:cubicBezTo>
                <a:cubicBezTo>
                  <a:pt x="43103" y="52339"/>
                  <a:pt x="67733" y="26169"/>
                  <a:pt x="9236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50394" y="1904027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394" y="1904027"/>
                <a:ext cx="38792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50290" y="1949056"/>
                <a:ext cx="4654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290" y="1949056"/>
                <a:ext cx="465406" cy="369332"/>
              </a:xfrm>
              <a:prstGeom prst="rect">
                <a:avLst/>
              </a:prstGeom>
              <a:blipFill rotWithShape="1">
                <a:blip r:embed="rId8"/>
                <a:stretch>
                  <a:fillRect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19872" y="2753895"/>
                <a:ext cx="1524929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=53.1°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753895"/>
                <a:ext cx="1524929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4122063" y="2754013"/>
            <a:ext cx="822737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70006" y="1528131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006" y="1528131"/>
                <a:ext cx="387927" cy="369332"/>
              </a:xfrm>
              <a:prstGeom prst="rect">
                <a:avLst/>
              </a:prstGeom>
              <a:blipFill rotWithShape="1">
                <a:blip r:embed="rId10"/>
                <a:stretch>
                  <a:fillRect r="-10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38392" y="1566413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392" y="1566413"/>
                <a:ext cx="387927" cy="369332"/>
              </a:xfrm>
              <a:prstGeom prst="rect">
                <a:avLst/>
              </a:prstGeom>
              <a:blipFill rotWithShape="1">
                <a:blip r:embed="rId11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472100" y="1112371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Q3</a:t>
            </a:r>
            <a:endParaRPr lang="en-GB" dirty="0"/>
          </a:p>
        </p:txBody>
      </p:sp>
      <p:sp>
        <p:nvSpPr>
          <p:cNvPr id="27" name="Freeform 26"/>
          <p:cNvSpPr/>
          <p:nvPr/>
        </p:nvSpPr>
        <p:spPr>
          <a:xfrm>
            <a:off x="5918271" y="1416261"/>
            <a:ext cx="2392218" cy="1052945"/>
          </a:xfrm>
          <a:custGeom>
            <a:avLst/>
            <a:gdLst>
              <a:gd name="connsiteX0" fmla="*/ 0 w 2207491"/>
              <a:gd name="connsiteY0" fmla="*/ 822036 h 868218"/>
              <a:gd name="connsiteX1" fmla="*/ 720437 w 2207491"/>
              <a:gd name="connsiteY1" fmla="*/ 0 h 868218"/>
              <a:gd name="connsiteX2" fmla="*/ 2207491 w 2207491"/>
              <a:gd name="connsiteY2" fmla="*/ 868218 h 868218"/>
              <a:gd name="connsiteX3" fmla="*/ 0 w 2207491"/>
              <a:gd name="connsiteY3" fmla="*/ 822036 h 868218"/>
              <a:gd name="connsiteX0" fmla="*/ 0 w 2115127"/>
              <a:gd name="connsiteY0" fmla="*/ 1052945 h 1052945"/>
              <a:gd name="connsiteX1" fmla="*/ 628073 w 2115127"/>
              <a:gd name="connsiteY1" fmla="*/ 0 h 1052945"/>
              <a:gd name="connsiteX2" fmla="*/ 2115127 w 2115127"/>
              <a:gd name="connsiteY2" fmla="*/ 868218 h 1052945"/>
              <a:gd name="connsiteX3" fmla="*/ 0 w 2115127"/>
              <a:gd name="connsiteY3" fmla="*/ 1052945 h 1052945"/>
              <a:gd name="connsiteX0" fmla="*/ 0 w 2392218"/>
              <a:gd name="connsiteY0" fmla="*/ 1052945 h 1052945"/>
              <a:gd name="connsiteX1" fmla="*/ 628073 w 2392218"/>
              <a:gd name="connsiteY1" fmla="*/ 0 h 1052945"/>
              <a:gd name="connsiteX2" fmla="*/ 2392218 w 2392218"/>
              <a:gd name="connsiteY2" fmla="*/ 748145 h 1052945"/>
              <a:gd name="connsiteX3" fmla="*/ 0 w 2392218"/>
              <a:gd name="connsiteY3" fmla="*/ 1052945 h 105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2218" h="1052945">
                <a:moveTo>
                  <a:pt x="0" y="1052945"/>
                </a:moveTo>
                <a:lnTo>
                  <a:pt x="628073" y="0"/>
                </a:lnTo>
                <a:lnTo>
                  <a:pt x="2392218" y="748145"/>
                </a:lnTo>
                <a:lnTo>
                  <a:pt x="0" y="1052945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114380" y="1808990"/>
                <a:ext cx="4654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380" y="1808990"/>
                <a:ext cx="465406" cy="369332"/>
              </a:xfrm>
              <a:prstGeom prst="rect">
                <a:avLst/>
              </a:prstGeom>
              <a:blipFill rotWithShape="1">
                <a:blip r:embed="rId12"/>
                <a:stretch>
                  <a:fillRect r="-11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25859" y="2700238"/>
                <a:ext cx="1524929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=56.4°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859" y="2700238"/>
                <a:ext cx="1524929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6809846" y="2700238"/>
            <a:ext cx="84094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00396" y="1664127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396" y="1664127"/>
                <a:ext cx="387927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828056" y="1575649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056" y="1575649"/>
                <a:ext cx="387927" cy="369332"/>
              </a:xfrm>
              <a:prstGeom prst="rect">
                <a:avLst/>
              </a:prstGeom>
              <a:blipFill rotWithShape="1">
                <a:blip r:embed="rId15"/>
                <a:stretch>
                  <a:fillRect r="-10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Isosceles Triangle 35"/>
          <p:cNvSpPr/>
          <p:nvPr/>
        </p:nvSpPr>
        <p:spPr>
          <a:xfrm>
            <a:off x="717070" y="3532366"/>
            <a:ext cx="1800200" cy="237626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1373373" y="4174898"/>
            <a:ext cx="489527" cy="66391"/>
          </a:xfrm>
          <a:custGeom>
            <a:avLst/>
            <a:gdLst>
              <a:gd name="connsiteX0" fmla="*/ 0 w 489527"/>
              <a:gd name="connsiteY0" fmla="*/ 0 h 66391"/>
              <a:gd name="connsiteX1" fmla="*/ 230909 w 489527"/>
              <a:gd name="connsiteY1" fmla="*/ 64654 h 66391"/>
              <a:gd name="connsiteX2" fmla="*/ 424873 w 489527"/>
              <a:gd name="connsiteY2" fmla="*/ 46181 h 66391"/>
              <a:gd name="connsiteX3" fmla="*/ 489527 w 489527"/>
              <a:gd name="connsiteY3" fmla="*/ 27709 h 66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527" h="66391">
                <a:moveTo>
                  <a:pt x="0" y="0"/>
                </a:moveTo>
                <a:cubicBezTo>
                  <a:pt x="80048" y="28478"/>
                  <a:pt x="160097" y="56957"/>
                  <a:pt x="230909" y="64654"/>
                </a:cubicBezTo>
                <a:cubicBezTo>
                  <a:pt x="301721" y="72351"/>
                  <a:pt x="381770" y="52339"/>
                  <a:pt x="424873" y="46181"/>
                </a:cubicBezTo>
                <a:cubicBezTo>
                  <a:pt x="467976" y="40024"/>
                  <a:pt x="478751" y="33866"/>
                  <a:pt x="489527" y="2770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>
            <a:off x="979874" y="4828510"/>
            <a:ext cx="288032" cy="72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981001" y="4828510"/>
            <a:ext cx="279903" cy="935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369595" y="4241289"/>
                <a:ext cx="5033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595" y="4241289"/>
                <a:ext cx="503382" cy="369332"/>
              </a:xfrm>
              <a:prstGeom prst="rect">
                <a:avLst/>
              </a:prstGeom>
              <a:blipFill rotWithShape="1">
                <a:blip r:embed="rId16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5837" y="5872621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837" y="5872621"/>
                <a:ext cx="387927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077017" y="4425955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017" y="4425955"/>
                <a:ext cx="387927" cy="369332"/>
              </a:xfrm>
              <a:prstGeom prst="rect">
                <a:avLst/>
              </a:prstGeom>
              <a:blipFill rotWithShape="1">
                <a:blip r:embed="rId18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07789" y="6266837"/>
                <a:ext cx="1524929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=6.84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89" y="6266837"/>
                <a:ext cx="1524929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/>
          <p:cNvSpPr/>
          <p:nvPr/>
        </p:nvSpPr>
        <p:spPr>
          <a:xfrm>
            <a:off x="1581567" y="6266837"/>
            <a:ext cx="751151" cy="369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475818" y="3532366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Q4</a:t>
            </a:r>
            <a:endParaRPr lang="en-GB" dirty="0"/>
          </a:p>
        </p:txBody>
      </p:sp>
      <p:sp>
        <p:nvSpPr>
          <p:cNvPr id="50" name="Freeform 49"/>
          <p:cNvSpPr/>
          <p:nvPr/>
        </p:nvSpPr>
        <p:spPr>
          <a:xfrm>
            <a:off x="7550901" y="1893455"/>
            <a:ext cx="106044" cy="369454"/>
          </a:xfrm>
          <a:custGeom>
            <a:avLst/>
            <a:gdLst>
              <a:gd name="connsiteX0" fmla="*/ 4444 w 106044"/>
              <a:gd name="connsiteY0" fmla="*/ 369454 h 369454"/>
              <a:gd name="connsiteX1" fmla="*/ 4444 w 106044"/>
              <a:gd name="connsiteY1" fmla="*/ 240145 h 369454"/>
              <a:gd name="connsiteX2" fmla="*/ 50626 w 106044"/>
              <a:gd name="connsiteY2" fmla="*/ 110836 h 369454"/>
              <a:gd name="connsiteX3" fmla="*/ 106044 w 106044"/>
              <a:gd name="connsiteY3" fmla="*/ 0 h 369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044" h="369454">
                <a:moveTo>
                  <a:pt x="4444" y="369454"/>
                </a:moveTo>
                <a:cubicBezTo>
                  <a:pt x="595" y="326351"/>
                  <a:pt x="-3253" y="283248"/>
                  <a:pt x="4444" y="240145"/>
                </a:cubicBezTo>
                <a:cubicBezTo>
                  <a:pt x="12141" y="197042"/>
                  <a:pt x="33693" y="150860"/>
                  <a:pt x="50626" y="110836"/>
                </a:cubicBezTo>
                <a:cubicBezTo>
                  <a:pt x="67559" y="70812"/>
                  <a:pt x="86801" y="35406"/>
                  <a:pt x="10604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>
            <a:off x="6391564" y="1588655"/>
            <a:ext cx="535709" cy="130103"/>
          </a:xfrm>
          <a:custGeom>
            <a:avLst/>
            <a:gdLst>
              <a:gd name="connsiteX0" fmla="*/ 0 w 535709"/>
              <a:gd name="connsiteY0" fmla="*/ 101600 h 130103"/>
              <a:gd name="connsiteX1" fmla="*/ 166254 w 535709"/>
              <a:gd name="connsiteY1" fmla="*/ 129309 h 130103"/>
              <a:gd name="connsiteX2" fmla="*/ 350981 w 535709"/>
              <a:gd name="connsiteY2" fmla="*/ 110836 h 130103"/>
              <a:gd name="connsiteX3" fmla="*/ 535709 w 535709"/>
              <a:gd name="connsiteY3" fmla="*/ 0 h 130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709" h="130103">
                <a:moveTo>
                  <a:pt x="0" y="101600"/>
                </a:moveTo>
                <a:cubicBezTo>
                  <a:pt x="53878" y="114685"/>
                  <a:pt x="107757" y="127770"/>
                  <a:pt x="166254" y="129309"/>
                </a:cubicBezTo>
                <a:cubicBezTo>
                  <a:pt x="224751" y="130848"/>
                  <a:pt x="289405" y="132387"/>
                  <a:pt x="350981" y="110836"/>
                </a:cubicBezTo>
                <a:cubicBezTo>
                  <a:pt x="412557" y="89285"/>
                  <a:pt x="474133" y="44642"/>
                  <a:pt x="53570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959156" y="2280711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156" y="2280711"/>
                <a:ext cx="387927" cy="369332"/>
              </a:xfrm>
              <a:prstGeom prst="rect">
                <a:avLst/>
              </a:prstGeom>
              <a:blipFill rotWithShape="1">
                <a:blip r:embed="rId20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2668418" y="3717032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Q5</a:t>
            </a:r>
            <a:endParaRPr lang="en-GB" dirty="0"/>
          </a:p>
        </p:txBody>
      </p:sp>
      <p:sp>
        <p:nvSpPr>
          <p:cNvPr id="54" name="Freeform 53"/>
          <p:cNvSpPr/>
          <p:nvPr/>
        </p:nvSpPr>
        <p:spPr>
          <a:xfrm>
            <a:off x="2995463" y="3532366"/>
            <a:ext cx="2373746" cy="1422399"/>
          </a:xfrm>
          <a:custGeom>
            <a:avLst/>
            <a:gdLst>
              <a:gd name="connsiteX0" fmla="*/ 0 w 2207491"/>
              <a:gd name="connsiteY0" fmla="*/ 822036 h 868218"/>
              <a:gd name="connsiteX1" fmla="*/ 720437 w 2207491"/>
              <a:gd name="connsiteY1" fmla="*/ 0 h 868218"/>
              <a:gd name="connsiteX2" fmla="*/ 2207491 w 2207491"/>
              <a:gd name="connsiteY2" fmla="*/ 868218 h 868218"/>
              <a:gd name="connsiteX3" fmla="*/ 0 w 2207491"/>
              <a:gd name="connsiteY3" fmla="*/ 822036 h 868218"/>
              <a:gd name="connsiteX0" fmla="*/ 0 w 2115127"/>
              <a:gd name="connsiteY0" fmla="*/ 1052945 h 1052945"/>
              <a:gd name="connsiteX1" fmla="*/ 628073 w 2115127"/>
              <a:gd name="connsiteY1" fmla="*/ 0 h 1052945"/>
              <a:gd name="connsiteX2" fmla="*/ 2115127 w 2115127"/>
              <a:gd name="connsiteY2" fmla="*/ 868218 h 1052945"/>
              <a:gd name="connsiteX3" fmla="*/ 0 w 2115127"/>
              <a:gd name="connsiteY3" fmla="*/ 1052945 h 1052945"/>
              <a:gd name="connsiteX0" fmla="*/ 0 w 2392218"/>
              <a:gd name="connsiteY0" fmla="*/ 1052945 h 1052945"/>
              <a:gd name="connsiteX1" fmla="*/ 628073 w 2392218"/>
              <a:gd name="connsiteY1" fmla="*/ 0 h 1052945"/>
              <a:gd name="connsiteX2" fmla="*/ 2392218 w 2392218"/>
              <a:gd name="connsiteY2" fmla="*/ 748145 h 1052945"/>
              <a:gd name="connsiteX3" fmla="*/ 0 w 2392218"/>
              <a:gd name="connsiteY3" fmla="*/ 1052945 h 1052945"/>
              <a:gd name="connsiteX0" fmla="*/ 0 w 2392218"/>
              <a:gd name="connsiteY0" fmla="*/ 1422399 h 1422399"/>
              <a:gd name="connsiteX1" fmla="*/ 2373746 w 2392218"/>
              <a:gd name="connsiteY1" fmla="*/ 0 h 1422399"/>
              <a:gd name="connsiteX2" fmla="*/ 2392218 w 2392218"/>
              <a:gd name="connsiteY2" fmla="*/ 1117599 h 1422399"/>
              <a:gd name="connsiteX3" fmla="*/ 0 w 2392218"/>
              <a:gd name="connsiteY3" fmla="*/ 1422399 h 1422399"/>
              <a:gd name="connsiteX0" fmla="*/ 0 w 2373746"/>
              <a:gd name="connsiteY0" fmla="*/ 1422399 h 1422399"/>
              <a:gd name="connsiteX1" fmla="*/ 2373746 w 2373746"/>
              <a:gd name="connsiteY1" fmla="*/ 0 h 1422399"/>
              <a:gd name="connsiteX2" fmla="*/ 1893454 w 2373746"/>
              <a:gd name="connsiteY2" fmla="*/ 1117599 h 1422399"/>
              <a:gd name="connsiteX3" fmla="*/ 0 w 2373746"/>
              <a:gd name="connsiteY3" fmla="*/ 1422399 h 142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3746" h="1422399">
                <a:moveTo>
                  <a:pt x="0" y="1422399"/>
                </a:moveTo>
                <a:lnTo>
                  <a:pt x="2373746" y="0"/>
                </a:lnTo>
                <a:lnTo>
                  <a:pt x="1893454" y="1117599"/>
                </a:lnTo>
                <a:lnTo>
                  <a:pt x="0" y="1422399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322177" y="5304899"/>
                <a:ext cx="1524929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  <m:r>
                        <a:rPr lang="en-GB" b="0" i="1" smtClean="0">
                          <a:latin typeface="Cambria Math"/>
                        </a:rPr>
                        <m:t>=16.7°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177" y="5304899"/>
                <a:ext cx="1524929" cy="36933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56"/>
          <p:cNvSpPr/>
          <p:nvPr/>
        </p:nvSpPr>
        <p:spPr>
          <a:xfrm>
            <a:off x="4054764" y="5304899"/>
            <a:ext cx="792341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562256" y="4479881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256" y="4479881"/>
                <a:ext cx="387927" cy="3693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024243" y="4794623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243" y="4794623"/>
                <a:ext cx="387927" cy="369332"/>
              </a:xfrm>
              <a:prstGeom prst="rect">
                <a:avLst/>
              </a:prstGeom>
              <a:blipFill rotWithShape="1">
                <a:blip r:embed="rId23"/>
                <a:stretch>
                  <a:fillRect r="-10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Freeform 62"/>
          <p:cNvSpPr/>
          <p:nvPr/>
        </p:nvSpPr>
        <p:spPr>
          <a:xfrm>
            <a:off x="3537527" y="4636655"/>
            <a:ext cx="74917" cy="221672"/>
          </a:xfrm>
          <a:custGeom>
            <a:avLst/>
            <a:gdLst>
              <a:gd name="connsiteX0" fmla="*/ 73891 w 74917"/>
              <a:gd name="connsiteY0" fmla="*/ 221672 h 221672"/>
              <a:gd name="connsiteX1" fmla="*/ 64655 w 74917"/>
              <a:gd name="connsiteY1" fmla="*/ 120072 h 221672"/>
              <a:gd name="connsiteX2" fmla="*/ 0 w 74917"/>
              <a:gd name="connsiteY2" fmla="*/ 0 h 221672"/>
              <a:gd name="connsiteX3" fmla="*/ 0 w 74917"/>
              <a:gd name="connsiteY3" fmla="*/ 0 h 22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17" h="221672">
                <a:moveTo>
                  <a:pt x="73891" y="221672"/>
                </a:moveTo>
                <a:cubicBezTo>
                  <a:pt x="75430" y="189344"/>
                  <a:pt x="76970" y="157017"/>
                  <a:pt x="64655" y="120072"/>
                </a:cubicBezTo>
                <a:cubicBezTo>
                  <a:pt x="52340" y="83127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>
            <a:off x="4895273" y="3814618"/>
            <a:ext cx="267854" cy="221673"/>
          </a:xfrm>
          <a:custGeom>
            <a:avLst/>
            <a:gdLst>
              <a:gd name="connsiteX0" fmla="*/ 0 w 267854"/>
              <a:gd name="connsiteY0" fmla="*/ 0 h 221673"/>
              <a:gd name="connsiteX1" fmla="*/ 73891 w 267854"/>
              <a:gd name="connsiteY1" fmla="*/ 110837 h 221673"/>
              <a:gd name="connsiteX2" fmla="*/ 267854 w 267854"/>
              <a:gd name="connsiteY2" fmla="*/ 221673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854" h="221673">
                <a:moveTo>
                  <a:pt x="0" y="0"/>
                </a:moveTo>
                <a:cubicBezTo>
                  <a:pt x="14624" y="36946"/>
                  <a:pt x="29249" y="73892"/>
                  <a:pt x="73891" y="110837"/>
                </a:cubicBezTo>
                <a:cubicBezTo>
                  <a:pt x="118533" y="147782"/>
                  <a:pt x="193193" y="184727"/>
                  <a:pt x="267854" y="2216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163127" y="4008889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127" y="4008889"/>
                <a:ext cx="387927" cy="369332"/>
              </a:xfrm>
              <a:prstGeom prst="rect">
                <a:avLst/>
              </a:prstGeom>
              <a:blipFill rotWithShape="1">
                <a:blip r:embed="rId24"/>
                <a:stretch>
                  <a:fillRect r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582993" y="3925639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993" y="3925639"/>
                <a:ext cx="387927" cy="369332"/>
              </a:xfrm>
              <a:prstGeom prst="rect">
                <a:avLst/>
              </a:prstGeom>
              <a:blipFill rotWithShape="1">
                <a:blip r:embed="rId25"/>
                <a:stretch>
                  <a:fillRect r="-349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5769991" y="3580248"/>
            <a:ext cx="5040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41267" y="5328840"/>
                <a:ext cx="1524929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=5.32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267" y="5328840"/>
                <a:ext cx="1524929" cy="369332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/>
          <p:cNvSpPr/>
          <p:nvPr/>
        </p:nvSpPr>
        <p:spPr>
          <a:xfrm>
            <a:off x="7273855" y="5328840"/>
            <a:ext cx="792341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/>
              <a:t>? 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808114" y="3673134"/>
                <a:ext cx="6494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70°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114" y="3673134"/>
                <a:ext cx="649444" cy="369332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550901" y="3197600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901" y="3197600"/>
                <a:ext cx="387927" cy="369332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Freeform 77"/>
          <p:cNvSpPr/>
          <p:nvPr/>
        </p:nvSpPr>
        <p:spPr>
          <a:xfrm>
            <a:off x="6659418" y="3629891"/>
            <a:ext cx="203200" cy="360218"/>
          </a:xfrm>
          <a:custGeom>
            <a:avLst/>
            <a:gdLst>
              <a:gd name="connsiteX0" fmla="*/ 0 w 203200"/>
              <a:gd name="connsiteY0" fmla="*/ 360218 h 360218"/>
              <a:gd name="connsiteX1" fmla="*/ 120073 w 203200"/>
              <a:gd name="connsiteY1" fmla="*/ 240145 h 360218"/>
              <a:gd name="connsiteX2" fmla="*/ 203200 w 203200"/>
              <a:gd name="connsiteY2" fmla="*/ 0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200" h="360218">
                <a:moveTo>
                  <a:pt x="0" y="360218"/>
                </a:moveTo>
                <a:cubicBezTo>
                  <a:pt x="43103" y="330199"/>
                  <a:pt x="86206" y="300181"/>
                  <a:pt x="120073" y="240145"/>
                </a:cubicBezTo>
                <a:cubicBezTo>
                  <a:pt x="153940" y="180109"/>
                  <a:pt x="178570" y="90054"/>
                  <a:pt x="2032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 rot="19388114">
            <a:off x="7191304" y="4529555"/>
            <a:ext cx="221673" cy="222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943956" y="4232139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956" y="4232139"/>
                <a:ext cx="387927" cy="369332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215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15" grpId="0" animBg="1"/>
      <p:bldP spid="23" grpId="0" animBg="1"/>
      <p:bldP spid="33" grpId="0" animBg="1"/>
      <p:bldP spid="48" grpId="0" animBg="1"/>
      <p:bldP spid="57" grpId="0" animBg="1"/>
      <p:bldP spid="7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3260</TotalTime>
  <Words>1976</Words>
  <Application>Microsoft Office PowerPoint</Application>
  <PresentationFormat>On-screen Show (4:3)</PresentationFormat>
  <Paragraphs>593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Bitmap Image</vt:lpstr>
      <vt:lpstr>GCSE: Non-Right Angled Triangles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Oxford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GCSE: Non-right angled triangles</dc:title>
  <dc:creator>jamf</dc:creator>
  <cp:lastModifiedBy>barkerje</cp:lastModifiedBy>
  <cp:revision>92</cp:revision>
  <dcterms:created xsi:type="dcterms:W3CDTF">2013-11-02T14:18:17Z</dcterms:created>
  <dcterms:modified xsi:type="dcterms:W3CDTF">2016-07-26T20:22:50Z</dcterms:modified>
</cp:coreProperties>
</file>