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9" r:id="rId4"/>
    <p:sldId id="274" r:id="rId5"/>
    <p:sldId id="266" r:id="rId6"/>
    <p:sldId id="277" r:id="rId7"/>
    <p:sldId id="278" r:id="rId8"/>
    <p:sldId id="270" r:id="rId9"/>
    <p:sldId id="269" r:id="rId10"/>
    <p:sldId id="271" r:id="rId11"/>
    <p:sldId id="272" r:id="rId12"/>
    <p:sldId id="275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6" r:id="rId21"/>
    <p:sldId id="287" r:id="rId22"/>
    <p:sldId id="260" r:id="rId23"/>
    <p:sldId id="261" r:id="rId24"/>
    <p:sldId id="262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9" r:id="rId36"/>
    <p:sldId id="29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 autoAdjust="0"/>
    <p:restoredTop sz="94630" autoAdjust="0"/>
  </p:normalViewPr>
  <p:slideViewPr>
    <p:cSldViewPr>
      <p:cViewPr>
        <p:scale>
          <a:sx n="77" d="100"/>
          <a:sy n="77" d="100"/>
        </p:scale>
        <p:origin x="-11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B80E-9319-4C26-B685-92B801E54E15}" type="datetimeFigureOut">
              <a:rPr lang="en-GB" smtClean="0"/>
              <a:pPr/>
              <a:t>31/08/2016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GCSE: </a:t>
            </a:r>
            <a:r>
              <a:rPr lang="en-GB" dirty="0" smtClean="0"/>
              <a:t>Constructions &amp; Loci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Skipton Girls’ High School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Constructing a Regular Pentagon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6" name="Picture 2" descr="File:Pentagon construc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144" y="980728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926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(No need to write this down!)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What about any n-sided regular polygon?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968" y="764704"/>
                <a:ext cx="8280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You may be wondering if it’s possible to ‘construct’ a regular polygon with ruler and compass of any number of sides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68" y="764704"/>
                <a:ext cx="828092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63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9552" y="1556792"/>
                <a:ext cx="8172336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In 1801, a mathematician named Gauss proved that 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-</a:t>
                </a:r>
                <a:r>
                  <a:rPr lang="en-GB" dirty="0" err="1" smtClean="0"/>
                  <a:t>gon</a:t>
                </a:r>
                <a:r>
                  <a:rPr lang="en-GB" dirty="0" smtClean="0"/>
                  <a:t> is constructible using straight edge and compass if and only if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b="1" dirty="0" smtClean="0"/>
                  <a:t> is the product of a power of 2 and any number </a:t>
                </a:r>
                <a:r>
                  <a:rPr lang="en-GB" dirty="0" smtClean="0"/>
                  <a:t>(including 0) </a:t>
                </a:r>
                <a:r>
                  <a:rPr lang="en-GB" b="1" dirty="0" smtClean="0"/>
                  <a:t>of distinct Fermat primes</a:t>
                </a:r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This became known as the </a:t>
                </a:r>
                <a:r>
                  <a:rPr lang="en-GB" b="1" dirty="0" smtClean="0"/>
                  <a:t>Gauss-</a:t>
                </a:r>
                <a:r>
                  <a:rPr lang="en-GB" b="1" dirty="0" err="1" smtClean="0"/>
                  <a:t>Wantzel</a:t>
                </a:r>
                <a:r>
                  <a:rPr lang="en-GB" b="1" dirty="0" smtClean="0"/>
                  <a:t> Theorem</a:t>
                </a:r>
                <a:r>
                  <a:rPr lang="en-GB" dirty="0" smtClean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56792"/>
                <a:ext cx="817233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521" t="-1493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2200" y="3818656"/>
                <a:ext cx="2448272" cy="258532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Fermat Primes </a:t>
                </a:r>
                <a:r>
                  <a:rPr lang="en-GB" dirty="0" smtClean="0"/>
                  <a:t>are prime numbers which are </a:t>
                </a:r>
                <a:r>
                  <a:rPr lang="en-GB" b="1" dirty="0" smtClean="0"/>
                  <a:t>1 more than a power of 2</a:t>
                </a:r>
                <a:r>
                  <a:rPr lang="en-GB" dirty="0" smtClean="0"/>
                  <a:t>, i.e.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There are only five currently known Fermat primes:</a:t>
                </a:r>
              </a:p>
              <a:p>
                <a:r>
                  <a:rPr lang="en-GB" b="1" dirty="0" smtClean="0"/>
                  <a:t>3, 5, 17, 257, 65537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818656"/>
                <a:ext cx="2448272" cy="25853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39552" y="3356992"/>
            <a:ext cx="504056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Q: </a:t>
            </a:r>
            <a:r>
              <a:rPr lang="en-GB" dirty="0" smtClean="0"/>
              <a:t>List all the constructible regular polygons up to 20 sides.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00332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3, 4, 5, 6, 8, 10, 12, 15, 16, 17, 20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4649653"/>
                <a:ext cx="5040560" cy="9233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Q: </a:t>
                </a:r>
                <a:r>
                  <a:rPr lang="en-GB" dirty="0" smtClean="0"/>
                  <a:t>Given there are only 5 known Fermat primes, how many odd-sided </a:t>
                </a:r>
                <a:r>
                  <a:rPr lang="en-GB" dirty="0" err="1" smtClean="0"/>
                  <a:t>constructable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-</a:t>
                </a:r>
                <a:r>
                  <a:rPr lang="en-GB" dirty="0" err="1" smtClean="0"/>
                  <a:t>gons</a:t>
                </a:r>
                <a:r>
                  <a:rPr lang="en-GB" dirty="0" smtClean="0"/>
                  <a:t> are there?</a:t>
                </a:r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49653"/>
                <a:ext cx="504056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843" t="-1935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9552" y="5572983"/>
                <a:ext cx="50405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31</a:t>
                </a:r>
                <a:r>
                  <a:rPr lang="en-GB" dirty="0" smtClean="0"/>
                  <a:t>. Each Fermat prime can be included in the product or not. That’s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=32</m:t>
                    </m:r>
                  </m:oMath>
                </a14:m>
                <a:r>
                  <a:rPr lang="en-GB" dirty="0" smtClean="0"/>
                  <a:t> ways. But we want to exclude the one possibility where no Fermat primes are used.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72983"/>
                <a:ext cx="504056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109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39552" y="4003323"/>
            <a:ext cx="5040560" cy="4680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9552" y="5569972"/>
            <a:ext cx="5040560" cy="12033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356" y="2757121"/>
            <a:ext cx="4501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(Note that the power of 2 may be 0)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9235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#3</a:t>
              </a:r>
              <a:r>
                <a:rPr lang="en-GB" sz="3200" dirty="0" smtClean="0"/>
                <a:t>: Angular Bisector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338336" y="1628800"/>
            <a:ext cx="5025752" cy="1792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1196" y="3429000"/>
            <a:ext cx="5002892" cy="20162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336" y="3253740"/>
            <a:ext cx="5052060" cy="16764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691680" y="764704"/>
            <a:ext cx="3024000" cy="3024000"/>
          </a:xfrm>
          <a:prstGeom prst="arc">
            <a:avLst>
              <a:gd name="adj1" fmla="val 769471"/>
              <a:gd name="adj2" fmla="val 914482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1763688" y="2852936"/>
            <a:ext cx="3024000" cy="3024000"/>
          </a:xfrm>
          <a:prstGeom prst="arc">
            <a:avLst>
              <a:gd name="adj1" fmla="val 12812763"/>
              <a:gd name="adj2" fmla="val 19423581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228184" y="908720"/>
            <a:ext cx="259228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Use your compass the mark two points the same distance along each line.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228184" y="2348880"/>
            <a:ext cx="2448272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2: </a:t>
            </a:r>
            <a:r>
              <a:rPr lang="en-GB" dirty="0" smtClean="0"/>
              <a:t>Find the perpendicular bisector of the two points.</a:t>
            </a:r>
          </a:p>
          <a:p>
            <a:endParaRPr lang="en-GB" dirty="0" smtClean="0"/>
          </a:p>
          <a:p>
            <a:r>
              <a:rPr lang="en-GB" dirty="0" smtClean="0"/>
              <a:t>The line is known as the </a:t>
            </a:r>
            <a:r>
              <a:rPr lang="en-GB" b="1" dirty="0" smtClean="0"/>
              <a:t>angle bisector </a:t>
            </a:r>
            <a:r>
              <a:rPr lang="en-GB" dirty="0" smtClean="0"/>
              <a:t>because it splits the angle in half.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779912" y="14127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50131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1196" y="764704"/>
            <a:ext cx="550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draw two lines A and B that join at one end. Find the </a:t>
            </a:r>
            <a:r>
              <a:rPr lang="en-GB" b="1" dirty="0" smtClean="0"/>
              <a:t>angular bisector </a:t>
            </a:r>
            <a:r>
              <a:rPr lang="en-GB" dirty="0" smtClean="0"/>
              <a:t>of the two lines.</a:t>
            </a:r>
            <a:endParaRPr lang="en-GB" dirty="0"/>
          </a:p>
        </p:txBody>
      </p:sp>
      <p:sp>
        <p:nvSpPr>
          <p:cNvPr id="22" name="Arc 21"/>
          <p:cNvSpPr/>
          <p:nvPr/>
        </p:nvSpPr>
        <p:spPr>
          <a:xfrm>
            <a:off x="-2708552" y="361380"/>
            <a:ext cx="6120000" cy="6120000"/>
          </a:xfrm>
          <a:prstGeom prst="arc">
            <a:avLst>
              <a:gd name="adj1" fmla="val 20035167"/>
              <a:gd name="adj2" fmla="val 2069373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-2708552" y="361380"/>
            <a:ext cx="6120000" cy="6120000"/>
          </a:xfrm>
          <a:prstGeom prst="arc">
            <a:avLst>
              <a:gd name="adj1" fmla="val 1031505"/>
              <a:gd name="adj2" fmla="val 160476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35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03500" y="2582234"/>
            <a:ext cx="1926590" cy="3386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92352" y="3356992"/>
            <a:ext cx="2376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as constructing equilateral triangle – only difference is that third line is not wanted.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03500" y="2582234"/>
            <a:ext cx="1926590" cy="3386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492352" y="3356992"/>
                <a:ext cx="23768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First construct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dirty="0" smtClean="0"/>
                  <a:t> angle, then find angle bisector.</a:t>
                </a:r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352" y="3356992"/>
                <a:ext cx="2376836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2051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>
            <a:off x="61492" y="3417714"/>
            <a:ext cx="5040000" cy="5040000"/>
          </a:xfrm>
          <a:prstGeom prst="arc">
            <a:avLst>
              <a:gd name="adj1" fmla="val 17523978"/>
              <a:gd name="adj2" fmla="val 1862431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72706" y="3417714"/>
            <a:ext cx="5040000" cy="5040000"/>
          </a:xfrm>
          <a:prstGeom prst="arc">
            <a:avLst>
              <a:gd name="adj1" fmla="val 21092259"/>
              <a:gd name="adj2" fmla="val 4174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1815162" y="1764078"/>
            <a:ext cx="3600000" cy="3600000"/>
          </a:xfrm>
          <a:prstGeom prst="arc">
            <a:avLst>
              <a:gd name="adj1" fmla="val 19709620"/>
              <a:gd name="adj2" fmla="val 20463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3377692" y="4075939"/>
            <a:ext cx="3600000" cy="3600000"/>
          </a:xfrm>
          <a:prstGeom prst="arc">
            <a:avLst>
              <a:gd name="adj1" fmla="val 15290649"/>
              <a:gd name="adj2" fmla="val 170197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6" idx="3"/>
          </p:cNvCxnSpPr>
          <p:nvPr/>
        </p:nvCxnSpPr>
        <p:spPr>
          <a:xfrm flipV="1">
            <a:off x="2604784" y="3481388"/>
            <a:ext cx="3615041" cy="24674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15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99297" y="539037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64722" y="53900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851872" y="538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40492" y="2123956"/>
            <a:ext cx="18358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Same as constructing a square, except you won’t need other line or additional arcs. </a:t>
            </a:r>
          </a:p>
          <a:p>
            <a:r>
              <a:rPr lang="en-GB" sz="1600" dirty="0" smtClean="0"/>
              <a:t>You will be told what point to construct angle at (in this case A)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3256376" y="1385392"/>
            <a:ext cx="13874" cy="4012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flipH="1">
            <a:off x="1619090" y="397800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373476" y="538959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1991499" y="3978000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90°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 flipH="1">
            <a:off x="1325550" y="3978000"/>
            <a:ext cx="2520000" cy="2520000"/>
          </a:xfrm>
          <a:prstGeom prst="arc">
            <a:avLst>
              <a:gd name="adj1" fmla="val 12506210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655676" y="3990700"/>
            <a:ext cx="2520000" cy="2520000"/>
          </a:xfrm>
          <a:prstGeom prst="arc">
            <a:avLst>
              <a:gd name="adj1" fmla="val 12814297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/>
      <p:bldP spid="30" grpId="0" animBg="1"/>
      <p:bldP spid="33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99297" y="539037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64722" y="53900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851872" y="538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762844" y="1953653"/>
                <a:ext cx="183585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Construct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600" dirty="0" smtClean="0"/>
                  <a:t> angle then find angle bisector.</a:t>
                </a:r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844" y="1953653"/>
                <a:ext cx="1835851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1656" t="-2190" r="-3311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24626" y="1385392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flipH="1">
            <a:off x="1619090" y="397800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373476" y="538959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1991499" y="3978000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 flipH="1">
            <a:off x="1325550" y="3978000"/>
            <a:ext cx="2520000" cy="2520000"/>
          </a:xfrm>
          <a:prstGeom prst="arc">
            <a:avLst>
              <a:gd name="adj1" fmla="val 12608537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655676" y="3990700"/>
            <a:ext cx="2520000" cy="2520000"/>
          </a:xfrm>
          <a:prstGeom prst="arc">
            <a:avLst>
              <a:gd name="adj1" fmla="val 13239943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rot="3060141" flipH="1">
            <a:off x="2984970" y="2003568"/>
            <a:ext cx="2520000" cy="2520000"/>
          </a:xfrm>
          <a:prstGeom prst="arc">
            <a:avLst>
              <a:gd name="adj1" fmla="val 12857561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rot="3060141">
            <a:off x="4111530" y="3133274"/>
            <a:ext cx="2520000" cy="2520000"/>
          </a:xfrm>
          <a:prstGeom prst="arc">
            <a:avLst>
              <a:gd name="adj1" fmla="val 11939827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flipH="1">
            <a:off x="524626" y="2682457"/>
            <a:ext cx="5400000" cy="5400000"/>
          </a:xfrm>
          <a:prstGeom prst="arc">
            <a:avLst>
              <a:gd name="adj1" fmla="val 10381865"/>
              <a:gd name="adj2" fmla="val 1134757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flipH="1">
            <a:off x="520725" y="2671075"/>
            <a:ext cx="5400000" cy="5400000"/>
          </a:xfrm>
          <a:prstGeom prst="arc">
            <a:avLst>
              <a:gd name="adj1" fmla="val 15680366"/>
              <a:gd name="adj2" fmla="val 1669070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7" idx="0"/>
          </p:cNvCxnSpPr>
          <p:nvPr/>
        </p:nvCxnSpPr>
        <p:spPr>
          <a:xfrm flipV="1">
            <a:off x="3252754" y="2476500"/>
            <a:ext cx="2900396" cy="2913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4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#5</a:t>
              </a:r>
              <a:r>
                <a:rPr lang="en-GB" sz="3200" dirty="0"/>
                <a:t>: </a:t>
              </a:r>
              <a:r>
                <a:rPr lang="en-GB" sz="2800" dirty="0"/>
                <a:t>Construct the perpendicular from a point to a line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1259060" y="4437112"/>
            <a:ext cx="662473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9952" y="17728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680499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know how to find the perpendicular bisector. But how do you ensure it goes through a particular point?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1" name="Arc 10"/>
          <p:cNvSpPr/>
          <p:nvPr/>
        </p:nvSpPr>
        <p:spPr>
          <a:xfrm flipH="1">
            <a:off x="683796" y="-1719172"/>
            <a:ext cx="7200000" cy="7200000"/>
          </a:xfrm>
          <a:prstGeom prst="arc">
            <a:avLst>
              <a:gd name="adj1" fmla="val 7243916"/>
              <a:gd name="adj2" fmla="val 836799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flipH="1">
            <a:off x="683796" y="-1709796"/>
            <a:ext cx="7200000" cy="7200000"/>
          </a:xfrm>
          <a:prstGeom prst="arc">
            <a:avLst>
              <a:gd name="adj1" fmla="val 3761718"/>
              <a:gd name="adj2" fmla="val 473690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518157" y="5775235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Centre compass on point and mark two points with the same distance on the line.</a:t>
            </a:r>
            <a:endParaRPr lang="en-GB" dirty="0"/>
          </a:p>
        </p:txBody>
      </p:sp>
      <p:sp>
        <p:nvSpPr>
          <p:cNvPr id="14" name="Arc 13"/>
          <p:cNvSpPr/>
          <p:nvPr/>
        </p:nvSpPr>
        <p:spPr>
          <a:xfrm rot="21350559" flipH="1">
            <a:off x="2687359" y="380389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21350559">
            <a:off x="4258157" y="352466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9512" y="58356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perpendicular bisector of these two points.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139952" y="1196752"/>
            <a:ext cx="889248" cy="5534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1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 animBg="1"/>
      <p:bldP spid="15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#6</a:t>
              </a:r>
              <a:r>
                <a:rPr lang="en-GB" sz="3200" dirty="0" smtClean="0"/>
                <a:t>: </a:t>
              </a:r>
              <a:r>
                <a:rPr lang="en-GB" sz="2800" dirty="0"/>
                <a:t>Construct the perpendicular from a point </a:t>
              </a:r>
              <a:r>
                <a:rPr lang="en-GB" sz="2800" u="sng" dirty="0" smtClean="0"/>
                <a:t>on</a:t>
              </a:r>
              <a:r>
                <a:rPr lang="en-GB" sz="2800" dirty="0" smtClean="0"/>
                <a:t> </a:t>
              </a:r>
              <a:r>
                <a:rPr lang="en-GB" sz="2800" dirty="0"/>
                <a:t>a line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1090686" y="3243938"/>
            <a:ext cx="662473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403054" y="36883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9512" y="680499"/>
                <a:ext cx="3528392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If the point is on the line, the method is exactly the same.</a:t>
                </a:r>
              </a:p>
              <a:p>
                <a:r>
                  <a:rPr lang="en-GB" sz="1600" dirty="0" smtClean="0"/>
                  <a:t>(And same as constructing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600" dirty="0" smtClean="0"/>
                  <a:t> angle except you don’t need to extend line)</a:t>
                </a:r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80499"/>
                <a:ext cx="3528392" cy="1138773"/>
              </a:xfrm>
              <a:prstGeom prst="rect">
                <a:avLst/>
              </a:prstGeom>
              <a:blipFill rotWithShape="0">
                <a:blip r:embed="rId2"/>
                <a:stretch>
                  <a:fillRect l="-1382" t="-322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2" name="Arc 11"/>
          <p:cNvSpPr/>
          <p:nvPr/>
        </p:nvSpPr>
        <p:spPr>
          <a:xfrm flipH="1">
            <a:off x="2531066" y="1718889"/>
            <a:ext cx="3960000" cy="3960000"/>
          </a:xfrm>
          <a:prstGeom prst="arc">
            <a:avLst>
              <a:gd name="adj1" fmla="val 157241"/>
              <a:gd name="adj2" fmla="val 12633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518157" y="5775235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Centre compass on point and mark two points with the same distance on the line.</a:t>
            </a:r>
            <a:endParaRPr lang="en-GB" dirty="0"/>
          </a:p>
        </p:txBody>
      </p:sp>
      <p:sp>
        <p:nvSpPr>
          <p:cNvPr id="14" name="Arc 13"/>
          <p:cNvSpPr/>
          <p:nvPr/>
        </p:nvSpPr>
        <p:spPr>
          <a:xfrm rot="21350559" flipH="1">
            <a:off x="2458760" y="271169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21350559">
            <a:off x="4029558" y="243246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9512" y="58356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perpendicular bisector of these two points.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051121" y="968542"/>
            <a:ext cx="889248" cy="5534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flipH="1">
            <a:off x="2531066" y="1718889"/>
            <a:ext cx="3960000" cy="3960000"/>
          </a:xfrm>
          <a:prstGeom prst="arc">
            <a:avLst>
              <a:gd name="adj1" fmla="val 10543520"/>
              <a:gd name="adj2" fmla="val 1174448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6470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triangles including an equilateral triangle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bisector of a given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to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on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bisector of a given 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angles of 60º, 90º , 30º, 45º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 regular hexagon inside a circle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Construct: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region bounded by a circle and an intersecting line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given distance from a point and a given distance from a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</a:t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 distances from 2 points or 2 line segments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 which may be defined by ‘nearer to’ or ‘greater than’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Overview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156652" y="825664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6652" y="117465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6652" y="1529419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6652" y="1885658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56652" y="2241897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56652" y="259813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56652" y="297704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triangles including an equilateral triangle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bisector of a given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to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on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bisector of a given 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angles of 60º, 90º , 30º, 45º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 regular hexagon inside a circle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Construct: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region bounded by a circle and an intersecting line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given distance from a point and a given distance from a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</a:t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 distances from 2 points or 2 line segments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 which may be defined by ‘nearer to’ or ‘greater than’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Everything in the GCSE specification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7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8118648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Wingdings" pitchFamily="2" charset="2"/>
              </a:rPr>
              <a:t>!</a:t>
            </a:r>
            <a:r>
              <a:rPr lang="en-GB" sz="2000" dirty="0" smtClean="0"/>
              <a:t> A </a:t>
            </a:r>
            <a:r>
              <a:rPr lang="en-GB" sz="2000" b="1" dirty="0" smtClean="0"/>
              <a:t>locus of points </a:t>
            </a:r>
            <a:r>
              <a:rPr lang="en-GB" sz="2000" dirty="0" smtClean="0"/>
              <a:t>is a set of points satisfying a certain condition.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Loci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0" y="1725687"/>
            <a:ext cx="1547664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Thing 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47664" y="1725687"/>
            <a:ext cx="151216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Thing 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365647"/>
            <a:ext cx="305983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Loci involving: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59832" y="1725687"/>
            <a:ext cx="194421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Interpretation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59832" y="2157735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given distance from point A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2157735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004048" y="1725687"/>
            <a:ext cx="413880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Resulting Locus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547664" y="2157735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004048" y="2157735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940152" y="2229743"/>
            <a:ext cx="792088" cy="792088"/>
          </a:xfrm>
          <a:prstGeom prst="ellipse">
            <a:avLst/>
          </a:prstGeom>
          <a:ln w="127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00192" y="258978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00192" y="237375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3059832" y="3093839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given distance from line A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0" y="3093839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547664" y="3093839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004048" y="3093839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796136" y="328700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30" name="Arc 29"/>
          <p:cNvSpPr/>
          <p:nvPr/>
        </p:nvSpPr>
        <p:spPr>
          <a:xfrm rot="5400000">
            <a:off x="6660232" y="3237855"/>
            <a:ext cx="576064" cy="576064"/>
          </a:xfrm>
          <a:prstGeom prst="arc">
            <a:avLst>
              <a:gd name="adj1" fmla="val 10837783"/>
              <a:gd name="adj2" fmla="val 106856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5724128" y="3237855"/>
            <a:ext cx="122413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24128" y="3525887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24128" y="3813919"/>
            <a:ext cx="122413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16200000">
            <a:off x="5436096" y="3237855"/>
            <a:ext cx="576064" cy="576064"/>
          </a:xfrm>
          <a:prstGeom prst="arc">
            <a:avLst>
              <a:gd name="adj1" fmla="val 10837783"/>
              <a:gd name="adj2" fmla="val 106856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59832" y="4029943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Equidistant from 2 points or given distance from each point.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0" y="4029943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1547664" y="4029943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5004048" y="4029943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424596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796136" y="4101951"/>
            <a:ext cx="216024" cy="79208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436096" y="438998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6300192" y="460600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18860" y="4473421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8184" y="4101951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Perpendicular bisector</a:t>
            </a:r>
            <a:endParaRPr lang="en-GB" sz="8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951220" y="4203690"/>
            <a:ext cx="335280" cy="314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59832" y="4966047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Equidistant from 2 lines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0" y="4966047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1547664" y="4966047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5004048" y="4966047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580112" y="5110063"/>
            <a:ext cx="1008112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80112" y="5614119"/>
            <a:ext cx="1224136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80112" y="5394960"/>
            <a:ext cx="1110248" cy="21915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902052" y="50795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6012160" y="561411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6660232" y="5182071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Angle bisector</a:t>
            </a:r>
            <a:endParaRPr lang="en-GB" sz="800" dirty="0"/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6549390" y="5271135"/>
            <a:ext cx="180976" cy="131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059832" y="5902151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Equidistant from point A and line B</a:t>
            </a:r>
            <a:endParaRPr lang="en-GB" dirty="0"/>
          </a:p>
        </p:txBody>
      </p:sp>
      <p:sp>
        <p:nvSpPr>
          <p:cNvPr id="101" name="Rectangle 100"/>
          <p:cNvSpPr/>
          <p:nvPr/>
        </p:nvSpPr>
        <p:spPr>
          <a:xfrm>
            <a:off x="0" y="5902151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102" name="Rectangle 101"/>
          <p:cNvSpPr/>
          <p:nvPr/>
        </p:nvSpPr>
        <p:spPr>
          <a:xfrm>
            <a:off x="1547664" y="5902151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5004048" y="5902151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580112" y="6669360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948264" y="645333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48264" y="6165304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Parabola</a:t>
            </a:r>
            <a:endParaRPr lang="en-GB" sz="800" dirty="0"/>
          </a:p>
        </p:txBody>
      </p:sp>
      <p:sp>
        <p:nvSpPr>
          <p:cNvPr id="114" name="Oval 113"/>
          <p:cNvSpPr/>
          <p:nvPr/>
        </p:nvSpPr>
        <p:spPr>
          <a:xfrm>
            <a:off x="6212056" y="60628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6300192" y="594928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116" name="Freeform 115"/>
          <p:cNvSpPr/>
          <p:nvPr/>
        </p:nvSpPr>
        <p:spPr>
          <a:xfrm>
            <a:off x="5725160" y="6075680"/>
            <a:ext cx="1076960" cy="340360"/>
          </a:xfrm>
          <a:custGeom>
            <a:avLst/>
            <a:gdLst>
              <a:gd name="connsiteX0" fmla="*/ 0 w 1076960"/>
              <a:gd name="connsiteY0" fmla="*/ 0 h 340360"/>
              <a:gd name="connsiteX1" fmla="*/ 96520 w 1076960"/>
              <a:gd name="connsiteY1" fmla="*/ 127000 h 340360"/>
              <a:gd name="connsiteX2" fmla="*/ 208280 w 1076960"/>
              <a:gd name="connsiteY2" fmla="*/ 233680 h 340360"/>
              <a:gd name="connsiteX3" fmla="*/ 304800 w 1076960"/>
              <a:gd name="connsiteY3" fmla="*/ 289560 h 340360"/>
              <a:gd name="connsiteX4" fmla="*/ 401320 w 1076960"/>
              <a:gd name="connsiteY4" fmla="*/ 330200 h 340360"/>
              <a:gd name="connsiteX5" fmla="*/ 543560 w 1076960"/>
              <a:gd name="connsiteY5" fmla="*/ 340360 h 340360"/>
              <a:gd name="connsiteX6" fmla="*/ 675640 w 1076960"/>
              <a:gd name="connsiteY6" fmla="*/ 330200 h 340360"/>
              <a:gd name="connsiteX7" fmla="*/ 777240 w 1076960"/>
              <a:gd name="connsiteY7" fmla="*/ 304800 h 340360"/>
              <a:gd name="connsiteX8" fmla="*/ 868680 w 1076960"/>
              <a:gd name="connsiteY8" fmla="*/ 254000 h 340360"/>
              <a:gd name="connsiteX9" fmla="*/ 965200 w 1076960"/>
              <a:gd name="connsiteY9" fmla="*/ 177800 h 340360"/>
              <a:gd name="connsiteX10" fmla="*/ 1076960 w 1076960"/>
              <a:gd name="connsiteY10" fmla="*/ 0 h 3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6960" h="340360">
                <a:moveTo>
                  <a:pt x="0" y="0"/>
                </a:moveTo>
                <a:cubicBezTo>
                  <a:pt x="30903" y="44026"/>
                  <a:pt x="61807" y="88053"/>
                  <a:pt x="96520" y="127000"/>
                </a:cubicBezTo>
                <a:cubicBezTo>
                  <a:pt x="131233" y="165947"/>
                  <a:pt x="173567" y="206587"/>
                  <a:pt x="208280" y="233680"/>
                </a:cubicBezTo>
                <a:cubicBezTo>
                  <a:pt x="242993" y="260773"/>
                  <a:pt x="272627" y="273473"/>
                  <a:pt x="304800" y="289560"/>
                </a:cubicBezTo>
                <a:cubicBezTo>
                  <a:pt x="336973" y="305647"/>
                  <a:pt x="361527" y="321733"/>
                  <a:pt x="401320" y="330200"/>
                </a:cubicBezTo>
                <a:cubicBezTo>
                  <a:pt x="441113" y="338667"/>
                  <a:pt x="497840" y="340360"/>
                  <a:pt x="543560" y="340360"/>
                </a:cubicBezTo>
                <a:cubicBezTo>
                  <a:pt x="589280" y="340360"/>
                  <a:pt x="636693" y="336127"/>
                  <a:pt x="675640" y="330200"/>
                </a:cubicBezTo>
                <a:cubicBezTo>
                  <a:pt x="714587" y="324273"/>
                  <a:pt x="745067" y="317500"/>
                  <a:pt x="777240" y="304800"/>
                </a:cubicBezTo>
                <a:cubicBezTo>
                  <a:pt x="809413" y="292100"/>
                  <a:pt x="837353" y="275167"/>
                  <a:pt x="868680" y="254000"/>
                </a:cubicBezTo>
                <a:cubicBezTo>
                  <a:pt x="900007" y="232833"/>
                  <a:pt x="930487" y="220133"/>
                  <a:pt x="965200" y="177800"/>
                </a:cubicBezTo>
                <a:cubicBezTo>
                  <a:pt x="999913" y="135467"/>
                  <a:pt x="1038436" y="67733"/>
                  <a:pt x="107696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Arrow Connector 116"/>
          <p:cNvCxnSpPr/>
          <p:nvPr/>
        </p:nvCxnSpPr>
        <p:spPr>
          <a:xfrm flipH="1" flipV="1">
            <a:off x="6761480" y="6192520"/>
            <a:ext cx="203200" cy="8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004048" y="2132856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004048" y="3068960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004048" y="5877272"/>
            <a:ext cx="4138808" cy="980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2" name="Arc 71"/>
          <p:cNvSpPr/>
          <p:nvPr/>
        </p:nvSpPr>
        <p:spPr>
          <a:xfrm>
            <a:off x="4932040" y="3861048"/>
            <a:ext cx="1080000" cy="1080000"/>
          </a:xfrm>
          <a:prstGeom prst="arc">
            <a:avLst>
              <a:gd name="adj1" fmla="val 19586455"/>
              <a:gd name="adj2" fmla="val 380077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5796136" y="4077072"/>
            <a:ext cx="1080000" cy="1080000"/>
          </a:xfrm>
          <a:prstGeom prst="arc">
            <a:avLst>
              <a:gd name="adj1" fmla="val 9038054"/>
              <a:gd name="adj2" fmla="val 1455736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5004048" y="4005064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6" name="Arc 75"/>
          <p:cNvSpPr/>
          <p:nvPr/>
        </p:nvSpPr>
        <p:spPr>
          <a:xfrm>
            <a:off x="5796136" y="4941168"/>
            <a:ext cx="648072" cy="648072"/>
          </a:xfrm>
          <a:prstGeom prst="arc">
            <a:avLst>
              <a:gd name="adj1" fmla="val 1001249"/>
              <a:gd name="adj2" fmla="val 799219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5885696" y="5402962"/>
            <a:ext cx="648072" cy="648072"/>
          </a:xfrm>
          <a:prstGeom prst="arc">
            <a:avLst>
              <a:gd name="adj1" fmla="val 11970872"/>
              <a:gd name="adj2" fmla="val 19577401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004048" y="4941168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12076" y="1068418"/>
            <a:ext cx="487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use our constructions from last lesson to find the loci satisfying certain conditions…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4" grpId="0" animBg="1"/>
      <p:bldP spid="122" grpId="0" animBg="1"/>
      <p:bldP spid="1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55"/>
          <p:cNvSpPr/>
          <p:nvPr/>
        </p:nvSpPr>
        <p:spPr>
          <a:xfrm>
            <a:off x="936434" y="4219460"/>
            <a:ext cx="2622014" cy="1112704"/>
          </a:xfrm>
          <a:custGeom>
            <a:avLst/>
            <a:gdLst>
              <a:gd name="connsiteX0" fmla="*/ 0 w 2622014"/>
              <a:gd name="connsiteY0" fmla="*/ 1112704 h 1112704"/>
              <a:gd name="connsiteX1" fmla="*/ 2622014 w 2622014"/>
              <a:gd name="connsiteY1" fmla="*/ 1002535 h 1112704"/>
              <a:gd name="connsiteX2" fmla="*/ 2489812 w 2622014"/>
              <a:gd name="connsiteY2" fmla="*/ 0 h 1112704"/>
              <a:gd name="connsiteX3" fmla="*/ 0 w 2622014"/>
              <a:gd name="connsiteY3" fmla="*/ 1112704 h 111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2014" h="1112704">
                <a:moveTo>
                  <a:pt x="0" y="1112704"/>
                </a:moveTo>
                <a:lnTo>
                  <a:pt x="2622014" y="1002535"/>
                </a:lnTo>
                <a:lnTo>
                  <a:pt x="2489812" y="0"/>
                </a:lnTo>
                <a:lnTo>
                  <a:pt x="0" y="111270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4463988" y="1395687"/>
            <a:ext cx="4068452" cy="1736792"/>
            <a:chOff x="1259632" y="2132856"/>
            <a:chExt cx="6696744" cy="3240360"/>
          </a:xfrm>
        </p:grpSpPr>
        <p:sp>
          <p:nvSpPr>
            <p:cNvPr id="23" name="Pie 22"/>
            <p:cNvSpPr/>
            <p:nvPr/>
          </p:nvSpPr>
          <p:spPr>
            <a:xfrm flipH="1">
              <a:off x="4499992" y="2132856"/>
              <a:ext cx="3456384" cy="3240360"/>
            </a:xfrm>
            <a:prstGeom prst="pie">
              <a:avLst>
                <a:gd name="adj1" fmla="val 5397848"/>
                <a:gd name="adj2" fmla="val 16200000"/>
              </a:avLst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987824" y="2132856"/>
              <a:ext cx="3240360" cy="3240360"/>
            </a:xfrm>
            <a:prstGeom prst="rect">
              <a:avLst/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1259632" y="2132856"/>
              <a:ext cx="3456384" cy="3240360"/>
            </a:xfrm>
            <a:prstGeom prst="pie">
              <a:avLst>
                <a:gd name="adj1" fmla="val 5397848"/>
                <a:gd name="adj2" fmla="val 16200000"/>
              </a:avLst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Oval 11"/>
          <p:cNvSpPr/>
          <p:nvPr/>
        </p:nvSpPr>
        <p:spPr>
          <a:xfrm>
            <a:off x="719572" y="1484784"/>
            <a:ext cx="1800200" cy="1800200"/>
          </a:xfrm>
          <a:prstGeom prst="ellipse">
            <a:avLst/>
          </a:prstGeom>
          <a:solidFill>
            <a:schemeClr val="bg1">
              <a:lumMod val="65000"/>
              <a:alpha val="61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Regions satisfying descriptions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67319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Loci can also be </a:t>
            </a:r>
            <a:r>
              <a:rPr lang="en-GB" sz="2000" b="1" u="sng" dirty="0" smtClean="0"/>
              <a:t>regions</a:t>
            </a:r>
            <a:r>
              <a:rPr lang="en-GB" sz="2000" dirty="0" smtClean="0"/>
              <a:t> satisfying certain descriptions.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3103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goat is attached to a post, by a rope of length 3m. Shade the locus representing the points the goat can reach. </a:t>
            </a:r>
            <a:endParaRPr lang="en-GB" sz="1400" dirty="0"/>
          </a:p>
        </p:txBody>
      </p:sp>
      <p:pic>
        <p:nvPicPr>
          <p:cNvPr id="8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1192" y="1395687"/>
            <a:ext cx="360040" cy="422656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511660" y="230715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19672" y="1590556"/>
            <a:ext cx="488238" cy="782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3788" y="2514914"/>
            <a:ext cx="1224136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shade</a:t>
            </a:r>
            <a:endParaRPr lang="en-GB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518646" y="1302524"/>
            <a:ext cx="757210" cy="288032"/>
          </a:xfrm>
          <a:prstGeom prst="wedgeRoundRectCallout">
            <a:avLst>
              <a:gd name="adj1" fmla="val -59842"/>
              <a:gd name="adj2" fmla="val 96010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Moo!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19685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293504" y="3195958"/>
            <a:ext cx="4540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goat is now attached to a metal bar, by a rope of length 3m. The rope is attached to the bar by a ring, which is allowed to move freely along the bar. Shade the locus representing the points the goat can reach. </a:t>
            </a:r>
            <a:endParaRPr lang="en-GB" sz="1600" dirty="0"/>
          </a:p>
        </p:txBody>
      </p:sp>
      <p:pic>
        <p:nvPicPr>
          <p:cNvPr id="17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5104" y="1186871"/>
            <a:ext cx="518763" cy="608983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>
            <a:stCxn id="24" idx="1"/>
          </p:cNvCxnSpPr>
          <p:nvPr/>
        </p:nvCxnSpPr>
        <p:spPr>
          <a:xfrm flipV="1">
            <a:off x="7482517" y="1607015"/>
            <a:ext cx="801968" cy="657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49040" y="16315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188900" y="1145350"/>
            <a:ext cx="108012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shade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513911" y="2284492"/>
            <a:ext cx="1968606" cy="22661"/>
          </a:xfrm>
          <a:prstGeom prst="line">
            <a:avLst/>
          </a:prstGeom>
          <a:ln w="23495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96236" y="4424134"/>
            <a:ext cx="223224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Common schoolboy error: Thinking the locus will be oval in shape.</a:t>
            </a:r>
            <a:endParaRPr lang="en-GB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-1120322" y="2648976"/>
            <a:ext cx="5345069" cy="5283291"/>
            <a:chOff x="-2589222" y="5984939"/>
            <a:chExt cx="8129441" cy="6331172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488159" y="7855537"/>
              <a:ext cx="3805345" cy="13471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11019" y="9210297"/>
              <a:ext cx="3850764" cy="13019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88159" y="9035037"/>
              <a:ext cx="5052060" cy="167640"/>
            </a:xfrm>
            <a:prstGeom prst="line">
              <a:avLst/>
            </a:prstGeom>
            <a:ln w="127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>
              <a:off x="1841503" y="6546001"/>
              <a:ext cx="3024000" cy="3024000"/>
            </a:xfrm>
            <a:prstGeom prst="arc">
              <a:avLst>
                <a:gd name="adj1" fmla="val 769471"/>
                <a:gd name="adj2" fmla="val 9144828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Arc 45"/>
            <p:cNvSpPr/>
            <p:nvPr/>
          </p:nvSpPr>
          <p:spPr>
            <a:xfrm>
              <a:off x="1913511" y="8634233"/>
              <a:ext cx="3024000" cy="3024000"/>
            </a:xfrm>
            <a:prstGeom prst="arc">
              <a:avLst>
                <a:gd name="adj1" fmla="val 12812763"/>
                <a:gd name="adj2" fmla="val 19423581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74807" y="7909351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A</a:t>
              </a:r>
              <a:endParaRPr lang="en-GB" sz="2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54686" y="1007281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B</a:t>
              </a:r>
              <a:endParaRPr lang="en-GB" sz="2800" dirty="0"/>
            </a:p>
          </p:txBody>
        </p:sp>
        <p:sp>
          <p:nvSpPr>
            <p:cNvPr id="50" name="Arc 49"/>
            <p:cNvSpPr/>
            <p:nvPr/>
          </p:nvSpPr>
          <p:spPr>
            <a:xfrm>
              <a:off x="-2589222" y="5984939"/>
              <a:ext cx="6120000" cy="6120000"/>
            </a:xfrm>
            <a:prstGeom prst="arc">
              <a:avLst>
                <a:gd name="adj1" fmla="val 20035167"/>
                <a:gd name="adj2" fmla="val 20693737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Arc 50"/>
            <p:cNvSpPr/>
            <p:nvPr/>
          </p:nvSpPr>
          <p:spPr>
            <a:xfrm>
              <a:off x="-2553219" y="6196111"/>
              <a:ext cx="6120000" cy="6120000"/>
            </a:xfrm>
            <a:prstGeom prst="arc">
              <a:avLst>
                <a:gd name="adj1" fmla="val 1031505"/>
                <a:gd name="adj2" fmla="val 1604767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431404" y="4547735"/>
            <a:ext cx="213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Shade the region consisting of points which are closer to line A than to line B.</a:t>
            </a:r>
            <a:endParaRPr lang="en-GB" sz="1600" dirty="0"/>
          </a:p>
        </p:txBody>
      </p:sp>
      <p:sp>
        <p:nvSpPr>
          <p:cNvPr id="57" name="Rectangle 56"/>
          <p:cNvSpPr/>
          <p:nvPr/>
        </p:nvSpPr>
        <p:spPr>
          <a:xfrm>
            <a:off x="4253789" y="5778863"/>
            <a:ext cx="1224136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shade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32381" y="5825893"/>
            <a:ext cx="257489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As always, you MUST show construction lines or you will be given no credit.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301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56" grpId="0" animBg="1"/>
      <p:bldP spid="12" grpId="0" animBg="1"/>
      <p:bldP spid="26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692696"/>
                <a:ext cx="7272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I’m at most 2m away from the walls of a building. Mark this region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b="1" dirty="0" smtClean="0"/>
                  <a:t>Copy the diagram (to scale) and draw the locus. Ensure you use a compass.</a:t>
                </a:r>
                <a:endParaRPr lang="en-GB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92696"/>
                <a:ext cx="727280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671" t="-5660" r="-419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563888" y="2132856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63888" y="486916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800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>
            <a:off x="2123728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rot="5400000">
            <a:off x="5148064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10800000">
            <a:off x="5220072" y="494116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 rot="10800000">
            <a:off x="5148064" y="2132856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5400000">
            <a:off x="5220148" y="422101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6200000">
            <a:off x="2123804" y="494109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6" idx="0"/>
            <a:endCxn id="11" idx="2"/>
          </p:cNvCxnSpPr>
          <p:nvPr/>
        </p:nvCxnSpPr>
        <p:spPr>
          <a:xfrm>
            <a:off x="2123769" y="2161343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 flipV="1">
            <a:off x="2792534" y="1484901"/>
            <a:ext cx="3047047" cy="52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0"/>
            <a:endCxn id="7" idx="2"/>
          </p:cNvCxnSpPr>
          <p:nvPr/>
        </p:nvCxnSpPr>
        <p:spPr>
          <a:xfrm flipH="1" flipV="1">
            <a:off x="6515971" y="2153666"/>
            <a:ext cx="52" cy="67078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2"/>
          </p:cNvCxnSpPr>
          <p:nvPr/>
        </p:nvCxnSpPr>
        <p:spPr>
          <a:xfrm flipV="1">
            <a:off x="4139952" y="3500839"/>
            <a:ext cx="1707306" cy="16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4139952" y="4221088"/>
            <a:ext cx="1771713" cy="41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139952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10" idx="2"/>
          </p:cNvCxnSpPr>
          <p:nvPr/>
        </p:nvCxnSpPr>
        <p:spPr>
          <a:xfrm flipV="1">
            <a:off x="6588031" y="4889894"/>
            <a:ext cx="24" cy="742867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>
          <a:xfrm flipH="1" flipV="1">
            <a:off x="2800287" y="6309127"/>
            <a:ext cx="3118979" cy="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</p:cNvCxnSpPr>
          <p:nvPr/>
        </p:nvCxnSpPr>
        <p:spPr>
          <a:xfrm flipV="1">
            <a:off x="4716016" y="1556792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11752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Circular corners.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4149080"/>
            <a:ext cx="198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Straight corners.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>
            <a:off x="6516216" y="3109610"/>
            <a:ext cx="395536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283968" y="36450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27784" y="2132856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3728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1412776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868144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868144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1800" y="5732368"/>
            <a:ext cx="30963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75932" y="152303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1" grpId="0"/>
      <p:bldP spid="22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3888" y="2132856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63888" y="486916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800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>
            <a:off x="2123728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rot="5400000">
            <a:off x="6084244" y="148470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10800000">
            <a:off x="6084168" y="494116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6200000">
            <a:off x="2123804" y="494109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6" idx="0"/>
            <a:endCxn id="11" idx="2"/>
          </p:cNvCxnSpPr>
          <p:nvPr/>
        </p:nvCxnSpPr>
        <p:spPr>
          <a:xfrm>
            <a:off x="2123769" y="2161343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 flipV="1">
            <a:off x="2792534" y="1484825"/>
            <a:ext cx="3983227" cy="12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83968" y="3501008"/>
            <a:ext cx="864096" cy="2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4221088"/>
            <a:ext cx="86409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283968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>
          <a:xfrm flipH="1" flipV="1">
            <a:off x="2800287" y="6309127"/>
            <a:ext cx="3983075" cy="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</p:cNvCxnSpPr>
          <p:nvPr/>
        </p:nvCxnSpPr>
        <p:spPr>
          <a:xfrm flipV="1">
            <a:off x="4716016" y="1556792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27784" y="2132856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3728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1412776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1800" y="5732368"/>
            <a:ext cx="3960440" cy="8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71600" y="69269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2m away from the walls of a building.</a:t>
            </a:r>
          </a:p>
          <a:p>
            <a:r>
              <a:rPr lang="en-GB" b="1" dirty="0" smtClean="0"/>
              <a:t>Copy the diagram (to scale) and draw the locus. Ensure you use a compass.</a:t>
            </a:r>
            <a:endParaRPr lang="en-GB" b="1" dirty="0"/>
          </a:p>
        </p:txBody>
      </p:sp>
      <p:sp>
        <p:nvSpPr>
          <p:cNvPr id="39" name="Rectangle 38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5868144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44999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563888" y="2852936"/>
            <a:ext cx="23762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868144" y="2924944"/>
            <a:ext cx="0" cy="1944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8144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148064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452320" y="2132856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51520" y="5877272"/>
            <a:ext cx="216024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shade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504056" cy="59171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76256" y="2060848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goat is attached to a fixed point A on a square building, of </a:t>
            </a:r>
          </a:p>
          <a:p>
            <a:r>
              <a:rPr lang="en-GB" dirty="0" smtClean="0"/>
              <a:t>5m x 5m, by a piece of rope 10m in length. Both the goat and rope are fire resistant. What region can he reach?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711848" y="3815864"/>
            <a:ext cx="1440160" cy="13681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87512" y="367184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rot="5400000" flipV="1">
            <a:off x="2257996" y="2389396"/>
            <a:ext cx="0" cy="285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43896" y="52560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911648" y="3455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639840" y="367184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783856" y="33118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32" name="Arc 31"/>
          <p:cNvSpPr/>
          <p:nvPr/>
        </p:nvSpPr>
        <p:spPr>
          <a:xfrm rot="10800000">
            <a:off x="3676824" y="2325936"/>
            <a:ext cx="2854800" cy="2854800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 rot="10800000">
            <a:off x="2291512" y="3761160"/>
            <a:ext cx="2854800" cy="2854800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827584" y="908720"/>
            <a:ext cx="5709600" cy="5709600"/>
          </a:xfrm>
          <a:prstGeom prst="arc">
            <a:avLst>
              <a:gd name="adj1" fmla="val 5411754"/>
              <a:gd name="adj2" fmla="val 21572657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8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948264" y="980728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020272" y="5013176"/>
            <a:ext cx="1872208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Bonus question:</a:t>
            </a:r>
          </a:p>
          <a:p>
            <a:r>
              <a:rPr lang="en-GB" dirty="0" smtClean="0"/>
              <a:t>What is the area of this region, is in terms of 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?</a:t>
            </a:r>
          </a:p>
          <a:p>
            <a:r>
              <a:rPr lang="en-GB" b="1" dirty="0" smtClean="0"/>
              <a:t>87.5</a:t>
            </a:r>
            <a:r>
              <a:rPr lang="en-GB" b="1" dirty="0" smtClean="0">
                <a:sym typeface="Symbol"/>
              </a:rPr>
              <a:t> </a:t>
            </a:r>
            <a:endParaRPr lang="en-GB" b="1" dirty="0"/>
          </a:p>
        </p:txBody>
      </p:sp>
      <p:sp>
        <p:nvSpPr>
          <p:cNvPr id="27" name="Rectangle 26"/>
          <p:cNvSpPr/>
          <p:nvPr/>
        </p:nvSpPr>
        <p:spPr>
          <a:xfrm>
            <a:off x="7043936" y="6167120"/>
            <a:ext cx="1815584" cy="290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20" y="5877272"/>
            <a:ext cx="216024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shade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013715" y="245877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27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following questions, calculate the area of the locus of points, in terms of the given variables (and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appropriate)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Assume that you could be </a:t>
                </a:r>
                <a:r>
                  <a:rPr lang="en-GB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inside or outside the shape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unless otherwise specified.</a:t>
                </a: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square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rectangle of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(assume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an equilateral triangle of side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square ABCD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metres, being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from A, and closer to BC than to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CD.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an equilateral triangle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away from each of the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vertices.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an L-shaped building with two longer of longer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four shorter sides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You may wish to distinguish between the cases when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and/or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otherwise.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  <a:blipFill rotWithShape="0">
                <a:blip r:embed="rId2"/>
                <a:stretch>
                  <a:fillRect l="-584" t="-110" b="-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8032" y="1412776"/>
            <a:ext cx="32352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Wingdings" panose="05000000000000000000" pitchFamily="2" charset="2"/>
              </a:rPr>
              <a:t>N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796" y="899428"/>
            <a:ext cx="30321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Killer questions if you finish…</a:t>
            </a:r>
            <a:endParaRPr lang="en-GB" dirty="0"/>
          </a:p>
        </p:txBody>
      </p:sp>
      <p:grpSp>
        <p:nvGrpSpPr>
          <p:cNvPr id="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 on worksheet 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876256" y="139751"/>
            <a:ext cx="226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(Answers on next slides)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7180514" cy="490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597" y="1844824"/>
            <a:ext cx="678652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80728"/>
            <a:ext cx="6552728" cy="5217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412776"/>
            <a:ext cx="598769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908720"/>
            <a:ext cx="7197989" cy="5050441"/>
          </a:xfrm>
          <a:prstGeom prst="rect">
            <a:avLst/>
          </a:prstGeom>
        </p:spPr>
      </p:pic>
      <p:sp>
        <p:nvSpPr>
          <p:cNvPr id="7" name="Arc 6"/>
          <p:cNvSpPr/>
          <p:nvPr/>
        </p:nvSpPr>
        <p:spPr>
          <a:xfrm>
            <a:off x="2857500" y="3292326"/>
            <a:ext cx="1219200" cy="1206500"/>
          </a:xfrm>
          <a:prstGeom prst="arc">
            <a:avLst>
              <a:gd name="adj1" fmla="val 5400000"/>
              <a:gd name="adj2" fmla="val 1072839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flipH="1">
            <a:off x="5364088" y="3292326"/>
            <a:ext cx="1219200" cy="1206500"/>
          </a:xfrm>
          <a:prstGeom prst="arc">
            <a:avLst>
              <a:gd name="adj1" fmla="val 5400000"/>
              <a:gd name="adj2" fmla="val 1072839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86" y="1639466"/>
            <a:ext cx="831680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764704"/>
            <a:ext cx="5976664" cy="5793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00" y="1717216"/>
            <a:ext cx="5033294" cy="531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Constructions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90872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‘construct’ something in the strictest sense means to draw it using only two things: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348880"/>
            <a:ext cx="2105025" cy="299085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451833" y="2348880"/>
            <a:ext cx="2105025" cy="2990850"/>
            <a:chOff x="875769" y="2636912"/>
            <a:chExt cx="2105025" cy="29908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5769" y="2636912"/>
              <a:ext cx="2105025" cy="299085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331640" y="343808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solidFill>
                    <a:schemeClr val="bg1"/>
                  </a:solidFill>
                </a:rPr>
                <a:t>?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60150" y="5557405"/>
            <a:ext cx="2520280" cy="52322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Compass</a:t>
            </a:r>
            <a:endParaRPr lang="en-GB" sz="2800" dirty="0"/>
          </a:p>
        </p:txBody>
      </p:sp>
      <p:pic>
        <p:nvPicPr>
          <p:cNvPr id="1026" name="Picture 2" descr="http://www.matcotools.com/ProductImages/se64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62827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614416" y="1751433"/>
            <a:ext cx="3960440" cy="3960440"/>
            <a:chOff x="4614416" y="1751433"/>
            <a:chExt cx="3960440" cy="3960440"/>
          </a:xfrm>
        </p:grpSpPr>
        <p:pic>
          <p:nvPicPr>
            <p:cNvPr id="12" name="Picture 2" descr="http://www.matcotools.com/ProductImages/se6429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Glas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16" y="1751433"/>
              <a:ext cx="3960440" cy="3960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264538" y="350721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bg1"/>
                  </a:solidFill>
                </a:rPr>
                <a:t>?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51289" y="5002016"/>
            <a:ext cx="2520280" cy="52322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Straight Edge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08842" y="3055445"/>
            <a:ext cx="13941222" cy="9284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/>
              <a:t>NO! IT IS NOT A RULER YOU EEJIT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0301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2.53732 -0.02754 " pathEditMode="relative" rAng="0" ptsTypes="AA">
                                      <p:cBhvr>
                                        <p:cTn id="19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75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5760640" cy="5722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6256" y="2780928"/>
            <a:ext cx="1800200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Tip</a:t>
            </a:r>
            <a:r>
              <a:rPr lang="en-GB" dirty="0" smtClean="0"/>
              <a:t>: Do regions separately for A and B and then identify overlap.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33630"/>
            <a:ext cx="8015932" cy="513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7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80728"/>
            <a:ext cx="6714581" cy="4752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772816"/>
            <a:ext cx="6753131" cy="55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12776"/>
            <a:ext cx="6978148" cy="3816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1" y="2348880"/>
            <a:ext cx="5032463" cy="278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764704"/>
            <a:ext cx="5184576" cy="5857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453" y="1175489"/>
            <a:ext cx="3888432" cy="2149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212" y="4471807"/>
            <a:ext cx="3888432" cy="214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123"/>
            <a:ext cx="7619980" cy="4201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48880"/>
            <a:ext cx="5515452" cy="30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8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following questions, calculate the area of the locus of points, in terms of the given variables (and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appropriate)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Assume that you could be </a:t>
                </a:r>
                <a:r>
                  <a:rPr lang="en-GB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inside or outside the shape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unless otherwise specified.</a:t>
                </a: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square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rectangle of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(assume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an equilateral triangle of side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square ABCD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metres, being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from A, and closer to BC than to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CD.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an equilateral triangle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away from each of the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vertices.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an L-shaped building with two longer of longer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four shorter sides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You may wish to distinguish between the cases when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and/or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otherwise.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  <a:blipFill rotWithShape="0">
                <a:blip r:embed="rId2"/>
                <a:stretch>
                  <a:fillRect l="-584" t="-110" b="-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8032" y="1412776"/>
            <a:ext cx="32352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Wingdings" panose="05000000000000000000" pitchFamily="2" charset="2"/>
              </a:rPr>
              <a:t>N</a:t>
            </a:r>
            <a:endParaRPr lang="en-GB" dirty="0">
              <a:latin typeface="Wingdings" panose="05000000000000000000" pitchFamily="2" charset="2"/>
            </a:endParaRPr>
          </a:p>
        </p:txBody>
      </p:sp>
      <p:grpSp>
        <p:nvGrpSpPr>
          <p:cNvPr id="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Killer Questions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876256" y="139751"/>
            <a:ext cx="226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(Answers on next slides)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1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Wingdings" panose="05000000000000000000" pitchFamily="2" charset="2"/>
                </a:rPr>
                <a:t>N</a:t>
              </a:r>
              <a:r>
                <a:rPr lang="en-GB" sz="3200" dirty="0" smtClean="0"/>
                <a:t> </a:t>
              </a:r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79512" y="599127"/>
                <a:ext cx="4633788" cy="6355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100" dirty="0"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the following questions, calculate the area of the locus, in terms of the given variables (and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appropriate)</a:t>
                </a:r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Assume that you could be inside or outside the shape unless otherwise specified.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square of length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exterior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quarter circles forming 1 full circle: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interior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 overlap on interior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rectangle of sides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the same approach as above,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𝒙𝒘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an equilateral triangle of side length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exterior rectangles: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𝒙𝒚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sixth circles which form a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interior rectangles (without overlap):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GB" sz="1100" b="1" i="1"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1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interior corner right-angled triangles: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𝒙𝒚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a square ABCD of side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metres, being at least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from A, and closer to BC than to CD.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First calculate area of square minus area of quarter circle: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Half it: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  <m:sSup>
                      <m:sSup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100" b="1" i="1"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</m:oMath>
                </a14:m>
                <a:endParaRPr lang="en-GB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inside an equilateral triangle of side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at least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away from each of the vertices.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 of entire triangle: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 of 3 sixth-circles forming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1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GB" sz="1100" b="1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1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99127"/>
                <a:ext cx="4633788" cy="6355458"/>
              </a:xfrm>
              <a:prstGeom prst="rect">
                <a:avLst/>
              </a:prstGeom>
              <a:blipFill rotWithShape="0">
                <a:blip r:embed="rId2"/>
                <a:stretch>
                  <a:fillRect r="-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39268" y="599127"/>
                <a:ext cx="4282824" cy="6142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 startAt="6"/>
                </a:pPr>
                <a:r>
                  <a:rPr lang="en-GB" sz="11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attached to one corner on the outside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a circle with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quarter circles of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forming a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 startAt="6"/>
                </a:pP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most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an L-shaped building with two longer of longer sides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four shorter sides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Five quarter-circles of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Three 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squares: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1200" b="1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𝟐𝟖</m:t>
                        </m:r>
                      </m:e>
                    </m:d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 startAt="6"/>
                </a:pP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attached to one corner on the outside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You may wish to distinguish between the cases when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and/or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otherwise.</a:t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Three quarters of a circle with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𝒘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we have an additional quarter circle with area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b="1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𝒘</m:t>
                            </m:r>
                          </m:e>
                        </m:d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Similarly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𝒉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 an additional quarter circle with area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b="1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</m:d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let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 the maximum of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the total is</a:t>
                </a:r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GB" sz="1200" b="1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b="1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n-GB" sz="1200" b="1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200" b="1" i="1"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𝒘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d>
                      </m:e>
                    </m:func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GB" sz="1200" b="1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b="1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n-GB" sz="1200" b="1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200" b="1" i="1">
                                        <a:latin typeface="Cambria Math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𝐍𝐨𝐭𝐞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𝐭𝐡𝐚𝐭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𝐢𝐟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𝐰𝐞𝐫𝐞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𝐭𝐨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𝐚𝐥𝐥𝐨𝐰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𝒘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𝒉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things start to get very hairy</a:t>
                </a:r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268" y="599127"/>
                <a:ext cx="4282824" cy="6142323"/>
              </a:xfrm>
              <a:prstGeom prst="rect">
                <a:avLst/>
              </a:prstGeom>
              <a:blipFill rotWithShape="0">
                <a:blip r:embed="rId3"/>
                <a:stretch>
                  <a:fillRect l="-142" r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8484" y="1460500"/>
            <a:ext cx="3531716" cy="10033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484" y="2666988"/>
            <a:ext cx="3531716" cy="3937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84" y="3284724"/>
            <a:ext cx="3531716" cy="11523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724" y="4869160"/>
            <a:ext cx="3531716" cy="8077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724" y="6097240"/>
            <a:ext cx="3531716" cy="745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42272" y="1087884"/>
            <a:ext cx="3800128" cy="855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27736" y="2384074"/>
            <a:ext cx="3800128" cy="8036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4512" y="4241800"/>
            <a:ext cx="3800128" cy="2476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084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67744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228184" y="429309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35696" y="29969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10" name="Arc 9"/>
          <p:cNvSpPr/>
          <p:nvPr/>
        </p:nvSpPr>
        <p:spPr>
          <a:xfrm>
            <a:off x="-108520" y="1268760"/>
            <a:ext cx="5040000" cy="5040000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3779912" y="1818000"/>
            <a:ext cx="5040000" cy="5040000"/>
          </a:xfrm>
          <a:prstGeom prst="arc">
            <a:avLst>
              <a:gd name="adj1" fmla="val 8250778"/>
              <a:gd name="adj2" fmla="val 1397741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003040" y="1556792"/>
            <a:ext cx="712976" cy="49964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4869160"/>
            <a:ext cx="2448272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Put your compass on A and set the distance so that it’s slightly more than halfway between A and B. Draw an arc.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1412776"/>
            <a:ext cx="2448272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2: </a:t>
            </a:r>
            <a:r>
              <a:rPr lang="en-GB" dirty="0" smtClean="0"/>
              <a:t>Using the same distance on your compass, draw another arc, ensuring you include the points of intersection with the other arc.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0204" y="5085184"/>
            <a:ext cx="2448272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  <a:r>
              <a:rPr lang="en-GB" dirty="0" smtClean="0"/>
              <a:t>Draw a line between the two points of intersection.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#1:</a:t>
              </a:r>
              <a:r>
                <a:rPr lang="en-GB" sz="3200" dirty="0" smtClean="0"/>
                <a:t> Perpendicular Bisector</a:t>
              </a:r>
              <a:endParaRPr lang="en-GB" sz="3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51520" y="69269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any two points, label them A and B, and find their </a:t>
            </a:r>
            <a:r>
              <a:rPr lang="en-GB" b="1" dirty="0" smtClean="0"/>
              <a:t>perpendicular bisector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27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Common Losses of Exam Marks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827584" y="29969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419872" y="35730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33569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9" name="Arc 8"/>
          <p:cNvSpPr/>
          <p:nvPr/>
        </p:nvSpPr>
        <p:spPr>
          <a:xfrm>
            <a:off x="-450904" y="1738784"/>
            <a:ext cx="2747064" cy="2711296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2190656" y="2429272"/>
            <a:ext cx="2747064" cy="2711296"/>
          </a:xfrm>
          <a:prstGeom prst="arc">
            <a:avLst>
              <a:gd name="adj1" fmla="val 8657681"/>
              <a:gd name="adj2" fmla="val 1453245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805940" y="1699260"/>
            <a:ext cx="998220" cy="3139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3568" y="5157192"/>
            <a:ext cx="338437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 </a:t>
            </a:r>
            <a:r>
              <a:rPr lang="en-GB" b="1" dirty="0" err="1" smtClean="0"/>
              <a:t>Problemo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Arcs don’t overlap enough, so points of intersection to draw line through is not clear.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5148064" y="292494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740352" y="350100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716016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956376" y="328498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5085184"/>
            <a:ext cx="3384376" cy="1384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 </a:t>
            </a:r>
            <a:r>
              <a:rPr lang="en-GB" b="1" dirty="0" err="1" smtClean="0"/>
              <a:t>Problemo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Locus is not long enough. </a:t>
            </a:r>
          </a:p>
          <a:p>
            <a:r>
              <a:rPr lang="en-GB" sz="1600" dirty="0" smtClean="0"/>
              <a:t>(Since it’s actually infinitely long, we want to draw it sufficiently long to suggest it’s infinite)</a:t>
            </a:r>
            <a:endParaRPr lang="en-GB" sz="1600" dirty="0"/>
          </a:p>
        </p:txBody>
      </p:sp>
      <p:sp>
        <p:nvSpPr>
          <p:cNvPr id="32" name="Arc 31"/>
          <p:cNvSpPr/>
          <p:nvPr/>
        </p:nvSpPr>
        <p:spPr>
          <a:xfrm>
            <a:off x="3779912" y="1484784"/>
            <a:ext cx="3024000" cy="3024000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372200" y="2132856"/>
            <a:ext cx="3024000" cy="3024000"/>
          </a:xfrm>
          <a:prstGeom prst="arc">
            <a:avLst>
              <a:gd name="adj1" fmla="val 9434911"/>
              <a:gd name="adj2" fmla="val 13973272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372200" y="2514600"/>
            <a:ext cx="417220" cy="16344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3568" y="5517232"/>
            <a:ext cx="3384376" cy="832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04048" y="5445224"/>
            <a:ext cx="3384376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42589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line of suitable length (e.g. 7cm) in your books, leaving some space above.</a:t>
            </a:r>
          </a:p>
          <a:p>
            <a:r>
              <a:rPr lang="en-GB" dirty="0" smtClean="0"/>
              <a:t>Construct an equilateral triangle with base AB.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04784" y="2582234"/>
            <a:ext cx="1925306" cy="33077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511040" y="2569534"/>
            <a:ext cx="1981744" cy="3379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92352" y="3356992"/>
            <a:ext cx="2376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two arcs with the length AB, with centres A and B.</a:t>
            </a:r>
            <a:endParaRPr lang="en-GB" dirty="0"/>
          </a:p>
        </p:txBody>
      </p:sp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a. Equilateral Triangle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789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1487568" y="5889937"/>
            <a:ext cx="50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1504" y="559755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23505" y="561174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58212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“Construct a triangle with lengths 7cm, 5cm and 4cm.”</a:t>
            </a:r>
          </a:p>
          <a:p>
            <a:r>
              <a:rPr lang="en-GB" dirty="0" smtClean="0"/>
              <a:t>(Note: this time you do obviously need a ‘ruler’!)</a:t>
            </a:r>
            <a:endParaRPr lang="en-GB" dirty="0"/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 flipV="1">
            <a:off x="1487568" y="4077072"/>
            <a:ext cx="2796400" cy="18128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</p:cNvCxnSpPr>
          <p:nvPr/>
        </p:nvCxnSpPr>
        <p:spPr>
          <a:xfrm flipH="1" flipV="1">
            <a:off x="4283968" y="4077072"/>
            <a:ext cx="2239537" cy="18270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sketch</a:t>
            </a:r>
            <a:endParaRPr lang="en-GB" sz="2400" dirty="0"/>
          </a:p>
        </p:txBody>
      </p:sp>
      <p:sp>
        <p:nvSpPr>
          <p:cNvPr id="13" name="Arc 12"/>
          <p:cNvSpPr/>
          <p:nvPr/>
        </p:nvSpPr>
        <p:spPr>
          <a:xfrm>
            <a:off x="-2401499" y="2303586"/>
            <a:ext cx="7200000" cy="7200000"/>
          </a:xfrm>
          <a:prstGeom prst="arc">
            <a:avLst>
              <a:gd name="adj1" fmla="val 17523978"/>
              <a:gd name="adj2" fmla="val 207855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3643505" y="3022638"/>
            <a:ext cx="5760000" cy="5760000"/>
          </a:xfrm>
          <a:prstGeom prst="arc">
            <a:avLst>
              <a:gd name="adj1" fmla="val 17523978"/>
              <a:gd name="adj2" fmla="val 202548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b. Other Triangles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35516" y="59035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7cm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90552" y="6329223"/>
            <a:ext cx="418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(It’s easiest to start with longest length)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29629" y="2924944"/>
            <a:ext cx="1518601" cy="28083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4873" y="391953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5cm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7" idx="1"/>
          </p:cNvCxnSpPr>
          <p:nvPr/>
        </p:nvCxnSpPr>
        <p:spPr>
          <a:xfrm flipH="1" flipV="1">
            <a:off x="5053745" y="3527662"/>
            <a:ext cx="1469760" cy="237647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55959" y="43207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0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59632" y="5390661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4000" y="509827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509827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4287" y="4359319"/>
            <a:ext cx="1835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Extend the line and </a:t>
            </a:r>
            <a:r>
              <a:rPr lang="en-GB" sz="1600" dirty="0" err="1" smtClean="0"/>
              <a:t>centering</a:t>
            </a:r>
            <a:r>
              <a:rPr lang="en-GB" sz="1600" dirty="0" smtClean="0"/>
              <a:t> the compass at B, mark two points the same distance from B. </a:t>
            </a:r>
            <a:r>
              <a:rPr lang="en-GB" sz="1600" dirty="0"/>
              <a:t>D</a:t>
            </a:r>
            <a:r>
              <a:rPr lang="en-GB" sz="1600" dirty="0" smtClean="0"/>
              <a:t>raw their perpendicular bisector.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6623303" y="3212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3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148064" y="1124744"/>
            <a:ext cx="8136" cy="4298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1260064" y="1682247"/>
            <a:ext cx="7740074" cy="7416824"/>
          </a:xfrm>
          <a:prstGeom prst="arc">
            <a:avLst>
              <a:gd name="adj1" fmla="val 10842326"/>
              <a:gd name="adj2" fmla="val 165787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866212" y="2829996"/>
            <a:ext cx="1835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With the compass set to the length AB and compass on the point B, draw an arc and find the intersection with the line you previously drew.</a:t>
            </a:r>
            <a:endParaRPr lang="en-GB" sz="16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257300" y="1124744"/>
            <a:ext cx="2764" cy="4234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flipH="1">
            <a:off x="-2593610" y="1682247"/>
            <a:ext cx="7740074" cy="7416824"/>
          </a:xfrm>
          <a:prstGeom prst="arc">
            <a:avLst>
              <a:gd name="adj1" fmla="val 10819639"/>
              <a:gd name="adj2" fmla="val 165787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276428" y="1682247"/>
            <a:ext cx="38716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c. Square</a:t>
            </a:r>
            <a:endParaRPr lang="en-GB" sz="2400" dirty="0"/>
          </a:p>
        </p:txBody>
      </p:sp>
      <p:sp>
        <p:nvSpPr>
          <p:cNvPr id="30" name="Arc 29"/>
          <p:cNvSpPr/>
          <p:nvPr/>
        </p:nvSpPr>
        <p:spPr>
          <a:xfrm flipH="1">
            <a:off x="3706623" y="395037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43513" y="539037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3706623" y="3966633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2" name="Arc 41"/>
          <p:cNvSpPr/>
          <p:nvPr/>
        </p:nvSpPr>
        <p:spPr>
          <a:xfrm flipH="1">
            <a:off x="3230550" y="38891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4560676" y="39018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  <p:bldP spid="34" grpId="0" animBg="1"/>
      <p:bldP spid="35" grpId="0"/>
      <p:bldP spid="37" grpId="0" animBg="1"/>
      <p:bldP spid="30" grpId="0" animBg="1"/>
      <p:bldP spid="33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51511" y="197605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320171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by drawing a circle with radius 5cm.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19466" y="5070528"/>
            <a:ext cx="2376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a radius of 5cm again, put the compass on A and create a point B on the circumference.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324879" y="1484784"/>
            <a:ext cx="5040000" cy="504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1324879" y="-1018720"/>
            <a:ext cx="5040000" cy="5040000"/>
          </a:xfrm>
          <a:prstGeom prst="arc">
            <a:avLst>
              <a:gd name="adj1" fmla="val 1526386"/>
              <a:gd name="adj2" fmla="val 239645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841750" y="1339028"/>
            <a:ext cx="3129" cy="289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3449758" y="40829"/>
            <a:ext cx="5040000" cy="5040000"/>
          </a:xfrm>
          <a:prstGeom prst="arc">
            <a:avLst>
              <a:gd name="adj1" fmla="val 4803280"/>
              <a:gd name="adj2" fmla="val 559443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3590578" y="2492896"/>
            <a:ext cx="5040000" cy="5040000"/>
          </a:xfrm>
          <a:prstGeom prst="arc">
            <a:avLst>
              <a:gd name="adj1" fmla="val 8286882"/>
              <a:gd name="adj2" fmla="val 905856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1655956" y="3998350"/>
            <a:ext cx="5040000" cy="5040000"/>
          </a:xfrm>
          <a:prstGeom prst="arc">
            <a:avLst>
              <a:gd name="adj1" fmla="val 11921481"/>
              <a:gd name="adj2" fmla="val 12442118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-638405" y="2996952"/>
            <a:ext cx="5040000" cy="5040000"/>
          </a:xfrm>
          <a:prstGeom prst="arc">
            <a:avLst>
              <a:gd name="adj1" fmla="val 15380153"/>
              <a:gd name="adj2" fmla="val 1600911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524000" y="1469571"/>
            <a:ext cx="4615543" cy="5050972"/>
          </a:xfrm>
          <a:custGeom>
            <a:avLst/>
            <a:gdLst>
              <a:gd name="connsiteX0" fmla="*/ 2318657 w 4615543"/>
              <a:gd name="connsiteY0" fmla="*/ 0 h 5050972"/>
              <a:gd name="connsiteX1" fmla="*/ 4506686 w 4615543"/>
              <a:gd name="connsiteY1" fmla="*/ 1284515 h 5050972"/>
              <a:gd name="connsiteX2" fmla="*/ 4615543 w 4615543"/>
              <a:gd name="connsiteY2" fmla="*/ 3603172 h 5050972"/>
              <a:gd name="connsiteX3" fmla="*/ 2558143 w 4615543"/>
              <a:gd name="connsiteY3" fmla="*/ 5050972 h 5050972"/>
              <a:gd name="connsiteX4" fmla="*/ 337457 w 4615543"/>
              <a:gd name="connsiteY4" fmla="*/ 4082143 h 5050972"/>
              <a:gd name="connsiteX5" fmla="*/ 0 w 4615543"/>
              <a:gd name="connsiteY5" fmla="*/ 1556658 h 5050972"/>
              <a:gd name="connsiteX6" fmla="*/ 2318657 w 4615543"/>
              <a:gd name="connsiteY6" fmla="*/ 0 h 505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5543" h="5050972">
                <a:moveTo>
                  <a:pt x="2318657" y="0"/>
                </a:moveTo>
                <a:lnTo>
                  <a:pt x="4506686" y="1284515"/>
                </a:lnTo>
                <a:lnTo>
                  <a:pt x="4615543" y="3603172"/>
                </a:lnTo>
                <a:lnTo>
                  <a:pt x="2558143" y="5050972"/>
                </a:lnTo>
                <a:lnTo>
                  <a:pt x="337457" y="4082143"/>
                </a:lnTo>
                <a:lnTo>
                  <a:pt x="0" y="1556658"/>
                </a:lnTo>
                <a:lnTo>
                  <a:pt x="2318657" y="0"/>
                </a:lnTo>
                <a:close/>
              </a:path>
            </a:pathLst>
          </a:cu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9758" y="162877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29" name="Rectangle 28"/>
          <p:cNvSpPr/>
          <p:nvPr/>
        </p:nvSpPr>
        <p:spPr>
          <a:xfrm>
            <a:off x="6623303" y="3212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92352" y="4348986"/>
            <a:ext cx="237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a point A on the circle.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c. Hexagon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336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17" grpId="0" animBg="1"/>
      <p:bldP spid="23" grpId="0" animBg="1"/>
      <p:bldP spid="24" grpId="0" animBg="1"/>
      <p:bldP spid="25" grpId="0" animBg="1"/>
      <p:bldP spid="26" grpId="0" animBg="1"/>
      <p:bldP spid="19" grpId="0" animBg="1"/>
      <p:bldP spid="28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5871</TotalTime>
  <Words>2224</Words>
  <Application>Microsoft Office PowerPoint</Application>
  <PresentationFormat>On-screen Show (4:3)</PresentationFormat>
  <Paragraphs>298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GCSE: Constructions &amp; Loci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9: Loci</dc:title>
  <dc:creator>jamf</dc:creator>
  <cp:lastModifiedBy>barkerje</cp:lastModifiedBy>
  <cp:revision>55</cp:revision>
  <dcterms:created xsi:type="dcterms:W3CDTF">2013-12-30T20:07:56Z</dcterms:created>
  <dcterms:modified xsi:type="dcterms:W3CDTF">2016-08-31T21:38:29Z</dcterms:modified>
</cp:coreProperties>
</file>