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handoutMasterIdLst>
    <p:handoutMasterId r:id="rId14"/>
  </p:handoutMasterIdLst>
  <p:sldIdLst>
    <p:sldId id="273" r:id="rId2"/>
    <p:sldId id="274" r:id="rId3"/>
    <p:sldId id="275" r:id="rId4"/>
    <p:sldId id="276" r:id="rId5"/>
    <p:sldId id="277" r:id="rId6"/>
    <p:sldId id="278" r:id="rId7"/>
    <p:sldId id="279" r:id="rId8"/>
    <p:sldId id="280" r:id="rId9"/>
    <p:sldId id="281" r:id="rId10"/>
    <p:sldId id="282" r:id="rId11"/>
    <p:sldId id="28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D42"/>
    <a:srgbClr val="2F8A39"/>
    <a:srgbClr val="1E2456"/>
    <a:srgbClr val="0090C8"/>
    <a:srgbClr val="008CBB"/>
    <a:srgbClr val="FBFBFB"/>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86410" autoAdjust="0"/>
  </p:normalViewPr>
  <p:slideViewPr>
    <p:cSldViewPr snapToGrid="0">
      <p:cViewPr varScale="1">
        <p:scale>
          <a:sx n="63" d="100"/>
          <a:sy n="63" d="100"/>
        </p:scale>
        <p:origin x="-135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BF09B9-491D-412E-8E61-9F05D9D1EC89}" type="datetimeFigureOut">
              <a:rPr lang="en-US" smtClean="0"/>
              <a:pPr/>
              <a:t>9/6/2016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0D448-17E0-437A-89F1-F1AC9B2B32A7}" type="slidenum">
              <a:rPr lang="en-US" smtClean="0"/>
              <a:pPr/>
              <a:t>‹#›</a:t>
            </a:fld>
            <a:endParaRPr lang="en-US"/>
          </a:p>
        </p:txBody>
      </p:sp>
    </p:spTree>
    <p:extLst>
      <p:ext uri="{BB962C8B-B14F-4D97-AF65-F5344CB8AC3E}">
        <p14:creationId xmlns="" xmlns:p14="http://schemas.microsoft.com/office/powerpoint/2010/main" val="138146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884614" y="0"/>
            <a:ext cx="2971800" cy="458788"/>
          </a:xfrm>
          <a:prstGeom prst="rect">
            <a:avLst/>
          </a:prstGeom>
        </p:spPr>
        <p:txBody>
          <a:bodyPr vert="horz" lIns="91438" tIns="45719" rIns="91438" bIns="45719" rtlCol="0"/>
          <a:lstStyle>
            <a:lvl1pPr algn="r">
              <a:defRPr sz="1200"/>
            </a:lvl1pPr>
          </a:lstStyle>
          <a:p>
            <a:fld id="{25A79CEC-FFC0-4A85-A387-9AA343A01F0D}" type="datetimeFigureOut">
              <a:rPr lang="en-US" smtClean="0"/>
              <a:pPr/>
              <a:t>9/6/2016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8" tIns="45719" rIns="91438"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4"/>
            <a:ext cx="2971800" cy="458787"/>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8" tIns="45719" rIns="91438" bIns="45719" rtlCol="0" anchor="b"/>
          <a:lstStyle>
            <a:lvl1pPr algn="r">
              <a:defRPr sz="1200"/>
            </a:lvl1pPr>
          </a:lstStyle>
          <a:p>
            <a:fld id="{D7E81D65-D405-48A8-B041-B56D5EEED82B}" type="slidenum">
              <a:rPr lang="en-US" smtClean="0"/>
              <a:pPr/>
              <a:t>‹#›</a:t>
            </a:fld>
            <a:endParaRPr lang="en-US" dirty="0"/>
          </a:p>
        </p:txBody>
      </p:sp>
    </p:spTree>
    <p:extLst>
      <p:ext uri="{BB962C8B-B14F-4D97-AF65-F5344CB8AC3E}">
        <p14:creationId xmlns="" xmlns:p14="http://schemas.microsoft.com/office/powerpoint/2010/main" val="24535134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81" fontAlgn="base">
              <a:spcBef>
                <a:spcPct val="30000"/>
              </a:spcBef>
              <a:spcAft>
                <a:spcPct val="0"/>
              </a:spcAft>
              <a:defRPr/>
            </a:pPr>
            <a:r>
              <a:rPr lang="en-US" dirty="0" smtClean="0"/>
              <a:t>We use the term resources to refer to natural resources, human resources,</a:t>
            </a:r>
            <a:r>
              <a:rPr lang="en-US" baseline="0" dirty="0" smtClean="0"/>
              <a:t> </a:t>
            </a:r>
            <a:r>
              <a:rPr lang="en-US" dirty="0" smtClean="0"/>
              <a:t>financial resources and intangible resources.</a:t>
            </a:r>
            <a:r>
              <a:rPr lang="en-US" baseline="0" dirty="0" smtClean="0"/>
              <a:t> </a:t>
            </a:r>
            <a:r>
              <a:rPr lang="en-US" b="1" dirty="0" smtClean="0"/>
              <a:t>Natural resources </a:t>
            </a:r>
            <a:r>
              <a:rPr lang="en-US" b="0" dirty="0" smtClean="0"/>
              <a:t>are land,</a:t>
            </a:r>
            <a:r>
              <a:rPr lang="en-US" b="0" baseline="0" dirty="0" smtClean="0"/>
              <a:t> forest, minerals, water and other things not made by people. </a:t>
            </a:r>
            <a:r>
              <a:rPr lang="en-US" b="1" dirty="0" smtClean="0"/>
              <a:t>Human</a:t>
            </a:r>
            <a:r>
              <a:rPr lang="en-US" b="1" baseline="0" dirty="0" smtClean="0"/>
              <a:t> resources </a:t>
            </a:r>
            <a:r>
              <a:rPr lang="en-US" b="0" baseline="0" dirty="0" smtClean="0"/>
              <a:t>are the physical and mental abilities people use to produce goods and services; also called labor. </a:t>
            </a:r>
            <a:r>
              <a:rPr lang="en-US" b="1" dirty="0" smtClean="0"/>
              <a:t>Financial</a:t>
            </a:r>
            <a:r>
              <a:rPr lang="en-US" b="1" baseline="0" dirty="0" smtClean="0"/>
              <a:t> resources </a:t>
            </a:r>
            <a:r>
              <a:rPr lang="en-US" b="0" baseline="0" dirty="0" smtClean="0"/>
              <a:t>are the funds used to acquire the natural and human resources needed to provide products; also called capital.</a:t>
            </a:r>
          </a:p>
          <a:p>
            <a:pPr defTabSz="914381" fontAlgn="base">
              <a:spcBef>
                <a:spcPct val="30000"/>
              </a:spcBef>
              <a:spcAft>
                <a:spcPct val="0"/>
              </a:spcAft>
              <a:defRPr/>
            </a:pPr>
            <a:endParaRPr lang="en-US" b="1" dirty="0" smtClean="0"/>
          </a:p>
          <a:p>
            <a:r>
              <a:rPr lang="en-US" dirty="0"/>
              <a:t>Because natural, human, and financial resources are used to produce goods and services, they are sometimes called </a:t>
            </a:r>
            <a:r>
              <a:rPr lang="en-US" i="1" dirty="0"/>
              <a:t>factors of production. </a:t>
            </a:r>
            <a:r>
              <a:rPr lang="en-IN" dirty="0" smtClean="0"/>
              <a:t>The firm can also have intangible resources such as a good reputation for quality products or being socially responsible. </a:t>
            </a:r>
            <a:r>
              <a:rPr lang="en-US" dirty="0"/>
              <a:t>The goal is to turn the factors of production and intangible resources into a competitive advantage.</a:t>
            </a:r>
            <a:endParaRPr lang="en-IN" dirty="0" smtClean="0"/>
          </a:p>
          <a:p>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pPr/>
              <a:t>1</a:t>
            </a:fld>
            <a:endParaRPr lang="en-US" dirty="0"/>
          </a:p>
        </p:txBody>
      </p:sp>
    </p:spTree>
    <p:extLst>
      <p:ext uri="{BB962C8B-B14F-4D97-AF65-F5344CB8AC3E}">
        <p14:creationId xmlns="" xmlns:p14="http://schemas.microsoft.com/office/powerpoint/2010/main" val="412346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81" fontAlgn="base">
              <a:spcBef>
                <a:spcPct val="30000"/>
              </a:spcBef>
              <a:spcAft>
                <a:spcPct val="0"/>
              </a:spcAft>
              <a:defRPr/>
            </a:pPr>
            <a:r>
              <a:rPr lang="en-US" dirty="0" smtClean="0"/>
              <a:t>Many economies – including those in the United States, Canada and Japan – are based on free enterprise, and many communist and socialist</a:t>
            </a:r>
            <a:r>
              <a:rPr lang="en-US" baseline="0" dirty="0" smtClean="0"/>
              <a:t> countries, such as China and Russia, are applying more principles of free enterprise to their own economic systems. Free enterprise allows a company to succeed or fail on the basis of market demand.  Companies that can efficiently manufacture and sell products consumers desire will probably succeed, those companies that do not, will most likely fail.</a:t>
            </a:r>
          </a:p>
          <a:p>
            <a:pPr defTabSz="914381" fontAlgn="base">
              <a:spcBef>
                <a:spcPct val="30000"/>
              </a:spcBef>
              <a:spcAft>
                <a:spcPct val="0"/>
              </a:spcAft>
              <a:defRPr/>
            </a:pPr>
            <a:endParaRPr lang="en-US" baseline="0" dirty="0" smtClean="0"/>
          </a:p>
          <a:p>
            <a:pPr defTabSz="914381" fontAlgn="base">
              <a:spcBef>
                <a:spcPct val="30000"/>
              </a:spcBef>
              <a:spcAft>
                <a:spcPct val="0"/>
              </a:spcAft>
              <a:defRPr/>
            </a:pPr>
            <a:r>
              <a:rPr lang="en-US" dirty="0" smtClean="0"/>
              <a:t>An entrepreneur presents his idea for a new product. Entrepreneurs are more productive in free-enterprise systems.</a:t>
            </a:r>
          </a:p>
          <a:p>
            <a:pPr defTabSz="914381" fontAlgn="base">
              <a:spcBef>
                <a:spcPct val="30000"/>
              </a:spcBef>
              <a:spcAft>
                <a:spcPct val="0"/>
              </a:spcAf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pPr/>
              <a:t>10</a:t>
            </a:fld>
            <a:endParaRPr lang="en-US" dirty="0"/>
          </a:p>
        </p:txBody>
      </p:sp>
    </p:spTree>
    <p:extLst>
      <p:ext uri="{BB962C8B-B14F-4D97-AF65-F5344CB8AC3E}">
        <p14:creationId xmlns="" xmlns:p14="http://schemas.microsoft.com/office/powerpoint/2010/main" val="2065533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4381" fontAlgn="base">
              <a:spcBef>
                <a:spcPct val="30000"/>
              </a:spcBef>
              <a:spcAft>
                <a:spcPct val="0"/>
              </a:spcAft>
              <a:defRPr/>
            </a:pPr>
            <a:r>
              <a:rPr lang="en-IN" dirty="0" smtClean="0"/>
              <a:t>A number of basic individual and business rights must exist for free enterprise to work.</a:t>
            </a:r>
            <a:r>
              <a:rPr lang="en-IN" baseline="0" dirty="0" smtClean="0"/>
              <a:t> </a:t>
            </a:r>
            <a:r>
              <a:rPr lang="en-US" dirty="0"/>
              <a:t>These rights are the goals of many countries that have recently embraced free enterprise.</a:t>
            </a:r>
          </a:p>
          <a:p>
            <a:pPr defTabSz="914381" fontAlgn="base">
              <a:spcBef>
                <a:spcPct val="30000"/>
              </a:spcBef>
              <a:spcAft>
                <a:spcPct val="0"/>
              </a:spcAft>
              <a:defRPr/>
            </a:pPr>
            <a:endParaRPr lang="en-US" dirty="0"/>
          </a:p>
          <a:p>
            <a:r>
              <a:rPr lang="en-US" dirty="0"/>
              <a:t>1. Individuals must have the right to own property and to pass this property on to their heirs. This right motivates people to work hard and save to buy property.</a:t>
            </a:r>
          </a:p>
          <a:p>
            <a:endParaRPr lang="en-US" dirty="0"/>
          </a:p>
          <a:p>
            <a:r>
              <a:rPr lang="en-US" dirty="0"/>
              <a:t>2. Individuals and businesses must have the right to earn profits and to use the profits as they wish, within the constraints of their society’s laws, principles, and values.</a:t>
            </a:r>
          </a:p>
          <a:p>
            <a:endParaRPr lang="en-US" dirty="0"/>
          </a:p>
          <a:p>
            <a:r>
              <a:rPr lang="en-US" dirty="0"/>
              <a:t>3. Individuals and businesses must have the right to make decisions that determine the way the business operates. Although there is government regulation, the philosophy in countries like the United States and Australia is to permit maximum freedom within a set of rules of fairness.</a:t>
            </a:r>
          </a:p>
          <a:p>
            <a:endParaRPr lang="en-US" dirty="0"/>
          </a:p>
          <a:p>
            <a:r>
              <a:rPr lang="en-US" dirty="0"/>
              <a:t>4. Individuals must have the right to choose what career to pursue, where to live, what goods and services to purchase, and more. Businesses must have the right to choose where to locate, what goods and services to produce, what resources to use in the production process, and so on.</a:t>
            </a:r>
          </a:p>
          <a:p>
            <a:endParaRPr lang="en-US" dirty="0"/>
          </a:p>
          <a:p>
            <a:r>
              <a:rPr lang="en-US" dirty="0"/>
              <a:t>Without these rights, businesses cannot function effectively because they are not motivated to succeed. Thus, these rights make possible the open exchange of goods and services. </a:t>
            </a:r>
            <a:endParaRPr lang="en-US" dirty="0" smtClean="0"/>
          </a:p>
          <a:p>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pPr/>
              <a:t>11</a:t>
            </a:fld>
            <a:endParaRPr lang="en-US" dirty="0"/>
          </a:p>
        </p:txBody>
      </p:sp>
    </p:spTree>
    <p:extLst>
      <p:ext uri="{BB962C8B-B14F-4D97-AF65-F5344CB8AC3E}">
        <p14:creationId xmlns="" xmlns:p14="http://schemas.microsoft.com/office/powerpoint/2010/main" val="173165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81" fontAlgn="base">
              <a:spcBef>
                <a:spcPct val="30000"/>
              </a:spcBef>
              <a:spcAft>
                <a:spcPct val="0"/>
              </a:spcAft>
              <a:defRPr/>
            </a:pPr>
            <a:r>
              <a:rPr lang="en-US" dirty="0" smtClean="0"/>
              <a:t>An </a:t>
            </a:r>
            <a:r>
              <a:rPr lang="en-US" b="1" dirty="0" smtClean="0"/>
              <a:t>economic system </a:t>
            </a:r>
            <a:r>
              <a:rPr lang="en-US" b="0" dirty="0" smtClean="0"/>
              <a:t>describes </a:t>
            </a:r>
            <a:r>
              <a:rPr lang="en-US" dirty="0" smtClean="0"/>
              <a:t>how a particular society distributes its resources to produce goods and services. </a:t>
            </a:r>
          </a:p>
          <a:p>
            <a:pPr defTabSz="914381" fontAlgn="base">
              <a:spcBef>
                <a:spcPct val="30000"/>
              </a:spcBef>
              <a:spcAft>
                <a:spcPct val="0"/>
              </a:spcAft>
              <a:defRPr/>
            </a:pPr>
            <a:endParaRPr lang="en-US" dirty="0" smtClean="0"/>
          </a:p>
          <a:p>
            <a:pPr defTabSz="914381" fontAlgn="base">
              <a:spcBef>
                <a:spcPct val="30000"/>
              </a:spcBef>
              <a:spcAft>
                <a:spcPct val="0"/>
              </a:spcAft>
              <a:defRPr/>
            </a:pPr>
            <a:r>
              <a:rPr lang="en-US" dirty="0" smtClean="0"/>
              <a:t>A central issue of economics is how to fulfill an unlimited demand for goods and services in a world with a limited supply of resources. </a:t>
            </a:r>
          </a:p>
          <a:p>
            <a:endParaRPr lang="en-US" dirty="0"/>
          </a:p>
          <a:p>
            <a:r>
              <a:rPr lang="en-US" dirty="0"/>
              <a:t>Although economic systems handle the distribution of resources in different ways, all economic systems must address three important issues:</a:t>
            </a:r>
          </a:p>
          <a:p>
            <a:pPr marL="228596" indent="-228596" defTabSz="914381" fontAlgn="base">
              <a:spcBef>
                <a:spcPct val="30000"/>
              </a:spcBef>
              <a:spcAft>
                <a:spcPct val="0"/>
              </a:spcAft>
              <a:buFont typeface="+mj-lt"/>
              <a:buAutoNum type="arabicPeriod"/>
              <a:defRPr/>
            </a:pPr>
            <a:r>
              <a:rPr lang="en-US" dirty="0" smtClean="0"/>
              <a:t>What goods and services, and how much of each, will satisfy consumers’ needs?</a:t>
            </a:r>
          </a:p>
          <a:p>
            <a:pPr marL="228596" indent="-228596" defTabSz="914381" fontAlgn="base">
              <a:spcBef>
                <a:spcPct val="30000"/>
              </a:spcBef>
              <a:spcAft>
                <a:spcPct val="0"/>
              </a:spcAft>
              <a:buFont typeface="+mj-lt"/>
              <a:buAutoNum type="arabicPeriod"/>
              <a:defRPr/>
            </a:pPr>
            <a:r>
              <a:rPr lang="en-US" dirty="0" smtClean="0"/>
              <a:t>How will goods and services be produced, who will produce them, and with what</a:t>
            </a:r>
            <a:r>
              <a:rPr lang="en-US" baseline="0" dirty="0" smtClean="0"/>
              <a:t> resources will they be produced?</a:t>
            </a:r>
          </a:p>
          <a:p>
            <a:pPr marL="228596" indent="-228596" defTabSz="914381" fontAlgn="base">
              <a:spcBef>
                <a:spcPct val="30000"/>
              </a:spcBef>
              <a:spcAft>
                <a:spcPct val="0"/>
              </a:spcAft>
              <a:buFont typeface="+mj-lt"/>
              <a:buAutoNum type="arabicPeriod"/>
              <a:defRPr/>
            </a:pPr>
            <a:r>
              <a:rPr lang="en-US" baseline="0" dirty="0" smtClean="0"/>
              <a:t>How are the goods and services to be distributed to consumers?</a:t>
            </a:r>
            <a:endParaRPr lang="en-US" dirty="0" smtClean="0"/>
          </a:p>
          <a:p>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pPr/>
              <a:t>2</a:t>
            </a:fld>
            <a:endParaRPr lang="en-US" dirty="0"/>
          </a:p>
        </p:txBody>
      </p:sp>
    </p:spTree>
    <p:extLst>
      <p:ext uri="{BB962C8B-B14F-4D97-AF65-F5344CB8AC3E}">
        <p14:creationId xmlns="" xmlns:p14="http://schemas.microsoft.com/office/powerpoint/2010/main" val="41005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Communism</a:t>
            </a:r>
            <a:r>
              <a:rPr lang="en-US" dirty="0" smtClean="0"/>
              <a:t> was first described by Karl Marx as a society in which the people, without regard to class, own all of the nation’s resources.  Today, there are a few countries that are considered to be communistic</a:t>
            </a:r>
            <a:r>
              <a:rPr lang="en-US" baseline="0" dirty="0" smtClean="0"/>
              <a:t> but no true communist economy exists today that satisfies Marx’s ideal.</a:t>
            </a:r>
          </a:p>
          <a:p>
            <a:endParaRPr lang="en-US" dirty="0" smtClean="0"/>
          </a:p>
          <a:p>
            <a:r>
              <a:rPr lang="en-US" dirty="0"/>
              <a:t>On paper, communism appears to be efficient and equitable, producing less of a gap between rich and poor. In practice, however, communist economies have been marked by low standards of living, critical shortages of consumer goods, high prices, corruption, and little freedom.</a:t>
            </a:r>
            <a:r>
              <a:rPr lang="en-US" dirty="0" smtClean="0"/>
              <a:t> Examples</a:t>
            </a:r>
            <a:r>
              <a:rPr lang="en-US" baseline="0" dirty="0" smtClean="0"/>
              <a:t> of communist societies include China and Cuba.</a:t>
            </a:r>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pPr/>
              <a:t>3</a:t>
            </a:fld>
            <a:endParaRPr lang="en-US" dirty="0"/>
          </a:p>
        </p:txBody>
      </p:sp>
    </p:spTree>
    <p:extLst>
      <p:ext uri="{BB962C8B-B14F-4D97-AF65-F5344CB8AC3E}">
        <p14:creationId xmlns="" xmlns:p14="http://schemas.microsoft.com/office/powerpoint/2010/main" val="291677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Socialism</a:t>
            </a:r>
            <a:r>
              <a:rPr lang="en-US" dirty="0" smtClean="0"/>
              <a:t> is an economic system in which the government owns and operates the basic industries</a:t>
            </a:r>
            <a:r>
              <a:rPr lang="en-US" baseline="0" dirty="0" smtClean="0"/>
              <a:t> (</a:t>
            </a:r>
            <a:r>
              <a:rPr lang="en-US" dirty="0"/>
              <a:t>postal service, telephone, utilities, transportation, health care, banking, and some manufacturing) but</a:t>
            </a:r>
            <a:r>
              <a:rPr lang="en-US" dirty="0" smtClean="0"/>
              <a:t> individuals own most businesses. </a:t>
            </a:r>
          </a:p>
          <a:p>
            <a:endParaRPr lang="en-US" dirty="0"/>
          </a:p>
          <a:p>
            <a:r>
              <a:rPr lang="en-US" dirty="0"/>
              <a:t>Most socialist nations are democratic and recognize basic individual freedoms.  Socialist economies profess egalitarianism—equal distribution of income and social services. They believe their economies are more stable than those of other nations. Although this may be true, taxes and unemployment are generally higher in socialist countries. </a:t>
            </a:r>
            <a:r>
              <a:rPr lang="en-US" dirty="0" smtClean="0"/>
              <a:t>Examples of socialistic societies include Sweden, Israel, and India.</a:t>
            </a:r>
          </a:p>
          <a:p>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pPr/>
              <a:t>4</a:t>
            </a:fld>
            <a:endParaRPr lang="en-US" dirty="0"/>
          </a:p>
        </p:txBody>
      </p:sp>
    </p:spTree>
    <p:extLst>
      <p:ext uri="{BB962C8B-B14F-4D97-AF65-F5344CB8AC3E}">
        <p14:creationId xmlns="" xmlns:p14="http://schemas.microsoft.com/office/powerpoint/2010/main" val="25415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Capitalism,</a:t>
            </a:r>
            <a:r>
              <a:rPr lang="en-US" b="1" baseline="0" dirty="0" smtClean="0"/>
              <a:t> or </a:t>
            </a:r>
            <a:r>
              <a:rPr lang="en-US" b="1" dirty="0" smtClean="0"/>
              <a:t>free enterprise</a:t>
            </a:r>
            <a:r>
              <a:rPr lang="en-US" dirty="0" smtClean="0"/>
              <a:t>, is an economic system in which individuals own and operate the majority of businesses that provide goods and services.  Competition, supply, and demand determine which goods and services are produced, how they are produced, and how they are distributed.  Examples include Australia, the United States, Canada, and Japan.</a:t>
            </a:r>
          </a:p>
          <a:p>
            <a:endParaRPr lang="en-US" dirty="0" smtClean="0"/>
          </a:p>
          <a:p>
            <a:pPr defTabSz="914381" fontAlgn="base">
              <a:spcBef>
                <a:spcPct val="30000"/>
              </a:spcBef>
              <a:spcAft>
                <a:spcPct val="0"/>
              </a:spcAft>
              <a:defRPr/>
            </a:pPr>
            <a:r>
              <a:rPr lang="en-US" dirty="0" smtClean="0"/>
              <a:t>There are two forms of capitalism: free-market</a:t>
            </a:r>
            <a:r>
              <a:rPr lang="en-US" baseline="0" dirty="0" smtClean="0"/>
              <a:t> system</a:t>
            </a:r>
            <a:r>
              <a:rPr lang="en-US" dirty="0" smtClean="0"/>
              <a:t> and modified capitalism.  </a:t>
            </a:r>
          </a:p>
          <a:p>
            <a:pPr defTabSz="914381" fontAlgn="base">
              <a:spcBef>
                <a:spcPct val="30000"/>
              </a:spcBef>
              <a:spcAft>
                <a:spcPct val="0"/>
              </a:spcAft>
              <a:defRPr/>
            </a:pPr>
            <a:endParaRPr lang="en-US" dirty="0" smtClean="0"/>
          </a:p>
          <a:p>
            <a:pPr defTabSz="914381" fontAlgn="base">
              <a:spcBef>
                <a:spcPct val="30000"/>
              </a:spcBef>
              <a:spcAft>
                <a:spcPct val="0"/>
              </a:spcAft>
              <a:defRPr/>
            </a:pPr>
            <a:r>
              <a:rPr lang="en-US" dirty="0" smtClean="0"/>
              <a:t>In pure capitalism,</a:t>
            </a:r>
            <a:r>
              <a:rPr lang="en-US" baseline="0" dirty="0" smtClean="0"/>
              <a:t> also </a:t>
            </a:r>
            <a:r>
              <a:rPr lang="en-US" dirty="0" smtClean="0"/>
              <a:t>called a </a:t>
            </a:r>
            <a:r>
              <a:rPr lang="en-US" b="1" dirty="0" smtClean="0"/>
              <a:t>free-market system</a:t>
            </a:r>
            <a:r>
              <a:rPr lang="en-US" b="0" dirty="0" smtClean="0"/>
              <a:t>,</a:t>
            </a:r>
            <a:r>
              <a:rPr lang="en-US" dirty="0" smtClean="0"/>
              <a:t> </a:t>
            </a:r>
            <a:r>
              <a:rPr lang="en-US" baseline="0" dirty="0" smtClean="0"/>
              <a:t> </a:t>
            </a:r>
            <a:r>
              <a:rPr lang="en-US" dirty="0" smtClean="0"/>
              <a:t>all economic decisions are made without government intervention.  It was first described by Adam Smith, the father of capitalism, who said the “invisible hand of competition”  best regulates the economy in his famous treatise </a:t>
            </a:r>
            <a:r>
              <a:rPr lang="en-US" i="1" dirty="0" smtClean="0"/>
              <a:t>The Wealth of Nations</a:t>
            </a:r>
            <a:r>
              <a:rPr lang="en-US" dirty="0" smtClean="0"/>
              <a:t>.   Smith’s system is also called </a:t>
            </a:r>
            <a:r>
              <a:rPr lang="en-US" i="1" dirty="0" smtClean="0"/>
              <a:t>laissez-faire </a:t>
            </a:r>
            <a:r>
              <a:rPr lang="en-US" i="0" dirty="0" smtClean="0"/>
              <a:t>(“let it be”) </a:t>
            </a:r>
            <a:r>
              <a:rPr lang="en-US" i="1" dirty="0" smtClean="0"/>
              <a:t>capitalism </a:t>
            </a:r>
            <a:r>
              <a:rPr lang="en-US" i="0" dirty="0" smtClean="0"/>
              <a:t>because the government does</a:t>
            </a:r>
            <a:r>
              <a:rPr lang="en-US" i="0" baseline="0" dirty="0" smtClean="0"/>
              <a:t> not interfere in business.</a:t>
            </a:r>
            <a:endParaRPr lang="en-US" dirty="0" smtClean="0"/>
          </a:p>
          <a:p>
            <a:pPr defTabSz="914381" fontAlgn="base">
              <a:spcBef>
                <a:spcPct val="30000"/>
              </a:spcBef>
              <a:spcAft>
                <a:spcPct val="0"/>
              </a:spcAft>
              <a:defRPr/>
            </a:pPr>
            <a:endParaRPr lang="en-US" dirty="0" smtClean="0"/>
          </a:p>
          <a:p>
            <a:pPr defTabSz="914381" fontAlgn="base">
              <a:spcBef>
                <a:spcPct val="30000"/>
              </a:spcBef>
              <a:spcAft>
                <a:spcPct val="0"/>
              </a:spcAft>
              <a:defRPr/>
            </a:pPr>
            <a:r>
              <a:rPr lang="en-US" dirty="0" smtClean="0"/>
              <a:t>Modified capitalism differs from pure capitalism in that the government intervenes and regulates business to some extent.  One of the ways in which the United States and Canadian governments regulate business is through laws.</a:t>
            </a:r>
            <a:endParaRPr lang="en-IN" dirty="0" smtClean="0"/>
          </a:p>
          <a:p>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pPr/>
              <a:t>5</a:t>
            </a:fld>
            <a:endParaRPr lang="en-US" dirty="0"/>
          </a:p>
        </p:txBody>
      </p:sp>
    </p:spTree>
    <p:extLst>
      <p:ext uri="{BB962C8B-B14F-4D97-AF65-F5344CB8AC3E}">
        <p14:creationId xmlns="" xmlns:p14="http://schemas.microsoft.com/office/powerpoint/2010/main" val="3583998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Communism</a:t>
            </a:r>
            <a:r>
              <a:rPr lang="en-US" dirty="0" smtClean="0"/>
              <a:t> was first described by Karl Marx as a society in which the people, without regard to class, own all of the nation’s resources.  Today, there are a few countries that are considered to be communistic</a:t>
            </a:r>
            <a:r>
              <a:rPr lang="en-US" baseline="0" dirty="0" smtClean="0"/>
              <a:t> but no true communist economy exists today that satisfies Marx’s ideal.</a:t>
            </a:r>
          </a:p>
          <a:p>
            <a:endParaRPr lang="en-US" dirty="0" smtClean="0"/>
          </a:p>
          <a:p>
            <a:r>
              <a:rPr lang="en-US" dirty="0"/>
              <a:t>On paper, communism appears to be efficient and equitable, producing less of a gap between rich and poor. In practice, however, communist economies have been marked by low standards of living, critical shortages of consumer goods, high prices, corruption, and little freedom.</a:t>
            </a:r>
            <a:r>
              <a:rPr lang="en-US" dirty="0" smtClean="0"/>
              <a:t> Examples</a:t>
            </a:r>
            <a:r>
              <a:rPr lang="en-US" baseline="0" dirty="0" smtClean="0"/>
              <a:t> of communist societies include China and Cuba.</a:t>
            </a:r>
            <a:endParaRPr lang="en-IN"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pPr/>
              <a:t>6</a:t>
            </a:fld>
            <a:endParaRPr lang="en-US" dirty="0"/>
          </a:p>
        </p:txBody>
      </p:sp>
    </p:spTree>
    <p:extLst>
      <p:ext uri="{BB962C8B-B14F-4D97-AF65-F5344CB8AC3E}">
        <p14:creationId xmlns="" xmlns:p14="http://schemas.microsoft.com/office/powerpoint/2010/main" val="57316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Communism</a:t>
            </a:r>
            <a:r>
              <a:rPr lang="en-US" dirty="0" smtClean="0"/>
              <a:t> was first described by Karl Marx as a society in which the people, without regard to class, own all of the nation’s resources.  Today, there are a few countries that are considered to be communistic</a:t>
            </a:r>
            <a:r>
              <a:rPr lang="en-US" baseline="0" dirty="0" smtClean="0"/>
              <a:t> but no true communist economy exists today that satisfies Marx’s ideal.</a:t>
            </a:r>
          </a:p>
          <a:p>
            <a:endParaRPr lang="en-US" dirty="0" smtClean="0"/>
          </a:p>
          <a:p>
            <a:r>
              <a:rPr lang="en-US" dirty="0"/>
              <a:t>On paper, communism appears to be efficient and equitable, producing less of a gap between rich and poor. In practice, however, communist economies have been marked by low standards of living, critical shortages of consumer goods, high prices, corruption, and little freedom.</a:t>
            </a:r>
            <a:r>
              <a:rPr lang="en-US" dirty="0" smtClean="0"/>
              <a:t> Examples</a:t>
            </a:r>
            <a:r>
              <a:rPr lang="en-US" baseline="0" dirty="0" smtClean="0"/>
              <a:t> of communist societies include China and Cuba.</a:t>
            </a:r>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pPr/>
              <a:t>7</a:t>
            </a:fld>
            <a:endParaRPr lang="en-US" dirty="0"/>
          </a:p>
        </p:txBody>
      </p:sp>
    </p:spTree>
    <p:extLst>
      <p:ext uri="{BB962C8B-B14F-4D97-AF65-F5344CB8AC3E}">
        <p14:creationId xmlns="" xmlns:p14="http://schemas.microsoft.com/office/powerpoint/2010/main" val="135265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81" fontAlgn="base">
              <a:spcBef>
                <a:spcPct val="30000"/>
              </a:spcBef>
              <a:spcAft>
                <a:spcPct val="0"/>
              </a:spcAft>
              <a:defRPr/>
            </a:pPr>
            <a:r>
              <a:rPr lang="en-US" dirty="0" smtClean="0"/>
              <a:t>No country practices a pure form of communism, socialism, or capitalism, although most tend to favor one system over the others. Most nations operate as </a:t>
            </a:r>
            <a:r>
              <a:rPr lang="en-US" b="1" dirty="0" smtClean="0"/>
              <a:t>mixed economies</a:t>
            </a:r>
            <a:r>
              <a:rPr lang="en-US" b="0" dirty="0" smtClean="0"/>
              <a:t>, which </a:t>
            </a:r>
            <a:r>
              <a:rPr lang="en-US" dirty="0" smtClean="0"/>
              <a:t>have elements from more than</a:t>
            </a:r>
            <a:r>
              <a:rPr lang="en-US" b="1" dirty="0" smtClean="0"/>
              <a:t> </a:t>
            </a:r>
            <a:r>
              <a:rPr lang="en-US" dirty="0" smtClean="0"/>
              <a:t>one economic system.</a:t>
            </a:r>
          </a:p>
          <a:p>
            <a:pPr defTabSz="914381" fontAlgn="base">
              <a:spcBef>
                <a:spcPct val="30000"/>
              </a:spcBef>
              <a:spcAft>
                <a:spcPct val="0"/>
              </a:spcAft>
              <a:defRPr/>
            </a:pPr>
            <a:endParaRPr lang="en-US" dirty="0" smtClean="0"/>
          </a:p>
          <a:p>
            <a:r>
              <a:rPr lang="en-US" dirty="0"/>
              <a:t>In socialist Sweden, most businesses are owned and operated by private individuals. In capitalist United States, an independent federal agency operates the postal service.</a:t>
            </a:r>
          </a:p>
          <a:p>
            <a:endParaRPr lang="en-US" dirty="0"/>
          </a:p>
          <a:p>
            <a:r>
              <a:rPr lang="en-US" dirty="0"/>
              <a:t>Countries such as China and Russia have used state capitalism to advance the economy. State capitalism tries to integrate the powers of the state with the advantages of capitalism. It is led by the government but uses capitalistic tools such as listing state-owned companies on the stock market and embracing globalization.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pPr/>
              <a:t>8</a:t>
            </a:fld>
            <a:endParaRPr lang="en-US" dirty="0"/>
          </a:p>
        </p:txBody>
      </p:sp>
    </p:spTree>
    <p:extLst>
      <p:ext uri="{BB962C8B-B14F-4D97-AF65-F5344CB8AC3E}">
        <p14:creationId xmlns="" xmlns:p14="http://schemas.microsoft.com/office/powerpoint/2010/main" val="2874403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81">
              <a:defRPr/>
            </a:pPr>
            <a:r>
              <a:rPr lang="en-US" dirty="0"/>
              <a:t>Modified capitalism differs from pure capitalism in that the government intervenes and regulates business to some extent. One of the ways in which the United States and Canadian governments regulate business is through laws. Laws such as the Federal Trade Commission Act, which created the Federal Trade Commission to enforce antitrust laws and monitor businesses to ensure fair competition, illustrate the importance of the government’s role in the economy. </a:t>
            </a:r>
          </a:p>
          <a:p>
            <a:endParaRPr lang="en-US" dirty="0"/>
          </a:p>
        </p:txBody>
      </p:sp>
      <p:sp>
        <p:nvSpPr>
          <p:cNvPr id="4" name="Slide Number Placeholder 3"/>
          <p:cNvSpPr>
            <a:spLocks noGrp="1"/>
          </p:cNvSpPr>
          <p:nvPr>
            <p:ph type="sldNum" sz="quarter" idx="10"/>
          </p:nvPr>
        </p:nvSpPr>
        <p:spPr/>
        <p:txBody>
          <a:bodyPr/>
          <a:lstStyle/>
          <a:p>
            <a:fld id="{D7E81D65-D405-48A8-B041-B56D5EEED82B}" type="slidenum">
              <a:rPr lang="en-US" smtClean="0"/>
              <a:pPr/>
              <a:t>9</a:t>
            </a:fld>
            <a:endParaRPr lang="en-US" dirty="0"/>
          </a:p>
        </p:txBody>
      </p:sp>
    </p:spTree>
    <p:extLst>
      <p:ext uri="{BB962C8B-B14F-4D97-AF65-F5344CB8AC3E}">
        <p14:creationId xmlns="" xmlns:p14="http://schemas.microsoft.com/office/powerpoint/2010/main" val="1611439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457200" y="6309864"/>
            <a:ext cx="8229600" cy="365125"/>
          </a:xfrm>
        </p:spPr>
        <p:txBody>
          <a:bodyPr/>
          <a:lstStyle>
            <a:lvl1pPr>
              <a:defRPr>
                <a:solidFill>
                  <a:schemeClr val="bg1"/>
                </a:solidFill>
              </a:defRPr>
            </a:lvl1pPr>
          </a:lstStyle>
          <a:p>
            <a:pPr>
              <a:defRPr/>
            </a:pPr>
            <a:r>
              <a:rPr lang="en-US" dirty="0" smtClean="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Tree>
    <p:extLst>
      <p:ext uri="{BB962C8B-B14F-4D97-AF65-F5344CB8AC3E}">
        <p14:creationId xmlns="" xmlns:p14="http://schemas.microsoft.com/office/powerpoint/2010/main" val="13138663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457200" y="274638"/>
            <a:ext cx="8229600" cy="5932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054249" y="6356350"/>
            <a:ext cx="7390504" cy="365125"/>
          </a:xfrm>
        </p:spPr>
        <p:txBody>
          <a:bodyPr/>
          <a:lstStyle>
            <a:lvl1pPr>
              <a:defRPr sz="900">
                <a:solidFill>
                  <a:schemeClr val="bg1"/>
                </a:solidFill>
              </a:defRPr>
            </a:lvl1pPr>
          </a:lstStyle>
          <a:p>
            <a:pPr>
              <a:defRPr/>
            </a:pPr>
            <a:r>
              <a:rPr lang="en-US" dirty="0" smtClean="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Tree>
    <p:extLst>
      <p:ext uri="{BB962C8B-B14F-4D97-AF65-F5344CB8AC3E}">
        <p14:creationId xmlns="" xmlns:p14="http://schemas.microsoft.com/office/powerpoint/2010/main" val="14827722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r>
              <a:rPr lang="en-US" dirty="0" smtClean="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Tree>
    <p:extLst>
      <p:ext uri="{BB962C8B-B14F-4D97-AF65-F5344CB8AC3E}">
        <p14:creationId xmlns="" xmlns:p14="http://schemas.microsoft.com/office/powerpoint/2010/main" val="37443462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1D6F8DA-8B7F-4C6F-9526-0EFD602278CA}" type="slidenum">
              <a:rPr lang="en-US"/>
              <a:pPr>
                <a:defRPr/>
              </a:pPr>
              <a:t>‹#›</a:t>
            </a:fld>
            <a:endParaRPr lang="en-US" dirty="0"/>
          </a:p>
        </p:txBody>
      </p:sp>
    </p:spTree>
    <p:extLst>
      <p:ext uri="{BB962C8B-B14F-4D97-AF65-F5344CB8AC3E}">
        <p14:creationId xmlns="" xmlns:p14="http://schemas.microsoft.com/office/powerpoint/2010/main" val="11895038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r>
              <a:rPr lang="en-US" dirty="0" smtClean="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Tree>
    <p:extLst>
      <p:ext uri="{BB962C8B-B14F-4D97-AF65-F5344CB8AC3E}">
        <p14:creationId xmlns="" xmlns:p14="http://schemas.microsoft.com/office/powerpoint/2010/main" val="8532790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a:xfrm>
            <a:off x="537882" y="6356350"/>
            <a:ext cx="7885356" cy="365125"/>
          </a:xfrm>
        </p:spPr>
        <p:txBody>
          <a:bodyPr/>
          <a:lstStyle>
            <a:lvl1pPr>
              <a:defRPr sz="900">
                <a:solidFill>
                  <a:schemeClr val="bg1"/>
                </a:solidFill>
              </a:defRPr>
            </a:lvl1pPr>
          </a:lstStyle>
          <a:p>
            <a:pPr>
              <a:defRPr/>
            </a:pPr>
            <a:r>
              <a:rPr lang="en-US" dirty="0" smtClean="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Tree>
    <p:extLst>
      <p:ext uri="{BB962C8B-B14F-4D97-AF65-F5344CB8AC3E}">
        <p14:creationId xmlns="" xmlns:p14="http://schemas.microsoft.com/office/powerpoint/2010/main" val="40388555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en-US" dirty="0" smtClean="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Tree>
    <p:extLst>
      <p:ext uri="{BB962C8B-B14F-4D97-AF65-F5344CB8AC3E}">
        <p14:creationId xmlns="" xmlns:p14="http://schemas.microsoft.com/office/powerpoint/2010/main" val="1821670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r>
              <a:rPr lang="en-US" dirty="0" smtClean="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Tree>
    <p:extLst>
      <p:ext uri="{BB962C8B-B14F-4D97-AF65-F5344CB8AC3E}">
        <p14:creationId xmlns="" xmlns:p14="http://schemas.microsoft.com/office/powerpoint/2010/main" val="21194431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r>
              <a:rPr lang="en-US" dirty="0" smtClean="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Tree>
    <p:extLst>
      <p:ext uri="{BB962C8B-B14F-4D97-AF65-F5344CB8AC3E}">
        <p14:creationId xmlns="" xmlns:p14="http://schemas.microsoft.com/office/powerpoint/2010/main" val="120321360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57200" y="6303685"/>
            <a:ext cx="8229600" cy="365125"/>
          </a:xfrm>
          <a:prstGeom prst="rect">
            <a:avLst/>
          </a:prstGeom>
        </p:spPr>
        <p:txBody>
          <a:bodyPr vert="horz" lIns="91440" tIns="45720" rIns="91440" bIns="45720" rtlCol="0" anchor="ctr"/>
          <a:lstStyle>
            <a:lvl1pPr algn="ctr" fontAlgn="auto">
              <a:spcBef>
                <a:spcPts val="0"/>
              </a:spcBef>
              <a:spcAft>
                <a:spcPts val="0"/>
              </a:spcAft>
              <a:defRPr sz="1000" dirty="0" smtClean="0">
                <a:solidFill>
                  <a:schemeClr val="bg1"/>
                </a:solidFill>
                <a:latin typeface="+mn-lt"/>
              </a:defRPr>
            </a:lvl1pPr>
          </a:lstStyle>
          <a:p>
            <a:pPr>
              <a:defRPr/>
            </a:pPr>
            <a:r>
              <a:rPr lang="en-US" dirty="0" smtClean="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p>
        </p:txBody>
      </p:sp>
    </p:spTree>
    <p:extLst>
      <p:ext uri="{BB962C8B-B14F-4D97-AF65-F5344CB8AC3E}">
        <p14:creationId xmlns="" xmlns:p14="http://schemas.microsoft.com/office/powerpoint/2010/main" val="19433041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p:hf hdr="0" dt="0"/>
  <p:txStyles>
    <p:titleStyle>
      <a:lvl1pPr algn="ctr" rtl="0" fontAlgn="base">
        <a:spcBef>
          <a:spcPct val="0"/>
        </a:spcBef>
        <a:spcAft>
          <a:spcPct val="0"/>
        </a:spcAft>
        <a:defRPr sz="4000" b="1" kern="1200">
          <a:solidFill>
            <a:schemeClr val="tx1"/>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F8A39"/>
                </a:solidFill>
                <a:latin typeface="Helvetica" pitchFamily="34" charset="0"/>
                <a:ea typeface="ヒラギノ明朝 ProN W3"/>
                <a:cs typeface="Times New Roman" pitchFamily="18" charset="0"/>
                <a:sym typeface="Gill Sans" pitchFamily="34" charset="0"/>
              </a:rPr>
              <a:t>Economic Foundations of Business</a:t>
            </a:r>
            <a:endParaRPr lang="en-US" dirty="0">
              <a:solidFill>
                <a:srgbClr val="2F8A39"/>
              </a:solidFill>
            </a:endParaRPr>
          </a:p>
        </p:txBody>
      </p:sp>
      <p:sp>
        <p:nvSpPr>
          <p:cNvPr id="3" name="Content Placeholder 2"/>
          <p:cNvSpPr>
            <a:spLocks noGrp="1"/>
          </p:cNvSpPr>
          <p:nvPr>
            <p:ph idx="1"/>
          </p:nvPr>
        </p:nvSpPr>
        <p:spPr>
          <a:xfrm>
            <a:off x="457200" y="1600200"/>
            <a:ext cx="8229600" cy="4559300"/>
          </a:xfrm>
        </p:spPr>
        <p:txBody>
          <a:bodyPr/>
          <a:lstStyle/>
          <a:p>
            <a:r>
              <a:rPr lang="en-US" sz="2400" dirty="0" smtClean="0">
                <a:solidFill>
                  <a:srgbClr val="1E2456"/>
                </a:solidFill>
              </a:rPr>
              <a:t>Natural resources</a:t>
            </a:r>
          </a:p>
          <a:p>
            <a:pPr lvl="1"/>
            <a:r>
              <a:rPr lang="en-US" sz="2000" dirty="0"/>
              <a:t>Land, forests, mineral, water, and other things not made by people</a:t>
            </a:r>
          </a:p>
          <a:p>
            <a:r>
              <a:rPr lang="en-US" sz="2400" dirty="0" smtClean="0">
                <a:solidFill>
                  <a:srgbClr val="1E2456"/>
                </a:solidFill>
              </a:rPr>
              <a:t>Human resources (also called labor)</a:t>
            </a:r>
          </a:p>
          <a:p>
            <a:pPr lvl="1"/>
            <a:r>
              <a:rPr lang="en-US" sz="2000" dirty="0">
                <a:ea typeface="ヒラギノ角ゴ ProN W3"/>
                <a:sym typeface="Gill Sans"/>
              </a:rPr>
              <a:t>The physical and mental abilities people use to produce goods and services</a:t>
            </a:r>
            <a:endParaRPr lang="en-US" sz="2000" dirty="0"/>
          </a:p>
          <a:p>
            <a:r>
              <a:rPr lang="en-US" sz="2400" dirty="0" smtClean="0">
                <a:solidFill>
                  <a:srgbClr val="1E2456"/>
                </a:solidFill>
              </a:rPr>
              <a:t>Financial resources (also called capital)</a:t>
            </a:r>
          </a:p>
          <a:p>
            <a:pPr lvl="1"/>
            <a:r>
              <a:rPr lang="en-US" sz="2000" dirty="0"/>
              <a:t>The funds used to acquire the natural and human resources needed to provide products</a:t>
            </a:r>
          </a:p>
          <a:p>
            <a:r>
              <a:rPr lang="en-US" sz="2400" dirty="0" smtClean="0">
                <a:solidFill>
                  <a:srgbClr val="1E2456"/>
                </a:solidFill>
              </a:rPr>
              <a:t>Intangible resources</a:t>
            </a:r>
          </a:p>
          <a:p>
            <a:pPr lvl="1"/>
            <a:r>
              <a:rPr lang="en-US" sz="2000" dirty="0"/>
              <a:t>Such as a good reputation for quality products or being socially </a:t>
            </a:r>
            <a:r>
              <a:rPr lang="en-US" sz="2000" dirty="0" smtClean="0"/>
              <a:t>responsible</a:t>
            </a:r>
            <a:endParaRPr lang="en-US" sz="2000" dirty="0"/>
          </a:p>
        </p:txBody>
      </p:sp>
      <p:sp>
        <p:nvSpPr>
          <p:cNvPr id="5" name="Footer Placeholder 5"/>
          <p:cNvSpPr>
            <a:spLocks noGrp="1"/>
          </p:cNvSpPr>
          <p:nvPr>
            <p:ph type="ftr" sz="quarter" idx="11"/>
          </p:nvPr>
        </p:nvSpPr>
        <p:spPr>
          <a:xfrm>
            <a:off x="1054249" y="6356350"/>
            <a:ext cx="7390504" cy="365125"/>
          </a:xfrm>
        </p:spPr>
        <p:txBody>
          <a:bodyPr/>
          <a:lstStyle/>
          <a:p>
            <a:pPr eaLnBrk="0" hangingPunct="0">
              <a:spcBef>
                <a:spcPct val="50000"/>
              </a:spcBef>
            </a:pPr>
            <a:r>
              <a:rPr lang="en-US" dirty="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latin typeface="Times New Roman" pitchFamily="18" charset="0"/>
              <a:ea typeface="ＭＳ Ｐゴシック" pitchFamily="-44" charset="-128"/>
              <a:cs typeface="Arial" charset="0"/>
            </a:endParaRPr>
          </a:p>
        </p:txBody>
      </p:sp>
      <p:sp>
        <p:nvSpPr>
          <p:cNvPr id="6" name="Slide Number Placeholder 4"/>
          <p:cNvSpPr txBox="1">
            <a:spLocks/>
          </p:cNvSpPr>
          <p:nvPr/>
        </p:nvSpPr>
        <p:spPr>
          <a:xfrm>
            <a:off x="8686800" y="6308726"/>
            <a:ext cx="457200" cy="412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18</a:t>
            </a:r>
            <a:endParaRPr lang="en-US" dirty="0"/>
          </a:p>
        </p:txBody>
      </p:sp>
    </p:spTree>
    <p:extLst>
      <p:ext uri="{BB962C8B-B14F-4D97-AF65-F5344CB8AC3E}">
        <p14:creationId xmlns="" xmlns:p14="http://schemas.microsoft.com/office/powerpoint/2010/main" val="40415034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F8A39"/>
                </a:solidFill>
                <a:latin typeface="Helvetica" pitchFamily="34" charset="0"/>
                <a:ea typeface="ヒラギノ明朝 ProN W3"/>
                <a:cs typeface="Times New Roman" pitchFamily="18" charset="0"/>
                <a:sym typeface="Gill Sans" pitchFamily="34" charset="0"/>
              </a:rPr>
              <a:t>The Free-Enterprise System</a:t>
            </a:r>
            <a:endParaRPr lang="en-US" dirty="0">
              <a:solidFill>
                <a:srgbClr val="2F8A39"/>
              </a:solidFill>
            </a:endParaRPr>
          </a:p>
        </p:txBody>
      </p:sp>
      <p:sp>
        <p:nvSpPr>
          <p:cNvPr id="3" name="Content Placeholder 2"/>
          <p:cNvSpPr>
            <a:spLocks noGrp="1"/>
          </p:cNvSpPr>
          <p:nvPr>
            <p:ph idx="1"/>
          </p:nvPr>
        </p:nvSpPr>
        <p:spPr>
          <a:xfrm>
            <a:off x="4394200" y="1417638"/>
            <a:ext cx="4292600" cy="4525963"/>
          </a:xfrm>
        </p:spPr>
        <p:txBody>
          <a:bodyPr/>
          <a:lstStyle/>
          <a:p>
            <a:pPr>
              <a:buClr>
                <a:srgbClr val="008CBB"/>
              </a:buClr>
            </a:pPr>
            <a:r>
              <a:rPr lang="en-US" sz="2400" dirty="0">
                <a:solidFill>
                  <a:srgbClr val="000000"/>
                </a:solidFill>
                <a:ea typeface="ヒラギノ明朝 ProN W3"/>
                <a:sym typeface="Gill Sans"/>
              </a:rPr>
              <a:t>Many large economies are free-enterprise – including the U.S., Canada and Japan</a:t>
            </a:r>
          </a:p>
          <a:p>
            <a:pPr>
              <a:buClr>
                <a:srgbClr val="008CBB"/>
              </a:buClr>
            </a:pPr>
            <a:r>
              <a:rPr lang="en-US" sz="2400" dirty="0">
                <a:solidFill>
                  <a:srgbClr val="000000"/>
                </a:solidFill>
                <a:ea typeface="ヒラギノ明朝 ProN W3"/>
                <a:sym typeface="Gill Sans"/>
              </a:rPr>
              <a:t>Many communist and socialist countries apply free-enterprise principles – including China and Russia</a:t>
            </a:r>
          </a:p>
          <a:p>
            <a:pPr>
              <a:buClr>
                <a:srgbClr val="008CBB"/>
              </a:buClr>
            </a:pPr>
            <a:r>
              <a:rPr lang="en-US" sz="2400" dirty="0">
                <a:solidFill>
                  <a:srgbClr val="000000"/>
                </a:solidFill>
                <a:ea typeface="ヒラギノ明朝 ProN W3"/>
                <a:sym typeface="Gill Sans"/>
              </a:rPr>
              <a:t>Free enterprise allows   a company to succeed or fail on the basis of market </a:t>
            </a:r>
            <a:r>
              <a:rPr lang="en-US" sz="2400" dirty="0" smtClean="0">
                <a:solidFill>
                  <a:srgbClr val="000000"/>
                </a:solidFill>
                <a:ea typeface="ヒラギノ明朝 ProN W3"/>
                <a:sym typeface="Gill Sans"/>
              </a:rPr>
              <a:t>demand</a:t>
            </a:r>
            <a:endParaRPr lang="en-US" sz="2400" dirty="0">
              <a:solidFill>
                <a:srgbClr val="000000"/>
              </a:solidFill>
              <a:ea typeface="ヒラギノ明朝 ProN W3"/>
              <a:sym typeface="Gill Sans"/>
            </a:endParaRPr>
          </a:p>
        </p:txBody>
      </p:sp>
      <p:pic>
        <p:nvPicPr>
          <p:cNvPr id="5" name="Picture 4" descr="An entrepreneur presents his idea for a new product. Entrepreneurs are more productive in free-enterprise systems."/>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9188" y="1588093"/>
            <a:ext cx="3613024" cy="2806993"/>
          </a:xfrm>
          <a:prstGeom prst="rect">
            <a:avLst/>
          </a:prstGeom>
        </p:spPr>
      </p:pic>
      <p:sp>
        <p:nvSpPr>
          <p:cNvPr id="6" name="TextBox 5" descr="&#10;"/>
          <p:cNvSpPr txBox="1"/>
          <p:nvPr/>
        </p:nvSpPr>
        <p:spPr>
          <a:xfrm>
            <a:off x="339725" y="4565541"/>
            <a:ext cx="4171951" cy="923330"/>
          </a:xfrm>
          <a:prstGeom prst="rect">
            <a:avLst/>
          </a:prstGeom>
          <a:noFill/>
        </p:spPr>
        <p:txBody>
          <a:bodyPr wrap="square" rtlCol="0">
            <a:spAutoFit/>
          </a:bodyPr>
          <a:lstStyle/>
          <a:p>
            <a:pPr algn="ctr"/>
            <a:r>
              <a:rPr lang="en-US" dirty="0" smtClean="0"/>
              <a:t>An entrepreneur presents his idea for a new product. Entrepreneurs are more productive in free-enterprise systems.</a:t>
            </a:r>
            <a:endParaRPr lang="en-US" dirty="0"/>
          </a:p>
        </p:txBody>
      </p:sp>
      <p:sp>
        <p:nvSpPr>
          <p:cNvPr id="7" name="Footer Placeholder 5"/>
          <p:cNvSpPr>
            <a:spLocks noGrp="1"/>
          </p:cNvSpPr>
          <p:nvPr>
            <p:ph type="ftr" sz="quarter" idx="11"/>
          </p:nvPr>
        </p:nvSpPr>
        <p:spPr>
          <a:xfrm>
            <a:off x="1054249" y="6356350"/>
            <a:ext cx="7390504" cy="365125"/>
          </a:xfrm>
        </p:spPr>
        <p:txBody>
          <a:bodyPr/>
          <a:lstStyle/>
          <a:p>
            <a:pPr eaLnBrk="0" hangingPunct="0">
              <a:spcBef>
                <a:spcPct val="50000"/>
              </a:spcBef>
            </a:pPr>
            <a:r>
              <a:rPr lang="en-US" dirty="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latin typeface="Times New Roman" pitchFamily="18" charset="0"/>
              <a:ea typeface="ＭＳ Ｐゴシック" pitchFamily="-44" charset="-128"/>
              <a:cs typeface="Arial" charset="0"/>
            </a:endParaRPr>
          </a:p>
        </p:txBody>
      </p:sp>
      <p:sp>
        <p:nvSpPr>
          <p:cNvPr id="8" name="Slide Number Placeholder 4"/>
          <p:cNvSpPr txBox="1">
            <a:spLocks/>
          </p:cNvSpPr>
          <p:nvPr/>
        </p:nvSpPr>
        <p:spPr>
          <a:xfrm>
            <a:off x="8686800" y="6308726"/>
            <a:ext cx="457200" cy="412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27</a:t>
            </a:r>
            <a:endParaRPr lang="en-US" dirty="0"/>
          </a:p>
        </p:txBody>
      </p:sp>
    </p:spTree>
    <p:extLst>
      <p:ext uri="{BB962C8B-B14F-4D97-AF65-F5344CB8AC3E}">
        <p14:creationId xmlns="" xmlns:p14="http://schemas.microsoft.com/office/powerpoint/2010/main" val="2219676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F8A39"/>
                </a:solidFill>
                <a:latin typeface="Helvetica" pitchFamily="34" charset="0"/>
                <a:ea typeface="ヒラギノ明朝 ProN W3"/>
                <a:cs typeface="Times New Roman" pitchFamily="18" charset="0"/>
                <a:sym typeface="Gill Sans" pitchFamily="34" charset="0"/>
              </a:rPr>
              <a:t>Individual and Business Rights</a:t>
            </a:r>
            <a:endParaRPr lang="en-US" dirty="0">
              <a:solidFill>
                <a:srgbClr val="2F8A39"/>
              </a:solidFill>
            </a:endParaRPr>
          </a:p>
        </p:txBody>
      </p:sp>
      <p:sp>
        <p:nvSpPr>
          <p:cNvPr id="3" name="Content Placeholder 2"/>
          <p:cNvSpPr>
            <a:spLocks noGrp="1"/>
          </p:cNvSpPr>
          <p:nvPr>
            <p:ph idx="1"/>
          </p:nvPr>
        </p:nvSpPr>
        <p:spPr/>
        <p:txBody>
          <a:bodyPr/>
          <a:lstStyle/>
          <a:p>
            <a:pPr algn="ctr">
              <a:spcBef>
                <a:spcPts val="1000"/>
              </a:spcBef>
              <a:buSzPct val="100000"/>
            </a:pPr>
            <a:r>
              <a:rPr lang="en-US" sz="2600" dirty="0">
                <a:solidFill>
                  <a:srgbClr val="000000"/>
                </a:solidFill>
                <a:ea typeface="ヒラギノ明朝 ProN W3"/>
                <a:sym typeface="Gill Sans"/>
              </a:rPr>
              <a:t>Basic individual and business rights which must exist in order to motivate companies to succeed</a:t>
            </a:r>
          </a:p>
          <a:p>
            <a:pPr lvl="2" indent="-457200">
              <a:spcBef>
                <a:spcPts val="1000"/>
              </a:spcBef>
              <a:buClr>
                <a:srgbClr val="C00000"/>
              </a:buClr>
              <a:buSzPct val="100000"/>
              <a:buFont typeface="Arial" panose="020B0604020202020204" pitchFamily="34" charset="0"/>
              <a:buChar char="―"/>
            </a:pPr>
            <a:r>
              <a:rPr lang="en-US" sz="2000" dirty="0">
                <a:solidFill>
                  <a:srgbClr val="000000"/>
                </a:solidFill>
                <a:ea typeface="ヒラギノ明朝 ProN W3"/>
                <a:sym typeface="Gill Sans"/>
              </a:rPr>
              <a:t>Right to own property</a:t>
            </a:r>
          </a:p>
          <a:p>
            <a:pPr lvl="2" indent="-457200">
              <a:spcBef>
                <a:spcPts val="1000"/>
              </a:spcBef>
              <a:buClr>
                <a:srgbClr val="C00000"/>
              </a:buClr>
              <a:buSzPct val="100000"/>
              <a:buFont typeface="Arial" panose="020B0604020202020204" pitchFamily="34" charset="0"/>
              <a:buChar char="―"/>
            </a:pPr>
            <a:r>
              <a:rPr lang="en-US" sz="2000" dirty="0">
                <a:solidFill>
                  <a:srgbClr val="000000"/>
                </a:solidFill>
                <a:ea typeface="ヒラギノ明朝 ProN W3"/>
                <a:sym typeface="Gill Sans"/>
              </a:rPr>
              <a:t>Right to earn profits and use them as one wishes</a:t>
            </a:r>
          </a:p>
          <a:p>
            <a:pPr lvl="2" indent="-457200">
              <a:spcBef>
                <a:spcPts val="1000"/>
              </a:spcBef>
              <a:buClr>
                <a:srgbClr val="C00000"/>
              </a:buClr>
              <a:buSzPct val="100000"/>
              <a:buFont typeface="Arial" panose="020B0604020202020204" pitchFamily="34" charset="0"/>
              <a:buChar char="―"/>
            </a:pPr>
            <a:r>
              <a:rPr lang="en-US" sz="2000" dirty="0">
                <a:solidFill>
                  <a:srgbClr val="000000"/>
                </a:solidFill>
                <a:ea typeface="ヒラギノ明朝 ProN W3"/>
                <a:sym typeface="Gill Sans"/>
              </a:rPr>
              <a:t>Right to determine business operations</a:t>
            </a:r>
          </a:p>
          <a:p>
            <a:pPr lvl="2" indent="-457200">
              <a:spcBef>
                <a:spcPts val="1000"/>
              </a:spcBef>
              <a:buClr>
                <a:srgbClr val="C00000"/>
              </a:buClr>
              <a:buSzPct val="100000"/>
              <a:buFont typeface="Arial" panose="020B0604020202020204" pitchFamily="34" charset="0"/>
              <a:buChar char="―"/>
            </a:pPr>
            <a:r>
              <a:rPr lang="en-US" sz="2000" dirty="0">
                <a:solidFill>
                  <a:srgbClr val="000000"/>
                </a:solidFill>
                <a:ea typeface="ヒラギノ明朝 ProN W3"/>
                <a:sym typeface="Gill Sans"/>
              </a:rPr>
              <a:t>Right to choose</a:t>
            </a:r>
          </a:p>
          <a:p>
            <a:pPr lvl="3" indent="-457200">
              <a:spcBef>
                <a:spcPts val="1000"/>
              </a:spcBef>
              <a:buClr>
                <a:srgbClr val="C00000"/>
              </a:buClr>
              <a:buSzPct val="100000"/>
              <a:buFont typeface="Arial" panose="020B0604020202020204" pitchFamily="34" charset="0"/>
              <a:buChar char="•"/>
            </a:pPr>
            <a:r>
              <a:rPr lang="en-US" dirty="0">
                <a:solidFill>
                  <a:srgbClr val="000000"/>
                </a:solidFill>
                <a:ea typeface="ヒラギノ明朝 ProN W3"/>
                <a:sym typeface="Gill Sans"/>
              </a:rPr>
              <a:t>Career to pursue</a:t>
            </a:r>
          </a:p>
          <a:p>
            <a:pPr lvl="3" indent="-457200">
              <a:spcBef>
                <a:spcPts val="1000"/>
              </a:spcBef>
              <a:buClr>
                <a:srgbClr val="C00000"/>
              </a:buClr>
              <a:buSzPct val="100000"/>
              <a:buFont typeface="Arial" panose="020B0604020202020204" pitchFamily="34" charset="0"/>
              <a:buChar char="•"/>
            </a:pPr>
            <a:r>
              <a:rPr lang="en-US" dirty="0">
                <a:solidFill>
                  <a:srgbClr val="000000"/>
                </a:solidFill>
                <a:ea typeface="ヒラギノ明朝 ProN W3"/>
                <a:sym typeface="Gill Sans"/>
              </a:rPr>
              <a:t>Where to live or where to locate a business</a:t>
            </a:r>
          </a:p>
          <a:p>
            <a:pPr lvl="3" indent="-457200">
              <a:spcBef>
                <a:spcPts val="1000"/>
              </a:spcBef>
              <a:buClr>
                <a:srgbClr val="C00000"/>
              </a:buClr>
              <a:buSzPct val="100000"/>
              <a:buFont typeface="Arial" panose="020B0604020202020204" pitchFamily="34" charset="0"/>
              <a:buChar char="•"/>
            </a:pPr>
            <a:r>
              <a:rPr lang="en-US" dirty="0">
                <a:solidFill>
                  <a:srgbClr val="000000"/>
                </a:solidFill>
                <a:ea typeface="ヒラギノ明朝 ProN W3"/>
                <a:sym typeface="Gill Sans"/>
              </a:rPr>
              <a:t>What goods/services to purchase and </a:t>
            </a:r>
            <a:r>
              <a:rPr lang="en-US" dirty="0" smtClean="0">
                <a:solidFill>
                  <a:srgbClr val="000000"/>
                </a:solidFill>
                <a:ea typeface="ヒラギノ明朝 ProN W3"/>
                <a:sym typeface="Gill Sans"/>
              </a:rPr>
              <a:t>more</a:t>
            </a:r>
            <a:endParaRPr lang="en-US" dirty="0"/>
          </a:p>
        </p:txBody>
      </p:sp>
      <p:sp>
        <p:nvSpPr>
          <p:cNvPr id="5" name="Footer Placeholder 5"/>
          <p:cNvSpPr>
            <a:spLocks noGrp="1"/>
          </p:cNvSpPr>
          <p:nvPr>
            <p:ph type="ftr" sz="quarter" idx="11"/>
          </p:nvPr>
        </p:nvSpPr>
        <p:spPr>
          <a:xfrm>
            <a:off x="1054249" y="6356350"/>
            <a:ext cx="7390504" cy="365125"/>
          </a:xfrm>
        </p:spPr>
        <p:txBody>
          <a:bodyPr/>
          <a:lstStyle/>
          <a:p>
            <a:pPr eaLnBrk="0" hangingPunct="0">
              <a:spcBef>
                <a:spcPct val="50000"/>
              </a:spcBef>
            </a:pPr>
            <a:r>
              <a:rPr lang="en-US" dirty="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latin typeface="Times New Roman" pitchFamily="18" charset="0"/>
              <a:ea typeface="ＭＳ Ｐゴシック" pitchFamily="-44" charset="-128"/>
              <a:cs typeface="Arial" charset="0"/>
            </a:endParaRPr>
          </a:p>
        </p:txBody>
      </p:sp>
      <p:sp>
        <p:nvSpPr>
          <p:cNvPr id="6" name="Slide Number Placeholder 4"/>
          <p:cNvSpPr txBox="1">
            <a:spLocks/>
          </p:cNvSpPr>
          <p:nvPr/>
        </p:nvSpPr>
        <p:spPr>
          <a:xfrm>
            <a:off x="8686800" y="6308726"/>
            <a:ext cx="457200" cy="412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28</a:t>
            </a:r>
            <a:endParaRPr lang="en-US" dirty="0"/>
          </a:p>
        </p:txBody>
      </p:sp>
    </p:spTree>
    <p:extLst>
      <p:ext uri="{BB962C8B-B14F-4D97-AF65-F5344CB8AC3E}">
        <p14:creationId xmlns="" xmlns:p14="http://schemas.microsoft.com/office/powerpoint/2010/main" val="5318507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F8A39"/>
                </a:solidFill>
                <a:latin typeface="Helvetica" panose="020B0604020202020204" pitchFamily="34" charset="0"/>
                <a:cs typeface="Helvetica" panose="020B0604020202020204" pitchFamily="34" charset="0"/>
              </a:rPr>
              <a:t>Economic Systems</a:t>
            </a:r>
            <a:endParaRPr lang="en-US" dirty="0">
              <a:solidFill>
                <a:srgbClr val="2F8A39"/>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lstStyle/>
          <a:p>
            <a:r>
              <a:rPr lang="en-US" sz="2800" b="1" dirty="0" smtClean="0">
                <a:solidFill>
                  <a:srgbClr val="1E2456"/>
                </a:solidFill>
              </a:rPr>
              <a:t>Economic system</a:t>
            </a:r>
          </a:p>
          <a:p>
            <a:pPr lvl="1"/>
            <a:r>
              <a:rPr lang="en-US" sz="2400" dirty="0"/>
              <a:t>A description of how a particular society distributes its resources to produce goods and services</a:t>
            </a:r>
          </a:p>
          <a:p>
            <a:pPr lvl="1"/>
            <a:r>
              <a:rPr lang="en-US" sz="2400" dirty="0"/>
              <a:t>All economic systems must address these 3 important issues:</a:t>
            </a:r>
          </a:p>
          <a:p>
            <a:pPr marL="1257300" lvl="2" indent="-457200">
              <a:buClr>
                <a:srgbClr val="7030A0"/>
              </a:buClr>
              <a:buFont typeface="+mj-lt"/>
              <a:buAutoNum type="arabicPeriod"/>
            </a:pPr>
            <a:r>
              <a:rPr lang="en-US" sz="2000" dirty="0"/>
              <a:t>What goods and services, and how much of each, will satisfy consumers’ needs?</a:t>
            </a:r>
          </a:p>
          <a:p>
            <a:pPr marL="1257300" lvl="2" indent="-457200">
              <a:buClr>
                <a:srgbClr val="7030A0"/>
              </a:buClr>
              <a:buFont typeface="+mj-lt"/>
              <a:buAutoNum type="arabicPeriod"/>
            </a:pPr>
            <a:r>
              <a:rPr lang="en-US" sz="2000" dirty="0"/>
              <a:t>How will goods and services be produced, who will produce them, and with what resources will they be produced?</a:t>
            </a:r>
          </a:p>
          <a:p>
            <a:pPr marL="1257300" lvl="2" indent="-457200">
              <a:buClr>
                <a:srgbClr val="7030A0"/>
              </a:buClr>
              <a:buFont typeface="+mj-lt"/>
              <a:buAutoNum type="arabicPeriod"/>
            </a:pPr>
            <a:r>
              <a:rPr lang="en-US" sz="2000" dirty="0"/>
              <a:t>How are the goods and services to be distributed to consumers</a:t>
            </a:r>
            <a:r>
              <a:rPr lang="en-US" sz="2000" dirty="0" smtClean="0"/>
              <a:t>?</a:t>
            </a:r>
            <a:endParaRPr lang="en-US" sz="2000" dirty="0"/>
          </a:p>
        </p:txBody>
      </p:sp>
      <p:sp>
        <p:nvSpPr>
          <p:cNvPr id="5" name="Footer Placeholder 5"/>
          <p:cNvSpPr>
            <a:spLocks noGrp="1"/>
          </p:cNvSpPr>
          <p:nvPr>
            <p:ph type="ftr" sz="quarter" idx="11"/>
          </p:nvPr>
        </p:nvSpPr>
        <p:spPr>
          <a:xfrm>
            <a:off x="1054249" y="6356350"/>
            <a:ext cx="7390504" cy="365125"/>
          </a:xfrm>
        </p:spPr>
        <p:txBody>
          <a:bodyPr/>
          <a:lstStyle/>
          <a:p>
            <a:pPr eaLnBrk="0" hangingPunct="0">
              <a:spcBef>
                <a:spcPct val="50000"/>
              </a:spcBef>
            </a:pPr>
            <a:r>
              <a:rPr lang="en-US" dirty="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latin typeface="Times New Roman" pitchFamily="18" charset="0"/>
              <a:ea typeface="ＭＳ Ｐゴシック" pitchFamily="-44" charset="-128"/>
              <a:cs typeface="Arial" charset="0"/>
            </a:endParaRPr>
          </a:p>
        </p:txBody>
      </p:sp>
      <p:sp>
        <p:nvSpPr>
          <p:cNvPr id="6" name="Slide Number Placeholder 4"/>
          <p:cNvSpPr txBox="1">
            <a:spLocks/>
          </p:cNvSpPr>
          <p:nvPr/>
        </p:nvSpPr>
        <p:spPr>
          <a:xfrm>
            <a:off x="8686800" y="6308726"/>
            <a:ext cx="457200" cy="412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19</a:t>
            </a:r>
            <a:endParaRPr lang="en-US" dirty="0"/>
          </a:p>
        </p:txBody>
      </p:sp>
    </p:spTree>
    <p:extLst>
      <p:ext uri="{BB962C8B-B14F-4D97-AF65-F5344CB8AC3E}">
        <p14:creationId xmlns="" xmlns:p14="http://schemas.microsoft.com/office/powerpoint/2010/main" val="36064997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F8A39"/>
                </a:solidFill>
                <a:latin typeface="Helvetica" panose="020B0604020202020204" pitchFamily="34" charset="0"/>
                <a:cs typeface="Helvetica" panose="020B0604020202020204" pitchFamily="34" charset="0"/>
              </a:rPr>
              <a:t>Communism</a:t>
            </a:r>
            <a:endParaRPr lang="en-US" dirty="0">
              <a:solidFill>
                <a:srgbClr val="2F8A39"/>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417639"/>
            <a:ext cx="8229600" cy="3751262"/>
          </a:xfrm>
        </p:spPr>
        <p:txBody>
          <a:bodyPr/>
          <a:lstStyle/>
          <a:p>
            <a:r>
              <a:rPr lang="en-US" sz="2800" b="1" dirty="0" smtClean="0">
                <a:solidFill>
                  <a:srgbClr val="1E2456"/>
                </a:solidFill>
              </a:rPr>
              <a:t>Communism</a:t>
            </a:r>
          </a:p>
          <a:p>
            <a:pPr lvl="1"/>
            <a:r>
              <a:rPr lang="en-US" sz="2400" dirty="0"/>
              <a:t>First described by Karl Marx as a society in which the people, without regard to class, own all the nation’s resources</a:t>
            </a:r>
          </a:p>
          <a:p>
            <a:pPr lvl="1"/>
            <a:r>
              <a:rPr lang="en-US" sz="2400" dirty="0"/>
              <a:t>On paper it appears efficient, but in practice, these economies suffer from:</a:t>
            </a:r>
          </a:p>
          <a:p>
            <a:pPr lvl="2"/>
            <a:r>
              <a:rPr lang="en-US" sz="2000" dirty="0"/>
              <a:t>low standards of living</a:t>
            </a:r>
          </a:p>
          <a:p>
            <a:pPr lvl="2"/>
            <a:r>
              <a:rPr lang="en-US" sz="2000" dirty="0"/>
              <a:t>critical shortages of consumer goods</a:t>
            </a:r>
          </a:p>
          <a:p>
            <a:pPr lvl="2"/>
            <a:r>
              <a:rPr lang="en-US" sz="2000" dirty="0"/>
              <a:t>high prices</a:t>
            </a:r>
          </a:p>
          <a:p>
            <a:pPr lvl="2"/>
            <a:r>
              <a:rPr lang="en-US" sz="2000" dirty="0"/>
              <a:t>corruption and little </a:t>
            </a:r>
            <a:r>
              <a:rPr lang="en-US" sz="2000" dirty="0" smtClean="0"/>
              <a:t>freedom</a:t>
            </a:r>
            <a:endParaRPr lang="en-US" sz="2000" dirty="0"/>
          </a:p>
        </p:txBody>
      </p:sp>
      <p:pic>
        <p:nvPicPr>
          <p:cNvPr id="5" name="Picture 2" descr="China's Flag"/>
          <p:cNvPicPr>
            <a:picLocks noChangeAspect="1" noChangeArrowheads="1"/>
          </p:cNvPicPr>
          <p:nvPr/>
        </p:nvPicPr>
        <p:blipFill>
          <a:blip r:embed="rId3" cstate="print"/>
          <a:srcRect/>
          <a:stretch>
            <a:fillRect/>
          </a:stretch>
        </p:blipFill>
        <p:spPr bwMode="auto">
          <a:xfrm>
            <a:off x="6134100" y="3640359"/>
            <a:ext cx="1752600" cy="11654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4" descr="Cuba's Flag"/>
          <p:cNvPicPr>
            <a:picLocks noChangeAspect="1" noChangeArrowheads="1"/>
          </p:cNvPicPr>
          <p:nvPr/>
        </p:nvPicPr>
        <p:blipFill>
          <a:blip r:embed="rId4" cstate="print"/>
          <a:srcRect/>
          <a:stretch>
            <a:fillRect/>
          </a:stretch>
        </p:blipFill>
        <p:spPr bwMode="auto">
          <a:xfrm>
            <a:off x="5943600" y="4955414"/>
            <a:ext cx="2133600" cy="1066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p:cNvSpPr txBox="1"/>
          <p:nvPr/>
        </p:nvSpPr>
        <p:spPr>
          <a:xfrm>
            <a:off x="7924800" y="3484434"/>
            <a:ext cx="304800" cy="1477328"/>
          </a:xfrm>
          <a:prstGeom prst="rect">
            <a:avLst/>
          </a:prstGeom>
          <a:noFill/>
        </p:spPr>
        <p:txBody>
          <a:bodyPr wrap="square" rtlCol="0">
            <a:spAutoFit/>
          </a:bodyPr>
          <a:lstStyle/>
          <a:p>
            <a:pPr algn="ctr"/>
            <a:r>
              <a:rPr lang="en-US" dirty="0" smtClean="0"/>
              <a:t>C</a:t>
            </a:r>
          </a:p>
          <a:p>
            <a:pPr algn="ctr"/>
            <a:r>
              <a:rPr lang="en-US" dirty="0" smtClean="0"/>
              <a:t>H</a:t>
            </a:r>
          </a:p>
          <a:p>
            <a:pPr algn="ctr"/>
            <a:r>
              <a:rPr lang="en-US" dirty="0" smtClean="0"/>
              <a:t>I</a:t>
            </a:r>
          </a:p>
          <a:p>
            <a:pPr algn="ctr"/>
            <a:r>
              <a:rPr lang="en-US" dirty="0" smtClean="0"/>
              <a:t>N</a:t>
            </a:r>
          </a:p>
          <a:p>
            <a:pPr algn="ctr"/>
            <a:r>
              <a:rPr lang="en-US" dirty="0" smtClean="0"/>
              <a:t>A</a:t>
            </a:r>
          </a:p>
        </p:txBody>
      </p:sp>
      <p:sp>
        <p:nvSpPr>
          <p:cNvPr id="8" name="TextBox 7"/>
          <p:cNvSpPr txBox="1"/>
          <p:nvPr/>
        </p:nvSpPr>
        <p:spPr>
          <a:xfrm>
            <a:off x="8114553" y="4888649"/>
            <a:ext cx="304800" cy="1200329"/>
          </a:xfrm>
          <a:prstGeom prst="rect">
            <a:avLst/>
          </a:prstGeom>
          <a:noFill/>
        </p:spPr>
        <p:txBody>
          <a:bodyPr wrap="square" rtlCol="0">
            <a:spAutoFit/>
          </a:bodyPr>
          <a:lstStyle/>
          <a:p>
            <a:pPr algn="ctr"/>
            <a:r>
              <a:rPr lang="en-US" dirty="0" smtClean="0"/>
              <a:t>C</a:t>
            </a:r>
          </a:p>
          <a:p>
            <a:pPr algn="ctr"/>
            <a:r>
              <a:rPr lang="en-US" dirty="0" smtClean="0"/>
              <a:t>U</a:t>
            </a:r>
          </a:p>
          <a:p>
            <a:pPr algn="ctr"/>
            <a:r>
              <a:rPr lang="en-US" dirty="0" smtClean="0"/>
              <a:t>B</a:t>
            </a:r>
          </a:p>
          <a:p>
            <a:pPr algn="ctr"/>
            <a:r>
              <a:rPr lang="en-US" dirty="0" smtClean="0"/>
              <a:t>A</a:t>
            </a:r>
            <a:endParaRPr lang="en-US" dirty="0"/>
          </a:p>
        </p:txBody>
      </p:sp>
      <p:sp>
        <p:nvSpPr>
          <p:cNvPr id="9" name="Footer Placeholder 5"/>
          <p:cNvSpPr>
            <a:spLocks noGrp="1"/>
          </p:cNvSpPr>
          <p:nvPr>
            <p:ph type="ftr" sz="quarter" idx="11"/>
          </p:nvPr>
        </p:nvSpPr>
        <p:spPr>
          <a:xfrm>
            <a:off x="1054249" y="6356350"/>
            <a:ext cx="7390504" cy="365125"/>
          </a:xfrm>
        </p:spPr>
        <p:txBody>
          <a:bodyPr/>
          <a:lstStyle/>
          <a:p>
            <a:pPr eaLnBrk="0" hangingPunct="0">
              <a:spcBef>
                <a:spcPct val="50000"/>
              </a:spcBef>
            </a:pPr>
            <a:r>
              <a:rPr lang="en-US" dirty="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latin typeface="Times New Roman" pitchFamily="18" charset="0"/>
              <a:ea typeface="ＭＳ Ｐゴシック" pitchFamily="-44" charset="-128"/>
              <a:cs typeface="Arial" charset="0"/>
            </a:endParaRPr>
          </a:p>
        </p:txBody>
      </p:sp>
      <p:sp>
        <p:nvSpPr>
          <p:cNvPr id="10" name="Slide Number Placeholder 4"/>
          <p:cNvSpPr txBox="1">
            <a:spLocks/>
          </p:cNvSpPr>
          <p:nvPr/>
        </p:nvSpPr>
        <p:spPr>
          <a:xfrm>
            <a:off x="8686800" y="6308726"/>
            <a:ext cx="457200" cy="412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20</a:t>
            </a:r>
            <a:endParaRPr lang="en-US" dirty="0"/>
          </a:p>
        </p:txBody>
      </p:sp>
    </p:spTree>
    <p:extLst>
      <p:ext uri="{BB962C8B-B14F-4D97-AF65-F5344CB8AC3E}">
        <p14:creationId xmlns="" xmlns:p14="http://schemas.microsoft.com/office/powerpoint/2010/main" val="33323686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F8A39"/>
                </a:solidFill>
                <a:latin typeface="Helvetica" panose="020B0604020202020204" pitchFamily="34" charset="0"/>
                <a:cs typeface="Helvetica" panose="020B0604020202020204" pitchFamily="34" charset="0"/>
              </a:rPr>
              <a:t>Socialism</a:t>
            </a:r>
            <a:endParaRPr lang="en-US" dirty="0">
              <a:solidFill>
                <a:srgbClr val="2F8A39"/>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516506"/>
            <a:ext cx="8229600" cy="4525963"/>
          </a:xfrm>
        </p:spPr>
        <p:txBody>
          <a:bodyPr/>
          <a:lstStyle/>
          <a:p>
            <a:r>
              <a:rPr lang="en-US" b="1" dirty="0" smtClean="0">
                <a:solidFill>
                  <a:srgbClr val="1E2456"/>
                </a:solidFill>
              </a:rPr>
              <a:t>Socialism</a:t>
            </a:r>
          </a:p>
          <a:p>
            <a:pPr lvl="1"/>
            <a:r>
              <a:rPr lang="en-US" sz="2000" dirty="0"/>
              <a:t>An economic system in which the government owns and operates basic industries but individuals own most businesses</a:t>
            </a:r>
          </a:p>
          <a:p>
            <a:pPr lvl="1"/>
            <a:r>
              <a:rPr lang="en-US" sz="2000" dirty="0"/>
              <a:t>Most socialist countries are democratic and recognize individual freedoms</a:t>
            </a:r>
          </a:p>
          <a:p>
            <a:pPr lvl="1"/>
            <a:r>
              <a:rPr lang="en-US" sz="2000" dirty="0"/>
              <a:t>The socialist system may allow a higher standard of living and is more stable; but taxes and unemployment are generally higher in socialist </a:t>
            </a:r>
            <a:r>
              <a:rPr lang="en-US" sz="2000" dirty="0" smtClean="0"/>
              <a:t>countries</a:t>
            </a:r>
            <a:endParaRPr lang="en-US" sz="2000" dirty="0"/>
          </a:p>
        </p:txBody>
      </p:sp>
      <p:pic>
        <p:nvPicPr>
          <p:cNvPr id="5" name="Picture 5" descr="Sweden's Flag"/>
          <p:cNvPicPr>
            <a:picLocks noChangeAspect="1" noChangeArrowheads="1"/>
          </p:cNvPicPr>
          <p:nvPr/>
        </p:nvPicPr>
        <p:blipFill>
          <a:blip r:embed="rId3" cstate="print"/>
          <a:srcRect/>
          <a:stretch>
            <a:fillRect/>
          </a:stretch>
        </p:blipFill>
        <p:spPr bwMode="auto">
          <a:xfrm>
            <a:off x="533400" y="4597956"/>
            <a:ext cx="2133600" cy="142184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2667000" y="4417874"/>
            <a:ext cx="457200" cy="1754326"/>
          </a:xfrm>
          <a:prstGeom prst="rect">
            <a:avLst/>
          </a:prstGeom>
          <a:noFill/>
        </p:spPr>
        <p:txBody>
          <a:bodyPr wrap="square" rtlCol="0">
            <a:spAutoFit/>
          </a:bodyPr>
          <a:lstStyle/>
          <a:p>
            <a:pPr algn="ctr"/>
            <a:r>
              <a:rPr lang="en-US" dirty="0" smtClean="0"/>
              <a:t>S</a:t>
            </a:r>
          </a:p>
          <a:p>
            <a:pPr algn="ctr"/>
            <a:r>
              <a:rPr lang="en-US" dirty="0" smtClean="0"/>
              <a:t>W</a:t>
            </a:r>
          </a:p>
          <a:p>
            <a:pPr algn="ctr"/>
            <a:r>
              <a:rPr lang="en-US" dirty="0" smtClean="0"/>
              <a:t>E</a:t>
            </a:r>
          </a:p>
          <a:p>
            <a:pPr algn="ctr"/>
            <a:r>
              <a:rPr lang="en-US" dirty="0" smtClean="0"/>
              <a:t>D</a:t>
            </a:r>
          </a:p>
          <a:p>
            <a:pPr algn="ctr"/>
            <a:r>
              <a:rPr lang="en-US" dirty="0" smtClean="0"/>
              <a:t>E</a:t>
            </a:r>
          </a:p>
          <a:p>
            <a:pPr algn="ctr"/>
            <a:r>
              <a:rPr lang="en-US" dirty="0" smtClean="0"/>
              <a:t>N</a:t>
            </a:r>
            <a:endParaRPr lang="en-US" dirty="0"/>
          </a:p>
        </p:txBody>
      </p:sp>
      <p:pic>
        <p:nvPicPr>
          <p:cNvPr id="7" name="Picture 6" descr="Israel's Flag"/>
          <p:cNvPicPr>
            <a:picLocks noChangeAspect="1" noChangeArrowheads="1"/>
          </p:cNvPicPr>
          <p:nvPr/>
        </p:nvPicPr>
        <p:blipFill>
          <a:blip r:embed="rId4" cstate="print"/>
          <a:srcRect/>
          <a:stretch>
            <a:fillRect/>
          </a:stretch>
        </p:blipFill>
        <p:spPr bwMode="auto">
          <a:xfrm>
            <a:off x="3505200" y="4495800"/>
            <a:ext cx="1981200" cy="15849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TextBox 7"/>
          <p:cNvSpPr txBox="1"/>
          <p:nvPr/>
        </p:nvSpPr>
        <p:spPr>
          <a:xfrm>
            <a:off x="5486400" y="4495800"/>
            <a:ext cx="304800" cy="1754326"/>
          </a:xfrm>
          <a:prstGeom prst="rect">
            <a:avLst/>
          </a:prstGeom>
          <a:noFill/>
        </p:spPr>
        <p:txBody>
          <a:bodyPr wrap="square" rtlCol="0">
            <a:spAutoFit/>
          </a:bodyPr>
          <a:lstStyle/>
          <a:p>
            <a:pPr algn="ctr"/>
            <a:r>
              <a:rPr lang="en-US" dirty="0" smtClean="0"/>
              <a:t>I</a:t>
            </a:r>
          </a:p>
          <a:p>
            <a:pPr algn="ctr"/>
            <a:r>
              <a:rPr lang="en-US" dirty="0" smtClean="0"/>
              <a:t>S</a:t>
            </a:r>
          </a:p>
          <a:p>
            <a:pPr algn="ctr"/>
            <a:r>
              <a:rPr lang="en-US" dirty="0" smtClean="0"/>
              <a:t>R</a:t>
            </a:r>
          </a:p>
          <a:p>
            <a:pPr algn="ctr"/>
            <a:r>
              <a:rPr lang="en-US" dirty="0" smtClean="0"/>
              <a:t>A</a:t>
            </a:r>
          </a:p>
          <a:p>
            <a:pPr algn="ctr"/>
            <a:r>
              <a:rPr lang="en-US" dirty="0" smtClean="0"/>
              <a:t>E</a:t>
            </a:r>
          </a:p>
          <a:p>
            <a:pPr algn="ctr"/>
            <a:r>
              <a:rPr lang="en-US" dirty="0" smtClean="0"/>
              <a:t>L</a:t>
            </a:r>
            <a:endParaRPr lang="en-US" dirty="0"/>
          </a:p>
        </p:txBody>
      </p:sp>
      <p:pic>
        <p:nvPicPr>
          <p:cNvPr id="9" name="Picture 7" descr="India's Flag"/>
          <p:cNvPicPr>
            <a:picLocks noChangeAspect="1" noChangeArrowheads="1"/>
          </p:cNvPicPr>
          <p:nvPr/>
        </p:nvPicPr>
        <p:blipFill>
          <a:blip r:embed="rId5" cstate="print"/>
          <a:srcRect/>
          <a:stretch>
            <a:fillRect/>
          </a:stretch>
        </p:blipFill>
        <p:spPr bwMode="auto">
          <a:xfrm>
            <a:off x="6131625" y="4572952"/>
            <a:ext cx="2209800" cy="14695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TextBox 9"/>
          <p:cNvSpPr txBox="1"/>
          <p:nvPr/>
        </p:nvSpPr>
        <p:spPr>
          <a:xfrm>
            <a:off x="8305800" y="4572952"/>
            <a:ext cx="381000" cy="1477328"/>
          </a:xfrm>
          <a:prstGeom prst="rect">
            <a:avLst/>
          </a:prstGeom>
          <a:noFill/>
        </p:spPr>
        <p:txBody>
          <a:bodyPr wrap="square" rtlCol="0">
            <a:spAutoFit/>
          </a:bodyPr>
          <a:lstStyle/>
          <a:p>
            <a:pPr algn="ctr"/>
            <a:r>
              <a:rPr lang="en-US" dirty="0" smtClean="0"/>
              <a:t>I</a:t>
            </a:r>
          </a:p>
          <a:p>
            <a:pPr algn="ctr"/>
            <a:r>
              <a:rPr lang="en-US" dirty="0" smtClean="0"/>
              <a:t>N</a:t>
            </a:r>
          </a:p>
          <a:p>
            <a:pPr algn="ctr"/>
            <a:r>
              <a:rPr lang="en-US" dirty="0" smtClean="0"/>
              <a:t>D</a:t>
            </a:r>
          </a:p>
          <a:p>
            <a:pPr algn="ctr"/>
            <a:r>
              <a:rPr lang="en-US" dirty="0" smtClean="0"/>
              <a:t>I</a:t>
            </a:r>
          </a:p>
          <a:p>
            <a:pPr algn="ctr"/>
            <a:r>
              <a:rPr lang="en-US" dirty="0" smtClean="0"/>
              <a:t>A</a:t>
            </a:r>
            <a:endParaRPr lang="en-US" dirty="0"/>
          </a:p>
        </p:txBody>
      </p:sp>
      <p:sp>
        <p:nvSpPr>
          <p:cNvPr id="11" name="Footer Placeholder 5"/>
          <p:cNvSpPr>
            <a:spLocks noGrp="1"/>
          </p:cNvSpPr>
          <p:nvPr>
            <p:ph type="ftr" sz="quarter" idx="11"/>
          </p:nvPr>
        </p:nvSpPr>
        <p:spPr>
          <a:xfrm>
            <a:off x="1054249" y="6356350"/>
            <a:ext cx="7390504" cy="365125"/>
          </a:xfrm>
        </p:spPr>
        <p:txBody>
          <a:bodyPr/>
          <a:lstStyle/>
          <a:p>
            <a:pPr eaLnBrk="0" hangingPunct="0">
              <a:spcBef>
                <a:spcPct val="50000"/>
              </a:spcBef>
            </a:pPr>
            <a:r>
              <a:rPr lang="en-US" dirty="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latin typeface="Times New Roman" pitchFamily="18" charset="0"/>
              <a:ea typeface="ＭＳ Ｐゴシック" pitchFamily="-44" charset="-128"/>
              <a:cs typeface="Arial" charset="0"/>
            </a:endParaRPr>
          </a:p>
        </p:txBody>
      </p:sp>
      <p:sp>
        <p:nvSpPr>
          <p:cNvPr id="12" name="Slide Number Placeholder 4"/>
          <p:cNvSpPr txBox="1">
            <a:spLocks/>
          </p:cNvSpPr>
          <p:nvPr/>
        </p:nvSpPr>
        <p:spPr>
          <a:xfrm>
            <a:off x="8686800" y="6308726"/>
            <a:ext cx="457200" cy="412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21</a:t>
            </a:r>
            <a:endParaRPr lang="en-US" dirty="0"/>
          </a:p>
        </p:txBody>
      </p:sp>
    </p:spTree>
    <p:extLst>
      <p:ext uri="{BB962C8B-B14F-4D97-AF65-F5344CB8AC3E}">
        <p14:creationId xmlns="" xmlns:p14="http://schemas.microsoft.com/office/powerpoint/2010/main" val="339258057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F8A39"/>
                </a:solidFill>
                <a:latin typeface="Helvetica" pitchFamily="34" charset="0"/>
                <a:ea typeface="ヒラギノ明朝 ProN W3"/>
                <a:cs typeface="Times New Roman" pitchFamily="18" charset="0"/>
                <a:sym typeface="Gill Sans" pitchFamily="34" charset="0"/>
              </a:rPr>
              <a:t>Capitalism</a:t>
            </a:r>
            <a:endParaRPr lang="en-US" dirty="0">
              <a:solidFill>
                <a:srgbClr val="2F8A39"/>
              </a:solidFill>
            </a:endParaRPr>
          </a:p>
        </p:txBody>
      </p:sp>
      <p:sp>
        <p:nvSpPr>
          <p:cNvPr id="3" name="Content Placeholder 2"/>
          <p:cNvSpPr>
            <a:spLocks noGrp="1"/>
          </p:cNvSpPr>
          <p:nvPr>
            <p:ph idx="1"/>
          </p:nvPr>
        </p:nvSpPr>
        <p:spPr/>
        <p:txBody>
          <a:bodyPr/>
          <a:lstStyle/>
          <a:p>
            <a:pPr lvl="0"/>
            <a:r>
              <a:rPr lang="en-US" b="1" dirty="0">
                <a:solidFill>
                  <a:srgbClr val="1E2456"/>
                </a:solidFill>
              </a:rPr>
              <a:t>Capitalism, or Free Enterprise</a:t>
            </a:r>
          </a:p>
          <a:p>
            <a:pPr lvl="1"/>
            <a:r>
              <a:rPr lang="en-US" sz="2000" dirty="0"/>
              <a:t>An economic system in which individuals own and operate the majority of businesses that provide goods and services</a:t>
            </a:r>
          </a:p>
          <a:p>
            <a:pPr lvl="1"/>
            <a:r>
              <a:rPr lang="en-US" sz="2000" dirty="0"/>
              <a:t>Pure </a:t>
            </a:r>
            <a:r>
              <a:rPr lang="en-US" sz="2000" b="1" dirty="0"/>
              <a:t>capitalism</a:t>
            </a:r>
            <a:r>
              <a:rPr lang="en-US" sz="2000" dirty="0"/>
              <a:t> or </a:t>
            </a:r>
            <a:r>
              <a:rPr lang="en-US" sz="2000" b="1" dirty="0"/>
              <a:t>free-market system </a:t>
            </a:r>
            <a:r>
              <a:rPr lang="en-US" sz="2000" dirty="0"/>
              <a:t>happens when all economic decisions are made without government intervention; also called </a:t>
            </a:r>
            <a:r>
              <a:rPr lang="en-US" sz="2000" i="1" dirty="0"/>
              <a:t>laissez-faire capitalism</a:t>
            </a:r>
            <a:endParaRPr lang="en-US" sz="2000" dirty="0"/>
          </a:p>
          <a:p>
            <a:pPr lvl="1"/>
            <a:r>
              <a:rPr lang="en-US" sz="2000" dirty="0"/>
              <a:t>Modified capitalism differs from pure capitalism in that the government intervenes and regulates business to some </a:t>
            </a:r>
            <a:r>
              <a:rPr lang="en-US" sz="2000" dirty="0" smtClean="0"/>
              <a:t>extent</a:t>
            </a:r>
            <a:endParaRPr lang="en-US" sz="2000" dirty="0"/>
          </a:p>
        </p:txBody>
      </p:sp>
      <p:pic>
        <p:nvPicPr>
          <p:cNvPr id="16" name="Picture 5" descr="Canada's Flag"/>
          <p:cNvPicPr>
            <a:picLocks noChangeAspect="1" noChangeArrowheads="1"/>
          </p:cNvPicPr>
          <p:nvPr/>
        </p:nvPicPr>
        <p:blipFill>
          <a:blip r:embed="rId3" cstate="print"/>
          <a:srcRect/>
          <a:stretch>
            <a:fillRect/>
          </a:stretch>
        </p:blipFill>
        <p:spPr bwMode="auto">
          <a:xfrm>
            <a:off x="768565" y="4677183"/>
            <a:ext cx="2438400" cy="1219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7" name="TextBox 16"/>
          <p:cNvSpPr txBox="1"/>
          <p:nvPr/>
        </p:nvSpPr>
        <p:spPr>
          <a:xfrm>
            <a:off x="3206965" y="4524783"/>
            <a:ext cx="381000" cy="1754326"/>
          </a:xfrm>
          <a:prstGeom prst="rect">
            <a:avLst/>
          </a:prstGeom>
          <a:noFill/>
        </p:spPr>
        <p:txBody>
          <a:bodyPr wrap="square" rtlCol="0">
            <a:spAutoFit/>
          </a:bodyPr>
          <a:lstStyle/>
          <a:p>
            <a:pPr algn="ctr"/>
            <a:r>
              <a:rPr lang="en-US" dirty="0" smtClean="0"/>
              <a:t>C</a:t>
            </a:r>
          </a:p>
          <a:p>
            <a:pPr algn="ctr"/>
            <a:r>
              <a:rPr lang="en-US" dirty="0" smtClean="0"/>
              <a:t>A</a:t>
            </a:r>
          </a:p>
          <a:p>
            <a:pPr algn="ctr"/>
            <a:r>
              <a:rPr lang="en-US" dirty="0" smtClean="0"/>
              <a:t>N</a:t>
            </a:r>
          </a:p>
          <a:p>
            <a:pPr algn="ctr"/>
            <a:r>
              <a:rPr lang="en-US" dirty="0" smtClean="0"/>
              <a:t>A</a:t>
            </a:r>
          </a:p>
          <a:p>
            <a:pPr algn="ctr"/>
            <a:r>
              <a:rPr lang="en-US" dirty="0" smtClean="0"/>
              <a:t>D</a:t>
            </a:r>
          </a:p>
          <a:p>
            <a:pPr algn="ctr"/>
            <a:r>
              <a:rPr lang="en-US" dirty="0" smtClean="0"/>
              <a:t>A</a:t>
            </a:r>
            <a:endParaRPr lang="en-US" dirty="0"/>
          </a:p>
        </p:txBody>
      </p:sp>
      <p:pic>
        <p:nvPicPr>
          <p:cNvPr id="18" name="Picture 3" descr="United States' Flag"/>
          <p:cNvPicPr>
            <a:picLocks noChangeAspect="1" noChangeArrowheads="1"/>
          </p:cNvPicPr>
          <p:nvPr/>
        </p:nvPicPr>
        <p:blipFill>
          <a:blip r:embed="rId4" cstate="print"/>
          <a:srcRect/>
          <a:stretch>
            <a:fillRect/>
          </a:stretch>
        </p:blipFill>
        <p:spPr bwMode="auto">
          <a:xfrm>
            <a:off x="4222857" y="4537438"/>
            <a:ext cx="1206715" cy="15087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 name="TextBox 18"/>
          <p:cNvSpPr txBox="1"/>
          <p:nvPr/>
        </p:nvSpPr>
        <p:spPr>
          <a:xfrm>
            <a:off x="5442057" y="4766038"/>
            <a:ext cx="304800" cy="923330"/>
          </a:xfrm>
          <a:prstGeom prst="rect">
            <a:avLst/>
          </a:prstGeom>
          <a:noFill/>
        </p:spPr>
        <p:txBody>
          <a:bodyPr wrap="square" rtlCol="0">
            <a:spAutoFit/>
          </a:bodyPr>
          <a:lstStyle/>
          <a:p>
            <a:pPr algn="ctr"/>
            <a:r>
              <a:rPr lang="en-US" dirty="0" smtClean="0"/>
              <a:t>U</a:t>
            </a:r>
          </a:p>
          <a:p>
            <a:pPr algn="ctr"/>
            <a:r>
              <a:rPr lang="en-US" dirty="0" smtClean="0"/>
              <a:t>S</a:t>
            </a:r>
          </a:p>
          <a:p>
            <a:pPr algn="ctr"/>
            <a:r>
              <a:rPr lang="en-US" dirty="0" smtClean="0"/>
              <a:t>A</a:t>
            </a:r>
            <a:endParaRPr lang="en-US" dirty="0"/>
          </a:p>
        </p:txBody>
      </p:sp>
      <p:pic>
        <p:nvPicPr>
          <p:cNvPr id="20" name="Picture 4" descr="Japan's Flag"/>
          <p:cNvPicPr>
            <a:picLocks noChangeAspect="1" noChangeArrowheads="1"/>
          </p:cNvPicPr>
          <p:nvPr/>
        </p:nvPicPr>
        <p:blipFill>
          <a:blip r:embed="rId5" cstate="print"/>
          <a:srcRect/>
          <a:stretch>
            <a:fillRect/>
          </a:stretch>
        </p:blipFill>
        <p:spPr bwMode="auto">
          <a:xfrm>
            <a:off x="6520703" y="4553131"/>
            <a:ext cx="1619250" cy="1295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1" name="TextBox 20"/>
          <p:cNvSpPr txBox="1"/>
          <p:nvPr/>
        </p:nvSpPr>
        <p:spPr>
          <a:xfrm>
            <a:off x="8139953" y="4600983"/>
            <a:ext cx="304800" cy="1477328"/>
          </a:xfrm>
          <a:prstGeom prst="rect">
            <a:avLst/>
          </a:prstGeom>
          <a:noFill/>
        </p:spPr>
        <p:txBody>
          <a:bodyPr wrap="square" rtlCol="0">
            <a:spAutoFit/>
          </a:bodyPr>
          <a:lstStyle/>
          <a:p>
            <a:pPr algn="ctr"/>
            <a:r>
              <a:rPr lang="en-US" dirty="0" smtClean="0"/>
              <a:t>J</a:t>
            </a:r>
          </a:p>
          <a:p>
            <a:pPr algn="ctr"/>
            <a:r>
              <a:rPr lang="en-US" dirty="0" smtClean="0"/>
              <a:t>A</a:t>
            </a:r>
          </a:p>
          <a:p>
            <a:pPr algn="ctr"/>
            <a:r>
              <a:rPr lang="en-US" dirty="0" smtClean="0"/>
              <a:t>P</a:t>
            </a:r>
          </a:p>
          <a:p>
            <a:pPr algn="ctr"/>
            <a:r>
              <a:rPr lang="en-US" dirty="0" smtClean="0"/>
              <a:t>A</a:t>
            </a:r>
          </a:p>
          <a:p>
            <a:pPr algn="ctr"/>
            <a:r>
              <a:rPr lang="en-US" dirty="0" smtClean="0"/>
              <a:t>N</a:t>
            </a:r>
            <a:endParaRPr lang="en-US" dirty="0"/>
          </a:p>
        </p:txBody>
      </p:sp>
      <p:sp>
        <p:nvSpPr>
          <p:cNvPr id="11" name="Footer Placeholder 5"/>
          <p:cNvSpPr>
            <a:spLocks noGrp="1"/>
          </p:cNvSpPr>
          <p:nvPr>
            <p:ph type="ftr" sz="quarter" idx="11"/>
          </p:nvPr>
        </p:nvSpPr>
        <p:spPr>
          <a:xfrm>
            <a:off x="1054249" y="6356350"/>
            <a:ext cx="7390504" cy="365125"/>
          </a:xfrm>
        </p:spPr>
        <p:txBody>
          <a:bodyPr/>
          <a:lstStyle/>
          <a:p>
            <a:pPr eaLnBrk="0" hangingPunct="0">
              <a:spcBef>
                <a:spcPct val="50000"/>
              </a:spcBef>
            </a:pPr>
            <a:r>
              <a:rPr lang="en-US" dirty="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latin typeface="Times New Roman" pitchFamily="18" charset="0"/>
              <a:ea typeface="ＭＳ Ｐゴシック" pitchFamily="-44" charset="-128"/>
              <a:cs typeface="Arial" charset="0"/>
            </a:endParaRPr>
          </a:p>
        </p:txBody>
      </p:sp>
      <p:sp>
        <p:nvSpPr>
          <p:cNvPr id="12" name="Slide Number Placeholder 4"/>
          <p:cNvSpPr txBox="1">
            <a:spLocks/>
          </p:cNvSpPr>
          <p:nvPr/>
        </p:nvSpPr>
        <p:spPr>
          <a:xfrm>
            <a:off x="8686800" y="6308726"/>
            <a:ext cx="457200" cy="412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22</a:t>
            </a:r>
            <a:endParaRPr lang="en-US" dirty="0"/>
          </a:p>
        </p:txBody>
      </p:sp>
    </p:spTree>
    <p:extLst>
      <p:ext uri="{BB962C8B-B14F-4D97-AF65-F5344CB8AC3E}">
        <p14:creationId xmlns="" xmlns:p14="http://schemas.microsoft.com/office/powerpoint/2010/main" val="39160632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F8A39"/>
                </a:solidFill>
                <a:latin typeface="Helvetica" pitchFamily="34" charset="0"/>
                <a:ea typeface="ヒラギノ明朝 ProN W3"/>
                <a:cs typeface="Times New Roman" pitchFamily="18" charset="0"/>
                <a:sym typeface="Gill Sans" pitchFamily="34" charset="0"/>
              </a:rPr>
              <a:t>Comparison of Communism, </a:t>
            </a:r>
            <a:r>
              <a:rPr lang="en-US" sz="3200" dirty="0" smtClean="0">
                <a:solidFill>
                  <a:srgbClr val="2F8A39"/>
                </a:solidFill>
                <a:latin typeface="Helvetica" pitchFamily="34" charset="0"/>
                <a:ea typeface="ヒラギノ明朝 ProN W3"/>
                <a:cs typeface="Times New Roman" pitchFamily="18" charset="0"/>
                <a:sym typeface="Gill Sans" pitchFamily="34" charset="0"/>
              </a:rPr>
              <a:t/>
            </a:r>
            <a:br>
              <a:rPr lang="en-US" sz="3200" dirty="0" smtClean="0">
                <a:solidFill>
                  <a:srgbClr val="2F8A39"/>
                </a:solidFill>
                <a:latin typeface="Helvetica" pitchFamily="34" charset="0"/>
                <a:ea typeface="ヒラギノ明朝 ProN W3"/>
                <a:cs typeface="Times New Roman" pitchFamily="18" charset="0"/>
                <a:sym typeface="Gill Sans" pitchFamily="34" charset="0"/>
              </a:rPr>
            </a:br>
            <a:r>
              <a:rPr lang="en-US" sz="3200" dirty="0" smtClean="0">
                <a:solidFill>
                  <a:srgbClr val="2F8A39"/>
                </a:solidFill>
                <a:latin typeface="Helvetica" pitchFamily="34" charset="0"/>
                <a:ea typeface="ヒラギノ明朝 ProN W3"/>
                <a:cs typeface="Times New Roman" pitchFamily="18" charset="0"/>
                <a:sym typeface="Gill Sans" pitchFamily="34" charset="0"/>
              </a:rPr>
              <a:t>Socialism</a:t>
            </a:r>
            <a:r>
              <a:rPr lang="en-US" sz="3200" dirty="0">
                <a:solidFill>
                  <a:srgbClr val="2F8A39"/>
                </a:solidFill>
                <a:latin typeface="Helvetica" pitchFamily="34" charset="0"/>
                <a:ea typeface="ヒラギノ明朝 ProN W3"/>
                <a:cs typeface="Times New Roman" pitchFamily="18" charset="0"/>
                <a:sym typeface="Gill Sans" pitchFamily="34" charset="0"/>
              </a:rPr>
              <a:t>, </a:t>
            </a:r>
            <a:r>
              <a:rPr lang="en-US" sz="3200" dirty="0" smtClean="0">
                <a:solidFill>
                  <a:srgbClr val="2F8A39"/>
                </a:solidFill>
                <a:latin typeface="Helvetica" pitchFamily="34" charset="0"/>
                <a:ea typeface="ヒラギノ明朝 ProN W3"/>
                <a:cs typeface="Times New Roman" pitchFamily="18" charset="0"/>
                <a:sym typeface="Gill Sans" pitchFamily="34" charset="0"/>
              </a:rPr>
              <a:t>and Capitalism </a:t>
            </a:r>
            <a:r>
              <a:rPr lang="en-US" sz="2000" dirty="0" smtClean="0">
                <a:solidFill>
                  <a:srgbClr val="2F8A39"/>
                </a:solidFill>
                <a:latin typeface="Helvetica" pitchFamily="34" charset="0"/>
                <a:ea typeface="ヒラギノ明朝 ProN W3"/>
                <a:cs typeface="Times New Roman" pitchFamily="18" charset="0"/>
                <a:sym typeface="Gill Sans" pitchFamily="34" charset="0"/>
              </a:rPr>
              <a:t>(1 of 2)</a:t>
            </a:r>
            <a:endParaRPr lang="en-US" sz="2000" dirty="0">
              <a:solidFill>
                <a:srgbClr val="2F8A39"/>
              </a:solidFill>
            </a:endParaRPr>
          </a:p>
        </p:txBody>
      </p:sp>
      <p:graphicFrame>
        <p:nvGraphicFramePr>
          <p:cNvPr id="6" name="Content Placeholder 5" descr="alt=&quot;&quot;"/>
          <p:cNvGraphicFramePr>
            <a:graphicFrameLocks noGrp="1"/>
          </p:cNvGraphicFramePr>
          <p:nvPr>
            <p:ph idx="1"/>
            <p:extLst>
              <p:ext uri="{D42A27DB-BD31-4B8C-83A1-F6EECF244321}">
                <p14:modId xmlns="" xmlns:p14="http://schemas.microsoft.com/office/powerpoint/2010/main" val="2214094128"/>
              </p:ext>
            </p:extLst>
          </p:nvPr>
        </p:nvGraphicFramePr>
        <p:xfrm>
          <a:off x="685801" y="1366838"/>
          <a:ext cx="7809752" cy="4696085"/>
        </p:xfrm>
        <a:graphic>
          <a:graphicData uri="http://schemas.openxmlformats.org/drawingml/2006/table">
            <a:tbl>
              <a:tblPr firstRow="1" bandRow="1">
                <a:tableStyleId>{5C22544A-7EE6-4342-B048-85BDC9FD1C3A}</a:tableStyleId>
              </a:tblPr>
              <a:tblGrid>
                <a:gridCol w="1952438"/>
                <a:gridCol w="1952438"/>
                <a:gridCol w="1952438"/>
                <a:gridCol w="1952438"/>
              </a:tblGrid>
              <a:tr h="278984">
                <a:tc>
                  <a:txBody>
                    <a:bodyPr/>
                    <a:lstStyle/>
                    <a:p>
                      <a:endParaRPr lang="en-US" sz="1800" dirty="0"/>
                    </a:p>
                  </a:txBody>
                  <a:tcPr/>
                </a:tc>
                <a:tc>
                  <a:txBody>
                    <a:bodyPr/>
                    <a:lstStyle/>
                    <a:p>
                      <a:r>
                        <a:rPr lang="en-US" sz="1800" dirty="0" smtClean="0"/>
                        <a:t>Communism</a:t>
                      </a:r>
                      <a:endParaRPr lang="en-US" sz="1800" dirty="0"/>
                    </a:p>
                  </a:txBody>
                  <a:tcPr/>
                </a:tc>
                <a:tc>
                  <a:txBody>
                    <a:bodyPr/>
                    <a:lstStyle/>
                    <a:p>
                      <a:r>
                        <a:rPr lang="en-US" sz="1800" dirty="0" smtClean="0"/>
                        <a:t>Socialism</a:t>
                      </a:r>
                      <a:endParaRPr lang="en-US" sz="1800" dirty="0"/>
                    </a:p>
                  </a:txBody>
                  <a:tcPr/>
                </a:tc>
                <a:tc>
                  <a:txBody>
                    <a:bodyPr/>
                    <a:lstStyle/>
                    <a:p>
                      <a:r>
                        <a:rPr lang="en-US" sz="1800" dirty="0" smtClean="0"/>
                        <a:t>Capitalism</a:t>
                      </a:r>
                      <a:endParaRPr lang="en-US" sz="1800" dirty="0"/>
                    </a:p>
                  </a:txBody>
                  <a:tcPr/>
                </a:tc>
              </a:tr>
              <a:tr h="1115934">
                <a:tc>
                  <a:txBody>
                    <a:bodyPr/>
                    <a:lstStyle/>
                    <a:p>
                      <a:r>
                        <a:rPr lang="en-US" sz="1600" b="1" i="0" u="none" strike="noStrike" kern="1200" baseline="0" dirty="0" smtClean="0">
                          <a:solidFill>
                            <a:schemeClr val="dk1"/>
                          </a:solidFill>
                          <a:latin typeface="+mn-lt"/>
                          <a:ea typeface="+mn-ea"/>
                          <a:cs typeface="+mn-cs"/>
                        </a:rPr>
                        <a:t>Business ownership</a:t>
                      </a:r>
                      <a:endParaRPr lang="en-US" sz="1600" b="1" dirty="0"/>
                    </a:p>
                  </a:txBody>
                  <a:tcPr/>
                </a:tc>
                <a:tc>
                  <a:txBody>
                    <a:bodyPr/>
                    <a:lstStyle/>
                    <a:p>
                      <a:r>
                        <a:rPr lang="en-US" sz="1600" b="0" i="0" u="none" strike="noStrike" kern="1200" baseline="0" dirty="0" smtClean="0">
                          <a:solidFill>
                            <a:schemeClr val="dk1"/>
                          </a:solidFill>
                          <a:latin typeface="+mn-lt"/>
                          <a:ea typeface="+mn-ea"/>
                          <a:cs typeface="+mn-cs"/>
                        </a:rPr>
                        <a:t>Most businesses are owned and operated by the government.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The government owns and operates major industries; individuals own small businesses.</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Individuals own and operate all businesses.</a:t>
                      </a:r>
                      <a:endParaRPr lang="en-US" sz="1600" dirty="0"/>
                    </a:p>
                  </a:txBody>
                  <a:tcPr/>
                </a:tc>
              </a:tr>
              <a:tr h="906697">
                <a:tc>
                  <a:txBody>
                    <a:bodyPr/>
                    <a:lstStyle/>
                    <a:p>
                      <a:r>
                        <a:rPr lang="en-US" sz="1600" b="1" i="0" u="none" strike="noStrike" kern="1200" baseline="0" dirty="0" smtClean="0">
                          <a:solidFill>
                            <a:schemeClr val="dk1"/>
                          </a:solidFill>
                          <a:latin typeface="+mn-lt"/>
                          <a:ea typeface="+mn-ea"/>
                          <a:cs typeface="+mn-cs"/>
                        </a:rPr>
                        <a:t>Competition</a:t>
                      </a:r>
                      <a:endParaRPr lang="en-US" sz="1600" b="1" dirty="0"/>
                    </a:p>
                  </a:txBody>
                  <a:tcPr/>
                </a:tc>
                <a:tc>
                  <a:txBody>
                    <a:bodyPr/>
                    <a:lstStyle/>
                    <a:p>
                      <a:r>
                        <a:rPr lang="en-US" sz="1600" b="0" i="0" u="none" strike="noStrike" kern="1200" baseline="0" dirty="0" smtClean="0">
                          <a:solidFill>
                            <a:schemeClr val="dk1"/>
                          </a:solidFill>
                          <a:latin typeface="+mn-lt"/>
                          <a:ea typeface="+mn-ea"/>
                          <a:cs typeface="+mn-cs"/>
                        </a:rPr>
                        <a:t>None. The government owns and operates</a:t>
                      </a:r>
                    </a:p>
                    <a:p>
                      <a:r>
                        <a:rPr lang="en-US" sz="1600" b="0" i="0" u="none" strike="noStrike" kern="1200" baseline="0" dirty="0" smtClean="0">
                          <a:solidFill>
                            <a:schemeClr val="dk1"/>
                          </a:solidFill>
                          <a:latin typeface="+mn-lt"/>
                          <a:ea typeface="+mn-ea"/>
                          <a:cs typeface="+mn-cs"/>
                        </a:rPr>
                        <a:t>everything.</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Restricted in major</a:t>
                      </a:r>
                    </a:p>
                    <a:p>
                      <a:r>
                        <a:rPr lang="en-US" sz="1600" b="0" i="0" u="none" strike="noStrike" kern="1200" baseline="0" dirty="0" smtClean="0">
                          <a:solidFill>
                            <a:schemeClr val="dk1"/>
                          </a:solidFill>
                          <a:latin typeface="+mn-lt"/>
                          <a:ea typeface="+mn-ea"/>
                          <a:cs typeface="+mn-cs"/>
                        </a:rPr>
                        <a:t>industries; encouraged</a:t>
                      </a:r>
                    </a:p>
                    <a:p>
                      <a:r>
                        <a:rPr lang="en-US" sz="1600" b="0" i="0" u="none" strike="noStrike" kern="1200" baseline="0" dirty="0" smtClean="0">
                          <a:solidFill>
                            <a:schemeClr val="dk1"/>
                          </a:solidFill>
                          <a:latin typeface="+mn-lt"/>
                          <a:ea typeface="+mn-ea"/>
                          <a:cs typeface="+mn-cs"/>
                        </a:rPr>
                        <a:t>in small business.</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Encouraged by market forces and government</a:t>
                      </a:r>
                    </a:p>
                    <a:p>
                      <a:r>
                        <a:rPr lang="en-US" sz="1600" b="0" i="0" u="none" strike="noStrike" kern="1200" baseline="0" dirty="0" smtClean="0">
                          <a:solidFill>
                            <a:schemeClr val="dk1"/>
                          </a:solidFill>
                          <a:latin typeface="+mn-lt"/>
                          <a:ea typeface="+mn-ea"/>
                          <a:cs typeface="+mn-cs"/>
                        </a:rPr>
                        <a:t>regulations.</a:t>
                      </a:r>
                      <a:endParaRPr lang="en-US" sz="1600" dirty="0"/>
                    </a:p>
                  </a:txBody>
                  <a:tcPr/>
                </a:tc>
              </a:tr>
              <a:tr h="1952885">
                <a:tc>
                  <a:txBody>
                    <a:bodyPr/>
                    <a:lstStyle/>
                    <a:p>
                      <a:r>
                        <a:rPr lang="en-US" sz="1600" b="1" i="0" u="none" strike="noStrike" kern="1200" baseline="0" dirty="0" smtClean="0">
                          <a:solidFill>
                            <a:schemeClr val="dk1"/>
                          </a:solidFill>
                          <a:latin typeface="+mn-lt"/>
                          <a:ea typeface="+mn-ea"/>
                          <a:cs typeface="+mn-cs"/>
                        </a:rPr>
                        <a:t>Profits</a:t>
                      </a:r>
                      <a:endParaRPr lang="en-US" sz="1600" b="1" dirty="0"/>
                    </a:p>
                  </a:txBody>
                  <a:tcPr/>
                </a:tc>
                <a:tc>
                  <a:txBody>
                    <a:bodyPr/>
                    <a:lstStyle/>
                    <a:p>
                      <a:r>
                        <a:rPr lang="en-US" sz="1600" b="0" i="0" u="none" strike="noStrike" kern="1200" baseline="0" dirty="0" smtClean="0">
                          <a:solidFill>
                            <a:schemeClr val="dk1"/>
                          </a:solidFill>
                          <a:latin typeface="+mn-lt"/>
                          <a:ea typeface="+mn-ea"/>
                          <a:cs typeface="+mn-cs"/>
                        </a:rPr>
                        <a:t>Excess income goes to the government.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Profits earned by</a:t>
                      </a:r>
                    </a:p>
                    <a:p>
                      <a:r>
                        <a:rPr lang="en-US" sz="1600" b="0" i="0" u="none" strike="noStrike" kern="1200" baseline="0" dirty="0" smtClean="0">
                          <a:solidFill>
                            <a:schemeClr val="dk1"/>
                          </a:solidFill>
                          <a:latin typeface="+mn-lt"/>
                          <a:ea typeface="+mn-ea"/>
                          <a:cs typeface="+mn-cs"/>
                        </a:rPr>
                        <a:t>small businesses may be reinvested in the business; profits from government-owned industries go to the government.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Individuals are free to keep profits and use them as they wish.</a:t>
                      </a:r>
                      <a:endParaRPr lang="en-US" sz="1600" dirty="0"/>
                    </a:p>
                  </a:txBody>
                  <a:tcPr/>
                </a:tc>
              </a:tr>
            </a:tbl>
          </a:graphicData>
        </a:graphic>
      </p:graphicFrame>
      <p:sp>
        <p:nvSpPr>
          <p:cNvPr id="5" name="Footer Placeholder 5"/>
          <p:cNvSpPr>
            <a:spLocks noGrp="1"/>
          </p:cNvSpPr>
          <p:nvPr>
            <p:ph type="ftr" sz="quarter" idx="11"/>
          </p:nvPr>
        </p:nvSpPr>
        <p:spPr>
          <a:xfrm>
            <a:off x="1054249" y="6356350"/>
            <a:ext cx="7390504" cy="365125"/>
          </a:xfrm>
        </p:spPr>
        <p:txBody>
          <a:bodyPr/>
          <a:lstStyle/>
          <a:p>
            <a:pPr eaLnBrk="0" hangingPunct="0">
              <a:spcBef>
                <a:spcPct val="50000"/>
              </a:spcBef>
            </a:pPr>
            <a:r>
              <a:rPr lang="en-US" dirty="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latin typeface="Times New Roman" pitchFamily="18" charset="0"/>
              <a:ea typeface="ＭＳ Ｐゴシック" pitchFamily="-44" charset="-128"/>
              <a:cs typeface="Arial" charset="0"/>
            </a:endParaRPr>
          </a:p>
        </p:txBody>
      </p:sp>
      <p:sp>
        <p:nvSpPr>
          <p:cNvPr id="7" name="Slide Number Placeholder 4"/>
          <p:cNvSpPr txBox="1">
            <a:spLocks/>
          </p:cNvSpPr>
          <p:nvPr/>
        </p:nvSpPr>
        <p:spPr>
          <a:xfrm>
            <a:off x="8686800" y="6308726"/>
            <a:ext cx="457200" cy="412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23</a:t>
            </a:r>
            <a:endParaRPr lang="en-US" dirty="0"/>
          </a:p>
        </p:txBody>
      </p:sp>
    </p:spTree>
    <p:extLst>
      <p:ext uri="{BB962C8B-B14F-4D97-AF65-F5344CB8AC3E}">
        <p14:creationId xmlns="" xmlns:p14="http://schemas.microsoft.com/office/powerpoint/2010/main" val="25640792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F8A39"/>
                </a:solidFill>
                <a:latin typeface="Helvetica" pitchFamily="34" charset="0"/>
                <a:ea typeface="ヒラギノ明朝 ProN W3"/>
                <a:cs typeface="Times New Roman" pitchFamily="18" charset="0"/>
                <a:sym typeface="Gill Sans" pitchFamily="34" charset="0"/>
              </a:rPr>
              <a:t>Comparison of Communism, Socialism, and </a:t>
            </a:r>
            <a:r>
              <a:rPr lang="en-US" sz="3200" dirty="0" smtClean="0">
                <a:solidFill>
                  <a:srgbClr val="2F8A39"/>
                </a:solidFill>
                <a:latin typeface="Helvetica" pitchFamily="34" charset="0"/>
                <a:ea typeface="ヒラギノ明朝 ProN W3"/>
                <a:cs typeface="Times New Roman" pitchFamily="18" charset="0"/>
                <a:sym typeface="Gill Sans" pitchFamily="34" charset="0"/>
              </a:rPr>
              <a:t>Capitalism </a:t>
            </a:r>
            <a:r>
              <a:rPr lang="en-US" sz="2000" dirty="0" smtClean="0">
                <a:solidFill>
                  <a:srgbClr val="2F8A39"/>
                </a:solidFill>
                <a:latin typeface="Helvetica" pitchFamily="34" charset="0"/>
                <a:ea typeface="ヒラギノ明朝 ProN W3"/>
                <a:cs typeface="Times New Roman" pitchFamily="18" charset="0"/>
                <a:sym typeface="Gill Sans" pitchFamily="34" charset="0"/>
              </a:rPr>
              <a:t>(2 of 2)</a:t>
            </a:r>
            <a:endParaRPr lang="en-US" sz="2000" dirty="0">
              <a:solidFill>
                <a:srgbClr val="2F8A39"/>
              </a:solidFill>
            </a:endParaRPr>
          </a:p>
        </p:txBody>
      </p:sp>
      <p:graphicFrame>
        <p:nvGraphicFramePr>
          <p:cNvPr id="5" name="Content Placeholder 4" descr="alt=&quot;&quot;"/>
          <p:cNvGraphicFramePr>
            <a:graphicFrameLocks noGrp="1"/>
          </p:cNvGraphicFramePr>
          <p:nvPr>
            <p:ph idx="1"/>
            <p:extLst>
              <p:ext uri="{D42A27DB-BD31-4B8C-83A1-F6EECF244321}">
                <p14:modId xmlns="" xmlns:p14="http://schemas.microsoft.com/office/powerpoint/2010/main" val="1777594064"/>
              </p:ext>
            </p:extLst>
          </p:nvPr>
        </p:nvGraphicFramePr>
        <p:xfrm>
          <a:off x="584200" y="1600200"/>
          <a:ext cx="7950200" cy="4379807"/>
        </p:xfrm>
        <a:graphic>
          <a:graphicData uri="http://schemas.openxmlformats.org/drawingml/2006/table">
            <a:tbl>
              <a:tblPr firstRow="1" bandRow="1">
                <a:tableStyleId>{5C22544A-7EE6-4342-B048-85BDC9FD1C3A}</a:tableStyleId>
              </a:tblPr>
              <a:tblGrid>
                <a:gridCol w="1987550"/>
                <a:gridCol w="1987550"/>
                <a:gridCol w="1987550"/>
                <a:gridCol w="1987550"/>
              </a:tblGrid>
              <a:tr h="630767">
                <a:tc>
                  <a:txBody>
                    <a:bodyPr/>
                    <a:lstStyle/>
                    <a:p>
                      <a:endParaRPr lang="en-US" sz="1800" dirty="0"/>
                    </a:p>
                  </a:txBody>
                  <a:tcPr/>
                </a:tc>
                <a:tc>
                  <a:txBody>
                    <a:bodyPr/>
                    <a:lstStyle/>
                    <a:p>
                      <a:r>
                        <a:rPr lang="en-US" sz="1800" dirty="0" smtClean="0"/>
                        <a:t>Communism</a:t>
                      </a:r>
                      <a:endParaRPr lang="en-US" sz="1800" dirty="0"/>
                    </a:p>
                  </a:txBody>
                  <a:tcPr/>
                </a:tc>
                <a:tc>
                  <a:txBody>
                    <a:bodyPr/>
                    <a:lstStyle/>
                    <a:p>
                      <a:r>
                        <a:rPr lang="en-US" sz="1800" dirty="0" smtClean="0"/>
                        <a:t>Socialism</a:t>
                      </a:r>
                      <a:endParaRPr lang="en-US" sz="1800" dirty="0"/>
                    </a:p>
                  </a:txBody>
                  <a:tcPr/>
                </a:tc>
                <a:tc>
                  <a:txBody>
                    <a:bodyPr/>
                    <a:lstStyle/>
                    <a:p>
                      <a:r>
                        <a:rPr lang="en-US" sz="1800" dirty="0" smtClean="0"/>
                        <a:t>Capitalism</a:t>
                      </a:r>
                      <a:endParaRPr lang="en-US" sz="1800" dirty="0"/>
                    </a:p>
                  </a:txBody>
                  <a:tcPr/>
                </a:tc>
              </a:tr>
              <a:tr h="630767">
                <a:tc>
                  <a:txBody>
                    <a:bodyPr/>
                    <a:lstStyle/>
                    <a:p>
                      <a:r>
                        <a:rPr lang="en-US" sz="1800" b="1" i="0" u="none" strike="noStrike" kern="1200" baseline="0" dirty="0" smtClean="0">
                          <a:solidFill>
                            <a:schemeClr val="dk1"/>
                          </a:solidFill>
                          <a:latin typeface="+mn-lt"/>
                          <a:ea typeface="+mn-ea"/>
                          <a:cs typeface="+mn-cs"/>
                        </a:rPr>
                        <a:t>Product availability</a:t>
                      </a:r>
                    </a:p>
                    <a:p>
                      <a:r>
                        <a:rPr lang="en-US" sz="1800" b="1" i="0" u="none" strike="noStrike" kern="1200" baseline="0" dirty="0" smtClean="0">
                          <a:solidFill>
                            <a:schemeClr val="dk1"/>
                          </a:solidFill>
                          <a:latin typeface="+mn-lt"/>
                          <a:ea typeface="+mn-ea"/>
                          <a:cs typeface="+mn-cs"/>
                        </a:rPr>
                        <a:t>and price</a:t>
                      </a:r>
                      <a:endParaRPr lang="en-US" b="1" dirty="0"/>
                    </a:p>
                  </a:txBody>
                  <a:tcPr/>
                </a:tc>
                <a:tc>
                  <a:txBody>
                    <a:bodyPr/>
                    <a:lstStyle/>
                    <a:p>
                      <a:r>
                        <a:rPr lang="en-US" sz="1800" b="0" i="0" u="none" strike="noStrike" kern="1200" baseline="0" dirty="0" smtClean="0">
                          <a:solidFill>
                            <a:schemeClr val="dk1"/>
                          </a:solidFill>
                          <a:latin typeface="+mn-lt"/>
                          <a:ea typeface="+mn-ea"/>
                          <a:cs typeface="+mn-cs"/>
                        </a:rPr>
                        <a:t>Consumers have a</a:t>
                      </a:r>
                    </a:p>
                    <a:p>
                      <a:r>
                        <a:rPr lang="en-US" sz="1800" b="0" i="0" u="none" strike="noStrike" kern="1200" baseline="0" dirty="0" smtClean="0">
                          <a:solidFill>
                            <a:schemeClr val="dk1"/>
                          </a:solidFill>
                          <a:latin typeface="+mn-lt"/>
                          <a:ea typeface="+mn-ea"/>
                          <a:cs typeface="+mn-cs"/>
                        </a:rPr>
                        <a:t>limited choice of goods and services; prices</a:t>
                      </a:r>
                    </a:p>
                    <a:p>
                      <a:r>
                        <a:rPr lang="en-US" sz="1800" b="0" i="0" u="none" strike="noStrike" kern="1200" baseline="0" dirty="0" smtClean="0">
                          <a:solidFill>
                            <a:schemeClr val="dk1"/>
                          </a:solidFill>
                          <a:latin typeface="+mn-lt"/>
                          <a:ea typeface="+mn-ea"/>
                          <a:cs typeface="+mn-cs"/>
                        </a:rPr>
                        <a:t>are usually high.</a:t>
                      </a:r>
                      <a:endParaRPr lang="en-US" dirty="0"/>
                    </a:p>
                  </a:txBody>
                  <a:tcPr/>
                </a:tc>
                <a:tc>
                  <a:txBody>
                    <a:bodyPr/>
                    <a:lstStyle/>
                    <a:p>
                      <a:r>
                        <a:rPr lang="en-US" sz="1800" b="0" i="0" u="none" strike="noStrike" kern="1200" baseline="0" dirty="0" smtClean="0">
                          <a:solidFill>
                            <a:schemeClr val="dk1"/>
                          </a:solidFill>
                          <a:latin typeface="+mn-lt"/>
                          <a:ea typeface="+mn-ea"/>
                          <a:cs typeface="+mn-cs"/>
                        </a:rPr>
                        <a:t>Consumers have some choice of goods and services; prices are</a:t>
                      </a:r>
                    </a:p>
                    <a:p>
                      <a:r>
                        <a:rPr lang="en-US" sz="1800" b="0" i="0" u="none" strike="noStrike" kern="1200" baseline="0" dirty="0" smtClean="0">
                          <a:solidFill>
                            <a:schemeClr val="dk1"/>
                          </a:solidFill>
                          <a:latin typeface="+mn-lt"/>
                          <a:ea typeface="+mn-ea"/>
                          <a:cs typeface="+mn-cs"/>
                        </a:rPr>
                        <a:t>determined by supply and demand.</a:t>
                      </a:r>
                      <a:endParaRPr lang="en-US" dirty="0"/>
                    </a:p>
                  </a:txBody>
                  <a:tcPr/>
                </a:tc>
                <a:tc>
                  <a:txBody>
                    <a:bodyPr/>
                    <a:lstStyle/>
                    <a:p>
                      <a:r>
                        <a:rPr lang="en-US" sz="1800" b="0" i="0" u="none" strike="noStrike" kern="1200" baseline="0" dirty="0" smtClean="0">
                          <a:solidFill>
                            <a:schemeClr val="dk1"/>
                          </a:solidFill>
                          <a:latin typeface="+mn-lt"/>
                          <a:ea typeface="+mn-ea"/>
                          <a:cs typeface="+mn-cs"/>
                        </a:rPr>
                        <a:t>Consumers have a</a:t>
                      </a:r>
                    </a:p>
                    <a:p>
                      <a:r>
                        <a:rPr lang="en-US" sz="1800" b="0" i="0" u="none" strike="noStrike" kern="1200" baseline="0" dirty="0" smtClean="0">
                          <a:solidFill>
                            <a:schemeClr val="dk1"/>
                          </a:solidFill>
                          <a:latin typeface="+mn-lt"/>
                          <a:ea typeface="+mn-ea"/>
                          <a:cs typeface="+mn-cs"/>
                        </a:rPr>
                        <a:t>wide choice of goods and services; prices are determined by</a:t>
                      </a:r>
                    </a:p>
                    <a:p>
                      <a:r>
                        <a:rPr lang="en-US" sz="1800" b="0" i="0" u="none" strike="noStrike" kern="1200" baseline="0" dirty="0" smtClean="0">
                          <a:solidFill>
                            <a:schemeClr val="dk1"/>
                          </a:solidFill>
                          <a:latin typeface="+mn-lt"/>
                          <a:ea typeface="+mn-ea"/>
                          <a:cs typeface="+mn-cs"/>
                        </a:rPr>
                        <a:t>supply and demand.</a:t>
                      </a:r>
                      <a:endParaRPr lang="en-US" dirty="0"/>
                    </a:p>
                  </a:txBody>
                  <a:tcPr/>
                </a:tc>
              </a:tr>
              <a:tr h="630767">
                <a:tc>
                  <a:txBody>
                    <a:bodyPr/>
                    <a:lstStyle/>
                    <a:p>
                      <a:r>
                        <a:rPr lang="en-US" sz="1800" b="1" i="0" u="none" strike="noStrike" kern="1200" baseline="0" dirty="0" smtClean="0">
                          <a:solidFill>
                            <a:schemeClr val="dk1"/>
                          </a:solidFill>
                          <a:latin typeface="+mn-lt"/>
                          <a:ea typeface="+mn-ea"/>
                          <a:cs typeface="+mn-cs"/>
                        </a:rPr>
                        <a:t>Employment options</a:t>
                      </a:r>
                      <a:endParaRPr lang="en-US" b="1" dirty="0"/>
                    </a:p>
                  </a:txBody>
                  <a:tcPr/>
                </a:tc>
                <a:tc>
                  <a:txBody>
                    <a:bodyPr/>
                    <a:lstStyle/>
                    <a:p>
                      <a:r>
                        <a:rPr lang="en-US" sz="1800" b="0" i="0" u="none" strike="noStrike" kern="1200" baseline="0" dirty="0" smtClean="0">
                          <a:solidFill>
                            <a:schemeClr val="dk1"/>
                          </a:solidFill>
                          <a:latin typeface="+mn-lt"/>
                          <a:ea typeface="+mn-ea"/>
                          <a:cs typeface="+mn-cs"/>
                        </a:rPr>
                        <a:t>Little choice in</a:t>
                      </a:r>
                    </a:p>
                    <a:p>
                      <a:r>
                        <a:rPr lang="en-US" sz="1800" b="0" i="0" u="none" strike="noStrike" kern="1200" baseline="0" dirty="0" smtClean="0">
                          <a:solidFill>
                            <a:schemeClr val="dk1"/>
                          </a:solidFill>
                          <a:latin typeface="+mn-lt"/>
                          <a:ea typeface="+mn-ea"/>
                          <a:cs typeface="+mn-cs"/>
                        </a:rPr>
                        <a:t>choosing a career;</a:t>
                      </a:r>
                    </a:p>
                    <a:p>
                      <a:r>
                        <a:rPr lang="en-US" sz="1800" b="0" i="0" u="none" strike="noStrike" kern="1200" baseline="0" dirty="0" smtClean="0">
                          <a:solidFill>
                            <a:schemeClr val="dk1"/>
                          </a:solidFill>
                          <a:latin typeface="+mn-lt"/>
                          <a:ea typeface="+mn-ea"/>
                          <a:cs typeface="+mn-cs"/>
                        </a:rPr>
                        <a:t>most people work for government-owned industries or farms.</a:t>
                      </a:r>
                      <a:endParaRPr lang="en-US" dirty="0"/>
                    </a:p>
                  </a:txBody>
                  <a:tcPr/>
                </a:tc>
                <a:tc>
                  <a:txBody>
                    <a:bodyPr/>
                    <a:lstStyle/>
                    <a:p>
                      <a:r>
                        <a:rPr lang="en-US" sz="1800" b="0" i="0" u="none" strike="noStrike" kern="1200" baseline="0" dirty="0" smtClean="0">
                          <a:solidFill>
                            <a:schemeClr val="dk1"/>
                          </a:solidFill>
                          <a:latin typeface="+mn-lt"/>
                          <a:ea typeface="+mn-ea"/>
                          <a:cs typeface="+mn-cs"/>
                        </a:rPr>
                        <a:t>Some choice of</a:t>
                      </a:r>
                    </a:p>
                    <a:p>
                      <a:r>
                        <a:rPr lang="en-US" sz="1800" b="0" i="0" u="none" strike="noStrike" kern="1200" baseline="0" dirty="0" smtClean="0">
                          <a:solidFill>
                            <a:schemeClr val="dk1"/>
                          </a:solidFill>
                          <a:latin typeface="+mn-lt"/>
                          <a:ea typeface="+mn-ea"/>
                          <a:cs typeface="+mn-cs"/>
                        </a:rPr>
                        <a:t>careers; many people work in government</a:t>
                      </a:r>
                    </a:p>
                    <a:p>
                      <a:r>
                        <a:rPr lang="en-US" sz="1800" b="0" i="0" u="none" strike="noStrike" kern="1200" baseline="0" dirty="0" smtClean="0">
                          <a:solidFill>
                            <a:schemeClr val="dk1"/>
                          </a:solidFill>
                          <a:latin typeface="+mn-lt"/>
                          <a:ea typeface="+mn-ea"/>
                          <a:cs typeface="+mn-cs"/>
                        </a:rPr>
                        <a:t>jobs.</a:t>
                      </a:r>
                      <a:endParaRPr lang="en-US" dirty="0"/>
                    </a:p>
                  </a:txBody>
                  <a:tcPr/>
                </a:tc>
                <a:tc>
                  <a:txBody>
                    <a:bodyPr/>
                    <a:lstStyle/>
                    <a:p>
                      <a:r>
                        <a:rPr lang="en-US" sz="1800" b="0" i="0" u="none" strike="noStrike" kern="1200" baseline="0" dirty="0" smtClean="0">
                          <a:solidFill>
                            <a:schemeClr val="dk1"/>
                          </a:solidFill>
                          <a:latin typeface="+mn-lt"/>
                          <a:ea typeface="+mn-ea"/>
                          <a:cs typeface="+mn-cs"/>
                        </a:rPr>
                        <a:t>Unlimited choice of careers.</a:t>
                      </a:r>
                      <a:endParaRPr lang="en-US" dirty="0"/>
                    </a:p>
                  </a:txBody>
                  <a:tcPr/>
                </a:tc>
              </a:tr>
            </a:tbl>
          </a:graphicData>
        </a:graphic>
      </p:graphicFrame>
      <p:sp>
        <p:nvSpPr>
          <p:cNvPr id="6" name="Footer Placeholder 5"/>
          <p:cNvSpPr>
            <a:spLocks noGrp="1"/>
          </p:cNvSpPr>
          <p:nvPr>
            <p:ph type="ftr" sz="quarter" idx="11"/>
          </p:nvPr>
        </p:nvSpPr>
        <p:spPr>
          <a:xfrm>
            <a:off x="1054249" y="6356350"/>
            <a:ext cx="7390504" cy="365125"/>
          </a:xfrm>
        </p:spPr>
        <p:txBody>
          <a:bodyPr/>
          <a:lstStyle/>
          <a:p>
            <a:pPr eaLnBrk="0" hangingPunct="0">
              <a:spcBef>
                <a:spcPct val="50000"/>
              </a:spcBef>
            </a:pPr>
            <a:r>
              <a:rPr lang="en-US" dirty="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latin typeface="Times New Roman" pitchFamily="18" charset="0"/>
              <a:ea typeface="ＭＳ Ｐゴシック" pitchFamily="-44" charset="-128"/>
              <a:cs typeface="Arial" charset="0"/>
            </a:endParaRPr>
          </a:p>
        </p:txBody>
      </p:sp>
      <p:sp>
        <p:nvSpPr>
          <p:cNvPr id="7" name="Slide Number Placeholder 4"/>
          <p:cNvSpPr txBox="1">
            <a:spLocks/>
          </p:cNvSpPr>
          <p:nvPr/>
        </p:nvSpPr>
        <p:spPr>
          <a:xfrm>
            <a:off x="8686800" y="6308726"/>
            <a:ext cx="457200" cy="412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24</a:t>
            </a:r>
            <a:endParaRPr lang="en-US" dirty="0"/>
          </a:p>
        </p:txBody>
      </p:sp>
    </p:spTree>
    <p:extLst>
      <p:ext uri="{BB962C8B-B14F-4D97-AF65-F5344CB8AC3E}">
        <p14:creationId xmlns="" xmlns:p14="http://schemas.microsoft.com/office/powerpoint/2010/main" val="34620260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F8A39"/>
                </a:solidFill>
                <a:latin typeface="Helvetica" pitchFamily="34" charset="0"/>
                <a:ea typeface="ヒラギノ明朝 ProN W3"/>
                <a:cs typeface="Times New Roman" pitchFamily="18" charset="0"/>
                <a:sym typeface="Gill Sans" pitchFamily="34" charset="0"/>
              </a:rPr>
              <a:t>Mixed Economies</a:t>
            </a:r>
            <a:endParaRPr lang="en-US" dirty="0">
              <a:solidFill>
                <a:srgbClr val="2F8A39"/>
              </a:solidFill>
            </a:endParaRPr>
          </a:p>
        </p:txBody>
      </p:sp>
      <p:sp>
        <p:nvSpPr>
          <p:cNvPr id="3" name="Content Placeholder 2"/>
          <p:cNvSpPr>
            <a:spLocks noGrp="1"/>
          </p:cNvSpPr>
          <p:nvPr>
            <p:ph idx="1"/>
          </p:nvPr>
        </p:nvSpPr>
        <p:spPr/>
        <p:txBody>
          <a:bodyPr/>
          <a:lstStyle/>
          <a:p>
            <a:pPr>
              <a:buClr>
                <a:srgbClr val="008CBB"/>
              </a:buClr>
            </a:pPr>
            <a:r>
              <a:rPr lang="en-US" sz="2800" dirty="0">
                <a:ea typeface="ヒラギノ明朝 ProN W3"/>
                <a:sym typeface="Helvetica Neue"/>
              </a:rPr>
              <a:t>No country practices pure capitalism, socialism, or communism</a:t>
            </a:r>
          </a:p>
          <a:p>
            <a:pPr lvl="0">
              <a:buClr>
                <a:srgbClr val="008CBB"/>
              </a:buClr>
            </a:pPr>
            <a:r>
              <a:rPr lang="en-US" sz="2800" dirty="0"/>
              <a:t>Mixed Economies</a:t>
            </a:r>
          </a:p>
          <a:p>
            <a:pPr lvl="1">
              <a:buClr>
                <a:srgbClr val="008CBB"/>
              </a:buClr>
            </a:pPr>
            <a:r>
              <a:rPr lang="en-US" sz="2400" dirty="0"/>
              <a:t>Economies made up of elements from more than one economic system</a:t>
            </a:r>
          </a:p>
          <a:p>
            <a:pPr lvl="1">
              <a:buClr>
                <a:srgbClr val="008CBB"/>
              </a:buClr>
            </a:pPr>
            <a:r>
              <a:rPr lang="en-US" sz="2400" dirty="0"/>
              <a:t>No country practices a pure form of any economic system, although most favor one system over </a:t>
            </a:r>
            <a:r>
              <a:rPr lang="en-US" sz="2400" dirty="0" smtClean="0"/>
              <a:t>others</a:t>
            </a:r>
          </a:p>
          <a:p>
            <a:pPr lvl="1">
              <a:buClr>
                <a:srgbClr val="008CBB"/>
              </a:buClr>
            </a:pPr>
            <a:r>
              <a:rPr lang="en-US" sz="2400" dirty="0"/>
              <a:t>China and Russia have used state capitalism to advance the economy, integrating the powers of the state with the advantages of </a:t>
            </a:r>
            <a:r>
              <a:rPr lang="en-US" sz="2400" dirty="0" smtClean="0"/>
              <a:t>capitalism</a:t>
            </a:r>
            <a:endParaRPr lang="en-US" dirty="0"/>
          </a:p>
        </p:txBody>
      </p:sp>
      <p:sp>
        <p:nvSpPr>
          <p:cNvPr id="5" name="Footer Placeholder 5"/>
          <p:cNvSpPr>
            <a:spLocks noGrp="1"/>
          </p:cNvSpPr>
          <p:nvPr>
            <p:ph type="ftr" sz="quarter" idx="11"/>
          </p:nvPr>
        </p:nvSpPr>
        <p:spPr>
          <a:xfrm>
            <a:off x="1054249" y="6356350"/>
            <a:ext cx="7390504" cy="365125"/>
          </a:xfrm>
        </p:spPr>
        <p:txBody>
          <a:bodyPr/>
          <a:lstStyle/>
          <a:p>
            <a:pPr eaLnBrk="0" hangingPunct="0">
              <a:spcBef>
                <a:spcPct val="50000"/>
              </a:spcBef>
            </a:pPr>
            <a:r>
              <a:rPr lang="en-US" dirty="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latin typeface="Times New Roman" pitchFamily="18" charset="0"/>
              <a:ea typeface="ＭＳ Ｐゴシック" pitchFamily="-44" charset="-128"/>
              <a:cs typeface="Arial" charset="0"/>
            </a:endParaRPr>
          </a:p>
        </p:txBody>
      </p:sp>
      <p:sp>
        <p:nvSpPr>
          <p:cNvPr id="6" name="Slide Number Placeholder 4"/>
          <p:cNvSpPr txBox="1">
            <a:spLocks/>
          </p:cNvSpPr>
          <p:nvPr/>
        </p:nvSpPr>
        <p:spPr>
          <a:xfrm>
            <a:off x="8686800" y="6308726"/>
            <a:ext cx="457200" cy="412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25</a:t>
            </a:r>
            <a:endParaRPr lang="en-US" dirty="0"/>
          </a:p>
        </p:txBody>
      </p:sp>
    </p:spTree>
    <p:extLst>
      <p:ext uri="{BB962C8B-B14F-4D97-AF65-F5344CB8AC3E}">
        <p14:creationId xmlns="" xmlns:p14="http://schemas.microsoft.com/office/powerpoint/2010/main" val="22072485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EF3D42"/>
                </a:solidFill>
                <a:latin typeface="Helvetica" pitchFamily="34" charset="0"/>
                <a:cs typeface="Times New Roman" pitchFamily="18" charset="0"/>
              </a:rPr>
              <a:t>Modified Capitalism</a:t>
            </a:r>
            <a:endParaRPr lang="en-US" dirty="0">
              <a:solidFill>
                <a:srgbClr val="EF3D42"/>
              </a:solidFill>
            </a:endParaRPr>
          </a:p>
        </p:txBody>
      </p:sp>
      <p:sp>
        <p:nvSpPr>
          <p:cNvPr id="3" name="Content Placeholder 2"/>
          <p:cNvSpPr>
            <a:spLocks noGrp="1"/>
          </p:cNvSpPr>
          <p:nvPr>
            <p:ph idx="1"/>
          </p:nvPr>
        </p:nvSpPr>
        <p:spPr>
          <a:xfrm>
            <a:off x="457201" y="1417638"/>
            <a:ext cx="5499100" cy="4525963"/>
          </a:xfrm>
        </p:spPr>
        <p:txBody>
          <a:bodyPr/>
          <a:lstStyle/>
          <a:p>
            <a:r>
              <a:rPr lang="en-US" sz="2600" dirty="0"/>
              <a:t>Modified capitalism differs from pure capitalism in that the government intervenes and regulates business to some extent</a:t>
            </a:r>
          </a:p>
          <a:p>
            <a:pPr marL="857250" lvl="1" indent="-457200">
              <a:spcAft>
                <a:spcPts val="0"/>
              </a:spcAft>
              <a:buClr>
                <a:srgbClr val="0098D1"/>
              </a:buClr>
              <a:buFont typeface="Arial" panose="020B0604020202020204" pitchFamily="34" charset="0"/>
              <a:buChar char="―"/>
              <a:defRPr/>
            </a:pPr>
            <a:r>
              <a:rPr lang="en-US" sz="2200" dirty="0"/>
              <a:t>One way of regulating business is through laws</a:t>
            </a:r>
          </a:p>
          <a:p>
            <a:pPr marL="857250" lvl="1" indent="-457200">
              <a:spcAft>
                <a:spcPts val="0"/>
              </a:spcAft>
              <a:buClr>
                <a:srgbClr val="0098D1"/>
              </a:buClr>
              <a:buFont typeface="Arial" panose="020B0604020202020204" pitchFamily="34" charset="0"/>
              <a:buChar char="―"/>
              <a:defRPr/>
            </a:pPr>
            <a:r>
              <a:rPr lang="en-US" sz="2200" dirty="0"/>
              <a:t>Federal Trade Commission Act created the Federal Trade Commission</a:t>
            </a:r>
          </a:p>
          <a:p>
            <a:pPr marL="857250" lvl="1" indent="-457200">
              <a:spcAft>
                <a:spcPts val="0"/>
              </a:spcAft>
              <a:buClr>
                <a:srgbClr val="0098D1"/>
              </a:buClr>
              <a:buFont typeface="Arial" panose="020B0604020202020204" pitchFamily="34" charset="0"/>
              <a:buChar char="―"/>
              <a:defRPr/>
            </a:pPr>
            <a:r>
              <a:rPr lang="en-US" sz="2200" dirty="0"/>
              <a:t>Importance of government’s role in </a:t>
            </a:r>
            <a:r>
              <a:rPr lang="en-US" sz="2200" dirty="0" smtClean="0"/>
              <a:t>economy</a:t>
            </a:r>
            <a:endParaRPr lang="en-US" sz="2200" dirty="0"/>
          </a:p>
        </p:txBody>
      </p:sp>
      <p:pic>
        <p:nvPicPr>
          <p:cNvPr id="5" name="Picture 4" descr="A photo of the Federal Trade Commission buildi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21967" y="2082801"/>
            <a:ext cx="2622786" cy="2064988"/>
          </a:xfrm>
          <a:prstGeom prst="rect">
            <a:avLst/>
          </a:prstGeom>
        </p:spPr>
      </p:pic>
      <p:sp>
        <p:nvSpPr>
          <p:cNvPr id="6" name="Rectangle 5" descr="Enforces antitrust laws and  monitors businesses to ensure fair competition"/>
          <p:cNvSpPr/>
          <p:nvPr/>
        </p:nvSpPr>
        <p:spPr>
          <a:xfrm>
            <a:off x="5768111" y="4147789"/>
            <a:ext cx="2864833" cy="923330"/>
          </a:xfrm>
          <a:prstGeom prst="rect">
            <a:avLst/>
          </a:prstGeom>
        </p:spPr>
        <p:txBody>
          <a:bodyPr wrap="square">
            <a:spAutoFit/>
          </a:bodyPr>
          <a:lstStyle/>
          <a:p>
            <a:pPr algn="ctr"/>
            <a:r>
              <a:rPr lang="en-US" dirty="0"/>
              <a:t>Enforces antitrust laws and  monitors businesses to ensure </a:t>
            </a:r>
            <a:r>
              <a:rPr lang="en-US" dirty="0" smtClean="0"/>
              <a:t>fair </a:t>
            </a:r>
            <a:r>
              <a:rPr lang="en-US" dirty="0"/>
              <a:t>competition</a:t>
            </a:r>
          </a:p>
        </p:txBody>
      </p:sp>
      <p:sp>
        <p:nvSpPr>
          <p:cNvPr id="7" name="Footer Placeholder 5"/>
          <p:cNvSpPr>
            <a:spLocks noGrp="1"/>
          </p:cNvSpPr>
          <p:nvPr>
            <p:ph type="ftr" sz="quarter" idx="11"/>
          </p:nvPr>
        </p:nvSpPr>
        <p:spPr>
          <a:xfrm>
            <a:off x="1054249" y="6356350"/>
            <a:ext cx="7390504" cy="365125"/>
          </a:xfrm>
        </p:spPr>
        <p:txBody>
          <a:bodyPr/>
          <a:lstStyle/>
          <a:p>
            <a:pPr eaLnBrk="0" hangingPunct="0">
              <a:spcBef>
                <a:spcPct val="50000"/>
              </a:spcBef>
            </a:pPr>
            <a:r>
              <a:rPr lang="en-US" dirty="0"/>
              <a:t>© 2017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dirty="0">
              <a:latin typeface="Times New Roman" pitchFamily="18" charset="0"/>
              <a:ea typeface="ＭＳ Ｐゴシック" pitchFamily="-44" charset="-128"/>
              <a:cs typeface="Arial" charset="0"/>
            </a:endParaRPr>
          </a:p>
        </p:txBody>
      </p:sp>
      <p:sp>
        <p:nvSpPr>
          <p:cNvPr id="8" name="Slide Number Placeholder 4"/>
          <p:cNvSpPr txBox="1">
            <a:spLocks/>
          </p:cNvSpPr>
          <p:nvPr/>
        </p:nvSpPr>
        <p:spPr>
          <a:xfrm>
            <a:off x="8686800" y="6308726"/>
            <a:ext cx="457200" cy="412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26</a:t>
            </a:r>
            <a:endParaRPr lang="en-US" dirty="0"/>
          </a:p>
        </p:txBody>
      </p:sp>
    </p:spTree>
    <p:extLst>
      <p:ext uri="{BB962C8B-B14F-4D97-AF65-F5344CB8AC3E}">
        <p14:creationId xmlns="" xmlns:p14="http://schemas.microsoft.com/office/powerpoint/2010/main" val="421007246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4663</TotalTime>
  <Words>2836</Words>
  <Application>Microsoft Office PowerPoint</Application>
  <PresentationFormat>On-screen Show (4:3)</PresentationFormat>
  <Paragraphs>226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Economic Foundations of Business</vt:lpstr>
      <vt:lpstr>Economic Systems</vt:lpstr>
      <vt:lpstr>Communism</vt:lpstr>
      <vt:lpstr>Socialism</vt:lpstr>
      <vt:lpstr>Capitalism</vt:lpstr>
      <vt:lpstr>Comparison of Communism,  Socialism, and Capitalism (1 of 2)</vt:lpstr>
      <vt:lpstr>Comparison of Communism, Socialism, and Capitalism (2 of 2)</vt:lpstr>
      <vt:lpstr>Mixed Economies</vt:lpstr>
      <vt:lpstr>Modified Capitalism</vt:lpstr>
      <vt:lpstr>The Free-Enterprise System</vt:lpstr>
      <vt:lpstr>Individual and Business Rights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dc:title>
  <dc:creator>diana murphy</dc:creator>
  <cp:lastModifiedBy>mark sutton</cp:lastModifiedBy>
  <cp:revision>70</cp:revision>
  <cp:lastPrinted>2015-12-25T00:00:15Z</cp:lastPrinted>
  <dcterms:created xsi:type="dcterms:W3CDTF">2015-08-19T14:29:08Z</dcterms:created>
  <dcterms:modified xsi:type="dcterms:W3CDTF">2016-09-06T22:13:27Z</dcterms:modified>
</cp:coreProperties>
</file>