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commentAuthors.xml" ContentType="application/vnd.openxmlformats-officedocument.presentationml.commentAuthor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4"/>
  </p:notesMasterIdLst>
  <p:handoutMasterIdLst>
    <p:handoutMasterId r:id="rId15"/>
  </p:handoutMasterIdLst>
  <p:sldIdLst>
    <p:sldId id="382" r:id="rId2"/>
    <p:sldId id="383" r:id="rId3"/>
    <p:sldId id="384" r:id="rId4"/>
    <p:sldId id="385" r:id="rId5"/>
    <p:sldId id="386" r:id="rId6"/>
    <p:sldId id="387" r:id="rId7"/>
    <p:sldId id="388" r:id="rId8"/>
    <p:sldId id="389" r:id="rId9"/>
    <p:sldId id="390" r:id="rId10"/>
    <p:sldId id="391" r:id="rId11"/>
    <p:sldId id="392" r:id="rId12"/>
    <p:sldId id="393" r:id="rId13"/>
  </p:sldIdLst>
  <p:sldSz cx="9144000" cy="6858000" type="screen4x3"/>
  <p:notesSz cx="6858000" cy="9144000"/>
  <p:custDataLst>
    <p:tags r:id="rId16"/>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rettN" initials="BN" lastIdx="1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90C8"/>
    <a:srgbClr val="EF3D42"/>
    <a:srgbClr val="2F8A39"/>
    <a:srgbClr val="1E2456"/>
    <a:srgbClr val="0098D1"/>
    <a:srgbClr val="F85417"/>
    <a:srgbClr val="EF3E42"/>
    <a:srgbClr val="E9F1F5"/>
    <a:srgbClr val="898989"/>
    <a:srgbClr val="D0E3EA"/>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63" autoAdjust="0"/>
    <p:restoredTop sz="86364" autoAdjust="0"/>
  </p:normalViewPr>
  <p:slideViewPr>
    <p:cSldViewPr>
      <p:cViewPr varScale="1">
        <p:scale>
          <a:sx n="63" d="100"/>
          <a:sy n="63" d="100"/>
        </p:scale>
        <p:origin x="-1350"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20F9785-A6C5-41BA-A299-7A1E59C65098}" type="datetimeFigureOut">
              <a:rPr lang="en-US" smtClean="0"/>
              <a:pPr/>
              <a:t>9/6/2016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33DD9FE-5F5B-49BA-A3D1-13228F36FDEB}" type="slidenum">
              <a:rPr lang="en-US" smtClean="0"/>
              <a:pPr/>
              <a:t>‹#›</a:t>
            </a:fld>
            <a:endParaRPr lang="en-US" dirty="0"/>
          </a:p>
        </p:txBody>
      </p:sp>
    </p:spTree>
    <p:extLst>
      <p:ext uri="{BB962C8B-B14F-4D97-AF65-F5344CB8AC3E}">
        <p14:creationId xmlns:p14="http://schemas.microsoft.com/office/powerpoint/2010/main" xmlns="" val="30854277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DE47ACD7-3853-46B9-BD38-C4548778AECD}" type="datetimeFigureOut">
              <a:rPr lang="en-US"/>
              <a:pPr>
                <a:defRPr/>
              </a:pPr>
              <a:t>9/6/2016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2C507E5D-97E2-4D0E-96B4-C88259924A6D}" type="slidenum">
              <a:rPr lang="en-US"/>
              <a:pPr>
                <a:defRPr/>
              </a:pPr>
              <a:t>‹#›</a:t>
            </a:fld>
            <a:endParaRPr lang="en-US" dirty="0"/>
          </a:p>
        </p:txBody>
      </p:sp>
    </p:spTree>
    <p:extLst>
      <p:ext uri="{BB962C8B-B14F-4D97-AF65-F5344CB8AC3E}">
        <p14:creationId xmlns:p14="http://schemas.microsoft.com/office/powerpoint/2010/main" xmlns="" val="188062611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Businesses must first be responsible to their owners, who are primarily concerned with earning a profit or a return on their investment in a company.  </a:t>
            </a:r>
          </a:p>
          <a:p>
            <a:r>
              <a:rPr lang="en-US" dirty="0" smtClean="0"/>
              <a:t>A business’s responsibilities to its owners and investors, as well as to the financial community at large, include maintaining proper accounting  procedures, providing all relevant information to investors about the current and projected performance of the firm, and protecting the owners’ rights and investments. </a:t>
            </a:r>
          </a:p>
          <a:p>
            <a:r>
              <a:rPr lang="en-US" dirty="0" smtClean="0"/>
              <a:t>In short, the business must maximize the owners’ investment in the firm.</a:t>
            </a:r>
            <a:endParaRPr lang="en-IN" dirty="0" smtClean="0"/>
          </a:p>
          <a:p>
            <a:endParaRPr lang="en-US" dirty="0"/>
          </a:p>
        </p:txBody>
      </p:sp>
      <p:sp>
        <p:nvSpPr>
          <p:cNvPr id="4" name="Slide Number Placeholder 3"/>
          <p:cNvSpPr>
            <a:spLocks noGrp="1"/>
          </p:cNvSpPr>
          <p:nvPr>
            <p:ph type="sldNum" sz="quarter" idx="10"/>
          </p:nvPr>
        </p:nvSpPr>
        <p:spPr/>
        <p:txBody>
          <a:bodyPr/>
          <a:lstStyle/>
          <a:p>
            <a:fld id="{D7E81D65-D405-48A8-B041-B56D5EEED82B}" type="slidenum">
              <a:rPr lang="en-US" smtClean="0"/>
              <a:pPr/>
              <a:t>1</a:t>
            </a:fld>
            <a:endParaRPr lang="en-US" dirty="0"/>
          </a:p>
        </p:txBody>
      </p:sp>
    </p:spTree>
    <p:extLst>
      <p:ext uri="{BB962C8B-B14F-4D97-AF65-F5344CB8AC3E}">
        <p14:creationId xmlns:p14="http://schemas.microsoft.com/office/powerpoint/2010/main" xmlns="" val="5103639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kern="1200" dirty="0" smtClean="0">
                <a:solidFill>
                  <a:schemeClr val="tx1"/>
                </a:solidFill>
                <a:latin typeface="+mn-lt"/>
                <a:ea typeface="+mn-ea"/>
                <a:cs typeface="+mn-cs"/>
              </a:rPr>
              <a:t>There are two levels of </a:t>
            </a:r>
            <a:r>
              <a:rPr lang="en-US" sz="1200" kern="1200" dirty="0" err="1" smtClean="0">
                <a:solidFill>
                  <a:schemeClr val="tx1"/>
                </a:solidFill>
                <a:latin typeface="+mn-lt"/>
                <a:ea typeface="+mn-ea"/>
                <a:cs typeface="+mn-cs"/>
              </a:rPr>
              <a:t>greenwashing</a:t>
            </a:r>
            <a:r>
              <a:rPr lang="en-US" sz="1200" kern="1200" dirty="0" smtClean="0">
                <a:solidFill>
                  <a:schemeClr val="tx1"/>
                </a:solidFill>
                <a:latin typeface="+mn-lt"/>
                <a:ea typeface="+mn-ea"/>
                <a:cs typeface="+mn-cs"/>
              </a:rPr>
              <a:t>: when a company claims they are green because they have a few green practices such as recycling but not water or energy conservation; or when a company puts a façade on their products/services that looks and claims to be green, when in fact there is nothing green about it. An example of the first level is hotel chains. Some will put out signs encouraging visitors on an extended stay to not have their towels or bedclothes washed every day in order to help the hotel save water, while at the same time serving breakfast with Styrofoam cups and plastic utensils. An example of the other kind of </a:t>
            </a:r>
            <a:r>
              <a:rPr lang="en-US" sz="1200" kern="1200" dirty="0" err="1" smtClean="0">
                <a:solidFill>
                  <a:schemeClr val="tx1"/>
                </a:solidFill>
                <a:latin typeface="+mn-lt"/>
                <a:ea typeface="+mn-ea"/>
                <a:cs typeface="+mn-cs"/>
              </a:rPr>
              <a:t>greenwashing</a:t>
            </a:r>
            <a:r>
              <a:rPr lang="en-US" sz="1200" kern="1200" dirty="0" smtClean="0">
                <a:solidFill>
                  <a:schemeClr val="tx1"/>
                </a:solidFill>
                <a:latin typeface="+mn-lt"/>
                <a:ea typeface="+mn-ea"/>
                <a:cs typeface="+mn-cs"/>
              </a:rPr>
              <a:t> is beauty products. A lot of beauty products have misleading words in their names such as “natural”, “herbal”, “pure”, etc., when they actually contain chemicals and harsh components that are not derived from nature. </a:t>
            </a:r>
          </a:p>
          <a:p>
            <a:endParaRPr lang="en-US" dirty="0"/>
          </a:p>
        </p:txBody>
      </p:sp>
      <p:sp>
        <p:nvSpPr>
          <p:cNvPr id="4" name="Slide Number Placeholder 3"/>
          <p:cNvSpPr>
            <a:spLocks noGrp="1"/>
          </p:cNvSpPr>
          <p:nvPr>
            <p:ph type="sldNum" sz="quarter" idx="10"/>
          </p:nvPr>
        </p:nvSpPr>
        <p:spPr/>
        <p:txBody>
          <a:bodyPr/>
          <a:lstStyle/>
          <a:p>
            <a:fld id="{D7E81D65-D405-48A8-B041-B56D5EEED82B}" type="slidenum">
              <a:rPr lang="en-US" smtClean="0"/>
              <a:pPr/>
              <a:t>10</a:t>
            </a:fld>
            <a:endParaRPr lang="en-US" dirty="0"/>
          </a:p>
        </p:txBody>
      </p:sp>
    </p:spTree>
    <p:extLst>
      <p:ext uri="{BB962C8B-B14F-4D97-AF65-F5344CB8AC3E}">
        <p14:creationId xmlns:p14="http://schemas.microsoft.com/office/powerpoint/2010/main" xmlns="" val="5103639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IN" dirty="0" smtClean="0"/>
              <a:t>Another</a:t>
            </a:r>
            <a:r>
              <a:rPr lang="en-IN" baseline="0" dirty="0" smtClean="0"/>
              <a:t> significant issue for businesses are their responsibilities to the general welfare of the communities and societies in which they operate. The most common way businesses show their community responsibility is through donations to local and national charitable organizations. </a:t>
            </a:r>
            <a:r>
              <a:rPr lang="en-US" sz="1200" b="0" i="0" u="none" strike="noStrike" kern="1200" baseline="0" dirty="0" smtClean="0">
                <a:solidFill>
                  <a:schemeClr val="tx1"/>
                </a:solidFill>
                <a:latin typeface="+mn-lt"/>
                <a:ea typeface="+mn-ea"/>
                <a:cs typeface="+mn-cs"/>
              </a:rPr>
              <a:t>Even small companies participate in philanthropy through donations and volunteer support of local causes and national charities, such as the Red Cross and the United Way.</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b="0" i="0" u="none" strike="noStrike" kern="1200" baseline="0" dirty="0" smtClean="0">
              <a:solidFill>
                <a:schemeClr val="tx1"/>
              </a:solidFill>
              <a:latin typeface="+mn-lt"/>
              <a:ea typeface="+mn-ea"/>
              <a:cs typeface="+mn-cs"/>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dirty="0" smtClean="0"/>
              <a:t>Many companies engage in socially responsible behavior to give back to their communities.</a:t>
            </a:r>
            <a:r>
              <a:rPr lang="en-US" sz="1200" baseline="0" dirty="0" smtClean="0"/>
              <a:t> </a:t>
            </a:r>
            <a:r>
              <a:rPr lang="en-US" sz="1200" dirty="0" smtClean="0"/>
              <a:t>Home Depot partners with Habitat for Humanity to build homes for disadvantaged families.</a:t>
            </a:r>
          </a:p>
          <a:p>
            <a:pPr marL="0" marR="0" indent="0" algn="l" defTabSz="914400" rtl="0" eaLnBrk="1" fontAlgn="base" latinLnBrk="0" hangingPunct="1">
              <a:lnSpc>
                <a:spcPct val="100000"/>
              </a:lnSpc>
              <a:spcBef>
                <a:spcPct val="30000"/>
              </a:spcBef>
              <a:spcAft>
                <a:spcPct val="0"/>
              </a:spcAft>
              <a:buClrTx/>
              <a:buSzTx/>
              <a:buFontTx/>
              <a:buNone/>
              <a:tabLst/>
              <a:defRPr/>
            </a:pPr>
            <a:endParaRPr lang="en-IN" dirty="0" smtClean="0"/>
          </a:p>
          <a:p>
            <a:endParaRPr lang="en-US" dirty="0"/>
          </a:p>
        </p:txBody>
      </p:sp>
      <p:sp>
        <p:nvSpPr>
          <p:cNvPr id="4" name="Slide Number Placeholder 3"/>
          <p:cNvSpPr>
            <a:spLocks noGrp="1"/>
          </p:cNvSpPr>
          <p:nvPr>
            <p:ph type="sldNum" sz="quarter" idx="10"/>
          </p:nvPr>
        </p:nvSpPr>
        <p:spPr/>
        <p:txBody>
          <a:bodyPr/>
          <a:lstStyle/>
          <a:p>
            <a:fld id="{D7E81D65-D405-48A8-B041-B56D5EEED82B}" type="slidenum">
              <a:rPr lang="en-US" smtClean="0"/>
              <a:pPr/>
              <a:t>11</a:t>
            </a:fld>
            <a:endParaRPr lang="en-US" dirty="0"/>
          </a:p>
        </p:txBody>
      </p:sp>
    </p:spTree>
    <p:extLst>
      <p:ext uri="{BB962C8B-B14F-4D97-AF65-F5344CB8AC3E}">
        <p14:creationId xmlns:p14="http://schemas.microsoft.com/office/powerpoint/2010/main" xmlns="" val="5103639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smtClean="0"/>
              <a:t>Unemployment</a:t>
            </a:r>
            <a:r>
              <a:rPr lang="en-IN" baseline="0" dirty="0" smtClean="0"/>
              <a:t> has become a significant problem.  While unemployment is an economic issue, it also carries ethical implications.  </a:t>
            </a:r>
          </a:p>
          <a:p>
            <a:endParaRPr lang="en-IN" baseline="0" dirty="0" smtClean="0"/>
          </a:p>
          <a:p>
            <a:r>
              <a:rPr lang="en-IN" baseline="0" dirty="0" smtClean="0"/>
              <a:t>Hiring standards are coming under fire because companies are not hiring unemployed workers due to their lack of experience.  While it is important for employees to have certain skills, many feel that businesses must be willing to train employees if they want to fill vacancies and decrease the unemployment rate.</a:t>
            </a:r>
          </a:p>
          <a:p>
            <a:endParaRPr lang="en-IN"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IN" baseline="0" dirty="0" smtClean="0"/>
              <a:t>Factory closures are seen as unethical because it contributes to unemployment. Protesters say unemployment adds to the growing gap between rich and poor.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IN" baseline="0" dirty="0" smtClean="0"/>
          </a:p>
          <a:p>
            <a:r>
              <a:rPr lang="en-US" sz="1200" b="0" i="0" u="none" strike="noStrike" kern="1200" baseline="0" dirty="0" smtClean="0">
                <a:solidFill>
                  <a:schemeClr val="tx1"/>
                </a:solidFill>
                <a:latin typeface="+mn-lt"/>
                <a:ea typeface="+mn-ea"/>
                <a:cs typeface="+mn-cs"/>
              </a:rPr>
              <a:t>On the other hand, several businesses are working to reduce unemployment. Additionally, businesses are beginning to take more responsibility for the hardcore unemployed. These are people who have never had a job or who have been unemployed for a long period of time.</a:t>
            </a:r>
            <a:endParaRPr lang="en-US" dirty="0"/>
          </a:p>
        </p:txBody>
      </p:sp>
      <p:sp>
        <p:nvSpPr>
          <p:cNvPr id="4" name="Slide Number Placeholder 3"/>
          <p:cNvSpPr>
            <a:spLocks noGrp="1"/>
          </p:cNvSpPr>
          <p:nvPr>
            <p:ph type="sldNum" sz="quarter" idx="10"/>
          </p:nvPr>
        </p:nvSpPr>
        <p:spPr/>
        <p:txBody>
          <a:bodyPr/>
          <a:lstStyle/>
          <a:p>
            <a:fld id="{D7E81D65-D405-48A8-B041-B56D5EEED82B}" type="slidenum">
              <a:rPr lang="en-US" smtClean="0"/>
              <a:pPr/>
              <a:t>12</a:t>
            </a:fld>
            <a:endParaRPr lang="en-US" dirty="0"/>
          </a:p>
        </p:txBody>
      </p:sp>
    </p:spTree>
    <p:extLst>
      <p:ext uri="{BB962C8B-B14F-4D97-AF65-F5344CB8AC3E}">
        <p14:creationId xmlns:p14="http://schemas.microsoft.com/office/powerpoint/2010/main" xmlns="" val="5103639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mn-lt"/>
              </a:rPr>
              <a:t>While the owners are indeed important, without employees a business cannot carry out its goals. </a:t>
            </a:r>
          </a:p>
          <a:p>
            <a:endParaRPr lang="en-US" dirty="0" smtClean="0">
              <a:latin typeface="+mn-lt"/>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latin typeface="+mn-lt"/>
              </a:rPr>
              <a:t>Employees expect businesses to provide a safe workplace.</a:t>
            </a:r>
            <a:r>
              <a:rPr lang="en-US" baseline="0" dirty="0" smtClean="0">
                <a:latin typeface="+mn-lt"/>
              </a:rPr>
              <a:t> </a:t>
            </a:r>
            <a:r>
              <a:rPr lang="en-US" sz="1200" kern="1200" baseline="0" dirty="0" smtClean="0">
                <a:solidFill>
                  <a:schemeClr val="tx1"/>
                </a:solidFill>
                <a:latin typeface="+mn-lt"/>
                <a:ea typeface="+mn-ea"/>
                <a:cs typeface="+mn-cs"/>
              </a:rPr>
              <a:t>Congress has passed several laws regulating safety in the workplace, many of which are enforced by the Occupational Safety and Health Administration (OSHA).</a:t>
            </a:r>
          </a:p>
          <a:p>
            <a:endParaRPr lang="en-US" baseline="0" dirty="0" smtClean="0">
              <a:latin typeface="+mn-lt"/>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latin typeface="+mn-lt"/>
              </a:rPr>
              <a:t>Employees</a:t>
            </a:r>
            <a:r>
              <a:rPr lang="en-US" baseline="0" dirty="0" smtClean="0">
                <a:latin typeface="+mn-lt"/>
              </a:rPr>
              <a:t> expect to be </a:t>
            </a:r>
            <a:r>
              <a:rPr lang="en-US" dirty="0" smtClean="0">
                <a:latin typeface="+mn-lt"/>
              </a:rPr>
              <a:t>paid adequately for their work. </a:t>
            </a:r>
            <a:r>
              <a:rPr lang="en-US" sz="1200" kern="1200" baseline="0" dirty="0" smtClean="0">
                <a:solidFill>
                  <a:schemeClr val="tx1"/>
                </a:solidFill>
                <a:latin typeface="+mn-lt"/>
                <a:ea typeface="+mn-ea"/>
                <a:cs typeface="+mn-cs"/>
              </a:rPr>
              <a:t>Labor unions have made significant contributions to improving wages and benefits as well as achieving safety in the workplace.</a:t>
            </a:r>
          </a:p>
          <a:p>
            <a:endParaRPr lang="en-US" dirty="0" smtClean="0">
              <a:latin typeface="+mn-lt"/>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latin typeface="+mn-lt"/>
              </a:rPr>
              <a:t>Workers want equal opportunities</a:t>
            </a:r>
            <a:r>
              <a:rPr lang="en-US" baseline="0" dirty="0" smtClean="0">
                <a:latin typeface="+mn-lt"/>
              </a:rPr>
              <a:t> for all employees. </a:t>
            </a:r>
            <a:r>
              <a:rPr lang="en-US" sz="1200" kern="1200" baseline="0" dirty="0" smtClean="0">
                <a:solidFill>
                  <a:schemeClr val="tx1"/>
                </a:solidFill>
                <a:latin typeface="+mn-lt"/>
                <a:ea typeface="+mn-ea"/>
                <a:cs typeface="+mn-cs"/>
              </a:rPr>
              <a:t>The Equal Employment Opportunity Commission (EEOC) covers this point.</a:t>
            </a:r>
          </a:p>
          <a:p>
            <a:r>
              <a:rPr lang="en-US" baseline="0" dirty="0" smtClean="0">
                <a:latin typeface="+mn-lt"/>
              </a:rPr>
              <a:t> </a:t>
            </a:r>
          </a:p>
          <a:p>
            <a:r>
              <a:rPr lang="en-US" sz="1200" b="0" i="0" u="none" strike="noStrike" kern="1200" baseline="0" dirty="0" smtClean="0">
                <a:solidFill>
                  <a:schemeClr val="tx1"/>
                </a:solidFill>
                <a:latin typeface="+mn-lt"/>
                <a:ea typeface="+mn-ea"/>
                <a:cs typeface="+mn-cs"/>
              </a:rPr>
              <a:t>Many Americans today believe business has a social obligation to provide special opportunities for women and minorities to improve their standing in society.</a:t>
            </a:r>
            <a:endParaRPr lang="en-US" dirty="0" smtClean="0">
              <a:latin typeface="+mn-lt"/>
            </a:endParaRPr>
          </a:p>
          <a:p>
            <a:endParaRPr lang="en-US" dirty="0"/>
          </a:p>
        </p:txBody>
      </p:sp>
      <p:sp>
        <p:nvSpPr>
          <p:cNvPr id="4" name="Slide Number Placeholder 3"/>
          <p:cNvSpPr>
            <a:spLocks noGrp="1"/>
          </p:cNvSpPr>
          <p:nvPr>
            <p:ph type="sldNum" sz="quarter" idx="10"/>
          </p:nvPr>
        </p:nvSpPr>
        <p:spPr/>
        <p:txBody>
          <a:bodyPr/>
          <a:lstStyle/>
          <a:p>
            <a:fld id="{D7E81D65-D405-48A8-B041-B56D5EEED82B}" type="slidenum">
              <a:rPr lang="en-US" smtClean="0"/>
              <a:pPr/>
              <a:t>2</a:t>
            </a:fld>
            <a:endParaRPr lang="en-US" dirty="0"/>
          </a:p>
        </p:txBody>
      </p:sp>
    </p:spTree>
    <p:extLst>
      <p:ext uri="{BB962C8B-B14F-4D97-AF65-F5344CB8AC3E}">
        <p14:creationId xmlns:p14="http://schemas.microsoft.com/office/powerpoint/2010/main" xmlns="" val="510363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A critical issue in business today is business’s responsibility to customers, who look to business to provide them with satisfying, safe products and to respect their rights as consumers. </a:t>
            </a:r>
            <a:r>
              <a:rPr lang="en-US" dirty="0" smtClean="0"/>
              <a:t>The activities that independent individuals, groups, and organizations undertake to protect their rights as consumers are known as </a:t>
            </a:r>
            <a:r>
              <a:rPr lang="en-US" b="1" dirty="0" smtClean="0"/>
              <a:t>consumerism</a:t>
            </a:r>
            <a:r>
              <a:rPr lang="en-US" dirty="0" smtClean="0"/>
              <a:t>.</a:t>
            </a:r>
          </a:p>
          <a:p>
            <a:endParaRPr lang="en-US" dirty="0" smtClean="0"/>
          </a:p>
          <a:p>
            <a:r>
              <a:rPr lang="en-US" dirty="0" smtClean="0"/>
              <a:t>Activities could include writing letters to companies, lobbying government agencies, making public service</a:t>
            </a:r>
            <a:r>
              <a:rPr lang="en-US" baseline="0" dirty="0" smtClean="0"/>
              <a:t> announcements and boycotting companies deemed irresponsible.</a:t>
            </a:r>
            <a:endParaRPr lang="en-US" dirty="0" smtClean="0"/>
          </a:p>
          <a:p>
            <a:endParaRPr lang="en-US" dirty="0"/>
          </a:p>
        </p:txBody>
      </p:sp>
      <p:sp>
        <p:nvSpPr>
          <p:cNvPr id="4" name="Slide Number Placeholder 3"/>
          <p:cNvSpPr>
            <a:spLocks noGrp="1"/>
          </p:cNvSpPr>
          <p:nvPr>
            <p:ph type="sldNum" sz="quarter" idx="10"/>
          </p:nvPr>
        </p:nvSpPr>
        <p:spPr/>
        <p:txBody>
          <a:bodyPr/>
          <a:lstStyle/>
          <a:p>
            <a:fld id="{D7E81D65-D405-48A8-B041-B56D5EEED82B}" type="slidenum">
              <a:rPr lang="en-US" smtClean="0"/>
              <a:pPr/>
              <a:t>3</a:t>
            </a:fld>
            <a:endParaRPr lang="en-US" dirty="0"/>
          </a:p>
        </p:txBody>
      </p:sp>
    </p:spTree>
    <p:extLst>
      <p:ext uri="{BB962C8B-B14F-4D97-AF65-F5344CB8AC3E}">
        <p14:creationId xmlns:p14="http://schemas.microsoft.com/office/powerpoint/2010/main" xmlns="" val="5103639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smtClean="0"/>
              <a:t>Many of the desires of those involved in the consumer movement have a foundation in John F. Kennedy’s 1962 consumer bill of rights, which highlighted four rights. </a:t>
            </a:r>
          </a:p>
          <a:p>
            <a:endParaRPr lang="en-IN" dirty="0" smtClean="0"/>
          </a:p>
          <a:p>
            <a:r>
              <a:rPr lang="en-IN" dirty="0" smtClean="0"/>
              <a:t>The </a:t>
            </a:r>
            <a:r>
              <a:rPr lang="en-IN" i="1" dirty="0" smtClean="0"/>
              <a:t>right to safety </a:t>
            </a:r>
            <a:r>
              <a:rPr lang="en-IN" dirty="0" smtClean="0"/>
              <a:t>means that a business must not knowingly sell anything that could result in personal injury or harm to consumers. </a:t>
            </a:r>
          </a:p>
          <a:p>
            <a:r>
              <a:rPr lang="en-IN" dirty="0" smtClean="0"/>
              <a:t>The </a:t>
            </a:r>
            <a:r>
              <a:rPr lang="en-IN" i="1" dirty="0" smtClean="0"/>
              <a:t>right to be informed </a:t>
            </a:r>
            <a:r>
              <a:rPr lang="en-IN" dirty="0" smtClean="0"/>
              <a:t>gives consumers the freedom to review complete information about a product before they buy it. </a:t>
            </a:r>
          </a:p>
          <a:p>
            <a:r>
              <a:rPr lang="en-IN" dirty="0" smtClean="0"/>
              <a:t>The </a:t>
            </a:r>
            <a:r>
              <a:rPr lang="en-IN" i="1" dirty="0" smtClean="0"/>
              <a:t>right to choose </a:t>
            </a:r>
            <a:r>
              <a:rPr lang="en-IN" dirty="0" smtClean="0"/>
              <a:t>ensures that consumers have access to a variety of products and services at competitive prices. </a:t>
            </a:r>
          </a:p>
          <a:p>
            <a:r>
              <a:rPr lang="en-IN" dirty="0" smtClean="0"/>
              <a:t>The </a:t>
            </a:r>
            <a:r>
              <a:rPr lang="en-IN" i="1" dirty="0" smtClean="0"/>
              <a:t>right to be heard </a:t>
            </a:r>
            <a:r>
              <a:rPr lang="en-IN" dirty="0" smtClean="0"/>
              <a:t>assures consumers that their interests will receive full and sympathetic consideration when the government formulates policy.</a:t>
            </a:r>
          </a:p>
          <a:p>
            <a:endParaRPr lang="en-IN" dirty="0" smtClean="0"/>
          </a:p>
          <a:p>
            <a:r>
              <a:rPr lang="en-US" sz="1200" b="0" i="0" u="none" strike="noStrike" kern="1200" baseline="0" dirty="0" smtClean="0">
                <a:solidFill>
                  <a:schemeClr val="tx1"/>
                </a:solidFill>
                <a:latin typeface="+mn-lt"/>
                <a:ea typeface="+mn-ea"/>
                <a:cs typeface="+mn-cs"/>
              </a:rPr>
              <a:t>The role of the Federal Trade Commission’s Bureau of Consumer Protection exists to protect consumers against unfair, deceptive, or fraudulent practices.</a:t>
            </a:r>
            <a:endParaRPr lang="en-IN" dirty="0" smtClean="0"/>
          </a:p>
          <a:p>
            <a:endParaRPr lang="en-US" dirty="0"/>
          </a:p>
        </p:txBody>
      </p:sp>
      <p:sp>
        <p:nvSpPr>
          <p:cNvPr id="4" name="Slide Number Placeholder 3"/>
          <p:cNvSpPr>
            <a:spLocks noGrp="1"/>
          </p:cNvSpPr>
          <p:nvPr>
            <p:ph type="sldNum" sz="quarter" idx="10"/>
          </p:nvPr>
        </p:nvSpPr>
        <p:spPr/>
        <p:txBody>
          <a:bodyPr/>
          <a:lstStyle/>
          <a:p>
            <a:fld id="{D7E81D65-D405-48A8-B041-B56D5EEED82B}" type="slidenum">
              <a:rPr lang="en-US" smtClean="0"/>
              <a:pPr/>
              <a:t>4</a:t>
            </a:fld>
            <a:endParaRPr lang="en-US" dirty="0"/>
          </a:p>
        </p:txBody>
      </p:sp>
    </p:spTree>
    <p:extLst>
      <p:ext uri="{BB962C8B-B14F-4D97-AF65-F5344CB8AC3E}">
        <p14:creationId xmlns:p14="http://schemas.microsoft.com/office/powerpoint/2010/main" xmlns="" val="5103639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Until the 20th century, people generally thought of the environment solely in terms of how these resources could be harnessed to satisfy their needs for food, shelter, transportation, and recreation.</a:t>
            </a:r>
            <a:r>
              <a:rPr lang="en-IN" dirty="0" smtClean="0"/>
              <a:t>We define </a:t>
            </a:r>
            <a:r>
              <a:rPr lang="en-IN" b="1" dirty="0" smtClean="0"/>
              <a:t>sustainability</a:t>
            </a:r>
            <a:r>
              <a:rPr lang="en-IN" dirty="0" smtClean="0"/>
              <a:t> as conducting activities in such as way as to provide for the long-term wellbeing of the natural environment, including all biological entities.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IN"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IN" dirty="0" smtClean="0"/>
              <a:t>Sustainability involves the interaction among nature and individuals, organizations, and business strategies and includes the assessment and improvement of business strategies, economic sectors, work practices, technologies, and lifestyles, so that they maintain the health of the natural environment.</a:t>
            </a:r>
          </a:p>
          <a:p>
            <a:pPr marL="0" marR="0" indent="0" algn="l" defTabSz="914400" rtl="0" eaLnBrk="1" fontAlgn="base" latinLnBrk="0" hangingPunct="1">
              <a:lnSpc>
                <a:spcPct val="100000"/>
              </a:lnSpc>
              <a:spcBef>
                <a:spcPct val="30000"/>
              </a:spcBef>
              <a:spcAft>
                <a:spcPct val="0"/>
              </a:spcAft>
              <a:buClrTx/>
              <a:buSzTx/>
              <a:buFontTx/>
              <a:buNone/>
              <a:tabLst/>
              <a:defRPr/>
            </a:pPr>
            <a:endParaRPr lang="en-IN" dirty="0" smtClean="0"/>
          </a:p>
          <a:p>
            <a:r>
              <a:rPr lang="en-US" sz="1200" b="0" i="0" u="none" strike="noStrike" kern="1200" baseline="0" dirty="0" smtClean="0">
                <a:solidFill>
                  <a:schemeClr val="tx1"/>
                </a:solidFill>
                <a:latin typeface="+mn-lt"/>
                <a:ea typeface="+mn-ea"/>
                <a:cs typeface="+mn-cs"/>
              </a:rPr>
              <a:t>Environmental protection emerged as a major issue in the 20th century in the face of increasing evidence that pollution, uncontrolled use of natural resources, and population growth were putting increasing pressure on the long-term sustainability of these resources.</a:t>
            </a:r>
            <a:endParaRPr lang="en-IN" dirty="0" smtClean="0"/>
          </a:p>
          <a:p>
            <a:endParaRPr lang="en-US" dirty="0"/>
          </a:p>
        </p:txBody>
      </p:sp>
      <p:sp>
        <p:nvSpPr>
          <p:cNvPr id="4" name="Slide Number Placeholder 3"/>
          <p:cNvSpPr>
            <a:spLocks noGrp="1"/>
          </p:cNvSpPr>
          <p:nvPr>
            <p:ph type="sldNum" sz="quarter" idx="10"/>
          </p:nvPr>
        </p:nvSpPr>
        <p:spPr/>
        <p:txBody>
          <a:bodyPr/>
          <a:lstStyle/>
          <a:p>
            <a:fld id="{D7E81D65-D405-48A8-B041-B56D5EEED82B}" type="slidenum">
              <a:rPr lang="en-US" smtClean="0"/>
              <a:pPr/>
              <a:t>5</a:t>
            </a:fld>
            <a:endParaRPr lang="en-US" dirty="0"/>
          </a:p>
        </p:txBody>
      </p:sp>
    </p:spTree>
    <p:extLst>
      <p:ext uri="{BB962C8B-B14F-4D97-AF65-F5344CB8AC3E}">
        <p14:creationId xmlns:p14="http://schemas.microsoft.com/office/powerpoint/2010/main" xmlns="" val="5103639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Home Depot has adopted eight</a:t>
            </a:r>
            <a:r>
              <a:rPr lang="en-US" sz="1200" baseline="0" dirty="0" smtClean="0"/>
              <a:t> core values as the foundation for its ethical culture, including a strong emphasis on sustainability.  </a:t>
            </a:r>
          </a:p>
          <a:p>
            <a:endParaRPr lang="en-US" sz="1200" baseline="0" dirty="0" smtClean="0"/>
          </a:p>
          <a:p>
            <a:r>
              <a:rPr lang="en-US" sz="1200" baseline="0" dirty="0" smtClean="0"/>
              <a:t>The eight values are listed here and in more depth in your textbook.  The values are:</a:t>
            </a:r>
          </a:p>
          <a:p>
            <a:pPr marL="228600" indent="-228600">
              <a:buFont typeface="+mj-lt"/>
              <a:buAutoNum type="arabicPeriod"/>
            </a:pPr>
            <a:r>
              <a:rPr lang="en-US" sz="1200" baseline="0" dirty="0" smtClean="0"/>
              <a:t>Taking care of our people</a:t>
            </a:r>
          </a:p>
          <a:p>
            <a:pPr marL="228600" indent="-228600">
              <a:buFont typeface="+mj-lt"/>
              <a:buAutoNum type="arabicPeriod"/>
            </a:pPr>
            <a:r>
              <a:rPr lang="en-US" sz="1200" baseline="0" dirty="0" smtClean="0"/>
              <a:t>Giving back to our communities</a:t>
            </a:r>
          </a:p>
          <a:p>
            <a:pPr marL="228600" indent="-228600">
              <a:buFont typeface="+mj-lt"/>
              <a:buAutoNum type="arabicPeriod"/>
            </a:pPr>
            <a:r>
              <a:rPr lang="en-US" sz="1200" baseline="0" dirty="0" smtClean="0"/>
              <a:t>Doing the right thing</a:t>
            </a:r>
          </a:p>
          <a:p>
            <a:pPr marL="228600" indent="-228600">
              <a:buFont typeface="+mj-lt"/>
              <a:buAutoNum type="arabicPeriod"/>
            </a:pPr>
            <a:r>
              <a:rPr lang="en-US" sz="1200" baseline="0" dirty="0" smtClean="0"/>
              <a:t>Excellent customer service</a:t>
            </a:r>
          </a:p>
          <a:p>
            <a:pPr marL="228600" indent="-228600">
              <a:buFont typeface="+mj-lt"/>
              <a:buAutoNum type="arabicPeriod"/>
            </a:pPr>
            <a:r>
              <a:rPr lang="en-US" sz="1200" baseline="0" dirty="0" smtClean="0"/>
              <a:t>Creating shareholder value</a:t>
            </a:r>
          </a:p>
          <a:p>
            <a:pPr marL="228600" indent="-228600">
              <a:buFont typeface="+mj-lt"/>
              <a:buAutoNum type="arabicPeriod"/>
            </a:pPr>
            <a:r>
              <a:rPr lang="en-US" sz="1200" baseline="0" dirty="0" smtClean="0"/>
              <a:t>Building strong relationships</a:t>
            </a:r>
          </a:p>
          <a:p>
            <a:pPr marL="228600" indent="-228600">
              <a:buFont typeface="+mj-lt"/>
              <a:buAutoNum type="arabicPeriod"/>
            </a:pPr>
            <a:r>
              <a:rPr lang="en-US" sz="1200" baseline="0" dirty="0" smtClean="0"/>
              <a:t>Entrepreneurial spirit</a:t>
            </a:r>
          </a:p>
          <a:p>
            <a:pPr marL="228600" indent="-228600">
              <a:buFont typeface="+mj-lt"/>
              <a:buAutoNum type="arabicPeriod"/>
            </a:pPr>
            <a:r>
              <a:rPr lang="en-US" sz="1200" baseline="0" dirty="0" smtClean="0"/>
              <a:t>Respect for all people</a:t>
            </a:r>
            <a:endParaRPr lang="en-US" dirty="0"/>
          </a:p>
        </p:txBody>
      </p:sp>
      <p:sp>
        <p:nvSpPr>
          <p:cNvPr id="4" name="Slide Number Placeholder 3"/>
          <p:cNvSpPr>
            <a:spLocks noGrp="1"/>
          </p:cNvSpPr>
          <p:nvPr>
            <p:ph type="sldNum" sz="quarter" idx="10"/>
          </p:nvPr>
        </p:nvSpPr>
        <p:spPr/>
        <p:txBody>
          <a:bodyPr/>
          <a:lstStyle/>
          <a:p>
            <a:fld id="{D7E81D65-D405-48A8-B041-B56D5EEED82B}" type="slidenum">
              <a:rPr lang="en-US" smtClean="0"/>
              <a:pPr/>
              <a:t>6</a:t>
            </a:fld>
            <a:endParaRPr lang="en-US" dirty="0"/>
          </a:p>
        </p:txBody>
      </p:sp>
    </p:spTree>
    <p:extLst>
      <p:ext uri="{BB962C8B-B14F-4D97-AF65-F5344CB8AC3E}">
        <p14:creationId xmlns:p14="http://schemas.microsoft.com/office/powerpoint/2010/main" xmlns="" val="5103639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smtClean="0"/>
              <a:t>Two main sustainability issues are pollution and alternative energy.</a:t>
            </a:r>
          </a:p>
          <a:p>
            <a:endParaRPr lang="en-IN" dirty="0" smtClean="0"/>
          </a:p>
          <a:p>
            <a:r>
              <a:rPr lang="en-IN" dirty="0" smtClean="0"/>
              <a:t>First, pollution:</a:t>
            </a:r>
          </a:p>
          <a:p>
            <a:r>
              <a:rPr lang="en-IN" dirty="0" smtClean="0"/>
              <a:t>Water pollution results from dumping toxic chemicals and raw sewage into rivers and oceans,</a:t>
            </a:r>
            <a:r>
              <a:rPr lang="en-IN" baseline="0" dirty="0" smtClean="0"/>
              <a:t> </a:t>
            </a:r>
            <a:r>
              <a:rPr lang="en-IN" dirty="0" smtClean="0"/>
              <a:t>oil spills,  and the burial of industrial waste in the ground where it may filter into underground water supplies.  Society is demanding clean water.</a:t>
            </a:r>
          </a:p>
          <a:p>
            <a:endParaRPr lang="en-IN" dirty="0" smtClean="0"/>
          </a:p>
          <a:p>
            <a:r>
              <a:rPr lang="en-IN" dirty="0" smtClean="0"/>
              <a:t>Air pollution is usually the result of smoke and other pollutants emitted by manufacturing facilities, as well as carbon monoxide and hydrocarbons emitted by motor vehicles.  These pollutants result in acid rain</a:t>
            </a:r>
            <a:r>
              <a:rPr lang="en-IN" baseline="0" dirty="0" smtClean="0"/>
              <a:t> and may global warming.</a:t>
            </a:r>
            <a:endParaRPr lang="en-IN" dirty="0" smtClean="0"/>
          </a:p>
          <a:p>
            <a:endParaRPr lang="en-IN" dirty="0" smtClean="0"/>
          </a:p>
          <a:p>
            <a:r>
              <a:rPr lang="en-IN" dirty="0" smtClean="0"/>
              <a:t>Land pollution</a:t>
            </a:r>
            <a:r>
              <a:rPr lang="en-IN" baseline="0" dirty="0" smtClean="0"/>
              <a:t> results from the dumping of residential and industrial waste, strip mining, forest fires and poor forest conservation.</a:t>
            </a:r>
            <a:r>
              <a:rPr lang="en-IN" dirty="0" smtClean="0"/>
              <a:t> </a:t>
            </a:r>
          </a:p>
          <a:p>
            <a:endParaRPr lang="en-IN" dirty="0" smtClean="0"/>
          </a:p>
          <a:p>
            <a:r>
              <a:rPr lang="en-IN" dirty="0" smtClean="0"/>
              <a:t>Alternative energy is the other main sustainability</a:t>
            </a:r>
            <a:r>
              <a:rPr lang="en-IN" baseline="0" dirty="0" smtClean="0"/>
              <a:t> issue.</a:t>
            </a:r>
            <a:endParaRPr lang="en-IN" dirty="0" smtClean="0"/>
          </a:p>
          <a:p>
            <a:r>
              <a:rPr lang="en-IN" dirty="0" smtClean="0"/>
              <a:t>With ongoing plans to reduce global carbon emissions, countries and companies alike are looking toward alternative energy sources.  </a:t>
            </a:r>
          </a:p>
          <a:p>
            <a:r>
              <a:rPr lang="en-IN" dirty="0" smtClean="0"/>
              <a:t>These sources include wind power, solar power, nuclear power, </a:t>
            </a:r>
            <a:r>
              <a:rPr lang="en-IN" dirty="0" err="1" smtClean="0"/>
              <a:t>biofuels</a:t>
            </a:r>
            <a:r>
              <a:rPr lang="en-IN" dirty="0" smtClean="0"/>
              <a:t>, electric cars, and hydro and geothermal power.</a:t>
            </a:r>
            <a:endParaRPr lang="en-US" dirty="0" smtClean="0"/>
          </a:p>
          <a:p>
            <a:endParaRPr lang="en-US" dirty="0"/>
          </a:p>
        </p:txBody>
      </p:sp>
      <p:sp>
        <p:nvSpPr>
          <p:cNvPr id="4" name="Slide Number Placeholder 3"/>
          <p:cNvSpPr>
            <a:spLocks noGrp="1"/>
          </p:cNvSpPr>
          <p:nvPr>
            <p:ph type="sldNum" sz="quarter" idx="10"/>
          </p:nvPr>
        </p:nvSpPr>
        <p:spPr/>
        <p:txBody>
          <a:bodyPr/>
          <a:lstStyle/>
          <a:p>
            <a:fld id="{D7E81D65-D405-48A8-B041-B56D5EEED82B}" type="slidenum">
              <a:rPr lang="en-US" smtClean="0"/>
              <a:pPr/>
              <a:t>7</a:t>
            </a:fld>
            <a:endParaRPr lang="en-US" dirty="0"/>
          </a:p>
        </p:txBody>
      </p:sp>
    </p:spTree>
    <p:extLst>
      <p:ext uri="{BB962C8B-B14F-4D97-AF65-F5344CB8AC3E}">
        <p14:creationId xmlns:p14="http://schemas.microsoft.com/office/powerpoint/2010/main" xmlns="" val="5103639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smtClean="0"/>
              <a:t>Partly in response to federal legislation such as the National Environmental Policy Act of 1969 and partly due to consumer concerns, businesses are responding to environmental sustainability</a:t>
            </a:r>
            <a:r>
              <a:rPr lang="en-IN" baseline="0" dirty="0" smtClean="0"/>
              <a:t> </a:t>
            </a:r>
            <a:r>
              <a:rPr lang="en-IN" dirty="0" smtClean="0"/>
              <a:t>issues. Some companies are finding that environmental consciousness can even save them money.   Efforts</a:t>
            </a:r>
            <a:r>
              <a:rPr lang="en-IN" baseline="0" dirty="0" smtClean="0"/>
              <a:t> to make products, packaging and processes more environmentally friendly are called “green” business.</a:t>
            </a:r>
          </a:p>
          <a:p>
            <a:endParaRPr lang="en-IN" baseline="0" dirty="0" smtClean="0"/>
          </a:p>
          <a:p>
            <a:r>
              <a:rPr lang="en-US" sz="1200" b="0" i="0" u="none" strike="noStrike" kern="1200" baseline="0" dirty="0" smtClean="0">
                <a:solidFill>
                  <a:schemeClr val="tx1"/>
                </a:solidFill>
                <a:latin typeface="+mn-lt"/>
                <a:ea typeface="+mn-ea"/>
                <a:cs typeface="+mn-cs"/>
              </a:rPr>
              <a:t>Many firms are trying to eliminate wasteful practices, the emission of pollutants, and/or the use of harmful chemicals from their manufacturing processes.</a:t>
            </a:r>
          </a:p>
          <a:p>
            <a:endParaRPr lang="en-IN" dirty="0" smtClean="0"/>
          </a:p>
          <a:p>
            <a:r>
              <a:rPr lang="en-IN" dirty="0" smtClean="0"/>
              <a:t>Some large companies have created a new executive position, a vice president of environmental affairs, to help them achieve their business goals in an environmentally responsible manner.  </a:t>
            </a:r>
          </a:p>
          <a:p>
            <a:endParaRPr lang="en-IN" dirty="0" smtClean="0"/>
          </a:p>
          <a:p>
            <a:r>
              <a:rPr lang="en-IN" dirty="0" smtClean="0"/>
              <a:t>Environmentalists are concerned that some companies are merely </a:t>
            </a:r>
            <a:r>
              <a:rPr lang="en-IN" i="1" dirty="0" err="1" smtClean="0"/>
              <a:t>greenwashing</a:t>
            </a:r>
            <a:r>
              <a:rPr lang="en-IN" dirty="0" smtClean="0"/>
              <a:t>, or “creating a positive association with environmental issues for an unsuitable product, service, or practice.”</a:t>
            </a:r>
          </a:p>
          <a:p>
            <a:endParaRPr lang="en-IN" dirty="0" smtClean="0"/>
          </a:p>
          <a:p>
            <a:r>
              <a:rPr lang="en-US" sz="1200" b="0" i="0" u="none" strike="noStrike" kern="1200" baseline="0" dirty="0" smtClean="0">
                <a:solidFill>
                  <a:schemeClr val="tx1"/>
                </a:solidFill>
                <a:latin typeface="+mn-lt"/>
                <a:ea typeface="+mn-ea"/>
                <a:cs typeface="+mn-cs"/>
              </a:rPr>
              <a:t>It is important to recognize that, with current technology, environmental responsibility requires trade-offs. Society must weigh the huge costs of limiting or eliminating pollution against the health threat posed by the pollution. Environmental responsibility imposes costs on both business and the public.</a:t>
            </a:r>
            <a:endParaRPr lang="en-IN" dirty="0" smtClean="0"/>
          </a:p>
          <a:p>
            <a:endParaRPr lang="en-US" dirty="0"/>
          </a:p>
        </p:txBody>
      </p:sp>
      <p:sp>
        <p:nvSpPr>
          <p:cNvPr id="4" name="Slide Number Placeholder 3"/>
          <p:cNvSpPr>
            <a:spLocks noGrp="1"/>
          </p:cNvSpPr>
          <p:nvPr>
            <p:ph type="sldNum" sz="quarter" idx="10"/>
          </p:nvPr>
        </p:nvSpPr>
        <p:spPr/>
        <p:txBody>
          <a:bodyPr/>
          <a:lstStyle/>
          <a:p>
            <a:fld id="{D7E81D65-D405-48A8-B041-B56D5EEED82B}" type="slidenum">
              <a:rPr lang="en-US" smtClean="0"/>
              <a:pPr/>
              <a:t>8</a:t>
            </a:fld>
            <a:endParaRPr lang="en-US" dirty="0"/>
          </a:p>
        </p:txBody>
      </p:sp>
    </p:spTree>
    <p:extLst>
      <p:ext uri="{BB962C8B-B14F-4D97-AF65-F5344CB8AC3E}">
        <p14:creationId xmlns:p14="http://schemas.microsoft.com/office/powerpoint/2010/main" xmlns="" val="5103639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kern="1200" dirty="0" smtClean="0">
                <a:solidFill>
                  <a:schemeClr val="tx1"/>
                </a:solidFill>
                <a:latin typeface="+mn-lt"/>
                <a:ea typeface="+mn-ea"/>
                <a:cs typeface="+mn-cs"/>
              </a:rPr>
              <a:t>There are two levels of </a:t>
            </a:r>
            <a:r>
              <a:rPr lang="en-US" sz="1200" kern="1200" dirty="0" err="1" smtClean="0">
                <a:solidFill>
                  <a:schemeClr val="tx1"/>
                </a:solidFill>
                <a:latin typeface="+mn-lt"/>
                <a:ea typeface="+mn-ea"/>
                <a:cs typeface="+mn-cs"/>
              </a:rPr>
              <a:t>greenwashing</a:t>
            </a:r>
            <a:r>
              <a:rPr lang="en-US" sz="1200" kern="1200" dirty="0" smtClean="0">
                <a:solidFill>
                  <a:schemeClr val="tx1"/>
                </a:solidFill>
                <a:latin typeface="+mn-lt"/>
                <a:ea typeface="+mn-ea"/>
                <a:cs typeface="+mn-cs"/>
              </a:rPr>
              <a:t>: when a company claims they are green because they have a few green practices such as recycling but not water or energy conservation; or when a company puts a façade on their products/services that looks and claims to be green, when in fact there is nothing green about it. An example of the first level is hotel chains. Some will put out signs encouraging visitors on an extended stay to not have their towels or bedclothes washed every day in order to help the hotel save water, while at the same time serving breakfast with Styrofoam cups and plastic utensils. An example of the other kind of </a:t>
            </a:r>
            <a:r>
              <a:rPr lang="en-US" sz="1200" kern="1200" dirty="0" err="1" smtClean="0">
                <a:solidFill>
                  <a:schemeClr val="tx1"/>
                </a:solidFill>
                <a:latin typeface="+mn-lt"/>
                <a:ea typeface="+mn-ea"/>
                <a:cs typeface="+mn-cs"/>
              </a:rPr>
              <a:t>greenwashing</a:t>
            </a:r>
            <a:r>
              <a:rPr lang="en-US" sz="1200" kern="1200" dirty="0" smtClean="0">
                <a:solidFill>
                  <a:schemeClr val="tx1"/>
                </a:solidFill>
                <a:latin typeface="+mn-lt"/>
                <a:ea typeface="+mn-ea"/>
                <a:cs typeface="+mn-cs"/>
              </a:rPr>
              <a:t> is beauty products. A lot of beauty products have misleading words in their names such as “natural”, “herbal”, “pure”, etc., when they actually contain chemicals and harsh components that are not derived from nature. </a:t>
            </a:r>
          </a:p>
          <a:p>
            <a:endParaRPr lang="en-US" dirty="0"/>
          </a:p>
        </p:txBody>
      </p:sp>
      <p:sp>
        <p:nvSpPr>
          <p:cNvPr id="4" name="Slide Number Placeholder 3"/>
          <p:cNvSpPr>
            <a:spLocks noGrp="1"/>
          </p:cNvSpPr>
          <p:nvPr>
            <p:ph type="sldNum" sz="quarter" idx="10"/>
          </p:nvPr>
        </p:nvSpPr>
        <p:spPr/>
        <p:txBody>
          <a:bodyPr/>
          <a:lstStyle/>
          <a:p>
            <a:fld id="{D7E81D65-D405-48A8-B041-B56D5EEED82B}" type="slidenum">
              <a:rPr lang="en-US" smtClean="0"/>
              <a:pPr/>
              <a:t>9</a:t>
            </a:fld>
            <a:endParaRPr lang="en-US" dirty="0"/>
          </a:p>
        </p:txBody>
      </p:sp>
    </p:spTree>
    <p:extLst>
      <p:ext uri="{BB962C8B-B14F-4D97-AF65-F5344CB8AC3E}">
        <p14:creationId xmlns:p14="http://schemas.microsoft.com/office/powerpoint/2010/main" xmlns="" val="5103639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a:xfrm>
            <a:off x="457200" y="6309864"/>
            <a:ext cx="8229600" cy="365125"/>
          </a:xfrm>
        </p:spPr>
        <p:txBody>
          <a:bodyPr/>
          <a:lstStyle>
            <a:lvl1pPr>
              <a:defRPr>
                <a:solidFill>
                  <a:schemeClr val="bg1"/>
                </a:solidFill>
              </a:defRPr>
            </a:lvl1pPr>
          </a:lstStyle>
          <a:p>
            <a:pPr>
              <a:defRPr/>
            </a:pPr>
            <a:r>
              <a:rPr lang="en-US" smtClean="0"/>
              <a:t>© 2017 by McGraw-Hill Education. This is proprietary material solely for authorized instructor use. Not authorized for sale or distribution in any manner. This document may not be copied, scanned, duplicated, forwarded, distributed, or posted on a website, in whole or part.</a:t>
            </a:r>
            <a:endParaRPr lang="en-US" dirty="0"/>
          </a:p>
        </p:txBody>
      </p:sp>
    </p:spTree>
    <p:extLst>
      <p:ext uri="{BB962C8B-B14F-4D97-AF65-F5344CB8AC3E}">
        <p14:creationId xmlns:p14="http://schemas.microsoft.com/office/powerpoint/2010/main" xmlns="" val="131386637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userDrawn="1"/>
        </p:nvSpPr>
        <p:spPr>
          <a:xfrm>
            <a:off x="457200" y="274638"/>
            <a:ext cx="8229600" cy="59325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lvl1pPr>
              <a:defRPr>
                <a:solidFill>
                  <a:schemeClr val="accent6">
                    <a:lumMod val="75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a:xfrm>
            <a:off x="1054249" y="6356350"/>
            <a:ext cx="7390504" cy="365125"/>
          </a:xfrm>
        </p:spPr>
        <p:txBody>
          <a:bodyPr/>
          <a:lstStyle>
            <a:lvl1pPr>
              <a:defRPr sz="900">
                <a:solidFill>
                  <a:schemeClr val="bg1"/>
                </a:solidFill>
              </a:defRPr>
            </a:lvl1pPr>
          </a:lstStyle>
          <a:p>
            <a:pPr eaLnBrk="0" hangingPunct="0">
              <a:spcBef>
                <a:spcPct val="50000"/>
              </a:spcBef>
            </a:pPr>
            <a:r>
              <a:rPr lang="en-US" smtClean="0"/>
              <a:t>© 2017 by McGraw-Hill Education. This is proprietary material solely for authorized instructor use. Not authorized for sale or distribution in any manner. This document may not be copied, scanned, duplicated, forwarded, distributed, or posted on a website, in whole or part.</a:t>
            </a:r>
            <a:endParaRPr lang="en-US" dirty="0">
              <a:latin typeface="Times New Roman" pitchFamily="18" charset="0"/>
              <a:ea typeface="ＭＳ Ｐゴシック" pitchFamily="-44" charset="-128"/>
              <a:cs typeface="Arial" charset="0"/>
            </a:endParaRPr>
          </a:p>
        </p:txBody>
      </p:sp>
    </p:spTree>
    <p:extLst>
      <p:ext uri="{BB962C8B-B14F-4D97-AF65-F5344CB8AC3E}">
        <p14:creationId xmlns:p14="http://schemas.microsoft.com/office/powerpoint/2010/main" xmlns="" val="148277227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lvl1pPr>
              <a:defRPr>
                <a:solidFill>
                  <a:schemeClr val="bg1"/>
                </a:solidFill>
              </a:defRPr>
            </a:lvl1pPr>
          </a:lstStyle>
          <a:p>
            <a:pPr>
              <a:defRPr/>
            </a:pPr>
            <a:r>
              <a:rPr lang="en-US" smtClean="0"/>
              <a:t>© 2017 by McGraw-Hill Education. This is proprietary material solely for authorized instructor use. Not authorized for sale or distribution in any manner. This document may not be copied, scanned, duplicated, forwarded, distributed, or posted on a website, in whole or part.</a:t>
            </a:r>
            <a:endParaRPr lang="en-US" dirty="0"/>
          </a:p>
        </p:txBody>
      </p:sp>
    </p:spTree>
    <p:extLst>
      <p:ext uri="{BB962C8B-B14F-4D97-AF65-F5344CB8AC3E}">
        <p14:creationId xmlns:p14="http://schemas.microsoft.com/office/powerpoint/2010/main" xmlns="" val="374434623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6">
                    <a:lumMod val="75000"/>
                  </a:schemeClr>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smtClean="0"/>
              <a:t>© 2017 by McGraw-Hill Education. This is proprietary material solely for authorized instructor use. Not authorized for sale or distribution in any manner. This document may not be copied, scanned, duplicated, forwarded, distributed, or posted on a website, in whole or part.</a:t>
            </a:r>
            <a:endParaRPr lang="en-US"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81D6F8DA-8B7F-4C6F-9526-0EFD602278CA}" type="slidenum">
              <a:rPr lang="en-US"/>
              <a:pPr>
                <a:defRPr/>
              </a:pPr>
              <a:t>‹#›</a:t>
            </a:fld>
            <a:endParaRPr lang="en-US" dirty="0"/>
          </a:p>
        </p:txBody>
      </p:sp>
    </p:spTree>
    <p:extLst>
      <p:ext uri="{BB962C8B-B14F-4D97-AF65-F5344CB8AC3E}">
        <p14:creationId xmlns:p14="http://schemas.microsoft.com/office/powerpoint/2010/main" xmlns="" val="118950381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1"/>
          </p:nvPr>
        </p:nvSpPr>
        <p:spPr/>
        <p:txBody>
          <a:bodyPr/>
          <a:lstStyle>
            <a:lvl1pPr>
              <a:defRPr/>
            </a:lvl1pPr>
          </a:lstStyle>
          <a:p>
            <a:pPr>
              <a:defRPr/>
            </a:pPr>
            <a:r>
              <a:rPr lang="en-US" smtClean="0"/>
              <a:t>© 2017 by McGraw-Hill Education. This is proprietary material solely for authorized instructor use. Not authorized for sale or distribution in any manner. This document may not be copied, scanned, duplicated, forwarded, distributed, or posted on a website, in whole or part.</a:t>
            </a:r>
            <a:endParaRPr lang="en-US" dirty="0"/>
          </a:p>
        </p:txBody>
      </p:sp>
    </p:spTree>
    <p:extLst>
      <p:ext uri="{BB962C8B-B14F-4D97-AF65-F5344CB8AC3E}">
        <p14:creationId xmlns:p14="http://schemas.microsoft.com/office/powerpoint/2010/main" xmlns="" val="85327906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4"/>
          <p:cNvSpPr>
            <a:spLocks noGrp="1"/>
          </p:cNvSpPr>
          <p:nvPr>
            <p:ph type="ftr" sz="quarter" idx="11"/>
          </p:nvPr>
        </p:nvSpPr>
        <p:spPr>
          <a:xfrm>
            <a:off x="537882" y="6356350"/>
            <a:ext cx="7885356" cy="365125"/>
          </a:xfrm>
        </p:spPr>
        <p:txBody>
          <a:bodyPr/>
          <a:lstStyle>
            <a:lvl1pPr>
              <a:defRPr sz="900">
                <a:solidFill>
                  <a:schemeClr val="bg1"/>
                </a:solidFill>
              </a:defRPr>
            </a:lvl1pPr>
          </a:lstStyle>
          <a:p>
            <a:pPr>
              <a:defRPr/>
            </a:pPr>
            <a:r>
              <a:rPr lang="en-US" smtClean="0"/>
              <a:t>© 2017 by McGraw-Hill Education. This is proprietary material solely for authorized instructor use. Not authorized for sale or distribution in any manner. This document may not be copied, scanned, duplicated, forwarded, distributed, or posted on a website, in whole or part.</a:t>
            </a:r>
            <a:endParaRPr lang="en-US" dirty="0"/>
          </a:p>
        </p:txBody>
      </p:sp>
    </p:spTree>
    <p:extLst>
      <p:ext uri="{BB962C8B-B14F-4D97-AF65-F5344CB8AC3E}">
        <p14:creationId xmlns:p14="http://schemas.microsoft.com/office/powerpoint/2010/main" xmlns="" val="4038855568"/>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4"/>
          <p:cNvSpPr>
            <a:spLocks noGrp="1"/>
          </p:cNvSpPr>
          <p:nvPr>
            <p:ph type="ftr" sz="quarter" idx="11"/>
          </p:nvPr>
        </p:nvSpPr>
        <p:spPr/>
        <p:txBody>
          <a:bodyPr/>
          <a:lstStyle>
            <a:lvl1pPr>
              <a:defRPr/>
            </a:lvl1pPr>
          </a:lstStyle>
          <a:p>
            <a:pPr>
              <a:defRPr/>
            </a:pPr>
            <a:r>
              <a:rPr lang="en-US" smtClean="0"/>
              <a:t>© 2017 by McGraw-Hill Education. This is proprietary material solely for authorized instructor use. Not authorized for sale or distribution in any manner. This document may not be copied, scanned, duplicated, forwarded, distributed, or posted on a website, in whole or part.</a:t>
            </a:r>
            <a:endParaRPr lang="en-US" dirty="0"/>
          </a:p>
        </p:txBody>
      </p:sp>
    </p:spTree>
    <p:extLst>
      <p:ext uri="{BB962C8B-B14F-4D97-AF65-F5344CB8AC3E}">
        <p14:creationId xmlns:p14="http://schemas.microsoft.com/office/powerpoint/2010/main" xmlns="" val="18216707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4"/>
          <p:cNvSpPr>
            <a:spLocks noGrp="1"/>
          </p:cNvSpPr>
          <p:nvPr>
            <p:ph type="ftr" sz="quarter" idx="11"/>
          </p:nvPr>
        </p:nvSpPr>
        <p:spPr/>
        <p:txBody>
          <a:bodyPr/>
          <a:lstStyle>
            <a:lvl1pPr>
              <a:defRPr/>
            </a:lvl1pPr>
          </a:lstStyle>
          <a:p>
            <a:pPr>
              <a:defRPr/>
            </a:pPr>
            <a:r>
              <a:rPr lang="en-US" smtClean="0"/>
              <a:t>© 2017 by McGraw-Hill Education. This is proprietary material solely for authorized instructor use. Not authorized for sale or distribution in any manner. This document may not be copied, scanned, duplicated, forwarded, distributed, or posted on a website, in whole or part.</a:t>
            </a:r>
            <a:endParaRPr lang="en-US" dirty="0"/>
          </a:p>
        </p:txBody>
      </p:sp>
    </p:spTree>
    <p:extLst>
      <p:ext uri="{BB962C8B-B14F-4D97-AF65-F5344CB8AC3E}">
        <p14:creationId xmlns:p14="http://schemas.microsoft.com/office/powerpoint/2010/main" xmlns="" val="2119443196"/>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4"/>
          <p:cNvSpPr>
            <a:spLocks noGrp="1"/>
          </p:cNvSpPr>
          <p:nvPr>
            <p:ph type="ftr" sz="quarter" idx="11"/>
          </p:nvPr>
        </p:nvSpPr>
        <p:spPr/>
        <p:txBody>
          <a:bodyPr/>
          <a:lstStyle>
            <a:lvl1pPr>
              <a:defRPr/>
            </a:lvl1pPr>
          </a:lstStyle>
          <a:p>
            <a:pPr>
              <a:defRPr/>
            </a:pPr>
            <a:r>
              <a:rPr lang="en-US" smtClean="0"/>
              <a:t>© 2017 by McGraw-Hill Education. This is proprietary material solely for authorized instructor use. Not authorized for sale or distribution in any manner. This document may not be copied, scanned, duplicated, forwarded, distributed, or posted on a website, in whole or part.</a:t>
            </a:r>
            <a:endParaRPr lang="en-US" dirty="0"/>
          </a:p>
        </p:txBody>
      </p:sp>
    </p:spTree>
    <p:extLst>
      <p:ext uri="{BB962C8B-B14F-4D97-AF65-F5344CB8AC3E}">
        <p14:creationId xmlns:p14="http://schemas.microsoft.com/office/powerpoint/2010/main" xmlns="" val="120321360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1" cstate="print">
            <a:extLst>
              <a:ext uri="{28A0092B-C50C-407E-A947-70E740481C1C}">
                <a14:useLocalDpi xmlns:a14="http://schemas.microsoft.com/office/drawing/2010/main" xmlns="" val="0"/>
              </a:ext>
            </a:extLst>
          </a:blip>
          <a:stretch>
            <a:fillRect/>
          </a:stretch>
        </p:blipFill>
        <p:spPr>
          <a:xfrm>
            <a:off x="0" y="0"/>
            <a:ext cx="9144000" cy="6846332"/>
          </a:xfrm>
          <a:prstGeom prst="rect">
            <a:avLst/>
          </a:prstGeom>
        </p:spPr>
      </p:pic>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Footer Placeholder 4"/>
          <p:cNvSpPr>
            <a:spLocks noGrp="1"/>
          </p:cNvSpPr>
          <p:nvPr>
            <p:ph type="ftr" sz="quarter" idx="3"/>
          </p:nvPr>
        </p:nvSpPr>
        <p:spPr>
          <a:xfrm>
            <a:off x="457200" y="6303685"/>
            <a:ext cx="8229600" cy="365125"/>
          </a:xfrm>
          <a:prstGeom prst="rect">
            <a:avLst/>
          </a:prstGeom>
        </p:spPr>
        <p:txBody>
          <a:bodyPr vert="horz" lIns="91440" tIns="45720" rIns="91440" bIns="45720" rtlCol="0" anchor="ctr"/>
          <a:lstStyle>
            <a:lvl1pPr algn="ctr" fontAlgn="auto">
              <a:spcBef>
                <a:spcPts val="0"/>
              </a:spcBef>
              <a:spcAft>
                <a:spcPts val="0"/>
              </a:spcAft>
              <a:defRPr sz="1000" dirty="0" smtClean="0">
                <a:solidFill>
                  <a:schemeClr val="bg1"/>
                </a:solidFill>
                <a:latin typeface="+mn-lt"/>
              </a:defRPr>
            </a:lvl1pPr>
          </a:lstStyle>
          <a:p>
            <a:pPr>
              <a:defRPr/>
            </a:pPr>
            <a:r>
              <a:rPr lang="en-US" smtClean="0"/>
              <a:t>© 2017 by McGraw-Hill Education. This is proprietary material solely for authorized instructor use. Not authorized for sale or distribution in any manner. This document may not be copied, scanned, duplicated, forwarded, distributed, or posted on a website, in whole or part.</a:t>
            </a:r>
            <a:endParaRPr lang="en-US" dirty="0"/>
          </a:p>
        </p:txBody>
      </p:sp>
    </p:spTree>
    <p:extLst>
      <p:ext uri="{BB962C8B-B14F-4D97-AF65-F5344CB8AC3E}">
        <p14:creationId xmlns:p14="http://schemas.microsoft.com/office/powerpoint/2010/main" xmlns="" val="19433041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ransition/>
  <p:hf hdr="0" dt="0"/>
  <p:txStyles>
    <p:titleStyle>
      <a:lvl1pPr algn="ctr" rtl="0" fontAlgn="base">
        <a:spcBef>
          <a:spcPct val="0"/>
        </a:spcBef>
        <a:spcAft>
          <a:spcPct val="0"/>
        </a:spcAft>
        <a:defRPr sz="4000" b="1" kern="1200">
          <a:solidFill>
            <a:schemeClr val="tx1"/>
          </a:solidFill>
          <a:latin typeface="Arial" panose="020B0604020202020204" pitchFamily="34" charset="0"/>
          <a:ea typeface="+mj-ea"/>
          <a:cs typeface="Arial" panose="020B0604020202020204" pitchFamily="34" charset="0"/>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rtl="0" fontAlgn="base">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rtl="0" fontAlgn="base">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rtl="0" fontAlgn="base">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rtl="0" fontAlgn="base">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b="1" dirty="0" smtClean="0">
                <a:solidFill>
                  <a:srgbClr val="2F8A39"/>
                </a:solidFill>
                <a:latin typeface="Helvetica" pitchFamily="34" charset="0"/>
                <a:cs typeface="Times New Roman" pitchFamily="18" charset="0"/>
              </a:rPr>
              <a:t>Company’s Responsibility to Owners and Stockholders</a:t>
            </a:r>
            <a:endParaRPr lang="en-US" dirty="0">
              <a:solidFill>
                <a:srgbClr val="2F8A39"/>
              </a:solidFill>
            </a:endParaRPr>
          </a:p>
        </p:txBody>
      </p:sp>
      <p:sp>
        <p:nvSpPr>
          <p:cNvPr id="3" name="Content Placeholder 2"/>
          <p:cNvSpPr>
            <a:spLocks noGrp="1"/>
          </p:cNvSpPr>
          <p:nvPr>
            <p:ph idx="1"/>
          </p:nvPr>
        </p:nvSpPr>
        <p:spPr>
          <a:xfrm>
            <a:off x="457200" y="1905000"/>
            <a:ext cx="8229600" cy="4525963"/>
          </a:xfrm>
        </p:spPr>
        <p:txBody>
          <a:bodyPr/>
          <a:lstStyle/>
          <a:p>
            <a:pPr lvl="0"/>
            <a:r>
              <a:rPr lang="en-US" dirty="0" smtClean="0">
                <a:solidFill>
                  <a:srgbClr val="1E2456"/>
                </a:solidFill>
              </a:rPr>
              <a:t>Maintaining proper accounting procedures</a:t>
            </a:r>
          </a:p>
          <a:p>
            <a:r>
              <a:rPr lang="en-US" dirty="0" smtClean="0">
                <a:solidFill>
                  <a:srgbClr val="1E2456"/>
                </a:solidFill>
              </a:rPr>
              <a:t>Providing investors with all relevant information</a:t>
            </a:r>
          </a:p>
          <a:p>
            <a:pPr lvl="0"/>
            <a:r>
              <a:rPr lang="en-US" dirty="0" smtClean="0">
                <a:solidFill>
                  <a:srgbClr val="1E2456"/>
                </a:solidFill>
              </a:rPr>
              <a:t>Protecting owner’s rights and investments</a:t>
            </a:r>
            <a:endParaRPr lang="en-US" sz="2200" dirty="0" smtClean="0">
              <a:solidFill>
                <a:srgbClr val="1E2456"/>
              </a:solidFill>
            </a:endParaRPr>
          </a:p>
        </p:txBody>
      </p:sp>
      <p:sp>
        <p:nvSpPr>
          <p:cNvPr id="5" name="Slide Number Placeholder 4"/>
          <p:cNvSpPr>
            <a:spLocks noGrp="1"/>
          </p:cNvSpPr>
          <p:nvPr>
            <p:ph type="sldNum" sz="quarter" idx="4294967295"/>
          </p:nvPr>
        </p:nvSpPr>
        <p:spPr>
          <a:xfrm>
            <a:off x="8686800" y="6356350"/>
            <a:ext cx="457200" cy="365125"/>
          </a:xfrm>
          <a:prstGeom prst="rect">
            <a:avLst/>
          </a:prstGeom>
        </p:spPr>
        <p:txBody>
          <a:bodyPr/>
          <a:lstStyle/>
          <a:p>
            <a:pPr>
              <a:defRPr/>
            </a:pPr>
            <a:fld id="{434225DF-32D0-4511-9564-49552B7EBC0E}" type="slidenum">
              <a:rPr lang="en-US" smtClean="0"/>
              <a:pPr>
                <a:defRPr/>
              </a:pPr>
              <a:t>1</a:t>
            </a:fld>
            <a:endParaRPr lang="en-US" dirty="0"/>
          </a:p>
        </p:txBody>
      </p:sp>
      <p:sp>
        <p:nvSpPr>
          <p:cNvPr id="6" name="Footer Placeholder 5"/>
          <p:cNvSpPr>
            <a:spLocks noGrp="1"/>
          </p:cNvSpPr>
          <p:nvPr>
            <p:ph type="ftr" sz="quarter" idx="11"/>
          </p:nvPr>
        </p:nvSpPr>
        <p:spPr/>
        <p:txBody>
          <a:bodyPr/>
          <a:lstStyle/>
          <a:p>
            <a:pPr eaLnBrk="0" hangingPunct="0">
              <a:spcBef>
                <a:spcPct val="50000"/>
              </a:spcBef>
            </a:pPr>
            <a:r>
              <a:rPr lang="en-US" smtClean="0">
                <a:solidFill>
                  <a:schemeClr val="bg1"/>
                </a:solidFill>
              </a:rPr>
              <a:t>© 2017 by McGraw-Hill Education. This is proprietary material solely for authorized instructor use. Not authorized for sale or distribution in any manner. This document may not be copied, scanned, duplicated, forwarded, distributed, or posted on a website, in whole or part.</a:t>
            </a:r>
            <a:endParaRPr lang="en-US" dirty="0">
              <a:solidFill>
                <a:schemeClr val="bg1"/>
              </a:solidFill>
              <a:latin typeface="Times New Roman" pitchFamily="18" charset="0"/>
              <a:ea typeface="ＭＳ Ｐゴシック" pitchFamily="-44" charset="-128"/>
              <a:cs typeface="Arial" charset="0"/>
            </a:endParaRPr>
          </a:p>
        </p:txBody>
      </p:sp>
    </p:spTree>
    <p:extLst>
      <p:ext uri="{BB962C8B-B14F-4D97-AF65-F5344CB8AC3E}">
        <p14:creationId xmlns:p14="http://schemas.microsoft.com/office/powerpoint/2010/main" xmlns="" val="2441078170"/>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b="1" dirty="0" smtClean="0">
                <a:solidFill>
                  <a:srgbClr val="2F8A39"/>
                </a:solidFill>
                <a:latin typeface="Helvetica" pitchFamily="34" charset="0"/>
                <a:cs typeface="Times New Roman" pitchFamily="18" charset="0"/>
              </a:rPr>
              <a:t>Greenwashing </a:t>
            </a:r>
            <a:r>
              <a:rPr lang="en-US" sz="2400" b="1" dirty="0" smtClean="0">
                <a:solidFill>
                  <a:srgbClr val="2F8A39"/>
                </a:solidFill>
                <a:latin typeface="Helvetica" pitchFamily="34" charset="0"/>
                <a:cs typeface="Times New Roman" pitchFamily="18" charset="0"/>
              </a:rPr>
              <a:t>(2 of 2)</a:t>
            </a:r>
            <a:endParaRPr lang="en-US" sz="2400" dirty="0">
              <a:solidFill>
                <a:srgbClr val="2F8A39"/>
              </a:solidFill>
            </a:endParaRPr>
          </a:p>
        </p:txBody>
      </p:sp>
      <p:sp>
        <p:nvSpPr>
          <p:cNvPr id="3" name="Content Placeholder 2"/>
          <p:cNvSpPr>
            <a:spLocks noGrp="1"/>
          </p:cNvSpPr>
          <p:nvPr>
            <p:ph idx="1"/>
          </p:nvPr>
        </p:nvSpPr>
        <p:spPr>
          <a:xfrm>
            <a:off x="381000" y="1600200"/>
            <a:ext cx="7848600" cy="4525963"/>
          </a:xfrm>
        </p:spPr>
        <p:txBody>
          <a:bodyPr/>
          <a:lstStyle/>
          <a:p>
            <a:pPr marL="457200" lvl="4" indent="-457200">
              <a:spcBef>
                <a:spcPts val="1000"/>
              </a:spcBef>
              <a:buClr>
                <a:srgbClr val="1E2456"/>
              </a:buClr>
              <a:buSzPct val="125000"/>
              <a:buFont typeface="Wingdings" pitchFamily="2" charset="2"/>
              <a:buChar char="ü"/>
            </a:pPr>
            <a:r>
              <a:rPr lang="en-US" sz="3200" dirty="0" smtClean="0">
                <a:solidFill>
                  <a:srgbClr val="1E2456"/>
                </a:solidFill>
                <a:latin typeface="Arial" pitchFamily="34" charset="0"/>
                <a:cs typeface="Arial" pitchFamily="34" charset="0"/>
              </a:rPr>
              <a:t>Two levels</a:t>
            </a:r>
          </a:p>
          <a:p>
            <a:pPr marL="914400" lvl="5" indent="-457200">
              <a:spcBef>
                <a:spcPts val="1000"/>
              </a:spcBef>
              <a:buClr>
                <a:srgbClr val="1E2456"/>
              </a:buClr>
              <a:buSzPct val="125000"/>
            </a:pPr>
            <a:r>
              <a:rPr lang="en-US" sz="2400" dirty="0" smtClean="0">
                <a:latin typeface="Arial" pitchFamily="34" charset="0"/>
                <a:cs typeface="Arial" pitchFamily="34" charset="0"/>
              </a:rPr>
              <a:t>When a company puts a façade on their products/services that looks and claims to be green, when in fact there is nothing green about it</a:t>
            </a:r>
          </a:p>
          <a:p>
            <a:pPr marL="1371600" lvl="6" indent="-457200">
              <a:spcBef>
                <a:spcPts val="1000"/>
              </a:spcBef>
              <a:buClr>
                <a:srgbClr val="1E2456"/>
              </a:buClr>
              <a:buSzPct val="125000"/>
            </a:pPr>
            <a:r>
              <a:rPr lang="en-US" dirty="0" smtClean="0">
                <a:latin typeface="Arial" pitchFamily="34" charset="0"/>
                <a:cs typeface="Arial" pitchFamily="34" charset="0"/>
              </a:rPr>
              <a:t>Beauty products:   A lot of beauty products have misleading words in their names such as “natural”, “herbal”, “pure”, etc., when they actually contain chemicals and harsh components that are not derived from nature</a:t>
            </a:r>
            <a:endParaRPr lang="en-US" dirty="0" smtClean="0"/>
          </a:p>
        </p:txBody>
      </p:sp>
      <p:sp>
        <p:nvSpPr>
          <p:cNvPr id="5" name="Slide Number Placeholder 4"/>
          <p:cNvSpPr>
            <a:spLocks noGrp="1"/>
          </p:cNvSpPr>
          <p:nvPr>
            <p:ph type="sldNum" sz="quarter" idx="4294967295"/>
          </p:nvPr>
        </p:nvSpPr>
        <p:spPr>
          <a:xfrm>
            <a:off x="8686800" y="6356350"/>
            <a:ext cx="457200" cy="365125"/>
          </a:xfrm>
          <a:prstGeom prst="rect">
            <a:avLst/>
          </a:prstGeom>
        </p:spPr>
        <p:txBody>
          <a:bodyPr/>
          <a:lstStyle/>
          <a:p>
            <a:pPr>
              <a:defRPr/>
            </a:pPr>
            <a:fld id="{434225DF-32D0-4511-9564-49552B7EBC0E}" type="slidenum">
              <a:rPr lang="en-US" smtClean="0"/>
              <a:pPr>
                <a:defRPr/>
              </a:pPr>
              <a:t>10</a:t>
            </a:fld>
            <a:endParaRPr lang="en-US" dirty="0"/>
          </a:p>
        </p:txBody>
      </p:sp>
      <p:sp>
        <p:nvSpPr>
          <p:cNvPr id="6" name="Footer Placeholder 5"/>
          <p:cNvSpPr>
            <a:spLocks noGrp="1"/>
          </p:cNvSpPr>
          <p:nvPr>
            <p:ph type="ftr" sz="quarter" idx="11"/>
          </p:nvPr>
        </p:nvSpPr>
        <p:spPr/>
        <p:txBody>
          <a:bodyPr/>
          <a:lstStyle/>
          <a:p>
            <a:pPr eaLnBrk="0" hangingPunct="0">
              <a:spcBef>
                <a:spcPct val="50000"/>
              </a:spcBef>
            </a:pPr>
            <a:r>
              <a:rPr lang="en-US" smtClean="0">
                <a:solidFill>
                  <a:schemeClr val="bg1"/>
                </a:solidFill>
              </a:rPr>
              <a:t>© 2017 by McGraw-Hill Education. This is proprietary material solely for authorized instructor use. Not authorized for sale or distribution in any manner. This document may not be copied, scanned, duplicated, forwarded, distributed, or posted on a website, in whole or part.</a:t>
            </a:r>
            <a:endParaRPr lang="en-US" dirty="0">
              <a:solidFill>
                <a:schemeClr val="bg1"/>
              </a:solidFill>
              <a:latin typeface="Times New Roman" pitchFamily="18" charset="0"/>
              <a:ea typeface="ＭＳ Ｐゴシック" pitchFamily="-44" charset="-128"/>
              <a:cs typeface="Arial" charset="0"/>
            </a:endParaRPr>
          </a:p>
        </p:txBody>
      </p:sp>
    </p:spTree>
    <p:extLst>
      <p:ext uri="{BB962C8B-B14F-4D97-AF65-F5344CB8AC3E}">
        <p14:creationId xmlns:p14="http://schemas.microsoft.com/office/powerpoint/2010/main" xmlns="" val="2441078170"/>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3600" dirty="0" smtClean="0">
                <a:solidFill>
                  <a:srgbClr val="2F8A39"/>
                </a:solidFill>
                <a:latin typeface="Helvetica" pitchFamily="34" charset="0"/>
                <a:cs typeface="Times New Roman" pitchFamily="18" charset="0"/>
              </a:rPr>
              <a:t>Company’s Responsibility to the Community</a:t>
            </a:r>
            <a:endParaRPr lang="en-US" sz="3600" dirty="0">
              <a:solidFill>
                <a:srgbClr val="2F8A39"/>
              </a:solidFill>
            </a:endParaRPr>
          </a:p>
        </p:txBody>
      </p:sp>
      <p:sp>
        <p:nvSpPr>
          <p:cNvPr id="3" name="Content Placeholder 2"/>
          <p:cNvSpPr>
            <a:spLocks noGrp="1"/>
          </p:cNvSpPr>
          <p:nvPr>
            <p:ph idx="1"/>
          </p:nvPr>
        </p:nvSpPr>
        <p:spPr>
          <a:xfrm>
            <a:off x="304800" y="1828800"/>
            <a:ext cx="4343400" cy="4525963"/>
          </a:xfrm>
        </p:spPr>
        <p:txBody>
          <a:bodyPr/>
          <a:lstStyle/>
          <a:p>
            <a:pPr marL="914400" lvl="5" indent="-457200">
              <a:spcBef>
                <a:spcPts val="1000"/>
              </a:spcBef>
              <a:buClr>
                <a:srgbClr val="1E2456"/>
              </a:buClr>
              <a:buSzPct val="125000"/>
              <a:buFont typeface="Wingdings" pitchFamily="2" charset="2"/>
              <a:buChar char="ü"/>
            </a:pPr>
            <a:r>
              <a:rPr lang="en-US" sz="2400" dirty="0" smtClean="0">
                <a:latin typeface="Arial" pitchFamily="34" charset="0"/>
                <a:cs typeface="Arial" pitchFamily="34" charset="0"/>
              </a:rPr>
              <a:t>Many companies engage in socially responsible behavior to give back to their communities </a:t>
            </a:r>
          </a:p>
          <a:p>
            <a:pPr marL="914400" lvl="5" indent="-457200">
              <a:spcBef>
                <a:spcPts val="1000"/>
              </a:spcBef>
              <a:buClr>
                <a:srgbClr val="1E2456"/>
              </a:buClr>
              <a:buSzPct val="125000"/>
              <a:buFont typeface="Wingdings" pitchFamily="2" charset="2"/>
              <a:buChar char="ü"/>
            </a:pPr>
            <a:r>
              <a:rPr lang="en-US" sz="2400" dirty="0" smtClean="0">
                <a:latin typeface="Arial" pitchFamily="34" charset="0"/>
                <a:cs typeface="Arial" pitchFamily="34" charset="0"/>
              </a:rPr>
              <a:t>Home Depot partners with Habitat for Humanity to build homes for disadvantaged families</a:t>
            </a:r>
            <a:endParaRPr lang="en-US" sz="2200" dirty="0" smtClean="0"/>
          </a:p>
        </p:txBody>
      </p:sp>
      <p:sp>
        <p:nvSpPr>
          <p:cNvPr id="5" name="Slide Number Placeholder 4"/>
          <p:cNvSpPr>
            <a:spLocks noGrp="1"/>
          </p:cNvSpPr>
          <p:nvPr>
            <p:ph type="sldNum" sz="quarter" idx="4294967295"/>
          </p:nvPr>
        </p:nvSpPr>
        <p:spPr>
          <a:xfrm>
            <a:off x="8686800" y="6356350"/>
            <a:ext cx="457200" cy="365125"/>
          </a:xfrm>
          <a:prstGeom prst="rect">
            <a:avLst/>
          </a:prstGeom>
        </p:spPr>
        <p:txBody>
          <a:bodyPr/>
          <a:lstStyle/>
          <a:p>
            <a:pPr>
              <a:defRPr/>
            </a:pPr>
            <a:fld id="{434225DF-32D0-4511-9564-49552B7EBC0E}" type="slidenum">
              <a:rPr lang="en-US" smtClean="0"/>
              <a:pPr>
                <a:defRPr/>
              </a:pPr>
              <a:t>11</a:t>
            </a:fld>
            <a:endParaRPr lang="en-US" dirty="0"/>
          </a:p>
        </p:txBody>
      </p:sp>
      <p:sp>
        <p:nvSpPr>
          <p:cNvPr id="6" name="Footer Placeholder 5"/>
          <p:cNvSpPr>
            <a:spLocks noGrp="1"/>
          </p:cNvSpPr>
          <p:nvPr>
            <p:ph type="ftr" sz="quarter" idx="11"/>
          </p:nvPr>
        </p:nvSpPr>
        <p:spPr/>
        <p:txBody>
          <a:bodyPr/>
          <a:lstStyle/>
          <a:p>
            <a:pPr eaLnBrk="0" hangingPunct="0">
              <a:spcBef>
                <a:spcPct val="50000"/>
              </a:spcBef>
            </a:pPr>
            <a:r>
              <a:rPr lang="en-US" smtClean="0">
                <a:solidFill>
                  <a:schemeClr val="bg1"/>
                </a:solidFill>
              </a:rPr>
              <a:t>© 2017 by McGraw-Hill Education. This is proprietary material solely for authorized instructor use. Not authorized for sale or distribution in any manner. This document may not be copied, scanned, duplicated, forwarded, distributed, or posted on a website, in whole or part.</a:t>
            </a:r>
            <a:endParaRPr lang="en-US" dirty="0">
              <a:solidFill>
                <a:schemeClr val="bg1"/>
              </a:solidFill>
              <a:latin typeface="Times New Roman" pitchFamily="18" charset="0"/>
              <a:ea typeface="ＭＳ Ｐゴシック" pitchFamily="-44" charset="-128"/>
              <a:cs typeface="Arial" charset="0"/>
            </a:endParaRPr>
          </a:p>
        </p:txBody>
      </p:sp>
      <p:pic>
        <p:nvPicPr>
          <p:cNvPr id="8" name="Picture 7" descr="A photograph showing a group of employees volunteering. They are hammering nails into a board as part of the home that is being built."/>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724400" y="2286000"/>
            <a:ext cx="3719073" cy="3011980"/>
          </a:xfrm>
          <a:prstGeom prst="rect">
            <a:avLst/>
          </a:prstGeom>
        </p:spPr>
      </p:pic>
    </p:spTree>
    <p:extLst>
      <p:ext uri="{BB962C8B-B14F-4D97-AF65-F5344CB8AC3E}">
        <p14:creationId xmlns:p14="http://schemas.microsoft.com/office/powerpoint/2010/main" xmlns="" val="2441078170"/>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b="1" dirty="0" smtClean="0">
                <a:solidFill>
                  <a:srgbClr val="2F8A39"/>
                </a:solidFill>
                <a:latin typeface="Helvetica" pitchFamily="34" charset="0"/>
                <a:cs typeface="Times New Roman" pitchFamily="18" charset="0"/>
              </a:rPr>
              <a:t>Social Responsibility Issues</a:t>
            </a:r>
            <a:endParaRPr lang="en-US" dirty="0">
              <a:solidFill>
                <a:srgbClr val="2F8A39"/>
              </a:solidFill>
            </a:endParaRPr>
          </a:p>
        </p:txBody>
      </p:sp>
      <p:sp>
        <p:nvSpPr>
          <p:cNvPr id="3" name="Content Placeholder 2"/>
          <p:cNvSpPr>
            <a:spLocks noGrp="1"/>
          </p:cNvSpPr>
          <p:nvPr>
            <p:ph idx="1"/>
          </p:nvPr>
        </p:nvSpPr>
        <p:spPr>
          <a:xfrm>
            <a:off x="457200" y="1600200"/>
            <a:ext cx="8229600" cy="4525963"/>
          </a:xfrm>
        </p:spPr>
        <p:txBody>
          <a:bodyPr/>
          <a:lstStyle/>
          <a:p>
            <a:pPr lvl="0">
              <a:buClr>
                <a:srgbClr val="0098D1"/>
              </a:buClr>
            </a:pPr>
            <a:r>
              <a:rPr lang="en-US" sz="2800" dirty="0" smtClean="0"/>
              <a:t>Unemployment, while an economic issue, carries ethical implications</a:t>
            </a:r>
            <a:endParaRPr lang="en-US" sz="2800" dirty="0" smtClean="0">
              <a:solidFill>
                <a:srgbClr val="0098D1"/>
              </a:solidFill>
            </a:endParaRPr>
          </a:p>
          <a:p>
            <a:pPr>
              <a:buClr>
                <a:srgbClr val="0098D1"/>
              </a:buClr>
            </a:pPr>
            <a:r>
              <a:rPr lang="en-US" sz="2800" dirty="0" smtClean="0"/>
              <a:t>Some companies refuse to hire unemployed workers due to lack of experience rather than hiring and then training them</a:t>
            </a:r>
            <a:endParaRPr lang="en-US" sz="2800" dirty="0" smtClean="0">
              <a:solidFill>
                <a:srgbClr val="0098D1"/>
              </a:solidFill>
            </a:endParaRPr>
          </a:p>
          <a:p>
            <a:pPr lvl="0">
              <a:buClr>
                <a:srgbClr val="0098D1"/>
              </a:buClr>
            </a:pPr>
            <a:r>
              <a:rPr lang="en-US" sz="2800" dirty="0" smtClean="0"/>
              <a:t>Factory closures are seen as unethical because it contributes to unemployment</a:t>
            </a:r>
          </a:p>
          <a:p>
            <a:pPr>
              <a:buClr>
                <a:srgbClr val="0098D1"/>
              </a:buClr>
            </a:pPr>
            <a:r>
              <a:rPr lang="en-US" sz="2800" dirty="0" smtClean="0"/>
              <a:t>Protesters say unemployment leads to the growing gap between rich and poor</a:t>
            </a:r>
            <a:endParaRPr lang="en-US" sz="2200" dirty="0" smtClean="0"/>
          </a:p>
        </p:txBody>
      </p:sp>
      <p:sp>
        <p:nvSpPr>
          <p:cNvPr id="5" name="Slide Number Placeholder 4"/>
          <p:cNvSpPr>
            <a:spLocks noGrp="1"/>
          </p:cNvSpPr>
          <p:nvPr>
            <p:ph type="sldNum" sz="quarter" idx="4294967295"/>
          </p:nvPr>
        </p:nvSpPr>
        <p:spPr>
          <a:xfrm>
            <a:off x="8686800" y="6356350"/>
            <a:ext cx="457200" cy="365125"/>
          </a:xfrm>
          <a:prstGeom prst="rect">
            <a:avLst/>
          </a:prstGeom>
        </p:spPr>
        <p:txBody>
          <a:bodyPr/>
          <a:lstStyle/>
          <a:p>
            <a:pPr>
              <a:defRPr/>
            </a:pPr>
            <a:fld id="{434225DF-32D0-4511-9564-49552B7EBC0E}" type="slidenum">
              <a:rPr lang="en-US" smtClean="0"/>
              <a:pPr>
                <a:defRPr/>
              </a:pPr>
              <a:t>12</a:t>
            </a:fld>
            <a:endParaRPr lang="en-US" dirty="0"/>
          </a:p>
        </p:txBody>
      </p:sp>
      <p:sp>
        <p:nvSpPr>
          <p:cNvPr id="6" name="Footer Placeholder 5"/>
          <p:cNvSpPr>
            <a:spLocks noGrp="1"/>
          </p:cNvSpPr>
          <p:nvPr>
            <p:ph type="ftr" sz="quarter" idx="11"/>
          </p:nvPr>
        </p:nvSpPr>
        <p:spPr/>
        <p:txBody>
          <a:bodyPr/>
          <a:lstStyle/>
          <a:p>
            <a:pPr eaLnBrk="0" hangingPunct="0">
              <a:spcBef>
                <a:spcPct val="50000"/>
              </a:spcBef>
            </a:pPr>
            <a:r>
              <a:rPr lang="en-US" smtClean="0">
                <a:solidFill>
                  <a:schemeClr val="bg1"/>
                </a:solidFill>
              </a:rPr>
              <a:t>© 2017 by McGraw-Hill Education. This is proprietary material solely for authorized instructor use. Not authorized for sale or distribution in any manner. This document may not be copied, scanned, duplicated, forwarded, distributed, or posted on a website, in whole or part.</a:t>
            </a:r>
            <a:endParaRPr lang="en-US" dirty="0">
              <a:solidFill>
                <a:schemeClr val="bg1"/>
              </a:solidFill>
              <a:latin typeface="Times New Roman" pitchFamily="18" charset="0"/>
              <a:ea typeface="ＭＳ Ｐゴシック" pitchFamily="-44" charset="-128"/>
              <a:cs typeface="Arial" charset="0"/>
            </a:endParaRPr>
          </a:p>
        </p:txBody>
      </p:sp>
    </p:spTree>
    <p:extLst>
      <p:ext uri="{BB962C8B-B14F-4D97-AF65-F5344CB8AC3E}">
        <p14:creationId xmlns:p14="http://schemas.microsoft.com/office/powerpoint/2010/main" xmlns="" val="2441078170"/>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b="1" dirty="0" smtClean="0">
                <a:solidFill>
                  <a:srgbClr val="2F8A39"/>
                </a:solidFill>
                <a:latin typeface="Helvetica" pitchFamily="34" charset="0"/>
                <a:cs typeface="Times New Roman" pitchFamily="18" charset="0"/>
              </a:rPr>
              <a:t>Company’s Responsibilities to Employees</a:t>
            </a:r>
            <a:endParaRPr lang="en-US" dirty="0">
              <a:solidFill>
                <a:srgbClr val="2F8A39"/>
              </a:solidFill>
            </a:endParaRPr>
          </a:p>
        </p:txBody>
      </p:sp>
      <p:sp>
        <p:nvSpPr>
          <p:cNvPr id="3" name="Content Placeholder 2"/>
          <p:cNvSpPr>
            <a:spLocks noGrp="1"/>
          </p:cNvSpPr>
          <p:nvPr>
            <p:ph idx="1"/>
          </p:nvPr>
        </p:nvSpPr>
        <p:spPr>
          <a:xfrm>
            <a:off x="457200" y="1905000"/>
            <a:ext cx="8229600" cy="4525963"/>
          </a:xfrm>
        </p:spPr>
        <p:txBody>
          <a:bodyPr/>
          <a:lstStyle/>
          <a:p>
            <a:r>
              <a:rPr lang="en-US" sz="2800" dirty="0" smtClean="0">
                <a:solidFill>
                  <a:srgbClr val="1E2456"/>
                </a:solidFill>
              </a:rPr>
              <a:t>Provide a safe workplace and pay them adequately</a:t>
            </a:r>
          </a:p>
          <a:p>
            <a:pPr lvl="0"/>
            <a:r>
              <a:rPr lang="en-US" sz="2800" dirty="0" smtClean="0">
                <a:solidFill>
                  <a:srgbClr val="1E2456"/>
                </a:solidFill>
              </a:rPr>
              <a:t>Provide equal opportunities for all employees</a:t>
            </a:r>
          </a:p>
          <a:p>
            <a:r>
              <a:rPr lang="en-US" sz="2800" dirty="0" smtClean="0">
                <a:solidFill>
                  <a:srgbClr val="1E2456"/>
                </a:solidFill>
              </a:rPr>
              <a:t>Keep them informed of what is happening in the company</a:t>
            </a:r>
          </a:p>
          <a:p>
            <a:pPr lvl="0"/>
            <a:r>
              <a:rPr lang="en-US" sz="2800" dirty="0" smtClean="0">
                <a:solidFill>
                  <a:srgbClr val="1E2456"/>
                </a:solidFill>
              </a:rPr>
              <a:t>Listen to their grievances and treat them fairly</a:t>
            </a:r>
          </a:p>
        </p:txBody>
      </p:sp>
      <p:sp>
        <p:nvSpPr>
          <p:cNvPr id="5" name="Slide Number Placeholder 4"/>
          <p:cNvSpPr>
            <a:spLocks noGrp="1"/>
          </p:cNvSpPr>
          <p:nvPr>
            <p:ph type="sldNum" sz="quarter" idx="4294967295"/>
          </p:nvPr>
        </p:nvSpPr>
        <p:spPr>
          <a:xfrm>
            <a:off x="8686800" y="6356350"/>
            <a:ext cx="457200" cy="365125"/>
          </a:xfrm>
          <a:prstGeom prst="rect">
            <a:avLst/>
          </a:prstGeom>
        </p:spPr>
        <p:txBody>
          <a:bodyPr/>
          <a:lstStyle/>
          <a:p>
            <a:pPr>
              <a:defRPr/>
            </a:pPr>
            <a:fld id="{434225DF-32D0-4511-9564-49552B7EBC0E}" type="slidenum">
              <a:rPr lang="en-US" smtClean="0"/>
              <a:pPr>
                <a:defRPr/>
              </a:pPr>
              <a:t>2</a:t>
            </a:fld>
            <a:endParaRPr lang="en-US" dirty="0"/>
          </a:p>
        </p:txBody>
      </p:sp>
      <p:sp>
        <p:nvSpPr>
          <p:cNvPr id="6" name="Footer Placeholder 5"/>
          <p:cNvSpPr>
            <a:spLocks noGrp="1"/>
          </p:cNvSpPr>
          <p:nvPr>
            <p:ph type="ftr" sz="quarter" idx="11"/>
          </p:nvPr>
        </p:nvSpPr>
        <p:spPr/>
        <p:txBody>
          <a:bodyPr/>
          <a:lstStyle/>
          <a:p>
            <a:pPr eaLnBrk="0" hangingPunct="0">
              <a:spcBef>
                <a:spcPct val="50000"/>
              </a:spcBef>
            </a:pPr>
            <a:r>
              <a:rPr lang="en-US" smtClean="0">
                <a:solidFill>
                  <a:schemeClr val="bg1"/>
                </a:solidFill>
              </a:rPr>
              <a:t>© 2017 by McGraw-Hill Education. This is proprietary material solely for authorized instructor use. Not authorized for sale or distribution in any manner. This document may not be copied, scanned, duplicated, forwarded, distributed, or posted on a website, in whole or part.</a:t>
            </a:r>
            <a:endParaRPr lang="en-US" dirty="0">
              <a:solidFill>
                <a:schemeClr val="bg1"/>
              </a:solidFill>
              <a:latin typeface="Times New Roman" pitchFamily="18" charset="0"/>
              <a:ea typeface="ＭＳ Ｐゴシック" pitchFamily="-44" charset="-128"/>
              <a:cs typeface="Arial" charset="0"/>
            </a:endParaRPr>
          </a:p>
        </p:txBody>
      </p:sp>
    </p:spTree>
    <p:extLst>
      <p:ext uri="{BB962C8B-B14F-4D97-AF65-F5344CB8AC3E}">
        <p14:creationId xmlns:p14="http://schemas.microsoft.com/office/powerpoint/2010/main" xmlns="" val="2441078170"/>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b="1" dirty="0" smtClean="0">
                <a:solidFill>
                  <a:srgbClr val="2F8A39"/>
                </a:solidFill>
                <a:latin typeface="Helvetica" pitchFamily="34" charset="0"/>
                <a:cs typeface="Times New Roman" pitchFamily="18" charset="0"/>
              </a:rPr>
              <a:t>Consumerism</a:t>
            </a:r>
            <a:endParaRPr lang="en-US" dirty="0">
              <a:solidFill>
                <a:srgbClr val="2F8A39"/>
              </a:solidFill>
            </a:endParaRPr>
          </a:p>
        </p:txBody>
      </p:sp>
      <p:sp>
        <p:nvSpPr>
          <p:cNvPr id="3" name="Content Placeholder 2"/>
          <p:cNvSpPr>
            <a:spLocks noGrp="1"/>
          </p:cNvSpPr>
          <p:nvPr>
            <p:ph idx="1"/>
          </p:nvPr>
        </p:nvSpPr>
        <p:spPr>
          <a:xfrm>
            <a:off x="457200" y="1371600"/>
            <a:ext cx="8229600" cy="4525963"/>
          </a:xfrm>
        </p:spPr>
        <p:txBody>
          <a:bodyPr/>
          <a:lstStyle/>
          <a:p>
            <a:pPr lvl="0"/>
            <a:r>
              <a:rPr lang="en-US" sz="2800" b="1" dirty="0" smtClean="0">
                <a:solidFill>
                  <a:srgbClr val="1E2456"/>
                </a:solidFill>
              </a:rPr>
              <a:t>The activities that independent individuals, groups, and organizations undertake to protect their rights as consumers</a:t>
            </a:r>
          </a:p>
          <a:p>
            <a:pPr marL="914400" lvl="1" indent="-457200">
              <a:spcBef>
                <a:spcPts val="1000"/>
              </a:spcBef>
              <a:buClr>
                <a:srgbClr val="92D050"/>
              </a:buClr>
              <a:buSzPct val="100000"/>
              <a:buFont typeface="Wingdings" pitchFamily="2" charset="2"/>
              <a:buChar char="ü"/>
            </a:pPr>
            <a:r>
              <a:rPr lang="en-IN" sz="2600" dirty="0" smtClean="0">
                <a:solidFill>
                  <a:srgbClr val="000000"/>
                </a:solidFill>
                <a:ea typeface="ヒラギノ角ゴ ProN W3"/>
                <a:cs typeface="Arial" charset="0"/>
                <a:sym typeface="Gill Sans"/>
              </a:rPr>
              <a:t>Write letters</a:t>
            </a:r>
          </a:p>
          <a:p>
            <a:pPr marL="914400" lvl="1" indent="-457200">
              <a:spcBef>
                <a:spcPts val="1000"/>
              </a:spcBef>
              <a:buClr>
                <a:srgbClr val="92D050"/>
              </a:buClr>
              <a:buSzPct val="100000"/>
              <a:buFont typeface="Wingdings" pitchFamily="2" charset="2"/>
              <a:buChar char="ü"/>
            </a:pPr>
            <a:r>
              <a:rPr lang="en-IN" sz="2600" dirty="0" smtClean="0">
                <a:solidFill>
                  <a:srgbClr val="000000"/>
                </a:solidFill>
                <a:ea typeface="ヒラギノ角ゴ ProN W3"/>
                <a:cs typeface="Arial" charset="0"/>
                <a:sym typeface="Gill Sans"/>
              </a:rPr>
              <a:t>Lobby government agencies</a:t>
            </a:r>
          </a:p>
          <a:p>
            <a:pPr marL="914400" lvl="1" indent="-457200">
              <a:spcBef>
                <a:spcPts val="1000"/>
              </a:spcBef>
              <a:buClr>
                <a:srgbClr val="92D050"/>
              </a:buClr>
              <a:buSzPct val="100000"/>
              <a:buFont typeface="Wingdings" pitchFamily="2" charset="2"/>
              <a:buChar char="ü"/>
            </a:pPr>
            <a:r>
              <a:rPr lang="en-IN" sz="2600" dirty="0" smtClean="0">
                <a:solidFill>
                  <a:srgbClr val="000000"/>
                </a:solidFill>
                <a:ea typeface="ヒラギノ角ゴ ProN W3"/>
                <a:cs typeface="Arial" charset="0"/>
                <a:sym typeface="Gill Sans"/>
              </a:rPr>
              <a:t>Make public service announcements</a:t>
            </a:r>
          </a:p>
          <a:p>
            <a:pPr marL="914400" lvl="1" indent="-457200">
              <a:spcBef>
                <a:spcPts val="1000"/>
              </a:spcBef>
              <a:buClr>
                <a:srgbClr val="92D050"/>
              </a:buClr>
              <a:buSzPct val="100000"/>
              <a:buFont typeface="Wingdings" pitchFamily="2" charset="2"/>
              <a:buChar char="ü"/>
            </a:pPr>
            <a:r>
              <a:rPr lang="en-IN" sz="2600" dirty="0" smtClean="0">
                <a:solidFill>
                  <a:srgbClr val="000000"/>
                </a:solidFill>
                <a:ea typeface="ヒラギノ角ゴ ProN W3"/>
                <a:cs typeface="Arial" charset="0"/>
                <a:sym typeface="Gill Sans"/>
              </a:rPr>
              <a:t>Boycott irresponsible companies</a:t>
            </a:r>
            <a:endParaRPr lang="en-US" sz="2200" dirty="0" smtClean="0"/>
          </a:p>
        </p:txBody>
      </p:sp>
      <p:sp>
        <p:nvSpPr>
          <p:cNvPr id="5" name="Slide Number Placeholder 4"/>
          <p:cNvSpPr>
            <a:spLocks noGrp="1"/>
          </p:cNvSpPr>
          <p:nvPr>
            <p:ph type="sldNum" sz="quarter" idx="4294967295"/>
          </p:nvPr>
        </p:nvSpPr>
        <p:spPr>
          <a:xfrm>
            <a:off x="8686800" y="6356350"/>
            <a:ext cx="457200" cy="365125"/>
          </a:xfrm>
          <a:prstGeom prst="rect">
            <a:avLst/>
          </a:prstGeom>
        </p:spPr>
        <p:txBody>
          <a:bodyPr/>
          <a:lstStyle/>
          <a:p>
            <a:pPr>
              <a:defRPr/>
            </a:pPr>
            <a:fld id="{434225DF-32D0-4511-9564-49552B7EBC0E}" type="slidenum">
              <a:rPr lang="en-US" smtClean="0"/>
              <a:pPr>
                <a:defRPr/>
              </a:pPr>
              <a:t>3</a:t>
            </a:fld>
            <a:endParaRPr lang="en-US" dirty="0"/>
          </a:p>
        </p:txBody>
      </p:sp>
      <p:sp>
        <p:nvSpPr>
          <p:cNvPr id="6" name="Footer Placeholder 5"/>
          <p:cNvSpPr>
            <a:spLocks noGrp="1"/>
          </p:cNvSpPr>
          <p:nvPr>
            <p:ph type="ftr" sz="quarter" idx="11"/>
          </p:nvPr>
        </p:nvSpPr>
        <p:spPr/>
        <p:txBody>
          <a:bodyPr/>
          <a:lstStyle/>
          <a:p>
            <a:pPr eaLnBrk="0" hangingPunct="0">
              <a:spcBef>
                <a:spcPct val="50000"/>
              </a:spcBef>
            </a:pPr>
            <a:r>
              <a:rPr lang="en-US" smtClean="0">
                <a:solidFill>
                  <a:schemeClr val="bg1"/>
                </a:solidFill>
              </a:rPr>
              <a:t>© 2017 by McGraw-Hill Education. This is proprietary material solely for authorized instructor use. Not authorized for sale or distribution in any manner. This document may not be copied, scanned, duplicated, forwarded, distributed, or posted on a website, in whole or part.</a:t>
            </a:r>
            <a:endParaRPr lang="en-US" dirty="0">
              <a:solidFill>
                <a:schemeClr val="bg1"/>
              </a:solidFill>
              <a:latin typeface="Times New Roman" pitchFamily="18" charset="0"/>
              <a:ea typeface="ＭＳ Ｐゴシック" pitchFamily="-44" charset="-128"/>
              <a:cs typeface="Arial" charset="0"/>
            </a:endParaRPr>
          </a:p>
        </p:txBody>
      </p:sp>
    </p:spTree>
    <p:extLst>
      <p:ext uri="{BB962C8B-B14F-4D97-AF65-F5344CB8AC3E}">
        <p14:creationId xmlns:p14="http://schemas.microsoft.com/office/powerpoint/2010/main" xmlns="" val="2441078170"/>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b="1" dirty="0" smtClean="0">
                <a:solidFill>
                  <a:srgbClr val="2F8A39"/>
                </a:solidFill>
                <a:latin typeface="Helvetica" pitchFamily="34" charset="0"/>
                <a:cs typeface="Times New Roman" pitchFamily="18" charset="0"/>
              </a:rPr>
              <a:t>Consumer Bill of Rights</a:t>
            </a:r>
            <a:endParaRPr lang="en-US" dirty="0">
              <a:solidFill>
                <a:srgbClr val="2F8A39"/>
              </a:solidFill>
            </a:endParaRPr>
          </a:p>
        </p:txBody>
      </p:sp>
      <p:sp>
        <p:nvSpPr>
          <p:cNvPr id="3" name="Content Placeholder 2"/>
          <p:cNvSpPr>
            <a:spLocks noGrp="1"/>
          </p:cNvSpPr>
          <p:nvPr>
            <p:ph idx="1"/>
          </p:nvPr>
        </p:nvSpPr>
        <p:spPr>
          <a:xfrm>
            <a:off x="457200" y="1371600"/>
            <a:ext cx="8229600" cy="4525963"/>
          </a:xfrm>
        </p:spPr>
        <p:txBody>
          <a:bodyPr/>
          <a:lstStyle/>
          <a:p>
            <a:pPr lvl="0"/>
            <a:r>
              <a:rPr lang="en-US" sz="2800" b="1" dirty="0" smtClean="0">
                <a:solidFill>
                  <a:srgbClr val="1E2456"/>
                </a:solidFill>
              </a:rPr>
              <a:t>John F. Kennedy’s 1962 Consumer Bill of Rights</a:t>
            </a:r>
          </a:p>
          <a:p>
            <a:pPr marL="914400" lvl="1" indent="-457200">
              <a:spcBef>
                <a:spcPts val="1000"/>
              </a:spcBef>
              <a:buClr>
                <a:srgbClr val="92D050"/>
              </a:buClr>
              <a:buSzPct val="100000"/>
              <a:buFont typeface="Wingdings" pitchFamily="2" charset="2"/>
              <a:buChar char="ü"/>
            </a:pPr>
            <a:r>
              <a:rPr lang="en-IN" sz="2600" dirty="0" smtClean="0">
                <a:solidFill>
                  <a:srgbClr val="000000"/>
                </a:solidFill>
                <a:ea typeface="ヒラギノ角ゴ ProN W3"/>
                <a:cs typeface="Arial" charset="0"/>
                <a:sym typeface="Gill Sans"/>
              </a:rPr>
              <a:t>The right to safety</a:t>
            </a:r>
          </a:p>
          <a:p>
            <a:pPr marL="914400" lvl="1" indent="-457200">
              <a:spcBef>
                <a:spcPts val="1000"/>
              </a:spcBef>
              <a:buClr>
                <a:srgbClr val="92D050"/>
              </a:buClr>
              <a:buSzPct val="100000"/>
              <a:buFont typeface="Wingdings" pitchFamily="2" charset="2"/>
              <a:buChar char="ü"/>
            </a:pPr>
            <a:r>
              <a:rPr lang="en-IN" sz="2600" dirty="0" smtClean="0">
                <a:solidFill>
                  <a:srgbClr val="000000"/>
                </a:solidFill>
                <a:ea typeface="ヒラギノ角ゴ ProN W3"/>
                <a:cs typeface="Arial" charset="0"/>
                <a:sym typeface="Gill Sans"/>
              </a:rPr>
              <a:t>The right to be informed</a:t>
            </a:r>
          </a:p>
          <a:p>
            <a:pPr marL="914400" lvl="1" indent="-457200">
              <a:spcBef>
                <a:spcPts val="1000"/>
              </a:spcBef>
              <a:buClr>
                <a:srgbClr val="92D050"/>
              </a:buClr>
              <a:buSzPct val="100000"/>
              <a:buFont typeface="Wingdings" pitchFamily="2" charset="2"/>
              <a:buChar char="ü"/>
            </a:pPr>
            <a:r>
              <a:rPr lang="en-IN" sz="2600" dirty="0" smtClean="0">
                <a:solidFill>
                  <a:srgbClr val="000000"/>
                </a:solidFill>
                <a:ea typeface="ヒラギノ角ゴ ProN W3"/>
                <a:cs typeface="Arial" charset="0"/>
                <a:sym typeface="Gill Sans"/>
              </a:rPr>
              <a:t>The right to choose</a:t>
            </a:r>
          </a:p>
          <a:p>
            <a:pPr marL="914400" lvl="1" indent="-457200">
              <a:spcBef>
                <a:spcPts val="1000"/>
              </a:spcBef>
              <a:buClr>
                <a:srgbClr val="92D050"/>
              </a:buClr>
              <a:buSzPct val="100000"/>
              <a:buFont typeface="Wingdings" pitchFamily="2" charset="2"/>
              <a:buChar char="ü"/>
            </a:pPr>
            <a:r>
              <a:rPr lang="en-US" sz="2600" dirty="0" smtClean="0">
                <a:solidFill>
                  <a:srgbClr val="000000"/>
                </a:solidFill>
                <a:ea typeface="ヒラギノ角ゴ ProN W3"/>
                <a:cs typeface="Arial" charset="0"/>
                <a:sym typeface="Gill Sans"/>
              </a:rPr>
              <a:t>The right to be heard</a:t>
            </a:r>
            <a:endParaRPr lang="en-US" sz="2200" dirty="0" smtClean="0"/>
          </a:p>
        </p:txBody>
      </p:sp>
      <p:sp>
        <p:nvSpPr>
          <p:cNvPr id="5" name="Slide Number Placeholder 4"/>
          <p:cNvSpPr>
            <a:spLocks noGrp="1"/>
          </p:cNvSpPr>
          <p:nvPr>
            <p:ph type="sldNum" sz="quarter" idx="4294967295"/>
          </p:nvPr>
        </p:nvSpPr>
        <p:spPr>
          <a:xfrm>
            <a:off x="8686800" y="6356350"/>
            <a:ext cx="457200" cy="365125"/>
          </a:xfrm>
          <a:prstGeom prst="rect">
            <a:avLst/>
          </a:prstGeom>
        </p:spPr>
        <p:txBody>
          <a:bodyPr/>
          <a:lstStyle/>
          <a:p>
            <a:pPr>
              <a:defRPr/>
            </a:pPr>
            <a:fld id="{434225DF-32D0-4511-9564-49552B7EBC0E}" type="slidenum">
              <a:rPr lang="en-US" smtClean="0"/>
              <a:pPr>
                <a:defRPr/>
              </a:pPr>
              <a:t>4</a:t>
            </a:fld>
            <a:endParaRPr lang="en-US" dirty="0"/>
          </a:p>
        </p:txBody>
      </p:sp>
      <p:sp>
        <p:nvSpPr>
          <p:cNvPr id="6" name="Footer Placeholder 5"/>
          <p:cNvSpPr>
            <a:spLocks noGrp="1"/>
          </p:cNvSpPr>
          <p:nvPr>
            <p:ph type="ftr" sz="quarter" idx="11"/>
          </p:nvPr>
        </p:nvSpPr>
        <p:spPr/>
        <p:txBody>
          <a:bodyPr/>
          <a:lstStyle/>
          <a:p>
            <a:pPr eaLnBrk="0" hangingPunct="0">
              <a:spcBef>
                <a:spcPct val="50000"/>
              </a:spcBef>
            </a:pPr>
            <a:r>
              <a:rPr lang="en-US" smtClean="0">
                <a:solidFill>
                  <a:schemeClr val="bg1"/>
                </a:solidFill>
              </a:rPr>
              <a:t>© 2017 by McGraw-Hill Education. This is proprietary material solely for authorized instructor use. Not authorized for sale or distribution in any manner. This document may not be copied, scanned, duplicated, forwarded, distributed, or posted on a website, in whole or part.</a:t>
            </a:r>
            <a:endParaRPr lang="en-US" dirty="0">
              <a:solidFill>
                <a:schemeClr val="bg1"/>
              </a:solidFill>
              <a:latin typeface="Times New Roman" pitchFamily="18" charset="0"/>
              <a:ea typeface="ＭＳ Ｐゴシック" pitchFamily="-44" charset="-128"/>
              <a:cs typeface="Arial" charset="0"/>
            </a:endParaRPr>
          </a:p>
        </p:txBody>
      </p:sp>
      <p:pic>
        <p:nvPicPr>
          <p:cNvPr id="7" name="Picture 2" descr="An illustration of President John F. Kennedy"/>
          <p:cNvPicPr>
            <a:picLocks noChangeAspect="1" noChangeArrowheads="1"/>
          </p:cNvPicPr>
          <p:nvPr/>
        </p:nvPicPr>
        <p:blipFill>
          <a:blip r:embed="rId3" cstate="print"/>
          <a:srcRect/>
          <a:stretch>
            <a:fillRect/>
          </a:stretch>
        </p:blipFill>
        <p:spPr bwMode="auto">
          <a:xfrm>
            <a:off x="5334000" y="2514600"/>
            <a:ext cx="3144869" cy="3248025"/>
          </a:xfrm>
          <a:prstGeom prst="rect">
            <a:avLst/>
          </a:prstGeom>
          <a:noFill/>
          <a:ln w="9525">
            <a:noFill/>
            <a:miter lim="800000"/>
            <a:headEnd/>
            <a:tailEnd/>
          </a:ln>
        </p:spPr>
      </p:pic>
    </p:spTree>
    <p:extLst>
      <p:ext uri="{BB962C8B-B14F-4D97-AF65-F5344CB8AC3E}">
        <p14:creationId xmlns:p14="http://schemas.microsoft.com/office/powerpoint/2010/main" xmlns="" val="2441078170"/>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b="1" dirty="0" smtClean="0">
                <a:solidFill>
                  <a:srgbClr val="2F8A39"/>
                </a:solidFill>
                <a:latin typeface="Helvetica" pitchFamily="34" charset="0"/>
                <a:cs typeface="Times New Roman" pitchFamily="18" charset="0"/>
              </a:rPr>
              <a:t>Sustainability</a:t>
            </a:r>
            <a:endParaRPr lang="en-US" dirty="0">
              <a:solidFill>
                <a:srgbClr val="2F8A39"/>
              </a:solidFill>
            </a:endParaRPr>
          </a:p>
        </p:txBody>
      </p:sp>
      <p:sp>
        <p:nvSpPr>
          <p:cNvPr id="3" name="Content Placeholder 2"/>
          <p:cNvSpPr>
            <a:spLocks noGrp="1"/>
          </p:cNvSpPr>
          <p:nvPr>
            <p:ph idx="1"/>
          </p:nvPr>
        </p:nvSpPr>
        <p:spPr>
          <a:xfrm>
            <a:off x="381000" y="1600200"/>
            <a:ext cx="7848600" cy="4525963"/>
          </a:xfrm>
        </p:spPr>
        <p:txBody>
          <a:bodyPr/>
          <a:lstStyle/>
          <a:p>
            <a:pPr marL="914400" lvl="5" indent="-457200">
              <a:spcBef>
                <a:spcPts val="1000"/>
              </a:spcBef>
              <a:buClr>
                <a:srgbClr val="1E2456"/>
              </a:buClr>
              <a:buSzPct val="125000"/>
              <a:buFont typeface="Wingdings" pitchFamily="2" charset="2"/>
              <a:buChar char="ü"/>
            </a:pPr>
            <a:r>
              <a:rPr lang="en-US" sz="2400" dirty="0" smtClean="0">
                <a:latin typeface="Arial" pitchFamily="34" charset="0"/>
                <a:cs typeface="Arial" pitchFamily="34" charset="0"/>
              </a:rPr>
              <a:t>Conducting activities in a way that allows for the long-term well-being of the natural environment, including all biological entities</a:t>
            </a:r>
          </a:p>
          <a:p>
            <a:pPr marL="914400" lvl="5" indent="-457200">
              <a:spcBef>
                <a:spcPts val="1000"/>
              </a:spcBef>
              <a:buClr>
                <a:srgbClr val="1E2456"/>
              </a:buClr>
              <a:buSzPct val="125000"/>
              <a:buFont typeface="Wingdings" pitchFamily="2" charset="2"/>
              <a:buChar char="ü"/>
            </a:pPr>
            <a:r>
              <a:rPr lang="en-US" sz="2400" dirty="0" smtClean="0">
                <a:latin typeface="Arial" pitchFamily="34" charset="0"/>
                <a:cs typeface="Arial" pitchFamily="34" charset="0"/>
              </a:rPr>
              <a:t>Involves the assessment and improvement of business strategies, economic sectors, work practices, technologies and lifestyles so they maintain the health of the natural environment</a:t>
            </a:r>
            <a:endParaRPr lang="en-US" sz="2200" dirty="0" smtClean="0"/>
          </a:p>
        </p:txBody>
      </p:sp>
      <p:sp>
        <p:nvSpPr>
          <p:cNvPr id="5" name="Slide Number Placeholder 4"/>
          <p:cNvSpPr>
            <a:spLocks noGrp="1"/>
          </p:cNvSpPr>
          <p:nvPr>
            <p:ph type="sldNum" sz="quarter" idx="4294967295"/>
          </p:nvPr>
        </p:nvSpPr>
        <p:spPr>
          <a:xfrm>
            <a:off x="8686800" y="6356350"/>
            <a:ext cx="457200" cy="365125"/>
          </a:xfrm>
          <a:prstGeom prst="rect">
            <a:avLst/>
          </a:prstGeom>
        </p:spPr>
        <p:txBody>
          <a:bodyPr/>
          <a:lstStyle/>
          <a:p>
            <a:pPr>
              <a:defRPr/>
            </a:pPr>
            <a:fld id="{434225DF-32D0-4511-9564-49552B7EBC0E}" type="slidenum">
              <a:rPr lang="en-US" smtClean="0"/>
              <a:pPr>
                <a:defRPr/>
              </a:pPr>
              <a:t>5</a:t>
            </a:fld>
            <a:endParaRPr lang="en-US" dirty="0"/>
          </a:p>
        </p:txBody>
      </p:sp>
      <p:sp>
        <p:nvSpPr>
          <p:cNvPr id="6" name="Footer Placeholder 5"/>
          <p:cNvSpPr>
            <a:spLocks noGrp="1"/>
          </p:cNvSpPr>
          <p:nvPr>
            <p:ph type="ftr" sz="quarter" idx="11"/>
          </p:nvPr>
        </p:nvSpPr>
        <p:spPr/>
        <p:txBody>
          <a:bodyPr/>
          <a:lstStyle/>
          <a:p>
            <a:pPr eaLnBrk="0" hangingPunct="0">
              <a:spcBef>
                <a:spcPct val="50000"/>
              </a:spcBef>
            </a:pPr>
            <a:r>
              <a:rPr lang="en-US" smtClean="0">
                <a:solidFill>
                  <a:schemeClr val="bg1"/>
                </a:solidFill>
              </a:rPr>
              <a:t>© 2017 by McGraw-Hill Education. This is proprietary material solely for authorized instructor use. Not authorized for sale or distribution in any manner. This document may not be copied, scanned, duplicated, forwarded, distributed, or posted on a website, in whole or part.</a:t>
            </a:r>
            <a:endParaRPr lang="en-US" dirty="0">
              <a:solidFill>
                <a:schemeClr val="bg1"/>
              </a:solidFill>
              <a:latin typeface="Times New Roman" pitchFamily="18" charset="0"/>
              <a:ea typeface="ＭＳ Ｐゴシック" pitchFamily="-44" charset="-128"/>
              <a:cs typeface="Arial" charset="0"/>
            </a:endParaRPr>
          </a:p>
        </p:txBody>
      </p:sp>
    </p:spTree>
    <p:extLst>
      <p:ext uri="{BB962C8B-B14F-4D97-AF65-F5344CB8AC3E}">
        <p14:creationId xmlns:p14="http://schemas.microsoft.com/office/powerpoint/2010/main" xmlns="" val="2441078170"/>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sz="3600" b="1" dirty="0" smtClean="0">
                <a:solidFill>
                  <a:srgbClr val="EF3D42"/>
                </a:solidFill>
                <a:latin typeface="Helvetica" pitchFamily="34" charset="0"/>
                <a:cs typeface="Times New Roman" pitchFamily="18" charset="0"/>
              </a:rPr>
              <a:t>The Home Depot’s Values</a:t>
            </a:r>
            <a:endParaRPr lang="en-US" sz="3600" dirty="0">
              <a:solidFill>
                <a:srgbClr val="EF3D42"/>
              </a:solidFill>
            </a:endParaRPr>
          </a:p>
        </p:txBody>
      </p:sp>
      <p:sp>
        <p:nvSpPr>
          <p:cNvPr id="3" name="Content Placeholder 2"/>
          <p:cNvSpPr>
            <a:spLocks noGrp="1"/>
          </p:cNvSpPr>
          <p:nvPr>
            <p:ph idx="1"/>
          </p:nvPr>
        </p:nvSpPr>
        <p:spPr>
          <a:xfrm>
            <a:off x="457200" y="1295400"/>
            <a:ext cx="8229600" cy="4525963"/>
          </a:xfrm>
        </p:spPr>
        <p:txBody>
          <a:bodyPr/>
          <a:lstStyle/>
          <a:p>
            <a:pPr marL="457200" lvl="5" indent="-457200" fontAlgn="base">
              <a:spcAft>
                <a:spcPts val="600"/>
              </a:spcAft>
              <a:buClr>
                <a:srgbClr val="0090C8"/>
              </a:buClr>
              <a:buSzPct val="125000"/>
              <a:buFont typeface="Wingdings" pitchFamily="2" charset="2"/>
              <a:buChar char="ü"/>
            </a:pPr>
            <a:r>
              <a:rPr lang="en-US" sz="2400" dirty="0" smtClean="0">
                <a:latin typeface="Arial" pitchFamily="34" charset="0"/>
                <a:cs typeface="Arial" pitchFamily="34" charset="0"/>
              </a:rPr>
              <a:t>Home Depot has adopted eight core values as the foundation for its ethical culture, including a strong emphasis on sustainability:</a:t>
            </a:r>
          </a:p>
          <a:p>
            <a:pPr marL="739775" lvl="1" indent="-339725">
              <a:buClr>
                <a:srgbClr val="0090C8"/>
              </a:buClr>
              <a:buFont typeface="+mj-lt"/>
              <a:buAutoNum type="arabicPeriod"/>
              <a:defRPr/>
            </a:pPr>
            <a:r>
              <a:rPr lang="en-US" sz="2000" dirty="0" smtClean="0"/>
              <a:t>Taking care of our people</a:t>
            </a:r>
          </a:p>
          <a:p>
            <a:pPr marL="739775" lvl="1" indent="-339725">
              <a:buClr>
                <a:srgbClr val="0090C8"/>
              </a:buClr>
              <a:buFont typeface="+mj-lt"/>
              <a:buAutoNum type="arabicPeriod"/>
              <a:defRPr/>
            </a:pPr>
            <a:r>
              <a:rPr lang="en-US" sz="2000" dirty="0" smtClean="0"/>
              <a:t>Giving back to our communities</a:t>
            </a:r>
          </a:p>
          <a:p>
            <a:pPr marL="739775" lvl="1" indent="-339725">
              <a:buClr>
                <a:srgbClr val="0090C8"/>
              </a:buClr>
              <a:buFont typeface="+mj-lt"/>
              <a:buAutoNum type="arabicPeriod"/>
              <a:defRPr/>
            </a:pPr>
            <a:r>
              <a:rPr lang="en-US" sz="2000" dirty="0" smtClean="0"/>
              <a:t>Doing the right thing</a:t>
            </a:r>
          </a:p>
          <a:p>
            <a:pPr marL="739775" lvl="1" indent="-339725">
              <a:buClr>
                <a:srgbClr val="0090C8"/>
              </a:buClr>
              <a:buFont typeface="+mj-lt"/>
              <a:buAutoNum type="arabicPeriod"/>
              <a:defRPr/>
            </a:pPr>
            <a:r>
              <a:rPr lang="en-US" sz="2000" dirty="0" smtClean="0"/>
              <a:t>Excellent customer service</a:t>
            </a:r>
          </a:p>
          <a:p>
            <a:pPr marL="739775" lvl="1" indent="-339725">
              <a:buClr>
                <a:srgbClr val="0090C8"/>
              </a:buClr>
              <a:buFont typeface="+mj-lt"/>
              <a:buAutoNum type="arabicPeriod"/>
              <a:defRPr/>
            </a:pPr>
            <a:r>
              <a:rPr lang="en-US" sz="2000" dirty="0" smtClean="0"/>
              <a:t>Creating shareholder value</a:t>
            </a:r>
          </a:p>
          <a:p>
            <a:pPr marL="739775" lvl="1" indent="-339725">
              <a:buClr>
                <a:srgbClr val="0090C8"/>
              </a:buClr>
              <a:buFont typeface="+mj-lt"/>
              <a:buAutoNum type="arabicPeriod"/>
              <a:defRPr/>
            </a:pPr>
            <a:r>
              <a:rPr lang="en-US" sz="2000" dirty="0" smtClean="0"/>
              <a:t>Building strong relationships </a:t>
            </a:r>
          </a:p>
          <a:p>
            <a:pPr marL="739775" lvl="1" indent="-339725">
              <a:buClr>
                <a:srgbClr val="0090C8"/>
              </a:buClr>
              <a:buFont typeface="+mj-lt"/>
              <a:buAutoNum type="arabicPeriod"/>
              <a:defRPr/>
            </a:pPr>
            <a:r>
              <a:rPr lang="en-US" sz="2000" dirty="0" smtClean="0"/>
              <a:t>Entrepreneurial spirit</a:t>
            </a:r>
          </a:p>
          <a:p>
            <a:pPr marL="739775" lvl="1" indent="-339725">
              <a:buClr>
                <a:srgbClr val="0090C8"/>
              </a:buClr>
              <a:buFont typeface="+mj-lt"/>
              <a:buAutoNum type="arabicPeriod"/>
              <a:defRPr/>
            </a:pPr>
            <a:r>
              <a:rPr lang="en-US" sz="2000" dirty="0" smtClean="0"/>
              <a:t>Respect for all people</a:t>
            </a:r>
            <a:endParaRPr lang="en-US" sz="2200" dirty="0" smtClean="0"/>
          </a:p>
        </p:txBody>
      </p:sp>
      <p:sp>
        <p:nvSpPr>
          <p:cNvPr id="5" name="Slide Number Placeholder 4"/>
          <p:cNvSpPr>
            <a:spLocks noGrp="1"/>
          </p:cNvSpPr>
          <p:nvPr>
            <p:ph type="sldNum" sz="quarter" idx="4294967295"/>
          </p:nvPr>
        </p:nvSpPr>
        <p:spPr>
          <a:xfrm>
            <a:off x="8686800" y="6356350"/>
            <a:ext cx="457200" cy="365125"/>
          </a:xfrm>
          <a:prstGeom prst="rect">
            <a:avLst/>
          </a:prstGeom>
        </p:spPr>
        <p:txBody>
          <a:bodyPr/>
          <a:lstStyle/>
          <a:p>
            <a:pPr>
              <a:defRPr/>
            </a:pPr>
            <a:fld id="{434225DF-32D0-4511-9564-49552B7EBC0E}" type="slidenum">
              <a:rPr lang="en-US" smtClean="0"/>
              <a:pPr>
                <a:defRPr/>
              </a:pPr>
              <a:t>6</a:t>
            </a:fld>
            <a:endParaRPr lang="en-US" dirty="0"/>
          </a:p>
        </p:txBody>
      </p:sp>
      <p:sp>
        <p:nvSpPr>
          <p:cNvPr id="6" name="Footer Placeholder 5"/>
          <p:cNvSpPr>
            <a:spLocks noGrp="1"/>
          </p:cNvSpPr>
          <p:nvPr>
            <p:ph type="ftr" sz="quarter" idx="11"/>
          </p:nvPr>
        </p:nvSpPr>
        <p:spPr/>
        <p:txBody>
          <a:bodyPr/>
          <a:lstStyle/>
          <a:p>
            <a:pPr eaLnBrk="0" hangingPunct="0">
              <a:spcBef>
                <a:spcPct val="50000"/>
              </a:spcBef>
            </a:pPr>
            <a:r>
              <a:rPr lang="en-US" smtClean="0">
                <a:solidFill>
                  <a:schemeClr val="bg1"/>
                </a:solidFill>
              </a:rPr>
              <a:t>© 2017 by McGraw-Hill Education. This is proprietary material solely for authorized instructor use. Not authorized for sale or distribution in any manner. This document may not be copied, scanned, duplicated, forwarded, distributed, or posted on a website, in whole or part.</a:t>
            </a:r>
            <a:endParaRPr lang="en-US" dirty="0">
              <a:solidFill>
                <a:schemeClr val="bg1"/>
              </a:solidFill>
              <a:latin typeface="Times New Roman" pitchFamily="18" charset="0"/>
              <a:ea typeface="ＭＳ Ｐゴシック" pitchFamily="-44" charset="-128"/>
              <a:cs typeface="Arial" charset="0"/>
            </a:endParaRPr>
          </a:p>
        </p:txBody>
      </p:sp>
    </p:spTree>
    <p:extLst>
      <p:ext uri="{BB962C8B-B14F-4D97-AF65-F5344CB8AC3E}">
        <p14:creationId xmlns:p14="http://schemas.microsoft.com/office/powerpoint/2010/main" xmlns="" val="2441078170"/>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b="1" dirty="0" smtClean="0">
                <a:solidFill>
                  <a:srgbClr val="2F8A39"/>
                </a:solidFill>
                <a:latin typeface="Helvetica" pitchFamily="34" charset="0"/>
                <a:cs typeface="Times New Roman" pitchFamily="18" charset="0"/>
              </a:rPr>
              <a:t>Sustainability Issues</a:t>
            </a:r>
            <a:endParaRPr lang="en-US" dirty="0">
              <a:solidFill>
                <a:srgbClr val="2F8A39"/>
              </a:solidFill>
            </a:endParaRPr>
          </a:p>
        </p:txBody>
      </p:sp>
      <p:sp>
        <p:nvSpPr>
          <p:cNvPr id="3" name="Content Placeholder 2"/>
          <p:cNvSpPr>
            <a:spLocks noGrp="1"/>
          </p:cNvSpPr>
          <p:nvPr>
            <p:ph idx="1"/>
          </p:nvPr>
        </p:nvSpPr>
        <p:spPr>
          <a:xfrm>
            <a:off x="228600" y="1477423"/>
            <a:ext cx="5486400" cy="4525963"/>
          </a:xfrm>
        </p:spPr>
        <p:txBody>
          <a:bodyPr/>
          <a:lstStyle/>
          <a:p>
            <a:pPr marL="914400" lvl="5" indent="-457200">
              <a:spcBef>
                <a:spcPts val="0"/>
              </a:spcBef>
              <a:buClr>
                <a:srgbClr val="1E2456"/>
              </a:buClr>
              <a:buSzPct val="125000"/>
              <a:buFont typeface="Wingdings" pitchFamily="2" charset="2"/>
              <a:buChar char="ü"/>
            </a:pPr>
            <a:r>
              <a:rPr lang="en-US" sz="3200" dirty="0" smtClean="0">
                <a:solidFill>
                  <a:srgbClr val="1E2456"/>
                </a:solidFill>
                <a:latin typeface="Arial" pitchFamily="34" charset="0"/>
                <a:cs typeface="Arial" pitchFamily="34" charset="0"/>
              </a:rPr>
              <a:t>Pollution</a:t>
            </a:r>
          </a:p>
          <a:p>
            <a:pPr marL="1371600" lvl="6" indent="-457200">
              <a:spcBef>
                <a:spcPts val="0"/>
              </a:spcBef>
              <a:buClr>
                <a:srgbClr val="1E2456"/>
              </a:buClr>
              <a:buSzPct val="125000"/>
            </a:pPr>
            <a:r>
              <a:rPr lang="en-US" sz="2400" dirty="0" smtClean="0">
                <a:latin typeface="Arial" pitchFamily="34" charset="0"/>
                <a:cs typeface="Arial" pitchFamily="34" charset="0"/>
              </a:rPr>
              <a:t>Water – society is demanding clean water </a:t>
            </a:r>
          </a:p>
          <a:p>
            <a:pPr marL="1371600" lvl="6" indent="-457200">
              <a:spcBef>
                <a:spcPts val="0"/>
              </a:spcBef>
              <a:buClr>
                <a:srgbClr val="1E2456"/>
              </a:buClr>
              <a:buSzPct val="125000"/>
            </a:pPr>
            <a:r>
              <a:rPr lang="en-US" sz="2400" dirty="0" smtClean="0">
                <a:latin typeface="Arial" pitchFamily="34" charset="0"/>
                <a:cs typeface="Arial" pitchFamily="34" charset="0"/>
              </a:rPr>
              <a:t>Air – acid rain and global warming </a:t>
            </a:r>
          </a:p>
          <a:p>
            <a:pPr marL="1371600" lvl="6" indent="-457200">
              <a:spcBef>
                <a:spcPts val="0"/>
              </a:spcBef>
              <a:buClr>
                <a:srgbClr val="1E2456"/>
              </a:buClr>
              <a:buSzPct val="125000"/>
            </a:pPr>
            <a:r>
              <a:rPr lang="en-US" sz="2400" dirty="0" smtClean="0">
                <a:latin typeface="Arial" pitchFamily="34" charset="0"/>
                <a:cs typeface="Arial" pitchFamily="34" charset="0"/>
              </a:rPr>
              <a:t>Land – garbage, strip mining and poor forest conservation</a:t>
            </a:r>
          </a:p>
          <a:p>
            <a:pPr marL="914400" lvl="5" indent="-457200">
              <a:spcBef>
                <a:spcPts val="0"/>
              </a:spcBef>
              <a:buClr>
                <a:srgbClr val="1E2456"/>
              </a:buClr>
              <a:buSzPct val="125000"/>
              <a:buFont typeface="Wingdings" pitchFamily="2" charset="2"/>
              <a:buChar char="ü"/>
            </a:pPr>
            <a:r>
              <a:rPr lang="en-US" sz="3200" dirty="0" smtClean="0">
                <a:solidFill>
                  <a:srgbClr val="1E2456"/>
                </a:solidFill>
                <a:latin typeface="Arial" pitchFamily="34" charset="0"/>
                <a:cs typeface="Arial" pitchFamily="34" charset="0"/>
              </a:rPr>
              <a:t>Alternative Energy</a:t>
            </a:r>
          </a:p>
          <a:p>
            <a:pPr marL="1371600" lvl="6" indent="-457200">
              <a:spcBef>
                <a:spcPts val="0"/>
              </a:spcBef>
              <a:buClr>
                <a:srgbClr val="1E2456"/>
              </a:buClr>
              <a:buSzPct val="125000"/>
            </a:pPr>
            <a:r>
              <a:rPr lang="en-US" sz="2400" dirty="0" smtClean="0">
                <a:latin typeface="Arial" pitchFamily="34" charset="0"/>
                <a:cs typeface="Arial" pitchFamily="34" charset="0"/>
              </a:rPr>
              <a:t>Reducing carbon emissions forces alternative energy sources</a:t>
            </a:r>
            <a:endParaRPr lang="en-US" sz="2200" dirty="0" smtClean="0"/>
          </a:p>
        </p:txBody>
      </p:sp>
      <p:sp>
        <p:nvSpPr>
          <p:cNvPr id="5" name="Slide Number Placeholder 4"/>
          <p:cNvSpPr>
            <a:spLocks noGrp="1"/>
          </p:cNvSpPr>
          <p:nvPr>
            <p:ph type="sldNum" sz="quarter" idx="4294967295"/>
          </p:nvPr>
        </p:nvSpPr>
        <p:spPr>
          <a:xfrm>
            <a:off x="8686800" y="6356350"/>
            <a:ext cx="457200" cy="365125"/>
          </a:xfrm>
          <a:prstGeom prst="rect">
            <a:avLst/>
          </a:prstGeom>
        </p:spPr>
        <p:txBody>
          <a:bodyPr/>
          <a:lstStyle/>
          <a:p>
            <a:pPr>
              <a:defRPr/>
            </a:pPr>
            <a:fld id="{434225DF-32D0-4511-9564-49552B7EBC0E}" type="slidenum">
              <a:rPr lang="en-US" smtClean="0"/>
              <a:pPr>
                <a:defRPr/>
              </a:pPr>
              <a:t>7</a:t>
            </a:fld>
            <a:endParaRPr lang="en-US" dirty="0"/>
          </a:p>
        </p:txBody>
      </p:sp>
      <p:sp>
        <p:nvSpPr>
          <p:cNvPr id="6" name="Footer Placeholder 5"/>
          <p:cNvSpPr>
            <a:spLocks noGrp="1"/>
          </p:cNvSpPr>
          <p:nvPr>
            <p:ph type="ftr" sz="quarter" idx="11"/>
          </p:nvPr>
        </p:nvSpPr>
        <p:spPr/>
        <p:txBody>
          <a:bodyPr/>
          <a:lstStyle/>
          <a:p>
            <a:pPr eaLnBrk="0" hangingPunct="0">
              <a:spcBef>
                <a:spcPct val="50000"/>
              </a:spcBef>
            </a:pPr>
            <a:r>
              <a:rPr lang="en-US" smtClean="0">
                <a:solidFill>
                  <a:schemeClr val="bg1"/>
                </a:solidFill>
              </a:rPr>
              <a:t>© 2017 by McGraw-Hill Education. This is proprietary material solely for authorized instructor use. Not authorized for sale or distribution in any manner. This document may not be copied, scanned, duplicated, forwarded, distributed, or posted on a website, in whole or part.</a:t>
            </a:r>
            <a:endParaRPr lang="en-US" dirty="0">
              <a:solidFill>
                <a:schemeClr val="bg1"/>
              </a:solidFill>
              <a:latin typeface="Times New Roman" pitchFamily="18" charset="0"/>
              <a:ea typeface="ＭＳ Ｐゴシック" pitchFamily="-44" charset="-128"/>
              <a:cs typeface="Arial" charset="0"/>
            </a:endParaRPr>
          </a:p>
        </p:txBody>
      </p:sp>
      <p:pic>
        <p:nvPicPr>
          <p:cNvPr id="7" name="Picture 6" descr="A photograph of a solar-powered race car"/>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887008" y="2590800"/>
            <a:ext cx="2570445" cy="1989646"/>
          </a:xfrm>
          <a:prstGeom prst="rect">
            <a:avLst/>
          </a:prstGeom>
        </p:spPr>
      </p:pic>
    </p:spTree>
    <p:extLst>
      <p:ext uri="{BB962C8B-B14F-4D97-AF65-F5344CB8AC3E}">
        <p14:creationId xmlns:p14="http://schemas.microsoft.com/office/powerpoint/2010/main" xmlns="" val="2441078170"/>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b="1" dirty="0" smtClean="0">
                <a:solidFill>
                  <a:srgbClr val="2F8A39"/>
                </a:solidFill>
                <a:latin typeface="Helvetica" pitchFamily="34" charset="0"/>
                <a:cs typeface="Times New Roman" pitchFamily="18" charset="0"/>
              </a:rPr>
              <a:t>Response to Environmental Issues</a:t>
            </a:r>
            <a:endParaRPr lang="en-US" dirty="0">
              <a:solidFill>
                <a:srgbClr val="2F8A39"/>
              </a:solidFill>
            </a:endParaRPr>
          </a:p>
        </p:txBody>
      </p:sp>
      <p:sp>
        <p:nvSpPr>
          <p:cNvPr id="3" name="Content Placeholder 2"/>
          <p:cNvSpPr>
            <a:spLocks noGrp="1"/>
          </p:cNvSpPr>
          <p:nvPr>
            <p:ph idx="1"/>
          </p:nvPr>
        </p:nvSpPr>
        <p:spPr>
          <a:xfrm>
            <a:off x="457200" y="1905000"/>
            <a:ext cx="8229600" cy="4525963"/>
          </a:xfrm>
        </p:spPr>
        <p:txBody>
          <a:bodyPr/>
          <a:lstStyle/>
          <a:p>
            <a:pPr>
              <a:buClr>
                <a:srgbClr val="0098D1"/>
              </a:buClr>
            </a:pPr>
            <a:r>
              <a:rPr lang="en-US" sz="2800" dirty="0" smtClean="0"/>
              <a:t>Making processes more eco-friendly is called “green” business</a:t>
            </a:r>
            <a:endParaRPr lang="en-US" sz="2800" dirty="0" smtClean="0">
              <a:solidFill>
                <a:srgbClr val="0098D1"/>
              </a:solidFill>
            </a:endParaRPr>
          </a:p>
          <a:p>
            <a:pPr lvl="0">
              <a:buClr>
                <a:srgbClr val="0098D1"/>
              </a:buClr>
            </a:pPr>
            <a:r>
              <a:rPr lang="en-US" sz="2800" dirty="0" smtClean="0"/>
              <a:t>Recycling aluminum, paper and glass</a:t>
            </a:r>
            <a:endParaRPr lang="en-US" sz="2800" dirty="0" smtClean="0">
              <a:solidFill>
                <a:srgbClr val="0098D1"/>
              </a:solidFill>
            </a:endParaRPr>
          </a:p>
          <a:p>
            <a:pPr>
              <a:buClr>
                <a:srgbClr val="0098D1"/>
              </a:buClr>
            </a:pPr>
            <a:r>
              <a:rPr lang="en-US" sz="2800" dirty="0" smtClean="0"/>
              <a:t>Using green power sources when available</a:t>
            </a:r>
          </a:p>
          <a:p>
            <a:pPr lvl="0">
              <a:buClr>
                <a:srgbClr val="0098D1"/>
              </a:buClr>
            </a:pPr>
            <a:r>
              <a:rPr lang="en-US" sz="2800" dirty="0" smtClean="0"/>
              <a:t>Larger companies may have a Vice President of Environmental Affairs</a:t>
            </a:r>
          </a:p>
          <a:p>
            <a:pPr>
              <a:buClr>
                <a:srgbClr val="0098D1"/>
              </a:buClr>
            </a:pPr>
            <a:r>
              <a:rPr lang="en-US" sz="2800" i="1" dirty="0" smtClean="0"/>
              <a:t>Greenwashing </a:t>
            </a:r>
            <a:r>
              <a:rPr lang="en-US" sz="2800" dirty="0" smtClean="0"/>
              <a:t>is creating a positive green association for non-green products</a:t>
            </a:r>
            <a:endParaRPr lang="en-US" sz="2200" dirty="0" smtClean="0"/>
          </a:p>
        </p:txBody>
      </p:sp>
      <p:sp>
        <p:nvSpPr>
          <p:cNvPr id="5" name="Slide Number Placeholder 4"/>
          <p:cNvSpPr>
            <a:spLocks noGrp="1"/>
          </p:cNvSpPr>
          <p:nvPr>
            <p:ph type="sldNum" sz="quarter" idx="4294967295"/>
          </p:nvPr>
        </p:nvSpPr>
        <p:spPr>
          <a:xfrm>
            <a:off x="8686800" y="6356350"/>
            <a:ext cx="457200" cy="365125"/>
          </a:xfrm>
          <a:prstGeom prst="rect">
            <a:avLst/>
          </a:prstGeom>
        </p:spPr>
        <p:txBody>
          <a:bodyPr/>
          <a:lstStyle/>
          <a:p>
            <a:pPr>
              <a:defRPr/>
            </a:pPr>
            <a:fld id="{434225DF-32D0-4511-9564-49552B7EBC0E}" type="slidenum">
              <a:rPr lang="en-US" smtClean="0"/>
              <a:pPr>
                <a:defRPr/>
              </a:pPr>
              <a:t>8</a:t>
            </a:fld>
            <a:endParaRPr lang="en-US" dirty="0"/>
          </a:p>
        </p:txBody>
      </p:sp>
      <p:sp>
        <p:nvSpPr>
          <p:cNvPr id="6" name="Footer Placeholder 5"/>
          <p:cNvSpPr>
            <a:spLocks noGrp="1"/>
          </p:cNvSpPr>
          <p:nvPr>
            <p:ph type="ftr" sz="quarter" idx="11"/>
          </p:nvPr>
        </p:nvSpPr>
        <p:spPr/>
        <p:txBody>
          <a:bodyPr/>
          <a:lstStyle/>
          <a:p>
            <a:pPr eaLnBrk="0" hangingPunct="0">
              <a:spcBef>
                <a:spcPct val="50000"/>
              </a:spcBef>
            </a:pPr>
            <a:r>
              <a:rPr lang="en-US" smtClean="0">
                <a:solidFill>
                  <a:schemeClr val="bg1"/>
                </a:solidFill>
              </a:rPr>
              <a:t>© 2017 by McGraw-Hill Education. This is proprietary material solely for authorized instructor use. Not authorized for sale or distribution in any manner. This document may not be copied, scanned, duplicated, forwarded, distributed, or posted on a website, in whole or part.</a:t>
            </a:r>
            <a:endParaRPr lang="en-US" dirty="0">
              <a:solidFill>
                <a:schemeClr val="bg1"/>
              </a:solidFill>
              <a:latin typeface="Times New Roman" pitchFamily="18" charset="0"/>
              <a:ea typeface="ＭＳ Ｐゴシック" pitchFamily="-44" charset="-128"/>
              <a:cs typeface="Arial" charset="0"/>
            </a:endParaRPr>
          </a:p>
        </p:txBody>
      </p:sp>
    </p:spTree>
    <p:extLst>
      <p:ext uri="{BB962C8B-B14F-4D97-AF65-F5344CB8AC3E}">
        <p14:creationId xmlns:p14="http://schemas.microsoft.com/office/powerpoint/2010/main" xmlns="" val="2441078170"/>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b="1" dirty="0" smtClean="0">
                <a:solidFill>
                  <a:srgbClr val="2F8A39"/>
                </a:solidFill>
                <a:latin typeface="Helvetica" pitchFamily="34" charset="0"/>
                <a:cs typeface="Times New Roman" pitchFamily="18" charset="0"/>
              </a:rPr>
              <a:t>Greenwashing </a:t>
            </a:r>
            <a:r>
              <a:rPr lang="en-US" sz="2400" b="1" dirty="0" smtClean="0">
                <a:solidFill>
                  <a:srgbClr val="2F8A39"/>
                </a:solidFill>
                <a:latin typeface="Helvetica" pitchFamily="34" charset="0"/>
                <a:cs typeface="Times New Roman" pitchFamily="18" charset="0"/>
              </a:rPr>
              <a:t>(1 of 2)</a:t>
            </a:r>
            <a:endParaRPr lang="en-US" sz="2400" dirty="0">
              <a:solidFill>
                <a:srgbClr val="2F8A39"/>
              </a:solidFill>
            </a:endParaRPr>
          </a:p>
        </p:txBody>
      </p:sp>
      <p:sp>
        <p:nvSpPr>
          <p:cNvPr id="3" name="Content Placeholder 2"/>
          <p:cNvSpPr>
            <a:spLocks noGrp="1"/>
          </p:cNvSpPr>
          <p:nvPr>
            <p:ph idx="1"/>
          </p:nvPr>
        </p:nvSpPr>
        <p:spPr>
          <a:xfrm>
            <a:off x="381000" y="1600200"/>
            <a:ext cx="7848600" cy="4525963"/>
          </a:xfrm>
        </p:spPr>
        <p:txBody>
          <a:bodyPr/>
          <a:lstStyle/>
          <a:p>
            <a:pPr marL="457200" lvl="4" indent="-457200">
              <a:spcBef>
                <a:spcPts val="1000"/>
              </a:spcBef>
              <a:buClr>
                <a:srgbClr val="1E2456"/>
              </a:buClr>
              <a:buSzPct val="125000"/>
              <a:buFont typeface="Wingdings" pitchFamily="2" charset="2"/>
              <a:buChar char="ü"/>
            </a:pPr>
            <a:r>
              <a:rPr lang="en-US" sz="3200" dirty="0" smtClean="0">
                <a:solidFill>
                  <a:srgbClr val="1E2456"/>
                </a:solidFill>
                <a:latin typeface="Arial" pitchFamily="34" charset="0"/>
                <a:cs typeface="Arial" pitchFamily="34" charset="0"/>
              </a:rPr>
              <a:t>Two levels</a:t>
            </a:r>
          </a:p>
          <a:p>
            <a:pPr marL="914400" lvl="5" indent="-457200">
              <a:spcBef>
                <a:spcPts val="1000"/>
              </a:spcBef>
              <a:buClr>
                <a:srgbClr val="1E2456"/>
              </a:buClr>
              <a:buSzPct val="125000"/>
            </a:pPr>
            <a:r>
              <a:rPr lang="en-US" sz="2600" dirty="0" smtClean="0">
                <a:latin typeface="Arial" pitchFamily="34" charset="0"/>
                <a:cs typeface="Arial" pitchFamily="34" charset="0"/>
              </a:rPr>
              <a:t>When a company claims they are green because they have a few green practices such as recycling but not water or energy conservation</a:t>
            </a:r>
          </a:p>
          <a:p>
            <a:pPr marL="1371600" lvl="6" indent="-457200">
              <a:spcBef>
                <a:spcPts val="1000"/>
              </a:spcBef>
              <a:buClr>
                <a:srgbClr val="1E2456"/>
              </a:buClr>
              <a:buSzPct val="125000"/>
            </a:pPr>
            <a:r>
              <a:rPr lang="en-US" dirty="0" smtClean="0">
                <a:latin typeface="Arial" pitchFamily="34" charset="0"/>
                <a:cs typeface="Arial" pitchFamily="34" charset="0"/>
              </a:rPr>
              <a:t>Hotel chains:  Encouraging visitors on an extended stay to not have their towels or bedclothes washed every day in order to help the hotel save water, while at the same time serving breakfast with Styrofoam cups and plastic utensils</a:t>
            </a:r>
            <a:endParaRPr lang="en-US" dirty="0" smtClean="0"/>
          </a:p>
        </p:txBody>
      </p:sp>
      <p:sp>
        <p:nvSpPr>
          <p:cNvPr id="5" name="Slide Number Placeholder 4"/>
          <p:cNvSpPr>
            <a:spLocks noGrp="1"/>
          </p:cNvSpPr>
          <p:nvPr>
            <p:ph type="sldNum" sz="quarter" idx="4294967295"/>
          </p:nvPr>
        </p:nvSpPr>
        <p:spPr>
          <a:xfrm>
            <a:off x="8686800" y="6356350"/>
            <a:ext cx="457200" cy="365125"/>
          </a:xfrm>
          <a:prstGeom prst="rect">
            <a:avLst/>
          </a:prstGeom>
        </p:spPr>
        <p:txBody>
          <a:bodyPr/>
          <a:lstStyle/>
          <a:p>
            <a:pPr>
              <a:defRPr/>
            </a:pPr>
            <a:fld id="{434225DF-32D0-4511-9564-49552B7EBC0E}" type="slidenum">
              <a:rPr lang="en-US" smtClean="0"/>
              <a:pPr>
                <a:defRPr/>
              </a:pPr>
              <a:t>9</a:t>
            </a:fld>
            <a:endParaRPr lang="en-US" dirty="0"/>
          </a:p>
        </p:txBody>
      </p:sp>
      <p:sp>
        <p:nvSpPr>
          <p:cNvPr id="6" name="Footer Placeholder 5"/>
          <p:cNvSpPr>
            <a:spLocks noGrp="1"/>
          </p:cNvSpPr>
          <p:nvPr>
            <p:ph type="ftr" sz="quarter" idx="11"/>
          </p:nvPr>
        </p:nvSpPr>
        <p:spPr/>
        <p:txBody>
          <a:bodyPr/>
          <a:lstStyle/>
          <a:p>
            <a:pPr eaLnBrk="0" hangingPunct="0">
              <a:spcBef>
                <a:spcPct val="50000"/>
              </a:spcBef>
            </a:pPr>
            <a:r>
              <a:rPr lang="en-US" smtClean="0">
                <a:solidFill>
                  <a:schemeClr val="bg1"/>
                </a:solidFill>
              </a:rPr>
              <a:t>© 2017 by McGraw-Hill Education. This is proprietary material solely for authorized instructor use. Not authorized for sale or distribution in any manner. This document may not be copied, scanned, duplicated, forwarded, distributed, or posted on a website, in whole or part.</a:t>
            </a:r>
            <a:endParaRPr lang="en-US" dirty="0">
              <a:solidFill>
                <a:schemeClr val="bg1"/>
              </a:solidFill>
              <a:latin typeface="Times New Roman" pitchFamily="18" charset="0"/>
              <a:ea typeface="ＭＳ Ｐゴシック" pitchFamily="-44" charset="-128"/>
              <a:cs typeface="Arial" charset="0"/>
            </a:endParaRPr>
          </a:p>
        </p:txBody>
      </p:sp>
    </p:spTree>
    <p:extLst>
      <p:ext uri="{BB962C8B-B14F-4D97-AF65-F5344CB8AC3E}">
        <p14:creationId xmlns:p14="http://schemas.microsoft.com/office/powerpoint/2010/main" xmlns="" val="2441078170"/>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22194</TotalTime>
  <Words>2769</Words>
  <Application>Microsoft Office PowerPoint</Application>
  <PresentationFormat>On-screen Show (4:3)</PresentationFormat>
  <Paragraphs>171</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1_Office Theme</vt:lpstr>
      <vt:lpstr>Company’s Responsibility to Owners and Stockholders</vt:lpstr>
      <vt:lpstr>Company’s Responsibilities to Employees</vt:lpstr>
      <vt:lpstr>Consumerism</vt:lpstr>
      <vt:lpstr>Consumer Bill of Rights</vt:lpstr>
      <vt:lpstr>Sustainability</vt:lpstr>
      <vt:lpstr>The Home Depot’s Values</vt:lpstr>
      <vt:lpstr>Sustainability Issues</vt:lpstr>
      <vt:lpstr>Response to Environmental Issues</vt:lpstr>
      <vt:lpstr>Greenwashing (1 of 2)</vt:lpstr>
      <vt:lpstr>Greenwashing (2 of 2)</vt:lpstr>
      <vt:lpstr>Company’s Responsibility to the Community</vt:lpstr>
      <vt:lpstr>Social Responsibility Issues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dc:title>
  <dc:creator>A. B. Custom Solutions</dc:creator>
  <cp:lastModifiedBy>mark sutton</cp:lastModifiedBy>
  <cp:revision>573</cp:revision>
  <dcterms:created xsi:type="dcterms:W3CDTF">2010-09-10T00:47:27Z</dcterms:created>
  <dcterms:modified xsi:type="dcterms:W3CDTF">2016-09-06T22:27:29Z</dcterms:modified>
</cp:coreProperties>
</file>