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74" r:id="rId24"/>
    <p:sldId id="297" r:id="rId25"/>
    <p:sldId id="300" r:id="rId26"/>
    <p:sldId id="301" r:id="rId27"/>
    <p:sldId id="302" r:id="rId28"/>
    <p:sldId id="305" r:id="rId29"/>
    <p:sldId id="306" r:id="rId30"/>
    <p:sldId id="307" r:id="rId31"/>
    <p:sldId id="308" r:id="rId32"/>
    <p:sldId id="311" r:id="rId33"/>
    <p:sldId id="309" r:id="rId34"/>
    <p:sldId id="310" r:id="rId35"/>
    <p:sldId id="312" r:id="rId36"/>
    <p:sldId id="313" r:id="rId37"/>
    <p:sldId id="314" r:id="rId38"/>
    <p:sldId id="316" r:id="rId39"/>
    <p:sldId id="317" r:id="rId40"/>
    <p:sldId id="321" r:id="rId41"/>
    <p:sldId id="303" r:id="rId42"/>
    <p:sldId id="32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6" autoAdjust="0"/>
    <p:restoredTop sz="94660"/>
  </p:normalViewPr>
  <p:slideViewPr>
    <p:cSldViewPr>
      <p:cViewPr varScale="1">
        <p:scale>
          <a:sx n="68" d="100"/>
          <a:sy n="68" d="100"/>
        </p:scale>
        <p:origin x="153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5415E-0C7C-4375-985E-20DE018E42DE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55883-DD25-44C5-8E8E-2A417602F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2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5883-DD25-44C5-8E8E-2A417602F2D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71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28/10/2016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28/10/2016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28/10/2016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28/10/2016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28/10/2016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28/10/2016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28/10/2016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28/10/2016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28/10/2016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28/10/2016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DE4F-99E2-4486-B45F-B52A70E83AF6}" type="datetimeFigureOut">
              <a:rPr lang="en-GB" smtClean="0"/>
              <a:pPr/>
              <a:t>28/10/2016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BDE4F-99E2-4486-B45F-B52A70E83AF6}" type="datetimeFigureOut">
              <a:rPr lang="en-GB" smtClean="0"/>
              <a:pPr/>
              <a:t>28/10/2016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30CF-92F8-4AC6-8AFA-C6320777CB0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png"/><Relationship Id="rId18" Type="http://schemas.openxmlformats.org/officeDocument/2006/relationships/image" Target="../media/image35.png"/><Relationship Id="rId3" Type="http://schemas.openxmlformats.org/officeDocument/2006/relationships/image" Target="../media/image17.jpe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17" Type="http://schemas.openxmlformats.org/officeDocument/2006/relationships/image" Target="../media/image34.png"/><Relationship Id="rId2" Type="http://schemas.openxmlformats.org/officeDocument/2006/relationships/image" Target="../media/image16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41.xml"/><Relationship Id="rId5" Type="http://schemas.openxmlformats.org/officeDocument/2006/relationships/image" Target="../media/image1.png"/><Relationship Id="rId10" Type="http://schemas.openxmlformats.org/officeDocument/2006/relationships/slide" Target="slide27.xml"/><Relationship Id="rId4" Type="http://schemas.openxmlformats.org/officeDocument/2006/relationships/image" Target="../media/image4.png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2.png"/><Relationship Id="rId2" Type="http://schemas.openxmlformats.org/officeDocument/2006/relationships/image" Target="../../clipboard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../clipboard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10.png"/><Relationship Id="rId2" Type="http://schemas.openxmlformats.org/officeDocument/2006/relationships/image" Target="../../clipboard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14.png"/><Relationship Id="rId2" Type="http://schemas.openxmlformats.org/officeDocument/2006/relationships/image" Target="../../clipboard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1.pn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79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GCSE: </a:t>
            </a:r>
            <a:r>
              <a:rPr lang="en-GB" dirty="0"/>
              <a:t>Solving Quadratic Equations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Skipton Girls’ High School</a:t>
            </a:r>
          </a:p>
        </p:txBody>
      </p:sp>
    </p:spTree>
    <p:extLst>
      <p:ext uri="{BB962C8B-B14F-4D97-AF65-F5344CB8AC3E}">
        <p14:creationId xmlns:p14="http://schemas.microsoft.com/office/powerpoint/2010/main" val="4282613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Final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 the following.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1412776"/>
            <a:ext cx="3960440" cy="11079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x</a:t>
            </a:r>
            <a:r>
              <a:rPr lang="en-GB" sz="6600" baseline="30000" dirty="0"/>
              <a:t>2</a:t>
            </a:r>
            <a:r>
              <a:rPr lang="en-GB" sz="6600" dirty="0"/>
              <a:t> =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371703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Square root both sides.</a:t>
            </a:r>
          </a:p>
          <a:p>
            <a:r>
              <a:rPr lang="en-GB" sz="2800" dirty="0"/>
              <a:t>x = </a:t>
            </a:r>
            <a:r>
              <a:rPr lang="en-GB" sz="2800" dirty="0">
                <a:sym typeface="Symbol"/>
              </a:rPr>
              <a:t></a:t>
            </a:r>
            <a:r>
              <a:rPr lang="en-GB" sz="2800" dirty="0"/>
              <a:t>2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331640" y="3645024"/>
            <a:ext cx="2592288" cy="18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3284984"/>
            <a:ext cx="25922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Method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3284984"/>
            <a:ext cx="25922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Method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3717032"/>
            <a:ext cx="2880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Factorise.</a:t>
            </a:r>
            <a:endParaRPr lang="en-GB" sz="2800" dirty="0"/>
          </a:p>
          <a:p>
            <a:r>
              <a:rPr lang="en-GB" sz="2800" dirty="0"/>
              <a:t>x</a:t>
            </a:r>
            <a:r>
              <a:rPr lang="en-GB" sz="2800" baseline="30000" dirty="0"/>
              <a:t>2</a:t>
            </a:r>
            <a:r>
              <a:rPr lang="en-GB" sz="2800" dirty="0"/>
              <a:t> – 4 = 0</a:t>
            </a:r>
          </a:p>
          <a:p>
            <a:r>
              <a:rPr lang="en-GB" sz="2800" dirty="0"/>
              <a:t>(x + 2)(x – 2) = 0</a:t>
            </a:r>
          </a:p>
          <a:p>
            <a:r>
              <a:rPr lang="en-GB" sz="2800" dirty="0"/>
              <a:t>x = </a:t>
            </a:r>
            <a:r>
              <a:rPr lang="en-GB" sz="2800" dirty="0">
                <a:sym typeface="Symbol"/>
              </a:rPr>
              <a:t></a:t>
            </a:r>
            <a:r>
              <a:rPr lang="en-GB" sz="2800" dirty="0"/>
              <a:t>2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5292080" y="3645024"/>
            <a:ext cx="2592288" cy="18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874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2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 the following equations.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340768"/>
            <a:ext cx="30963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r>
              <a:rPr lang="en-GB" sz="2400" baseline="30000" dirty="0"/>
              <a:t>2</a:t>
            </a:r>
            <a:r>
              <a:rPr lang="en-GB" sz="2400" dirty="0"/>
              <a:t> + 7x + 12 = 0</a:t>
            </a:r>
          </a:p>
          <a:p>
            <a:r>
              <a:rPr lang="en-GB" sz="2400" dirty="0"/>
              <a:t>x</a:t>
            </a:r>
            <a:r>
              <a:rPr lang="en-GB" sz="2400" baseline="30000" dirty="0"/>
              <a:t>2</a:t>
            </a:r>
            <a:r>
              <a:rPr lang="en-GB" sz="2400" dirty="0"/>
              <a:t> + x – 6 = 0</a:t>
            </a:r>
          </a:p>
          <a:p>
            <a:r>
              <a:rPr lang="en-GB" sz="2400" dirty="0"/>
              <a:t>x</a:t>
            </a:r>
            <a:r>
              <a:rPr lang="en-GB" sz="2400" baseline="30000" dirty="0"/>
              <a:t>2</a:t>
            </a:r>
            <a:r>
              <a:rPr lang="en-GB" sz="2400" dirty="0"/>
              <a:t> + 10x + 21 = 0</a:t>
            </a:r>
          </a:p>
          <a:p>
            <a:r>
              <a:rPr lang="en-GB" sz="2400" dirty="0"/>
              <a:t>x</a:t>
            </a:r>
            <a:r>
              <a:rPr lang="en-GB" sz="2400" baseline="30000" dirty="0"/>
              <a:t>2</a:t>
            </a:r>
            <a:r>
              <a:rPr lang="en-GB" sz="2400" dirty="0"/>
              <a:t> + 2x + 1 = 0</a:t>
            </a:r>
          </a:p>
          <a:p>
            <a:r>
              <a:rPr lang="en-GB" sz="2400" dirty="0"/>
              <a:t>x</a:t>
            </a:r>
            <a:r>
              <a:rPr lang="en-GB" sz="2400" baseline="30000" dirty="0"/>
              <a:t>2</a:t>
            </a:r>
            <a:r>
              <a:rPr lang="en-GB" sz="2400" dirty="0"/>
              <a:t> – 3x = 0</a:t>
            </a:r>
          </a:p>
          <a:p>
            <a:r>
              <a:rPr lang="en-GB" sz="2400" dirty="0"/>
              <a:t>x</a:t>
            </a:r>
            <a:r>
              <a:rPr lang="en-GB" sz="2400" baseline="30000" dirty="0"/>
              <a:t>2</a:t>
            </a:r>
            <a:r>
              <a:rPr lang="en-GB" sz="2400" dirty="0"/>
              <a:t> + 7x = 0</a:t>
            </a:r>
          </a:p>
          <a:p>
            <a:r>
              <a:rPr lang="en-GB" sz="2400" dirty="0"/>
              <a:t>2x</a:t>
            </a:r>
            <a:r>
              <a:rPr lang="en-GB" sz="2400" baseline="30000" dirty="0"/>
              <a:t>2</a:t>
            </a:r>
            <a:r>
              <a:rPr lang="en-GB" sz="2400" dirty="0"/>
              <a:t> – 2x = 0</a:t>
            </a:r>
          </a:p>
          <a:p>
            <a:r>
              <a:rPr lang="en-GB" sz="2400" dirty="0"/>
              <a:t>x</a:t>
            </a:r>
            <a:r>
              <a:rPr lang="en-GB" sz="2400" baseline="30000" dirty="0"/>
              <a:t>2</a:t>
            </a:r>
            <a:r>
              <a:rPr lang="en-GB" sz="2400" dirty="0"/>
              <a:t> – 49 = 0</a:t>
            </a:r>
          </a:p>
          <a:p>
            <a:r>
              <a:rPr lang="en-GB" sz="2400" dirty="0"/>
              <a:t>4x = x</a:t>
            </a:r>
            <a:r>
              <a:rPr lang="en-GB" sz="2400" baseline="30000" dirty="0"/>
              <a:t>2</a:t>
            </a:r>
          </a:p>
          <a:p>
            <a:r>
              <a:rPr lang="en-GB" sz="2400" dirty="0"/>
              <a:t>10x</a:t>
            </a:r>
            <a:r>
              <a:rPr lang="en-GB" sz="2400" baseline="30000" dirty="0"/>
              <a:t>2</a:t>
            </a:r>
            <a:r>
              <a:rPr lang="en-GB" sz="2400" dirty="0"/>
              <a:t> – x – 3 = 0</a:t>
            </a:r>
          </a:p>
          <a:p>
            <a:r>
              <a:rPr lang="en-GB" sz="2400" dirty="0"/>
              <a:t>12y</a:t>
            </a:r>
            <a:r>
              <a:rPr lang="en-GB" sz="2400" baseline="30000" dirty="0"/>
              <a:t>2</a:t>
            </a:r>
            <a:r>
              <a:rPr lang="en-GB" sz="2400" dirty="0"/>
              <a:t> – 16y + 5 = 0</a:t>
            </a:r>
          </a:p>
          <a:p>
            <a:r>
              <a:rPr lang="en-GB" sz="2400" dirty="0"/>
              <a:t>64 – z</a:t>
            </a:r>
            <a:r>
              <a:rPr lang="en-GB" sz="2400" baseline="30000" dirty="0"/>
              <a:t>2</a:t>
            </a:r>
            <a:r>
              <a:rPr lang="en-GB" sz="2400" dirty="0"/>
              <a:t> = 0</a:t>
            </a:r>
          </a:p>
          <a:p>
            <a:r>
              <a:rPr lang="en-GB" sz="2400" dirty="0"/>
              <a:t>2x</a:t>
            </a:r>
            <a:r>
              <a:rPr lang="en-GB" sz="2400" baseline="30000" dirty="0"/>
              <a:t>2</a:t>
            </a:r>
            <a:r>
              <a:rPr lang="en-GB" sz="2400" dirty="0"/>
              <a:t> = 8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1340768"/>
            <a:ext cx="28803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16x</a:t>
            </a:r>
            <a:r>
              <a:rPr lang="en-GB" sz="2400" baseline="30000" dirty="0"/>
              <a:t>2</a:t>
            </a:r>
            <a:r>
              <a:rPr lang="en-GB" sz="2400" dirty="0"/>
              <a:t> – 1 = 0</a:t>
            </a:r>
          </a:p>
          <a:p>
            <a:r>
              <a:rPr lang="en-GB" sz="2400" dirty="0"/>
              <a:t>x</a:t>
            </a:r>
            <a:r>
              <a:rPr lang="en-GB" sz="2400" baseline="30000" dirty="0"/>
              <a:t>2</a:t>
            </a:r>
            <a:r>
              <a:rPr lang="en-GB" sz="2400" dirty="0"/>
              <a:t> + 5x = 14</a:t>
            </a:r>
          </a:p>
          <a:p>
            <a:r>
              <a:rPr lang="en-GB" sz="2400" dirty="0"/>
              <a:t>2x</a:t>
            </a:r>
            <a:r>
              <a:rPr lang="en-GB" sz="2400" baseline="30000" dirty="0"/>
              <a:t>2</a:t>
            </a:r>
            <a:r>
              <a:rPr lang="en-GB" sz="2400" dirty="0"/>
              <a:t> + 7x = 15</a:t>
            </a:r>
          </a:p>
          <a:p>
            <a:r>
              <a:rPr lang="en-GB" sz="2400" dirty="0"/>
              <a:t>2x</a:t>
            </a:r>
            <a:r>
              <a:rPr lang="en-GB" sz="2400" baseline="30000" dirty="0"/>
              <a:t>2</a:t>
            </a:r>
            <a:r>
              <a:rPr lang="en-GB" sz="2400" dirty="0"/>
              <a:t> = 8x + 10</a:t>
            </a:r>
          </a:p>
          <a:p>
            <a:r>
              <a:rPr lang="en-GB" sz="2400" dirty="0"/>
              <a:t>4x</a:t>
            </a:r>
            <a:r>
              <a:rPr lang="en-GB" sz="2400" baseline="30000" dirty="0"/>
              <a:t>2</a:t>
            </a:r>
            <a:r>
              <a:rPr lang="en-GB" sz="2400" dirty="0"/>
              <a:t> + 7 = 29x</a:t>
            </a:r>
          </a:p>
          <a:p>
            <a:r>
              <a:rPr lang="en-GB" sz="2400" dirty="0"/>
              <a:t>y</a:t>
            </a:r>
            <a:r>
              <a:rPr lang="en-GB" sz="2400" baseline="30000" dirty="0"/>
              <a:t>2</a:t>
            </a:r>
            <a:r>
              <a:rPr lang="en-GB" sz="2400" dirty="0"/>
              <a:t> + 56 = 15y</a:t>
            </a:r>
          </a:p>
          <a:p>
            <a:r>
              <a:rPr lang="en-GB" sz="2400" dirty="0"/>
              <a:t>63 – 2y = y</a:t>
            </a:r>
            <a:r>
              <a:rPr lang="en-GB" sz="2400" baseline="30000" dirty="0"/>
              <a:t>2</a:t>
            </a:r>
          </a:p>
          <a:p>
            <a:r>
              <a:rPr lang="en-GB" sz="2400" dirty="0"/>
              <a:t>8 = 3x</a:t>
            </a:r>
            <a:r>
              <a:rPr lang="en-GB" sz="2400" baseline="30000" dirty="0"/>
              <a:t>2</a:t>
            </a:r>
            <a:r>
              <a:rPr lang="en-GB" sz="2400" dirty="0"/>
              <a:t> + 10x</a:t>
            </a:r>
          </a:p>
          <a:p>
            <a:r>
              <a:rPr lang="en-GB" sz="2400" dirty="0"/>
              <a:t>x</a:t>
            </a:r>
            <a:r>
              <a:rPr lang="en-GB" sz="2400" baseline="30000" dirty="0"/>
              <a:t>6</a:t>
            </a:r>
            <a:r>
              <a:rPr lang="en-GB" sz="2400" dirty="0"/>
              <a:t> = 9x</a:t>
            </a:r>
            <a:r>
              <a:rPr lang="en-GB" sz="2400" baseline="30000" dirty="0"/>
              <a:t>3</a:t>
            </a:r>
            <a:r>
              <a:rPr lang="en-GB" sz="2400" dirty="0"/>
              <a:t> – 8</a:t>
            </a:r>
          </a:p>
          <a:p>
            <a:r>
              <a:rPr lang="en-GB" sz="2400" dirty="0"/>
              <a:t>x</a:t>
            </a:r>
            <a:r>
              <a:rPr lang="en-GB" sz="2400" baseline="30000" dirty="0"/>
              <a:t>4</a:t>
            </a:r>
            <a:r>
              <a:rPr lang="en-GB" sz="2400" dirty="0"/>
              <a:t> = 5x</a:t>
            </a:r>
            <a:r>
              <a:rPr lang="en-GB" sz="2400" baseline="30000" dirty="0"/>
              <a:t>2</a:t>
            </a:r>
            <a:r>
              <a:rPr lang="en-GB" sz="2400" dirty="0"/>
              <a:t> – 4</a:t>
            </a:r>
          </a:p>
          <a:p>
            <a:r>
              <a:rPr lang="en-GB" sz="2400" dirty="0"/>
              <a:t>x</a:t>
            </a:r>
            <a:r>
              <a:rPr lang="en-GB" sz="2400" baseline="30000" dirty="0"/>
              <a:t>3</a:t>
            </a:r>
            <a:r>
              <a:rPr lang="en-GB" sz="2400" dirty="0"/>
              <a:t> = x</a:t>
            </a:r>
            <a:r>
              <a:rPr lang="en-GB" sz="2400" baseline="30000" dirty="0"/>
              <a:t>2</a:t>
            </a:r>
            <a:r>
              <a:rPr lang="en-GB" sz="2400" dirty="0"/>
              <a:t> + x – 1</a:t>
            </a:r>
          </a:p>
          <a:p>
            <a:r>
              <a:rPr lang="en-GB" sz="2400" dirty="0"/>
              <a:t>x</a:t>
            </a:r>
            <a:r>
              <a:rPr lang="en-GB" sz="2400" baseline="30000" dirty="0"/>
              <a:t>3</a:t>
            </a:r>
            <a:r>
              <a:rPr lang="en-GB" sz="2400" dirty="0"/>
              <a:t> + 1 = – x – x</a:t>
            </a:r>
            <a:r>
              <a:rPr lang="en-GB" sz="2400" baseline="30000" dirty="0"/>
              <a:t>2</a:t>
            </a:r>
          </a:p>
          <a:p>
            <a:r>
              <a:rPr lang="en-GB" sz="2400" dirty="0"/>
              <a:t>x</a:t>
            </a:r>
            <a:r>
              <a:rPr lang="en-GB" sz="2400" baseline="30000" dirty="0"/>
              <a:t>4</a:t>
            </a:r>
            <a:r>
              <a:rPr lang="en-GB" sz="2400" dirty="0"/>
              <a:t> + 2x</a:t>
            </a:r>
            <a:r>
              <a:rPr lang="en-GB" sz="2400" baseline="30000" dirty="0"/>
              <a:t>3</a:t>
            </a:r>
            <a:r>
              <a:rPr lang="en-GB" sz="2400" dirty="0"/>
              <a:t> = 8x + 16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141277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77281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213285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249289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285293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321297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528" y="357301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528" y="393305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60032" y="429309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itchFamily="2" charset="2"/>
              </a:rPr>
              <a:t>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60032" y="465313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itchFamily="2" charset="2"/>
              </a:rPr>
              <a:t>N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23528" y="429309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8" y="4653136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3528" y="5013176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88024" y="1412776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88024" y="1772816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88024" y="2132856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88024" y="2492896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17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88024" y="2852936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88024" y="3212976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3528" y="5373216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3528" y="5733256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60032" y="501317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itchFamily="2" charset="2"/>
              </a:rPr>
              <a:t>N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860032" y="537321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itchFamily="2" charset="2"/>
              </a:rPr>
              <a:t>N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4860032" y="573325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itchFamily="2" charset="2"/>
              </a:rPr>
              <a:t>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131840" y="1372573"/>
            <a:ext cx="1728192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x = -3 or x = -4</a:t>
            </a:r>
          </a:p>
          <a:p>
            <a:endParaRPr lang="en-GB" sz="830" dirty="0"/>
          </a:p>
          <a:p>
            <a:r>
              <a:rPr lang="en-GB" sz="1600" dirty="0"/>
              <a:t>x = -3 or x = 2</a:t>
            </a:r>
          </a:p>
          <a:p>
            <a:endParaRPr lang="en-GB" sz="830" dirty="0"/>
          </a:p>
          <a:p>
            <a:r>
              <a:rPr lang="en-GB" sz="1600" dirty="0"/>
              <a:t>x = -7 or x = -3</a:t>
            </a:r>
          </a:p>
          <a:p>
            <a:endParaRPr lang="en-GB" sz="830" dirty="0"/>
          </a:p>
          <a:p>
            <a:r>
              <a:rPr lang="en-GB" sz="1600" dirty="0"/>
              <a:t>x = -1</a:t>
            </a:r>
          </a:p>
          <a:p>
            <a:endParaRPr lang="en-GB" sz="830" dirty="0"/>
          </a:p>
          <a:p>
            <a:r>
              <a:rPr lang="en-GB" sz="1600" dirty="0"/>
              <a:t>x = 0 or x = 3</a:t>
            </a:r>
          </a:p>
          <a:p>
            <a:endParaRPr lang="en-GB" sz="830" dirty="0"/>
          </a:p>
          <a:p>
            <a:r>
              <a:rPr lang="en-GB" sz="1600" dirty="0"/>
              <a:t>x = 0 or x = -7</a:t>
            </a:r>
          </a:p>
          <a:p>
            <a:endParaRPr lang="en-GB" sz="830" dirty="0"/>
          </a:p>
          <a:p>
            <a:r>
              <a:rPr lang="en-GB" sz="1600" dirty="0"/>
              <a:t>x = 0 or x = 1</a:t>
            </a:r>
          </a:p>
          <a:p>
            <a:endParaRPr lang="en-GB" sz="830" dirty="0"/>
          </a:p>
          <a:p>
            <a:r>
              <a:rPr lang="en-GB" sz="1600" dirty="0"/>
              <a:t>x = -7 or x = 7</a:t>
            </a:r>
          </a:p>
          <a:p>
            <a:endParaRPr lang="en-GB" sz="830" dirty="0"/>
          </a:p>
          <a:p>
            <a:r>
              <a:rPr lang="en-GB" sz="1600" dirty="0"/>
              <a:t>x = 0 or x = 4</a:t>
            </a:r>
          </a:p>
          <a:p>
            <a:endParaRPr lang="en-GB" sz="830" dirty="0"/>
          </a:p>
          <a:p>
            <a:r>
              <a:rPr lang="en-GB" sz="1600" dirty="0"/>
              <a:t>x = -1/2 or x = 3/5</a:t>
            </a:r>
          </a:p>
          <a:p>
            <a:endParaRPr lang="en-GB" sz="830" dirty="0"/>
          </a:p>
          <a:p>
            <a:r>
              <a:rPr lang="en-GB" sz="1600" dirty="0"/>
              <a:t>y = 1/2 or y = 5/6</a:t>
            </a:r>
          </a:p>
          <a:p>
            <a:endParaRPr lang="en-GB" sz="830" dirty="0"/>
          </a:p>
          <a:p>
            <a:r>
              <a:rPr lang="en-GB" sz="1600" dirty="0"/>
              <a:t>z = </a:t>
            </a:r>
            <a:r>
              <a:rPr lang="en-GB" sz="1600" dirty="0">
                <a:sym typeface="Symbol"/>
              </a:rPr>
              <a:t>8</a:t>
            </a:r>
            <a:endParaRPr lang="en-GB" sz="1600" dirty="0"/>
          </a:p>
          <a:p>
            <a:endParaRPr lang="en-GB" sz="830" dirty="0"/>
          </a:p>
          <a:p>
            <a:r>
              <a:rPr lang="en-GB" sz="1600" dirty="0"/>
              <a:t>x = </a:t>
            </a:r>
            <a:r>
              <a:rPr lang="en-GB" sz="1600" dirty="0">
                <a:sym typeface="Symbol"/>
              </a:rPr>
              <a:t>2</a:t>
            </a:r>
            <a:endParaRPr lang="en-GB" sz="1600" dirty="0"/>
          </a:p>
        </p:txBody>
      </p:sp>
      <p:sp>
        <p:nvSpPr>
          <p:cNvPr id="33" name="Rectangle 32"/>
          <p:cNvSpPr/>
          <p:nvPr/>
        </p:nvSpPr>
        <p:spPr>
          <a:xfrm>
            <a:off x="4788024" y="3573016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88024" y="3933056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74226" y="1340768"/>
            <a:ext cx="1669774" cy="482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x = </a:t>
            </a:r>
            <a:r>
              <a:rPr lang="en-GB" sz="1600" dirty="0">
                <a:sym typeface="Symbol"/>
              </a:rPr>
              <a:t> </a:t>
            </a:r>
            <a:r>
              <a:rPr lang="en-GB" sz="1600" dirty="0"/>
              <a:t>1/4</a:t>
            </a:r>
          </a:p>
          <a:p>
            <a:endParaRPr lang="en-GB" sz="830" dirty="0"/>
          </a:p>
          <a:p>
            <a:r>
              <a:rPr lang="en-GB" sz="1600" dirty="0"/>
              <a:t>x = -7 or x = 2</a:t>
            </a:r>
          </a:p>
          <a:p>
            <a:endParaRPr lang="en-GB" sz="830" dirty="0"/>
          </a:p>
          <a:p>
            <a:r>
              <a:rPr lang="en-GB" sz="1600" dirty="0"/>
              <a:t>x = -5 or x = 3/2</a:t>
            </a:r>
          </a:p>
          <a:p>
            <a:endParaRPr lang="en-GB" sz="830" dirty="0"/>
          </a:p>
          <a:p>
            <a:r>
              <a:rPr lang="en-GB" sz="1600" dirty="0"/>
              <a:t>x = -1 or x = 5</a:t>
            </a:r>
          </a:p>
          <a:p>
            <a:endParaRPr lang="en-GB" sz="830" dirty="0"/>
          </a:p>
          <a:p>
            <a:r>
              <a:rPr lang="en-GB" sz="1600" dirty="0"/>
              <a:t>x = 1/4 or x = 7</a:t>
            </a:r>
          </a:p>
          <a:p>
            <a:endParaRPr lang="en-GB" sz="830" dirty="0"/>
          </a:p>
          <a:p>
            <a:r>
              <a:rPr lang="en-GB" sz="1600" dirty="0"/>
              <a:t>y = 7 or y = 8</a:t>
            </a:r>
          </a:p>
          <a:p>
            <a:endParaRPr lang="en-GB" sz="830" dirty="0"/>
          </a:p>
          <a:p>
            <a:r>
              <a:rPr lang="en-GB" sz="1600" dirty="0"/>
              <a:t>x = -9 or x = 7</a:t>
            </a:r>
          </a:p>
          <a:p>
            <a:endParaRPr lang="en-GB" sz="830" dirty="0"/>
          </a:p>
          <a:p>
            <a:r>
              <a:rPr lang="en-GB" sz="1600" dirty="0"/>
              <a:t>x = -4 or x = 2/3</a:t>
            </a:r>
          </a:p>
          <a:p>
            <a:endParaRPr lang="en-GB" sz="830" dirty="0"/>
          </a:p>
          <a:p>
            <a:r>
              <a:rPr lang="en-GB" sz="1600" dirty="0"/>
              <a:t>x = 1 or x = 2</a:t>
            </a:r>
          </a:p>
          <a:p>
            <a:endParaRPr lang="en-GB" sz="830" dirty="0"/>
          </a:p>
          <a:p>
            <a:r>
              <a:rPr lang="en-GB" sz="1600" dirty="0"/>
              <a:t>x = </a:t>
            </a:r>
            <a:r>
              <a:rPr lang="en-GB" sz="1600" dirty="0">
                <a:sym typeface="Symbol"/>
              </a:rPr>
              <a:t></a:t>
            </a:r>
            <a:r>
              <a:rPr lang="en-GB" sz="1600" dirty="0"/>
              <a:t>1 or </a:t>
            </a:r>
            <a:r>
              <a:rPr lang="en-GB" sz="1600" dirty="0">
                <a:sym typeface="Symbol"/>
              </a:rPr>
              <a:t> </a:t>
            </a:r>
            <a:r>
              <a:rPr lang="en-GB" sz="1600" dirty="0"/>
              <a:t>2</a:t>
            </a:r>
          </a:p>
          <a:p>
            <a:endParaRPr lang="en-GB" sz="830" dirty="0"/>
          </a:p>
          <a:p>
            <a:r>
              <a:rPr lang="en-GB" sz="1600" dirty="0"/>
              <a:t>x = </a:t>
            </a:r>
            <a:r>
              <a:rPr lang="en-GB" sz="1600" dirty="0">
                <a:sym typeface="Symbol"/>
              </a:rPr>
              <a:t></a:t>
            </a:r>
            <a:r>
              <a:rPr lang="en-GB" sz="1600" dirty="0"/>
              <a:t>1</a:t>
            </a:r>
          </a:p>
          <a:p>
            <a:endParaRPr lang="en-GB" sz="830" dirty="0"/>
          </a:p>
          <a:p>
            <a:r>
              <a:rPr lang="en-GB" sz="1600" dirty="0"/>
              <a:t>x = -1</a:t>
            </a:r>
          </a:p>
          <a:p>
            <a:endParaRPr lang="en-GB" sz="830" dirty="0"/>
          </a:p>
          <a:p>
            <a:r>
              <a:rPr lang="en-GB" sz="1600" dirty="0"/>
              <a:t>x = </a:t>
            </a:r>
            <a:r>
              <a:rPr lang="en-GB" sz="1600" dirty="0">
                <a:sym typeface="Symbol"/>
              </a:rPr>
              <a:t></a:t>
            </a:r>
            <a:r>
              <a:rPr lang="en-GB" sz="1600" dirty="0"/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03848" y="1412776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03848" y="1772816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03848" y="2132856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03848" y="2492896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03848" y="2852936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203848" y="3212976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03848" y="3573016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03848" y="3933056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03848" y="4293096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03848" y="4653136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203848" y="5013176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03848" y="5373216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203848" y="5733256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524328" y="1340768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24328" y="1700808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524328" y="2060848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524328" y="2420888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524328" y="2780928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524328" y="3140968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524328" y="3501008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524328" y="3861048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524328" y="4221088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24328" y="4581128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524328" y="4941168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24328" y="5301208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524328" y="5661248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390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Harder Equations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Sometimes it’s a little trickier to manipulate quadratic (and some other) equations to solve, but the strategy is always the same: get into the form </a:t>
            </a:r>
            <a:r>
              <a:rPr lang="en-GB" i="1" dirty="0"/>
              <a:t>[something] = 0</a:t>
            </a:r>
            <a:r>
              <a:rPr lang="en-GB" dirty="0"/>
              <a:t> then factorise (you may need to expand first).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204864"/>
            <a:ext cx="7416824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2x(x – 1) = (x+1)</a:t>
            </a:r>
            <a:r>
              <a:rPr lang="en-GB" sz="5400" baseline="30000" dirty="0"/>
              <a:t>2</a:t>
            </a:r>
            <a:r>
              <a:rPr lang="en-GB" sz="5400" dirty="0"/>
              <a:t> – 5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768" y="3573016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2x</a:t>
            </a:r>
            <a:r>
              <a:rPr lang="en-GB" sz="2400" baseline="30000" dirty="0"/>
              <a:t>2</a:t>
            </a:r>
            <a:r>
              <a:rPr lang="en-GB" sz="2400" dirty="0"/>
              <a:t> – 2x</a:t>
            </a:r>
            <a:r>
              <a:rPr lang="en-GB" sz="2400" baseline="30000" dirty="0"/>
              <a:t>2</a:t>
            </a:r>
            <a:r>
              <a:rPr lang="en-GB" sz="2400" dirty="0"/>
              <a:t> = x</a:t>
            </a:r>
            <a:r>
              <a:rPr lang="en-GB" sz="2400" baseline="30000" dirty="0"/>
              <a:t>2</a:t>
            </a:r>
            <a:r>
              <a:rPr lang="en-GB" sz="2400" dirty="0"/>
              <a:t> + 2x + 1 – 5</a:t>
            </a:r>
          </a:p>
          <a:p>
            <a:r>
              <a:rPr lang="en-GB" sz="2400" dirty="0"/>
              <a:t>x</a:t>
            </a:r>
            <a:r>
              <a:rPr lang="en-GB" sz="2400" baseline="30000" dirty="0"/>
              <a:t>2</a:t>
            </a:r>
            <a:r>
              <a:rPr lang="en-GB" sz="2400" dirty="0"/>
              <a:t> – 4x + 4 = 0</a:t>
            </a:r>
          </a:p>
          <a:p>
            <a:r>
              <a:rPr lang="en-GB" sz="2400" dirty="0"/>
              <a:t>(x – 2)(x – 2) = 0</a:t>
            </a:r>
          </a:p>
          <a:p>
            <a:r>
              <a:rPr lang="en-GB" sz="2400" dirty="0"/>
              <a:t>x = 2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1760" y="3501008"/>
            <a:ext cx="3816424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48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907704" y="1268760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Solve (x – 4)</a:t>
            </a:r>
            <a:r>
              <a:rPr lang="en-GB" sz="3200" baseline="30000" dirty="0"/>
              <a:t>2</a:t>
            </a:r>
            <a:r>
              <a:rPr lang="en-GB" sz="3200" dirty="0"/>
              <a:t> = x + 8</a:t>
            </a:r>
          </a:p>
          <a:p>
            <a:r>
              <a:rPr lang="en-GB" sz="3200" b="1" dirty="0"/>
              <a:t>x = 1 or x = 8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6992"/>
            <a:ext cx="3124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28184" y="3429000"/>
            <a:ext cx="172819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Level 8/9 GCSE Question Alert!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4509120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5(2x + 1)</a:t>
            </a:r>
            <a:r>
              <a:rPr lang="en-GB" b="1" baseline="30000" dirty="0"/>
              <a:t>2</a:t>
            </a:r>
            <a:r>
              <a:rPr lang="en-GB" b="1" dirty="0"/>
              <a:t> = (5x – 1)(4x + 5)</a:t>
            </a:r>
          </a:p>
          <a:p>
            <a:r>
              <a:rPr lang="en-GB" b="1" dirty="0"/>
              <a:t>5(4x</a:t>
            </a:r>
            <a:r>
              <a:rPr lang="en-GB" b="1" baseline="30000" dirty="0"/>
              <a:t>2</a:t>
            </a:r>
            <a:r>
              <a:rPr lang="en-GB" b="1" dirty="0"/>
              <a:t> + 4x + 1) = 20x</a:t>
            </a:r>
            <a:r>
              <a:rPr lang="en-GB" b="1" baseline="30000" dirty="0"/>
              <a:t>2</a:t>
            </a:r>
            <a:r>
              <a:rPr lang="en-GB" b="1" dirty="0"/>
              <a:t> + 25x – 4x – 5</a:t>
            </a:r>
          </a:p>
          <a:p>
            <a:r>
              <a:rPr lang="en-GB" b="1" dirty="0"/>
              <a:t>20x</a:t>
            </a:r>
            <a:r>
              <a:rPr lang="en-GB" b="1" baseline="30000" dirty="0"/>
              <a:t>2</a:t>
            </a:r>
            <a:r>
              <a:rPr lang="en-GB" b="1" dirty="0"/>
              <a:t> + 20x + 5 = 20x</a:t>
            </a:r>
            <a:r>
              <a:rPr lang="en-GB" b="1" baseline="30000" dirty="0"/>
              <a:t>2</a:t>
            </a:r>
            <a:r>
              <a:rPr lang="en-GB" b="1" dirty="0"/>
              <a:t> + 21x – 5</a:t>
            </a:r>
          </a:p>
          <a:p>
            <a:r>
              <a:rPr lang="en-GB" b="1" dirty="0"/>
              <a:t>x = 10</a:t>
            </a:r>
          </a:p>
          <a:p>
            <a:endParaRPr lang="en-GB" b="1" dirty="0"/>
          </a:p>
          <a:p>
            <a:r>
              <a:rPr lang="en-GB" b="1" dirty="0"/>
              <a:t>(It turned out this simplified to a linear equation!)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9712" y="4509120"/>
            <a:ext cx="5040560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9712" y="1844824"/>
            <a:ext cx="504056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74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3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 the following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1196752"/>
                <a:ext cx="3816424" cy="4428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x(x + 10) = -21</a:t>
                </a:r>
              </a:p>
              <a:p>
                <a:r>
                  <a:rPr lang="en-GB" sz="2000" dirty="0"/>
                  <a:t>6x(x+1) = 5 – x </a:t>
                </a:r>
              </a:p>
              <a:p>
                <a:r>
                  <a:rPr lang="en-GB" sz="2000" dirty="0"/>
                  <a:t>(2x+3)</a:t>
                </a:r>
                <a:r>
                  <a:rPr lang="en-GB" sz="2000" baseline="30000" dirty="0"/>
                  <a:t>2</a:t>
                </a:r>
                <a:r>
                  <a:rPr lang="en-GB" sz="2000" dirty="0"/>
                  <a:t> = -2(2x + 3)</a:t>
                </a:r>
              </a:p>
              <a:p>
                <a:r>
                  <a:rPr lang="en-GB" sz="2000" dirty="0"/>
                  <a:t>(x + 1)</a:t>
                </a:r>
                <a:r>
                  <a:rPr lang="en-GB" sz="2000" baseline="30000" dirty="0"/>
                  <a:t>2</a:t>
                </a:r>
                <a:r>
                  <a:rPr lang="en-GB" sz="2000" dirty="0"/>
                  <a:t> – 10 = 2x(x – 2)</a:t>
                </a:r>
              </a:p>
              <a:p>
                <a:r>
                  <a:rPr lang="en-GB" sz="2000" dirty="0"/>
                  <a:t>(2x – 1)</a:t>
                </a:r>
                <a:r>
                  <a:rPr lang="en-GB" sz="2000" baseline="30000" dirty="0"/>
                  <a:t>2</a:t>
                </a:r>
                <a:r>
                  <a:rPr lang="en-GB" sz="2000" dirty="0"/>
                  <a:t> = (x – 1)</a:t>
                </a:r>
                <a:r>
                  <a:rPr lang="en-GB" sz="2000" baseline="30000" dirty="0"/>
                  <a:t>2</a:t>
                </a:r>
                <a:r>
                  <a:rPr lang="en-GB" sz="2000" dirty="0"/>
                  <a:t> + 8</a:t>
                </a:r>
              </a:p>
              <a:p>
                <a:r>
                  <a:rPr lang="en-GB" sz="2000" dirty="0"/>
                  <a:t>3x(x + 2) – x(x – 2) + 6 = 0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=17−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30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16=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baseline="30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10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=1+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4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GB" sz="2000" b="0" i="1" smtClean="0">
                        <a:latin typeface="Cambria Math"/>
                      </a:rPr>
                      <m:t>=29</m:t>
                    </m:r>
                  </m:oMath>
                </a14:m>
                <a:r>
                  <a:rPr lang="en-GB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+4=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−4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GB" sz="20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196752"/>
                <a:ext cx="3816424" cy="4428648"/>
              </a:xfrm>
              <a:prstGeom prst="rect">
                <a:avLst/>
              </a:prstGeom>
              <a:blipFill rotWithShape="0">
                <a:blip r:embed="rId2"/>
                <a:stretch>
                  <a:fillRect l="-1757" t="-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23528" y="1211071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556792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188082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2168935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2437319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2722465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528" y="309216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528" y="350100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3914653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7524" y="4401108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7524" y="4869160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7524" y="5258149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211960" y="1268760"/>
                <a:ext cx="1728192" cy="4528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x = -3 or x = -7</a:t>
                </a:r>
                <a:endParaRPr lang="en-GB" sz="830" dirty="0"/>
              </a:p>
              <a:p>
                <a:r>
                  <a:rPr lang="en-GB" sz="1600" dirty="0"/>
                  <a:t>x = -5/3 or x = 1/2</a:t>
                </a:r>
                <a:endParaRPr lang="en-GB" sz="830" dirty="0"/>
              </a:p>
              <a:p>
                <a:r>
                  <a:rPr lang="en-GB" sz="1600" dirty="0"/>
                  <a:t>x = -5/2 or x = -3/2</a:t>
                </a:r>
              </a:p>
              <a:p>
                <a:endParaRPr lang="en-GB" sz="830" dirty="0"/>
              </a:p>
              <a:p>
                <a:r>
                  <a:rPr lang="en-GB" sz="1600" dirty="0"/>
                  <a:t>x = 3</a:t>
                </a:r>
              </a:p>
              <a:p>
                <a:endParaRPr lang="en-GB" sz="830" dirty="0"/>
              </a:p>
              <a:p>
                <a:r>
                  <a:rPr lang="en-GB" sz="1600" dirty="0"/>
                  <a:t>x = 2 or x = -4/3</a:t>
                </a:r>
                <a:endParaRPr lang="en-GB" sz="830" dirty="0"/>
              </a:p>
              <a:p>
                <a:r>
                  <a:rPr lang="en-GB" sz="1600" dirty="0"/>
                  <a:t>x = -1 or x = -3</a:t>
                </a:r>
              </a:p>
              <a:p>
                <a:endParaRPr lang="en-GB" sz="830" dirty="0"/>
              </a:p>
              <a:p>
                <a:r>
                  <a:rPr lang="en-GB" sz="1600" dirty="0"/>
                  <a:t>x = 2 or x = 15</a:t>
                </a:r>
              </a:p>
              <a:p>
                <a:endParaRPr lang="en-GB" sz="830" dirty="0"/>
              </a:p>
              <a:p>
                <a:r>
                  <a:rPr lang="en-GB" sz="1600" dirty="0"/>
                  <a:t>x = </a:t>
                </a:r>
                <a:r>
                  <a:rPr lang="en-GB" sz="1600" dirty="0">
                    <a:sym typeface="Symbol"/>
                  </a:rPr>
                  <a:t></a:t>
                </a:r>
                <a:r>
                  <a:rPr lang="en-GB" sz="1600" dirty="0"/>
                  <a:t>1/4</a:t>
                </a:r>
              </a:p>
              <a:p>
                <a:endParaRPr lang="en-GB" sz="1200" dirty="0"/>
              </a:p>
              <a:p>
                <a:r>
                  <a:rPr lang="en-GB" sz="1600" dirty="0"/>
                  <a:t>x = -1/2 or x = 3/5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1600" dirty="0"/>
                  <a:t> = 7</a:t>
                </a:r>
              </a:p>
              <a:p>
                <a:pPr lvl="0"/>
                <a:endParaRPr lang="en-GB" sz="105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=−7 </m:t>
                      </m:r>
                      <m:r>
                        <a:rPr lang="en-GB" sz="1600" b="0" i="1" smtClean="0">
                          <a:latin typeface="Cambria Math"/>
                        </a:rPr>
                        <m:t>𝑜𝑟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600" b="0" dirty="0"/>
              </a:p>
              <a:p>
                <a:endParaRPr lang="en-GB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=2, −2, 1</m:t>
                      </m:r>
                    </m:oMath>
                  </m:oMathPara>
                </a14:m>
                <a:endParaRPr lang="en-GB" sz="1600" b="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268760"/>
                <a:ext cx="1728192" cy="4528804"/>
              </a:xfrm>
              <a:prstGeom prst="rect">
                <a:avLst/>
              </a:prstGeom>
              <a:blipFill rotWithShape="0">
                <a:blip r:embed="rId3"/>
                <a:stretch>
                  <a:fillRect l="-2120" t="-404" r="-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4211960" y="1196752"/>
            <a:ext cx="165618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211960" y="1512999"/>
            <a:ext cx="1656184" cy="268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211960" y="1781175"/>
            <a:ext cx="165618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210050" y="2141215"/>
            <a:ext cx="165618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211960" y="2501255"/>
            <a:ext cx="1656184" cy="260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212332" y="2754216"/>
            <a:ext cx="165618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210050" y="3114256"/>
            <a:ext cx="165618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210050" y="3474296"/>
            <a:ext cx="165618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12332" y="3834335"/>
            <a:ext cx="1656184" cy="4423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212332" y="4274692"/>
            <a:ext cx="1656184" cy="5944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372200" y="764704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itchFamily="2" charset="2"/>
              </a:rPr>
              <a:t>N</a:t>
            </a:r>
          </a:p>
        </p:txBody>
      </p:sp>
      <p:sp>
        <p:nvSpPr>
          <p:cNvPr id="78" name="Right Triangle 77"/>
          <p:cNvSpPr/>
          <p:nvPr/>
        </p:nvSpPr>
        <p:spPr>
          <a:xfrm>
            <a:off x="6588224" y="1412776"/>
            <a:ext cx="2088232" cy="115212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7236296" y="25649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+ 1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300192" y="18448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452320" y="15567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3x - 1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76256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x = 8/7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660232" y="3212976"/>
            <a:ext cx="165618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444208" y="386104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itchFamily="2" charset="2"/>
              </a:rPr>
              <a:t>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372200" y="4293096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what n is the n</a:t>
            </a:r>
            <a:r>
              <a:rPr lang="en-GB" baseline="30000" dirty="0"/>
              <a:t>th</a:t>
            </a:r>
            <a:r>
              <a:rPr lang="en-GB" dirty="0"/>
              <a:t> term of the sequence 21, 26, 35, 48, 65, ... and the sequence 60, 140, 220, 300, 380, ... the same?</a:t>
            </a:r>
          </a:p>
          <a:p>
            <a:r>
              <a:rPr lang="en-GB" b="1" dirty="0"/>
              <a:t>2n</a:t>
            </a:r>
            <a:r>
              <a:rPr lang="en-GB" b="1" baseline="30000" dirty="0"/>
              <a:t>2</a:t>
            </a:r>
            <a:r>
              <a:rPr lang="en-GB" b="1" dirty="0"/>
              <a:t> – n + 20 = 80n – 20</a:t>
            </a:r>
          </a:p>
          <a:p>
            <a:r>
              <a:rPr lang="en-GB" b="1" dirty="0"/>
              <a:t>n = 40 (you can’t have the 0.5</a:t>
            </a:r>
            <a:r>
              <a:rPr lang="en-GB" b="1" baseline="30000" dirty="0"/>
              <a:t>th</a:t>
            </a:r>
            <a:r>
              <a:rPr lang="en-GB" b="1" dirty="0"/>
              <a:t> term!)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444208" y="5733256"/>
            <a:ext cx="2520280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380312" y="10527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Determine 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207371" y="4869160"/>
            <a:ext cx="1656184" cy="4423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207371" y="5315553"/>
            <a:ext cx="1656184" cy="4423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568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3" grpId="0" animBg="1"/>
      <p:bldP spid="86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Dealing with fractions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Usually when dealing with solving equations involving fractions in maths, our strategy would usually be:</a:t>
            </a:r>
          </a:p>
          <a:p>
            <a:r>
              <a:rPr lang="en-GB" b="1" dirty="0"/>
              <a:t>To multiply by the denominator.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348880"/>
            <a:ext cx="2447925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9552" y="3717032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Multiplying everything by x and x+1, we get:</a:t>
            </a:r>
          </a:p>
          <a:p>
            <a:r>
              <a:rPr lang="en-GB" dirty="0"/>
              <a:t>3(x+1) + 12x = 4x(x+1)</a:t>
            </a:r>
          </a:p>
          <a:p>
            <a:endParaRPr lang="en-GB" dirty="0"/>
          </a:p>
          <a:p>
            <a:r>
              <a:rPr lang="en-GB" b="1" dirty="0"/>
              <a:t>Expanding and rearranging:</a:t>
            </a:r>
          </a:p>
          <a:p>
            <a:r>
              <a:rPr lang="en-GB" dirty="0"/>
              <a:t>4x2 – 11x – 3 = 0</a:t>
            </a:r>
          </a:p>
          <a:p>
            <a:r>
              <a:rPr lang="en-GB" dirty="0"/>
              <a:t>(4x + 1)(x – 3) = 0</a:t>
            </a:r>
          </a:p>
          <a:p>
            <a:r>
              <a:rPr lang="en-GB" dirty="0"/>
              <a:t>So x = -1/4 or x = 3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1484784"/>
            <a:ext cx="33123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52" y="4077072"/>
            <a:ext cx="33123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552" y="4869160"/>
            <a:ext cx="3312368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42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Wall of Fraction Destiny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2" descr="http://www.swallowfood.com/wp-content/uploads/2012/11/pai-me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03150"/>
            <a:ext cx="3851920" cy="19548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51920" y="4905954"/>
            <a:ext cx="5292080" cy="19520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5085184"/>
                <a:ext cx="439248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</a:rPr>
                  <a:t>“To learn secret way of  quadratic ninja, find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 you must.”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085184"/>
                <a:ext cx="4392488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2774" t="-3965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08720"/>
            <a:ext cx="22245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764704"/>
            <a:ext cx="2952328" cy="102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9552" y="98072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7984" y="98072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79712" y="2636912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9632" y="1988840"/>
            <a:ext cx="10081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x = 2,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0112" y="1988840"/>
            <a:ext cx="14401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x = -1/3,  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7784" y="3789040"/>
            <a:ext cx="14401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x = -4/3,    2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708920"/>
            <a:ext cx="2752526" cy="90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259632" y="1988840"/>
            <a:ext cx="1008112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80112" y="1988840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27784" y="3789040"/>
            <a:ext cx="144016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623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645024"/>
            <a:ext cx="985412" cy="4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thinkpurpose.files.wordpress.com/2012/04/mousetr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1080120" cy="723596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>
            <a:off x="789940" y="2446020"/>
            <a:ext cx="6122670" cy="3547110"/>
          </a:xfrm>
          <a:custGeom>
            <a:avLst/>
            <a:gdLst>
              <a:gd name="connsiteX0" fmla="*/ 292100 w 6122670"/>
              <a:gd name="connsiteY0" fmla="*/ 167640 h 3547110"/>
              <a:gd name="connsiteX1" fmla="*/ 825500 w 6122670"/>
              <a:gd name="connsiteY1" fmla="*/ 220980 h 3547110"/>
              <a:gd name="connsiteX2" fmla="*/ 1785620 w 6122670"/>
              <a:gd name="connsiteY2" fmla="*/ 106680 h 3547110"/>
              <a:gd name="connsiteX3" fmla="*/ 2120900 w 6122670"/>
              <a:gd name="connsiteY3" fmla="*/ 45720 h 3547110"/>
              <a:gd name="connsiteX4" fmla="*/ 2578100 w 6122670"/>
              <a:gd name="connsiteY4" fmla="*/ 45720 h 3547110"/>
              <a:gd name="connsiteX5" fmla="*/ 2989580 w 6122670"/>
              <a:gd name="connsiteY5" fmla="*/ 76200 h 3547110"/>
              <a:gd name="connsiteX6" fmla="*/ 3683000 w 6122670"/>
              <a:gd name="connsiteY6" fmla="*/ 274320 h 3547110"/>
              <a:gd name="connsiteX7" fmla="*/ 4102100 w 6122670"/>
              <a:gd name="connsiteY7" fmla="*/ 289560 h 3547110"/>
              <a:gd name="connsiteX8" fmla="*/ 4627880 w 6122670"/>
              <a:gd name="connsiteY8" fmla="*/ 167640 h 3547110"/>
              <a:gd name="connsiteX9" fmla="*/ 5115560 w 6122670"/>
              <a:gd name="connsiteY9" fmla="*/ 53340 h 3547110"/>
              <a:gd name="connsiteX10" fmla="*/ 5656580 w 6122670"/>
              <a:gd name="connsiteY10" fmla="*/ 22860 h 3547110"/>
              <a:gd name="connsiteX11" fmla="*/ 6014720 w 6122670"/>
              <a:gd name="connsiteY11" fmla="*/ 190500 h 3547110"/>
              <a:gd name="connsiteX12" fmla="*/ 6098540 w 6122670"/>
              <a:gd name="connsiteY12" fmla="*/ 388620 h 3547110"/>
              <a:gd name="connsiteX13" fmla="*/ 6075680 w 6122670"/>
              <a:gd name="connsiteY13" fmla="*/ 822960 h 3547110"/>
              <a:gd name="connsiteX14" fmla="*/ 5816600 w 6122670"/>
              <a:gd name="connsiteY14" fmla="*/ 1257300 h 3547110"/>
              <a:gd name="connsiteX15" fmla="*/ 5496560 w 6122670"/>
              <a:gd name="connsiteY15" fmla="*/ 1569720 h 3547110"/>
              <a:gd name="connsiteX16" fmla="*/ 4940300 w 6122670"/>
              <a:gd name="connsiteY16" fmla="*/ 1684020 h 3547110"/>
              <a:gd name="connsiteX17" fmla="*/ 4528820 w 6122670"/>
              <a:gd name="connsiteY17" fmla="*/ 1645920 h 3547110"/>
              <a:gd name="connsiteX18" fmla="*/ 3873500 w 6122670"/>
              <a:gd name="connsiteY18" fmla="*/ 1470660 h 3547110"/>
              <a:gd name="connsiteX19" fmla="*/ 3340100 w 6122670"/>
              <a:gd name="connsiteY19" fmla="*/ 1463040 h 3547110"/>
              <a:gd name="connsiteX20" fmla="*/ 2966720 w 6122670"/>
              <a:gd name="connsiteY20" fmla="*/ 1661160 h 3547110"/>
              <a:gd name="connsiteX21" fmla="*/ 2715260 w 6122670"/>
              <a:gd name="connsiteY21" fmla="*/ 1706880 h 3547110"/>
              <a:gd name="connsiteX22" fmla="*/ 1884680 w 6122670"/>
              <a:gd name="connsiteY22" fmla="*/ 1623060 h 3547110"/>
              <a:gd name="connsiteX23" fmla="*/ 1442720 w 6122670"/>
              <a:gd name="connsiteY23" fmla="*/ 1623060 h 3547110"/>
              <a:gd name="connsiteX24" fmla="*/ 429260 w 6122670"/>
              <a:gd name="connsiteY24" fmla="*/ 1920240 h 3547110"/>
              <a:gd name="connsiteX25" fmla="*/ 33020 w 6122670"/>
              <a:gd name="connsiteY25" fmla="*/ 2430780 h 3547110"/>
              <a:gd name="connsiteX26" fmla="*/ 231140 w 6122670"/>
              <a:gd name="connsiteY26" fmla="*/ 2987040 h 3547110"/>
              <a:gd name="connsiteX27" fmla="*/ 993140 w 6122670"/>
              <a:gd name="connsiteY27" fmla="*/ 3467100 h 3547110"/>
              <a:gd name="connsiteX28" fmla="*/ 1770380 w 6122670"/>
              <a:gd name="connsiteY28" fmla="*/ 3467100 h 3547110"/>
              <a:gd name="connsiteX29" fmla="*/ 2791460 w 6122670"/>
              <a:gd name="connsiteY29" fmla="*/ 3421380 h 3547110"/>
              <a:gd name="connsiteX30" fmla="*/ 3484880 w 6122670"/>
              <a:gd name="connsiteY30" fmla="*/ 3360420 h 3547110"/>
              <a:gd name="connsiteX31" fmla="*/ 4056380 w 6122670"/>
              <a:gd name="connsiteY31" fmla="*/ 3154680 h 3547110"/>
              <a:gd name="connsiteX32" fmla="*/ 4795520 w 6122670"/>
              <a:gd name="connsiteY32" fmla="*/ 3108960 h 3547110"/>
              <a:gd name="connsiteX33" fmla="*/ 5123180 w 6122670"/>
              <a:gd name="connsiteY33" fmla="*/ 3169920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122670" h="3547110">
                <a:moveTo>
                  <a:pt x="292100" y="167640"/>
                </a:moveTo>
                <a:cubicBezTo>
                  <a:pt x="434340" y="199390"/>
                  <a:pt x="576580" y="231140"/>
                  <a:pt x="825500" y="220980"/>
                </a:cubicBezTo>
                <a:cubicBezTo>
                  <a:pt x="1074420" y="210820"/>
                  <a:pt x="1569720" y="135890"/>
                  <a:pt x="1785620" y="106680"/>
                </a:cubicBezTo>
                <a:cubicBezTo>
                  <a:pt x="2001520" y="77470"/>
                  <a:pt x="1988820" y="55880"/>
                  <a:pt x="2120900" y="45720"/>
                </a:cubicBezTo>
                <a:cubicBezTo>
                  <a:pt x="2252980" y="35560"/>
                  <a:pt x="2433320" y="40640"/>
                  <a:pt x="2578100" y="45720"/>
                </a:cubicBezTo>
                <a:cubicBezTo>
                  <a:pt x="2722880" y="50800"/>
                  <a:pt x="2805430" y="38100"/>
                  <a:pt x="2989580" y="76200"/>
                </a:cubicBezTo>
                <a:cubicBezTo>
                  <a:pt x="3173730" y="114300"/>
                  <a:pt x="3497580" y="238760"/>
                  <a:pt x="3683000" y="274320"/>
                </a:cubicBezTo>
                <a:cubicBezTo>
                  <a:pt x="3868420" y="309880"/>
                  <a:pt x="3944620" y="307340"/>
                  <a:pt x="4102100" y="289560"/>
                </a:cubicBezTo>
                <a:cubicBezTo>
                  <a:pt x="4259580" y="271780"/>
                  <a:pt x="4627880" y="167640"/>
                  <a:pt x="4627880" y="167640"/>
                </a:cubicBezTo>
                <a:cubicBezTo>
                  <a:pt x="4796790" y="128270"/>
                  <a:pt x="4944110" y="77470"/>
                  <a:pt x="5115560" y="53340"/>
                </a:cubicBezTo>
                <a:cubicBezTo>
                  <a:pt x="5287010" y="29210"/>
                  <a:pt x="5506720" y="0"/>
                  <a:pt x="5656580" y="22860"/>
                </a:cubicBezTo>
                <a:cubicBezTo>
                  <a:pt x="5806440" y="45720"/>
                  <a:pt x="5941060" y="129540"/>
                  <a:pt x="6014720" y="190500"/>
                </a:cubicBezTo>
                <a:cubicBezTo>
                  <a:pt x="6088380" y="251460"/>
                  <a:pt x="6088380" y="283210"/>
                  <a:pt x="6098540" y="388620"/>
                </a:cubicBezTo>
                <a:cubicBezTo>
                  <a:pt x="6108700" y="494030"/>
                  <a:pt x="6122670" y="678180"/>
                  <a:pt x="6075680" y="822960"/>
                </a:cubicBezTo>
                <a:cubicBezTo>
                  <a:pt x="6028690" y="967740"/>
                  <a:pt x="5913120" y="1132840"/>
                  <a:pt x="5816600" y="1257300"/>
                </a:cubicBezTo>
                <a:cubicBezTo>
                  <a:pt x="5720080" y="1381760"/>
                  <a:pt x="5642610" y="1498600"/>
                  <a:pt x="5496560" y="1569720"/>
                </a:cubicBezTo>
                <a:cubicBezTo>
                  <a:pt x="5350510" y="1640840"/>
                  <a:pt x="5101590" y="1671320"/>
                  <a:pt x="4940300" y="1684020"/>
                </a:cubicBezTo>
                <a:cubicBezTo>
                  <a:pt x="4779010" y="1696720"/>
                  <a:pt x="4706620" y="1681480"/>
                  <a:pt x="4528820" y="1645920"/>
                </a:cubicBezTo>
                <a:cubicBezTo>
                  <a:pt x="4351020" y="1610360"/>
                  <a:pt x="4071620" y="1501140"/>
                  <a:pt x="3873500" y="1470660"/>
                </a:cubicBezTo>
                <a:cubicBezTo>
                  <a:pt x="3675380" y="1440180"/>
                  <a:pt x="3491230" y="1431290"/>
                  <a:pt x="3340100" y="1463040"/>
                </a:cubicBezTo>
                <a:cubicBezTo>
                  <a:pt x="3188970" y="1494790"/>
                  <a:pt x="3070860" y="1620520"/>
                  <a:pt x="2966720" y="1661160"/>
                </a:cubicBezTo>
                <a:cubicBezTo>
                  <a:pt x="2862580" y="1701800"/>
                  <a:pt x="2895600" y="1713230"/>
                  <a:pt x="2715260" y="1706880"/>
                </a:cubicBezTo>
                <a:cubicBezTo>
                  <a:pt x="2534920" y="1700530"/>
                  <a:pt x="2096770" y="1637030"/>
                  <a:pt x="1884680" y="1623060"/>
                </a:cubicBezTo>
                <a:cubicBezTo>
                  <a:pt x="1672590" y="1609090"/>
                  <a:pt x="1685290" y="1573530"/>
                  <a:pt x="1442720" y="1623060"/>
                </a:cubicBezTo>
                <a:cubicBezTo>
                  <a:pt x="1200150" y="1672590"/>
                  <a:pt x="664210" y="1785620"/>
                  <a:pt x="429260" y="1920240"/>
                </a:cubicBezTo>
                <a:cubicBezTo>
                  <a:pt x="194310" y="2054860"/>
                  <a:pt x="66040" y="2252980"/>
                  <a:pt x="33020" y="2430780"/>
                </a:cubicBezTo>
                <a:cubicBezTo>
                  <a:pt x="0" y="2608580"/>
                  <a:pt x="71120" y="2814320"/>
                  <a:pt x="231140" y="2987040"/>
                </a:cubicBezTo>
                <a:cubicBezTo>
                  <a:pt x="391160" y="3159760"/>
                  <a:pt x="736600" y="3387090"/>
                  <a:pt x="993140" y="3467100"/>
                </a:cubicBezTo>
                <a:cubicBezTo>
                  <a:pt x="1249680" y="3547110"/>
                  <a:pt x="1470660" y="3474720"/>
                  <a:pt x="1770380" y="3467100"/>
                </a:cubicBezTo>
                <a:cubicBezTo>
                  <a:pt x="2070100" y="3459480"/>
                  <a:pt x="2505710" y="3439160"/>
                  <a:pt x="2791460" y="3421380"/>
                </a:cubicBezTo>
                <a:cubicBezTo>
                  <a:pt x="3077210" y="3403600"/>
                  <a:pt x="3274060" y="3404870"/>
                  <a:pt x="3484880" y="3360420"/>
                </a:cubicBezTo>
                <a:cubicBezTo>
                  <a:pt x="3695700" y="3315970"/>
                  <a:pt x="3837940" y="3196590"/>
                  <a:pt x="4056380" y="3154680"/>
                </a:cubicBezTo>
                <a:cubicBezTo>
                  <a:pt x="4274820" y="3112770"/>
                  <a:pt x="4617720" y="3106420"/>
                  <a:pt x="4795520" y="3108960"/>
                </a:cubicBezTo>
                <a:cubicBezTo>
                  <a:pt x="4973320" y="3111500"/>
                  <a:pt x="5048250" y="3140710"/>
                  <a:pt x="5123180" y="31699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Adventures of Matt </a:t>
              </a:r>
              <a:r>
                <a:rPr lang="en-GB" sz="3200" dirty="0" err="1"/>
                <a:t>Damon</a:t>
              </a:r>
              <a:r>
                <a:rPr lang="en-GB" sz="3200" baseline="30000" dirty="0" err="1"/>
                <a:t>TM</a:t>
              </a:r>
              <a:r>
                <a:rPr lang="en-GB" sz="3200" dirty="0"/>
                <a:t>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4" descr="Photo Sharing and Video Hosting at Photobuck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913784"/>
            <a:ext cx="1756821" cy="1944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76470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Kim Jong Il is threatening to blow up America with nuclear missiles.</a:t>
            </a:r>
          </a:p>
          <a:p>
            <a:r>
              <a:rPr lang="en-GB" dirty="0"/>
              <a:t>Help Matt Damon save the day by solving Kim’s quadratic death traps.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1760" y="1844824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1988840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78602" y="1857905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2080" y="3429000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5937" y="3284984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576" y="4077072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63688" y="530460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11606" y="4979589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87824" y="2276872"/>
                <a:ext cx="100811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=1, 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276872"/>
                <a:ext cx="100811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987824" y="2277408"/>
            <a:ext cx="1008112" cy="3687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76057" y="2348880"/>
                <a:ext cx="1129761" cy="6127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=3 ,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7" y="2348880"/>
                <a:ext cx="1129761" cy="6127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076056" y="2337438"/>
            <a:ext cx="1129761" cy="6242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88224" y="2564904"/>
                <a:ext cx="1224136" cy="6127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=4, 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564904"/>
                <a:ext cx="1224136" cy="6127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6588224" y="2564904"/>
            <a:ext cx="1224136" cy="6127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64088" y="3861048"/>
                <a:ext cx="1008112" cy="61177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=3,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861048"/>
                <a:ext cx="1008112" cy="6117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5364088" y="3856459"/>
            <a:ext cx="1008112" cy="6163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71800" y="3861048"/>
            <a:ext cx="10081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x = 4, -5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71800" y="3859534"/>
            <a:ext cx="1008112" cy="3975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9552" y="4653136"/>
                <a:ext cx="100811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=±4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653136"/>
                <a:ext cx="100811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39552" y="4652613"/>
            <a:ext cx="1033512" cy="369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83768" y="5723786"/>
                <a:ext cx="1008112" cy="6090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𝑥</m:t>
                      </m:r>
                      <m:r>
                        <a:rPr lang="en-GB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723786"/>
                <a:ext cx="1008112" cy="6090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480095" y="5732213"/>
            <a:ext cx="1008112" cy="6006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16016" y="5445224"/>
                <a:ext cx="100811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=±2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445224"/>
                <a:ext cx="1008112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4716016" y="5448575"/>
            <a:ext cx="1008112" cy="3659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599" y="5373216"/>
            <a:ext cx="507755" cy="71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236" y="2125236"/>
            <a:ext cx="504056" cy="60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826378" y="1625356"/>
                <a:ext cx="1673614" cy="49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378" y="1625356"/>
                <a:ext cx="1673614" cy="499880"/>
              </a:xfrm>
              <a:prstGeom prst="rect">
                <a:avLst/>
              </a:prstGeom>
              <a:blipFill rotWithShape="0"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150418" y="5085184"/>
                <a:ext cx="1988935" cy="505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−9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418" y="5085184"/>
                <a:ext cx="1988935" cy="505010"/>
              </a:xfrm>
              <a:prstGeom prst="rect">
                <a:avLst/>
              </a:prstGeom>
              <a:blipFill rotWithShape="0">
                <a:blip r:embed="rId1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52120" y="3262967"/>
                <a:ext cx="2307518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262967"/>
                <a:ext cx="2307518" cy="55496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38642" y="1714518"/>
                <a:ext cx="1604214" cy="622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642" y="1714518"/>
                <a:ext cx="1604214" cy="62292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15297" y="1625356"/>
                <a:ext cx="1590582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297" y="1625356"/>
                <a:ext cx="1590582" cy="6127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99289" y="4893568"/>
                <a:ext cx="1606529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89" y="4893568"/>
                <a:ext cx="1606529" cy="49705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02574" y="3205195"/>
                <a:ext cx="199765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574" y="3205195"/>
                <a:ext cx="1997650" cy="6127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06292" y="4005064"/>
                <a:ext cx="1296282" cy="61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92" y="4005064"/>
                <a:ext cx="1296282" cy="611706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9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11024 0.02106 L 0.19687 7.40741E-7 L 0.29913 -0.01042 L 0.35434 0.01064 L 0.39375 0.02106 L 0.43298 0.01064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98 0.01065 L 0.48819 0.04213 L 0.53541 0.05278 L 0.59062 0.02129 L 0.61423 -0.02084 " pathEditMode="relative" ptsTypes="A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24 -0.02084 L 0.64583 0.01065 L 0.66944 0.09467 L 0.67726 0.16828 L 0.66944 0.23125 L 0.62205 0.26273 " pathEditMode="relative" ptsTypes="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05 0.26273 L 0.59063 0.27315 L 0.5276 0.28379 L 0.47257 0.27315 L 0.44097 0.24166 L 0.39375 0.23125 L 0.34653 0.24166 " pathEditMode="relative" ptsTypes="AAAAA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3 0.24166 L 0.30712 0.2625 L 0.23628 0.28356 L 0.18108 0.25208 L 0.14184 0.2206 L 0.10243 0.19953 L 0.0158 0.18912 " pathEditMode="relative" ptsTypes="AAAAA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18912 L -0.0158 0.22083 L -0.05503 0.28379 L -0.06302 0.35717 L -0.03142 0.42014 L 0.00781 0.48333 L 0.05521 0.54629 L 0.11806 0.55671 " pathEditMode="relative" ptsTypes="AAAAAA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0.55671 L 0.16528 0.56713 L 0.2283 0.57778 L 0.29132 0.55671 L 0.35434 0.52523 L 0.37014 0.51481 " pathEditMode="relative" ptsTypes="AAAA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0.51481 L 0.42517 0.53565 L 0.48819 0.53565 L 0.53541 0.52523 L 0.56701 0.51481 " pathEditMode="relative" ptsTypes="AAAAA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Geometric Algebraic Problems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6912768" cy="595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861048"/>
            <a:ext cx="32403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5373216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2x</a:t>
            </a:r>
            <a:r>
              <a:rPr lang="en-GB" sz="1600" baseline="30000" dirty="0"/>
              <a:t>2</a:t>
            </a:r>
            <a:r>
              <a:rPr lang="en-GB" sz="1600" dirty="0"/>
              <a:t> + 27x – 26x – 351 = 0 (by splitting middle term)</a:t>
            </a:r>
          </a:p>
          <a:p>
            <a:r>
              <a:rPr lang="en-GB" sz="1600" dirty="0"/>
              <a:t>x(2x + 27) – 13(2x + 27) = 0</a:t>
            </a:r>
          </a:p>
          <a:p>
            <a:r>
              <a:rPr lang="en-GB" sz="1600" dirty="0"/>
              <a:t>(x – 13)(2x + 27) = 0</a:t>
            </a:r>
          </a:p>
          <a:p>
            <a:r>
              <a:rPr lang="en-GB" sz="1600" dirty="0"/>
              <a:t>x = 13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5856" y="3789040"/>
            <a:ext cx="3456384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576" y="5301208"/>
            <a:ext cx="4320480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208912" cy="553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Geometric Algebraic Problems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403648" y="3573016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First triangle: a</a:t>
            </a:r>
            <a:r>
              <a:rPr lang="en-GB" b="1" baseline="30000" dirty="0"/>
              <a:t>2</a:t>
            </a:r>
            <a:r>
              <a:rPr lang="en-GB" b="1" dirty="0"/>
              <a:t> + b</a:t>
            </a:r>
            <a:r>
              <a:rPr lang="en-GB" b="1" baseline="30000" dirty="0"/>
              <a:t>2</a:t>
            </a:r>
            <a:r>
              <a:rPr lang="en-GB" b="1" dirty="0"/>
              <a:t> = c</a:t>
            </a:r>
            <a:r>
              <a:rPr lang="en-GB" b="1" baseline="30000" dirty="0"/>
              <a:t>2</a:t>
            </a:r>
            <a:r>
              <a:rPr lang="en-GB" b="1" dirty="0"/>
              <a:t>				(1)</a:t>
            </a:r>
          </a:p>
          <a:p>
            <a:r>
              <a:rPr lang="en-GB" b="1" dirty="0"/>
              <a:t>Second triangle: (a+1)</a:t>
            </a:r>
            <a:r>
              <a:rPr lang="en-GB" b="1" baseline="30000" dirty="0"/>
              <a:t>2</a:t>
            </a:r>
            <a:r>
              <a:rPr lang="en-GB" b="1" dirty="0"/>
              <a:t> + (b+1)</a:t>
            </a:r>
            <a:r>
              <a:rPr lang="en-GB" b="1" baseline="30000" dirty="0"/>
              <a:t>2</a:t>
            </a:r>
            <a:r>
              <a:rPr lang="en-GB" b="1" dirty="0"/>
              <a:t> = (c+1)</a:t>
            </a:r>
            <a:r>
              <a:rPr lang="en-GB" b="1" baseline="30000" dirty="0"/>
              <a:t>2</a:t>
            </a:r>
          </a:p>
          <a:p>
            <a:r>
              <a:rPr lang="en-GB" b="1" dirty="0"/>
              <a:t>	</a:t>
            </a:r>
            <a:r>
              <a:rPr lang="en-GB" b="1" dirty="0">
                <a:sym typeface="Wingdings" pitchFamily="2" charset="2"/>
              </a:rPr>
              <a:t>  </a:t>
            </a:r>
            <a:r>
              <a:rPr lang="en-GB" b="1" dirty="0"/>
              <a:t>a</a:t>
            </a:r>
            <a:r>
              <a:rPr lang="en-GB" b="1" baseline="30000" dirty="0"/>
              <a:t>2</a:t>
            </a:r>
            <a:r>
              <a:rPr lang="en-GB" b="1" dirty="0"/>
              <a:t> + 2a + 1 + b</a:t>
            </a:r>
            <a:r>
              <a:rPr lang="en-GB" b="1" baseline="30000" dirty="0"/>
              <a:t>2</a:t>
            </a:r>
            <a:r>
              <a:rPr lang="en-GB" b="1" dirty="0"/>
              <a:t> + 2b + 1 = c</a:t>
            </a:r>
            <a:r>
              <a:rPr lang="en-GB" b="1" baseline="30000" dirty="0"/>
              <a:t>2</a:t>
            </a:r>
            <a:r>
              <a:rPr lang="en-GB" b="1" dirty="0"/>
              <a:t> + 2c + 1	(2)</a:t>
            </a:r>
          </a:p>
          <a:p>
            <a:r>
              <a:rPr lang="en-GB" b="1" dirty="0"/>
              <a:t>Using (1) to substitute c</a:t>
            </a:r>
            <a:r>
              <a:rPr lang="en-GB" b="1" baseline="30000" dirty="0"/>
              <a:t>2</a:t>
            </a:r>
            <a:r>
              <a:rPr lang="en-GB" b="1" dirty="0"/>
              <a:t> with a</a:t>
            </a:r>
            <a:r>
              <a:rPr lang="en-GB" b="1" baseline="30000" dirty="0"/>
              <a:t>2</a:t>
            </a:r>
            <a:r>
              <a:rPr lang="en-GB" b="1" dirty="0"/>
              <a:t> + b</a:t>
            </a:r>
            <a:r>
              <a:rPr lang="en-GB" b="1" baseline="30000" dirty="0"/>
              <a:t>2</a:t>
            </a:r>
            <a:r>
              <a:rPr lang="en-GB" b="1" dirty="0"/>
              <a:t> in (2):</a:t>
            </a:r>
          </a:p>
          <a:p>
            <a:r>
              <a:rPr lang="en-GB" b="1" dirty="0"/>
              <a:t>	c</a:t>
            </a:r>
            <a:r>
              <a:rPr lang="en-GB" b="1" baseline="30000" dirty="0"/>
              <a:t>2</a:t>
            </a:r>
            <a:r>
              <a:rPr lang="en-GB" b="1" dirty="0"/>
              <a:t> + 2a + 2b + 2 = c</a:t>
            </a:r>
            <a:r>
              <a:rPr lang="en-GB" b="1" baseline="30000" dirty="0"/>
              <a:t>2</a:t>
            </a:r>
            <a:r>
              <a:rPr lang="en-GB" b="1" dirty="0"/>
              <a:t> + 2c + 1</a:t>
            </a:r>
          </a:p>
          <a:p>
            <a:r>
              <a:rPr lang="en-GB" b="1" dirty="0"/>
              <a:t>	2a + 2b + 1 = 2c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60932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LHS of the equation must be odd since 2a and 2b are both even.</a:t>
            </a:r>
          </a:p>
          <a:p>
            <a:r>
              <a:rPr lang="en-GB" b="1" dirty="0"/>
              <a:t>The RHS however must be even since 2c is even. Thus a, b and c can’t be integers.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1640" y="3573016"/>
            <a:ext cx="6192688" cy="16561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3568" y="6165304"/>
            <a:ext cx="806489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3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Overview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69269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4 ways in which we can solve quadratic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1760" y="1155597"/>
                <a:ext cx="3888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155597"/>
                <a:ext cx="388843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1844824"/>
            <a:ext cx="539552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1844824"/>
            <a:ext cx="414096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Factorising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0520" y="1841204"/>
            <a:ext cx="539552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20072" y="1841204"/>
            <a:ext cx="3922784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using the Quadratic Formula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4" y="3864668"/>
            <a:ext cx="539552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0696" y="3864668"/>
            <a:ext cx="414096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‘Completing the Square’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81664" y="3861048"/>
            <a:ext cx="539552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21216" y="3861048"/>
            <a:ext cx="3922784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Approximating by using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568" y="2564904"/>
                <a:ext cx="3312368" cy="116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564904"/>
                <a:ext cx="3312368" cy="1164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5376" y="2541969"/>
                <a:ext cx="3312368" cy="1213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25−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4×2×−3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76" y="2541969"/>
                <a:ext cx="3312368" cy="12130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4712" y="4372344"/>
                <a:ext cx="3312368" cy="2579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br>
                  <a:rPr lang="en-GB" sz="1400" b="0" dirty="0"/>
                </a:br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12" y="4372344"/>
                <a:ext cx="3312368" cy="2579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5345736" y="5661248"/>
            <a:ext cx="3061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876256" y="4581128"/>
            <a:ext cx="0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6213513" y="4726236"/>
            <a:ext cx="1586429" cy="1425256"/>
          </a:xfrm>
          <a:custGeom>
            <a:avLst/>
            <a:gdLst>
              <a:gd name="connsiteX0" fmla="*/ 0 w 1586429"/>
              <a:gd name="connsiteY0" fmla="*/ 44068 h 1425256"/>
              <a:gd name="connsiteX1" fmla="*/ 253388 w 1586429"/>
              <a:gd name="connsiteY1" fmla="*/ 793215 h 1425256"/>
              <a:gd name="connsiteX2" fmla="*/ 429658 w 1586429"/>
              <a:gd name="connsiteY2" fmla="*/ 1156771 h 1425256"/>
              <a:gd name="connsiteX3" fmla="*/ 605928 w 1586429"/>
              <a:gd name="connsiteY3" fmla="*/ 1322024 h 1425256"/>
              <a:gd name="connsiteX4" fmla="*/ 760164 w 1586429"/>
              <a:gd name="connsiteY4" fmla="*/ 1399142 h 1425256"/>
              <a:gd name="connsiteX5" fmla="*/ 1013552 w 1586429"/>
              <a:gd name="connsiteY5" fmla="*/ 1410159 h 1425256"/>
              <a:gd name="connsiteX6" fmla="*/ 1244906 w 1586429"/>
              <a:gd name="connsiteY6" fmla="*/ 1200839 h 1425256"/>
              <a:gd name="connsiteX7" fmla="*/ 1388126 w 1586429"/>
              <a:gd name="connsiteY7" fmla="*/ 914400 h 1425256"/>
              <a:gd name="connsiteX8" fmla="*/ 1476260 w 1586429"/>
              <a:gd name="connsiteY8" fmla="*/ 451692 h 1425256"/>
              <a:gd name="connsiteX9" fmla="*/ 1586429 w 1586429"/>
              <a:gd name="connsiteY9" fmla="*/ 0 h 142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6429" h="1425256">
                <a:moveTo>
                  <a:pt x="0" y="44068"/>
                </a:moveTo>
                <a:cubicBezTo>
                  <a:pt x="90889" y="325916"/>
                  <a:pt x="181778" y="607765"/>
                  <a:pt x="253388" y="793215"/>
                </a:cubicBezTo>
                <a:cubicBezTo>
                  <a:pt x="324998" y="978665"/>
                  <a:pt x="370901" y="1068636"/>
                  <a:pt x="429658" y="1156771"/>
                </a:cubicBezTo>
                <a:cubicBezTo>
                  <a:pt x="488415" y="1244906"/>
                  <a:pt x="550844" y="1281629"/>
                  <a:pt x="605928" y="1322024"/>
                </a:cubicBezTo>
                <a:cubicBezTo>
                  <a:pt x="661012" y="1362419"/>
                  <a:pt x="692227" y="1384453"/>
                  <a:pt x="760164" y="1399142"/>
                </a:cubicBezTo>
                <a:cubicBezTo>
                  <a:pt x="828101" y="1413831"/>
                  <a:pt x="932762" y="1443210"/>
                  <a:pt x="1013552" y="1410159"/>
                </a:cubicBezTo>
                <a:cubicBezTo>
                  <a:pt x="1094342" y="1377108"/>
                  <a:pt x="1182477" y="1283465"/>
                  <a:pt x="1244906" y="1200839"/>
                </a:cubicBezTo>
                <a:cubicBezTo>
                  <a:pt x="1307335" y="1118213"/>
                  <a:pt x="1349567" y="1039258"/>
                  <a:pt x="1388126" y="914400"/>
                </a:cubicBezTo>
                <a:cubicBezTo>
                  <a:pt x="1426685" y="789542"/>
                  <a:pt x="1443210" y="604092"/>
                  <a:pt x="1476260" y="451692"/>
                </a:cubicBezTo>
                <a:cubicBezTo>
                  <a:pt x="1509311" y="299292"/>
                  <a:pt x="1547870" y="149646"/>
                  <a:pt x="158642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84845" y="5661889"/>
                <a:ext cx="360040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845" y="5661889"/>
                <a:ext cx="360040" cy="438005"/>
              </a:xfrm>
              <a:prstGeom prst="rect">
                <a:avLst/>
              </a:prstGeom>
              <a:blipFill rotWithShape="0">
                <a:blip r:embed="rId6"/>
                <a:stretch>
                  <a:fillRect r="-3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67746" y="5724813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746" y="5724813"/>
                <a:ext cx="360040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7539000" y="5596111"/>
            <a:ext cx="133893" cy="1302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446618" y="5596111"/>
            <a:ext cx="133893" cy="1302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39552" y="2357176"/>
            <a:ext cx="4140968" cy="1500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20072" y="2357176"/>
            <a:ext cx="3922784" cy="14770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7344" y="4372344"/>
            <a:ext cx="4140968" cy="2524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20072" y="4372344"/>
            <a:ext cx="3922784" cy="2485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>
            <a:hlinkClick r:id="rId8" action="ppaction://hlinksldjump"/>
          </p:cNvPr>
          <p:cNvSpPr/>
          <p:nvPr/>
        </p:nvSpPr>
        <p:spPr>
          <a:xfrm>
            <a:off x="2843808" y="1915550"/>
            <a:ext cx="1672256" cy="3636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 To Slides </a:t>
            </a:r>
            <a:r>
              <a:rPr lang="en-GB" b="1" dirty="0"/>
              <a:t>&gt;&gt;</a:t>
            </a:r>
          </a:p>
        </p:txBody>
      </p:sp>
      <p:sp>
        <p:nvSpPr>
          <p:cNvPr id="33" name="Rectangle 32">
            <a:hlinkClick r:id="rId9" action="ppaction://hlinksldjump"/>
          </p:cNvPr>
          <p:cNvSpPr/>
          <p:nvPr/>
        </p:nvSpPr>
        <p:spPr>
          <a:xfrm>
            <a:off x="8494532" y="1872118"/>
            <a:ext cx="572258" cy="3636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&gt;&gt;</a:t>
            </a:r>
          </a:p>
        </p:txBody>
      </p:sp>
      <p:sp>
        <p:nvSpPr>
          <p:cNvPr id="34" name="Rectangle 33">
            <a:hlinkClick r:id="rId10" action="ppaction://hlinksldjump"/>
          </p:cNvPr>
          <p:cNvSpPr/>
          <p:nvPr/>
        </p:nvSpPr>
        <p:spPr>
          <a:xfrm>
            <a:off x="3999170" y="3929993"/>
            <a:ext cx="572258" cy="3636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&gt;&gt;</a:t>
            </a:r>
          </a:p>
        </p:txBody>
      </p:sp>
      <p:sp>
        <p:nvSpPr>
          <p:cNvPr id="35" name="Rectangle 34">
            <a:hlinkClick r:id="rId11" action="ppaction://hlinksldjump"/>
          </p:cNvPr>
          <p:cNvSpPr/>
          <p:nvPr/>
        </p:nvSpPr>
        <p:spPr>
          <a:xfrm>
            <a:off x="8500185" y="3925323"/>
            <a:ext cx="572258" cy="3636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&gt;&gt;</a:t>
            </a:r>
          </a:p>
        </p:txBody>
      </p:sp>
    </p:spTree>
    <p:extLst>
      <p:ext uri="{BB962C8B-B14F-4D97-AF65-F5344CB8AC3E}">
        <p14:creationId xmlns:p14="http://schemas.microsoft.com/office/powerpoint/2010/main" val="16084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ight Triangle 4"/>
          <p:cNvSpPr/>
          <p:nvPr/>
        </p:nvSpPr>
        <p:spPr>
          <a:xfrm>
            <a:off x="683568" y="1052736"/>
            <a:ext cx="2088232" cy="115212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31640" y="22048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+ 1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11967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2x - 1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69269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Determine 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Answer: x =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552" y="3645024"/>
            <a:ext cx="2232248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259632" y="32849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3x - 4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1800" y="39330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- 4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472514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Determine x</a:t>
            </a:r>
          </a:p>
          <a:p>
            <a:r>
              <a:rPr lang="en-GB" b="1" dirty="0"/>
              <a:t>Answer: x = 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Area = 28</a:t>
            </a:r>
          </a:p>
        </p:txBody>
      </p:sp>
      <p:sp>
        <p:nvSpPr>
          <p:cNvPr id="17" name="Right Triangle 16"/>
          <p:cNvSpPr/>
          <p:nvPr/>
        </p:nvSpPr>
        <p:spPr>
          <a:xfrm flipH="1">
            <a:off x="3563888" y="1196752"/>
            <a:ext cx="2304256" cy="115212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499992" y="23488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+ 2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8144" y="16288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1960" y="14127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+ 4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5896" y="76470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Determine the length of the hypotenuse.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3928" y="27809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Answer: x = 6</a:t>
            </a:r>
          </a:p>
        </p:txBody>
      </p:sp>
      <p:sp>
        <p:nvSpPr>
          <p:cNvPr id="23" name="Right Triangle 22"/>
          <p:cNvSpPr/>
          <p:nvPr/>
        </p:nvSpPr>
        <p:spPr>
          <a:xfrm rot="16200000" flipH="1">
            <a:off x="3779912" y="3573016"/>
            <a:ext cx="864096" cy="115212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Triangle 23"/>
          <p:cNvSpPr/>
          <p:nvPr/>
        </p:nvSpPr>
        <p:spPr>
          <a:xfrm rot="10800000" flipH="1">
            <a:off x="5364088" y="3717032"/>
            <a:ext cx="864096" cy="115212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508104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+ 1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5004048" y="40770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4x</a:t>
            </a:r>
          </a:p>
        </p:txBody>
      </p:sp>
      <p:sp>
        <p:nvSpPr>
          <p:cNvPr id="27" name="TextBox 26"/>
          <p:cNvSpPr txBox="1"/>
          <p:nvPr/>
        </p:nvSpPr>
        <p:spPr>
          <a:xfrm rot="5400000">
            <a:off x="4540642" y="3964414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5x + 2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39952" y="33569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51920" y="486916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Given the two triangles have the same area, determine x.</a:t>
            </a:r>
          </a:p>
          <a:p>
            <a:endParaRPr lang="en-GB" sz="1600" dirty="0"/>
          </a:p>
          <a:p>
            <a:r>
              <a:rPr lang="en-GB" sz="1600" b="1" dirty="0"/>
              <a:t>Answer: x = 2</a:t>
            </a:r>
          </a:p>
        </p:txBody>
      </p:sp>
      <p:sp>
        <p:nvSpPr>
          <p:cNvPr id="30" name="Flowchart: Manual Input 29"/>
          <p:cNvSpPr/>
          <p:nvPr/>
        </p:nvSpPr>
        <p:spPr>
          <a:xfrm>
            <a:off x="7020272" y="980728"/>
            <a:ext cx="1152128" cy="1368152"/>
          </a:xfrm>
          <a:prstGeom prst="flowChartManualIn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244408" y="1484784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4x + 2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60232" y="155679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36296" y="23488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x + 1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04248" y="26369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Answer: x = 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60232" y="76470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Determine 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92280" y="16288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Area = 96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32240" y="3140968"/>
            <a:ext cx="2411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[</a:t>
            </a:r>
            <a:r>
              <a:rPr lang="en-GB" sz="1400" dirty="0" err="1"/>
              <a:t>Maclaurin</a:t>
            </a:r>
            <a:r>
              <a:rPr lang="en-GB" sz="1400" dirty="0"/>
              <a:t>] An </a:t>
            </a:r>
            <a:r>
              <a:rPr lang="en-GB" sz="1400" i="1" dirty="0"/>
              <a:t>arithmetic</a:t>
            </a:r>
            <a:r>
              <a:rPr lang="en-GB" sz="1400" dirty="0"/>
              <a:t> sequence is one in which the difference between successive terms remains constant (for example, 4, 7, 10, 13, …). Suppose that a right-angled triangle has the property that the lengths of its sides form an arithmetic sequence. Prove that the sides of the triangle are in the ratio 3:4:5.</a:t>
            </a:r>
          </a:p>
          <a:p>
            <a:r>
              <a:rPr lang="en-GB" sz="1400" b="1" dirty="0"/>
              <a:t>Solution: Making sides x – a, x and x + a, we obtain x = 4a by Pythagoras. Thus sides are 3a, 4a, 5a which are in desired ratio.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9512" y="836712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9512" y="314096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9832" y="908720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59832" y="314096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56176" y="836712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372200" y="321297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itchFamily="2" charset="2"/>
              </a:rPr>
              <a:t>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71600" y="2708920"/>
            <a:ext cx="1512168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39552" y="5085184"/>
            <a:ext cx="1512168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23928" y="2780928"/>
            <a:ext cx="1512168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779912" y="5733256"/>
            <a:ext cx="1512168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020272" y="2708920"/>
            <a:ext cx="1512168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732239" y="5517232"/>
            <a:ext cx="2326035" cy="11121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55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Topic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156176" y="66797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…of solving by factorising.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6009" y="1369316"/>
                <a:ext cx="439248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r>
                  <a:rPr lang="en-GB" dirty="0"/>
                  <a:t> by factorising.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09" y="1369316"/>
                <a:ext cx="4392488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51084" y="1844824"/>
                <a:ext cx="3816424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084" y="1844824"/>
                <a:ext cx="3816424" cy="8897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6009" y="3621423"/>
                <a:ext cx="4392488" cy="20313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Determine the side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09" y="3621423"/>
                <a:ext cx="4392488" cy="20313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Triangle 8"/>
          <p:cNvSpPr/>
          <p:nvPr/>
        </p:nvSpPr>
        <p:spPr>
          <a:xfrm>
            <a:off x="1684121" y="4219191"/>
            <a:ext cx="1512168" cy="853374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44161" y="5088648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161" y="5088648"/>
                <a:ext cx="79208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6019" y="4371006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19" y="4371006"/>
                <a:ext cx="97210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60185" y="4203108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185" y="4203108"/>
                <a:ext cx="97210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11524" y="3861048"/>
                <a:ext cx="381642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+4=4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en-GB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524" y="3861048"/>
                <a:ext cx="3816424" cy="15696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05946" y="3984423"/>
                <a:ext cx="522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946" y="3984423"/>
                <a:ext cx="52205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79276" y="4887899"/>
                <a:ext cx="522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276" y="4887899"/>
                <a:ext cx="52205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33016" y="4969561"/>
                <a:ext cx="522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16" y="4969561"/>
                <a:ext cx="52205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15969" y="1373962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6721" y="3621423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6009" y="1743294"/>
            <a:ext cx="4392488" cy="11096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68497" y="3609030"/>
            <a:ext cx="3751975" cy="20437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53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#2 Solving by using the Quadratic Formula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55576" y="771372"/>
            <a:ext cx="802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Try to solve the following by factorising. What problem do you encounter?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47192" y="1951992"/>
                <a:ext cx="4248472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192" y="1951992"/>
                <a:ext cx="424847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55576" y="3194979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no two integers numbers which add to give 2 and multiply to give -5. We therefore can’t factorise.</a:t>
            </a:r>
          </a:p>
          <a:p>
            <a:endParaRPr lang="en-GB" sz="2400" dirty="0"/>
          </a:p>
          <a:p>
            <a:r>
              <a:rPr lang="en-GB" sz="2400" dirty="0"/>
              <a:t>We can use something called the </a:t>
            </a:r>
            <a:r>
              <a:rPr lang="en-GB" sz="2400" b="1" dirty="0"/>
              <a:t>Quadratic Formula </a:t>
            </a:r>
            <a:r>
              <a:rPr lang="en-GB" sz="2400" dirty="0"/>
              <a:t>to find solutions to quadratic equations (whether or not they factorise).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7188" y="3107518"/>
            <a:ext cx="7776864" cy="23957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129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Quadratic Formula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3053" y="1350544"/>
                <a:ext cx="5472608" cy="16214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  <a:latin typeface="Wingdings" panose="05000000000000000000" pitchFamily="2" charset="2"/>
                  </a:rPr>
                  <a:t>!</a:t>
                </a:r>
                <a:r>
                  <a:rPr lang="en-GB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𝑏𝑥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53" y="1350544"/>
                <a:ext cx="5472608" cy="16214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547269" y="2127736"/>
            <a:ext cx="2376264" cy="811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1" y="1121745"/>
            <a:ext cx="388843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Mr B’s Hint #1:</a:t>
            </a:r>
            <a:r>
              <a:rPr lang="en-GB" sz="1400" dirty="0"/>
              <a:t> Notice that we need 0 on the RHS.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1560" y="3379810"/>
                <a:ext cx="6984776" cy="3214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en-GB" dirty="0"/>
                  <a:t> giving your answers to 3 significant figures.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=−3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4×1×−5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=4.19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=−1.19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79810"/>
                <a:ext cx="6984776" cy="3214341"/>
              </a:xfrm>
              <a:prstGeom prst="rect">
                <a:avLst/>
              </a:prstGeom>
              <a:blipFill rotWithShape="0">
                <a:blip r:embed="rId3"/>
                <a:stretch>
                  <a:fillRect l="-698" t="-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932040" y="3779920"/>
            <a:ext cx="404694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#2:</a:t>
            </a:r>
            <a:r>
              <a:rPr lang="en-GB" sz="1400" dirty="0"/>
              <a:t> You know you won’t be able to factorise if a GCSE question ends with “to 3sf” or “to 2dp”.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32040" y="4449390"/>
                <a:ext cx="4028088" cy="52322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#3:</a:t>
                </a:r>
                <a:r>
                  <a:rPr lang="en-GB" sz="1400" dirty="0"/>
                  <a:t> </a:t>
                </a:r>
                <a:r>
                  <a:rPr lang="en-GB" sz="1400" dirty="0" err="1"/>
                  <a:t>Explictly</a:t>
                </a:r>
                <a:r>
                  <a:rPr lang="en-GB" sz="1400" dirty="0"/>
                  <a:t> write out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/>
                  <a:t> to avoid making errors when you substitute into the formula.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449390"/>
                <a:ext cx="4028088" cy="523220"/>
              </a:xfrm>
              <a:prstGeom prst="rect">
                <a:avLst/>
              </a:prstGeom>
              <a:blipFill rotWithShape="1">
                <a:blip r:embed="rId4"/>
                <a:stretch>
                  <a:fillRect b="-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21696" y="5891133"/>
                <a:ext cx="4028088" cy="52322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/>
                  <a:t>#</a:t>
                </a:r>
                <a:r>
                  <a:rPr lang="en-GB" sz="1400" b="1" dirty="0"/>
                  <a:t>4:</a:t>
                </a:r>
                <a:r>
                  <a:rPr lang="en-GB" sz="1400" dirty="0"/>
                  <a:t> Use brackets around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GB" sz="1400" dirty="0"/>
                  <a:t> part: this will reduce the chance you make a sign error.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696" y="5891133"/>
                <a:ext cx="4028088" cy="523220"/>
              </a:xfrm>
              <a:prstGeom prst="rect">
                <a:avLst/>
              </a:prstGeom>
              <a:blipFill rotWithShape="1">
                <a:blip r:embed="rId5"/>
                <a:stretch>
                  <a:fillRect b="-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32040" y="5157192"/>
                <a:ext cx="4017744" cy="58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Don’t be intimidated by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1600" dirty="0"/>
                  <a:t>: calculate your value with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600" dirty="0"/>
                  <a:t> and then with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157192"/>
                <a:ext cx="4017744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452" t="-100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611560" y="3790107"/>
            <a:ext cx="3672408" cy="5130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1560" y="4489541"/>
            <a:ext cx="3672408" cy="6676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2829" y="5305803"/>
            <a:ext cx="3672408" cy="6676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2829" y="6080527"/>
            <a:ext cx="3672408" cy="6676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415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03053" y="1350544"/>
                <a:ext cx="5472608" cy="16214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  <a:latin typeface="Wingdings" panose="05000000000000000000" pitchFamily="2" charset="2"/>
                  </a:rPr>
                  <a:t>!</a:t>
                </a:r>
                <a:r>
                  <a:rPr lang="en-GB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𝑏𝑥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53" y="1350544"/>
                <a:ext cx="5472608" cy="16214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180226"/>
                  </p:ext>
                </p:extLst>
              </p:nvPr>
            </p:nvGraphicFramePr>
            <p:xfrm>
              <a:off x="323528" y="3429000"/>
              <a:ext cx="8424936" cy="245922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882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14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09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5097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79325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Equation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Solutions (to 3sf)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mtClean="0">
                                    <a:latin typeface="Cambria Math"/>
                                  </a:rPr>
                                  <m:t>+5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+1=0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=−4.79 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𝑜𝑟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=−0.209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−1=0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=1.62 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𝑜𝑟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=−0.618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+1=0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3−5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=−5.54 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𝑜𝑟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=0.541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+1=0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180226"/>
                  </p:ext>
                </p:extLst>
              </p:nvPr>
            </p:nvGraphicFramePr>
            <p:xfrm>
              <a:off x="323528" y="3429000"/>
              <a:ext cx="8424936" cy="245922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88232"/>
                    <a:gridCol w="1041495"/>
                    <a:gridCol w="1250979"/>
                    <a:gridCol w="1250979"/>
                    <a:gridCol w="279325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Equation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765" t="-8197" r="-511765" b="-5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9029" t="-8197" r="-322330" b="-5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0732" t="-8197" r="-223902" b="-5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Solutions (to 3sf)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8197" r="-303207" b="-4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765" t="-108197" r="-511765" b="-4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9029" t="-108197" r="-322330" b="-4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0732" t="-108197" r="-223902" b="-4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747" t="-108197" r="-218" b="-48524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11667" r="-303207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765" t="-211667" r="-511765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9029" t="-211667" r="-322330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0732" t="-211667" r="-223902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747" t="-211667" r="-218" b="-393333"/>
                          </a:stretch>
                        </a:blipFill>
                      </a:tcPr>
                    </a:tc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88889" r="-303207" b="-1383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765" t="-188889" r="-511765" b="-1383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9029" t="-188889" r="-322330" b="-1383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0732" t="-188889" r="-223902" b="-1383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747" t="-188889" r="-218" b="-13838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68852" r="-30320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765" t="-468852" r="-51176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9029" t="-468852" r="-32233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0732" t="-468852" r="-22390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747" t="-468852" r="-218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68852" r="-30320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765" t="-568852" r="-5117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9029" t="-568852" r="-32233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0732" t="-568852" r="-22390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 solutions.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2362597" y="3789040"/>
            <a:ext cx="1188132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50728" y="3789040"/>
            <a:ext cx="1236941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78696" y="3789040"/>
            <a:ext cx="1236941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5637" y="3789040"/>
            <a:ext cx="2732827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62597" y="4189344"/>
            <a:ext cx="1188132" cy="3144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50728" y="4189344"/>
            <a:ext cx="1236941" cy="3144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78696" y="4189344"/>
            <a:ext cx="1236941" cy="3144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15637" y="4189344"/>
            <a:ext cx="2732827" cy="3144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62597" y="4509120"/>
            <a:ext cx="118813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50728" y="4509120"/>
            <a:ext cx="1236941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78696" y="4509120"/>
            <a:ext cx="1236941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15637" y="4509120"/>
            <a:ext cx="2732827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62994" y="5157192"/>
            <a:ext cx="1188132" cy="3240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41754" y="5157192"/>
            <a:ext cx="1236941" cy="3240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78695" y="5157192"/>
            <a:ext cx="1236941" cy="3240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15637" y="5157192"/>
            <a:ext cx="2732827" cy="3240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62597" y="5481228"/>
            <a:ext cx="1188132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50728" y="5481228"/>
            <a:ext cx="1236941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78696" y="5481228"/>
            <a:ext cx="1236941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15637" y="5481228"/>
            <a:ext cx="2732827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58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54055" y="3703196"/>
                <a:ext cx="3671264" cy="1656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Find the exact value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latin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1+…</m:t>
                                </m:r>
                              </m:e>
                            </m:rad>
                          </m:e>
                        </m:rad>
                      </m:e>
                    </m:rad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𝒙</m:t>
                      </m:r>
                      <m:r>
                        <a:rPr lang="en-GB" sz="14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sz="1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/>
                            </a:rPr>
                            <m:t>𝒙</m:t>
                          </m:r>
                        </m:e>
                      </m:ra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latin typeface="Cambria Math"/>
                        </a:rPr>
                        <m:t>𝟏</m:t>
                      </m:r>
                      <m:r>
                        <a:rPr lang="en-GB" sz="1400" b="1" i="1" smtClean="0">
                          <a:latin typeface="Cambria Math"/>
                        </a:rPr>
                        <m:t>+</m:t>
                      </m:r>
                      <m:r>
                        <a:rPr lang="en-GB" sz="1400" b="1" i="1" smtClean="0"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/>
                        </a:rPr>
                        <m:t>−</m:t>
                      </m:r>
                      <m:r>
                        <a:rPr lang="en-GB" sz="1400" b="1" i="1" smtClean="0">
                          <a:latin typeface="Cambria Math"/>
                        </a:rPr>
                        <m:t>𝒙</m:t>
                      </m:r>
                      <m:r>
                        <a:rPr lang="en-GB" sz="1400" b="1" i="1" smtClean="0">
                          <a:latin typeface="Cambria Math"/>
                        </a:rPr>
                        <m:t>−</m:t>
                      </m:r>
                      <m:r>
                        <a:rPr lang="en-GB" sz="1400" b="1" i="1" smtClean="0">
                          <a:latin typeface="Cambria Math"/>
                        </a:rPr>
                        <m:t>𝟏</m:t>
                      </m:r>
                      <m:r>
                        <a:rPr lang="en-GB" sz="1400" b="1" i="1" smtClean="0"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latin typeface="Cambria Math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𝒙</m:t>
                      </m:r>
                      <m:r>
                        <a:rPr lang="en-GB" sz="1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>
                              <a:latin typeface="Cambria Math"/>
                            </a:rPr>
                            <m:t>𝟏</m:t>
                          </m:r>
                          <m:r>
                            <a:rPr lang="en-GB" sz="1400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>
                                  <a:latin typeface="Cambria Math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GB" sz="1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sz="1400" b="1" i="1" smtClean="0"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latin typeface="Cambria Math"/>
                        </a:rPr>
                        <m:t>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055" y="3703196"/>
                <a:ext cx="3671264" cy="1656415"/>
              </a:xfrm>
              <a:prstGeom prst="rect">
                <a:avLst/>
              </a:prstGeom>
              <a:blipFill rotWithShape="1">
                <a:blip r:embed="rId2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02324" y="1053966"/>
                <a:ext cx="3492972" cy="156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−2               </m:t>
                      </m:r>
                      <m:r>
                        <a:rPr lang="en-GB" sz="1400" b="1" i="1" smtClean="0">
                          <a:latin typeface="Cambria Math"/>
                        </a:rPr>
                        <m:t>𝒙</m:t>
                      </m:r>
                      <m:r>
                        <a:rPr lang="en-GB" sz="1400" b="1" i="1" smtClean="0"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latin typeface="Cambria Math"/>
                        </a:rPr>
                        <m:t>𝟑</m:t>
                      </m:r>
                      <m:r>
                        <a:rPr lang="en-GB" sz="1400" b="1" i="1" smtClean="0">
                          <a:latin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/>
                            </a:rPr>
                            <m:t>𝟏𝟏</m:t>
                          </m:r>
                        </m:e>
                      </m:rad>
                    </m:oMath>
                  </m:oMathPara>
                </a14:m>
                <a:br>
                  <a:rPr lang="en-GB" sz="1400" b="0" dirty="0"/>
                </a:br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+1               </m:t>
                      </m:r>
                      <m:r>
                        <a:rPr lang="en-GB" sz="1400" b="1" i="1" smtClean="0">
                          <a:latin typeface="Cambria Math"/>
                        </a:rPr>
                        <m:t>𝒙</m:t>
                      </m:r>
                      <m:r>
                        <a:rPr lang="en-GB" sz="1400" b="1" i="1" smtClean="0">
                          <a:latin typeface="Cambria Math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=3               </m:t>
                      </m:r>
                      <m:r>
                        <a:rPr lang="en-GB" sz="1400" b="1" i="1" smtClean="0">
                          <a:latin typeface="Cambria Math"/>
                        </a:rPr>
                        <m:t>𝒙</m:t>
                      </m:r>
                      <m:r>
                        <a:rPr lang="en-GB" sz="1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/>
                            </a:rPr>
                            <m:t>𝟏𝟓</m:t>
                          </m:r>
                          <m:r>
                            <a:rPr lang="en-GB" sz="1400" b="1" i="1" smtClean="0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latin typeface="Cambria Math"/>
                                </a:rPr>
                                <m:t>𝟏𝟐𝟗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324" y="1053966"/>
                <a:ext cx="3492972" cy="15610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Practising using the Quad Formula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882080" y="638717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 the following, giving your answers as </a:t>
            </a:r>
          </a:p>
          <a:p>
            <a:r>
              <a:rPr lang="en-GB" dirty="0"/>
              <a:t>(a) exact answers (involving surds) and </a:t>
            </a:r>
          </a:p>
          <a:p>
            <a:r>
              <a:rPr lang="en-GB" dirty="0"/>
              <a:t>(b) to 3 significant figures.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6016" y="1646829"/>
                <a:ext cx="4824536" cy="5107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Example:</a:t>
                </a:r>
              </a:p>
              <a:p>
                <a:r>
                  <a:rPr lang="en-GB" b="1" dirty="0"/>
                  <a:t>x</a:t>
                </a:r>
                <a:r>
                  <a:rPr lang="en-GB" b="1" baseline="30000" dirty="0"/>
                  <a:t>2</a:t>
                </a:r>
                <a:r>
                  <a:rPr lang="en-GB" b="1" dirty="0"/>
                  <a:t> + x – 1 		Exact: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𝒙</m:t>
                    </m:r>
                    <m:r>
                      <a:rPr lang="en-GB" b="1" i="1" smtClean="0">
                        <a:latin typeface="Cambria Math"/>
                      </a:rPr>
                      <m:t>=−</m:t>
                    </m:r>
                    <m:r>
                      <a:rPr lang="en-GB" b="1" i="1" smtClean="0">
                        <a:latin typeface="Cambria Math"/>
                      </a:rPr>
                      <m:t>𝟎</m:t>
                    </m:r>
                    <m:r>
                      <a:rPr lang="en-GB" b="1" i="1" smtClean="0">
                        <a:latin typeface="Cambria Math"/>
                      </a:rPr>
                      <m:t>.</m:t>
                    </m:r>
                    <m:r>
                      <a:rPr lang="en-GB" b="1" i="1" smtClean="0">
                        <a:latin typeface="Cambria Math"/>
                      </a:rPr>
                      <m:t>𝟓</m:t>
                    </m:r>
                    <m:r>
                      <a:rPr lang="en-GB" b="1" i="1" smtClean="0">
                        <a:latin typeface="Cambria Math"/>
                      </a:rPr>
                      <m:t>±</m:t>
                    </m:r>
                    <m:r>
                      <a:rPr lang="en-GB" b="1" i="1" smtClean="0">
                        <a:latin typeface="Cambria Math"/>
                      </a:rPr>
                      <m:t>𝟎</m:t>
                    </m:r>
                    <m:r>
                      <a:rPr lang="en-GB" b="1" i="1" smtClean="0">
                        <a:latin typeface="Cambria Math"/>
                      </a:rPr>
                      <m:t>.</m:t>
                    </m:r>
                    <m:r>
                      <a:rPr lang="en-GB" b="1" i="1" smtClean="0">
                        <a:latin typeface="Cambria Math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endParaRPr lang="en-GB" b="1" dirty="0"/>
              </a:p>
              <a:p>
                <a:r>
                  <a:rPr lang="en-GB" b="1" dirty="0"/>
                  <a:t>		Decimal:  x = -1.62 or x = 0.62</a:t>
                </a:r>
              </a:p>
              <a:p>
                <a:endParaRPr lang="en-GB" dirty="0"/>
              </a:p>
              <a:p>
                <a:r>
                  <a:rPr lang="en-GB" dirty="0"/>
                  <a:t>x</a:t>
                </a:r>
                <a:r>
                  <a:rPr lang="en-GB" baseline="30000" dirty="0"/>
                  <a:t>2</a:t>
                </a:r>
                <a:r>
                  <a:rPr lang="en-GB" dirty="0"/>
                  <a:t> + 3x + 1 = 0	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𝒙</m:t>
                    </m:r>
                    <m:r>
                      <a:rPr lang="en-GB" b="1" i="1" smtClean="0">
                        <a:latin typeface="Cambria Math"/>
                      </a:rPr>
                      <m:t>=−</m:t>
                    </m:r>
                    <m:r>
                      <a:rPr lang="en-GB" b="1" i="1" smtClean="0">
                        <a:latin typeface="Cambria Math"/>
                      </a:rPr>
                      <m:t>𝟐</m:t>
                    </m:r>
                    <m:r>
                      <a:rPr lang="en-GB" b="1" i="1" smtClean="0">
                        <a:latin typeface="Cambria Math"/>
                      </a:rPr>
                      <m:t>.</m:t>
                    </m:r>
                    <m:r>
                      <a:rPr lang="en-GB" b="1" i="1" smtClean="0">
                        <a:latin typeface="Cambria Math"/>
                      </a:rPr>
                      <m:t>𝟔𝟐</m:t>
                    </m:r>
                  </m:oMath>
                </a14:m>
                <a:r>
                  <a:rPr lang="en-GB" b="1" dirty="0"/>
                  <a:t> 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𝒙</m:t>
                    </m:r>
                    <m:r>
                      <a:rPr lang="en-GB" b="1" i="1" smtClean="0">
                        <a:latin typeface="Cambria Math"/>
                      </a:rPr>
                      <m:t>=−</m:t>
                    </m:r>
                    <m:r>
                      <a:rPr lang="en-GB" b="1" i="1" smtClean="0">
                        <a:latin typeface="Cambria Math"/>
                      </a:rPr>
                      <m:t>𝟎</m:t>
                    </m:r>
                    <m:r>
                      <a:rPr lang="en-GB" b="1" i="1" smtClean="0">
                        <a:latin typeface="Cambria Math"/>
                      </a:rPr>
                      <m:t>.</m:t>
                    </m:r>
                    <m:r>
                      <a:rPr lang="en-GB" b="1" i="1" smtClean="0">
                        <a:latin typeface="Cambria Math"/>
                      </a:rPr>
                      <m:t>𝟑𝟖𝟐</m:t>
                    </m:r>
                  </m:oMath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x</a:t>
                </a:r>
                <a:r>
                  <a:rPr lang="en-GB" baseline="30000" dirty="0"/>
                  <a:t>2</a:t>
                </a:r>
                <a:r>
                  <a:rPr lang="en-GB" dirty="0"/>
                  <a:t> – 6x + 2 = 0	x = 0.354 or x = 5.65</a:t>
                </a:r>
              </a:p>
              <a:p>
                <a:endParaRPr lang="en-GB" dirty="0"/>
              </a:p>
              <a:p>
                <a:r>
                  <a:rPr lang="en-GB" dirty="0"/>
                  <a:t>x</a:t>
                </a:r>
                <a:r>
                  <a:rPr lang="en-GB" baseline="30000" dirty="0"/>
                  <a:t>2</a:t>
                </a:r>
                <a:r>
                  <a:rPr lang="en-GB" dirty="0"/>
                  <a:t> + x – 5 = 0	x = -2.79 or x = 1.79</a:t>
                </a:r>
              </a:p>
              <a:p>
                <a:endParaRPr lang="en-GB" dirty="0"/>
              </a:p>
              <a:p>
                <a:r>
                  <a:rPr lang="en-GB" dirty="0"/>
                  <a:t>2y</a:t>
                </a:r>
                <a:r>
                  <a:rPr lang="en-GB" baseline="30000" dirty="0"/>
                  <a:t>2</a:t>
                </a:r>
                <a:r>
                  <a:rPr lang="en-GB" dirty="0"/>
                  <a:t> + 5y – 1 = 0	x = -2.69 or x = 0.186</a:t>
                </a:r>
              </a:p>
              <a:p>
                <a:endParaRPr lang="en-GB" dirty="0"/>
              </a:p>
              <a:p>
                <a:r>
                  <a:rPr lang="en-GB" dirty="0"/>
                  <a:t>x(2x + 3) = 4	x = -2.35 or x = 0.851</a:t>
                </a:r>
              </a:p>
              <a:p>
                <a:endParaRPr lang="en-GB" dirty="0"/>
              </a:p>
              <a:p>
                <a:r>
                  <a:rPr lang="en-GB" dirty="0"/>
                  <a:t>4(1–3x) = 2x(x+3)	x = -9.22 or x = 0.217</a:t>
                </a:r>
              </a:p>
              <a:p>
                <a:endParaRPr lang="en-GB" dirty="0"/>
              </a:p>
              <a:p>
                <a:r>
                  <a:rPr lang="en-GB" dirty="0"/>
                  <a:t>y(5y+1) = 4(3y+2)	y = -0.576 or y = 2.78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6" y="1646829"/>
                <a:ext cx="4824536" cy="5107167"/>
              </a:xfrm>
              <a:prstGeom prst="rect">
                <a:avLst/>
              </a:prstGeom>
              <a:blipFill rotWithShape="1">
                <a:blip r:embed="rId4"/>
                <a:stretch>
                  <a:fillRect l="-1010" t="-597" r="-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71592" y="69392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 the following. Use exact values.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80111" y="2733303"/>
                <a:ext cx="35273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sides of a rectangle are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3</m:t>
                    </m:r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4</m:t>
                    </m:r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1600" dirty="0"/>
                  <a:t>. Its area is 40. Determine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  <a:endParaRPr lang="en-GB" sz="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𝒙</m:t>
                      </m:r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r>
                        <a:rPr lang="en-GB" sz="1600" b="1" i="1" smtClean="0">
                          <a:latin typeface="Cambria Math"/>
                        </a:rPr>
                        <m:t>𝟏</m:t>
                      </m:r>
                      <m:r>
                        <a:rPr lang="en-GB" sz="1600" b="1" i="1" smtClean="0">
                          <a:latin typeface="Cambria Math"/>
                        </a:rPr>
                        <m:t>.</m:t>
                      </m:r>
                      <m:r>
                        <a:rPr lang="en-GB" sz="1600" b="1" i="1" smtClean="0">
                          <a:latin typeface="Cambria Math"/>
                        </a:rPr>
                        <m:t>𝟓𝟑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1" y="2733303"/>
                <a:ext cx="3527337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864" t="-2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178224" y="2708920"/>
            <a:ext cx="2753816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8224" y="3303013"/>
            <a:ext cx="2448272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8224" y="3879077"/>
            <a:ext cx="2448272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8224" y="4383133"/>
            <a:ext cx="2448272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78224" y="4959197"/>
            <a:ext cx="2448272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78224" y="5463253"/>
            <a:ext cx="2448272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71428" y="5940990"/>
            <a:ext cx="2448272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01569" y="1070765"/>
            <a:ext cx="1728192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01569" y="2171700"/>
            <a:ext cx="1728192" cy="443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01569" y="1646829"/>
            <a:ext cx="1728192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29349" y="3288728"/>
            <a:ext cx="1728192" cy="405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8024" y="710725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6056" y="693926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39544" y="2804495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N</a:t>
            </a:r>
            <a:endParaRPr lang="en-GB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5155704" y="3876021"/>
            <a:ext cx="288031" cy="3221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N</a:t>
            </a:r>
            <a:endParaRPr lang="en-GB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6528605" y="4211806"/>
            <a:ext cx="1728192" cy="11031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465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Typical PPQ and What to watch out for!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83568" y="90872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 2x</a:t>
            </a:r>
            <a:r>
              <a:rPr lang="en-GB" baseline="30000" dirty="0"/>
              <a:t>2</a:t>
            </a:r>
            <a:r>
              <a:rPr lang="en-GB" dirty="0"/>
              <a:t> – 7x – 3 = 0, giving your answer to 3 significant figures.</a:t>
            </a:r>
          </a:p>
          <a:p>
            <a:endParaRPr lang="en-GB" dirty="0"/>
          </a:p>
          <a:p>
            <a:r>
              <a:rPr lang="en-GB" b="1" dirty="0"/>
              <a:t>a = 2,   b = -7,   c = -3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3114848" cy="12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3717032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What kind of mistakes do you think might be easy to make?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If b is negative, then putting –b as negative as well. </a:t>
            </a:r>
            <a:br>
              <a:rPr lang="en-GB" dirty="0"/>
            </a:br>
            <a:r>
              <a:rPr lang="en-GB" dirty="0"/>
              <a:t>i.e. Using -7 in the fraction instead of 7.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When squaring a negative value of b, putting the result as negative.</a:t>
            </a:r>
            <a:br>
              <a:rPr lang="en-GB" dirty="0"/>
            </a:br>
            <a:r>
              <a:rPr lang="en-GB" dirty="0"/>
              <a:t>i.e. Using -49 in the fraction instead of 49.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When doing the -4ac bit, subtracting instead of adding when one of a or c is negative.</a:t>
            </a:r>
            <a:br>
              <a:rPr lang="en-GB" dirty="0"/>
            </a:br>
            <a:r>
              <a:rPr lang="en-GB" dirty="0"/>
              <a:t>i.e. Using -24 in the fraction instead of +24.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39552" y="1412776"/>
            <a:ext cx="8208912" cy="1944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41648" y="4037585"/>
            <a:ext cx="8208912" cy="1944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908720"/>
            <a:ext cx="43204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8887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#3 Solving by Completing the Square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11560" y="98072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Before we solve equations by completing the square, we’ll learn how to complete the square with a quadratic expression.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544" y="2008660"/>
            <a:ext cx="417646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What the devil is ‘completing the square’?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2636912"/>
                <a:ext cx="2304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636912"/>
                <a:ext cx="2304256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3879292" y="2636912"/>
            <a:ext cx="919088" cy="5232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69508" y="2636912"/>
                <a:ext cx="2758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+__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+__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508" y="2636912"/>
                <a:ext cx="275887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7704" y="3356992"/>
                <a:ext cx="53285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It means putting a quadratic expressions in the form on the right, i.e.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only appears once.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356992"/>
                <a:ext cx="5328592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030" t="-5660" r="-1716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39552" y="4365104"/>
            <a:ext cx="417646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What’s the point?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9308" y="4857025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has two main uses of which we will explore: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b="1" dirty="0"/>
              <a:t>Solving quadratic equations </a:t>
            </a:r>
            <a:r>
              <a:rPr lang="en-GB" dirty="0"/>
              <a:t>(including deriving the quadratic formula!).</a:t>
            </a:r>
          </a:p>
          <a:p>
            <a:pPr marL="342900" indent="-342900">
              <a:buAutoNum type="arabicPeriod"/>
            </a:pPr>
            <a:r>
              <a:rPr lang="en-GB" b="1" dirty="0"/>
              <a:t>Sketching quadratic equations</a:t>
            </a:r>
            <a:r>
              <a:rPr lang="en-GB" dirty="0"/>
              <a:t> to find minimum points and roots.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5088" y="2399440"/>
            <a:ext cx="7669360" cy="16038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4764" y="4806825"/>
            <a:ext cx="7669360" cy="18769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085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2474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Expand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5764" y="2303294"/>
                <a:ext cx="3816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+6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+9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764" y="2303294"/>
                <a:ext cx="381642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55764" y="3023374"/>
                <a:ext cx="5412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+1=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+10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+26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764" y="3023374"/>
                <a:ext cx="541258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55764" y="3815462"/>
                <a:ext cx="4536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−6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+9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764" y="3815462"/>
                <a:ext cx="453650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055964" y="2303294"/>
            <a:ext cx="259228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3023374"/>
            <a:ext cx="259228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5964" y="3817758"/>
            <a:ext cx="259228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8656" y="5301208"/>
                <a:ext cx="74168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What do you notice about the coefficient of the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/>
                  <a:t> term in each case?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56" y="5301208"/>
                <a:ext cx="7416824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643" t="-641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55764" y="4578832"/>
                <a:ext cx="4536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+2</m:t>
                      </m:r>
                      <m:r>
                        <a:rPr lang="en-GB" sz="2800" b="0" i="1" smtClean="0">
                          <a:latin typeface="Cambria Math"/>
                        </a:rPr>
                        <m:t>𝑎𝑥</m:t>
                      </m:r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764" y="4578832"/>
                <a:ext cx="453650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057068" y="4578832"/>
            <a:ext cx="259228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Starter 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05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Completing the square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6786" y="869540"/>
                <a:ext cx="8243176" cy="1384995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Typical GCSE question:</a:t>
                </a:r>
              </a:p>
              <a:p>
                <a:r>
                  <a:rPr lang="en-GB" sz="2800" dirty="0"/>
                  <a:t>“Express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+6</m:t>
                    </m:r>
                    <m:r>
                      <a:rPr lang="en-GB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/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r>
                      <a:rPr lang="en-GB" sz="28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GB" sz="2800" dirty="0"/>
                  <a:t>, where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GB" sz="2800" dirty="0"/>
                  <a:t> are constants.”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86" y="869540"/>
                <a:ext cx="8243176" cy="1384995"/>
              </a:xfrm>
              <a:prstGeom prst="rect">
                <a:avLst/>
              </a:prstGeom>
              <a:blipFill rotWithShape="0">
                <a:blip r:embed="rId2"/>
                <a:stretch>
                  <a:fillRect b="-5534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19672" y="3140968"/>
                <a:ext cx="5400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140968"/>
                <a:ext cx="5400600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267744" y="3919802"/>
            <a:ext cx="369431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97211" y="4581128"/>
            <a:ext cx="2730773" cy="1119029"/>
            <a:chOff x="1697211" y="4581128"/>
            <a:chExt cx="2730773" cy="1119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697211" y="5053826"/>
                  <a:ext cx="2730773" cy="64633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Halve whatever number is on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dirty="0"/>
                    <a:t>, and write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 ___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7211" y="5053826"/>
                  <a:ext cx="2730773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27" t="-2727" b="-11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stCxn id="8" idx="0"/>
            </p:cNvCxnSpPr>
            <p:nvPr/>
          </p:nvCxnSpPr>
          <p:spPr>
            <a:xfrm flipV="1">
              <a:off x="3062598" y="4581128"/>
              <a:ext cx="141251" cy="47269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059832" y="4581129"/>
            <a:ext cx="5256584" cy="1983124"/>
            <a:chOff x="3059832" y="4581129"/>
            <a:chExt cx="5256584" cy="19831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059832" y="5917922"/>
                  <a:ext cx="5256584" cy="64633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We square this 3 and then ‘throw it away’ (so that the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a14:m>
                  <a:r>
                    <a:rPr lang="en-GB" dirty="0"/>
                    <a:t> cancels with the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a14:m>
                  <a:r>
                    <a:rPr lang="en-GB" dirty="0"/>
                    <a:t> in the expansion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dirty="0"/>
                    <a:t>.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5917922"/>
                  <a:ext cx="5256584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08" t="-3636" r="-462" b="-11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stCxn id="9" idx="0"/>
            </p:cNvCxnSpPr>
            <p:nvPr/>
          </p:nvCxnSpPr>
          <p:spPr>
            <a:xfrm flipH="1" flipV="1">
              <a:off x="5004048" y="4581129"/>
              <a:ext cx="684076" cy="133679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58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(quadratic) equations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7647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 now we’re moving on...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22048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x</a:t>
            </a:r>
            <a:r>
              <a:rPr lang="en-GB" sz="3600" baseline="30000" dirty="0"/>
              <a:t>2</a:t>
            </a:r>
            <a:r>
              <a:rPr lang="en-GB" sz="3600" dirty="0"/>
              <a:t> – 5x + 6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2048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= 0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1880" y="3501008"/>
            <a:ext cx="1944216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GB" dirty="0"/>
              <a:t>Click to Move 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17728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Quadratic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968" y="17728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Expression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3968" y="17728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Equation</a:t>
            </a:r>
          </a:p>
        </p:txBody>
      </p:sp>
    </p:spTree>
    <p:extLst>
      <p:ext uri="{BB962C8B-B14F-4D97-AF65-F5344CB8AC3E}">
        <p14:creationId xmlns:p14="http://schemas.microsoft.com/office/powerpoint/2010/main" val="39492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096E-6 C 0.01806 -0.01921 0.03628 -0.03817 0.05399 -0.04974 C 0.0717 -0.06131 0.09115 -0.06663 0.10608 -0.0694 C 0.12101 -0.07218 0.13073 -0.07472 0.14358 -0.06593 C 0.15642 -0.05714 0.16649 -0.0465 0.18351 -0.0162 C 0.20052 0.0141 0.23576 0.07887 0.24618 0.11589 C 0.2566 0.1529 0.2474 0.1714 0.24618 0.20633 C 0.24497 0.24126 0.24028 0.29377 0.23924 0.32569 C 0.23819 0.35762 0.23941 0.37103 0.2401 0.3974 C 0.2408 0.42377 0.24167 0.4594 0.24358 0.48438 C 0.24549 0.50936 0.24844 0.52856 0.25139 0.54799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Completing the square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5810" y="722411"/>
            <a:ext cx="319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More 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354836"/>
                <a:ext cx="756084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−2</m:t>
                      </m:r>
                      <m:r>
                        <a:rPr lang="en-GB" sz="3600" b="0" i="1" smtClean="0">
                          <a:latin typeface="Cambria Math"/>
                        </a:rPr>
                        <m:t>𝑥</m:t>
                      </m:r>
                      <m:r>
                        <a:rPr lang="en-GB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36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3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−6</m:t>
                      </m:r>
                      <m:r>
                        <a:rPr lang="en-GB" sz="3600" b="0" i="1" smtClean="0">
                          <a:latin typeface="Cambria Math"/>
                        </a:rPr>
                        <m:t>𝑥</m:t>
                      </m:r>
                      <m:r>
                        <a:rPr lang="en-GB" sz="3600" b="0" i="1" smtClean="0">
                          <a:latin typeface="Cambria Math"/>
                        </a:rPr>
                        <m:t>+4=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36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+8</m:t>
                      </m:r>
                      <m:r>
                        <a:rPr lang="en-GB" sz="3600" b="0" i="1" smtClean="0">
                          <a:latin typeface="Cambria Math"/>
                        </a:rPr>
                        <m:t>𝑥</m:t>
                      </m:r>
                      <m:r>
                        <a:rPr lang="en-GB" sz="3600" b="0" i="1" smtClean="0">
                          <a:latin typeface="Cambria Math"/>
                        </a:rPr>
                        <m:t>+1=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3600" b="0" i="1" smtClean="0">
                                  <a:latin typeface="Cambria Math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−15</m:t>
                      </m:r>
                    </m:oMath>
                  </m:oMathPara>
                </a14:m>
                <a:endParaRPr lang="en-GB" sz="3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+10</m:t>
                      </m:r>
                      <m:r>
                        <a:rPr lang="en-GB" sz="3600" b="0" i="1" smtClean="0">
                          <a:latin typeface="Cambria Math"/>
                        </a:rPr>
                        <m:t>𝑥</m:t>
                      </m:r>
                      <m:r>
                        <a:rPr lang="en-GB" sz="3600" b="0" i="1" smtClean="0">
                          <a:latin typeface="Cambria Math"/>
                        </a:rPr>
                        <m:t>−3=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3600" b="0" i="1" smtClean="0">
                                  <a:latin typeface="Cambria Math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−28</m:t>
                      </m:r>
                    </m:oMath>
                  </m:oMathPara>
                </a14:m>
                <a:endParaRPr lang="en-GB" sz="3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+4</m:t>
                      </m:r>
                      <m:r>
                        <a:rPr lang="en-GB" sz="3600" b="0" i="1" smtClean="0">
                          <a:latin typeface="Cambria Math"/>
                        </a:rPr>
                        <m:t>𝑥</m:t>
                      </m:r>
                      <m:r>
                        <a:rPr lang="en-GB" sz="3600" b="0" i="1" smtClean="0">
                          <a:latin typeface="Cambria Math"/>
                        </a:rPr>
                        <m:t>+3=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3600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3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−20</m:t>
                      </m:r>
                      <m:r>
                        <a:rPr lang="en-GB" sz="3600" b="0" i="1" smtClean="0">
                          <a:latin typeface="Cambria Math"/>
                        </a:rPr>
                        <m:t>𝑥</m:t>
                      </m:r>
                      <m:r>
                        <a:rPr lang="en-GB" sz="3600" b="0" i="1" smtClean="0">
                          <a:latin typeface="Cambria Math"/>
                        </a:rPr>
                        <m:t>+150=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3600" b="0" i="1" smtClean="0">
                                  <a:latin typeface="Cambria Math"/>
                                </a:rPr>
                                <m:t>−10</m:t>
                              </m:r>
                            </m:e>
                          </m:d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+50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54836"/>
                <a:ext cx="7560840" cy="34163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768948" y="1352550"/>
            <a:ext cx="3041302" cy="5450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3300" y="1897577"/>
            <a:ext cx="3041302" cy="5450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1850" y="2497309"/>
            <a:ext cx="3041302" cy="5450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1920" y="3062996"/>
            <a:ext cx="3041302" cy="5450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71850" y="3608023"/>
            <a:ext cx="3041302" cy="5450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9599" y="4153050"/>
            <a:ext cx="3041302" cy="5450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1600" y="5306753"/>
                <a:ext cx="3096344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−9+4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06753"/>
                <a:ext cx="3096344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30116" y="5332718"/>
                <a:ext cx="3096344" cy="10147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−16+1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116" y="5332718"/>
                <a:ext cx="3096344" cy="10147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7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1" y="1349354"/>
                <a:ext cx="5616624" cy="538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+2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+12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+6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−36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−22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−11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−121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+6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+10=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+14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+10=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+7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−39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−2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+16=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+15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−40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+20=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−20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−380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+5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−1=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29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−9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+20=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1" y="1349354"/>
                <a:ext cx="5616624" cy="53860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9605" y="1376428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301" y="1765297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302" y="2104814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302" y="2446626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302" y="2854805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302" y="3224290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997" y="3566627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997" y="4229674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8*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8997" y="5021762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997" y="5957866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6438" y="1399333"/>
            <a:ext cx="1886179" cy="345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69629" y="1759614"/>
            <a:ext cx="1886179" cy="345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69628" y="2134629"/>
            <a:ext cx="2218395" cy="345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59831" y="2508937"/>
            <a:ext cx="2218395" cy="345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13419" y="2853710"/>
            <a:ext cx="2218395" cy="345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24643" y="3261325"/>
            <a:ext cx="2218395" cy="345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91192" y="3593622"/>
            <a:ext cx="2218395" cy="345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51089" y="3978114"/>
            <a:ext cx="2218395" cy="843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15815" y="4876824"/>
            <a:ext cx="2218395" cy="843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59831" y="5739980"/>
            <a:ext cx="2218395" cy="9656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9605" y="764704"/>
                <a:ext cx="54245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the following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r>
                      <a:rPr lang="en-GB" sz="2000" b="0" i="1" smtClean="0">
                        <a:latin typeface="Cambria Math"/>
                      </a:rPr>
                      <m:t>𝑞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5" y="764704"/>
                <a:ext cx="5424523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124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849663" y="1368746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Wingdings" panose="05000000000000000000" pitchFamily="2" charset="2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54883" y="1368746"/>
                <a:ext cx="3711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  <m:r>
                        <a:rPr lang="en-GB" b="0" i="1" smtClean="0">
                          <a:latin typeface="Cambria Math"/>
                        </a:rPr>
                        <m:t>𝑎𝑥</m:t>
                      </m:r>
                      <m:r>
                        <a:rPr lang="en-GB" b="0" i="1" smtClean="0">
                          <a:latin typeface="Cambria Math"/>
                        </a:rPr>
                        <m:t>+1=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883" y="1368746"/>
                <a:ext cx="371104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146863" y="1366866"/>
            <a:ext cx="1927029" cy="345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9663" y="1850385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Wingdings" panose="05000000000000000000" pitchFamily="2" charset="2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00677" y="1850385"/>
                <a:ext cx="3765250" cy="80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77" y="1850385"/>
                <a:ext cx="3765250" cy="8047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937950" y="1911812"/>
            <a:ext cx="2135942" cy="743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5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a14:m>
                  <a:r>
                    <a:rPr lang="en-GB" sz="3200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7" y="1186871"/>
                <a:ext cx="5424523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1186871"/>
                <a:ext cx="5424523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67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764704"/>
                <a:ext cx="8568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 far the coefficient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term has been 1. What if it isn’t?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56895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6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6104" y="1682063"/>
                <a:ext cx="8064896" cy="2034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04" y="1682063"/>
                <a:ext cx="8064896" cy="2034018"/>
              </a:xfrm>
              <a:prstGeom prst="rect">
                <a:avLst/>
              </a:prstGeom>
              <a:blipFill rotWithShape="0">
                <a:blip r:embed="rId5"/>
                <a:stretch>
                  <a:fillRect l="-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7" y="3798605"/>
                <a:ext cx="5424523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2−4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3798605"/>
                <a:ext cx="5424523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6104" y="4294444"/>
                <a:ext cx="8064896" cy="240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−1−1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=4−2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04" y="4294444"/>
                <a:ext cx="8064896" cy="24033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83568" y="2097977"/>
            <a:ext cx="3168352" cy="345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3568" y="2472646"/>
            <a:ext cx="3168352" cy="8123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3568" y="3345660"/>
            <a:ext cx="3168352" cy="345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184" y="4335695"/>
            <a:ext cx="3168352" cy="345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568" y="4722814"/>
            <a:ext cx="3168352" cy="345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3568" y="5074930"/>
            <a:ext cx="3168352" cy="8282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3568" y="5954605"/>
            <a:ext cx="3168352" cy="345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3568" y="6344712"/>
            <a:ext cx="3168352" cy="345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1904" y="1721780"/>
                <a:ext cx="4033020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Just factorise out the coefficient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term. Now we have an expression just like before for which we can complete the square!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904" y="1721780"/>
                <a:ext cx="4033020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602" t="-709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691904" y="2737249"/>
            <a:ext cx="403302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Now expand out the </a:t>
            </a:r>
            <a:r>
              <a:rPr lang="en-GB" sz="1600" b="1" dirty="0"/>
              <a:t>outer</a:t>
            </a:r>
            <a:r>
              <a:rPr lang="en-GB" sz="1600" dirty="0"/>
              <a:t> brackets.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1428" y="4430426"/>
                <a:ext cx="4033020" cy="58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Reorder the terms so you always start with something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4430426"/>
                <a:ext cx="4033020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602" t="-100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571428" y="5151183"/>
            <a:ext cx="403302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Be jolly careful with your signs!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1428" y="5875197"/>
            <a:ext cx="403302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/>
              <a:t>You </a:t>
            </a:r>
            <a:r>
              <a:rPr lang="en-GB" sz="1600" dirty="0"/>
              <a:t>were technically done on the previous line, but it’s nice to reorder the terms so it’s more explicitly in the requested form.</a:t>
            </a:r>
          </a:p>
        </p:txBody>
      </p:sp>
    </p:spTree>
    <p:extLst>
      <p:ext uri="{BB962C8B-B14F-4D97-AF65-F5344CB8AC3E}">
        <p14:creationId xmlns:p14="http://schemas.microsoft.com/office/powerpoint/2010/main" val="16254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58280" y="101274"/>
                <a:ext cx="72728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Express the following in the form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GB" sz="2400" i="1">
                        <a:solidFill>
                          <a:schemeClr val="bg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80" y="101274"/>
                <a:ext cx="727280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5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3528" y="664068"/>
                <a:ext cx="25737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−</m:t>
                      </m:r>
                      <m:r>
                        <a:rPr lang="en-GB" sz="2800" i="1">
                          <a:latin typeface="Cambria Math"/>
                        </a:rPr>
                        <m:t>8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+10 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64068"/>
                <a:ext cx="257378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228184" y="664068"/>
                <a:ext cx="25737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−</m:t>
                      </m:r>
                      <m:r>
                        <a:rPr lang="en-GB" sz="2800" i="1">
                          <a:latin typeface="Cambria Math"/>
                        </a:rPr>
                        <m:t>8</m:t>
                      </m:r>
                      <m:r>
                        <a:rPr lang="en-GB" sz="2800" i="1">
                          <a:latin typeface="Cambria Math"/>
                        </a:rPr>
                        <m:t>𝑥</m:t>
                      </m:r>
                      <m:r>
                        <a:rPr lang="en-GB" sz="2800" i="1">
                          <a:latin typeface="Cambria Math"/>
                        </a:rPr>
                        <m:t>+10 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664068"/>
                <a:ext cx="257378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909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1772816"/>
                <a:ext cx="6192688" cy="3857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+4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−12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+28=2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+24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−10=3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−58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+20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−19=5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−39</m:t>
                      </m:r>
                    </m:oMath>
                  </m:oMathPara>
                </a14:m>
                <a:endParaRPr lang="en-GB" sz="2400" b="0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+2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+16</m:t>
                      </m:r>
                      <m:r>
                        <a:rPr lang="en-GB" sz="2400" b="0" i="0" smtClean="0">
                          <a:latin typeface="Cambria Math"/>
                        </a:rPr>
                        <m:t>=17−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0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9+4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=13−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1−3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="0" dirty="0"/>
              </a:p>
              <a:p>
                <a:endParaRPr lang="en-GB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72816"/>
                <a:ext cx="6192688" cy="3857466"/>
              </a:xfrm>
              <a:prstGeom prst="rect">
                <a:avLst/>
              </a:prstGeom>
              <a:blipFill rotWithShape="0">
                <a:blip r:embed="rId2"/>
                <a:stretch>
                  <a:fillRect l="-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980728"/>
                <a:ext cx="73448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Put in the form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𝑞</m:t>
                    </m:r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80728"/>
                <a:ext cx="734481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24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6811" y="1797236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507" y="2186105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508" y="2525622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508" y="2867434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454" y="3701549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454" y="4071034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149" y="4598037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11760" y="1792520"/>
            <a:ext cx="2533539" cy="374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04658" y="2151574"/>
            <a:ext cx="2533539" cy="374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4658" y="2520906"/>
            <a:ext cx="2533539" cy="374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04658" y="2915291"/>
            <a:ext cx="2533539" cy="374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03848" y="3569942"/>
            <a:ext cx="2533539" cy="4340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16099" y="4015649"/>
            <a:ext cx="2533539" cy="374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91125" y="4440366"/>
            <a:ext cx="2533539" cy="8174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0453" y="5605862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Wingdings" panose="05000000000000000000" pitchFamily="2" charset="2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6184" y="5555448"/>
                <a:ext cx="20449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84" y="5555448"/>
                <a:ext cx="204494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36799" y="5247737"/>
                <a:ext cx="5860357" cy="167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𝒂𝒄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99" y="5247737"/>
                <a:ext cx="5860357" cy="16777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059832" y="5300820"/>
            <a:ext cx="5760640" cy="15143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96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Uses of Completing The Square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1052736"/>
            <a:ext cx="5256584" cy="52322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/>
              <a:t>1. Sketching Parabolas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77281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You can find this in the ‘Sketching Quadratic Equations’ slides.</a:t>
            </a:r>
          </a:p>
          <a:p>
            <a:r>
              <a:rPr lang="en-GB" dirty="0"/>
              <a:t>Completing the square allows us to find the minimum or maximum point of a curve, and is especially useful for sketching when the quadratic has no ‘roots’.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960104"/>
            <a:ext cx="5256584" cy="52322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/>
              <a:t>2. Solving Quadratics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608" y="3737812"/>
                <a:ext cx="5256584" cy="2670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−5=0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+1=±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=−1±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737812"/>
                <a:ext cx="5256584" cy="26707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211960" y="4174749"/>
            <a:ext cx="4464496" cy="369332"/>
            <a:chOff x="4211960" y="4174749"/>
            <a:chExt cx="446449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5292080" y="4174749"/>
              <a:ext cx="3384376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/>
                <a:t>Complete the square on LHS.</a:t>
              </a: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>
              <a:off x="4211960" y="4359415"/>
              <a:ext cx="1080120" cy="16557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211960" y="4682806"/>
            <a:ext cx="4464496" cy="369332"/>
            <a:chOff x="4211960" y="4174749"/>
            <a:chExt cx="4464496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5292080" y="4174749"/>
              <a:ext cx="3384376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/>
                <a:t>Move lone constant to other side.</a:t>
              </a: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>
              <a:off x="4211960" y="4359415"/>
              <a:ext cx="1080120" cy="9445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211960" y="5254884"/>
            <a:ext cx="4464496" cy="646331"/>
            <a:chOff x="4211960" y="4174749"/>
            <a:chExt cx="446449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292080" y="4174749"/>
                  <a:ext cx="3384376" cy="64633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Now make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dirty="0"/>
                    <a:t> the subject.</a:t>
                  </a:r>
                </a:p>
                <a:p>
                  <a:r>
                    <a:rPr lang="en-GB" b="1" dirty="0"/>
                    <a:t>KEY POINT: </a:t>
                  </a:r>
                  <a:r>
                    <a:rPr lang="en-GB" dirty="0"/>
                    <a:t>Don’t forget the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±</m:t>
                      </m:r>
                    </m:oMath>
                  </a14:m>
                  <a:r>
                    <a:rPr lang="en-GB" dirty="0"/>
                    <a:t>  !</a:t>
                  </a: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4174749"/>
                  <a:ext cx="3384376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73" t="-2727" b="-11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4211960" y="4453874"/>
              <a:ext cx="1080120" cy="4404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043608" y="4264047"/>
            <a:ext cx="3065684" cy="473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608" y="4781678"/>
            <a:ext cx="3065684" cy="473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608" y="5299309"/>
            <a:ext cx="3065684" cy="473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608" y="5834942"/>
            <a:ext cx="3065684" cy="473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73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by Completing the Square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412776"/>
                <a:ext cx="8640960" cy="3256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sz="2000" dirty="0"/>
                  <a:t>Put the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/>
                  <a:t>.</a:t>
                </a:r>
                <a:br>
                  <a:rPr lang="en-GB" sz="2000" dirty="0"/>
                </a:br>
                <a:br>
                  <a:rPr lang="en-GB" sz="20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br>
                  <a:rPr lang="en-GB" sz="2000" b="1" dirty="0"/>
                </a:br>
                <a:br>
                  <a:rPr lang="en-GB" sz="2000" dirty="0"/>
                </a:br>
                <a:endParaRPr lang="en-GB" sz="2000" dirty="0"/>
              </a:p>
              <a:p>
                <a:pPr marL="342900" indent="-342900">
                  <a:buAutoNum type="alphaLcParenR"/>
                </a:pPr>
                <a:r>
                  <a:rPr lang="en-GB" sz="2000" dirty="0"/>
                  <a:t>Hence find the exact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GB" sz="2000" b="0" i="1" dirty="0">
                    <a:latin typeface="Cambria Math" panose="02040503050406030204" pitchFamily="18" charset="0"/>
                  </a:rPr>
                  <a:t>.</a:t>
                </a:r>
                <a:br>
                  <a:rPr lang="en-GB" sz="2000" b="0" i="1" dirty="0">
                    <a:latin typeface="Cambria Math" panose="02040503050406030204" pitchFamily="18" charset="0"/>
                  </a:rPr>
                </a:br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2776"/>
                <a:ext cx="8640960" cy="3256661"/>
              </a:xfrm>
              <a:prstGeom prst="rect">
                <a:avLst/>
              </a:prstGeom>
              <a:blipFill rotWithShape="1">
                <a:blip r:embed="rId2"/>
                <a:stretch>
                  <a:fillRect l="-705" t="-1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50621" y="4875999"/>
            <a:ext cx="4392488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Hint: </a:t>
            </a:r>
            <a:r>
              <a:rPr lang="en-GB" dirty="0"/>
              <a:t>Be careful to observe how the question asks you to give your solution.</a:t>
            </a:r>
          </a:p>
          <a:p>
            <a:r>
              <a:rPr lang="en-GB" dirty="0"/>
              <a:t>If it says </a:t>
            </a:r>
            <a:r>
              <a:rPr lang="en-GB" b="1" u="sng" dirty="0"/>
              <a:t>exact</a:t>
            </a:r>
            <a:r>
              <a:rPr lang="en-GB" dirty="0"/>
              <a:t> solution, then you have to use surds, because any decimal form would be a rounded value.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298" y="765762"/>
            <a:ext cx="8461173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Possible GCSE question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7042" y="2005340"/>
            <a:ext cx="3065684" cy="473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7042" y="3501007"/>
            <a:ext cx="3065684" cy="1168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01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1290" y="1570587"/>
                <a:ext cx="2520280" cy="171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𝟏𝟒</m:t>
                      </m:r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90" y="1570587"/>
                <a:ext cx="2520280" cy="1717778"/>
              </a:xfrm>
              <a:prstGeom prst="rect">
                <a:avLst/>
              </a:prstGeom>
              <a:blipFill rotWithShape="0">
                <a:blip r:embed="rId3"/>
                <a:stretch>
                  <a:fillRect b="-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59298" y="765762"/>
            <a:ext cx="8461173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Complete the square to find exact solutions to…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9884" y="1570587"/>
                <a:ext cx="2520280" cy="1760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+24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884" y="1570587"/>
                <a:ext cx="2520280" cy="17606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24816" y="3528820"/>
                <a:ext cx="4249043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Key point: </a:t>
                </a:r>
                <a:r>
                  <a:rPr lang="en-GB" sz="1400" dirty="0"/>
                  <a:t>Notice that when we have an equation rather than an expression, we can just divide by 6 rather than having to factorise out the 6 (because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0÷6=0</m:t>
                    </m:r>
                  </m:oMath>
                </a14:m>
                <a:r>
                  <a:rPr lang="en-GB" sz="1400" dirty="0"/>
                  <a:t>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816" y="3528820"/>
                <a:ext cx="4249043" cy="738664"/>
              </a:xfrm>
              <a:prstGeom prst="rect">
                <a:avLst/>
              </a:prstGeom>
              <a:blipFill rotWithShape="1">
                <a:blip r:embed="rId5"/>
                <a:stretch>
                  <a:fillRect r="-999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115616" y="1919666"/>
            <a:ext cx="2736304" cy="14308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13374" y="1919666"/>
            <a:ext cx="2736304" cy="14308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13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583" y="1772816"/>
                <a:ext cx="7992887" cy="5282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+1=0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ra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𝟏𝟐𝟕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𝟖𝟕</m:t>
                      </m:r>
                    </m:oMath>
                  </m:oMathPara>
                </a14:m>
                <a:endParaRPr lang="en-GB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+2=0           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𝟑𝟓𝟒</m:t>
                      </m:r>
                    </m:oMath>
                  </m:oMathPara>
                </a14:m>
                <a:endParaRPr lang="en-GB" sz="2000" b="1" dirty="0"/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+10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−1=0       </m:t>
                    </m:r>
                    <m:r>
                      <a:rPr lang="en-GB" sz="2000" b="1" i="1" smtClean="0">
                        <a:latin typeface="Cambria Math"/>
                      </a:rPr>
                      <m:t>𝒙</m:t>
                    </m:r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latin typeface="Cambria Math"/>
                      </a:rPr>
                      <m:t>𝟓</m:t>
                    </m:r>
                    <m:r>
                      <a:rPr lang="en-GB" sz="2000" b="1" i="1" smtClean="0">
                        <a:latin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1" i="1" smtClean="0">
                            <a:latin typeface="Cambria Math"/>
                          </a:rPr>
                          <m:t>𝟐𝟒</m:t>
                        </m:r>
                      </m:e>
                    </m:rad>
                    <m:r>
                      <a:rPr lang="en-GB" sz="2000" b="1" i="1" smtClean="0">
                        <a:latin typeface="Cambria Math"/>
                      </a:rPr>
                      <m:t>             </m:t>
                    </m:r>
                    <m:r>
                      <a:rPr lang="en-GB" sz="2000" b="1" i="1" smtClean="0">
                        <a:latin typeface="Cambria Math"/>
                      </a:rPr>
                      <m:t>𝒙</m:t>
                    </m:r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latin typeface="Cambria Math"/>
                      </a:rPr>
                      <m:t>𝟎</m:t>
                    </m:r>
                    <m:r>
                      <a:rPr lang="en-GB" sz="2000" b="1" i="1" smtClean="0">
                        <a:latin typeface="Cambria Math"/>
                      </a:rPr>
                      <m:t>.</m:t>
                    </m:r>
                    <m:r>
                      <a:rPr lang="en-GB" sz="2000" b="1" i="1" smtClean="0">
                        <a:latin typeface="Cambria Math"/>
                      </a:rPr>
                      <m:t>𝟏𝟎𝟏</m:t>
                    </m:r>
                    <m:r>
                      <a:rPr lang="en-GB" sz="2000" b="1" i="1" smtClean="0">
                        <a:latin typeface="Cambria Math"/>
                      </a:rPr>
                      <m:t> </m:t>
                    </m:r>
                    <m:r>
                      <a:rPr lang="en-GB" sz="2000" b="1" i="1" smtClean="0">
                        <a:latin typeface="Cambria Math"/>
                      </a:rPr>
                      <m:t>𝒐𝒓</m:t>
                    </m:r>
                    <m:r>
                      <a:rPr lang="en-GB" sz="2000" b="1" i="1" smtClean="0">
                        <a:latin typeface="Cambria Math"/>
                      </a:rPr>
                      <m:t> </m:t>
                    </m:r>
                    <m:r>
                      <a:rPr lang="en-GB" sz="2000" b="1" i="1" smtClean="0">
                        <a:latin typeface="Cambria Math"/>
                      </a:rPr>
                      <m:t>𝒙</m:t>
                    </m:r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latin typeface="Cambria Math"/>
                      </a:rPr>
                      <m:t>𝟗</m:t>
                    </m:r>
                    <m:r>
                      <a:rPr lang="en-GB" sz="2000" b="1" i="1" smtClean="0">
                        <a:latin typeface="Cambria Math"/>
                      </a:rPr>
                      <m:t>.</m:t>
                    </m:r>
                    <m:r>
                      <a:rPr lang="en-GB" sz="2000" b="1" i="1" smtClean="0">
                        <a:latin typeface="Cambria Math"/>
                      </a:rPr>
                      <m:t>𝟗𝟎</m:t>
                    </m:r>
                  </m:oMath>
                </a14:m>
                <a:r>
                  <a:rPr lang="en-GB" sz="2000" b="1" i="1" dirty="0">
                    <a:latin typeface="Cambria Math" panose="02040503050406030204" pitchFamily="18" charset="0"/>
                  </a:rPr>
                  <a:t>      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−4=0      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𝟑𝟕</m:t>
                      </m:r>
                    </m:oMath>
                  </m:oMathPara>
                </a14:m>
                <a:endParaRPr lang="en-GB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                      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𝟔𝟏𝟖</m:t>
                      </m:r>
                    </m:oMath>
                  </m:oMathPara>
                </a14:m>
                <a:endParaRPr lang="en-GB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=10        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𝟏𝟒𝟎</m:t>
                      </m:r>
                    </m:oMath>
                  </m:oMathPara>
                </a14:m>
                <a:br>
                  <a:rPr lang="en-GB" sz="2000" b="0" dirty="0"/>
                </a:br>
                <a:endParaRPr lang="en-GB" sz="700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b="0" dirty="0"/>
                  <a:t> (giving your answer in terms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b="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b="0" dirty="0"/>
                  <a:t>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1" i="1" smtClean="0">
                                      <a:latin typeface="Cambria Math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GB" sz="12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2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12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12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12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GB" sz="1200" b="1" i="1" smtClean="0">
                          <a:latin typeface="Cambria Math"/>
                        </a:rPr>
                        <m:t>=</m:t>
                      </m:r>
                      <m:r>
                        <a:rPr lang="en-GB" sz="1200" b="1" i="1" smtClean="0">
                          <a:latin typeface="Cambria Math"/>
                        </a:rPr>
                        <m:t>𝒃</m:t>
                      </m:r>
                      <m:r>
                        <a:rPr lang="en-GB" sz="1200" b="1" i="1" smtClean="0">
                          <a:latin typeface="Cambria Math"/>
                        </a:rPr>
                        <m:t>                  </m:t>
                      </m:r>
                      <m:sSup>
                        <m:sSup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1" i="1" smtClean="0">
                                      <a:latin typeface="Cambria Math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GB" sz="12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2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1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GB" sz="1200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en-GB" sz="12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12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12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200" b="1" i="1" smtClean="0">
                          <a:latin typeface="Cambria Math"/>
                        </a:rPr>
                        <m:t>𝒙</m:t>
                      </m:r>
                      <m:r>
                        <a:rPr lang="en-GB" sz="12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GB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sz="1200" b="1" i="1" smtClean="0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GB" sz="1200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GB" sz="1200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GB" sz="1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GB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sz="1200" b="1" i="1" smtClean="0">
                          <a:latin typeface="Cambria Math"/>
                        </a:rPr>
                        <m:t>                 </m:t>
                      </m:r>
                      <m:r>
                        <a:rPr lang="en-GB" sz="1200" b="1" i="1">
                          <a:latin typeface="Cambria Math"/>
                        </a:rPr>
                        <m:t>𝒙</m:t>
                      </m:r>
                      <m:r>
                        <a:rPr lang="en-GB" sz="1200" b="1" i="1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GB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GB" sz="1200" b="1" i="1" smtClean="0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2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GB" sz="1200" b="1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GB" sz="1200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GB" sz="12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GB" sz="12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  <a:p>
                <a:r>
                  <a:rPr lang="en-GB" sz="2000" dirty="0"/>
                  <a:t>By forming an appropriate equation and completing the square, show that the value of the infinite expression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/>
                              </a:rPr>
                              <m:t>…</m:t>
                            </m:r>
                          </m:den>
                        </m:f>
                      </m:den>
                    </m:f>
                  </m:oMath>
                </a14:m>
                <a:r>
                  <a:rPr lang="en-GB" sz="2000" dirty="0"/>
                  <a:t> is the Golden Ratio, 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.</a:t>
                </a:r>
              </a:p>
              <a:p>
                <a:endParaRPr lang="en-GB" sz="800" dirty="0"/>
              </a:p>
              <a:p>
                <a:r>
                  <a:rPr lang="en-GB" sz="1200" b="1" dirty="0"/>
                  <a:t>Let </a:t>
                </a:r>
                <a14:m>
                  <m:oMath xmlns:m="http://schemas.openxmlformats.org/officeDocument/2006/math">
                    <m:r>
                      <a:rPr lang="en-GB" sz="1200" b="1" i="1">
                        <a:latin typeface="Cambria Math"/>
                      </a:rPr>
                      <m:t>𝒙</m:t>
                    </m:r>
                    <m:r>
                      <a:rPr lang="en-GB" sz="1200" b="1" i="1">
                        <a:latin typeface="Cambria Math"/>
                      </a:rPr>
                      <m:t>=</m:t>
                    </m:r>
                    <m:r>
                      <a:rPr lang="en-GB" sz="1200" b="1" i="1">
                        <a:latin typeface="Cambria Math"/>
                      </a:rPr>
                      <m:t>𝟏</m:t>
                    </m:r>
                    <m:r>
                      <a:rPr lang="en-GB" sz="12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1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1200" b="1" i="1">
                            <a:latin typeface="Cambria Math"/>
                          </a:rPr>
                          <m:t>𝟏</m:t>
                        </m:r>
                        <m:r>
                          <a:rPr lang="en-GB" sz="12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GB" sz="1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1200" b="1" i="1">
                                <a:latin typeface="Cambria Math"/>
                              </a:rPr>
                              <m:t>…</m:t>
                            </m:r>
                          </m:den>
                        </m:f>
                      </m:den>
                    </m:f>
                  </m:oMath>
                </a14:m>
                <a:r>
                  <a:rPr lang="en-GB" sz="1200" b="1" dirty="0"/>
                  <a:t>. Then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/>
                      </a:rPr>
                      <m:t>𝒙</m:t>
                    </m:r>
                    <m:r>
                      <a:rPr lang="en-GB" sz="1200" b="1" i="1" smtClean="0">
                        <a:latin typeface="Cambria Math"/>
                      </a:rPr>
                      <m:t>=</m:t>
                    </m:r>
                    <m:r>
                      <a:rPr lang="en-GB" sz="1200" b="1" i="1" smtClean="0">
                        <a:latin typeface="Cambria Math"/>
                      </a:rPr>
                      <m:t>𝟏</m:t>
                    </m:r>
                    <m:r>
                      <a:rPr lang="en-GB" sz="12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1200" b="1" i="1" smtClean="0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GB" sz="1200" b="1" dirty="0"/>
                  <a:t>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GB" sz="1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1200" b="1" i="1" smtClean="0">
                        <a:latin typeface="Cambria Math"/>
                      </a:rPr>
                      <m:t>=</m:t>
                    </m:r>
                    <m:r>
                      <a:rPr lang="en-GB" sz="1200" b="1" i="1" smtClean="0">
                        <a:latin typeface="Cambria Math"/>
                      </a:rPr>
                      <m:t>𝒙</m:t>
                    </m:r>
                    <m:r>
                      <a:rPr lang="en-GB" sz="1200" b="1" i="1" smtClean="0">
                        <a:latin typeface="Cambria Math"/>
                      </a:rPr>
                      <m:t>+</m:t>
                    </m:r>
                    <m:r>
                      <a:rPr lang="en-GB" sz="1200" b="1" i="1" smtClean="0">
                        <a:latin typeface="Cambria Math"/>
                      </a:rPr>
                      <m:t>𝟏</m:t>
                    </m:r>
                    <m:r>
                      <a:rPr lang="en-GB" sz="1200" b="1" i="0" smtClean="0">
                        <a:latin typeface="Cambria Math"/>
                      </a:rPr>
                      <m:t>.</m:t>
                    </m:r>
                  </m:oMath>
                </a14:m>
                <a:br>
                  <a:rPr lang="en-GB" sz="1200" b="1" dirty="0"/>
                </a:br>
                <a:endParaRPr lang="en-GB" sz="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12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1200" b="1" i="1" smtClean="0">
                          <a:latin typeface="Cambria Math"/>
                        </a:rPr>
                        <m:t>−</m:t>
                      </m:r>
                      <m:r>
                        <a:rPr lang="en-GB" sz="1200" b="1" i="1" smtClean="0">
                          <a:latin typeface="Cambria Math"/>
                        </a:rPr>
                        <m:t>𝒙</m:t>
                      </m:r>
                      <m:r>
                        <a:rPr lang="en-GB" sz="1200" b="1" i="1" smtClean="0">
                          <a:latin typeface="Cambria Math"/>
                        </a:rPr>
                        <m:t>−</m:t>
                      </m:r>
                      <m:r>
                        <a:rPr lang="en-GB" sz="1200" b="1" i="1" smtClean="0">
                          <a:latin typeface="Cambria Math"/>
                        </a:rPr>
                        <m:t>𝟏</m:t>
                      </m:r>
                      <m:r>
                        <a:rPr lang="en-GB" sz="1200" b="1" i="1" smtClean="0">
                          <a:latin typeface="Cambria Math"/>
                        </a:rPr>
                        <m:t>=</m:t>
                      </m:r>
                      <m:r>
                        <a:rPr lang="en-GB" sz="1200" b="1" i="1" smtClean="0">
                          <a:latin typeface="Cambria Math"/>
                        </a:rPr>
                        <m:t>𝟎</m:t>
                      </m:r>
                      <m:r>
                        <a:rPr lang="en-GB" sz="1200" b="1" i="1" smtClean="0">
                          <a:latin typeface="Cambria Math"/>
                        </a:rPr>
                        <m:t>        </m:t>
                      </m:r>
                      <m:sSup>
                        <m:sSup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2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2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1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GB" sz="12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GB" sz="1200" b="1" i="1" smtClean="0">
                          <a:latin typeface="Cambria Math"/>
                        </a:rPr>
                        <m:t>          </m:t>
                      </m:r>
                      <m:r>
                        <a:rPr lang="en-GB" sz="1200" b="1" i="1" smtClean="0">
                          <a:latin typeface="Cambria Math"/>
                        </a:rPr>
                        <m:t>𝒙</m:t>
                      </m:r>
                      <m:r>
                        <a:rPr lang="en-GB" sz="1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1" i="1">
                              <a:latin typeface="Cambria Math"/>
                            </a:rPr>
                            <m:t>𝟏</m:t>
                          </m:r>
                          <m:r>
                            <a:rPr lang="en-GB" sz="1200" b="1" i="1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2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1" i="1">
                                  <a:latin typeface="Cambria Math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GB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1772816"/>
                <a:ext cx="7992887" cy="5282343"/>
              </a:xfrm>
              <a:prstGeom prst="rect">
                <a:avLst/>
              </a:prstGeom>
              <a:blipFill rotWithShape="1">
                <a:blip r:embed="rId2"/>
                <a:stretch>
                  <a:fillRect l="-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0452" y="804758"/>
            <a:ext cx="858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Solve the following </a:t>
            </a:r>
            <a:r>
              <a:rPr lang="en-GB" sz="2000" b="1" u="sng" dirty="0"/>
              <a:t>by completing the square</a:t>
            </a:r>
            <a:r>
              <a:rPr lang="en-GB" sz="2000" dirty="0"/>
              <a:t>, giving your answers </a:t>
            </a:r>
            <a:r>
              <a:rPr lang="en-GB" sz="2000" b="1" u="sng" dirty="0"/>
              <a:t>to 3sf</a:t>
            </a:r>
            <a:r>
              <a:rPr lang="en-GB" sz="2000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0452" y="3789040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Wingdings" panose="05000000000000000000" pitchFamily="2" charset="2"/>
              </a:rPr>
              <a:t>N</a:t>
            </a:r>
            <a:r>
              <a:rPr lang="en-GB" b="1" baseline="-25000" dirty="0">
                <a:latin typeface="+mj-lt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149" y="1855943"/>
            <a:ext cx="484677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5149" y="2148879"/>
            <a:ext cx="484677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5149" y="2564904"/>
            <a:ext cx="484677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5149" y="2852936"/>
            <a:ext cx="484677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5149" y="3126865"/>
            <a:ext cx="484677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5149" y="3406869"/>
            <a:ext cx="484677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5149" y="4941168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Wingdings" panose="05000000000000000000" pitchFamily="2" charset="2"/>
              </a:rPr>
              <a:t>N</a:t>
            </a:r>
            <a:r>
              <a:rPr lang="en-GB" b="1" baseline="-25000" dirty="0"/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11506" y="1855943"/>
            <a:ext cx="5092082" cy="2901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11506" y="2148879"/>
            <a:ext cx="5092082" cy="326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11506" y="2547673"/>
            <a:ext cx="5092082" cy="2901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11506" y="2837775"/>
            <a:ext cx="5092082" cy="2901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17434" y="3116767"/>
            <a:ext cx="5086154" cy="2901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317434" y="3414897"/>
            <a:ext cx="5086154" cy="2901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70218" y="4039944"/>
            <a:ext cx="5076918" cy="801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38168" y="5877272"/>
            <a:ext cx="4879141" cy="9391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60511" y="5851872"/>
            <a:ext cx="4893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Wingdings" panose="05000000000000000000" pitchFamily="2" charset="2"/>
              </a:rPr>
              <a:t>N</a:t>
            </a:r>
            <a:r>
              <a:rPr lang="en-GB" b="1" baseline="-25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68760" y="5753210"/>
                <a:ext cx="2686612" cy="1104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Make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the subject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𝒙</m:t>
                    </m:r>
                    <m:r>
                      <a:rPr lang="en-GB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/>
                          </a:rPr>
                          <m:t>−</m:t>
                        </m:r>
                        <m:r>
                          <a:rPr lang="en-GB" b="1" i="1" smtClean="0">
                            <a:latin typeface="Cambria Math"/>
                          </a:rPr>
                          <m:t>𝟏</m:t>
                        </m:r>
                        <m:r>
                          <a:rPr lang="en-GB" b="1" i="1" smtClean="0"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GB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en-GB" b="1" i="1" smtClean="0">
                                <a:latin typeface="Cambria Math"/>
                              </a:rPr>
                              <m:t>𝒚</m:t>
                            </m:r>
                          </m:e>
                        </m:rad>
                      </m:num>
                      <m:den>
                        <m:r>
                          <a:rPr lang="en-GB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760" y="5753210"/>
                <a:ext cx="2686612" cy="1104790"/>
              </a:xfrm>
              <a:prstGeom prst="rect">
                <a:avLst/>
              </a:prstGeom>
              <a:blipFill rotWithShape="1">
                <a:blip r:embed="rId3"/>
                <a:stretch>
                  <a:fillRect l="-2045" t="-2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438900" y="6375400"/>
            <a:ext cx="2616472" cy="4410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35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Summary So Far…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764704"/>
                <a:ext cx="6480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+7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−18=0</m:t>
                    </m:r>
                  </m:oMath>
                </a14:m>
                <a:r>
                  <a:rPr lang="en-GB" sz="2400" dirty="0"/>
                  <a:t> by: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648072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411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5576" y="1340768"/>
            <a:ext cx="799288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/>
              <a:t>Factorising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1988840"/>
                <a:ext cx="31683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+9</m:t>
                          </m:r>
                        </m:e>
                      </m:d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latin typeface="Cambria Math"/>
                        </a:rPr>
                        <m:t>=−9 </m:t>
                      </m:r>
                      <m:r>
                        <a:rPr lang="en-GB" sz="2000" b="0" i="1" smtClean="0">
                          <a:latin typeface="Cambria Math"/>
                        </a:rPr>
                        <m:t>𝑜𝑟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988840"/>
                <a:ext cx="3168352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55576" y="2852936"/>
            <a:ext cx="799288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/>
              <a:t>Using the Quadratic Formula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340768"/>
            <a:ext cx="43204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#1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2852935"/>
            <a:ext cx="43204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9592" y="3501008"/>
                <a:ext cx="4896544" cy="135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𝑎</m:t>
                      </m:r>
                      <m:r>
                        <a:rPr lang="en-GB" sz="2000" b="0" i="1" smtClean="0">
                          <a:latin typeface="Cambria Math"/>
                        </a:rPr>
                        <m:t>=1, </m:t>
                      </m:r>
                      <m:r>
                        <a:rPr lang="en-GB" sz="2000" b="0" i="1" smtClean="0">
                          <a:latin typeface="Cambria Math"/>
                        </a:rPr>
                        <m:t>𝑏</m:t>
                      </m:r>
                      <m:r>
                        <a:rPr lang="en-GB" sz="2000" b="0" i="1" smtClean="0">
                          <a:latin typeface="Cambria Math"/>
                        </a:rPr>
                        <m:t>=7, </m:t>
                      </m:r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=−18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−7±</m:t>
                          </m:r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49+72</m:t>
                              </m:r>
                            </m:e>
                          </m:rad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−7±11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   =−9 </m:t>
                      </m:r>
                      <m:r>
                        <a:rPr lang="en-GB" sz="2000" b="0" i="1" smtClean="0">
                          <a:latin typeface="Cambria Math"/>
                        </a:rPr>
                        <m:t>𝑜𝑟</m:t>
                      </m:r>
                      <m:r>
                        <a:rPr lang="en-GB" sz="2000" b="0" i="1" smtClean="0">
                          <a:latin typeface="Cambria Math"/>
                        </a:rPr>
                        <m:t> 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01008"/>
                <a:ext cx="4896544" cy="13507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74576" y="4941168"/>
            <a:ext cx="797388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/>
              <a:t>Completing the Square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4941166"/>
            <a:ext cx="43204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#3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99592" y="5517232"/>
                <a:ext cx="3168352" cy="1250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49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−18=0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121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517232"/>
                <a:ext cx="3168352" cy="12505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39033" y="5589240"/>
                <a:ext cx="2880320" cy="112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𝑥</m:t>
                      </m:r>
                      <m:r>
                        <a:rPr lang="en-GB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𝑥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−7±11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033" y="5589240"/>
                <a:ext cx="2880320" cy="11295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4067944" y="5517232"/>
            <a:ext cx="0" cy="1152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55576" y="1802432"/>
            <a:ext cx="7992888" cy="8942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76" y="3314601"/>
            <a:ext cx="7992888" cy="14825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5576" y="5402832"/>
            <a:ext cx="7992888" cy="1315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10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Starter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115616" y="1556792"/>
            <a:ext cx="1872208" cy="187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987824" y="1844824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ym typeface="Symbol"/>
              </a:rPr>
              <a:t></a:t>
            </a:r>
            <a:endParaRPr lang="en-GB" sz="7200" b="1" dirty="0"/>
          </a:p>
        </p:txBody>
      </p:sp>
      <p:sp>
        <p:nvSpPr>
          <p:cNvPr id="7" name="Rectangle 6"/>
          <p:cNvSpPr/>
          <p:nvPr/>
        </p:nvSpPr>
        <p:spPr>
          <a:xfrm>
            <a:off x="3995936" y="1556792"/>
            <a:ext cx="1872208" cy="187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40152" y="1916832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ym typeface="Symbol"/>
              </a:rPr>
              <a:t>=</a:t>
            </a:r>
            <a:endParaRPr lang="en-GB" sz="7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1916832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ym typeface="Symbol"/>
              </a:rPr>
              <a:t>0</a:t>
            </a:r>
            <a:endParaRPr lang="en-GB" sz="7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4437112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If two things multiply to give 0, what do you know?</a:t>
            </a:r>
          </a:p>
          <a:p>
            <a:pPr algn="ctr"/>
            <a:r>
              <a:rPr lang="en-GB" sz="2000" b="1" dirty="0"/>
              <a:t>At least one of those things must be 0.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5776" y="4797152"/>
            <a:ext cx="417646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169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Proof of the Quadratic Formula!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283968" y="6404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by completing the square…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340768"/>
                <a:ext cx="7344816" cy="455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r>
                        <a:rPr lang="en-GB" sz="2000" b="0" i="1" smtClean="0">
                          <a:latin typeface="Cambria Math"/>
                        </a:rPr>
                        <m:t>𝑏𝑥</m:t>
                      </m:r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GB" sz="2000" i="1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GB" sz="2000" i="1">
                          <a:latin typeface="Cambria Math"/>
                        </a:rPr>
                        <m:t>𝑥</m:t>
                      </m:r>
                      <m:r>
                        <a:rPr lang="en-GB" sz="20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GB" sz="2000" i="1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𝑎𝑐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𝑎𝑐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40768"/>
                <a:ext cx="7344816" cy="45587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871700" y="1700808"/>
            <a:ext cx="5535864" cy="5805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6280" y="2260461"/>
            <a:ext cx="5535864" cy="769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6280" y="3029527"/>
            <a:ext cx="5535864" cy="711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76280" y="3736109"/>
            <a:ext cx="5535864" cy="7712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71700" y="4507345"/>
            <a:ext cx="5535864" cy="6557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1700" y="5163126"/>
            <a:ext cx="5535864" cy="8581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323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#4 </a:t>
              </a:r>
              <a:r>
                <a:rPr lang="en-GB" sz="3200" dirty="0"/>
                <a:t>Solving Quadratics by using a Graph - </a:t>
              </a:r>
              <a:r>
                <a:rPr lang="en-GB" sz="3200" b="1" dirty="0"/>
                <a:t>Preview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58602" y="745074"/>
            <a:ext cx="280831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Edexcel Nov 2011 </a:t>
            </a:r>
            <a:r>
              <a:rPr lang="en-GB" dirty="0" err="1"/>
              <a:t>NonCalc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67114" y="3414767"/>
                <a:ext cx="338437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b) Use the graph to find estimates for the solutions of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−5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−3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br>
                  <a:rPr lang="en-GB" dirty="0"/>
                </a:b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𝟎</m:t>
                      </m:r>
                      <m:r>
                        <a:rPr lang="en-GB" b="1" i="1" smtClean="0">
                          <a:latin typeface="Cambria Math"/>
                        </a:rPr>
                        <m:t>.</m:t>
                      </m:r>
                      <m:r>
                        <a:rPr lang="en-GB" b="1" i="1" smtClean="0">
                          <a:latin typeface="Cambria Math"/>
                        </a:rPr>
                        <m:t>𝟐</m:t>
                      </m:r>
                      <m:r>
                        <a:rPr lang="en-GB" b="1" i="1" smtClean="0">
                          <a:latin typeface="Cambria Math"/>
                        </a:rPr>
                        <m:t>, </m:t>
                      </m:r>
                      <m:r>
                        <a:rPr lang="en-GB" b="1" i="1" smtClean="0"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latin typeface="Cambria Math"/>
                        </a:rPr>
                        <m:t>=−</m:t>
                      </m:r>
                      <m:r>
                        <a:rPr lang="en-GB" b="1" i="1" smtClean="0">
                          <a:latin typeface="Cambria Math"/>
                        </a:rPr>
                        <m:t>𝟑</m:t>
                      </m:r>
                      <m:r>
                        <a:rPr lang="en-GB" b="1" i="1" smtClean="0">
                          <a:latin typeface="Cambria Math"/>
                        </a:rPr>
                        <m:t>.</m:t>
                      </m:r>
                      <m:r>
                        <a:rPr lang="en-GB" b="1" i="1" smtClean="0">
                          <a:latin typeface="Cambria Math"/>
                        </a:rPr>
                        <m:t>𝟖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𝟓</m:t>
                      </m:r>
                      <m:r>
                        <a:rPr lang="en-GB" b="1" i="1" smtClean="0">
                          <a:latin typeface="Cambria Math"/>
                        </a:rPr>
                        <m:t>.</m:t>
                      </m:r>
                      <m:r>
                        <a:rPr lang="en-GB" b="1" i="1" smtClean="0">
                          <a:latin typeface="Cambria Math"/>
                        </a:rPr>
                        <m:t>𝟖</m:t>
                      </m:r>
                      <m:r>
                        <a:rPr lang="en-GB" b="1" i="1" smtClean="0">
                          <a:latin typeface="Cambria Math"/>
                        </a:rPr>
                        <m:t>, </m:t>
                      </m:r>
                      <m:r>
                        <a:rPr lang="en-GB" b="1" i="1" smtClean="0"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.</m:t>
                      </m:r>
                      <m:r>
                        <a:rPr lang="en-GB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114" y="3414767"/>
                <a:ext cx="3384376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1441" t="-1064" r="-1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7114" y="930176"/>
                <a:ext cx="338437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dirty="0"/>
                  <a:t>Use the graph to find estimates for the solutions of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−5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−3=0</m:t>
                    </m:r>
                  </m:oMath>
                </a14:m>
                <a:br>
                  <a:rPr lang="en-GB" b="0" dirty="0"/>
                </a:br>
                <a:r>
                  <a:rPr lang="en-GB" b="1" dirty="0"/>
                  <a:t>Accept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−</m:t>
                    </m:r>
                    <m:r>
                      <a:rPr lang="en-GB" b="1" i="1" smtClean="0">
                        <a:latin typeface="Cambria Math"/>
                      </a:rPr>
                      <m:t>𝟎</m:t>
                    </m:r>
                    <m:r>
                      <a:rPr lang="en-GB" b="1" i="1" smtClean="0">
                        <a:latin typeface="Cambria Math"/>
                      </a:rPr>
                      <m:t>.</m:t>
                    </m:r>
                    <m:r>
                      <a:rPr lang="en-GB" b="1" i="1" smtClean="0">
                        <a:latin typeface="Cambria Math"/>
                      </a:rPr>
                      <m:t>𝟔</m:t>
                    </m:r>
                  </m:oMath>
                </a14:m>
                <a:r>
                  <a:rPr lang="en-GB" b="1" dirty="0"/>
                  <a:t> to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−</m:t>
                    </m:r>
                    <m:r>
                      <a:rPr lang="en-GB" b="1" i="1" smtClean="0">
                        <a:latin typeface="Cambria Math"/>
                      </a:rPr>
                      <m:t>𝟎</m:t>
                    </m:r>
                    <m:r>
                      <a:rPr lang="en-GB" b="1" i="1" smtClean="0">
                        <a:latin typeface="Cambria Math"/>
                      </a:rPr>
                      <m:t>.</m:t>
                    </m:r>
                    <m:r>
                      <a:rPr lang="en-GB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en-GB" b="1" dirty="0"/>
                  <a:t>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𝟓</m:t>
                    </m:r>
                    <m:r>
                      <a:rPr lang="en-GB" b="1" i="1" smtClean="0">
                        <a:latin typeface="Cambria Math"/>
                      </a:rPr>
                      <m:t>.</m:t>
                    </m:r>
                    <m:r>
                      <a:rPr lang="en-GB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en-GB" b="1" dirty="0"/>
                  <a:t> to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𝟓</m:t>
                    </m:r>
                    <m:r>
                      <a:rPr lang="en-GB" b="1" i="1" smtClean="0">
                        <a:latin typeface="Cambria Math"/>
                      </a:rPr>
                      <m:t>.</m:t>
                    </m:r>
                    <m:r>
                      <a:rPr lang="en-GB" b="1" i="1" smtClean="0">
                        <a:latin typeface="Cambria Math"/>
                      </a:rPr>
                      <m:t>𝟔</m:t>
                    </m:r>
                  </m:oMath>
                </a14:m>
                <a:r>
                  <a:rPr lang="en-GB" b="1" dirty="0"/>
                  <a:t>.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en-GB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−5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−3=6</m:t>
                    </m:r>
                  </m:oMath>
                </a14:m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𝒙</m:t>
                    </m:r>
                    <m:r>
                      <a:rPr lang="en-GB" b="1" i="1" smtClean="0">
                        <a:latin typeface="Cambria Math"/>
                      </a:rPr>
                      <m:t>=−</m:t>
                    </m:r>
                    <m:r>
                      <a:rPr lang="en-GB" b="1" i="1" smtClean="0">
                        <a:latin typeface="Cambria Math"/>
                      </a:rPr>
                      <m:t>𝟏</m:t>
                    </m:r>
                    <m:r>
                      <a:rPr lang="en-GB" b="1" i="1" smtClean="0">
                        <a:latin typeface="Cambria Math"/>
                      </a:rPr>
                      <m:t>.</m:t>
                    </m:r>
                    <m:r>
                      <a:rPr lang="en-GB" b="1" i="1" smtClean="0">
                        <a:latin typeface="Cambria Math"/>
                      </a:rPr>
                      <m:t>𝟒</m:t>
                    </m:r>
                    <m:r>
                      <a:rPr lang="en-GB" b="1" i="1" smtClean="0">
                        <a:latin typeface="Cambria Math"/>
                      </a:rPr>
                      <m:t>, </m:t>
                    </m:r>
                    <m:r>
                      <a:rPr lang="en-GB" b="1" i="1" smtClean="0">
                        <a:latin typeface="Cambria Math"/>
                      </a:rPr>
                      <m:t>𝟔</m:t>
                    </m:r>
                    <m:r>
                      <a:rPr lang="en-GB" b="1" i="1" smtClean="0">
                        <a:latin typeface="Cambria Math"/>
                      </a:rPr>
                      <m:t>.</m:t>
                    </m:r>
                    <m:r>
                      <a:rPr lang="en-GB" b="1" i="1" smtClean="0">
                        <a:latin typeface="Cambria Math"/>
                      </a:rPr>
                      <m:t>𝟒</m:t>
                    </m:r>
                  </m:oMath>
                </a14:m>
                <a:endParaRPr lang="en-GB" b="1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114" y="930176"/>
                <a:ext cx="3384376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441" t="-1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2" y="1214438"/>
            <a:ext cx="5266456" cy="459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314450" y="3238500"/>
            <a:ext cx="3676650" cy="1866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88690" y="5877272"/>
                <a:ext cx="5178424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Tip: </a:t>
                </a:r>
                <a:r>
                  <a:rPr lang="en-GB" sz="1400" dirty="0"/>
                  <a:t>Remember that the easiest way to sketch lines like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r>
                      <a:rPr lang="en-GB" sz="1400" b="0" i="1" smtClean="0">
                        <a:latin typeface="Cambria Math"/>
                      </a:rPr>
                      <m:t>𝑥</m:t>
                    </m:r>
                    <m:r>
                      <a:rPr lang="en-GB" sz="14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GB" sz="1400" dirty="0"/>
                  <a:t> is to just pick two sensible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1400" dirty="0"/>
                  <a:t> (e.g. 0 and 4), and see what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1400" dirty="0"/>
                  <a:t> is for each. Then join up the two points with a line.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90" y="5877272"/>
                <a:ext cx="5178424" cy="738664"/>
              </a:xfrm>
              <a:prstGeom prst="rect">
                <a:avLst/>
              </a:prstGeom>
              <a:blipFill>
                <a:blip r:embed="rId5"/>
                <a:stretch>
                  <a:fillRect l="-117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2483768" y="1761172"/>
            <a:ext cx="3260389" cy="2675940"/>
            <a:chOff x="2483768" y="1761172"/>
            <a:chExt cx="3260389" cy="2675940"/>
          </a:xfrm>
        </p:grpSpPr>
        <p:cxnSp>
          <p:nvCxnSpPr>
            <p:cNvPr id="14" name="Straight Arrow Connector 13"/>
            <p:cNvCxnSpPr>
              <a:stCxn id="16" idx="2"/>
            </p:cNvCxnSpPr>
            <p:nvPr/>
          </p:nvCxnSpPr>
          <p:spPr>
            <a:xfrm flipH="1">
              <a:off x="2483768" y="2407503"/>
              <a:ext cx="1784226" cy="202960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2"/>
            </p:cNvCxnSpPr>
            <p:nvPr/>
          </p:nvCxnSpPr>
          <p:spPr>
            <a:xfrm>
              <a:off x="4267994" y="2407503"/>
              <a:ext cx="294481" cy="96434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91830" y="1761172"/>
              <a:ext cx="2952327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dirty="0"/>
                <a:t>Recall that we can find the solutions to two simultaneous equations by drawing the two lines, and finding the points of intersection.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444207" y="1795114"/>
            <a:ext cx="2233068" cy="5480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976049" y="3861048"/>
            <a:ext cx="2068201" cy="1890682"/>
            <a:chOff x="3976049" y="3861048"/>
            <a:chExt cx="2068201" cy="1890682"/>
          </a:xfrm>
        </p:grpSpPr>
        <p:cxnSp>
          <p:nvCxnSpPr>
            <p:cNvPr id="24" name="Straight Arrow Connector 23"/>
            <p:cNvCxnSpPr>
              <a:stCxn id="27" idx="0"/>
            </p:cNvCxnSpPr>
            <p:nvPr/>
          </p:nvCxnSpPr>
          <p:spPr>
            <a:xfrm flipH="1" flipV="1">
              <a:off x="4562475" y="3861048"/>
              <a:ext cx="447675" cy="124435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976049" y="5105399"/>
                  <a:ext cx="2068201" cy="64633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Since </a:t>
                  </a:r>
                  <a14:m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−5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−3</m:t>
                      </m:r>
                    </m:oMath>
                  </a14:m>
                  <a:r>
                    <a:rPr lang="en-GB" sz="1200" dirty="0"/>
                    <a:t> and we want </a:t>
                  </a:r>
                  <a14:m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0=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−5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−3</m:t>
                      </m:r>
                    </m:oMath>
                  </a14:m>
                  <a:r>
                    <a:rPr lang="en-GB" sz="1200" dirty="0"/>
                    <a:t>, we’re looking where </a:t>
                  </a:r>
                  <a14:m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GB" sz="1200" dirty="0"/>
                    <a:t>.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6049" y="5105399"/>
                  <a:ext cx="2068201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6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31"/>
          <p:cNvSpPr/>
          <p:nvPr/>
        </p:nvSpPr>
        <p:spPr>
          <a:xfrm>
            <a:off x="6444207" y="2615658"/>
            <a:ext cx="2233068" cy="5480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00192" y="5105400"/>
            <a:ext cx="2233068" cy="5480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32" grpId="0" animBg="1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#4 </a:t>
              </a:r>
              <a:r>
                <a:rPr lang="en-GB" sz="3200" dirty="0"/>
                <a:t>Solving Quadratics by using a Graph - </a:t>
              </a:r>
              <a:r>
                <a:rPr lang="en-GB" sz="3200" b="1" dirty="0"/>
                <a:t>Preview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958906" y="249289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We’ll come back to this topic in ‘Sketching Graphs’.</a:t>
            </a:r>
          </a:p>
        </p:txBody>
      </p:sp>
    </p:spTree>
    <p:extLst>
      <p:ext uri="{BB962C8B-B14F-4D97-AF65-F5344CB8AC3E}">
        <p14:creationId xmlns:p14="http://schemas.microsoft.com/office/powerpoint/2010/main" val="381493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Equations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195736" y="1628800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(x + 3)(x – 2) =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126876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Therefore, how could we make this equation true?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696" y="4077072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x = -3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4077072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x 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5896" y="4077072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/>
              <a:t>or</a:t>
            </a:r>
          </a:p>
        </p:txBody>
      </p:sp>
      <p:sp>
        <p:nvSpPr>
          <p:cNvPr id="10" name="Down Arrow 9"/>
          <p:cNvSpPr/>
          <p:nvPr/>
        </p:nvSpPr>
        <p:spPr>
          <a:xfrm rot="1192303">
            <a:off x="3106843" y="2417733"/>
            <a:ext cx="360040" cy="16107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20020754">
            <a:off x="5431731" y="2405634"/>
            <a:ext cx="360040" cy="184142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915816" y="4149080"/>
            <a:ext cx="86409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88224" y="4221088"/>
            <a:ext cx="86409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80" y="551723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Why do you think the ‘or’ is important?</a:t>
            </a:r>
          </a:p>
          <a:p>
            <a:pPr algn="ctr"/>
            <a:r>
              <a:rPr lang="en-GB" b="1" dirty="0"/>
              <a:t>While both values satisfy the equation, x can’t be both values at the same time, so we wouldn’t use the word ‘and’.</a:t>
            </a:r>
          </a:p>
          <a:p>
            <a:pPr algn="ctr"/>
            <a:r>
              <a:rPr lang="en-GB" b="1" dirty="0"/>
              <a:t>This will be clearer when we cover inequalities later this year.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3688" y="5877272"/>
            <a:ext cx="619268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958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Solving the following.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124744"/>
            <a:ext cx="32403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(x – 1)(x + 2) = 0</a:t>
            </a:r>
          </a:p>
          <a:p>
            <a:endParaRPr lang="en-GB" sz="2800" dirty="0"/>
          </a:p>
          <a:p>
            <a:r>
              <a:rPr lang="en-GB" sz="2800" dirty="0"/>
              <a:t>x(x – 6) = 0</a:t>
            </a:r>
          </a:p>
          <a:p>
            <a:endParaRPr lang="en-GB" sz="2800" dirty="0"/>
          </a:p>
          <a:p>
            <a:r>
              <a:rPr lang="en-GB" sz="2800" dirty="0"/>
              <a:t>(6 – x)(5 + x) = 0</a:t>
            </a:r>
          </a:p>
          <a:p>
            <a:endParaRPr lang="en-GB" sz="2800" dirty="0"/>
          </a:p>
          <a:p>
            <a:r>
              <a:rPr lang="en-GB" sz="2800" dirty="0"/>
              <a:t>(2x + 1)(x – 3) = 0</a:t>
            </a:r>
          </a:p>
          <a:p>
            <a:endParaRPr lang="en-GB" sz="2800" dirty="0"/>
          </a:p>
          <a:p>
            <a:r>
              <a:rPr lang="en-GB" sz="2800" dirty="0"/>
              <a:t>(3x – 2)(5x + 1) = 0</a:t>
            </a:r>
          </a:p>
          <a:p>
            <a:endParaRPr lang="en-GB" sz="2800" dirty="0"/>
          </a:p>
          <a:p>
            <a:r>
              <a:rPr lang="en-GB" sz="2800" dirty="0"/>
              <a:t>(1 – 4x)(3x + 2) =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1124744"/>
            <a:ext cx="32403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x = 1 or x = -2</a:t>
            </a:r>
          </a:p>
          <a:p>
            <a:endParaRPr lang="en-GB" sz="2800" dirty="0"/>
          </a:p>
          <a:p>
            <a:r>
              <a:rPr lang="en-GB" sz="2800" dirty="0"/>
              <a:t>x = 0 or x = 6</a:t>
            </a:r>
          </a:p>
          <a:p>
            <a:endParaRPr lang="en-GB" sz="2800" dirty="0"/>
          </a:p>
          <a:p>
            <a:r>
              <a:rPr lang="en-GB" sz="2800" dirty="0"/>
              <a:t>x = 6 or x = -5</a:t>
            </a:r>
          </a:p>
          <a:p>
            <a:endParaRPr lang="en-GB" sz="2800" dirty="0"/>
          </a:p>
          <a:p>
            <a:r>
              <a:rPr lang="en-GB" sz="2800" dirty="0"/>
              <a:t>x = -0.5 or x = 3</a:t>
            </a:r>
          </a:p>
          <a:p>
            <a:endParaRPr lang="en-GB" sz="2800" dirty="0"/>
          </a:p>
          <a:p>
            <a:r>
              <a:rPr lang="en-GB" sz="2800" dirty="0"/>
              <a:t>x = 2/3 or x = -1/5</a:t>
            </a:r>
          </a:p>
          <a:p>
            <a:endParaRPr lang="en-GB" sz="2800" dirty="0"/>
          </a:p>
          <a:p>
            <a:r>
              <a:rPr lang="en-GB" sz="2800" dirty="0"/>
              <a:t>x = 1/4 or x = -2/3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067944" y="1268760"/>
            <a:ext cx="720080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4067944" y="2132856"/>
            <a:ext cx="720080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4067944" y="2996952"/>
            <a:ext cx="720080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4067944" y="3861048"/>
            <a:ext cx="720080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4067944" y="4653136"/>
            <a:ext cx="720080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868108" y="5956785"/>
            <a:ext cx="379212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Bro Tip: </a:t>
            </a:r>
            <a:r>
              <a:rPr lang="en-GB" sz="1600" dirty="0"/>
              <a:t>To get the solution quickly in your head, negate the sign you see, and make the constant term the numerator.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6056" y="1124744"/>
            <a:ext cx="2808312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6056" y="1916832"/>
            <a:ext cx="2808312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76056" y="2780928"/>
            <a:ext cx="2808312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3645024"/>
            <a:ext cx="2808312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76056" y="4509120"/>
            <a:ext cx="2808312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067944" y="5517232"/>
            <a:ext cx="720080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076056" y="5301208"/>
            <a:ext cx="2808312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50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1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Solving the following equations.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484784"/>
            <a:ext cx="3240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x(x – 3) = 0</a:t>
            </a:r>
          </a:p>
          <a:p>
            <a:r>
              <a:rPr lang="en-GB" sz="2800" dirty="0"/>
              <a:t>x(x + 2) = 0</a:t>
            </a:r>
          </a:p>
          <a:p>
            <a:r>
              <a:rPr lang="en-GB" sz="2800" dirty="0"/>
              <a:t>(x + 7)(x – 9) = 0</a:t>
            </a:r>
          </a:p>
          <a:p>
            <a:r>
              <a:rPr lang="en-GB" sz="2800" dirty="0"/>
              <a:t>(7x + 2)(x – 4) = 0</a:t>
            </a:r>
          </a:p>
          <a:p>
            <a:r>
              <a:rPr lang="en-GB" sz="2800" dirty="0"/>
              <a:t>(9 – 2x)(10x – 7) = 0</a:t>
            </a:r>
          </a:p>
          <a:p>
            <a:r>
              <a:rPr lang="en-GB" sz="2800" dirty="0"/>
              <a:t>x(5 – x)(5 + 2x) = 0</a:t>
            </a:r>
          </a:p>
          <a:p>
            <a:r>
              <a:rPr lang="en-GB" sz="2800" dirty="0"/>
              <a:t>x</a:t>
            </a:r>
            <a:r>
              <a:rPr lang="en-GB" sz="2800" baseline="30000" dirty="0"/>
              <a:t>2</a:t>
            </a:r>
            <a:r>
              <a:rPr lang="en-GB" sz="2800" dirty="0"/>
              <a:t>(x + 3) = 0</a:t>
            </a:r>
          </a:p>
          <a:p>
            <a:r>
              <a:rPr lang="en-GB" sz="2800" dirty="0"/>
              <a:t>x(2x – 5)(x + 1)</a:t>
            </a:r>
            <a:r>
              <a:rPr lang="en-GB" sz="2800" baseline="30000" dirty="0"/>
              <a:t>2</a:t>
            </a:r>
            <a:r>
              <a:rPr lang="en-GB" sz="2800" dirty="0"/>
              <a:t> = 0</a:t>
            </a:r>
          </a:p>
          <a:p>
            <a:r>
              <a:rPr lang="en-GB" sz="2800" dirty="0"/>
              <a:t>x </a:t>
            </a:r>
            <a:r>
              <a:rPr lang="en-GB" sz="2800" dirty="0" err="1"/>
              <a:t>cos</a:t>
            </a:r>
            <a:r>
              <a:rPr lang="en-GB" sz="2800" dirty="0"/>
              <a:t>(x) = 0</a:t>
            </a:r>
          </a:p>
          <a:p>
            <a:r>
              <a:rPr lang="en-GB" sz="2800" dirty="0" err="1"/>
              <a:t>cos</a:t>
            </a:r>
            <a:r>
              <a:rPr lang="en-GB" sz="2800" dirty="0"/>
              <a:t>(2x + 10) =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016" y="1484784"/>
            <a:ext cx="4176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x = 0 or x = 3</a:t>
            </a:r>
          </a:p>
          <a:p>
            <a:r>
              <a:rPr lang="en-GB" sz="2800" dirty="0"/>
              <a:t>x = 0 or x = -2</a:t>
            </a:r>
          </a:p>
          <a:p>
            <a:r>
              <a:rPr lang="en-GB" sz="2800" dirty="0"/>
              <a:t>x = -7 or x = 9</a:t>
            </a:r>
          </a:p>
          <a:p>
            <a:r>
              <a:rPr lang="en-GB" sz="2800" dirty="0"/>
              <a:t>x = -2/7 or x = 4</a:t>
            </a:r>
          </a:p>
          <a:p>
            <a:r>
              <a:rPr lang="en-GB" sz="2800" dirty="0"/>
              <a:t>x = 9/2 or x = 7/10</a:t>
            </a:r>
          </a:p>
          <a:p>
            <a:r>
              <a:rPr lang="en-GB" sz="2800" dirty="0"/>
              <a:t>x = 0 or x = 5 or x = -5/2</a:t>
            </a:r>
          </a:p>
          <a:p>
            <a:r>
              <a:rPr lang="en-GB" sz="2800" dirty="0"/>
              <a:t>x = 0 or x = -3</a:t>
            </a:r>
          </a:p>
          <a:p>
            <a:r>
              <a:rPr lang="en-GB" sz="2800" dirty="0"/>
              <a:t>x = 0 or x = 5/2 or x = -1</a:t>
            </a:r>
          </a:p>
          <a:p>
            <a:r>
              <a:rPr lang="en-GB" sz="2800" dirty="0"/>
              <a:t>x = 0 or x = 90, 270, 450, ...</a:t>
            </a:r>
          </a:p>
          <a:p>
            <a:r>
              <a:rPr lang="en-GB" sz="2800" dirty="0"/>
              <a:t>x = 40, 130, 220, 310, ...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1556792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1988840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242088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285293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3284984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536" y="3717032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6" y="4149080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536" y="4581128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5536" y="501317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itchFamily="2" charset="2"/>
              </a:rPr>
              <a:t>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5536" y="5445224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itchFamily="2" charset="2"/>
              </a:rPr>
              <a:t>N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788024" y="1556792"/>
            <a:ext cx="403244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88024" y="1988840"/>
            <a:ext cx="403244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88024" y="2420888"/>
            <a:ext cx="403244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88024" y="2852936"/>
            <a:ext cx="403244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88024" y="3284984"/>
            <a:ext cx="403244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88024" y="3717032"/>
            <a:ext cx="403244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88024" y="4149080"/>
            <a:ext cx="403244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88024" y="4581128"/>
            <a:ext cx="403244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88024" y="5013176"/>
            <a:ext cx="403244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88024" y="5445224"/>
            <a:ext cx="403244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17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non-factorised equations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We’ve seen that solving equations is not too difficult when we have it in the form:</a:t>
            </a:r>
          </a:p>
          <a:p>
            <a:pPr algn="ctr"/>
            <a:r>
              <a:rPr lang="en-GB" b="1" i="1" dirty="0"/>
              <a:t>[factorised expression] </a:t>
            </a:r>
            <a:r>
              <a:rPr lang="en-GB" b="1" dirty="0"/>
              <a:t>=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2492896"/>
            <a:ext cx="4968552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Solve x</a:t>
            </a:r>
            <a:r>
              <a:rPr lang="en-GB" sz="4400" baseline="30000" dirty="0"/>
              <a:t>2</a:t>
            </a:r>
            <a:r>
              <a:rPr lang="en-GB" sz="4400" dirty="0"/>
              <a:t> + 2x = 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357301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x</a:t>
            </a:r>
            <a:r>
              <a:rPr lang="en-GB" sz="2400" baseline="30000" dirty="0"/>
              <a:t>2</a:t>
            </a:r>
            <a:r>
              <a:rPr lang="en-GB" sz="2400" dirty="0"/>
              <a:t> + 2x – 15 = 0		Put in form [expression] = 0</a:t>
            </a:r>
          </a:p>
          <a:p>
            <a:r>
              <a:rPr lang="en-GB" sz="2400" dirty="0"/>
              <a:t>(x + 5)(x – 3) = 0		Factorise</a:t>
            </a:r>
          </a:p>
          <a:p>
            <a:r>
              <a:rPr lang="en-GB" sz="2400" dirty="0"/>
              <a:t>x = -5 or x = 3</a:t>
            </a:r>
          </a:p>
        </p:txBody>
      </p:sp>
      <p:sp>
        <p:nvSpPr>
          <p:cNvPr id="8" name="Rectangle 7"/>
          <p:cNvSpPr/>
          <p:nvPr/>
        </p:nvSpPr>
        <p:spPr>
          <a:xfrm>
            <a:off x="971600" y="3573016"/>
            <a:ext cx="7272808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507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 pairs...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pairs, discuss what solutions there are to the following equation.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1412776"/>
            <a:ext cx="3960440" cy="11079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x</a:t>
            </a:r>
            <a:r>
              <a:rPr lang="en-GB" sz="6600" baseline="30000" dirty="0"/>
              <a:t>3</a:t>
            </a:r>
            <a:r>
              <a:rPr lang="en-GB" sz="6600" dirty="0"/>
              <a:t> = 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3356992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x</a:t>
            </a:r>
            <a:r>
              <a:rPr lang="en-GB" sz="2800" baseline="30000" dirty="0"/>
              <a:t>3</a:t>
            </a:r>
            <a:r>
              <a:rPr lang="en-GB" sz="2800" dirty="0"/>
              <a:t> – x = 0</a:t>
            </a:r>
          </a:p>
          <a:p>
            <a:r>
              <a:rPr lang="en-GB" sz="2800" dirty="0"/>
              <a:t>x(x</a:t>
            </a:r>
            <a:r>
              <a:rPr lang="en-GB" sz="2800" baseline="30000" dirty="0"/>
              <a:t>2</a:t>
            </a:r>
            <a:r>
              <a:rPr lang="en-GB" sz="2800" dirty="0"/>
              <a:t> – 1) = 0</a:t>
            </a:r>
          </a:p>
          <a:p>
            <a:r>
              <a:rPr lang="en-GB" sz="2800" dirty="0"/>
              <a:t>x(x + 1)(x – 1) = 0</a:t>
            </a:r>
          </a:p>
          <a:p>
            <a:r>
              <a:rPr lang="en-GB" sz="2800" b="1" dirty="0"/>
              <a:t>x = 0 or x = -1 or x = 1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9792" y="3284984"/>
            <a:ext cx="3744416" cy="1872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421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3590</TotalTime>
  <Words>4944</Words>
  <Application>Microsoft Office PowerPoint</Application>
  <PresentationFormat>On-screen Show (4:3)</PresentationFormat>
  <Paragraphs>900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 Math</vt:lpstr>
      <vt:lpstr>Symbol</vt:lpstr>
      <vt:lpstr>Wingdings</vt:lpstr>
      <vt:lpstr>Office Theme</vt:lpstr>
      <vt:lpstr>GCSE: Solving Quadratic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9: Quadratic Equations</dc:title>
  <dc:creator>jamf</dc:creator>
  <cp:lastModifiedBy>Mr J Barker</cp:lastModifiedBy>
  <cp:revision>129</cp:revision>
  <dcterms:created xsi:type="dcterms:W3CDTF">2013-12-31T21:24:37Z</dcterms:created>
  <dcterms:modified xsi:type="dcterms:W3CDTF">2016-10-28T22:00:16Z</dcterms:modified>
</cp:coreProperties>
</file>