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1" r:id="rId3"/>
    <p:sldId id="272" r:id="rId4"/>
    <p:sldId id="273" r:id="rId5"/>
    <p:sldId id="274" r:id="rId6"/>
    <p:sldId id="275" r:id="rId7"/>
    <p:sldId id="276" r:id="rId8"/>
    <p:sldId id="258" r:id="rId9"/>
    <p:sldId id="259" r:id="rId10"/>
    <p:sldId id="260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5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2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65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0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63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61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52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65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95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73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7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C083B-B9EE-4E72-A904-774318A888F6}" type="datetimeFigureOut">
              <a:rPr lang="en-GB" smtClean="0"/>
              <a:pPr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ED895-9FAF-4D04-BD00-36B40695D0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59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130.png"/><Relationship Id="rId7" Type="http://schemas.openxmlformats.org/officeDocument/2006/relationships/image" Target="../media/image17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0.png"/><Relationship Id="rId5" Type="http://schemas.openxmlformats.org/officeDocument/2006/relationships/image" Target="../media/image15.png"/><Relationship Id="rId4" Type="http://schemas.openxmlformats.org/officeDocument/2006/relationships/image" Target="../media/image1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13" Type="http://schemas.openxmlformats.org/officeDocument/2006/relationships/image" Target="../media/image30.png"/><Relationship Id="rId3" Type="http://schemas.openxmlformats.org/officeDocument/2006/relationships/image" Target="../media/image190.png"/><Relationship Id="rId7" Type="http://schemas.openxmlformats.org/officeDocument/2006/relationships/image" Target="../media/image240.png"/><Relationship Id="rId12" Type="http://schemas.openxmlformats.org/officeDocument/2006/relationships/image" Target="../media/image29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0.png"/><Relationship Id="rId11" Type="http://schemas.openxmlformats.org/officeDocument/2006/relationships/image" Target="../media/image28.png"/><Relationship Id="rId5" Type="http://schemas.openxmlformats.org/officeDocument/2006/relationships/image" Target="../media/image220.png"/><Relationship Id="rId10" Type="http://schemas.openxmlformats.org/officeDocument/2006/relationships/image" Target="../media/image27.png"/><Relationship Id="rId4" Type="http://schemas.openxmlformats.org/officeDocument/2006/relationships/image" Target="../media/image200.png"/><Relationship Id="rId9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" Type="http://schemas.openxmlformats.org/officeDocument/2006/relationships/image" Target="../media/image31.png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Algebra: </a:t>
            </a:r>
            <a:r>
              <a:rPr lang="en-GB" dirty="0"/>
              <a:t>Expanding Brackets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Skipton Girls’ High School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87624" y="422108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Objectives: </a:t>
            </a:r>
            <a:r>
              <a:rPr lang="en-GB" dirty="0"/>
              <a:t>Be able to expand an expression when it involves two brackets multiplied together.</a:t>
            </a:r>
          </a:p>
        </p:txBody>
      </p:sp>
    </p:spTree>
    <p:extLst>
      <p:ext uri="{BB962C8B-B14F-4D97-AF65-F5344CB8AC3E}">
        <p14:creationId xmlns:p14="http://schemas.microsoft.com/office/powerpoint/2010/main" val="3164993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23728" y="3501008"/>
                <a:ext cx="40324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(</m:t>
                      </m:r>
                      <m:r>
                        <a:rPr lang="en-GB" sz="3600" b="0" i="1" smtClean="0">
                          <a:latin typeface="Cambria Math"/>
                        </a:rPr>
                        <m:t>𝑥</m:t>
                      </m:r>
                      <m:r>
                        <a:rPr lang="en-GB" sz="3600" b="0" i="1" smtClean="0">
                          <a:latin typeface="Cambria Math"/>
                        </a:rPr>
                        <m:t>+2)(</m:t>
                      </m:r>
                      <m:r>
                        <a:rPr lang="en-GB" sz="3600" b="0" i="1" smtClean="0">
                          <a:latin typeface="Cambria Math"/>
                        </a:rPr>
                        <m:t>𝑦</m:t>
                      </m:r>
                      <m:r>
                        <a:rPr lang="en-GB" sz="36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501008"/>
                <a:ext cx="4032448" cy="64633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971600" y="98072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expand out two brackets, multiply each of the things in the first bracket by each of the things in the second bracket.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042641" y="2905511"/>
            <a:ext cx="1368152" cy="802376"/>
            <a:chOff x="3059832" y="2842648"/>
            <a:chExt cx="1368152" cy="802376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3059832" y="2852936"/>
              <a:ext cx="0" cy="7920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427984" y="2842648"/>
              <a:ext cx="0" cy="7920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75656" y="4941168"/>
                <a:ext cx="12961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r>
                        <a:rPr lang="en-GB" sz="3600" b="0" i="1" smtClean="0"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941168"/>
                <a:ext cx="1296144" cy="64633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775256" y="4953720"/>
                <a:ext cx="12206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+ 3</m:t>
                      </m:r>
                      <m:r>
                        <a:rPr lang="en-GB" sz="3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256" y="4953720"/>
                <a:ext cx="1220680" cy="64633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95936" y="4953720"/>
                <a:ext cx="12206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+ 2</m:t>
                      </m:r>
                      <m:r>
                        <a:rPr lang="en-GB" sz="36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953720"/>
                <a:ext cx="1220680" cy="646331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12040" y="4953720"/>
                <a:ext cx="12206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+ 6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040" y="4953720"/>
                <a:ext cx="1220680" cy="646331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3042641" y="2900367"/>
            <a:ext cx="2167707" cy="807520"/>
            <a:chOff x="2937465" y="2863224"/>
            <a:chExt cx="2167707" cy="80752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937465" y="2878656"/>
              <a:ext cx="0" cy="7920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5105172" y="2863224"/>
              <a:ext cx="0" cy="7920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846200" y="2905511"/>
            <a:ext cx="568607" cy="792088"/>
            <a:chOff x="3846200" y="2488891"/>
            <a:chExt cx="568607" cy="792088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3846200" y="2488891"/>
              <a:ext cx="0" cy="7920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4414807" y="2488891"/>
              <a:ext cx="0" cy="7920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846200" y="2900367"/>
            <a:ext cx="1377759" cy="792088"/>
            <a:chOff x="3846200" y="2562042"/>
            <a:chExt cx="1377759" cy="792088"/>
          </a:xfrm>
        </p:grpSpPr>
        <p:cxnSp>
          <p:nvCxnSpPr>
            <p:cNvPr id="34" name="Straight Arrow Connector 33"/>
            <p:cNvCxnSpPr/>
            <p:nvPr/>
          </p:nvCxnSpPr>
          <p:spPr>
            <a:xfrm>
              <a:off x="3846200" y="2562042"/>
              <a:ext cx="0" cy="7920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5223959" y="2562042"/>
              <a:ext cx="0" cy="7920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8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Expanding Brackets in General</a:t>
              </a: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395536" y="98072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Wingdings" pitchFamily="2" charset="2"/>
              </a:rPr>
              <a:t>!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6588224" y="2276872"/>
            <a:ext cx="1872208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Click for Choice 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588224" y="3212976"/>
            <a:ext cx="1872208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Click for Choice 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588224" y="4221088"/>
            <a:ext cx="1872208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Click for Choice 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588224" y="5229200"/>
            <a:ext cx="1872208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Click for Choice 4</a:t>
            </a:r>
          </a:p>
        </p:txBody>
      </p:sp>
    </p:spTree>
    <p:extLst>
      <p:ext uri="{BB962C8B-B14F-4D97-AF65-F5344CB8AC3E}">
        <p14:creationId xmlns:p14="http://schemas.microsoft.com/office/powerpoint/2010/main" val="2086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wallowfood.com/wp-content/uploads/2012/11/pai-me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58958"/>
            <a:ext cx="3347864" cy="169904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347864" y="5158958"/>
            <a:ext cx="5796136" cy="16990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3527884" y="5301208"/>
            <a:ext cx="51485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“To learn secret way of algebra ninja, expand you must.”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9552" y="1268760"/>
                <a:ext cx="77048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      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+3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+2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+6       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+5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268760"/>
                <a:ext cx="770485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9552" y="1901279"/>
                <a:ext cx="77048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      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−1            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901279"/>
                <a:ext cx="770485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01419" y="2564904"/>
                <a:ext cx="83763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    =2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+4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−2       =2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+3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19" y="2564904"/>
                <a:ext cx="8376322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06625" y="3277617"/>
                <a:ext cx="83763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+6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    =2</m:t>
                      </m:r>
                      <m:r>
                        <a:rPr lang="en-GB" sz="2400" b="0" i="1" smtClean="0">
                          <a:latin typeface="Cambria Math"/>
                        </a:rPr>
                        <m:t>𝑥𝑦</m:t>
                      </m:r>
                      <m:r>
                        <a:rPr lang="en-GB" sz="2400" b="0" i="1" smtClean="0">
                          <a:latin typeface="Cambria Math"/>
                        </a:rPr>
                        <m:t>+12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−2</m:t>
                      </m:r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  <m:r>
                        <a:rPr lang="en-GB" sz="2400" b="0" i="1" smtClean="0">
                          <a:latin typeface="Cambria Math"/>
                        </a:rPr>
                        <m:t>−12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25" y="3277617"/>
                <a:ext cx="8376322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3347864" y="1268760"/>
            <a:ext cx="252028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444208" y="1268759"/>
            <a:ext cx="252028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347864" y="1901278"/>
            <a:ext cx="252028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444208" y="1901277"/>
            <a:ext cx="252028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347864" y="2564903"/>
            <a:ext cx="252028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444208" y="2539886"/>
            <a:ext cx="252028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347864" y="3284230"/>
            <a:ext cx="275430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01419" y="4005064"/>
                <a:ext cx="83763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                   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            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+6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19" y="4005064"/>
                <a:ext cx="8376322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3347864" y="4005063"/>
            <a:ext cx="275430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391417" y="4005062"/>
            <a:ext cx="249607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1419" y="4581128"/>
                <a:ext cx="83763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                   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            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−4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19" y="4581128"/>
                <a:ext cx="8376322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3347864" y="4581128"/>
            <a:ext cx="275430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391417" y="4587976"/>
            <a:ext cx="249607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Wall of Expansion Destiny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23528" y="69269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Test your understanding!</a:t>
            </a:r>
          </a:p>
        </p:txBody>
      </p:sp>
    </p:spTree>
    <p:extLst>
      <p:ext uri="{BB962C8B-B14F-4D97-AF65-F5344CB8AC3E}">
        <p14:creationId xmlns:p14="http://schemas.microsoft.com/office/powerpoint/2010/main" val="152053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7236" y="1052736"/>
                <a:ext cx="5197764" cy="5306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+8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+15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+9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+10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−15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+6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+10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+25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+5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+7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+3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−5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+12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b="0" dirty="0"/>
              </a:p>
              <a:p>
                <a:endParaRPr lang="en-GB" b="0" dirty="0"/>
              </a:p>
              <a:p>
                <a:r>
                  <a:rPr lang="en-GB" b="0" dirty="0"/>
                  <a:t>Solve the following: (by first expanding both sides of the equation)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  <m:r>
                          <a:rPr lang="en-GB" b="0" i="1" smtClean="0">
                            <a:latin typeface="Cambria Math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  <m:r>
                          <a:rPr lang="en-GB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GB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  <m:r>
                          <a:rPr lang="en-GB" b="0" i="1" smtClean="0">
                            <a:latin typeface="Cambria Math"/>
                          </a:rPr>
                          <m:t>+4</m:t>
                        </m:r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  <m:r>
                          <a:rPr lang="en-GB" b="0" i="1" smtClean="0">
                            <a:latin typeface="Cambria Math"/>
                          </a:rPr>
                          <m:t>−3</m:t>
                        </m:r>
                      </m:e>
                    </m:d>
                  </m:oMath>
                </a14:m>
                <a:r>
                  <a:rPr lang="en-GB" b="0" dirty="0"/>
                  <a:t>	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=−9</m:t>
                    </m:r>
                  </m:oMath>
                </a14:m>
                <a:endParaRPr lang="en-GB" b="0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  <m:r>
                          <a:rPr lang="en-GB" b="0" i="1" smtClean="0">
                            <a:latin typeface="Cambria Math"/>
                          </a:rPr>
                          <m:t>𝑦</m:t>
                        </m:r>
                        <m:r>
                          <a:rPr lang="en-GB" b="0" i="1" smtClean="0">
                            <a:latin typeface="Cambria Math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𝑦</m:t>
                        </m:r>
                        <m:r>
                          <a:rPr lang="en-GB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GB" b="0" i="1" smtClean="0">
                        <a:latin typeface="Cambria Math"/>
                      </a:rPr>
                      <m:t>=3</m:t>
                    </m:r>
                    <m:r>
                      <a:rPr lang="en-GB" b="0" i="1" smtClean="0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𝑦</m:t>
                        </m:r>
                        <m:r>
                          <a:rPr lang="en-GB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b="0" dirty="0"/>
                  <a:t>	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𝑦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GB" b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𝑧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𝑧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b="0" dirty="0"/>
                  <a:t>		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𝑧</m:t>
                    </m:r>
                    <m:r>
                      <a:rPr lang="en-GB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GB" b="0" dirty="0"/>
              </a:p>
              <a:p>
                <a:pPr marL="342900" indent="-342900">
                  <a:buAutoNum type="arabicParenR"/>
                </a:pPr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36" y="1052736"/>
                <a:ext cx="5197764" cy="5306581"/>
              </a:xfrm>
              <a:prstGeom prst="rect">
                <a:avLst/>
              </a:prstGeom>
              <a:blipFill rotWithShape="1">
                <a:blip r:embed="rId2"/>
                <a:stretch>
                  <a:fillRect l="-10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00774" y="3825914"/>
                <a:ext cx="24756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Determine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/>
                  <a:t> using Pythagoras Theorem: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774" y="3825914"/>
                <a:ext cx="2475682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197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Triangle 5"/>
          <p:cNvSpPr/>
          <p:nvPr/>
        </p:nvSpPr>
        <p:spPr>
          <a:xfrm>
            <a:off x="6537550" y="4581128"/>
            <a:ext cx="1944216" cy="1008112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00774" y="1052736"/>
                <a:ext cx="29432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rectangle and the square have the same area.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774" y="1052736"/>
                <a:ext cx="2943226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1656" t="-4717" r="-207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445956" y="1916832"/>
            <a:ext cx="115212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961524" y="1916832"/>
            <a:ext cx="788688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00252" y="1623998"/>
                <a:ext cx="6538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 smtClean="0">
                          <a:latin typeface="Cambria Math"/>
                        </a:rPr>
                        <m:t>𝑥</m:t>
                      </m:r>
                      <m:r>
                        <a:rPr lang="en-GB" sz="1600" i="1" dirty="0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252" y="1623998"/>
                <a:ext cx="653816" cy="338554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10396" y="2071591"/>
                <a:ext cx="6538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latin typeface="Cambria Math"/>
                        </a:rPr>
                        <m:t>𝑥</m:t>
                      </m:r>
                      <m:r>
                        <a:rPr lang="en-GB" sz="1600" b="0" i="1" dirty="0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396" y="2071591"/>
                <a:ext cx="653816" cy="338554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028960" y="1667538"/>
                <a:ext cx="6538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960" y="1667538"/>
                <a:ext cx="653816" cy="338554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673584" y="2143599"/>
                <a:ext cx="4704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3584" y="2143599"/>
                <a:ext cx="470416" cy="338554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91044" y="2708920"/>
                <a:ext cx="1623052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044" y="2708920"/>
                <a:ext cx="1623052" cy="610936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44308" y="4705888"/>
                <a:ext cx="6538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 smtClean="0">
                          <a:latin typeface="Cambria Math"/>
                        </a:rPr>
                        <m:t>𝑥</m:t>
                      </m:r>
                      <m:r>
                        <a:rPr lang="en-GB" sz="1600" i="1" dirty="0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308" y="4705888"/>
                <a:ext cx="653816" cy="338554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57208" y="4915907"/>
                <a:ext cx="6538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 smtClean="0">
                          <a:latin typeface="Cambria Math"/>
                        </a:rPr>
                        <m:t>𝑥</m:t>
                      </m:r>
                      <m:r>
                        <a:rPr lang="en-GB" sz="1600" b="0" i="1" dirty="0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208" y="4915907"/>
                <a:ext cx="653816" cy="338554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95642" y="5589240"/>
                <a:ext cx="6538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 smtClean="0">
                          <a:latin typeface="Cambria Math"/>
                        </a:rPr>
                        <m:t>1</m:t>
                      </m:r>
                      <m:r>
                        <a:rPr lang="en-GB" sz="1600" b="0" i="1" dirty="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642" y="5589240"/>
                <a:ext cx="653816" cy="338554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15891" y="6047300"/>
                <a:ext cx="9024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/>
                        </a:rPr>
                        <m:t>𝑥</m:t>
                      </m:r>
                      <m:r>
                        <a:rPr lang="en-GB" b="0" i="1" dirty="0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891" y="6047300"/>
                <a:ext cx="902482" cy="369332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2339752" y="1046923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39752" y="1351866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39752" y="1623998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39752" y="1916832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91680" y="2212989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91680" y="2482153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91680" y="2761111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95936" y="3014388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07904" y="3283389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43808" y="3566547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79712" y="3845505"/>
            <a:ext cx="158302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125593" y="4914488"/>
            <a:ext cx="453184" cy="2789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25593" y="5193445"/>
            <a:ext cx="453184" cy="4487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25593" y="5642228"/>
            <a:ext cx="453184" cy="4487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689678" y="2735632"/>
            <a:ext cx="453184" cy="547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468888" y="5927794"/>
            <a:ext cx="453184" cy="547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5688124" y="980728"/>
            <a:ext cx="0" cy="5544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261333" y="1133708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61333" y="1389458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61333" y="1654632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61333" y="1935628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61333" y="2207113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61333" y="2491947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61333" y="2764142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61333" y="3042023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61044" y="3325181"/>
            <a:ext cx="271778" cy="2413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9</a:t>
            </a:r>
          </a:p>
        </p:txBody>
      </p:sp>
      <p:sp>
        <p:nvSpPr>
          <p:cNvPr id="3" name="Rectangle 2"/>
          <p:cNvSpPr/>
          <p:nvPr/>
        </p:nvSpPr>
        <p:spPr>
          <a:xfrm>
            <a:off x="203201" y="4941168"/>
            <a:ext cx="314036" cy="2427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03201" y="5286934"/>
            <a:ext cx="314036" cy="2427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/>
              <a:t>13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03201" y="5685041"/>
            <a:ext cx="314036" cy="2427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/>
              <a:t>14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855142" y="1134516"/>
            <a:ext cx="314036" cy="2427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/>
              <a:t>15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855142" y="3922680"/>
            <a:ext cx="314036" cy="2427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39166" y="3601151"/>
            <a:ext cx="314036" cy="2427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/>
              <a:t>10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39166" y="3878337"/>
            <a:ext cx="314036" cy="2427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98647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1540" y="1052736"/>
                <a:ext cx="79928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Notice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+2</m:t>
                    </m:r>
                    <m:r>
                      <a:rPr lang="en-GB" b="0" i="1" smtClean="0">
                        <a:latin typeface="Cambria Math"/>
                      </a:rPr>
                      <m:t>𝑎𝑏</m:t>
                    </m:r>
                    <m:r>
                      <a:rPr lang="en-GB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Therefore, when we have two terms in a bracket, and the bracket is squared, we can expand more quickly without having to collect terms: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1052736"/>
                <a:ext cx="7992888" cy="923330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686" t="-3311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55576" y="2234830"/>
            <a:ext cx="129614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Expression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1720" y="2234830"/>
            <a:ext cx="187220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Term Squared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3928" y="2238928"/>
            <a:ext cx="230425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2 x 1</a:t>
            </a:r>
            <a:r>
              <a:rPr lang="en-GB" baseline="30000" dirty="0"/>
              <a:t>st</a:t>
            </a:r>
            <a:r>
              <a:rPr lang="en-GB" dirty="0"/>
              <a:t> Term x 2</a:t>
            </a:r>
            <a:r>
              <a:rPr lang="en-GB" baseline="30000" dirty="0"/>
              <a:t>nd</a:t>
            </a:r>
            <a:r>
              <a:rPr lang="en-GB" dirty="0"/>
              <a:t> Term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28184" y="2244500"/>
            <a:ext cx="187220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Term Squared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5576" y="279438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794384"/>
                <a:ext cx="1296144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67744" y="2794384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794384"/>
                <a:ext cx="1080120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67944" y="2820836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+6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820836"/>
                <a:ext cx="1168160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84764" y="2820836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764" y="2820836"/>
                <a:ext cx="1168160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755576" y="329844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4752" y="3429000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52" y="3429000"/>
                <a:ext cx="1296144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36920" y="3429000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920" y="3429000"/>
                <a:ext cx="1080120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37120" y="3455452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−10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120" y="3455452"/>
                <a:ext cx="1168160" cy="3693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53940" y="3455452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+25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940" y="3455452"/>
                <a:ext cx="1168160" cy="36933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724752" y="3933056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4752" y="4050620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−8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52" y="4050620"/>
                <a:ext cx="1296144" cy="369332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36920" y="4050620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920" y="4050620"/>
                <a:ext cx="1080120" cy="369332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037120" y="4077072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−16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120" y="4077072"/>
                <a:ext cx="1168160" cy="369332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53940" y="4077072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+64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940" y="4077072"/>
                <a:ext cx="1168160" cy="369332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724752" y="4554676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1308" y="4725144"/>
                <a:ext cx="14996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08" y="4725144"/>
                <a:ext cx="1499632" cy="369332"/>
              </a:xfrm>
              <a:prstGeom prst="rect">
                <a:avLst/>
              </a:prstGeom>
              <a:blipFill rotWithShape="1"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213476" y="4725144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476" y="4725144"/>
                <a:ext cx="1080120" cy="369332"/>
              </a:xfrm>
              <a:prstGeom prst="rect">
                <a:avLst/>
              </a:prstGeom>
              <a:blipFill rotWithShape="1">
                <a:blip r:embed="rId1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13676" y="4751596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+4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676" y="4751596"/>
                <a:ext cx="1168160" cy="369332"/>
              </a:xfrm>
              <a:prstGeom prst="rect">
                <a:avLst/>
              </a:prstGeom>
              <a:blipFill rotWithShape="1">
                <a:blip r:embed="rId1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230496" y="4751596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496" y="4751596"/>
                <a:ext cx="1168160" cy="369332"/>
              </a:xfrm>
              <a:prstGeom prst="rect">
                <a:avLst/>
              </a:prstGeom>
              <a:blipFill rotWithShape="1">
                <a:blip r:embed="rId1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701308" y="522920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8772" y="5373216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72" y="5373216"/>
                <a:ext cx="1512168" cy="369332"/>
              </a:xfrm>
              <a:prstGeom prst="rect">
                <a:avLst/>
              </a:prstGeom>
              <a:blipFill rotWithShape="1">
                <a:blip r:embed="rId1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0940" y="5373216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940" y="5373216"/>
                <a:ext cx="1080120" cy="369332"/>
              </a:xfrm>
              <a:prstGeom prst="rect">
                <a:avLst/>
              </a:prstGeom>
              <a:blipFill rotWithShape="1">
                <a:blip r:embed="rId2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01140" y="5399668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−12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140" y="5399668"/>
                <a:ext cx="1168160" cy="369332"/>
              </a:xfrm>
              <a:prstGeom prst="rect">
                <a:avLst/>
              </a:prstGeom>
              <a:blipFill rotWithShape="1">
                <a:blip r:embed="rId2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217960" y="5399668"/>
                <a:ext cx="1168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60" y="5399668"/>
                <a:ext cx="1168160" cy="369332"/>
              </a:xfrm>
              <a:prstGeom prst="rect">
                <a:avLst/>
              </a:prstGeom>
              <a:blipFill rotWithShape="1">
                <a:blip r:embed="rId2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688772" y="5877272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077476" y="3298440"/>
            <a:ext cx="1846452" cy="6346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23928" y="3298440"/>
            <a:ext cx="2304256" cy="6346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228184" y="3298440"/>
            <a:ext cx="1872208" cy="6293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77476" y="3927780"/>
            <a:ext cx="1846452" cy="6268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923928" y="3927780"/>
            <a:ext cx="2304256" cy="6268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228184" y="3927780"/>
            <a:ext cx="1872208" cy="6216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077476" y="4549464"/>
            <a:ext cx="1846452" cy="6797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923928" y="4549464"/>
            <a:ext cx="2304256" cy="6797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228184" y="4549463"/>
            <a:ext cx="1872208" cy="6740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079788" y="5228577"/>
            <a:ext cx="1846452" cy="6486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926240" y="5228577"/>
            <a:ext cx="2304256" cy="6486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230496" y="5228577"/>
            <a:ext cx="1872208" cy="6433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0" y="260648"/>
            <a:ext cx="9144000" cy="523220"/>
            <a:chOff x="-926" y="273983"/>
            <a:chExt cx="9145144" cy="523220"/>
          </a:xfrm>
        </p:grpSpPr>
        <p:sp>
          <p:nvSpPr>
            <p:cNvPr id="48" name="TextBox 32"/>
            <p:cNvSpPr txBox="1"/>
            <p:nvPr/>
          </p:nvSpPr>
          <p:spPr>
            <a:xfrm>
              <a:off x="218" y="273983"/>
              <a:ext cx="9144000" cy="5232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b="1" dirty="0"/>
                <a:t>       </a:t>
              </a:r>
              <a:r>
                <a:rPr lang="en-GB" sz="2800" dirty="0"/>
                <a:t>Expanding square brackets quickly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-926" y="77803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2699792" y="980728"/>
            <a:ext cx="1872208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            Superpower Skill #1</a:t>
            </a:r>
            <a:r>
              <a:rPr lang="en-GB" dirty="0"/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07504" y="0"/>
            <a:ext cx="50844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251520" y="2780928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51520" y="3429000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51520" y="4005064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51520" y="4653136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1520" y="5373216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8082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90872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need to be really careful when subtracting an expression you are about to expand.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700808"/>
            <a:ext cx="4824536" cy="523220"/>
          </a:xfrm>
          <a:prstGeom prst="rect">
            <a:avLst/>
          </a:prstGeom>
          <a:solidFill>
            <a:schemeClr val="bg1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800" dirty="0"/>
              <a:t>Expand 1 – (x + 3)(x – 4)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3608" y="2852936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= 1 – (x</a:t>
            </a:r>
            <a:r>
              <a:rPr lang="en-GB" sz="3600" baseline="30000" dirty="0"/>
              <a:t>2</a:t>
            </a:r>
            <a:r>
              <a:rPr lang="en-GB" sz="3600" dirty="0"/>
              <a:t> – x – 12)</a:t>
            </a:r>
          </a:p>
          <a:p>
            <a:r>
              <a:rPr lang="en-GB" sz="3600" dirty="0"/>
              <a:t>= 1 – x</a:t>
            </a:r>
            <a:r>
              <a:rPr lang="en-GB" sz="3600" baseline="30000" dirty="0"/>
              <a:t>2</a:t>
            </a:r>
            <a:r>
              <a:rPr lang="en-GB" sz="3600" dirty="0"/>
              <a:t> + x + 12</a:t>
            </a:r>
          </a:p>
          <a:p>
            <a:r>
              <a:rPr lang="en-GB" sz="3600" dirty="0"/>
              <a:t>= 13 – x</a:t>
            </a:r>
            <a:r>
              <a:rPr lang="en-GB" sz="3600" baseline="30000" dirty="0"/>
              <a:t>2</a:t>
            </a:r>
            <a:r>
              <a:rPr lang="en-GB" sz="3600" dirty="0"/>
              <a:t> + x</a:t>
            </a:r>
            <a:endParaRPr lang="en-GB" sz="2800" dirty="0"/>
          </a:p>
        </p:txBody>
      </p:sp>
      <p:sp>
        <p:nvSpPr>
          <p:cNvPr id="9" name="Rectangle 8"/>
          <p:cNvSpPr/>
          <p:nvPr/>
        </p:nvSpPr>
        <p:spPr>
          <a:xfrm>
            <a:off x="1475656" y="2780928"/>
            <a:ext cx="3168352" cy="6346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788024" y="3212977"/>
            <a:ext cx="3888432" cy="1909375"/>
            <a:chOff x="4788024" y="3212977"/>
            <a:chExt cx="3888432" cy="1909375"/>
          </a:xfrm>
        </p:grpSpPr>
        <p:sp>
          <p:nvSpPr>
            <p:cNvPr id="6" name="TextBox 5"/>
            <p:cNvSpPr txBox="1"/>
            <p:nvPr/>
          </p:nvSpPr>
          <p:spPr>
            <a:xfrm>
              <a:off x="6300192" y="3645024"/>
              <a:ext cx="2376264" cy="147732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b="1" dirty="0"/>
                <a:t>Bro Tip: </a:t>
              </a:r>
              <a:r>
                <a:rPr lang="en-GB" dirty="0"/>
                <a:t>Put the expanded expression in a bracket before you subtract it. This helps you avoid sign errors.</a:t>
              </a:r>
            </a:p>
          </p:txBody>
        </p:sp>
        <p:cxnSp>
          <p:nvCxnSpPr>
            <p:cNvPr id="12" name="Straight Arrow Connector 11"/>
            <p:cNvCxnSpPr>
              <a:stCxn id="6" idx="1"/>
            </p:cNvCxnSpPr>
            <p:nvPr/>
          </p:nvCxnSpPr>
          <p:spPr>
            <a:xfrm flipH="1" flipV="1">
              <a:off x="4788024" y="3212977"/>
              <a:ext cx="1512168" cy="11707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419872" y="3861048"/>
            <a:ext cx="5256584" cy="2661389"/>
            <a:chOff x="3419872" y="2060853"/>
            <a:chExt cx="5256584" cy="2661389"/>
          </a:xfrm>
        </p:grpSpPr>
        <p:sp>
          <p:nvSpPr>
            <p:cNvPr id="15" name="TextBox 14"/>
            <p:cNvSpPr txBox="1"/>
            <p:nvPr/>
          </p:nvSpPr>
          <p:spPr>
            <a:xfrm>
              <a:off x="5724128" y="3645024"/>
              <a:ext cx="2952328" cy="107721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1600" dirty="0"/>
                <a:t>Had we not used brackets in the line above, we might have (wrongly) thought this term was negative.</a:t>
              </a:r>
            </a:p>
          </p:txBody>
        </p:sp>
        <p:cxnSp>
          <p:nvCxnSpPr>
            <p:cNvPr id="16" name="Straight Arrow Connector 15"/>
            <p:cNvCxnSpPr>
              <a:stCxn id="15" idx="1"/>
            </p:cNvCxnSpPr>
            <p:nvPr/>
          </p:nvCxnSpPr>
          <p:spPr>
            <a:xfrm flipH="1" flipV="1">
              <a:off x="3419872" y="2060853"/>
              <a:ext cx="2304256" cy="21227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475656" y="3501008"/>
            <a:ext cx="3168352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0" y="260648"/>
            <a:ext cx="9144000" cy="523220"/>
            <a:chOff x="-926" y="273983"/>
            <a:chExt cx="9145144" cy="523220"/>
          </a:xfrm>
        </p:grpSpPr>
        <p:sp>
          <p:nvSpPr>
            <p:cNvPr id="21" name="TextBox 32"/>
            <p:cNvSpPr txBox="1"/>
            <p:nvPr/>
          </p:nvSpPr>
          <p:spPr>
            <a:xfrm>
              <a:off x="218" y="273983"/>
              <a:ext cx="9144000" cy="5232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b="1" dirty="0"/>
                <a:t>       </a:t>
              </a:r>
              <a:r>
                <a:rPr lang="en-GB" sz="2800" dirty="0"/>
                <a:t>Being careful with negatives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-926" y="77803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            Superpower Skill #2</a:t>
            </a:r>
            <a:r>
              <a:rPr lang="en-GB" dirty="0"/>
              <a:t>: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50844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76470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Expand the following.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1556792"/>
            <a:ext cx="55446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x – (x + 4)(x – 1)</a:t>
            </a:r>
          </a:p>
          <a:p>
            <a:r>
              <a:rPr lang="en-GB" sz="2800" dirty="0"/>
              <a:t>= x – (x</a:t>
            </a:r>
            <a:r>
              <a:rPr lang="en-GB" sz="2800" baseline="30000" dirty="0"/>
              <a:t>2</a:t>
            </a:r>
            <a:r>
              <a:rPr lang="en-GB" sz="2800" dirty="0"/>
              <a:t> + 3x – 4)</a:t>
            </a:r>
          </a:p>
          <a:p>
            <a:r>
              <a:rPr lang="en-GB" sz="2800" dirty="0"/>
              <a:t>= x – x</a:t>
            </a:r>
            <a:r>
              <a:rPr lang="en-GB" sz="2800" baseline="30000" dirty="0"/>
              <a:t>2</a:t>
            </a:r>
            <a:r>
              <a:rPr lang="en-GB" sz="2800" dirty="0"/>
              <a:t> – 3x + 4</a:t>
            </a:r>
          </a:p>
          <a:p>
            <a:r>
              <a:rPr lang="en-GB" sz="2800" dirty="0"/>
              <a:t>= 4 – x</a:t>
            </a:r>
            <a:r>
              <a:rPr lang="en-GB" sz="2800" baseline="30000" dirty="0"/>
              <a:t>2</a:t>
            </a:r>
            <a:r>
              <a:rPr lang="en-GB" sz="2800" dirty="0"/>
              <a:t> – 2x </a:t>
            </a:r>
          </a:p>
          <a:p>
            <a:endParaRPr lang="en-GB" sz="2800" dirty="0"/>
          </a:p>
          <a:p>
            <a:r>
              <a:rPr lang="en-GB" sz="2800" dirty="0"/>
              <a:t>x</a:t>
            </a:r>
            <a:r>
              <a:rPr lang="en-GB" sz="2800" baseline="30000" dirty="0"/>
              <a:t>2</a:t>
            </a:r>
            <a:r>
              <a:rPr lang="en-GB" sz="2800" dirty="0"/>
              <a:t> – (2x – 1)</a:t>
            </a:r>
            <a:r>
              <a:rPr lang="en-GB" sz="2800" baseline="30000" dirty="0"/>
              <a:t>2</a:t>
            </a:r>
          </a:p>
          <a:p>
            <a:r>
              <a:rPr lang="en-GB" sz="2800" dirty="0"/>
              <a:t>= x</a:t>
            </a:r>
            <a:r>
              <a:rPr lang="en-GB" sz="2800" baseline="30000" dirty="0"/>
              <a:t>2</a:t>
            </a:r>
            <a:r>
              <a:rPr lang="en-GB" sz="2800" dirty="0"/>
              <a:t> – (4x</a:t>
            </a:r>
            <a:r>
              <a:rPr lang="en-GB" sz="2800" baseline="30000" dirty="0"/>
              <a:t>2</a:t>
            </a:r>
            <a:r>
              <a:rPr lang="en-GB" sz="2800" dirty="0"/>
              <a:t> – 4x + 1)</a:t>
            </a:r>
          </a:p>
          <a:p>
            <a:r>
              <a:rPr lang="en-GB" sz="2800" dirty="0"/>
              <a:t>= x</a:t>
            </a:r>
            <a:r>
              <a:rPr lang="en-GB" sz="2800" baseline="30000" dirty="0"/>
              <a:t>2</a:t>
            </a:r>
            <a:r>
              <a:rPr lang="en-GB" sz="2800" dirty="0"/>
              <a:t> – 4x</a:t>
            </a:r>
            <a:r>
              <a:rPr lang="en-GB" sz="2800" baseline="30000" dirty="0"/>
              <a:t>2</a:t>
            </a:r>
            <a:r>
              <a:rPr lang="en-GB" sz="2800" dirty="0"/>
              <a:t> + 4x – 1</a:t>
            </a:r>
          </a:p>
          <a:p>
            <a:r>
              <a:rPr lang="en-GB" sz="2800" dirty="0"/>
              <a:t>= -3x</a:t>
            </a:r>
            <a:r>
              <a:rPr lang="en-GB" sz="2800" baseline="30000" dirty="0"/>
              <a:t>2</a:t>
            </a:r>
            <a:r>
              <a:rPr lang="en-GB" sz="2800" dirty="0"/>
              <a:t> + 4x – 1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63688" y="1988840"/>
            <a:ext cx="2808312" cy="13681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1763688" y="4149080"/>
            <a:ext cx="2808312" cy="13681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1628800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3789040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260648"/>
            <a:ext cx="9144000" cy="523220"/>
            <a:chOff x="-926" y="273983"/>
            <a:chExt cx="9145144" cy="523220"/>
          </a:xfrm>
        </p:grpSpPr>
        <p:sp>
          <p:nvSpPr>
            <p:cNvPr id="3" name="TextBox 32"/>
            <p:cNvSpPr txBox="1"/>
            <p:nvPr/>
          </p:nvSpPr>
          <p:spPr>
            <a:xfrm>
              <a:off x="218" y="273983"/>
              <a:ext cx="9144000" cy="5232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b="1" dirty="0"/>
                <a:t>       </a:t>
              </a:r>
              <a:r>
                <a:rPr lang="en-GB" sz="2800" dirty="0"/>
                <a:t>Expanding brackets with more than 2 items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926" y="77803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            Superpower Skill #3</a:t>
            </a:r>
            <a:r>
              <a:rPr lang="en-GB" dirty="0"/>
              <a:t>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50844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1988840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(x + 3)(x</a:t>
            </a:r>
            <a:r>
              <a:rPr lang="en-GB" sz="3200" baseline="30000" dirty="0"/>
              <a:t>2</a:t>
            </a:r>
            <a:r>
              <a:rPr lang="en-GB" sz="3200" dirty="0"/>
              <a:t> + x – 2)</a:t>
            </a:r>
          </a:p>
          <a:p>
            <a:r>
              <a:rPr lang="en-GB" sz="3200" dirty="0"/>
              <a:t>= x</a:t>
            </a:r>
            <a:r>
              <a:rPr lang="en-GB" sz="3200" baseline="30000" dirty="0"/>
              <a:t>3</a:t>
            </a:r>
            <a:r>
              <a:rPr lang="en-GB" sz="3200" dirty="0"/>
              <a:t> + x</a:t>
            </a:r>
            <a:r>
              <a:rPr lang="en-GB" sz="3200" baseline="30000" dirty="0"/>
              <a:t>2</a:t>
            </a:r>
            <a:r>
              <a:rPr lang="en-GB" sz="3200" dirty="0"/>
              <a:t> – 2x + 3x</a:t>
            </a:r>
            <a:r>
              <a:rPr lang="en-GB" sz="3200" baseline="30000" dirty="0"/>
              <a:t>2</a:t>
            </a:r>
            <a:r>
              <a:rPr lang="en-GB" sz="3200" dirty="0"/>
              <a:t> + 3x – 6</a:t>
            </a:r>
          </a:p>
          <a:p>
            <a:r>
              <a:rPr lang="en-GB" sz="3200" dirty="0"/>
              <a:t>= x</a:t>
            </a:r>
            <a:r>
              <a:rPr lang="en-GB" sz="3200" baseline="30000" dirty="0"/>
              <a:t>3</a:t>
            </a:r>
            <a:r>
              <a:rPr lang="en-GB" sz="3200" dirty="0"/>
              <a:t> + 4x</a:t>
            </a:r>
            <a:r>
              <a:rPr lang="en-GB" sz="3200" baseline="30000" dirty="0"/>
              <a:t>2</a:t>
            </a:r>
            <a:r>
              <a:rPr lang="en-GB" sz="3200" dirty="0"/>
              <a:t> + x – 6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90872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there’s more than two items in each bracket, we still use the same rule to expand: Times each thing in the first bracket by each thing in the second bracket...</a:t>
            </a:r>
          </a:p>
        </p:txBody>
      </p:sp>
      <p:sp>
        <p:nvSpPr>
          <p:cNvPr id="9" name="Rectangle 8"/>
          <p:cNvSpPr/>
          <p:nvPr/>
        </p:nvSpPr>
        <p:spPr>
          <a:xfrm>
            <a:off x="1691680" y="2564904"/>
            <a:ext cx="4248472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76470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Expand the following.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1556792"/>
            <a:ext cx="55446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(x + y)(x + y + 1)</a:t>
            </a:r>
          </a:p>
          <a:p>
            <a:r>
              <a:rPr lang="en-GB" sz="2800" b="1" dirty="0"/>
              <a:t>= x</a:t>
            </a:r>
            <a:r>
              <a:rPr lang="en-GB" sz="2800" b="1" baseline="30000" dirty="0"/>
              <a:t>2</a:t>
            </a:r>
            <a:r>
              <a:rPr lang="en-GB" sz="2800" b="1" dirty="0"/>
              <a:t> + </a:t>
            </a:r>
            <a:r>
              <a:rPr lang="en-GB" sz="2800" b="1" dirty="0" err="1"/>
              <a:t>xy</a:t>
            </a:r>
            <a:r>
              <a:rPr lang="en-GB" sz="2800" b="1" dirty="0"/>
              <a:t> + x + </a:t>
            </a:r>
            <a:r>
              <a:rPr lang="en-GB" sz="2800" b="1" dirty="0" err="1"/>
              <a:t>xy</a:t>
            </a:r>
            <a:r>
              <a:rPr lang="en-GB" sz="2800" b="1" dirty="0"/>
              <a:t> + y</a:t>
            </a:r>
            <a:r>
              <a:rPr lang="en-GB" sz="2800" b="1" baseline="30000" dirty="0"/>
              <a:t>2</a:t>
            </a:r>
            <a:r>
              <a:rPr lang="en-GB" sz="2800" b="1" dirty="0"/>
              <a:t> + y</a:t>
            </a:r>
          </a:p>
          <a:p>
            <a:r>
              <a:rPr lang="en-GB" sz="2800" b="1" dirty="0"/>
              <a:t>= x</a:t>
            </a:r>
            <a:r>
              <a:rPr lang="en-GB" sz="2800" b="1" baseline="30000" dirty="0"/>
              <a:t>2</a:t>
            </a:r>
            <a:r>
              <a:rPr lang="en-GB" sz="2800" b="1" dirty="0"/>
              <a:t> + 2xy + y</a:t>
            </a:r>
            <a:r>
              <a:rPr lang="en-GB" sz="2800" b="1" baseline="30000" dirty="0"/>
              <a:t>2</a:t>
            </a:r>
            <a:r>
              <a:rPr lang="en-GB" sz="2800" b="1" dirty="0"/>
              <a:t> + x + y</a:t>
            </a:r>
          </a:p>
          <a:p>
            <a:endParaRPr lang="en-GB" sz="2800" dirty="0"/>
          </a:p>
          <a:p>
            <a:r>
              <a:rPr lang="en-GB" sz="2800" dirty="0"/>
              <a:t>(x</a:t>
            </a:r>
            <a:r>
              <a:rPr lang="en-GB" sz="2800" baseline="30000" dirty="0"/>
              <a:t>2</a:t>
            </a:r>
            <a:r>
              <a:rPr lang="en-GB" sz="2800" dirty="0"/>
              <a:t> + 3)(x</a:t>
            </a:r>
            <a:r>
              <a:rPr lang="en-GB" sz="2800" baseline="30000" dirty="0"/>
              <a:t>2</a:t>
            </a:r>
            <a:r>
              <a:rPr lang="en-GB" sz="2800" dirty="0"/>
              <a:t> + x + 1)</a:t>
            </a:r>
            <a:endParaRPr lang="en-GB" sz="2800" baseline="30000" dirty="0"/>
          </a:p>
          <a:p>
            <a:r>
              <a:rPr lang="en-GB" sz="2800" b="1" dirty="0"/>
              <a:t>= x</a:t>
            </a:r>
            <a:r>
              <a:rPr lang="en-GB" sz="2800" b="1" baseline="30000" dirty="0"/>
              <a:t>4</a:t>
            </a:r>
            <a:r>
              <a:rPr lang="en-GB" sz="2800" b="1" dirty="0"/>
              <a:t> + x</a:t>
            </a:r>
            <a:r>
              <a:rPr lang="en-GB" sz="2800" b="1" baseline="30000" dirty="0"/>
              <a:t>3</a:t>
            </a:r>
            <a:r>
              <a:rPr lang="en-GB" sz="2800" b="1" dirty="0"/>
              <a:t> + x</a:t>
            </a:r>
            <a:r>
              <a:rPr lang="en-GB" sz="2800" b="1" baseline="30000" dirty="0"/>
              <a:t>2</a:t>
            </a:r>
            <a:r>
              <a:rPr lang="en-GB" sz="2800" b="1" dirty="0"/>
              <a:t> + 3x</a:t>
            </a:r>
            <a:r>
              <a:rPr lang="en-GB" sz="2800" b="1" baseline="30000" dirty="0"/>
              <a:t>2</a:t>
            </a:r>
            <a:r>
              <a:rPr lang="en-GB" sz="2800" b="1" dirty="0"/>
              <a:t> + 3x + 3</a:t>
            </a:r>
          </a:p>
          <a:p>
            <a:r>
              <a:rPr lang="en-GB" sz="2800" b="1" dirty="0"/>
              <a:t>= x</a:t>
            </a:r>
            <a:r>
              <a:rPr lang="en-GB" sz="2800" b="1" baseline="30000" dirty="0"/>
              <a:t>4</a:t>
            </a:r>
            <a:r>
              <a:rPr lang="en-GB" sz="2800" b="1" dirty="0"/>
              <a:t> + x3 + 4x</a:t>
            </a:r>
            <a:r>
              <a:rPr lang="en-GB" sz="2800" b="1" baseline="30000" dirty="0"/>
              <a:t>2</a:t>
            </a:r>
            <a:r>
              <a:rPr lang="en-GB" sz="2800" b="1" dirty="0"/>
              <a:t> + 3x + 3</a:t>
            </a:r>
          </a:p>
        </p:txBody>
      </p:sp>
      <p:sp>
        <p:nvSpPr>
          <p:cNvPr id="7" name="Rectangle 6"/>
          <p:cNvSpPr/>
          <p:nvPr/>
        </p:nvSpPr>
        <p:spPr>
          <a:xfrm>
            <a:off x="1763688" y="2060848"/>
            <a:ext cx="3528392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1763688" y="3789040"/>
            <a:ext cx="367240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899592" y="1628800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9592" y="3356992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2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755576" y="836712"/>
            <a:ext cx="33123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Expand the following WITHOUT working.</a:t>
            </a:r>
          </a:p>
          <a:p>
            <a:endParaRPr lang="en-GB" dirty="0"/>
          </a:p>
          <a:p>
            <a:r>
              <a:rPr lang="en-GB" dirty="0"/>
              <a:t>(x + 1)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2</a:t>
            </a:r>
            <a:r>
              <a:rPr lang="en-GB" b="1" dirty="0"/>
              <a:t> + 2x + 1</a:t>
            </a:r>
          </a:p>
          <a:p>
            <a:r>
              <a:rPr lang="en-GB" dirty="0"/>
              <a:t>(x – 3)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2</a:t>
            </a:r>
            <a:r>
              <a:rPr lang="en-GB" b="1" dirty="0"/>
              <a:t> – 6x + 9</a:t>
            </a:r>
          </a:p>
          <a:p>
            <a:r>
              <a:rPr lang="en-GB" dirty="0"/>
              <a:t>(x + 4)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2</a:t>
            </a:r>
            <a:r>
              <a:rPr lang="en-GB" b="1" dirty="0"/>
              <a:t> + 8x + 16</a:t>
            </a:r>
          </a:p>
          <a:p>
            <a:r>
              <a:rPr lang="en-GB" dirty="0"/>
              <a:t>(x – 5)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2</a:t>
            </a:r>
            <a:r>
              <a:rPr lang="en-GB" b="1" dirty="0"/>
              <a:t> – 10x + 25</a:t>
            </a:r>
          </a:p>
          <a:p>
            <a:r>
              <a:rPr lang="en-GB" dirty="0"/>
              <a:t>(3x + 1)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9x</a:t>
            </a:r>
            <a:r>
              <a:rPr lang="en-GB" b="1" baseline="30000" dirty="0"/>
              <a:t>2</a:t>
            </a:r>
            <a:r>
              <a:rPr lang="en-GB" b="1" dirty="0"/>
              <a:t> + 6x + 1</a:t>
            </a:r>
          </a:p>
          <a:p>
            <a:r>
              <a:rPr lang="en-GB" dirty="0"/>
              <a:t>(4x – 3)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16x</a:t>
            </a:r>
            <a:r>
              <a:rPr lang="en-GB" b="1" baseline="30000" dirty="0"/>
              <a:t>2</a:t>
            </a:r>
            <a:r>
              <a:rPr lang="en-GB" b="1" dirty="0"/>
              <a:t> – 24x + 9</a:t>
            </a:r>
          </a:p>
          <a:p>
            <a:r>
              <a:rPr lang="en-GB" dirty="0"/>
              <a:t>(10x + 3)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100x</a:t>
            </a:r>
            <a:r>
              <a:rPr lang="en-GB" b="1" baseline="30000" dirty="0"/>
              <a:t>2</a:t>
            </a:r>
            <a:r>
              <a:rPr lang="en-GB" b="1" dirty="0"/>
              <a:t> + 60x + 9</a:t>
            </a:r>
          </a:p>
          <a:p>
            <a:r>
              <a:rPr lang="en-GB" dirty="0"/>
              <a:t>(x – y)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2</a:t>
            </a:r>
            <a:r>
              <a:rPr lang="en-GB" b="1" dirty="0"/>
              <a:t> – 2xy + y</a:t>
            </a:r>
            <a:r>
              <a:rPr lang="en-GB" b="1" baseline="30000" dirty="0"/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836712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4221088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1691680" y="1628800"/>
            <a:ext cx="122413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1691680" y="1916832"/>
            <a:ext cx="122413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91680" y="2204864"/>
            <a:ext cx="122413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2492896"/>
            <a:ext cx="122413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35696" y="2780928"/>
            <a:ext cx="1224136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35696" y="3068960"/>
            <a:ext cx="1296144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07704" y="3356992"/>
            <a:ext cx="144016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91680" y="3645024"/>
            <a:ext cx="1296144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3568" y="4221088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Expand the following.</a:t>
            </a:r>
          </a:p>
          <a:p>
            <a:endParaRPr lang="en-GB" dirty="0"/>
          </a:p>
          <a:p>
            <a:r>
              <a:rPr lang="en-GB" dirty="0"/>
              <a:t>1 – x(x – 1)    </a:t>
            </a:r>
            <a:r>
              <a:rPr lang="en-GB" b="1" dirty="0"/>
              <a:t>= 1 – x</a:t>
            </a:r>
            <a:r>
              <a:rPr lang="en-GB" b="1" baseline="30000" dirty="0"/>
              <a:t>2</a:t>
            </a:r>
            <a:r>
              <a:rPr lang="en-GB" b="1" dirty="0"/>
              <a:t> + x</a:t>
            </a:r>
          </a:p>
          <a:p>
            <a:r>
              <a:rPr lang="en-GB" dirty="0"/>
              <a:t>2 – (x + 1)(x + 2) </a:t>
            </a:r>
            <a:r>
              <a:rPr lang="en-GB" b="1" dirty="0"/>
              <a:t>= -x</a:t>
            </a:r>
            <a:r>
              <a:rPr lang="en-GB" b="1" baseline="30000" dirty="0"/>
              <a:t>2</a:t>
            </a:r>
            <a:r>
              <a:rPr lang="en-GB" b="1" dirty="0"/>
              <a:t> – 3x</a:t>
            </a:r>
          </a:p>
          <a:p>
            <a:r>
              <a:rPr lang="en-GB" dirty="0"/>
              <a:t>x – (x – 2)(x – 3) = </a:t>
            </a:r>
            <a:r>
              <a:rPr lang="en-GB" b="1" dirty="0"/>
              <a:t>-x</a:t>
            </a:r>
            <a:r>
              <a:rPr lang="en-GB" b="1" baseline="30000" dirty="0"/>
              <a:t>2</a:t>
            </a:r>
            <a:r>
              <a:rPr lang="en-GB" b="1" dirty="0"/>
              <a:t> + 6x – 6</a:t>
            </a:r>
          </a:p>
          <a:p>
            <a:r>
              <a:rPr lang="en-GB" dirty="0"/>
              <a:t>2x – (x – 3)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-x</a:t>
            </a:r>
            <a:r>
              <a:rPr lang="en-GB" b="1" baseline="30000" dirty="0"/>
              <a:t>2</a:t>
            </a:r>
            <a:r>
              <a:rPr lang="en-GB" b="1" dirty="0"/>
              <a:t> + 8x - 9</a:t>
            </a:r>
          </a:p>
          <a:p>
            <a:r>
              <a:rPr lang="en-GB" dirty="0"/>
              <a:t>(2x + 1)</a:t>
            </a:r>
            <a:r>
              <a:rPr lang="en-GB" baseline="30000" dirty="0"/>
              <a:t>2</a:t>
            </a:r>
            <a:r>
              <a:rPr lang="en-GB" dirty="0"/>
              <a:t> – (2x – 1)</a:t>
            </a:r>
            <a:r>
              <a:rPr lang="en-GB" baseline="30000" dirty="0"/>
              <a:t>2</a:t>
            </a:r>
            <a:r>
              <a:rPr lang="en-GB" dirty="0"/>
              <a:t> </a:t>
            </a:r>
            <a:r>
              <a:rPr lang="en-GB" b="1" dirty="0"/>
              <a:t>= 8x</a:t>
            </a:r>
          </a:p>
          <a:p>
            <a:r>
              <a:rPr lang="en-GB" dirty="0"/>
              <a:t>(3x + 3)(x – 1) – (2x – 3)(x + 2) </a:t>
            </a:r>
            <a:r>
              <a:rPr lang="en-GB" b="1" dirty="0"/>
              <a:t>= x</a:t>
            </a:r>
            <a:r>
              <a:rPr lang="en-GB" b="1" baseline="30000" dirty="0"/>
              <a:t>2</a:t>
            </a:r>
            <a:r>
              <a:rPr lang="en-GB" b="1" dirty="0"/>
              <a:t> – x + 3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23728" y="4797152"/>
            <a:ext cx="1296144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411760" y="5085184"/>
            <a:ext cx="1296144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11760" y="5373216"/>
            <a:ext cx="1296144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51720" y="5661248"/>
            <a:ext cx="1296144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699792" y="5949280"/>
            <a:ext cx="93610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07904" y="6165304"/>
            <a:ext cx="1296144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67544" y="170080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7544" y="1988840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7544" y="227687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67544" y="256490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67544" y="285293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67544" y="3112393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67544" y="338556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7544" y="364502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7544" y="4830490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67544" y="511852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67544" y="540655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7544" y="569458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7544" y="598261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7544" y="623731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64112" y="836713"/>
            <a:ext cx="3872384" cy="5904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Expand the following</a:t>
            </a:r>
          </a:p>
          <a:p>
            <a:endParaRPr lang="en-GB" dirty="0"/>
          </a:p>
          <a:p>
            <a:r>
              <a:rPr lang="en-GB" dirty="0"/>
              <a:t>(x + 2)(x</a:t>
            </a:r>
            <a:r>
              <a:rPr lang="en-GB" baseline="30000" dirty="0"/>
              <a:t>2</a:t>
            </a:r>
            <a:r>
              <a:rPr lang="en-GB" dirty="0"/>
              <a:t> + 2x + 1) = x</a:t>
            </a:r>
            <a:r>
              <a:rPr lang="en-GB" baseline="30000" dirty="0"/>
              <a:t>3</a:t>
            </a:r>
            <a:r>
              <a:rPr lang="en-GB" dirty="0"/>
              <a:t> + 4x</a:t>
            </a:r>
            <a:r>
              <a:rPr lang="en-GB" baseline="30000" dirty="0"/>
              <a:t>2</a:t>
            </a:r>
            <a:r>
              <a:rPr lang="en-GB" dirty="0"/>
              <a:t> + 5x + 2</a:t>
            </a:r>
          </a:p>
          <a:p>
            <a:r>
              <a:rPr lang="en-GB" dirty="0"/>
              <a:t>(2x + 1)(3x</a:t>
            </a:r>
            <a:r>
              <a:rPr lang="en-GB" baseline="30000" dirty="0"/>
              <a:t>2</a:t>
            </a:r>
            <a:r>
              <a:rPr lang="en-GB" dirty="0"/>
              <a:t> – 4x + 2) = 6x</a:t>
            </a:r>
            <a:r>
              <a:rPr lang="en-GB" baseline="30000" dirty="0"/>
              <a:t>2</a:t>
            </a:r>
            <a:r>
              <a:rPr lang="en-GB" dirty="0"/>
              <a:t> – 5x</a:t>
            </a:r>
            <a:r>
              <a:rPr lang="en-GB" baseline="30000" dirty="0"/>
              <a:t>2</a:t>
            </a:r>
            <a:r>
              <a:rPr lang="en-GB" dirty="0"/>
              <a:t> + 2</a:t>
            </a:r>
          </a:p>
          <a:p>
            <a:r>
              <a:rPr lang="en-GB" dirty="0"/>
              <a:t>(y</a:t>
            </a:r>
            <a:r>
              <a:rPr lang="en-GB" baseline="30000" dirty="0"/>
              <a:t>2</a:t>
            </a:r>
            <a:r>
              <a:rPr lang="en-GB" dirty="0"/>
              <a:t> – y + 1)(1 – 2y) = -2y</a:t>
            </a:r>
            <a:r>
              <a:rPr lang="en-GB" baseline="30000" dirty="0"/>
              <a:t>3</a:t>
            </a:r>
            <a:r>
              <a:rPr lang="en-GB" dirty="0"/>
              <a:t> + 3y</a:t>
            </a:r>
            <a:r>
              <a:rPr lang="en-GB" baseline="30000" dirty="0"/>
              <a:t>2</a:t>
            </a:r>
            <a:r>
              <a:rPr lang="en-GB" dirty="0"/>
              <a:t> – 3y + 1</a:t>
            </a:r>
          </a:p>
          <a:p>
            <a:r>
              <a:rPr lang="en-GB" dirty="0"/>
              <a:t>(a - 1)(a</a:t>
            </a:r>
            <a:r>
              <a:rPr lang="en-GB" baseline="30000" dirty="0"/>
              <a:t>2</a:t>
            </a:r>
            <a:r>
              <a:rPr lang="en-GB" dirty="0"/>
              <a:t> + a + 1) = a</a:t>
            </a:r>
            <a:r>
              <a:rPr lang="en-GB" baseline="30000" dirty="0"/>
              <a:t>3</a:t>
            </a:r>
            <a:r>
              <a:rPr lang="en-GB" dirty="0"/>
              <a:t> – 1</a:t>
            </a:r>
          </a:p>
          <a:p>
            <a:r>
              <a:rPr lang="en-GB" dirty="0"/>
              <a:t>(x</a:t>
            </a:r>
            <a:r>
              <a:rPr lang="en-GB" baseline="30000" dirty="0"/>
              <a:t>2</a:t>
            </a:r>
            <a:r>
              <a:rPr lang="en-GB" dirty="0"/>
              <a:t> + x + 1)</a:t>
            </a:r>
            <a:r>
              <a:rPr lang="en-GB" baseline="30000" dirty="0"/>
              <a:t>2</a:t>
            </a:r>
            <a:r>
              <a:rPr lang="en-GB" dirty="0"/>
              <a:t> = x</a:t>
            </a:r>
            <a:r>
              <a:rPr lang="en-GB" baseline="30000" dirty="0"/>
              <a:t>4</a:t>
            </a:r>
            <a:r>
              <a:rPr lang="en-GB" dirty="0"/>
              <a:t> + 2x</a:t>
            </a:r>
            <a:r>
              <a:rPr lang="en-GB" baseline="30000" dirty="0"/>
              <a:t>3</a:t>
            </a:r>
            <a:r>
              <a:rPr lang="en-GB" dirty="0"/>
              <a:t> + 3x</a:t>
            </a:r>
            <a:r>
              <a:rPr lang="en-GB" baseline="30000" dirty="0"/>
              <a:t>2</a:t>
            </a:r>
            <a:r>
              <a:rPr lang="en-GB" dirty="0"/>
              <a:t> + 2x + 1</a:t>
            </a:r>
          </a:p>
          <a:p>
            <a:endParaRPr lang="en-GB" dirty="0"/>
          </a:p>
          <a:p>
            <a:r>
              <a:rPr lang="en-GB" dirty="0"/>
              <a:t>Expand the following:</a:t>
            </a:r>
          </a:p>
          <a:p>
            <a:r>
              <a:rPr lang="en-GB" sz="1200" dirty="0"/>
              <a:t>(Hint: it might help to deal with two brackets at a time)</a:t>
            </a:r>
          </a:p>
          <a:p>
            <a:endParaRPr lang="en-GB" sz="900" dirty="0"/>
          </a:p>
          <a:p>
            <a:r>
              <a:rPr lang="en-GB" dirty="0"/>
              <a:t>(x + 1)</a:t>
            </a:r>
            <a:r>
              <a:rPr lang="en-GB" baseline="30000" dirty="0"/>
              <a:t>0</a:t>
            </a:r>
            <a:r>
              <a:rPr lang="en-GB" dirty="0"/>
              <a:t> = </a:t>
            </a:r>
            <a:r>
              <a:rPr lang="en-GB" b="1" dirty="0"/>
              <a:t>1</a:t>
            </a:r>
          </a:p>
          <a:p>
            <a:r>
              <a:rPr lang="en-GB" dirty="0"/>
              <a:t>(x + 1)</a:t>
            </a:r>
            <a:r>
              <a:rPr lang="en-GB" baseline="30000" dirty="0"/>
              <a:t>1</a:t>
            </a:r>
            <a:r>
              <a:rPr lang="en-GB" dirty="0"/>
              <a:t> = </a:t>
            </a:r>
            <a:r>
              <a:rPr lang="en-GB" b="1" dirty="0"/>
              <a:t>x + 1</a:t>
            </a:r>
          </a:p>
          <a:p>
            <a:r>
              <a:rPr lang="en-GB" dirty="0"/>
              <a:t>(x + 1)</a:t>
            </a:r>
            <a:r>
              <a:rPr lang="en-GB" baseline="30000" dirty="0"/>
              <a:t>2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2</a:t>
            </a:r>
            <a:r>
              <a:rPr lang="en-GB" b="1" dirty="0"/>
              <a:t> + 2x + 1</a:t>
            </a:r>
            <a:endParaRPr lang="en-GB" b="1" baseline="30000" dirty="0"/>
          </a:p>
          <a:p>
            <a:r>
              <a:rPr lang="en-GB" dirty="0"/>
              <a:t>(x + 1)</a:t>
            </a:r>
            <a:r>
              <a:rPr lang="en-GB" baseline="30000" dirty="0"/>
              <a:t>3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3</a:t>
            </a:r>
            <a:r>
              <a:rPr lang="en-GB" b="1" dirty="0"/>
              <a:t> + 3x</a:t>
            </a:r>
            <a:r>
              <a:rPr lang="en-GB" b="1" baseline="30000" dirty="0"/>
              <a:t>2</a:t>
            </a:r>
            <a:r>
              <a:rPr lang="en-GB" b="1" dirty="0"/>
              <a:t> + 3x + 1</a:t>
            </a:r>
            <a:endParaRPr lang="en-GB" b="1" baseline="30000" dirty="0"/>
          </a:p>
          <a:p>
            <a:r>
              <a:rPr lang="en-GB" dirty="0"/>
              <a:t>(x + 1)</a:t>
            </a:r>
            <a:r>
              <a:rPr lang="en-GB" baseline="30000" dirty="0"/>
              <a:t>4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4</a:t>
            </a:r>
            <a:r>
              <a:rPr lang="en-GB" b="1" dirty="0"/>
              <a:t> + 4x</a:t>
            </a:r>
            <a:r>
              <a:rPr lang="en-GB" b="1" baseline="30000" dirty="0"/>
              <a:t>3</a:t>
            </a:r>
            <a:r>
              <a:rPr lang="en-GB" b="1" dirty="0"/>
              <a:t> + 6x</a:t>
            </a:r>
            <a:r>
              <a:rPr lang="en-GB" b="1" baseline="30000" dirty="0"/>
              <a:t>2</a:t>
            </a:r>
            <a:r>
              <a:rPr lang="en-GB" b="1" dirty="0"/>
              <a:t> + 4x + 1</a:t>
            </a:r>
            <a:endParaRPr lang="en-GB" b="1" baseline="30000" dirty="0"/>
          </a:p>
          <a:p>
            <a:r>
              <a:rPr lang="en-GB" dirty="0"/>
              <a:t>(x + 1)</a:t>
            </a:r>
            <a:r>
              <a:rPr lang="en-GB" baseline="30000" dirty="0"/>
              <a:t>5</a:t>
            </a:r>
            <a:r>
              <a:rPr lang="en-GB" dirty="0"/>
              <a:t> = </a:t>
            </a:r>
            <a:r>
              <a:rPr lang="en-GB" b="1" dirty="0"/>
              <a:t>x</a:t>
            </a:r>
            <a:r>
              <a:rPr lang="en-GB" b="1" baseline="30000" dirty="0"/>
              <a:t>5</a:t>
            </a:r>
            <a:r>
              <a:rPr lang="en-GB" b="1" dirty="0"/>
              <a:t> + 5x</a:t>
            </a:r>
            <a:r>
              <a:rPr lang="en-GB" b="1" baseline="30000" dirty="0"/>
              <a:t>4</a:t>
            </a:r>
            <a:r>
              <a:rPr lang="en-GB" b="1" dirty="0"/>
              <a:t> + 10x</a:t>
            </a:r>
            <a:r>
              <a:rPr lang="en-GB" b="1" baseline="30000" dirty="0"/>
              <a:t>3</a:t>
            </a:r>
            <a:r>
              <a:rPr lang="en-GB" b="1" dirty="0"/>
              <a:t> + 10x</a:t>
            </a:r>
            <a:r>
              <a:rPr lang="en-GB" b="1" baseline="30000" dirty="0"/>
              <a:t>2</a:t>
            </a:r>
            <a:r>
              <a:rPr lang="en-GB" b="1" dirty="0"/>
              <a:t> + 5x + 1</a:t>
            </a:r>
            <a:endParaRPr lang="en-GB" b="1" baseline="30000" dirty="0"/>
          </a:p>
          <a:p>
            <a:r>
              <a:rPr lang="en-GB" sz="1400" dirty="0"/>
              <a:t>Do you notice a pattern in the numbers? Try playing with the “</a:t>
            </a:r>
            <a:r>
              <a:rPr lang="en-GB" sz="1400" b="1" dirty="0" err="1"/>
              <a:t>nCr</a:t>
            </a:r>
            <a:r>
              <a:rPr lang="en-GB" sz="1400" dirty="0"/>
              <a:t>” button on your calculator to see if you can work out the first four terms in the expansion of (x + 1)</a:t>
            </a:r>
            <a:r>
              <a:rPr lang="en-GB" sz="1400" baseline="30000" dirty="0"/>
              <a:t>100</a:t>
            </a:r>
            <a:r>
              <a:rPr lang="en-GB" sz="1400" dirty="0"/>
              <a:t>.</a:t>
            </a:r>
          </a:p>
          <a:p>
            <a:r>
              <a:rPr lang="en-GB" sz="1400" b="1" dirty="0"/>
              <a:t>Coefficients form Pascal’s triangle. </a:t>
            </a:r>
          </a:p>
          <a:p>
            <a:r>
              <a:rPr lang="en-GB" sz="1400" b="1" dirty="0"/>
              <a:t>(x + 1)</a:t>
            </a:r>
            <a:r>
              <a:rPr lang="en-GB" sz="1400" b="1" baseline="30000" dirty="0"/>
              <a:t>100</a:t>
            </a:r>
            <a:r>
              <a:rPr lang="en-GB" sz="1400" b="1" dirty="0"/>
              <a:t> = x</a:t>
            </a:r>
            <a:r>
              <a:rPr lang="en-GB" sz="1400" b="1" baseline="30000" dirty="0"/>
              <a:t>100</a:t>
            </a:r>
            <a:r>
              <a:rPr lang="en-GB" sz="1400" b="1" dirty="0"/>
              <a:t> + 100x</a:t>
            </a:r>
            <a:r>
              <a:rPr lang="en-GB" sz="1400" b="1" baseline="30000" dirty="0"/>
              <a:t>99</a:t>
            </a:r>
            <a:r>
              <a:rPr lang="en-GB" sz="1400" b="1" dirty="0"/>
              <a:t> + 4950x</a:t>
            </a:r>
            <a:r>
              <a:rPr lang="en-GB" sz="1400" b="1" baseline="30000" dirty="0"/>
              <a:t>98</a:t>
            </a:r>
            <a:r>
              <a:rPr lang="en-GB" sz="1400" b="1" dirty="0"/>
              <a:t> + 161600x</a:t>
            </a:r>
            <a:r>
              <a:rPr lang="en-GB" sz="1400" b="1" baseline="30000" dirty="0"/>
              <a:t>97</a:t>
            </a:r>
            <a:r>
              <a:rPr lang="en-GB" sz="1400" b="1" dirty="0"/>
              <a:t> + ...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88024" y="836712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932040" y="141277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932040" y="170080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932040" y="1988840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932040" y="227687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932040" y="256490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716016" y="3068960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Wingdings" pitchFamily="2" charset="2"/>
              </a:rPr>
              <a:t>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084168" y="3645024"/>
            <a:ext cx="288032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084168" y="3933056"/>
            <a:ext cx="288032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084168" y="4221088"/>
            <a:ext cx="288032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084168" y="4509120"/>
            <a:ext cx="288032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084168" y="4797152"/>
            <a:ext cx="288032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084168" y="5085184"/>
            <a:ext cx="2880320" cy="2288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220072" y="6165304"/>
            <a:ext cx="3744416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100304" y="1412776"/>
            <a:ext cx="1720168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316328" y="1697596"/>
            <a:ext cx="1720168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162092" y="1952836"/>
            <a:ext cx="1720168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948264" y="2276872"/>
            <a:ext cx="1720168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456244" y="2564904"/>
            <a:ext cx="2212188" cy="2520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Brackets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1052736"/>
                <a:ext cx="784887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If I want “3 lots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2800" dirty="0"/>
                  <a:t>”, what will I have?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GB" sz="2800" b="1" dirty="0"/>
              </a:p>
              <a:p>
                <a:pPr/>
                <a:r>
                  <a:rPr lang="en-GB" sz="2800" dirty="0"/>
                  <a:t>What’s another way I can write “3 lots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2800" dirty="0"/>
                  <a:t>”?</a:t>
                </a:r>
                <a:br>
                  <a:rPr lang="en-GB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052736"/>
                <a:ext cx="7848872" cy="1815882"/>
              </a:xfrm>
              <a:prstGeom prst="rect">
                <a:avLst/>
              </a:prstGeom>
              <a:blipFill rotWithShape="0">
                <a:blip r:embed="rId2"/>
                <a:stretch>
                  <a:fillRect l="-1632" t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15358" y="3212976"/>
            <a:ext cx="7920880" cy="95410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800" dirty="0"/>
              <a:t>So we can multiply each thing inside the bracket by the thing outside it.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15616" y="4797152"/>
            <a:ext cx="3816424" cy="1490973"/>
            <a:chOff x="1259632" y="4005064"/>
            <a:chExt cx="6479651" cy="2520280"/>
          </a:xfrm>
        </p:grpSpPr>
        <p:sp>
          <p:nvSpPr>
            <p:cNvPr id="7" name="Rectangle 6"/>
            <p:cNvSpPr/>
            <p:nvPr/>
          </p:nvSpPr>
          <p:spPr>
            <a:xfrm>
              <a:off x="3706835" y="4005064"/>
              <a:ext cx="4032448" cy="25202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59632" y="4005064"/>
              <a:ext cx="2448272" cy="25202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3568" y="5245249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245249"/>
                <a:ext cx="43204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48583" y="4309151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583" y="4309151"/>
                <a:ext cx="576064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57757" y="4309152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757" y="4309152"/>
                <a:ext cx="288032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20022" y="4483652"/>
                <a:ext cx="3552586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We can also see this using areas.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Area of whole rectangle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b="1" dirty="0"/>
              </a:p>
              <a:p>
                <a:r>
                  <a:rPr lang="en-GB" sz="2000" dirty="0"/>
                  <a:t>Total area of small rectangles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022" y="4483652"/>
                <a:ext cx="3552586" cy="1938992"/>
              </a:xfrm>
              <a:prstGeom prst="rect">
                <a:avLst/>
              </a:prstGeom>
              <a:blipFill rotWithShape="0">
                <a:blip r:embed="rId6"/>
                <a:stretch>
                  <a:fillRect l="-1715" t="-1887" r="-1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598890" y="1482889"/>
            <a:ext cx="1792508" cy="5121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98890" y="2385776"/>
            <a:ext cx="1792508" cy="5121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04248" y="5427022"/>
            <a:ext cx="1650983" cy="3443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03696" y="6055118"/>
            <a:ext cx="1539660" cy="41693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34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  <p:bldP spid="11" grpId="0"/>
      <p:bldP spid="13" grpId="0"/>
      <p:bldP spid="14" grpId="0" animBg="1"/>
      <p:bldP spid="15" grpId="0" animBg="1"/>
      <p:bldP spid="16" grpId="0" animBg="1"/>
      <p:bldP spid="16" grpId="1" animBg="1"/>
      <p:bldP spid="17" grpId="0" animBg="1"/>
      <p:bldP spid="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59484" y="1287993"/>
                <a:ext cx="6552728" cy="5586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5+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3600" b="1" dirty="0"/>
              </a:p>
              <a:p>
                <a:endParaRPr lang="en-GB" sz="36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GB" sz="3600" b="1" dirty="0"/>
              </a:p>
              <a:p>
                <a:endParaRPr lang="en-GB" sz="36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GB" sz="3600" b="1" dirty="0"/>
              </a:p>
              <a:p>
                <a:endParaRPr lang="en-GB" sz="36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d>
                        <m: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1−3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d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𝟐𝟒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3600" b="1" dirty="0"/>
              </a:p>
              <a:p>
                <a:endParaRPr lang="en-GB" sz="36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84" y="1287993"/>
                <a:ext cx="6552728" cy="55865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 5"/>
          <p:cNvSpPr/>
          <p:nvPr/>
        </p:nvSpPr>
        <p:spPr>
          <a:xfrm>
            <a:off x="2734662" y="1186971"/>
            <a:ext cx="415636" cy="202045"/>
          </a:xfrm>
          <a:custGeom>
            <a:avLst/>
            <a:gdLst>
              <a:gd name="connsiteX0" fmla="*/ 0 w 415636"/>
              <a:gd name="connsiteY0" fmla="*/ 202045 h 202045"/>
              <a:gd name="connsiteX1" fmla="*/ 71252 w 415636"/>
              <a:gd name="connsiteY1" fmla="*/ 47666 h 202045"/>
              <a:gd name="connsiteX2" fmla="*/ 190005 w 415636"/>
              <a:gd name="connsiteY2" fmla="*/ 164 h 202045"/>
              <a:gd name="connsiteX3" fmla="*/ 332509 w 415636"/>
              <a:gd name="connsiteY3" fmla="*/ 59541 h 202045"/>
              <a:gd name="connsiteX4" fmla="*/ 415636 w 415636"/>
              <a:gd name="connsiteY4" fmla="*/ 178294 h 20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5636" h="202045">
                <a:moveTo>
                  <a:pt x="0" y="202045"/>
                </a:moveTo>
                <a:cubicBezTo>
                  <a:pt x="19792" y="141679"/>
                  <a:pt x="39585" y="81313"/>
                  <a:pt x="71252" y="47666"/>
                </a:cubicBezTo>
                <a:cubicBezTo>
                  <a:pt x="102919" y="14019"/>
                  <a:pt x="146462" y="-1815"/>
                  <a:pt x="190005" y="164"/>
                </a:cubicBezTo>
                <a:cubicBezTo>
                  <a:pt x="233548" y="2143"/>
                  <a:pt x="294904" y="29853"/>
                  <a:pt x="332509" y="59541"/>
                </a:cubicBezTo>
                <a:cubicBezTo>
                  <a:pt x="370114" y="89229"/>
                  <a:pt x="392875" y="133761"/>
                  <a:pt x="415636" y="178294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2734662" y="676496"/>
            <a:ext cx="1187532" cy="713013"/>
          </a:xfrm>
          <a:custGeom>
            <a:avLst/>
            <a:gdLst>
              <a:gd name="connsiteX0" fmla="*/ 0 w 415636"/>
              <a:gd name="connsiteY0" fmla="*/ 202045 h 202045"/>
              <a:gd name="connsiteX1" fmla="*/ 71252 w 415636"/>
              <a:gd name="connsiteY1" fmla="*/ 47666 h 202045"/>
              <a:gd name="connsiteX2" fmla="*/ 190005 w 415636"/>
              <a:gd name="connsiteY2" fmla="*/ 164 h 202045"/>
              <a:gd name="connsiteX3" fmla="*/ 332509 w 415636"/>
              <a:gd name="connsiteY3" fmla="*/ 59541 h 202045"/>
              <a:gd name="connsiteX4" fmla="*/ 415636 w 415636"/>
              <a:gd name="connsiteY4" fmla="*/ 178294 h 202045"/>
              <a:gd name="connsiteX0" fmla="*/ 0 w 432954"/>
              <a:gd name="connsiteY0" fmla="*/ 202045 h 202045"/>
              <a:gd name="connsiteX1" fmla="*/ 71252 w 432954"/>
              <a:gd name="connsiteY1" fmla="*/ 47666 h 202045"/>
              <a:gd name="connsiteX2" fmla="*/ 190005 w 432954"/>
              <a:gd name="connsiteY2" fmla="*/ 164 h 202045"/>
              <a:gd name="connsiteX3" fmla="*/ 332509 w 432954"/>
              <a:gd name="connsiteY3" fmla="*/ 59541 h 202045"/>
              <a:gd name="connsiteX4" fmla="*/ 432954 w 432954"/>
              <a:gd name="connsiteY4" fmla="*/ 201850 h 20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954" h="202045">
                <a:moveTo>
                  <a:pt x="0" y="202045"/>
                </a:moveTo>
                <a:cubicBezTo>
                  <a:pt x="19792" y="141679"/>
                  <a:pt x="39585" y="81313"/>
                  <a:pt x="71252" y="47666"/>
                </a:cubicBezTo>
                <a:cubicBezTo>
                  <a:pt x="102919" y="14019"/>
                  <a:pt x="146462" y="-1815"/>
                  <a:pt x="190005" y="164"/>
                </a:cubicBezTo>
                <a:cubicBezTo>
                  <a:pt x="233548" y="2143"/>
                  <a:pt x="292018" y="25927"/>
                  <a:pt x="332509" y="59541"/>
                </a:cubicBezTo>
                <a:cubicBezTo>
                  <a:pt x="373001" y="93155"/>
                  <a:pt x="410193" y="157317"/>
                  <a:pt x="432954" y="20185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860032" y="1258386"/>
            <a:ext cx="1828044" cy="6861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61586" y="2366684"/>
            <a:ext cx="2374709" cy="6861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89353" y="3474982"/>
            <a:ext cx="2850999" cy="6861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60032" y="4524892"/>
            <a:ext cx="2850999" cy="6861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89353" y="5661971"/>
            <a:ext cx="2237161" cy="11452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7996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Dealing with negative sign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88477" y="2593369"/>
                <a:ext cx="453650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88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8800" i="1" dirty="0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477" y="2593369"/>
                <a:ext cx="4536504" cy="14465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51359" y="4191496"/>
                <a:ext cx="6227040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dirty="0" smtClean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en-GB" sz="88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8800" i="1" dirty="0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359" y="4191496"/>
                <a:ext cx="6227040" cy="1446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995936" y="4302774"/>
            <a:ext cx="4044978" cy="10820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15816" y="2636912"/>
                <a:ext cx="360040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636912"/>
                <a:ext cx="360040" cy="1446550"/>
              </a:xfrm>
              <a:prstGeom prst="rect">
                <a:avLst/>
              </a:prstGeom>
              <a:blipFill rotWithShape="0">
                <a:blip r:embed="rId4"/>
                <a:stretch>
                  <a:fillRect l="-440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98918" y="2636912"/>
                <a:ext cx="360040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918" y="2636912"/>
                <a:ext cx="360040" cy="1446550"/>
              </a:xfrm>
              <a:prstGeom prst="rect">
                <a:avLst/>
              </a:prstGeom>
              <a:blipFill rotWithShape="0">
                <a:blip r:embed="rId5"/>
                <a:stretch>
                  <a:fillRect l="-79661" r="-8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61702" y="5310886"/>
                <a:ext cx="4784937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702" y="5310886"/>
                <a:ext cx="4784937" cy="14465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990032" y="5467817"/>
            <a:ext cx="4050882" cy="10636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16216" y="970959"/>
            <a:ext cx="2232248" cy="10081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Click to give hint &gt;</a:t>
            </a:r>
          </a:p>
        </p:txBody>
      </p:sp>
    </p:spTree>
    <p:extLst>
      <p:ext uri="{BB962C8B-B14F-4D97-AF65-F5344CB8AC3E}">
        <p14:creationId xmlns:p14="http://schemas.microsoft.com/office/powerpoint/2010/main" val="314814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0.00023 L -0.07431 -0.00023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Expanding and Simplifying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6952" y="83671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If we have multiple brackets we can usually collect like terms after.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15664" y="1513539"/>
                <a:ext cx="6949344" cy="5061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1+2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                             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3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7−2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                          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                          =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                             =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5−2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                             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                             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664" y="1513539"/>
                <a:ext cx="6949344" cy="50613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110732" y="1588586"/>
            <a:ext cx="2417068" cy="9260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0732" y="2589647"/>
            <a:ext cx="2417068" cy="9260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4110732" y="4039916"/>
            <a:ext cx="3413596" cy="9260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90888" y="5490185"/>
            <a:ext cx="3793480" cy="9260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4491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5576" y="980728"/>
                <a:ext cx="7848872" cy="3118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Expand and simplify.</a:t>
                </a:r>
              </a:p>
              <a:p>
                <a:endParaRPr lang="en-GB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11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𝟒𝟒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𝟐𝟐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5−4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                          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980728"/>
                <a:ext cx="7848872" cy="3118290"/>
              </a:xfrm>
              <a:prstGeom prst="rect">
                <a:avLst/>
              </a:prstGeom>
              <a:blipFill rotWithShape="0">
                <a:blip r:embed="rId2"/>
                <a:stretch>
                  <a:fillRect l="-1632" t="-1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567932" y="1778000"/>
            <a:ext cx="3179068" cy="5207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5148064" y="2298700"/>
            <a:ext cx="3312368" cy="7972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3851920" y="3198859"/>
            <a:ext cx="3312368" cy="7972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964720" y="4434625"/>
                <a:ext cx="3679056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Key Note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−3+4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is also acceptable, but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/>
                  <a:t> is preferable. Can you think why? 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720" y="4434625"/>
                <a:ext cx="3679056" cy="923330"/>
              </a:xfrm>
              <a:prstGeom prst="rect">
                <a:avLst/>
              </a:prstGeom>
              <a:blipFill>
                <a:blip r:embed="rId3"/>
                <a:stretch>
                  <a:fillRect l="-987" t="-1923" r="-164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606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6868" y="612304"/>
                <a:ext cx="4703772" cy="6586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latin typeface="+mj-lt"/>
                  </a:rPr>
                  <a:t>Expand (and where relevant simplify) the following: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𝟐𝟕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9−2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𝟖𝟏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𝟐𝟐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2−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3−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10−2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5−3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1−4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800" dirty="0"/>
              </a:p>
              <a:p>
                <a:r>
                  <a:rPr lang="en-GB" sz="1600" b="0" dirty="0"/>
                  <a:t>Expan</a:t>
                </a:r>
                <a:r>
                  <a:rPr lang="en-GB" sz="1600" dirty="0"/>
                  <a:t>d and simplify the following: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𝟖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3+2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sup>
                      </m:sSup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sup>
                      </m:sSup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4−3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br>
                  <a:rPr lang="en-GB" sz="1600" b="0" dirty="0"/>
                </a:br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68" y="612304"/>
                <a:ext cx="4703772" cy="6586868"/>
              </a:xfrm>
              <a:prstGeom prst="rect">
                <a:avLst/>
              </a:prstGeom>
              <a:blipFill rotWithShape="0">
                <a:blip r:embed="rId2"/>
                <a:stretch>
                  <a:fillRect l="-648" t="-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238074" y="626528"/>
            <a:ext cx="39964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Find the area and perimeter of the following (expand and simplify your answer)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5448064" y="1653763"/>
            <a:ext cx="864096" cy="10801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02177" y="1272809"/>
                <a:ext cx="7562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177" y="1272809"/>
                <a:ext cx="75629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12160" y="200915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160" y="2009157"/>
                <a:ext cx="36004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52020" y="2887838"/>
                <a:ext cx="1656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𝟏𝟓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020" y="2887838"/>
                <a:ext cx="1656184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050242" y="1579682"/>
            <a:ext cx="726869" cy="143754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777111" y="1579682"/>
            <a:ext cx="906768" cy="46445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608304" y="1594877"/>
            <a:ext cx="576064" cy="4381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66826" y="120014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826" y="1200145"/>
                <a:ext cx="36004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18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08204" y="211378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204" y="2113788"/>
                <a:ext cx="36004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48264" y="3033581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264" y="3033581"/>
                <a:ext cx="36004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634418" y="162724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4418" y="1627244"/>
                <a:ext cx="36004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68368" y="3347555"/>
                <a:ext cx="233829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 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368" y="3347555"/>
                <a:ext cx="2338294" cy="92333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39511" y="4332850"/>
                <a:ext cx="395545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[IMC 2004 Q22] In a maths exam with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/>
                  <a:t> questions, you score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/>
                  <a:t> marks for a correct answer to each of the first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questions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/>
                  <a:t> marks for a correct answer to each of the remaining questions. What is the maximum possible score?</a:t>
                </a:r>
                <a:br>
                  <a:rPr lang="en-GB" sz="1600" dirty="0"/>
                </a:br>
                <a:r>
                  <a:rPr lang="en-GB" sz="1600" dirty="0"/>
                  <a:t>A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   	B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𝑁𝑚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br>
                  <a:rPr lang="en-GB" sz="1600" dirty="0"/>
                </a:br>
                <a:r>
                  <a:rPr lang="en-GB" sz="1600" dirty="0"/>
                  <a:t>C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	D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GB" sz="1600" dirty="0"/>
                  <a:t>	</a:t>
                </a:r>
                <a:br>
                  <a:rPr lang="en-GB" sz="1600" dirty="0"/>
                </a:br>
                <a:r>
                  <a:rPr lang="en-GB" sz="1600" dirty="0"/>
                  <a:t>E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𝑁𝑚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sz="1600" dirty="0"/>
                  <a:t>          </a:t>
                </a:r>
                <a:r>
                  <a:rPr lang="en-GB" sz="1400" b="1" dirty="0"/>
                  <a:t>Solution: A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511" y="4332850"/>
                <a:ext cx="3955455" cy="2308324"/>
              </a:xfrm>
              <a:prstGeom prst="rect">
                <a:avLst/>
              </a:prstGeom>
              <a:blipFill rotWithShape="0">
                <a:blip r:embed="rId11"/>
                <a:stretch>
                  <a:fillRect l="-770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104329" y="617003"/>
            <a:ext cx="309364" cy="2923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03945" y="918915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3945" y="1173381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08351" y="1423541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1169" y="1653763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1169" y="1903788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11169" y="2153813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11168" y="2398136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11168" y="2634875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1685" y="2878383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i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215306" y="3115122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j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11168" y="3368217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k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11168" y="3602072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1168" y="3835539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11168" y="4466136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11168" y="4702875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3945" y="4939614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03945" y="5191538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3945" y="5441890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8825" y="5688584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98825" y="5961605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98825" y="6423325"/>
            <a:ext cx="211335" cy="198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17277" y="4167345"/>
            <a:ext cx="309364" cy="2923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908397" y="674163"/>
            <a:ext cx="309364" cy="2923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27815" y="4410488"/>
            <a:ext cx="309364" cy="2923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503962" y="876040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524275" y="1130300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614742" y="1377746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627588" y="1618768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511584" y="1847543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627784" y="2101803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102662" y="2355990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627784" y="2610177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18988" y="2857389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725696" y="3104528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942606" y="3347812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664018" y="3594951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63609" y="3842090"/>
            <a:ext cx="877288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842984" y="4429551"/>
            <a:ext cx="1249465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78251" y="4688630"/>
            <a:ext cx="1482499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842813" y="4955341"/>
            <a:ext cx="1482499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842813" y="5190701"/>
            <a:ext cx="1482499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208586" y="5428165"/>
            <a:ext cx="1482499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950228" y="5711922"/>
            <a:ext cx="2101792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778494" y="5994665"/>
            <a:ext cx="1482499" cy="2542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750781" y="6296194"/>
            <a:ext cx="877004" cy="5618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641572" y="2850267"/>
            <a:ext cx="978303" cy="3215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641571" y="3165000"/>
            <a:ext cx="978303" cy="3215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289299" y="3409950"/>
            <a:ext cx="1721351" cy="5429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87959" y="3935571"/>
            <a:ext cx="978303" cy="3215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206065" y="6385022"/>
            <a:ext cx="978303" cy="3215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6213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s://encrypted-tbn3.gstatic.com/images?q=tbn:ANd9GcTGJlIz4tD04AO9Ja9m0d2aefhsyBRexMAc7FGk0hz8l1UOObSlFQ:static2.fjcdn.com/comments/Mona%2BLego%2B_920514ac8983590981f572f94b9f87d1.jpg"/>
          <p:cNvSpPr>
            <a:spLocks noChangeAspect="1" noChangeArrowheads="1"/>
          </p:cNvSpPr>
          <p:nvPr/>
        </p:nvSpPr>
        <p:spPr bwMode="auto">
          <a:xfrm>
            <a:off x="0" y="-1160463"/>
            <a:ext cx="190500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https://encrypted-tbn3.gstatic.com/images?q=tbn:ANd9GcTGJlIz4tD04AO9Ja9m0d2aefhsyBRexMAc7FGk0hz8l1UOObSlFQ:static2.fjcdn.com/comments/Mona%2BLego%2B_920514ac8983590981f572f94b9f87d1.jpg"/>
          <p:cNvSpPr>
            <a:spLocks noChangeAspect="1" noChangeArrowheads="1"/>
          </p:cNvSpPr>
          <p:nvPr/>
        </p:nvSpPr>
        <p:spPr bwMode="auto">
          <a:xfrm>
            <a:off x="152400" y="-1008063"/>
            <a:ext cx="190500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23528" y="1038295"/>
            <a:ext cx="7776864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You already know how to expand a bracket when you have a single term in front of it…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90428" y="2060847"/>
                <a:ext cx="3243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 dirty="0" smtClean="0">
                              <a:latin typeface="Cambria Math"/>
                            </a:rPr>
                            <m:t>2 + </m:t>
                          </m:r>
                          <m:r>
                            <a:rPr lang="en-GB" sz="2400" i="1" dirty="0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GB" sz="2400" i="1" dirty="0" smtClean="0">
                          <a:latin typeface="Cambria Math"/>
                        </a:rPr>
                        <m:t>= 2</m:t>
                      </m:r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  <m:r>
                        <a:rPr lang="en-GB" sz="2400" b="0" i="1" dirty="0" smtClean="0">
                          <a:latin typeface="Cambria Math"/>
                        </a:rPr>
                        <m:t>+</m:t>
                      </m:r>
                      <m:r>
                        <a:rPr lang="en-GB" sz="2400" i="1" dirty="0" err="1" smtClean="0"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428" y="2060847"/>
                <a:ext cx="3243064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508804" y="1967643"/>
            <a:ext cx="1296144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8" y="3212976"/>
            <a:ext cx="7776864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But more generally, what would happen if we multiplied two brackets together?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428" y="4274736"/>
                <a:ext cx="3243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dirty="0" smtClean="0">
                              <a:latin typeface="Cambria Math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i="1" dirty="0" smtClean="0">
                              <a:latin typeface="Cambria Math"/>
                            </a:rPr>
                            <m:t>+</m:t>
                          </m:r>
                          <m:r>
                            <a:rPr lang="en-GB" sz="2400" b="0" i="1" dirty="0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GB" sz="2400" i="1" dirty="0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428" y="4274736"/>
                <a:ext cx="3243064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339752" y="5229200"/>
                <a:ext cx="3243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dirty="0" smtClean="0">
                              <a:latin typeface="Cambria Math"/>
                            </a:rPr>
                            <m:t>+</m:t>
                          </m:r>
                          <m:r>
                            <a:rPr lang="en-GB" sz="2400" b="0" i="1" dirty="0" smtClean="0">
                              <a:latin typeface="Cambria Math"/>
                            </a:rPr>
                            <m:t>𝑦</m:t>
                          </m:r>
                          <m:r>
                            <a:rPr lang="en-GB" sz="2400" b="0" i="1" dirty="0" smtClean="0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en-GB" sz="2400" b="0" i="1" dirty="0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2400" i="1" dirty="0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229200"/>
                <a:ext cx="3243064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RECAP</a:t>
              </a:r>
              <a:r>
                <a:rPr lang="en-GB" sz="3200" dirty="0"/>
                <a:t>: Expanding single bracket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656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5176" y="1894000"/>
            <a:ext cx="2016224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7061400" y="1894000"/>
            <a:ext cx="1232104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044024" y="3550184"/>
            <a:ext cx="2016224" cy="22322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060248" y="3550184"/>
            <a:ext cx="1233256" cy="22322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926972" y="1296845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x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421440" y="126089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y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541120" y="2398926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541120" y="441427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b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1296845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Work out the area of rectangle in two ways…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0128" y="4414279"/>
            <a:ext cx="3707816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2) By combining the area of the four smaller rectangles.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2276872"/>
            <a:ext cx="3744416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1) By using the sides of the big rectangle.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9888" y="3227018"/>
                <a:ext cx="33843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2400" b="0" i="1" smtClean="0">
                          <a:latin typeface="Cambria Math"/>
                        </a:rPr>
                        <m:t>=(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  <m:r>
                        <a:rPr lang="en-GB" sz="2400" b="0" i="1" smtClean="0">
                          <a:latin typeface="Cambria Math"/>
                        </a:rPr>
                        <m:t>)(</m:t>
                      </m:r>
                      <m:r>
                        <a:rPr lang="en-GB" sz="2400" b="0" i="1" smtClean="0">
                          <a:latin typeface="Cambria Math"/>
                        </a:rPr>
                        <m:t>𝑎</m:t>
                      </m:r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𝑏</m:t>
                      </m:r>
                      <m:r>
                        <a:rPr lang="en-GB" sz="2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88" y="3227018"/>
                <a:ext cx="3384376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1520" y="5551599"/>
                <a:ext cx="40175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𝑥𝑎</m:t>
                      </m:r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𝑥𝑏</m:t>
                      </m:r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𝑦𝑎</m:t>
                      </m:r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𝑦𝑏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551599"/>
                <a:ext cx="4017568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547664" y="3133814"/>
            <a:ext cx="252028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47664" y="5458395"/>
            <a:ext cx="252028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Starter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396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2178</Words>
  <Application>Microsoft Office PowerPoint</Application>
  <PresentationFormat>On-screen Show (4:3)</PresentationFormat>
  <Paragraphs>421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Wingdings</vt:lpstr>
      <vt:lpstr>Office Theme</vt:lpstr>
      <vt:lpstr>Algebra: Expanding Brackets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Mr J Barker</cp:lastModifiedBy>
  <cp:revision>33</cp:revision>
  <dcterms:created xsi:type="dcterms:W3CDTF">2013-05-03T14:08:53Z</dcterms:created>
  <dcterms:modified xsi:type="dcterms:W3CDTF">2016-10-30T18:51:55Z</dcterms:modified>
</cp:coreProperties>
</file>