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5041" r:id="rId10"/>
    <p:sldMasterId id="2147485235" r:id="rId11"/>
    <p:sldMasterId id="2147485949" r:id="rId12"/>
    <p:sldMasterId id="2147486182" r:id="rId13"/>
    <p:sldMasterId id="2147486187" r:id="rId14"/>
    <p:sldMasterId id="2147486193" r:id="rId15"/>
    <p:sldMasterId id="2147486298" r:id="rId16"/>
    <p:sldMasterId id="2147486408" r:id="rId17"/>
    <p:sldMasterId id="2147487190" r:id="rId18"/>
    <p:sldMasterId id="2147487197" r:id="rId19"/>
    <p:sldMasterId id="2147487202" r:id="rId20"/>
  </p:sldMasterIdLst>
  <p:notesMasterIdLst>
    <p:notesMasterId r:id="rId70"/>
  </p:notesMasterIdLst>
  <p:sldIdLst>
    <p:sldId id="256" r:id="rId21"/>
    <p:sldId id="581" r:id="rId22"/>
    <p:sldId id="610" r:id="rId23"/>
    <p:sldId id="611" r:id="rId24"/>
    <p:sldId id="612" r:id="rId25"/>
    <p:sldId id="613" r:id="rId26"/>
    <p:sldId id="618" r:id="rId27"/>
    <p:sldId id="619" r:id="rId28"/>
    <p:sldId id="583" r:id="rId29"/>
    <p:sldId id="599" r:id="rId30"/>
    <p:sldId id="606" r:id="rId31"/>
    <p:sldId id="584" r:id="rId32"/>
    <p:sldId id="565" r:id="rId33"/>
    <p:sldId id="595" r:id="rId34"/>
    <p:sldId id="601" r:id="rId35"/>
    <p:sldId id="602" r:id="rId36"/>
    <p:sldId id="594" r:id="rId37"/>
    <p:sldId id="598" r:id="rId38"/>
    <p:sldId id="502" r:id="rId39"/>
    <p:sldId id="566" r:id="rId40"/>
    <p:sldId id="586" r:id="rId41"/>
    <p:sldId id="617" r:id="rId42"/>
    <p:sldId id="621" r:id="rId43"/>
    <p:sldId id="633" r:id="rId44"/>
    <p:sldId id="628" r:id="rId45"/>
    <p:sldId id="629" r:id="rId46"/>
    <p:sldId id="630" r:id="rId47"/>
    <p:sldId id="631" r:id="rId48"/>
    <p:sldId id="625" r:id="rId49"/>
    <p:sldId id="622" r:id="rId50"/>
    <p:sldId id="632" r:id="rId51"/>
    <p:sldId id="569" r:id="rId52"/>
    <p:sldId id="570" r:id="rId53"/>
    <p:sldId id="572" r:id="rId54"/>
    <p:sldId id="587" r:id="rId55"/>
    <p:sldId id="573" r:id="rId56"/>
    <p:sldId id="577" r:id="rId57"/>
    <p:sldId id="593" r:id="rId58"/>
    <p:sldId id="592" r:id="rId59"/>
    <p:sldId id="578" r:id="rId60"/>
    <p:sldId id="591" r:id="rId61"/>
    <p:sldId id="608" r:id="rId62"/>
    <p:sldId id="609" r:id="rId63"/>
    <p:sldId id="614" r:id="rId64"/>
    <p:sldId id="634" r:id="rId65"/>
    <p:sldId id="635" r:id="rId66"/>
    <p:sldId id="636" r:id="rId67"/>
    <p:sldId id="615" r:id="rId68"/>
    <p:sldId id="616" r:id="rId6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9F"/>
    <a:srgbClr val="FF00FF"/>
    <a:srgbClr val="FFFFCC"/>
    <a:srgbClr val="CC0000"/>
    <a:srgbClr val="717171"/>
    <a:srgbClr val="006600"/>
    <a:srgbClr val="FF6600"/>
    <a:srgbClr val="366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85" autoAdjust="0"/>
    <p:restoredTop sz="86387" autoAdjust="0"/>
  </p:normalViewPr>
  <p:slideViewPr>
    <p:cSldViewPr>
      <p:cViewPr varScale="1">
        <p:scale>
          <a:sx n="67" d="100"/>
          <a:sy n="67" d="100"/>
        </p:scale>
        <p:origin x="-984" y="-102"/>
      </p:cViewPr>
      <p:guideLst>
        <p:guide orient="horz" pos="2160"/>
        <p:guide pos="2880"/>
      </p:guideLst>
    </p:cSldViewPr>
  </p:slideViewPr>
  <p:outlineViewPr>
    <p:cViewPr>
      <p:scale>
        <a:sx n="33" d="100"/>
        <a:sy n="33" d="100"/>
      </p:scale>
      <p:origin x="0" y="528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CEE7FA8-8809-47F8-B024-7334BF683152}" type="datetimeFigureOut">
              <a:rPr lang="he-IL"/>
              <a:pPr>
                <a:defRPr/>
              </a:pPr>
              <a:t>ו'/תשרי/תשע"ז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B1258A6-124C-4C45-9959-C097FE8AF4F3}" type="slidenum">
              <a:rPr lang="he-IL"/>
              <a:pPr>
                <a:defRPr/>
              </a:pPr>
              <a:t>‹#›</a:t>
            </a:fld>
            <a:endParaRPr lang="he-IL" dirty="0"/>
          </a:p>
        </p:txBody>
      </p:sp>
    </p:spTree>
    <p:extLst>
      <p:ext uri="{BB962C8B-B14F-4D97-AF65-F5344CB8AC3E}">
        <p14:creationId xmlns:p14="http://schemas.microsoft.com/office/powerpoint/2010/main" val="298651636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055E5-B965-4009-88C0-C5ADC25FB19C}" type="slidenum">
              <a:rPr lang="he-IL" smtClean="0"/>
              <a:pPr fontAlgn="base">
                <a:spcBef>
                  <a:spcPct val="0"/>
                </a:spcBef>
                <a:spcAft>
                  <a:spcPct val="0"/>
                </a:spcAft>
                <a:defRPr/>
              </a:pPr>
              <a:t>1</a:t>
            </a:fld>
            <a:endParaRPr lang="he-IL" dirty="0" smtClean="0"/>
          </a:p>
        </p:txBody>
      </p:sp>
    </p:spTree>
    <p:extLst>
      <p:ext uri="{BB962C8B-B14F-4D97-AF65-F5344CB8AC3E}">
        <p14:creationId xmlns:p14="http://schemas.microsoft.com/office/powerpoint/2010/main" val="3946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0B1258A6-124C-4C45-9959-C097FE8AF4F3}" type="slidenum">
              <a:rPr lang="he-IL" smtClean="0"/>
              <a:pPr>
                <a:defRPr/>
              </a:pPr>
              <a:t>23</a:t>
            </a:fld>
            <a:endParaRPr lang="he-IL" dirty="0"/>
          </a:p>
        </p:txBody>
      </p:sp>
    </p:spTree>
    <p:extLst>
      <p:ext uri="{BB962C8B-B14F-4D97-AF65-F5344CB8AC3E}">
        <p14:creationId xmlns:p14="http://schemas.microsoft.com/office/powerpoint/2010/main" val="250432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48</a:t>
            </a:fld>
            <a:endParaRPr lang="he-IL" dirty="0">
              <a:solidFill>
                <a:prstClr val="black"/>
              </a:solidFill>
            </a:endParaRPr>
          </a:p>
        </p:txBody>
      </p:sp>
    </p:spTree>
    <p:extLst>
      <p:ext uri="{BB962C8B-B14F-4D97-AF65-F5344CB8AC3E}">
        <p14:creationId xmlns:p14="http://schemas.microsoft.com/office/powerpoint/2010/main" val="59546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49</a:t>
            </a:fld>
            <a:endParaRPr lang="he-IL" dirty="0">
              <a:solidFill>
                <a:prstClr val="black"/>
              </a:solidFill>
            </a:endParaRPr>
          </a:p>
        </p:txBody>
      </p:sp>
    </p:spTree>
    <p:extLst>
      <p:ext uri="{BB962C8B-B14F-4D97-AF65-F5344CB8AC3E}">
        <p14:creationId xmlns:p14="http://schemas.microsoft.com/office/powerpoint/2010/main" val="226301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B3F74C-61CD-4BA3-B44D-47D7689848D2}"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A045E05-BAAC-4B9E-A31C-F1413899A0AD}" type="slidenum">
              <a:rPr lang="he-IL"/>
              <a:pPr>
                <a:defRPr/>
              </a:pPr>
              <a:t>‹#›</a:t>
            </a:fld>
            <a:endParaRPr lang="he-IL" dirty="0"/>
          </a:p>
        </p:txBody>
      </p:sp>
    </p:spTree>
    <p:extLst>
      <p:ext uri="{BB962C8B-B14F-4D97-AF65-F5344CB8AC3E}">
        <p14:creationId xmlns:p14="http://schemas.microsoft.com/office/powerpoint/2010/main" val="35724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CB51118-9A15-48B3-BE54-289569A37B66}" type="slidenum">
              <a:rPr lang="he-IL"/>
              <a:pPr>
                <a:defRPr/>
              </a:pPr>
              <a:t>‹#›</a:t>
            </a:fld>
            <a:endParaRPr lang="he-IL" dirty="0"/>
          </a:p>
        </p:txBody>
      </p:sp>
    </p:spTree>
    <p:extLst>
      <p:ext uri="{BB962C8B-B14F-4D97-AF65-F5344CB8AC3E}">
        <p14:creationId xmlns:p14="http://schemas.microsoft.com/office/powerpoint/2010/main" val="112122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FDC12DC-C20A-4B01-A149-6BD1E047B55A}"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9410038-5416-47CD-AFA6-48463CE572BE}" type="slidenum">
              <a:rPr lang="he-IL"/>
              <a:pPr>
                <a:defRPr/>
              </a:pPr>
              <a:t>‹#›</a:t>
            </a:fld>
            <a:endParaRPr lang="he-IL" dirty="0"/>
          </a:p>
        </p:txBody>
      </p:sp>
    </p:spTree>
    <p:extLst>
      <p:ext uri="{BB962C8B-B14F-4D97-AF65-F5344CB8AC3E}">
        <p14:creationId xmlns:p14="http://schemas.microsoft.com/office/powerpoint/2010/main" val="9487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DDB3B9-F83C-4C6B-AA08-17647B510EC4}" type="slidenum">
              <a:rPr lang="he-IL"/>
              <a:pPr>
                <a:defRPr/>
              </a:pPr>
              <a:t>‹#›</a:t>
            </a:fld>
            <a:endParaRPr lang="he-IL" dirty="0"/>
          </a:p>
        </p:txBody>
      </p:sp>
    </p:spTree>
    <p:extLst>
      <p:ext uri="{BB962C8B-B14F-4D97-AF65-F5344CB8AC3E}">
        <p14:creationId xmlns:p14="http://schemas.microsoft.com/office/powerpoint/2010/main" val="4025570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E843C8E-983B-4886-A5BC-0939E4AC0B19}" type="slidenum">
              <a:rPr lang="he-IL"/>
              <a:pPr>
                <a:defRPr/>
              </a:pPr>
              <a:t>‹#›</a:t>
            </a:fld>
            <a:endParaRPr lang="he-IL" dirty="0"/>
          </a:p>
        </p:txBody>
      </p:sp>
    </p:spTree>
    <p:extLst>
      <p:ext uri="{BB962C8B-B14F-4D97-AF65-F5344CB8AC3E}">
        <p14:creationId xmlns:p14="http://schemas.microsoft.com/office/powerpoint/2010/main" val="114813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94AC112-DF0C-4B1C-910B-CB99B3CB05A1}"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FD2FC3-D9F3-4552-A0C9-3238D2C7FA1E}" type="slidenum">
              <a:rPr lang="he-IL"/>
              <a:pPr>
                <a:defRPr/>
              </a:pPr>
              <a:t>‹#›</a:t>
            </a:fld>
            <a:endParaRPr lang="he-IL" dirty="0"/>
          </a:p>
        </p:txBody>
      </p:sp>
    </p:spTree>
    <p:extLst>
      <p:ext uri="{BB962C8B-B14F-4D97-AF65-F5344CB8AC3E}">
        <p14:creationId xmlns:p14="http://schemas.microsoft.com/office/powerpoint/2010/main" val="62785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0815C85-14D2-40A7-8BED-FF57B8F6051B}" type="slidenum">
              <a:rPr lang="he-IL"/>
              <a:pPr>
                <a:defRPr/>
              </a:pPr>
              <a:t>‹#›</a:t>
            </a:fld>
            <a:endParaRPr lang="he-IL" dirty="0"/>
          </a:p>
        </p:txBody>
      </p:sp>
    </p:spTree>
    <p:extLst>
      <p:ext uri="{BB962C8B-B14F-4D97-AF65-F5344CB8AC3E}">
        <p14:creationId xmlns:p14="http://schemas.microsoft.com/office/powerpoint/2010/main" val="872368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88CB12F-6C9E-460B-AB0E-6452E3646363}" type="slidenum">
              <a:rPr lang="he-IL"/>
              <a:pPr>
                <a:defRPr/>
              </a:pPr>
              <a:t>‹#›</a:t>
            </a:fld>
            <a:endParaRPr lang="he-IL" dirty="0"/>
          </a:p>
        </p:txBody>
      </p:sp>
    </p:spTree>
    <p:extLst>
      <p:ext uri="{BB962C8B-B14F-4D97-AF65-F5344CB8AC3E}">
        <p14:creationId xmlns:p14="http://schemas.microsoft.com/office/powerpoint/2010/main" val="1000326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2EF4DA-D538-4BB7-9AAF-79D1E36CFD4B}"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04CA67E-92C2-4048-B588-6377F2C9F180}" type="slidenum">
              <a:rPr lang="he-IL"/>
              <a:pPr>
                <a:defRPr/>
              </a:pPr>
              <a:t>‹#›</a:t>
            </a:fld>
            <a:endParaRPr lang="he-IL" dirty="0"/>
          </a:p>
        </p:txBody>
      </p:sp>
    </p:spTree>
    <p:extLst>
      <p:ext uri="{BB962C8B-B14F-4D97-AF65-F5344CB8AC3E}">
        <p14:creationId xmlns:p14="http://schemas.microsoft.com/office/powerpoint/2010/main" val="144772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C958863-3A4F-43D7-A01F-F1CAD61E7742}" type="slidenum">
              <a:rPr lang="he-IL"/>
              <a:pPr>
                <a:defRPr/>
              </a:pPr>
              <a:t>‹#›</a:t>
            </a:fld>
            <a:endParaRPr lang="he-IL" dirty="0"/>
          </a:p>
        </p:txBody>
      </p:sp>
    </p:spTree>
    <p:extLst>
      <p:ext uri="{BB962C8B-B14F-4D97-AF65-F5344CB8AC3E}">
        <p14:creationId xmlns:p14="http://schemas.microsoft.com/office/powerpoint/2010/main" val="387144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BD4D94-F6C8-4271-B1C0-5C67DBE314E7}" type="slidenum">
              <a:rPr lang="he-IL"/>
              <a:pPr>
                <a:defRPr/>
              </a:pPr>
              <a:t>‹#›</a:t>
            </a:fld>
            <a:endParaRPr lang="he-IL" dirty="0"/>
          </a:p>
        </p:txBody>
      </p:sp>
    </p:spTree>
    <p:extLst>
      <p:ext uri="{BB962C8B-B14F-4D97-AF65-F5344CB8AC3E}">
        <p14:creationId xmlns:p14="http://schemas.microsoft.com/office/powerpoint/2010/main" val="214828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620B17-89F3-4C70-8F32-BCB9D39F116F}" type="slidenum">
              <a:rPr lang="he-IL"/>
              <a:pPr>
                <a:defRPr/>
              </a:pPr>
              <a:t>‹#›</a:t>
            </a:fld>
            <a:endParaRPr lang="he-IL" dirty="0"/>
          </a:p>
        </p:txBody>
      </p:sp>
    </p:spTree>
    <p:extLst>
      <p:ext uri="{BB962C8B-B14F-4D97-AF65-F5344CB8AC3E}">
        <p14:creationId xmlns:p14="http://schemas.microsoft.com/office/powerpoint/2010/main" val="1857434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E6084CF-AEFC-4F7A-8A68-F3F30652CDC7}"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501491-FA5C-4809-9218-9B080D054C8C}" type="slidenum">
              <a:rPr lang="he-IL"/>
              <a:pPr>
                <a:defRPr/>
              </a:pPr>
              <a:t>‹#›</a:t>
            </a:fld>
            <a:endParaRPr lang="he-IL" dirty="0"/>
          </a:p>
        </p:txBody>
      </p:sp>
    </p:spTree>
    <p:extLst>
      <p:ext uri="{BB962C8B-B14F-4D97-AF65-F5344CB8AC3E}">
        <p14:creationId xmlns:p14="http://schemas.microsoft.com/office/powerpoint/2010/main" val="67861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BE33A1A-4394-48BA-8097-09D7228A844D}" type="slidenum">
              <a:rPr lang="he-IL"/>
              <a:pPr>
                <a:defRPr/>
              </a:pPr>
              <a:t>‹#›</a:t>
            </a:fld>
            <a:endParaRPr lang="he-IL" dirty="0"/>
          </a:p>
        </p:txBody>
      </p:sp>
    </p:spTree>
    <p:extLst>
      <p:ext uri="{BB962C8B-B14F-4D97-AF65-F5344CB8AC3E}">
        <p14:creationId xmlns:p14="http://schemas.microsoft.com/office/powerpoint/2010/main" val="368847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42A509F-CF77-4F95-AE7E-86B78365A1F9}" type="slidenum">
              <a:rPr lang="he-IL"/>
              <a:pPr>
                <a:defRPr/>
              </a:pPr>
              <a:t>‹#›</a:t>
            </a:fld>
            <a:endParaRPr lang="he-IL" dirty="0"/>
          </a:p>
        </p:txBody>
      </p:sp>
    </p:spTree>
    <p:extLst>
      <p:ext uri="{BB962C8B-B14F-4D97-AF65-F5344CB8AC3E}">
        <p14:creationId xmlns:p14="http://schemas.microsoft.com/office/powerpoint/2010/main" val="209241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5366EB4-A15F-435B-80FF-9626084CC6B2}"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4A0EAC8-6891-451A-830D-69C77F9AC08B}" type="slidenum">
              <a:rPr lang="he-IL"/>
              <a:pPr>
                <a:defRPr/>
              </a:pPr>
              <a:t>‹#›</a:t>
            </a:fld>
            <a:endParaRPr lang="he-IL" dirty="0"/>
          </a:p>
        </p:txBody>
      </p:sp>
    </p:spTree>
    <p:extLst>
      <p:ext uri="{BB962C8B-B14F-4D97-AF65-F5344CB8AC3E}">
        <p14:creationId xmlns:p14="http://schemas.microsoft.com/office/powerpoint/2010/main" val="681549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3FC5BBE-8B5A-4E84-A972-8941AEE5E4D6}" type="slidenum">
              <a:rPr lang="he-IL"/>
              <a:pPr>
                <a:defRPr/>
              </a:pPr>
              <a:t>‹#›</a:t>
            </a:fld>
            <a:endParaRPr lang="he-IL" dirty="0"/>
          </a:p>
        </p:txBody>
      </p:sp>
    </p:spTree>
    <p:extLst>
      <p:ext uri="{BB962C8B-B14F-4D97-AF65-F5344CB8AC3E}">
        <p14:creationId xmlns:p14="http://schemas.microsoft.com/office/powerpoint/2010/main" val="2096677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FCA6F9F-4147-49C1-A385-DEE9B8043AED}" type="slidenum">
              <a:rPr lang="he-IL"/>
              <a:pPr>
                <a:defRPr/>
              </a:pPr>
              <a:t>‹#›</a:t>
            </a:fld>
            <a:endParaRPr lang="he-IL" dirty="0"/>
          </a:p>
        </p:txBody>
      </p:sp>
    </p:spTree>
    <p:extLst>
      <p:ext uri="{BB962C8B-B14F-4D97-AF65-F5344CB8AC3E}">
        <p14:creationId xmlns:p14="http://schemas.microsoft.com/office/powerpoint/2010/main" val="2213287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76E6C81-E1E1-4757-B8FB-28960AEAEC30}"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F72C280-31F1-4FF9-AE00-39F993DCB2C6}" type="slidenum">
              <a:rPr lang="he-IL"/>
              <a:pPr>
                <a:defRPr/>
              </a:pPr>
              <a:t>‹#›</a:t>
            </a:fld>
            <a:endParaRPr lang="he-IL" dirty="0"/>
          </a:p>
        </p:txBody>
      </p:sp>
    </p:spTree>
    <p:extLst>
      <p:ext uri="{BB962C8B-B14F-4D97-AF65-F5344CB8AC3E}">
        <p14:creationId xmlns:p14="http://schemas.microsoft.com/office/powerpoint/2010/main" val="3368542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D65F0BD-75C1-43BE-A521-DCDD32C99C51}" type="slidenum">
              <a:rPr lang="he-IL"/>
              <a:pPr>
                <a:defRPr/>
              </a:pPr>
              <a:t>‹#›</a:t>
            </a:fld>
            <a:endParaRPr lang="he-IL" dirty="0"/>
          </a:p>
        </p:txBody>
      </p:sp>
    </p:spTree>
    <p:extLst>
      <p:ext uri="{BB962C8B-B14F-4D97-AF65-F5344CB8AC3E}">
        <p14:creationId xmlns:p14="http://schemas.microsoft.com/office/powerpoint/2010/main" val="45180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9989DA8-62E3-4FE3-8D78-DB0637D9BA2D}" type="slidenum">
              <a:rPr lang="he-IL"/>
              <a:pPr>
                <a:defRPr/>
              </a:pPr>
              <a:t>‹#›</a:t>
            </a:fld>
            <a:endParaRPr lang="he-IL" dirty="0"/>
          </a:p>
        </p:txBody>
      </p:sp>
    </p:spTree>
    <p:extLst>
      <p:ext uri="{BB962C8B-B14F-4D97-AF65-F5344CB8AC3E}">
        <p14:creationId xmlns:p14="http://schemas.microsoft.com/office/powerpoint/2010/main" val="364935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57C47C8-A40C-4B56-907E-C0AF657CF77E}"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6799C3C-7795-4FB2-8353-D6054CE363FF}" type="slidenum">
              <a:rPr lang="he-IL"/>
              <a:pPr>
                <a:defRPr/>
              </a:pPr>
              <a:t>‹#›</a:t>
            </a:fld>
            <a:endParaRPr lang="he-IL" dirty="0"/>
          </a:p>
        </p:txBody>
      </p:sp>
    </p:spTree>
    <p:extLst>
      <p:ext uri="{BB962C8B-B14F-4D97-AF65-F5344CB8AC3E}">
        <p14:creationId xmlns:p14="http://schemas.microsoft.com/office/powerpoint/2010/main" val="241164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A8D68C1-14CF-4695-9988-40A34C32AF67}" type="slidenum">
              <a:rPr lang="he-IL"/>
              <a:pPr>
                <a:defRPr/>
              </a:pPr>
              <a:t>‹#›</a:t>
            </a:fld>
            <a:endParaRPr lang="he-IL" dirty="0"/>
          </a:p>
        </p:txBody>
      </p:sp>
    </p:spTree>
    <p:extLst>
      <p:ext uri="{BB962C8B-B14F-4D97-AF65-F5344CB8AC3E}">
        <p14:creationId xmlns:p14="http://schemas.microsoft.com/office/powerpoint/2010/main" val="2264403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F18588D-1548-4BD2-B5F5-FCCEB29A8F35}"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B336D45-27B2-478E-A35F-03EA52B86B77}" type="slidenum">
              <a:rPr lang="he-IL"/>
              <a:pPr>
                <a:defRPr/>
              </a:pPr>
              <a:t>‹#›</a:t>
            </a:fld>
            <a:endParaRPr lang="he-IL" dirty="0"/>
          </a:p>
        </p:txBody>
      </p:sp>
    </p:spTree>
    <p:extLst>
      <p:ext uri="{BB962C8B-B14F-4D97-AF65-F5344CB8AC3E}">
        <p14:creationId xmlns:p14="http://schemas.microsoft.com/office/powerpoint/2010/main" val="312637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46B968-6303-4C3F-9EF8-A3F4EDB92AE9}" type="slidenum">
              <a:rPr lang="he-IL"/>
              <a:pPr>
                <a:defRPr/>
              </a:pPr>
              <a:t>‹#›</a:t>
            </a:fld>
            <a:endParaRPr lang="he-IL" dirty="0"/>
          </a:p>
        </p:txBody>
      </p:sp>
    </p:spTree>
    <p:extLst>
      <p:ext uri="{BB962C8B-B14F-4D97-AF65-F5344CB8AC3E}">
        <p14:creationId xmlns:p14="http://schemas.microsoft.com/office/powerpoint/2010/main" val="4269531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DF38B7E-A304-4438-804F-5F96065B4517}" type="slidenum">
              <a:rPr lang="he-IL"/>
              <a:pPr>
                <a:defRPr/>
              </a:pPr>
              <a:t>‹#›</a:t>
            </a:fld>
            <a:endParaRPr lang="he-IL" dirty="0"/>
          </a:p>
        </p:txBody>
      </p:sp>
    </p:spTree>
    <p:extLst>
      <p:ext uri="{BB962C8B-B14F-4D97-AF65-F5344CB8AC3E}">
        <p14:creationId xmlns:p14="http://schemas.microsoft.com/office/powerpoint/2010/main" val="44920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7F68C4-2318-4FC5-AA3F-6F5EE91FE04F}"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D8EFB551-3FBA-46A0-AB06-8F5FC40B1799}" type="slidenum">
              <a:rPr lang="he-IL"/>
              <a:pPr>
                <a:defRPr/>
              </a:pPr>
              <a:t>‹#›</a:t>
            </a:fld>
            <a:endParaRPr lang="he-IL" dirty="0"/>
          </a:p>
        </p:txBody>
      </p:sp>
    </p:spTree>
    <p:extLst>
      <p:ext uri="{BB962C8B-B14F-4D97-AF65-F5344CB8AC3E}">
        <p14:creationId xmlns:p14="http://schemas.microsoft.com/office/powerpoint/2010/main" val="1424542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4F1C7C62-4459-4E3D-A83E-8B6D0C8E6BFB}" type="slidenum">
              <a:rPr lang="he-IL"/>
              <a:pPr>
                <a:defRPr/>
              </a:pPr>
              <a:t>‹#›</a:t>
            </a:fld>
            <a:endParaRPr lang="he-IL" dirty="0"/>
          </a:p>
        </p:txBody>
      </p:sp>
    </p:spTree>
    <p:extLst>
      <p:ext uri="{BB962C8B-B14F-4D97-AF65-F5344CB8AC3E}">
        <p14:creationId xmlns:p14="http://schemas.microsoft.com/office/powerpoint/2010/main" val="1004780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9AEAEE6E-EFC2-4773-AC8A-53FAC13212F2}" type="slidenum">
              <a:rPr lang="he-IL"/>
              <a:pPr>
                <a:defRPr/>
              </a:pPr>
              <a:t>‹#›</a:t>
            </a:fld>
            <a:endParaRPr lang="he-IL" dirty="0"/>
          </a:p>
        </p:txBody>
      </p:sp>
    </p:spTree>
    <p:extLst>
      <p:ext uri="{BB962C8B-B14F-4D97-AF65-F5344CB8AC3E}">
        <p14:creationId xmlns:p14="http://schemas.microsoft.com/office/powerpoint/2010/main" val="563753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8615B34-7DD3-4BA4-AE9C-9F700FB852EA}"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FD9F9294-241B-4486-88EB-279FC1932EF6}" type="slidenum">
              <a:rPr lang="he-IL"/>
              <a:pPr>
                <a:defRPr/>
              </a:pPr>
              <a:t>‹#›</a:t>
            </a:fld>
            <a:endParaRPr lang="he-IL" dirty="0"/>
          </a:p>
        </p:txBody>
      </p:sp>
    </p:spTree>
    <p:extLst>
      <p:ext uri="{BB962C8B-B14F-4D97-AF65-F5344CB8AC3E}">
        <p14:creationId xmlns:p14="http://schemas.microsoft.com/office/powerpoint/2010/main" val="1907575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350019AC-7AE9-4092-808E-1183CC9F251C}" type="slidenum">
              <a:rPr lang="he-IL"/>
              <a:pPr>
                <a:defRPr/>
              </a:pPr>
              <a:t>‹#›</a:t>
            </a:fld>
            <a:endParaRPr lang="he-IL" dirty="0"/>
          </a:p>
        </p:txBody>
      </p:sp>
    </p:spTree>
    <p:extLst>
      <p:ext uri="{BB962C8B-B14F-4D97-AF65-F5344CB8AC3E}">
        <p14:creationId xmlns:p14="http://schemas.microsoft.com/office/powerpoint/2010/main" val="528748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8F3B96B0-DC49-4334-81D3-F6E8584C5610}" type="slidenum">
              <a:rPr lang="he-IL"/>
              <a:pPr>
                <a:defRPr/>
              </a:pPr>
              <a:t>‹#›</a:t>
            </a:fld>
            <a:endParaRPr lang="he-IL" dirty="0"/>
          </a:p>
        </p:txBody>
      </p:sp>
    </p:spTree>
    <p:extLst>
      <p:ext uri="{BB962C8B-B14F-4D97-AF65-F5344CB8AC3E}">
        <p14:creationId xmlns:p14="http://schemas.microsoft.com/office/powerpoint/2010/main" val="1038626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3DB5BF9-EEB7-405F-B457-471891B98267}"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8DB1542-3E7C-4820-9007-E2AADCA5100A}" type="slidenum">
              <a:rPr lang="he-IL"/>
              <a:pPr>
                <a:defRPr/>
              </a:pPr>
              <a:t>‹#›</a:t>
            </a:fld>
            <a:endParaRPr lang="he-IL" dirty="0"/>
          </a:p>
        </p:txBody>
      </p:sp>
    </p:spTree>
    <p:extLst>
      <p:ext uri="{BB962C8B-B14F-4D97-AF65-F5344CB8AC3E}">
        <p14:creationId xmlns:p14="http://schemas.microsoft.com/office/powerpoint/2010/main" val="399016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DADA819-12DA-4849-B9AC-B329842BC6C4}"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55F6BCF-2A1C-4869-8083-95A79BEC79BD}" type="slidenum">
              <a:rPr lang="he-IL"/>
              <a:pPr>
                <a:defRPr/>
              </a:pPr>
              <a:t>‹#›</a:t>
            </a:fld>
            <a:endParaRPr lang="he-IL" dirty="0"/>
          </a:p>
        </p:txBody>
      </p:sp>
    </p:spTree>
    <p:extLst>
      <p:ext uri="{BB962C8B-B14F-4D97-AF65-F5344CB8AC3E}">
        <p14:creationId xmlns:p14="http://schemas.microsoft.com/office/powerpoint/2010/main" val="308505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5E4A005-2D4D-4FED-853D-30C8305131CC}" type="slidenum">
              <a:rPr lang="he-IL"/>
              <a:pPr>
                <a:defRPr/>
              </a:pPr>
              <a:t>‹#›</a:t>
            </a:fld>
            <a:endParaRPr lang="he-IL" dirty="0"/>
          </a:p>
        </p:txBody>
      </p:sp>
    </p:spTree>
    <p:extLst>
      <p:ext uri="{BB962C8B-B14F-4D97-AF65-F5344CB8AC3E}">
        <p14:creationId xmlns:p14="http://schemas.microsoft.com/office/powerpoint/2010/main" val="4054090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41AB9A3-E093-4E79-8F40-9210DE062D12}" type="slidenum">
              <a:rPr lang="he-IL"/>
              <a:pPr>
                <a:defRPr/>
              </a:pPr>
              <a:t>‹#›</a:t>
            </a:fld>
            <a:endParaRPr lang="he-IL" dirty="0"/>
          </a:p>
        </p:txBody>
      </p:sp>
    </p:spTree>
    <p:extLst>
      <p:ext uri="{BB962C8B-B14F-4D97-AF65-F5344CB8AC3E}">
        <p14:creationId xmlns:p14="http://schemas.microsoft.com/office/powerpoint/2010/main" val="781535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93DDDA1-624D-4849-9ABE-F40351E5740B}"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590A27E-F08C-4109-B148-E748BF4FCA84}" type="slidenum">
              <a:rPr lang="he-IL"/>
              <a:pPr>
                <a:defRPr/>
              </a:pPr>
              <a:t>‹#›</a:t>
            </a:fld>
            <a:endParaRPr lang="he-IL" dirty="0"/>
          </a:p>
        </p:txBody>
      </p:sp>
    </p:spTree>
    <p:extLst>
      <p:ext uri="{BB962C8B-B14F-4D97-AF65-F5344CB8AC3E}">
        <p14:creationId xmlns:p14="http://schemas.microsoft.com/office/powerpoint/2010/main" val="1252502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2834C91-D6B5-4865-953B-054CBDF21241}" type="slidenum">
              <a:rPr lang="he-IL"/>
              <a:pPr>
                <a:defRPr/>
              </a:pPr>
              <a:t>‹#›</a:t>
            </a:fld>
            <a:endParaRPr lang="he-IL" dirty="0"/>
          </a:p>
        </p:txBody>
      </p:sp>
    </p:spTree>
    <p:extLst>
      <p:ext uri="{BB962C8B-B14F-4D97-AF65-F5344CB8AC3E}">
        <p14:creationId xmlns:p14="http://schemas.microsoft.com/office/powerpoint/2010/main" val="41667717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B44B2E7-9372-4D99-973F-3B06888F8725}" type="slidenum">
              <a:rPr lang="he-IL"/>
              <a:pPr>
                <a:defRPr/>
              </a:pPr>
              <a:t>‹#›</a:t>
            </a:fld>
            <a:endParaRPr lang="he-IL" dirty="0"/>
          </a:p>
        </p:txBody>
      </p:sp>
    </p:spTree>
    <p:extLst>
      <p:ext uri="{BB962C8B-B14F-4D97-AF65-F5344CB8AC3E}">
        <p14:creationId xmlns:p14="http://schemas.microsoft.com/office/powerpoint/2010/main" val="2288733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637F819-4649-4999-AFB5-FB7C8D8022F4}"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D1E310E-4C7D-4EA1-A7CF-FE3CB941D928}" type="slidenum">
              <a:rPr lang="he-IL"/>
              <a:pPr>
                <a:defRPr/>
              </a:pPr>
              <a:t>‹#›</a:t>
            </a:fld>
            <a:endParaRPr lang="he-IL" dirty="0"/>
          </a:p>
        </p:txBody>
      </p:sp>
    </p:spTree>
    <p:extLst>
      <p:ext uri="{BB962C8B-B14F-4D97-AF65-F5344CB8AC3E}">
        <p14:creationId xmlns:p14="http://schemas.microsoft.com/office/powerpoint/2010/main" val="1701389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84EB23C-3AD8-4211-8DAE-E87EADCB4EB0}"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4FA8CEC-7AB6-48D3-82D2-2387D6F8D7F2}" type="slidenum">
              <a:rPr lang="he-IL"/>
              <a:pPr>
                <a:defRPr/>
              </a:pPr>
              <a:t>‹#›</a:t>
            </a:fld>
            <a:endParaRPr lang="he-IL" dirty="0"/>
          </a:p>
        </p:txBody>
      </p:sp>
    </p:spTree>
    <p:extLst>
      <p:ext uri="{BB962C8B-B14F-4D97-AF65-F5344CB8AC3E}">
        <p14:creationId xmlns:p14="http://schemas.microsoft.com/office/powerpoint/2010/main" val="1148872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EC56E5D-F7CB-4AE3-818C-BC86F5BFDF77}"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0544D2-E8F8-45A5-9917-739CCE01A4BA}" type="slidenum">
              <a:rPr lang="he-IL"/>
              <a:pPr>
                <a:defRPr/>
              </a:pPr>
              <a:t>‹#›</a:t>
            </a:fld>
            <a:endParaRPr lang="he-IL" dirty="0"/>
          </a:p>
        </p:txBody>
      </p:sp>
    </p:spTree>
    <p:extLst>
      <p:ext uri="{BB962C8B-B14F-4D97-AF65-F5344CB8AC3E}">
        <p14:creationId xmlns:p14="http://schemas.microsoft.com/office/powerpoint/2010/main" val="432261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6EDE1C6-291C-460D-A8EF-FCCA46FAF698}" type="slidenum">
              <a:rPr lang="he-IL"/>
              <a:pPr>
                <a:defRPr/>
              </a:pPr>
              <a:t>‹#›</a:t>
            </a:fld>
            <a:endParaRPr lang="he-IL" dirty="0"/>
          </a:p>
        </p:txBody>
      </p:sp>
    </p:spTree>
    <p:extLst>
      <p:ext uri="{BB962C8B-B14F-4D97-AF65-F5344CB8AC3E}">
        <p14:creationId xmlns:p14="http://schemas.microsoft.com/office/powerpoint/2010/main" val="3180039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298BF9-1396-46F1-A37D-8079D810B847}" type="slidenum">
              <a:rPr lang="he-IL"/>
              <a:pPr>
                <a:defRPr/>
              </a:pPr>
              <a:t>‹#›</a:t>
            </a:fld>
            <a:endParaRPr lang="he-IL" dirty="0"/>
          </a:p>
        </p:txBody>
      </p:sp>
    </p:spTree>
    <p:extLst>
      <p:ext uri="{BB962C8B-B14F-4D97-AF65-F5344CB8AC3E}">
        <p14:creationId xmlns:p14="http://schemas.microsoft.com/office/powerpoint/2010/main" val="13328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3F984F3-CD48-43B1-95C6-5E3D75D623FD}"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CA8982F-C52A-43E8-8A26-10B29A6010A6}" type="slidenum">
              <a:rPr lang="he-IL"/>
              <a:pPr>
                <a:defRPr/>
              </a:pPr>
              <a:t>‹#›</a:t>
            </a:fld>
            <a:endParaRPr lang="he-IL" dirty="0"/>
          </a:p>
        </p:txBody>
      </p:sp>
    </p:spTree>
    <p:extLst>
      <p:ext uri="{BB962C8B-B14F-4D97-AF65-F5344CB8AC3E}">
        <p14:creationId xmlns:p14="http://schemas.microsoft.com/office/powerpoint/2010/main" val="1084972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C2A555D-E830-4915-B3FE-6AAA78BA686F}"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2809E4B-0F05-44B2-BB60-A71B3809F023}" type="slidenum">
              <a:rPr lang="he-IL"/>
              <a:pPr>
                <a:defRPr/>
              </a:pPr>
              <a:t>‹#›</a:t>
            </a:fld>
            <a:endParaRPr lang="he-IL" dirty="0"/>
          </a:p>
        </p:txBody>
      </p:sp>
    </p:spTree>
    <p:extLst>
      <p:ext uri="{BB962C8B-B14F-4D97-AF65-F5344CB8AC3E}">
        <p14:creationId xmlns:p14="http://schemas.microsoft.com/office/powerpoint/2010/main" val="3197680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A83A685-C97D-438D-BD4C-C4D0E492E0C8}"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04D321-12E4-473C-97B9-625D600AB709}" type="slidenum">
              <a:rPr lang="he-IL"/>
              <a:pPr>
                <a:defRPr/>
              </a:pPr>
              <a:t>‹#›</a:t>
            </a:fld>
            <a:endParaRPr lang="he-IL" dirty="0"/>
          </a:p>
        </p:txBody>
      </p:sp>
    </p:spTree>
    <p:extLst>
      <p:ext uri="{BB962C8B-B14F-4D97-AF65-F5344CB8AC3E}">
        <p14:creationId xmlns:p14="http://schemas.microsoft.com/office/powerpoint/2010/main" val="2350451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0847EBA-569C-40EA-92F3-495F1BC33133}" type="slidenum">
              <a:rPr lang="he-IL"/>
              <a:pPr>
                <a:defRPr/>
              </a:pPr>
              <a:t>‹#›</a:t>
            </a:fld>
            <a:endParaRPr lang="he-IL" dirty="0"/>
          </a:p>
        </p:txBody>
      </p:sp>
    </p:spTree>
    <p:extLst>
      <p:ext uri="{BB962C8B-B14F-4D97-AF65-F5344CB8AC3E}">
        <p14:creationId xmlns:p14="http://schemas.microsoft.com/office/powerpoint/2010/main" val="1829728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F2D4C59-3B22-46B2-8000-7F4C72882AD1}" type="slidenum">
              <a:rPr lang="he-IL"/>
              <a:pPr>
                <a:defRPr/>
              </a:pPr>
              <a:t>‹#›</a:t>
            </a:fld>
            <a:endParaRPr lang="he-IL" dirty="0"/>
          </a:p>
        </p:txBody>
      </p:sp>
    </p:spTree>
    <p:extLst>
      <p:ext uri="{BB962C8B-B14F-4D97-AF65-F5344CB8AC3E}">
        <p14:creationId xmlns:p14="http://schemas.microsoft.com/office/powerpoint/2010/main" val="144551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CC8D6D-C0FD-4354-ACF4-9DC1F2335FF5}"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9DEE157-1561-4048-9061-9B7B188E8E24}" type="slidenum">
              <a:rPr lang="he-IL"/>
              <a:pPr>
                <a:defRPr/>
              </a:pPr>
              <a:t>‹#›</a:t>
            </a:fld>
            <a:endParaRPr lang="he-IL" dirty="0"/>
          </a:p>
        </p:txBody>
      </p:sp>
    </p:spTree>
    <p:extLst>
      <p:ext uri="{BB962C8B-B14F-4D97-AF65-F5344CB8AC3E}">
        <p14:creationId xmlns:p14="http://schemas.microsoft.com/office/powerpoint/2010/main" val="2625545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E837B27-C4E6-44A2-811E-4D6300A6CDDD}"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E2A4B08-405B-4FCD-98C0-A92028D26541}" type="slidenum">
              <a:rPr lang="he-IL"/>
              <a:pPr>
                <a:defRPr/>
              </a:pPr>
              <a:t>‹#›</a:t>
            </a:fld>
            <a:endParaRPr lang="he-IL" dirty="0"/>
          </a:p>
        </p:txBody>
      </p:sp>
    </p:spTree>
    <p:extLst>
      <p:ext uri="{BB962C8B-B14F-4D97-AF65-F5344CB8AC3E}">
        <p14:creationId xmlns:p14="http://schemas.microsoft.com/office/powerpoint/2010/main" val="314717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CC237D7-03DE-415A-BA34-EBEFB47F260F}" type="slidenum">
              <a:rPr lang="he-IL"/>
              <a:pPr>
                <a:defRPr/>
              </a:pPr>
              <a:t>‹#›</a:t>
            </a:fld>
            <a:endParaRPr lang="he-IL" dirty="0"/>
          </a:p>
        </p:txBody>
      </p:sp>
    </p:spTree>
    <p:extLst>
      <p:ext uri="{BB962C8B-B14F-4D97-AF65-F5344CB8AC3E}">
        <p14:creationId xmlns:p14="http://schemas.microsoft.com/office/powerpoint/2010/main" val="1926699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AE59C08-B4E0-4FDB-90AC-52913A5D1694}" type="slidenum">
              <a:rPr lang="he-IL"/>
              <a:pPr>
                <a:defRPr/>
              </a:pPr>
              <a:t>‹#›</a:t>
            </a:fld>
            <a:endParaRPr lang="he-IL" dirty="0"/>
          </a:p>
        </p:txBody>
      </p:sp>
    </p:spTree>
    <p:extLst>
      <p:ext uri="{BB962C8B-B14F-4D97-AF65-F5344CB8AC3E}">
        <p14:creationId xmlns:p14="http://schemas.microsoft.com/office/powerpoint/2010/main" val="1824955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63FC97-FE02-4AE6-807B-B7DC5578D0EA}"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218ECAC-12A6-4A72-82DE-7878666F8DC0}" type="slidenum">
              <a:rPr lang="he-IL"/>
              <a:pPr>
                <a:defRPr/>
              </a:pPr>
              <a:t>‹#›</a:t>
            </a:fld>
            <a:endParaRPr lang="he-IL" dirty="0"/>
          </a:p>
        </p:txBody>
      </p:sp>
    </p:spTree>
    <p:extLst>
      <p:ext uri="{BB962C8B-B14F-4D97-AF65-F5344CB8AC3E}">
        <p14:creationId xmlns:p14="http://schemas.microsoft.com/office/powerpoint/2010/main" val="1805334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160C1AC-6739-4630-9666-5796BFD53C65}" type="slidenum">
              <a:rPr lang="he-IL"/>
              <a:pPr>
                <a:defRPr/>
              </a:pPr>
              <a:t>‹#›</a:t>
            </a:fld>
            <a:endParaRPr lang="he-IL" dirty="0"/>
          </a:p>
        </p:txBody>
      </p:sp>
    </p:spTree>
    <p:extLst>
      <p:ext uri="{BB962C8B-B14F-4D97-AF65-F5344CB8AC3E}">
        <p14:creationId xmlns:p14="http://schemas.microsoft.com/office/powerpoint/2010/main" val="88205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2384798-8DB8-4070-9DD3-A1437861D4F5}" type="slidenum">
              <a:rPr lang="he-IL"/>
              <a:pPr>
                <a:defRPr/>
              </a:pPr>
              <a:t>‹#›</a:t>
            </a:fld>
            <a:endParaRPr lang="he-IL" dirty="0"/>
          </a:p>
        </p:txBody>
      </p:sp>
    </p:spTree>
    <p:extLst>
      <p:ext uri="{BB962C8B-B14F-4D97-AF65-F5344CB8AC3E}">
        <p14:creationId xmlns:p14="http://schemas.microsoft.com/office/powerpoint/2010/main" val="23574550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97819AC-4A6E-4898-BC32-9F99D321FCF7}" type="slidenum">
              <a:rPr lang="he-IL"/>
              <a:pPr>
                <a:defRPr/>
              </a:pPr>
              <a:t>‹#›</a:t>
            </a:fld>
            <a:endParaRPr lang="he-IL" dirty="0"/>
          </a:p>
        </p:txBody>
      </p:sp>
    </p:spTree>
    <p:extLst>
      <p:ext uri="{BB962C8B-B14F-4D97-AF65-F5344CB8AC3E}">
        <p14:creationId xmlns:p14="http://schemas.microsoft.com/office/powerpoint/2010/main" val="2270598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B9D60D2D-3780-4FC7-B425-C6ECE95E664F}" type="slidenum">
              <a:rPr lang="he-IL"/>
              <a:pPr>
                <a:defRPr/>
              </a:pPr>
              <a:t>‹#›</a:t>
            </a:fld>
            <a:endParaRPr lang="he-IL" dirty="0"/>
          </a:p>
        </p:txBody>
      </p:sp>
    </p:spTree>
    <p:extLst>
      <p:ext uri="{BB962C8B-B14F-4D97-AF65-F5344CB8AC3E}">
        <p14:creationId xmlns:p14="http://schemas.microsoft.com/office/powerpoint/2010/main" val="2621997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2844DC9-63C6-40C5-8CD6-5F96C96BD37C}" type="slidenum">
              <a:rPr lang="he-IL"/>
              <a:pPr>
                <a:defRPr/>
              </a:pPr>
              <a:t>‹#›</a:t>
            </a:fld>
            <a:endParaRPr lang="he-IL" dirty="0"/>
          </a:p>
        </p:txBody>
      </p:sp>
    </p:spTree>
    <p:extLst>
      <p:ext uri="{BB962C8B-B14F-4D97-AF65-F5344CB8AC3E}">
        <p14:creationId xmlns:p14="http://schemas.microsoft.com/office/powerpoint/2010/main" val="3626724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5A498AA-5D75-41E7-B045-D67E30150688}" type="slidenum">
              <a:rPr lang="he-IL"/>
              <a:pPr>
                <a:defRPr/>
              </a:pPr>
              <a:t>‹#›</a:t>
            </a:fld>
            <a:endParaRPr lang="he-IL" dirty="0"/>
          </a:p>
        </p:txBody>
      </p:sp>
    </p:spTree>
    <p:extLst>
      <p:ext uri="{BB962C8B-B14F-4D97-AF65-F5344CB8AC3E}">
        <p14:creationId xmlns:p14="http://schemas.microsoft.com/office/powerpoint/2010/main" val="2872327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2A258E5-D8B5-4771-9ABB-7F84A7442E6D}"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sz="2400">
                <a:solidFill>
                  <a:srgbClr val="FFFCF7"/>
                </a:solidFill>
              </a:defRPr>
            </a:lvl1pPr>
          </a:lstStyle>
          <a:p>
            <a:pPr>
              <a:defRPr/>
            </a:pPr>
            <a:fld id="{D65609BB-0F72-44DA-81E5-0174F065FF1F}" type="slidenum">
              <a:rPr lang="he-IL"/>
              <a:pPr>
                <a:defRPr/>
              </a:pPr>
              <a:t>‹#›</a:t>
            </a:fld>
            <a:endParaRPr lang="he-IL" dirty="0"/>
          </a:p>
        </p:txBody>
      </p:sp>
    </p:spTree>
    <p:extLst>
      <p:ext uri="{BB962C8B-B14F-4D97-AF65-F5344CB8AC3E}">
        <p14:creationId xmlns:p14="http://schemas.microsoft.com/office/powerpoint/2010/main" val="871435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sz="2400">
                <a:solidFill>
                  <a:srgbClr val="FFFCF7"/>
                </a:solidFill>
              </a:defRPr>
            </a:lvl1pPr>
          </a:lstStyle>
          <a:p>
            <a:pPr>
              <a:defRPr/>
            </a:pPr>
            <a:fld id="{2B610901-4CFA-42C4-B2B7-366D09C730B3}" type="slidenum">
              <a:rPr lang="he-IL"/>
              <a:pPr>
                <a:defRPr/>
              </a:pPr>
              <a:t>‹#›</a:t>
            </a:fld>
            <a:endParaRPr lang="he-IL" dirty="0"/>
          </a:p>
        </p:txBody>
      </p:sp>
    </p:spTree>
    <p:extLst>
      <p:ext uri="{BB962C8B-B14F-4D97-AF65-F5344CB8AC3E}">
        <p14:creationId xmlns:p14="http://schemas.microsoft.com/office/powerpoint/2010/main" val="3217362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sz="2400">
                <a:solidFill>
                  <a:srgbClr val="FFFCF7"/>
                </a:solidFill>
              </a:defRPr>
            </a:lvl1pPr>
          </a:lstStyle>
          <a:p>
            <a:pPr>
              <a:defRPr/>
            </a:pPr>
            <a:fld id="{3EAAC99A-734B-4664-BB78-2CC043E4A476}" type="slidenum">
              <a:rPr lang="he-IL"/>
              <a:pPr>
                <a:defRPr/>
              </a:pPr>
              <a:t>‹#›</a:t>
            </a:fld>
            <a:endParaRPr lang="he-IL" dirty="0"/>
          </a:p>
        </p:txBody>
      </p:sp>
    </p:spTree>
    <p:extLst>
      <p:ext uri="{BB962C8B-B14F-4D97-AF65-F5344CB8AC3E}">
        <p14:creationId xmlns:p14="http://schemas.microsoft.com/office/powerpoint/2010/main" val="39276904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C15C93E-E29B-46C1-92D2-3A78969DAAA7}"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sz="2400"/>
            </a:lvl1pPr>
          </a:lstStyle>
          <a:p>
            <a:pPr>
              <a:defRPr/>
            </a:pPr>
            <a:fld id="{6E99792F-17BC-4AED-B08F-8021D305AC67}" type="slidenum">
              <a:rPr lang="he-IL"/>
              <a:pPr>
                <a:defRPr/>
              </a:pPr>
              <a:t>‹#›</a:t>
            </a:fld>
            <a:endParaRPr lang="he-IL" dirty="0"/>
          </a:p>
        </p:txBody>
      </p:sp>
    </p:spTree>
    <p:extLst>
      <p:ext uri="{BB962C8B-B14F-4D97-AF65-F5344CB8AC3E}">
        <p14:creationId xmlns:p14="http://schemas.microsoft.com/office/powerpoint/2010/main" val="1474832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DB3F74C-61CD-4BA3-B44D-47D7689848D2}" type="datetime8">
              <a:rPr lang="he-IL">
                <a:solidFill>
                  <a:prstClr val="black">
                    <a:tint val="75000"/>
                  </a:prstClr>
                </a:solidFill>
              </a:rPr>
              <a:pPr>
                <a:defRPr/>
              </a:pPr>
              <a:t>08 אוקטובר 16</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A045E05-BAAC-4B9E-A31C-F1413899A0AD}" type="slidenum">
              <a:rPr lang="he-IL"/>
              <a:pPr>
                <a:defRPr/>
              </a:pPr>
              <a:t>‹#›</a:t>
            </a:fld>
            <a:endParaRPr lang="he-IL" dirty="0"/>
          </a:p>
        </p:txBody>
      </p:sp>
    </p:spTree>
    <p:extLst>
      <p:ext uri="{BB962C8B-B14F-4D97-AF65-F5344CB8AC3E}">
        <p14:creationId xmlns:p14="http://schemas.microsoft.com/office/powerpoint/2010/main" val="1482692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620B17-89F3-4C70-8F32-BCB9D39F116F}" type="slidenum">
              <a:rPr lang="he-IL"/>
              <a:pPr>
                <a:defRPr/>
              </a:pPr>
              <a:t>‹#›</a:t>
            </a:fld>
            <a:endParaRPr lang="he-IL" dirty="0"/>
          </a:p>
        </p:txBody>
      </p:sp>
    </p:spTree>
    <p:extLst>
      <p:ext uri="{BB962C8B-B14F-4D97-AF65-F5344CB8AC3E}">
        <p14:creationId xmlns:p14="http://schemas.microsoft.com/office/powerpoint/2010/main" val="364153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A880338-BA1E-4B7D-9A48-E58041DE2650}" type="slidenum">
              <a:rPr lang="he-IL"/>
              <a:pPr>
                <a:defRPr/>
              </a:pPr>
              <a:t>‹#›</a:t>
            </a:fld>
            <a:endParaRPr lang="he-IL" dirty="0"/>
          </a:p>
        </p:txBody>
      </p:sp>
    </p:spTree>
    <p:extLst>
      <p:ext uri="{BB962C8B-B14F-4D97-AF65-F5344CB8AC3E}">
        <p14:creationId xmlns:p14="http://schemas.microsoft.com/office/powerpoint/2010/main" val="28762252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A8D68C1-14CF-4695-9988-40A34C32AF67}" type="slidenum">
              <a:rPr lang="he-IL"/>
              <a:pPr>
                <a:defRPr/>
              </a:pPr>
              <a:t>‹#›</a:t>
            </a:fld>
            <a:endParaRPr lang="he-IL" dirty="0"/>
          </a:p>
        </p:txBody>
      </p:sp>
    </p:spTree>
    <p:extLst>
      <p:ext uri="{BB962C8B-B14F-4D97-AF65-F5344CB8AC3E}">
        <p14:creationId xmlns:p14="http://schemas.microsoft.com/office/powerpoint/2010/main" val="178786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7C75221-AC20-44DB-B8A4-1F7391C27A03}" type="datetime8">
              <a:rPr lang="he-IL"/>
              <a:pPr>
                <a:defRPr/>
              </a:pPr>
              <a:t>08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A830F5C-DC48-4D3A-AB62-23C7A1DBDF5C}" type="slidenum">
              <a:rPr lang="he-IL"/>
              <a:pPr>
                <a:defRPr/>
              </a:pPr>
              <a:t>‹#›</a:t>
            </a:fld>
            <a:endParaRPr lang="he-IL" dirty="0"/>
          </a:p>
        </p:txBody>
      </p:sp>
    </p:spTree>
    <p:extLst>
      <p:ext uri="{BB962C8B-B14F-4D97-AF65-F5344CB8AC3E}">
        <p14:creationId xmlns:p14="http://schemas.microsoft.com/office/powerpoint/2010/main" val="14761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FF309F-DA8A-4B10-BCBB-2A01CE33FF57}" type="slidenum">
              <a:rPr lang="he-IL"/>
              <a:pPr>
                <a:defRPr/>
              </a:pPr>
              <a:t>‹#›</a:t>
            </a:fld>
            <a:endParaRPr lang="he-IL" dirty="0"/>
          </a:p>
        </p:txBody>
      </p:sp>
    </p:spTree>
    <p:extLst>
      <p:ext uri="{BB962C8B-B14F-4D97-AF65-F5344CB8AC3E}">
        <p14:creationId xmlns:p14="http://schemas.microsoft.com/office/powerpoint/2010/main" val="3444688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4.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theme" Target="../theme/theme1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19.xml"/><Relationship Id="rId4"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image" Target="../media/image1.png"/><Relationship Id="rId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F621E0-36E3-4058-80E7-04C8F47DB948}"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6423B9F-CEF5-4984-83E0-108F32C802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37" r:id="rId1"/>
    <p:sldLayoutId id="2147487138" r:id="rId2"/>
    <p:sldLayoutId id="2147487139" r:id="rId3"/>
    <p:sldLayoutId id="21474871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CFEED0-E3E2-4FF5-B686-AAEDC0D92E35}"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504672D-D3C5-433A-8689-16263C2E09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4" r:id="rId1"/>
    <p:sldLayoutId id="2147487165" r:id="rId2"/>
    <p:sldLayoutId id="214748716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78BA9C67-E3A6-4433-BC81-26FE9E1C3EE3}"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7A50C7C4-6D01-4224-983E-10CF802F42F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7" r:id="rId1"/>
    <p:sldLayoutId id="2147487168" r:id="rId2"/>
    <p:sldLayoutId id="21474871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5D12BDC2-2820-42B7-BF28-9E7111A262D5}"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1D6A73E1-B8BB-47E5-8701-D41A6DAAFB4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0" r:id="rId1"/>
    <p:sldLayoutId id="2147487171" r:id="rId2"/>
    <p:sldLayoutId id="214748717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CC4320F-452E-4241-A507-110BB90C35A9}"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9799469-F46C-4D3B-B85C-AB80C7C3D6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3" r:id="rId1"/>
    <p:sldLayoutId id="2147487174" r:id="rId2"/>
    <p:sldLayoutId id="214748717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6297677-D5B8-42FB-9E73-2E10B1A730FD}"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840214E-06D5-4C5C-8874-536920505C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76" r:id="rId1"/>
    <p:sldLayoutId id="2147487177" r:id="rId2"/>
    <p:sldLayoutId id="2147487178" r:id="rId3"/>
    <p:sldLayoutId id="2147487134" r:id="rId4"/>
    <p:sldLayoutId id="214748717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FF4B841-E812-41BB-BF9E-49C8EA031584}"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CEF1C4D-C041-470B-8451-115056DE226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0" r:id="rId1"/>
    <p:sldLayoutId id="2147487181" r:id="rId2"/>
    <p:sldLayoutId id="2147487182" r:id="rId3"/>
    <p:sldLayoutId id="214748718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F0A2CB-A1B2-4C0D-8C8F-F421C32ABA3E}"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86DA8DA-696F-4CC2-83BC-DB45C49D79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4" r:id="rId1"/>
    <p:sldLayoutId id="2147487185" r:id="rId2"/>
    <p:sldLayoutId id="2147487186" r:id="rId3"/>
    <p:sldLayoutId id="214748713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122F31D-B0F7-4FB2-9BBE-348CF7B7C7A2}"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8C70BA-062C-4188-8542-49A4B8624F6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87" r:id="rId1"/>
    <p:sldLayoutId id="2147487188" r:id="rId2"/>
    <p:sldLayoutId id="214748718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966D50C-6EE7-4B3D-9D51-BA2E402B0BBA}"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55B230-318D-4D2A-A32A-3C9031F78F83}" type="slidenum">
              <a:rPr lang="he-IL"/>
              <a:pPr>
                <a:defRPr/>
              </a:pPr>
              <a:t>‹#›</a:t>
            </a:fld>
            <a:endParaRPr lang="he-IL" dirty="0"/>
          </a:p>
        </p:txBody>
      </p:sp>
    </p:spTree>
    <p:extLst>
      <p:ext uri="{BB962C8B-B14F-4D97-AF65-F5344CB8AC3E}">
        <p14:creationId xmlns:p14="http://schemas.microsoft.com/office/powerpoint/2010/main" val="12172005"/>
      </p:ext>
    </p:extLst>
  </p:cSld>
  <p:clrMap bg1="lt1" tx1="dk1" bg2="lt2" tx2="dk2" accent1="accent1" accent2="accent2" accent3="accent3" accent4="accent4" accent5="accent5" accent6="accent6" hlink="hlink" folHlink="folHlink"/>
  <p:sldLayoutIdLst>
    <p:sldLayoutId id="2147487191" r:id="rId1"/>
    <p:sldLayoutId id="2147487192" r:id="rId2"/>
    <p:sldLayoutId id="2147487193" r:id="rId3"/>
    <p:sldLayoutId id="2147487194" r:id="rId4"/>
    <p:sldLayoutId id="2147487195" r:id="rId5"/>
    <p:sldLayoutId id="214748719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E224D44B-699F-408C-BA71-FCDE8EA96E58}"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sz="1800">
                <a:solidFill>
                  <a:srgbClr val="FFFCF7"/>
                </a:solidFill>
                <a:latin typeface="+mn-lt"/>
                <a:ea typeface="+mn-ea"/>
                <a:cs typeface="+mn-cs"/>
              </a:defRPr>
            </a:lvl1pPr>
          </a:lstStyle>
          <a:p>
            <a:pPr>
              <a:defRPr/>
            </a:pPr>
            <a:fld id="{159F8513-432A-4958-B725-DFD1BEF75B2F}" type="slidenum">
              <a:rPr lang="he-IL"/>
              <a:pPr>
                <a:defRPr/>
              </a:pPr>
              <a:t>‹#›</a:t>
            </a:fld>
            <a:endParaRPr lang="he-IL" dirty="0"/>
          </a:p>
        </p:txBody>
      </p:sp>
    </p:spTree>
    <p:extLst>
      <p:ext uri="{BB962C8B-B14F-4D97-AF65-F5344CB8AC3E}">
        <p14:creationId xmlns:p14="http://schemas.microsoft.com/office/powerpoint/2010/main" val="3269795838"/>
      </p:ext>
    </p:extLst>
  </p:cSld>
  <p:clrMap bg1="lt1" tx1="dk1" bg2="lt2" tx2="dk2" accent1="accent1" accent2="accent2" accent3="accent3" accent4="accent4" accent5="accent5" accent6="accent6" hlink="hlink" folHlink="folHlink"/>
  <p:sldLayoutIdLst>
    <p:sldLayoutId id="2147487198" r:id="rId1"/>
    <p:sldLayoutId id="2147487199" r:id="rId2"/>
    <p:sldLayoutId id="2147487200" r:id="rId3"/>
    <p:sldLayoutId id="214748720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7C1A87-8D65-4EC2-A6DA-51849AE66618}"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50BC154-6245-4F76-B0B0-7F743E647AD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0" r:id="rId1"/>
    <p:sldLayoutId id="2147487141" r:id="rId2"/>
    <p:sldLayoutId id="214748714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F621E0-36E3-4058-80E7-04C8F47DB948}" type="datetime8">
              <a:rPr lang="he-IL">
                <a:solidFill>
                  <a:prstClr val="black">
                    <a:tint val="75000"/>
                  </a:prstClr>
                </a:solidFill>
              </a:rPr>
              <a:pPr>
                <a:defRPr/>
              </a:pPr>
              <a:t>08 אוקטובר 16</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6423B9F-CEF5-4984-83E0-108F32C80210}" type="slidenum">
              <a:rPr lang="he-IL"/>
              <a:pPr>
                <a:defRPr/>
              </a:pPr>
              <a:t>‹#›</a:t>
            </a:fld>
            <a:endParaRPr lang="he-IL" dirty="0"/>
          </a:p>
        </p:txBody>
      </p:sp>
    </p:spTree>
    <p:extLst>
      <p:ext uri="{BB962C8B-B14F-4D97-AF65-F5344CB8AC3E}">
        <p14:creationId xmlns:p14="http://schemas.microsoft.com/office/powerpoint/2010/main" val="3325932010"/>
      </p:ext>
    </p:extLst>
  </p:cSld>
  <p:clrMap bg1="lt1" tx1="dk1" bg2="lt2" tx2="dk2" accent1="accent1" accent2="accent2" accent3="accent3" accent4="accent4" accent5="accent5" accent6="accent6" hlink="hlink" folHlink="folHlink"/>
  <p:sldLayoutIdLst>
    <p:sldLayoutId id="2147487203" r:id="rId1"/>
    <p:sldLayoutId id="2147487204" r:id="rId2"/>
    <p:sldLayoutId id="214748720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10B2E44-C8D0-4290-B4C5-7119C16A157E}"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D9DBE33-2969-4C13-B031-2E2172D3E8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3" r:id="rId1"/>
    <p:sldLayoutId id="2147487144" r:id="rId2"/>
    <p:sldLayoutId id="214748714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0602DF-25AD-4583-8501-C8063C4579D3}"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03FB989-6793-4E19-B2FA-9C9E27A7724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6" r:id="rId1"/>
    <p:sldLayoutId id="2147487147" r:id="rId2"/>
    <p:sldLayoutId id="214748714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4A8A05-AC29-4260-9E82-645478D55B64}"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FBB00C6-3BF6-43A7-B786-7EE9DCC5C09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49" r:id="rId1"/>
    <p:sldLayoutId id="2147487150" r:id="rId2"/>
    <p:sldLayoutId id="214748715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0099599-D9B4-4CB3-A582-0704363D3161}"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A77F722-6FDE-4BB2-8723-CB6354EAAE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2" r:id="rId1"/>
    <p:sldLayoutId id="2147487153" r:id="rId2"/>
    <p:sldLayoutId id="214748715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ECB68F8-9B5A-4048-9B39-616F1D031F7B}"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F77CDEA-0B4D-4845-83D2-B018E7241C7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5" r:id="rId1"/>
    <p:sldLayoutId id="2147487156" r:id="rId2"/>
    <p:sldLayoutId id="214748715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F002645-DF46-4432-972F-C086774ADCBB}"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43B5C14-D8F2-4758-8984-1BA6A136E8F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58" r:id="rId1"/>
    <p:sldLayoutId id="2147487159" r:id="rId2"/>
    <p:sldLayoutId id="21474871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1E402A-6E57-4E59-A8BE-F0BF3EC7E859}" type="datetime8">
              <a:rPr lang="he-IL"/>
              <a:pPr>
                <a:defRPr/>
              </a:pPr>
              <a:t>08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0774904-C79E-4AE9-A9EB-FF7B9C14AB6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7161" r:id="rId1"/>
    <p:sldLayoutId id="2147487162" r:id="rId2"/>
    <p:sldLayoutId id="2147487163" r:id="rId3"/>
    <p:sldLayoutId id="214748713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mybag.ebaghigh.cet.ac.il/content/player.aspx?manifest=%2fapi%2fmanifests%2fitem%2fhe%2fdc8ffbd4-15c4-4d9d-9638-e822a7c75dc1%2f#?page=content-1" TargetMode="Externa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hyperlink" Target="http://davidson.weizmann.ac.il/online/maagarmada/med_and_physiol/%D7%94%D7%94%D7%9E%D7%95%D7%92%D7%9C%D7%95%D7%91%D7%99%D7%9F-%E2%80%93-%D7%9E%D7%95%D7%91%D7%99%D7%9C-%D7%94%D7%97%D7%9E%D7%A6%D7%9F-%D7%91%D7%92%D7%95%D7%A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7.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7.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7.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Osmotic_pressure_on_blood_cells_diagram.sv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he.wikipedia.org/wiki/%D7%A7%D7%95%D7%91%D7%A5:Hunger.jpg%3e"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9388" y="354013"/>
            <a:ext cx="86788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smtClean="0">
                <a:solidFill>
                  <a:srgbClr val="1D4C72"/>
                </a:solidFill>
                <a:latin typeface="+mn-lt"/>
                <a:cs typeface="+mn-cs"/>
              </a:rPr>
              <a:t>גוף האדם בדגש </a:t>
            </a:r>
            <a:r>
              <a:rPr lang="he-IL" sz="3600" b="1" dirty="0">
                <a:solidFill>
                  <a:srgbClr val="1D4C72"/>
                </a:solidFill>
                <a:latin typeface="+mn-lt"/>
                <a:cs typeface="+mn-cs"/>
              </a:rPr>
              <a:t>הומיאוסטזיס</a:t>
            </a:r>
          </a:p>
        </p:txBody>
      </p:sp>
      <p:sp>
        <p:nvSpPr>
          <p:cNvPr id="72709" name="Rectangle 18"/>
          <p:cNvSpPr>
            <a:spLocks noChangeArrowheads="1"/>
          </p:cNvSpPr>
          <p:nvPr/>
        </p:nvSpPr>
        <p:spPr bwMode="auto">
          <a:xfrm>
            <a:off x="7312025" y="1700808"/>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6" name="TextBox 5"/>
          <p:cNvSpPr txBox="1"/>
          <p:nvPr/>
        </p:nvSpPr>
        <p:spPr>
          <a:xfrm>
            <a:off x="588963" y="1000125"/>
            <a:ext cx="816292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chemeClr val="accent3"/>
                </a:solidFill>
                <a:latin typeface="+mn-lt"/>
                <a:cs typeface="+mn-cs"/>
              </a:rPr>
              <a:t>רקמת הדם</a:t>
            </a:r>
          </a:p>
        </p:txBody>
      </p:sp>
      <p:sp>
        <p:nvSpPr>
          <p:cNvPr id="7" name="Rectangle 6"/>
          <p:cNvSpPr/>
          <p:nvPr/>
        </p:nvSpPr>
        <p:spPr>
          <a:xfrm>
            <a:off x="3131840" y="2132856"/>
            <a:ext cx="5668118" cy="338437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הרכב הדם - פלסמה (נוזל הדם) ותאי </a:t>
            </a:r>
            <a:r>
              <a:rPr lang="he-IL" sz="2000" dirty="0" smtClean="0">
                <a:solidFill>
                  <a:schemeClr val="tx1"/>
                </a:solidFill>
              </a:rPr>
              <a:t>הדם</a:t>
            </a: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הרכב </a:t>
            </a:r>
            <a:r>
              <a:rPr lang="he-IL" sz="2000" dirty="0" smtClean="0">
                <a:solidFill>
                  <a:schemeClr val="tx1"/>
                </a:solidFill>
              </a:rPr>
              <a:t>החומרים המומסים בפלסמה</a:t>
            </a:r>
          </a:p>
          <a:p>
            <a:pPr fontAlgn="auto">
              <a:spcBef>
                <a:spcPts val="0"/>
              </a:spcBef>
              <a:spcAft>
                <a:spcPts val="0"/>
              </a:spcAft>
              <a:buBlip>
                <a:blip r:embed="rId4"/>
              </a:buBlip>
              <a:defRPr/>
            </a:pPr>
            <a:r>
              <a:rPr lang="he-IL" sz="2000" dirty="0">
                <a:solidFill>
                  <a:schemeClr val="tx1"/>
                </a:solidFill>
              </a:rPr>
              <a:t> בדיקות דם </a:t>
            </a:r>
            <a:r>
              <a:rPr lang="he-IL" sz="2000" dirty="0" smtClean="0">
                <a:solidFill>
                  <a:schemeClr val="tx1"/>
                </a:solidFill>
              </a:rPr>
              <a:t>(כימיה של הדם)</a:t>
            </a:r>
          </a:p>
          <a:p>
            <a:pPr fontAlgn="auto">
              <a:spcBef>
                <a:spcPts val="0"/>
              </a:spcBef>
              <a:spcAft>
                <a:spcPts val="0"/>
              </a:spcAft>
              <a:buBlip>
                <a:blip r:embed="rId4"/>
              </a:buBlip>
              <a:defRPr/>
            </a:pP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a:t>
            </a:r>
            <a:r>
              <a:rPr lang="he-IL" sz="2000" u="sng" dirty="0">
                <a:solidFill>
                  <a:schemeClr val="tx1"/>
                </a:solidFill>
              </a:rPr>
              <a:t>תאי הדם</a:t>
            </a:r>
            <a:r>
              <a:rPr lang="he-IL" sz="2000" dirty="0">
                <a:solidFill>
                  <a:schemeClr val="tx1"/>
                </a:solidFill>
              </a:rPr>
              <a:t>:</a:t>
            </a:r>
          </a:p>
          <a:p>
            <a:pPr fontAlgn="auto">
              <a:spcBef>
                <a:spcPts val="0"/>
              </a:spcBef>
              <a:spcAft>
                <a:spcPts val="0"/>
              </a:spcAft>
              <a:buFontTx/>
              <a:buBlip>
                <a:blip r:embed="rId4"/>
              </a:buBlip>
              <a:defRPr/>
            </a:pPr>
            <a:r>
              <a:rPr lang="he-IL" sz="2000" dirty="0">
                <a:solidFill>
                  <a:schemeClr val="tx1"/>
                </a:solidFill>
              </a:rPr>
              <a:t> תאי הדם האדומים והתאמתם להובלת </a:t>
            </a:r>
            <a:r>
              <a:rPr lang="he-IL" sz="2000" dirty="0" smtClean="0">
                <a:solidFill>
                  <a:schemeClr val="tx1"/>
                </a:solidFill>
              </a:rPr>
              <a:t>חמצן</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הובלת חמצן ופחמן דו-חמצני בדם</a:t>
            </a:r>
            <a:endParaRPr lang="he-IL" sz="2000" dirty="0">
              <a:solidFill>
                <a:schemeClr val="tx1"/>
              </a:solidFill>
            </a:endParaRPr>
          </a:p>
          <a:p>
            <a:pPr fontAlgn="auto">
              <a:spcBef>
                <a:spcPts val="0"/>
              </a:spcBef>
              <a:spcAft>
                <a:spcPts val="0"/>
              </a:spcAft>
              <a:buFontTx/>
              <a:buBlip>
                <a:blip r:embed="rId4"/>
              </a:buBlip>
              <a:defRPr/>
            </a:pPr>
            <a:r>
              <a:rPr lang="he-IL" sz="2000" dirty="0">
                <a:solidFill>
                  <a:schemeClr val="tx1"/>
                </a:solidFill>
              </a:rPr>
              <a:t> תאי הדם הלבנים </a:t>
            </a:r>
            <a:r>
              <a:rPr lang="he-IL" sz="2000" dirty="0" smtClean="0">
                <a:solidFill>
                  <a:schemeClr val="tx1"/>
                </a:solidFill>
              </a:rPr>
              <a:t>– חלק ממערכת ההגנה של הגוף </a:t>
            </a:r>
          </a:p>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לוחיות הדם ותהליך קרישת הדם</a:t>
            </a:r>
          </a:p>
          <a:p>
            <a:pPr fontAlgn="auto">
              <a:spcBef>
                <a:spcPts val="0"/>
              </a:spcBef>
              <a:spcAft>
                <a:spcPts val="0"/>
              </a:spcAft>
              <a:buFontTx/>
              <a:buBlip>
                <a:blip r:embed="rId4"/>
              </a:buBlip>
              <a:defRPr/>
            </a:pPr>
            <a:r>
              <a:rPr lang="he-IL" sz="2000" dirty="0" smtClean="0">
                <a:solidFill>
                  <a:schemeClr val="tx1"/>
                </a:solidFill>
              </a:rPr>
              <a:t> </a:t>
            </a:r>
            <a:r>
              <a:rPr lang="he-IL" sz="2000" dirty="0">
                <a:solidFill>
                  <a:schemeClr val="tx1"/>
                </a:solidFill>
              </a:rPr>
              <a:t>בדיקות דם </a:t>
            </a:r>
            <a:r>
              <a:rPr lang="he-IL" sz="2000" dirty="0" smtClean="0">
                <a:solidFill>
                  <a:schemeClr val="tx1"/>
                </a:solidFill>
              </a:rPr>
              <a:t>(ספירת דם)</a:t>
            </a: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8" name="Rectangle 18"/>
          <p:cNvSpPr>
            <a:spLocks noChangeArrowheads="1"/>
          </p:cNvSpPr>
          <p:nvPr/>
        </p:nvSpPr>
        <p:spPr bwMode="auto">
          <a:xfrm>
            <a:off x="7439919" y="5579948"/>
            <a:ext cx="1527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smtClean="0">
                <a:solidFill>
                  <a:srgbClr val="1D4C72"/>
                </a:solidFill>
                <a:latin typeface="Calibri" pitchFamily="34" charset="0"/>
              </a:rPr>
              <a:t>מצגת מקדימה</a:t>
            </a:r>
            <a:endParaRPr lang="he-IL" b="1" dirty="0">
              <a:solidFill>
                <a:srgbClr val="1D4C72"/>
              </a:solidFill>
              <a:latin typeface="Calibri" pitchFamily="34" charset="0"/>
            </a:endParaRPr>
          </a:p>
        </p:txBody>
      </p:sp>
      <p:sp>
        <p:nvSpPr>
          <p:cNvPr id="9" name="Rectangle 8"/>
          <p:cNvSpPr/>
          <p:nvPr/>
        </p:nvSpPr>
        <p:spPr>
          <a:xfrm>
            <a:off x="3131840" y="5957664"/>
            <a:ext cx="5740126" cy="49567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a:t>
            </a:r>
            <a:r>
              <a:rPr lang="he-IL" sz="2000" dirty="0" smtClean="0">
                <a:solidFill>
                  <a:schemeClr val="tx1"/>
                </a:solidFill>
              </a:rPr>
              <a:t>מערכת ההובלה</a:t>
            </a: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a:p>
            <a:pPr fontAlgn="auto">
              <a:spcBef>
                <a:spcPts val="0"/>
              </a:spcBef>
              <a:spcAft>
                <a:spcPts val="0"/>
              </a:spcAft>
              <a:defRPr/>
            </a:pPr>
            <a:endParaRPr lang="he-IL" sz="2000" dirty="0">
              <a:solidFill>
                <a:schemeClr val="tx1"/>
              </a:solidFill>
            </a:endParaRPr>
          </a:p>
          <a:p>
            <a:pPr fontAlgn="auto">
              <a:spcBef>
                <a:spcPts val="0"/>
              </a:spcBef>
              <a:spcAft>
                <a:spcPts val="0"/>
              </a:spcAft>
              <a:buFontTx/>
              <a:buBlip>
                <a:blip r:embed="rId4"/>
              </a:buBlip>
              <a:defRPr/>
            </a:pPr>
            <a:endParaRPr lang="he-IL" sz="2000" dirty="0">
              <a:solidFill>
                <a:schemeClr val="tx1"/>
              </a:solidFill>
            </a:endParaRPr>
          </a:p>
        </p:txBody>
      </p:sp>
      <p:sp>
        <p:nvSpPr>
          <p:cNvPr id="10" name="Rectangle 3"/>
          <p:cNvSpPr/>
          <p:nvPr/>
        </p:nvSpPr>
        <p:spPr>
          <a:xfrm>
            <a:off x="538163" y="1000125"/>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63" y="1528948"/>
            <a:ext cx="242924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שאלה 3: שמירת </a:t>
            </a:r>
            <a:r>
              <a:rPr lang="he-IL" sz="1800" b="1" noProof="1" smtClean="0">
                <a:solidFill>
                  <a:srgbClr val="FF6600"/>
                </a:solidFill>
                <a:ea typeface="+mn-ea"/>
              </a:rPr>
              <a:t>ההומאוסטזיס</a:t>
            </a:r>
            <a:r>
              <a:rPr lang="he-IL" sz="1800" b="1" dirty="0" smtClean="0">
                <a:solidFill>
                  <a:srgbClr val="FF6600"/>
                </a:solidFill>
                <a:ea typeface="+mn-ea"/>
              </a:rPr>
              <a:t> של נפח הדם, לחץ הדם וריכוז המומסים בדם</a:t>
            </a:r>
            <a:endParaRPr lang="he-IL" sz="1800" dirty="0" smtClean="0"/>
          </a:p>
        </p:txBody>
      </p:sp>
      <p:grpSp>
        <p:nvGrpSpPr>
          <p:cNvPr id="80900" name="קבוצה 7168"/>
          <p:cNvGrpSpPr>
            <a:grpSpLocks/>
          </p:cNvGrpSpPr>
          <p:nvPr/>
        </p:nvGrpSpPr>
        <p:grpSpPr bwMode="auto">
          <a:xfrm>
            <a:off x="700088" y="1419151"/>
            <a:ext cx="7637462" cy="5180012"/>
            <a:chOff x="650315" y="1495090"/>
            <a:chExt cx="7638144" cy="5179753"/>
          </a:xfrm>
        </p:grpSpPr>
        <p:grpSp>
          <p:nvGrpSpPr>
            <p:cNvPr id="80910" name="קבוצה 18"/>
            <p:cNvGrpSpPr>
              <a:grpSpLocks/>
            </p:cNvGrpSpPr>
            <p:nvPr/>
          </p:nvGrpSpPr>
          <p:grpSpPr bwMode="auto">
            <a:xfrm>
              <a:off x="650315" y="1495090"/>
              <a:ext cx="6680820" cy="3025624"/>
              <a:chOff x="611559" y="1499594"/>
              <a:chExt cx="6680820" cy="3025624"/>
            </a:xfrm>
          </p:grpSpPr>
          <p:sp>
            <p:nvSpPr>
              <p:cNvPr id="10" name="TextBox 9"/>
              <p:cNvSpPr txBox="1"/>
              <p:nvPr/>
            </p:nvSpPr>
            <p:spPr>
              <a:xfrm>
                <a:off x="3347065" y="3437834"/>
                <a:ext cx="2525939" cy="1087384"/>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הדם, לחץ הדם וריכוז המומסים בו  תקינים</a:t>
                </a:r>
              </a:p>
            </p:txBody>
          </p:sp>
          <p:sp>
            <p:nvSpPr>
              <p:cNvPr id="12" name="TextBox 11"/>
              <p:cNvSpPr txBox="1"/>
              <p:nvPr/>
            </p:nvSpPr>
            <p:spPr>
              <a:xfrm>
                <a:off x="611559" y="2558403"/>
                <a:ext cx="2376699"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13" name="TextBox 12"/>
              <p:cNvSpPr txBox="1"/>
              <p:nvPr/>
            </p:nvSpPr>
            <p:spPr>
              <a:xfrm>
                <a:off x="1076738" y="1499594"/>
                <a:ext cx="2376700"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5" y="2425060"/>
                <a:ext cx="394529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_______________________</a:t>
                </a:r>
              </a:p>
            </p:txBody>
          </p:sp>
        </p:grpSp>
        <p:sp>
          <p:nvSpPr>
            <p:cNvPr id="25" name="TextBox 24"/>
            <p:cNvSpPr txBox="1"/>
            <p:nvPr/>
          </p:nvSpPr>
          <p:spPr>
            <a:xfrm>
              <a:off x="5911760" y="4758827"/>
              <a:ext cx="2376699"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a:t>
              </a:r>
            </a:p>
          </p:txBody>
        </p:sp>
        <p:sp>
          <p:nvSpPr>
            <p:cNvPr id="26" name="TextBox 25"/>
            <p:cNvSpPr txBox="1"/>
            <p:nvPr/>
          </p:nvSpPr>
          <p:spPr>
            <a:xfrm>
              <a:off x="5343384" y="5776363"/>
              <a:ext cx="2376699" cy="8984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3352" y="4758827"/>
              <a:ext cx="3946877"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___________________</a:t>
              </a:r>
            </a:p>
          </p:txBody>
        </p:sp>
        <p:sp>
          <p:nvSpPr>
            <p:cNvPr id="28" name="חץ מכופף 27"/>
            <p:cNvSpPr/>
            <p:nvPr/>
          </p:nvSpPr>
          <p:spPr>
            <a:xfrm rot="16200000">
              <a:off x="2543631" y="3280081"/>
              <a:ext cx="777836"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826080" y="3861871"/>
              <a:ext cx="77783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212"/>
              <a:ext cx="415962"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94" y="1659325"/>
              <a:ext cx="614331"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679"/>
              <a:ext cx="393735" cy="220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550949"/>
              <a:ext cx="469942"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0714"/>
              <a:ext cx="444540" cy="238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359" y="5428655"/>
              <a:ext cx="615919"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0901" name="מלבן 7169"/>
          <p:cNvSpPr>
            <a:spLocks noChangeArrowheads="1"/>
          </p:cNvSpPr>
          <p:nvPr/>
        </p:nvSpPr>
        <p:spPr bwMode="auto">
          <a:xfrm>
            <a:off x="142875" y="6594401"/>
            <a:ext cx="7072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העלון למורי הביולוגיה, </a:t>
            </a:r>
            <a:r>
              <a:rPr lang="he-IL" sz="1200" noProof="1">
                <a:solidFill>
                  <a:srgbClr val="000000"/>
                </a:solidFill>
              </a:rPr>
              <a:t>עמ' 17</a:t>
            </a:r>
            <a:r>
              <a:rPr lang="he-IL" sz="1200">
                <a:solidFill>
                  <a:srgbClr val="000000"/>
                </a:solidFill>
              </a:rPr>
              <a:t>0© </a:t>
            </a:r>
            <a:endParaRPr lang="en-US" sz="1200">
              <a:solidFill>
                <a:srgbClr val="000000"/>
              </a:solidFill>
            </a:endParaRPr>
          </a:p>
        </p:txBody>
      </p:sp>
      <p:sp>
        <p:nvSpPr>
          <p:cNvPr id="33" name="TextBox 32"/>
          <p:cNvSpPr txBox="1"/>
          <p:nvPr/>
        </p:nvSpPr>
        <p:spPr>
          <a:xfrm>
            <a:off x="403225" y="504751"/>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3: </a:t>
            </a:r>
            <a:r>
              <a:rPr lang="he-IL" kern="0" dirty="0">
                <a:solidFill>
                  <a:schemeClr val="tx2"/>
                </a:solidFill>
              </a:rPr>
              <a:t>מלאו את המקומות הריקים בתרשים, המתאר שינויים שגרתיים בלחץ הדם ובריכוז המומסים בו, המתרחשים עקב פעולות יום-יומיות כגון שתייה ופעילות גופנית, וכן את פעולת המנגנונים לשמירת </a:t>
            </a:r>
            <a:r>
              <a:rPr lang="he-IL" kern="0" noProof="1">
                <a:solidFill>
                  <a:schemeClr val="tx2"/>
                </a:solidFill>
              </a:rPr>
              <a:t>ההומאוסטזיס הגורמת להשבת  ההומאוסטזיס.</a:t>
            </a:r>
            <a:r>
              <a:rPr lang="he-IL" kern="0" dirty="0">
                <a:solidFill>
                  <a:schemeClr val="tx2"/>
                </a:solidFill>
              </a:rPr>
              <a:t> </a:t>
            </a:r>
          </a:p>
        </p:txBody>
      </p:sp>
      <p:pic>
        <p:nvPicPr>
          <p:cNvPr id="8090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4629076"/>
            <a:ext cx="6889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175" y="2424038"/>
            <a:ext cx="70008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מלבן 1"/>
          <p:cNvSpPr>
            <a:spLocks noChangeArrowheads="1"/>
          </p:cNvSpPr>
          <p:nvPr/>
        </p:nvSpPr>
        <p:spPr bwMode="auto">
          <a:xfrm>
            <a:off x="7502525" y="1887463"/>
            <a:ext cx="94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sp>
        <p:nvSpPr>
          <p:cNvPr id="80906" name="מלבן 34"/>
          <p:cNvSpPr>
            <a:spLocks noChangeArrowheads="1"/>
          </p:cNvSpPr>
          <p:nvPr/>
        </p:nvSpPr>
        <p:spPr bwMode="auto">
          <a:xfrm>
            <a:off x="593725" y="4152826"/>
            <a:ext cx="949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7F7F7F"/>
                </a:solidFill>
              </a:rPr>
              <a:t>שלפוחית </a:t>
            </a:r>
          </a:p>
          <a:p>
            <a:pPr algn="ctr"/>
            <a:r>
              <a:rPr lang="he-IL" sz="1600">
                <a:solidFill>
                  <a:srgbClr val="7F7F7F"/>
                </a:solidFill>
              </a:rPr>
              <a:t>השתן</a:t>
            </a:r>
          </a:p>
        </p:txBody>
      </p:sp>
      <p:grpSp>
        <p:nvGrpSpPr>
          <p:cNvPr id="80907" name="קבוצה 34"/>
          <p:cNvGrpSpPr>
            <a:grpSpLocks/>
          </p:cNvGrpSpPr>
          <p:nvPr/>
        </p:nvGrpSpPr>
        <p:grpSpPr bwMode="auto">
          <a:xfrm>
            <a:off x="722313" y="5446638"/>
            <a:ext cx="628650" cy="703263"/>
            <a:chOff x="7421856" y="1844824"/>
            <a:chExt cx="792088" cy="664674"/>
          </a:xfrm>
        </p:grpSpPr>
        <p:sp>
          <p:nvSpPr>
            <p:cNvPr id="36" name="תרשים זרימה: פעולה ידנית 35"/>
            <p:cNvSpPr/>
            <p:nvPr/>
          </p:nvSpPr>
          <p:spPr>
            <a:xfrm>
              <a:off x="7451859" y="1957354"/>
              <a:ext cx="732081" cy="550643"/>
            </a:xfrm>
            <a:prstGeom prst="flowChartManualOperation">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107950" y="6640909"/>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39"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81924" name="קבוצה 7168"/>
          <p:cNvGrpSpPr>
            <a:grpSpLocks/>
          </p:cNvGrpSpPr>
          <p:nvPr/>
        </p:nvGrpSpPr>
        <p:grpSpPr bwMode="auto">
          <a:xfrm>
            <a:off x="700088" y="1352947"/>
            <a:ext cx="7747000" cy="5238750"/>
            <a:chOff x="650315" y="1495090"/>
            <a:chExt cx="7747692" cy="5239122"/>
          </a:xfrm>
        </p:grpSpPr>
        <p:grpSp>
          <p:nvGrpSpPr>
            <p:cNvPr id="81932" name="קבוצה 18"/>
            <p:cNvGrpSpPr>
              <a:grpSpLocks/>
            </p:cNvGrpSpPr>
            <p:nvPr/>
          </p:nvGrpSpPr>
          <p:grpSpPr bwMode="auto">
            <a:xfrm>
              <a:off x="650315" y="1495090"/>
              <a:ext cx="6018750" cy="3024830"/>
              <a:chOff x="611559" y="1499594"/>
              <a:chExt cx="6018750" cy="3024830"/>
            </a:xfrm>
          </p:grpSpPr>
          <p:sp>
            <p:nvSpPr>
              <p:cNvPr id="10" name="TextBox 9"/>
              <p:cNvSpPr txBox="1"/>
              <p:nvPr/>
            </p:nvSpPr>
            <p:spPr>
              <a:xfrm>
                <a:off x="3347066" y="3438069"/>
                <a:ext cx="2525939" cy="1087515"/>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u="sng" dirty="0">
                    <a:solidFill>
                      <a:prstClr val="black">
                        <a:lumMod val="50000"/>
                        <a:lumOff val="50000"/>
                      </a:prstClr>
                    </a:solidFill>
                    <a:latin typeface="Arial"/>
                    <a:cs typeface="Arial"/>
                  </a:rPr>
                  <a:t>מצב </a:t>
                </a:r>
                <a:r>
                  <a:rPr lang="he-IL" sz="1600" u="sng" noProof="1">
                    <a:solidFill>
                      <a:prstClr val="black">
                        <a:lumMod val="50000"/>
                        <a:lumOff val="50000"/>
                      </a:prstClr>
                    </a:solidFill>
                    <a:latin typeface="Arial"/>
                    <a:cs typeface="Arial"/>
                  </a:rPr>
                  <a:t>הומאוסטזיס</a:t>
                </a:r>
              </a:p>
              <a:p>
                <a:pPr algn="ctr" fontAlgn="auto">
                  <a:spcBef>
                    <a:spcPts val="0"/>
                  </a:spcBef>
                  <a:spcAft>
                    <a:spcPts val="0"/>
                  </a:spcAft>
                  <a:defRPr/>
                </a:pPr>
                <a:r>
                  <a:rPr lang="he-IL" sz="1600" dirty="0">
                    <a:solidFill>
                      <a:srgbClr val="FF6600"/>
                    </a:solidFill>
                    <a:latin typeface="Arial"/>
                    <a:cs typeface="Arial"/>
                  </a:rPr>
                  <a:t>נפח, לחץ הדם וריכוז המומסים בו  תקינים</a:t>
                </a:r>
              </a:p>
            </p:txBody>
          </p:sp>
          <p:sp>
            <p:nvSpPr>
              <p:cNvPr id="12" name="TextBox 11"/>
              <p:cNvSpPr txBox="1"/>
              <p:nvPr/>
            </p:nvSpPr>
            <p:spPr>
              <a:xfrm>
                <a:off x="611559" y="2558531"/>
                <a:ext cx="2376699"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שתייה מרובה</a:t>
                </a:r>
              </a:p>
            </p:txBody>
          </p:sp>
          <p:sp>
            <p:nvSpPr>
              <p:cNvPr id="13" name="TextBox 12"/>
              <p:cNvSpPr txBox="1"/>
              <p:nvPr/>
            </p:nvSpPr>
            <p:spPr>
              <a:xfrm>
                <a:off x="1076738" y="1499594"/>
                <a:ext cx="2376700" cy="7922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עולים</a:t>
                </a:r>
              </a:p>
              <a:p>
                <a:pPr algn="ctr" fontAlgn="auto">
                  <a:spcBef>
                    <a:spcPts val="0"/>
                  </a:spcBef>
                  <a:spcAft>
                    <a:spcPts val="0"/>
                  </a:spcAft>
                  <a:defRPr/>
                </a:pPr>
                <a:r>
                  <a:rPr lang="he-IL" sz="1600" dirty="0">
                    <a:solidFill>
                      <a:srgbClr val="FF6600"/>
                    </a:solidFill>
                    <a:latin typeface="Arial"/>
                    <a:cs typeface="Arial"/>
                  </a:rPr>
                  <a:t>ריכוז המומסים בדם יורד</a:t>
                </a:r>
              </a:p>
            </p:txBody>
          </p:sp>
          <p:sp>
            <p:nvSpPr>
              <p:cNvPr id="14" name="TextBox 13"/>
              <p:cNvSpPr txBox="1"/>
              <p:nvPr/>
            </p:nvSpPr>
            <p:spPr>
              <a:xfrm>
                <a:off x="3347066" y="2425172"/>
                <a:ext cx="3283243" cy="79221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ADH</a:t>
                </a:r>
                <a:r>
                  <a:rPr lang="he-IL" sz="1600" dirty="0">
                    <a:solidFill>
                      <a:srgbClr val="FF6600"/>
                    </a:solidFill>
                    <a:latin typeface="Arial"/>
                    <a:cs typeface="Arial"/>
                  </a:rPr>
                  <a:t> </a:t>
                </a:r>
                <a:r>
                  <a:rPr lang="he-IL" sz="1600" dirty="0">
                    <a:solidFill>
                      <a:schemeClr val="accent3"/>
                    </a:solidFill>
                    <a:latin typeface="Arial"/>
                    <a:cs typeface="Arial"/>
                  </a:rPr>
                  <a:t>קטֵן, </a:t>
                </a:r>
                <a:r>
                  <a:rPr lang="he-IL" sz="1600" dirty="0">
                    <a:solidFill>
                      <a:srgbClr val="FF6600"/>
                    </a:solidFill>
                    <a:latin typeface="Arial"/>
                    <a:cs typeface="Arial"/>
                  </a:rPr>
                  <a:t>ולכן מופרש שתן מהול שנפחו גדול</a:t>
                </a:r>
              </a:p>
            </p:txBody>
          </p:sp>
        </p:grpSp>
        <p:sp>
          <p:nvSpPr>
            <p:cNvPr id="25" name="TextBox 24"/>
            <p:cNvSpPr txBox="1"/>
            <p:nvPr/>
          </p:nvSpPr>
          <p:spPr>
            <a:xfrm>
              <a:off x="5911760" y="4640150"/>
              <a:ext cx="2486247" cy="958918"/>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srgbClr val="FF6600"/>
                  </a:solidFill>
                  <a:latin typeface="Arial"/>
                  <a:cs typeface="Arial"/>
                </a:rPr>
                <a:t>איבוד מים מן הגוף עקב הזעה ואידוי מדרכי הנשימה או</a:t>
              </a:r>
              <a:r>
                <a:rPr lang="he-IL" sz="1600" dirty="0">
                  <a:solidFill>
                    <a:srgbClr val="5F0060">
                      <a:lumMod val="50000"/>
                      <a:lumOff val="50000"/>
                    </a:srgbClr>
                  </a:solidFill>
                  <a:latin typeface="Arial"/>
                  <a:cs typeface="Arial"/>
                </a:rPr>
                <a:t> </a:t>
              </a:r>
              <a:r>
                <a:rPr lang="he-IL" sz="1600" dirty="0">
                  <a:solidFill>
                    <a:srgbClr val="FF6600"/>
                  </a:solidFill>
                  <a:latin typeface="Arial"/>
                  <a:cs typeface="Arial"/>
                </a:rPr>
                <a:t>חוסר שתייה מספקת</a:t>
              </a:r>
            </a:p>
          </p:txBody>
        </p:sp>
        <p:sp>
          <p:nvSpPr>
            <p:cNvPr id="26" name="TextBox 25"/>
            <p:cNvSpPr txBox="1"/>
            <p:nvPr/>
          </p:nvSpPr>
          <p:spPr>
            <a:xfrm>
              <a:off x="5343384" y="5835623"/>
              <a:ext cx="2376699" cy="898589"/>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srgbClr val="FF6600"/>
                  </a:solidFill>
                  <a:latin typeface="Arial"/>
                  <a:cs typeface="Arial"/>
                </a:rPr>
                <a:t>נפח הדם ולחץ הדם יורדים</a:t>
              </a:r>
            </a:p>
            <a:p>
              <a:pPr algn="ctr" fontAlgn="auto">
                <a:spcBef>
                  <a:spcPts val="0"/>
                </a:spcBef>
                <a:spcAft>
                  <a:spcPts val="0"/>
                </a:spcAft>
                <a:defRPr/>
              </a:pPr>
              <a:r>
                <a:rPr lang="he-IL" sz="1600" dirty="0">
                  <a:solidFill>
                    <a:srgbClr val="FF6600"/>
                  </a:solidFill>
                  <a:latin typeface="Arial"/>
                  <a:cs typeface="Arial"/>
                </a:rPr>
                <a:t>ריכוז המומסים בדם עולה</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7" name="TextBox 26"/>
            <p:cNvSpPr txBox="1"/>
            <p:nvPr/>
          </p:nvSpPr>
          <p:spPr>
            <a:xfrm>
              <a:off x="1498116" y="4759222"/>
              <a:ext cx="3942114" cy="963680"/>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srgbClr val="FF6600"/>
                  </a:solidFill>
                  <a:latin typeface="Arial"/>
                  <a:cs typeface="Arial"/>
                </a:rPr>
                <a:t>קצב הפרשת </a:t>
              </a:r>
              <a:r>
                <a:rPr lang="en-US" sz="1600" dirty="0">
                  <a:solidFill>
                    <a:srgbClr val="FF6600"/>
                  </a:solidFill>
                  <a:latin typeface="Arial"/>
                  <a:cs typeface="Arial"/>
                </a:rPr>
                <a:t> </a:t>
              </a:r>
              <a:r>
                <a:rPr lang="en-US" sz="1600" dirty="0">
                  <a:solidFill>
                    <a:schemeClr val="accent3"/>
                  </a:solidFill>
                  <a:latin typeface="Arial"/>
                  <a:cs typeface="Arial"/>
                </a:rPr>
                <a:t> ADH</a:t>
              </a:r>
              <a:r>
                <a:rPr lang="he-IL" sz="1600" dirty="0">
                  <a:solidFill>
                    <a:schemeClr val="accent3"/>
                  </a:solidFill>
                  <a:latin typeface="Arial"/>
                  <a:cs typeface="Arial"/>
                </a:rPr>
                <a:t>גדֵל, </a:t>
              </a:r>
              <a:r>
                <a:rPr lang="he-IL" sz="1600" dirty="0">
                  <a:solidFill>
                    <a:srgbClr val="FF6600"/>
                  </a:solidFill>
                  <a:latin typeface="Arial"/>
                  <a:cs typeface="Arial"/>
                </a:rPr>
                <a:t>ולכן מופרש שתן מרוכז שנפחו </a:t>
              </a:r>
              <a:r>
                <a:rPr lang="he-IL" sz="1600" dirty="0" smtClean="0">
                  <a:solidFill>
                    <a:srgbClr val="FF6600"/>
                  </a:solidFill>
                  <a:latin typeface="Arial"/>
                  <a:cs typeface="Arial"/>
                </a:rPr>
                <a:t>קטן. נוסף </a:t>
              </a:r>
              <a:r>
                <a:rPr lang="he-IL" sz="1600" dirty="0">
                  <a:solidFill>
                    <a:srgbClr val="FF6600"/>
                  </a:solidFill>
                  <a:latin typeface="Arial"/>
                  <a:cs typeface="Arial"/>
                </a:rPr>
                <a:t>על כך, המוח מעורר תחושת צמא והאדם שותה</a:t>
              </a:r>
            </a:p>
          </p:txBody>
        </p:sp>
        <p:sp>
          <p:nvSpPr>
            <p:cNvPr id="28" name="חץ מכופף 27"/>
            <p:cNvSpPr/>
            <p:nvPr/>
          </p:nvSpPr>
          <p:spPr>
            <a:xfrm rot="16200000">
              <a:off x="2543584" y="3280352"/>
              <a:ext cx="777930" cy="9097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941930" y="3897141"/>
              <a:ext cx="712838" cy="7731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164" y="2287308"/>
              <a:ext cx="415962" cy="2667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057" y="1659399"/>
              <a:ext cx="61440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19291" y="3212887"/>
              <a:ext cx="393735" cy="220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4999" y="5610182"/>
              <a:ext cx="469942" cy="2254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779" y="4521080"/>
              <a:ext cx="444540" cy="2381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655145" y="5503010"/>
              <a:ext cx="468346" cy="908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1925" name="מלבן 7169"/>
          <p:cNvSpPr>
            <a:spLocks noChangeArrowheads="1"/>
          </p:cNvSpPr>
          <p:nvPr/>
        </p:nvSpPr>
        <p:spPr bwMode="auto">
          <a:xfrm>
            <a:off x="0" y="6609159"/>
            <a:ext cx="707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שלד התרשים לקוח מהמאמר: "שלילי / חיובי – זה לא ציון, זה משוב", אילנה אדר, </a:t>
            </a:r>
            <a:r>
              <a:rPr lang="he-IL" sz="1200" b="1">
                <a:solidFill>
                  <a:srgbClr val="000000"/>
                </a:solidFill>
              </a:rPr>
              <a:t>העלון למורי הביולוגיה</a:t>
            </a:r>
            <a:r>
              <a:rPr lang="he-IL" sz="1200" b="1" noProof="1">
                <a:solidFill>
                  <a:srgbClr val="000000"/>
                </a:solidFill>
              </a:rPr>
              <a:t>, </a:t>
            </a:r>
            <a:r>
              <a:rPr lang="he-IL" sz="1200" noProof="1">
                <a:solidFill>
                  <a:srgbClr val="000000"/>
                </a:solidFill>
              </a:rPr>
              <a:t>עמ' 170</a:t>
            </a:r>
            <a:r>
              <a:rPr lang="he-IL" sz="1200">
                <a:solidFill>
                  <a:srgbClr val="000000"/>
                </a:solidFill>
              </a:rPr>
              <a:t>© </a:t>
            </a:r>
            <a:endParaRPr lang="en-US" sz="1200">
              <a:solidFill>
                <a:srgbClr val="000000"/>
              </a:solidFill>
            </a:endParaRPr>
          </a:p>
        </p:txBody>
      </p:sp>
      <p:sp>
        <p:nvSpPr>
          <p:cNvPr id="33" name="TextBox 32"/>
          <p:cNvSpPr txBox="1"/>
          <p:nvPr/>
        </p:nvSpPr>
        <p:spPr>
          <a:xfrm>
            <a:off x="403225" y="438547"/>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תשובה  </a:t>
            </a:r>
            <a:r>
              <a:rPr lang="he-IL" b="1" kern="0" dirty="0" smtClean="0">
                <a:solidFill>
                  <a:schemeClr val="tx2"/>
                </a:solidFill>
              </a:rPr>
              <a:t>3:</a:t>
            </a:r>
            <a:endParaRPr lang="he-IL" b="1" kern="0" dirty="0">
              <a:solidFill>
                <a:schemeClr val="tx2"/>
              </a:solidFill>
            </a:endParaRPr>
          </a:p>
          <a:p>
            <a:pPr fontAlgn="auto">
              <a:spcBef>
                <a:spcPts val="0"/>
              </a:spcBef>
              <a:spcAft>
                <a:spcPts val="0"/>
              </a:spcAft>
              <a:defRPr/>
            </a:pPr>
            <a:r>
              <a:rPr lang="he-IL" kern="0" dirty="0">
                <a:solidFill>
                  <a:schemeClr val="tx2"/>
                </a:solidFill>
              </a:rPr>
              <a:t>ההורמון </a:t>
            </a:r>
            <a:r>
              <a:rPr lang="en-US" kern="0" dirty="0">
                <a:solidFill>
                  <a:schemeClr val="tx2"/>
                </a:solidFill>
              </a:rPr>
              <a:t>ADH</a:t>
            </a:r>
            <a:r>
              <a:rPr lang="he-IL" kern="0" dirty="0">
                <a:solidFill>
                  <a:schemeClr val="tx2"/>
                </a:solidFill>
              </a:rPr>
              <a:t> מופרש מן המוח, מגיע לכליות וגורם להגברת הספיגה החוזרת של המים לדם וליצירת שתן מרוכז. קצב הפרשת ה-</a:t>
            </a:r>
            <a:r>
              <a:rPr lang="en-US" kern="0" dirty="0">
                <a:solidFill>
                  <a:schemeClr val="tx2"/>
                </a:solidFill>
              </a:rPr>
              <a:t>ADH</a:t>
            </a:r>
            <a:r>
              <a:rPr lang="he-IL" kern="0" dirty="0">
                <a:solidFill>
                  <a:schemeClr val="tx2"/>
                </a:solidFill>
              </a:rPr>
              <a:t> עולה במצבים של מחסור במים בגוף.</a:t>
            </a:r>
          </a:p>
          <a:p>
            <a:pPr fontAlgn="auto">
              <a:spcBef>
                <a:spcPts val="0"/>
              </a:spcBef>
              <a:spcAft>
                <a:spcPts val="0"/>
              </a:spcAft>
              <a:defRPr/>
            </a:pPr>
            <a:endParaRPr lang="he-IL" kern="0" dirty="0">
              <a:solidFill>
                <a:schemeClr val="tx2"/>
              </a:solidFill>
            </a:endParaRPr>
          </a:p>
        </p:txBody>
      </p:sp>
      <p:pic>
        <p:nvPicPr>
          <p:cNvPr id="819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4881959"/>
            <a:ext cx="6889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308622"/>
            <a:ext cx="719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9" name="קבוצה 34"/>
          <p:cNvGrpSpPr>
            <a:grpSpLocks/>
          </p:cNvGrpSpPr>
          <p:nvPr/>
        </p:nvGrpSpPr>
        <p:grpSpPr bwMode="auto">
          <a:xfrm>
            <a:off x="696913" y="4185047"/>
            <a:ext cx="654050" cy="625475"/>
            <a:chOff x="7421856" y="1844824"/>
            <a:chExt cx="792088" cy="664674"/>
          </a:xfrm>
        </p:grpSpPr>
        <p:sp>
          <p:nvSpPr>
            <p:cNvPr id="36" name="תרשים זרימה: פעולה ידנית 35"/>
            <p:cNvSpPr/>
            <p:nvPr/>
          </p:nvSpPr>
          <p:spPr>
            <a:xfrm>
              <a:off x="7452617" y="1956165"/>
              <a:ext cx="730567" cy="551645"/>
            </a:xfrm>
            <a:prstGeom prst="flowChartManualOperation">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8" name="תרשים זרימה: פעולה ידנית 37"/>
            <p:cNvSpPr/>
            <p:nvPr/>
          </p:nvSpPr>
          <p:spPr>
            <a:xfrm>
              <a:off x="7421856" y="1844824"/>
              <a:ext cx="792088" cy="664674"/>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5" name="Slide Number Placeholder 15"/>
          <p:cNvSpPr txBox="1">
            <a:spLocks/>
          </p:cNvSpPr>
          <p:nvPr/>
        </p:nvSpPr>
        <p:spPr bwMode="auto">
          <a:xfrm>
            <a:off x="107950" y="6408712"/>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39"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89D28F-B734-4010-9F15-01E28618A2A0}" type="slidenum">
              <a:rPr lang="he-IL" smtClean="0"/>
              <a:pPr fontAlgn="base">
                <a:spcBef>
                  <a:spcPct val="0"/>
                </a:spcBef>
                <a:spcAft>
                  <a:spcPct val="0"/>
                </a:spcAft>
                <a:defRPr/>
              </a:pPr>
              <a:t>12</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הרכב קבוע (פחות או יותר) של החומרים בפלסמה הוא תנאי הכרחי לקיום </a:t>
            </a:r>
            <a:r>
              <a:rPr lang="he-IL" sz="1800" b="1" noProof="1" smtClean="0">
                <a:solidFill>
                  <a:srgbClr val="FF6600"/>
                </a:solidFill>
                <a:ea typeface="+mn-ea"/>
              </a:rPr>
              <a:t>ההומאוסטזיס</a:t>
            </a:r>
            <a:endParaRPr lang="he-IL" sz="1800" noProof="1" smtClean="0"/>
          </a:p>
        </p:txBody>
      </p:sp>
      <p:sp>
        <p:nvSpPr>
          <p:cNvPr id="10" name="TextBox 9"/>
          <p:cNvSpPr txBox="1"/>
          <p:nvPr/>
        </p:nvSpPr>
        <p:spPr>
          <a:xfrm>
            <a:off x="395288" y="527769"/>
            <a:ext cx="8397875" cy="36933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ריכוז המומסים השונים בפלסמה נשמר קבוע (פחות או יותר). יש חומרים שריכוזם משתנה בהשפעת המזון הנאכל, אך השינוי הוא לזמן קצר. סטיות מן הריכוזים הקבועים של המומסים מעידות על מחלה ועלולות לסכן את החיים.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smtClean="0">
                <a:solidFill>
                  <a:prstClr val="black"/>
                </a:solidFill>
              </a:rPr>
              <a:t>דוגמאות</a:t>
            </a:r>
            <a:r>
              <a:rPr lang="he-IL" kern="0" dirty="0">
                <a:solidFill>
                  <a:prstClr val="black"/>
                </a:solidFill>
              </a:rPr>
              <a:t>: </a:t>
            </a:r>
            <a:r>
              <a:rPr lang="he-IL" kern="0" noProof="1"/>
              <a:t>ריכוז גבוה של גלוקוז מעיד על מחלת הסוכרת;</a:t>
            </a:r>
          </a:p>
          <a:p>
            <a:pPr fontAlgn="auto">
              <a:spcBef>
                <a:spcPts val="0"/>
              </a:spcBef>
              <a:spcAft>
                <a:spcPts val="0"/>
              </a:spcAft>
              <a:defRPr/>
            </a:pPr>
            <a:r>
              <a:rPr lang="he-IL" kern="0" noProof="1"/>
              <a:t>             ריכוז גבוה של כולסטרול וחומצות שומן עלול לגרום להיווצרות טרשת עורקים;</a:t>
            </a:r>
          </a:p>
          <a:p>
            <a:pPr fontAlgn="auto">
              <a:spcBef>
                <a:spcPts val="0"/>
              </a:spcBef>
              <a:spcAft>
                <a:spcPts val="0"/>
              </a:spcAft>
              <a:defRPr/>
            </a:pPr>
            <a:r>
              <a:rPr lang="he-IL" kern="0" noProof="1"/>
              <a:t>             ריכוז גבוה של חלבון הנקרא בילירובין יכול להעיד על צהבת;</a:t>
            </a:r>
          </a:p>
          <a:p>
            <a:pPr fontAlgn="auto">
              <a:spcBef>
                <a:spcPts val="0"/>
              </a:spcBef>
              <a:spcAft>
                <a:spcPts val="0"/>
              </a:spcAft>
              <a:defRPr/>
            </a:pPr>
            <a:r>
              <a:rPr lang="he-IL" kern="0" noProof="1"/>
              <a:t>             ריכוז נמוך של ברזל (הנחוץ לבניית המוגלובין) </a:t>
            </a:r>
            <a:r>
              <a:rPr lang="he-IL" kern="0" noProof="1">
                <a:solidFill>
                  <a:prstClr val="black"/>
                </a:solidFill>
              </a:rPr>
              <a:t>יכול להעיד על אנמיה.</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smtClean="0"/>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2" name="מלבן 1"/>
          <p:cNvSpPr/>
          <p:nvPr/>
        </p:nvSpPr>
        <p:spPr>
          <a:xfrm>
            <a:off x="577850" y="1556792"/>
            <a:ext cx="8196263" cy="1368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8" name="TextBox 7"/>
          <p:cNvSpPr txBox="1"/>
          <p:nvPr/>
        </p:nvSpPr>
        <p:spPr>
          <a:xfrm>
            <a:off x="374413" y="5589240"/>
            <a:ext cx="8397875" cy="120032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בדיקות דם הן אחת הדרכים לאבחון מצבי מחלה, כלומר מצבים של סטייה מההומאוסטזיס.</a:t>
            </a:r>
          </a:p>
          <a:p>
            <a:pPr fontAlgn="auto">
              <a:spcBef>
                <a:spcPts val="0"/>
              </a:spcBef>
              <a:spcAft>
                <a:spcPts val="0"/>
              </a:spcAft>
              <a:defRPr/>
            </a:pPr>
            <a:r>
              <a:rPr lang="he-IL" kern="0" dirty="0"/>
              <a:t>בבדיקות דם </a:t>
            </a:r>
            <a:r>
              <a:rPr lang="he-IL" kern="0" dirty="0" smtClean="0"/>
              <a:t>בודקים כן </a:t>
            </a:r>
            <a:r>
              <a:rPr lang="he-IL" kern="0" dirty="0"/>
              <a:t>את ריכוז החומרים השונים </a:t>
            </a:r>
            <a:r>
              <a:rPr lang="he-IL" kern="0" dirty="0" smtClean="0"/>
              <a:t>בפלסמה (בדיקה הנקראת: כימיה של הדם). השאלות </a:t>
            </a:r>
            <a:r>
              <a:rPr lang="he-IL" kern="0" dirty="0"/>
              <a:t>הבאות עוסקות בכך</a:t>
            </a:r>
            <a:r>
              <a:rPr lang="he-IL" kern="0" dirty="0" smtClean="0"/>
              <a:t>.</a:t>
            </a:r>
          </a:p>
          <a:p>
            <a:pPr fontAlgn="auto">
              <a:spcBef>
                <a:spcPts val="0"/>
              </a:spcBef>
              <a:spcAft>
                <a:spcPts val="0"/>
              </a:spcAft>
              <a:defRPr/>
            </a:pPr>
            <a:r>
              <a:rPr lang="he-IL" kern="0" dirty="0" smtClean="0"/>
              <a:t>כמו כן בודקים את כמות תאי הדם (בדיקה הנקראת: ספירת דם)– ובכך נעסוק בשאלה 12.</a:t>
            </a:r>
            <a:endParaRPr lang="he-IL" kern="0" dirty="0"/>
          </a:p>
        </p:txBody>
      </p:sp>
      <p:grpSp>
        <p:nvGrpSpPr>
          <p:cNvPr id="12" name="Group 11"/>
          <p:cNvGrpSpPr/>
          <p:nvPr/>
        </p:nvGrpSpPr>
        <p:grpSpPr>
          <a:xfrm>
            <a:off x="2051720" y="2996952"/>
            <a:ext cx="4572000" cy="2736305"/>
            <a:chOff x="2051720" y="3212975"/>
            <a:chExt cx="4572000" cy="2736305"/>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212975"/>
              <a:ext cx="3222675" cy="234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
            <p:cNvSpPr>
              <a:spLocks noChangeArrowheads="1"/>
            </p:cNvSpPr>
            <p:nvPr/>
          </p:nvSpPr>
          <p:spPr bwMode="auto">
            <a:xfrm>
              <a:off x="2051720" y="554923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Calibri" pitchFamily="34" charset="0"/>
                  <a:cs typeface="Calibri" pitchFamily="34" charset="0"/>
                </a:rPr>
                <a:t>© istockphoto.com/ </a:t>
              </a:r>
              <a:r>
                <a:rPr lang="en-US" sz="1000" dirty="0" err="1">
                  <a:latin typeface="Calibri" pitchFamily="34" charset="0"/>
                  <a:cs typeface="Calibri" pitchFamily="34" charset="0"/>
                </a:rPr>
                <a:t>btrenkel</a:t>
              </a:r>
              <a:endParaRPr lang="en-US" sz="1000" dirty="0">
                <a:latin typeface="Calibri" pitchFamily="34" charset="0"/>
                <a:cs typeface="Calibri" pitchFamily="34" charset="0"/>
              </a:endParaRPr>
            </a:p>
            <a:p>
              <a:r>
                <a:rPr lang="he-IL" sz="1000" dirty="0">
                  <a:latin typeface="Calibri" pitchFamily="34" charset="0"/>
                  <a:cs typeface="Calibri" pitchFamily="34" charset="0"/>
                </a:rPr>
                <a:t> </a:t>
              </a:r>
              <a:endParaRPr lang="en-US" sz="1000" dirty="0">
                <a:latin typeface="Calibri" pitchFamily="34" charset="0"/>
                <a:cs typeface="Calibri" pitchFamily="34" charset="0"/>
              </a:endParaRPr>
            </a:p>
          </p:txBody>
        </p:sp>
      </p:grpSp>
      <p:sp>
        <p:nvSpPr>
          <p:cNvPr id="15"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DEEB20-4FE8-44FC-A6D6-6943840ABB97}" type="slidenum">
              <a:rPr lang="he-IL" smtClean="0"/>
              <a:pPr fontAlgn="base">
                <a:spcBef>
                  <a:spcPct val="0"/>
                </a:spcBef>
                <a:spcAft>
                  <a:spcPct val="0"/>
                </a:spcAft>
                <a:defRPr/>
              </a:pPr>
              <a:t>13</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4: בדיקות דם (כימיה של הדם)</a:t>
            </a:r>
            <a:endParaRPr lang="he-IL" sz="1800" dirty="0" smtClean="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4:</a:t>
            </a:r>
            <a:endParaRPr lang="he-IL" b="1" dirty="0">
              <a:solidFill>
                <a:srgbClr val="1D4C72"/>
              </a:solidFill>
            </a:endParaRPr>
          </a:p>
          <a:p>
            <a:pPr>
              <a:defRPr/>
            </a:pPr>
            <a:r>
              <a:rPr lang="he-IL" dirty="0">
                <a:solidFill>
                  <a:srgbClr val="1D4C72"/>
                </a:solidFill>
              </a:rPr>
              <a:t>להלן תוצאות של בדיקת דם של אדם כלשהו:</a:t>
            </a:r>
          </a:p>
        </p:txBody>
      </p:sp>
      <p:graphicFrame>
        <p:nvGraphicFramePr>
          <p:cNvPr id="8" name="טבלה 7"/>
          <p:cNvGraphicFramePr>
            <a:graphicFrameLocks noGrp="1"/>
          </p:cNvGraphicFramePr>
          <p:nvPr/>
        </p:nvGraphicFramePr>
        <p:xfrm>
          <a:off x="395288" y="1196975"/>
          <a:ext cx="5545137" cy="3403600"/>
        </p:xfrm>
        <a:graphic>
          <a:graphicData uri="http://schemas.openxmlformats.org/drawingml/2006/table">
            <a:tbl>
              <a:tblPr rtl="1" firstRow="1" bandRow="1">
                <a:tableStyleId>{5C22544A-7EE6-4342-B048-85BDC9FD1C3A}</a:tableStyleId>
              </a:tblPr>
              <a:tblGrid>
                <a:gridCol w="1457667"/>
                <a:gridCol w="963220"/>
                <a:gridCol w="3124250"/>
              </a:tblGrid>
              <a:tr h="370840">
                <a:tc>
                  <a:txBody>
                    <a:bodyPr/>
                    <a:lstStyle/>
                    <a:p>
                      <a:pPr rtl="1"/>
                      <a:r>
                        <a:rPr lang="he-IL" b="0" dirty="0" smtClean="0">
                          <a:solidFill>
                            <a:schemeClr val="tx2"/>
                          </a:solidFill>
                        </a:rPr>
                        <a:t>החומר</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תוצאה (</a:t>
                      </a:r>
                      <a:r>
                        <a:rPr lang="en-US" b="0" dirty="0" smtClean="0">
                          <a:solidFill>
                            <a:schemeClr val="tx2"/>
                          </a:solidFill>
                        </a:rPr>
                        <a:t>mg/dl</a:t>
                      </a:r>
                      <a:r>
                        <a:rPr lang="he-IL" b="0" dirty="0" smtClean="0">
                          <a:solidFill>
                            <a:schemeClr val="tx2"/>
                          </a:solidFill>
                        </a:rPr>
                        <a:t>)</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גבולות הנורמה</a:t>
                      </a:r>
                      <a:endParaRPr lang="he-IL" b="0"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גלוקוז</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95</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65-105     (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שתנן</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17.3</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15-36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2"/>
                          </a:solidFill>
                        </a:rPr>
                        <a:t>כולסטרול כללי</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221</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קטן</a:t>
                      </a:r>
                      <a:r>
                        <a:rPr lang="he-IL" baseline="0" dirty="0" smtClean="0">
                          <a:solidFill>
                            <a:schemeClr val="tx2"/>
                          </a:solidFill>
                        </a:rPr>
                        <a:t> מ-200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en-US" dirty="0" smtClean="0">
                          <a:solidFill>
                            <a:schemeClr val="tx2"/>
                          </a:solidFill>
                        </a:rPr>
                        <a:t>HDL-Cholesterol</a:t>
                      </a:r>
                      <a:endParaRPr lang="he-IL" dirty="0" smtClean="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57.7</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35-60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LDL-Cholesterol</a:t>
                      </a:r>
                      <a:endParaRPr kumimoji="0" lang="he-IL" sz="1800" b="0" i="0" u="none" strike="noStrike" kern="1200" cap="none" spc="0" normalizeH="0" baseline="0" noProof="0" dirty="0" smtClean="0">
                        <a:ln>
                          <a:noFill/>
                        </a:ln>
                        <a:solidFill>
                          <a:schemeClr val="tx2"/>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135</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קטן מ-130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solidFill>
                            <a:schemeClr val="tx2"/>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9.4</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2"/>
                          </a:solidFill>
                        </a:rPr>
                        <a:t>8.4-10.2     (  *                    )</a:t>
                      </a:r>
                      <a:endParaRPr lang="he-IL" dirty="0">
                        <a:solidFill>
                          <a:schemeClr val="tx2"/>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3" name="מחבר ישר 2"/>
          <p:cNvCxnSpPr/>
          <p:nvPr/>
        </p:nvCxnSpPr>
        <p:spPr>
          <a:xfrm flipH="1">
            <a:off x="827088" y="2060575"/>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088" y="24209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288" y="2781300"/>
            <a:ext cx="7556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088" y="3213100"/>
            <a:ext cx="1458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288" y="3790950"/>
            <a:ext cx="9286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525" y="4437063"/>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00750" y="1071563"/>
            <a:ext cx="2870200"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 מדוע מנחים את הנבדקים  להיות בצום 12 שעות לפני הבדיקה?</a:t>
            </a:r>
          </a:p>
          <a:p>
            <a:pPr>
              <a:defRPr/>
            </a:pPr>
            <a:r>
              <a:rPr lang="he-IL" dirty="0">
                <a:solidFill>
                  <a:srgbClr val="1D4C72"/>
                </a:solidFill>
              </a:rPr>
              <a:t>ב. האם האדם סובל מסכרת?</a:t>
            </a:r>
          </a:p>
          <a:p>
            <a:pPr>
              <a:defRPr/>
            </a:pPr>
            <a:r>
              <a:rPr lang="he-IL" dirty="0">
                <a:solidFill>
                  <a:srgbClr val="1D4C72"/>
                </a:solidFill>
              </a:rPr>
              <a:t>ג. השתנן הוא חומר פסולת הנוצר בכבד </a:t>
            </a:r>
            <a:r>
              <a:rPr lang="he-IL" dirty="0">
                <a:solidFill>
                  <a:schemeClr val="tx2"/>
                </a:solidFill>
              </a:rPr>
              <a:t>בעקבות פירוק חומצות אמיניות, עובר מן הכבד לדם, וממנו לכליות. הוא מופרש דרך השתן אל מחוץ לגוף. </a:t>
            </a:r>
          </a:p>
          <a:p>
            <a:pPr>
              <a:defRPr/>
            </a:pPr>
            <a:r>
              <a:rPr lang="he-IL" dirty="0">
                <a:solidFill>
                  <a:schemeClr val="tx2"/>
                </a:solidFill>
              </a:rPr>
              <a:t>על מה יכול להעיד ריכוז </a:t>
            </a:r>
            <a:r>
              <a:rPr lang="he-IL" dirty="0">
                <a:solidFill>
                  <a:srgbClr val="1D4C72"/>
                </a:solidFill>
              </a:rPr>
              <a:t>גבוה מעל לנורמה של שתנן בדם?</a:t>
            </a:r>
          </a:p>
        </p:txBody>
      </p:sp>
      <p:sp>
        <p:nvSpPr>
          <p:cNvPr id="25" name="TextBox 24"/>
          <p:cNvSpPr txBox="1"/>
          <p:nvPr/>
        </p:nvSpPr>
        <p:spPr>
          <a:xfrm>
            <a:off x="142875" y="4714875"/>
            <a:ext cx="8826500"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 הכולסטרול מתחלק לכולסטרול "טוב" </a:t>
            </a:r>
            <a:r>
              <a:rPr lang="en-US" dirty="0">
                <a:solidFill>
                  <a:srgbClr val="1D4C72"/>
                </a:solidFill>
              </a:rPr>
              <a:t>HDL</a:t>
            </a:r>
            <a:r>
              <a:rPr lang="he-IL" dirty="0">
                <a:solidFill>
                  <a:srgbClr val="1D4C72"/>
                </a:solidFill>
              </a:rPr>
              <a:t>, ולכולסטרול "רע" </a:t>
            </a:r>
            <a:r>
              <a:rPr lang="en-US" dirty="0">
                <a:solidFill>
                  <a:srgbClr val="1D4C72"/>
                </a:solidFill>
              </a:rPr>
              <a:t>LDL</a:t>
            </a:r>
            <a:r>
              <a:rPr lang="he-IL" dirty="0">
                <a:solidFill>
                  <a:srgbClr val="1D4C72"/>
                </a:solidFill>
              </a:rPr>
              <a:t>. אתרו אותם בדף התוצאות ורשמו את שמם בעברית. הכולסטרול הטוב מגן מפני טרשת עורקים. הוא משמש מעין "שואב אבק" ביולוגי, בכך שהוא סופג את הכולסטרול הרע המצוי בעודף בכלי הדם ומעביר אותו לכבד. בריכוז גבוה מדי</a:t>
            </a:r>
            <a:r>
              <a:rPr lang="he-IL" dirty="0">
                <a:solidFill>
                  <a:schemeClr val="tx2"/>
                </a:solidFill>
              </a:rPr>
              <a:t>, הכולסטרול הרע עלול להצטבר בעורקים ולגרום לטרשת. </a:t>
            </a:r>
          </a:p>
          <a:p>
            <a:pPr>
              <a:defRPr/>
            </a:pPr>
            <a:r>
              <a:rPr lang="he-IL" dirty="0">
                <a:solidFill>
                  <a:schemeClr val="tx2"/>
                </a:solidFill>
              </a:rPr>
              <a:t>אילו שינויים בתזונה הייתם ממליצים לאדם הנבדק לעשות? </a:t>
            </a:r>
            <a:r>
              <a:rPr lang="he-IL" dirty="0" smtClean="0">
                <a:solidFill>
                  <a:schemeClr val="tx2"/>
                </a:solidFill>
              </a:rPr>
              <a:t>נמקו.</a:t>
            </a:r>
            <a:endParaRPr lang="he-IL" dirty="0">
              <a:solidFill>
                <a:schemeClr val="tx2"/>
              </a:solidFill>
            </a:endParaRPr>
          </a:p>
          <a:p>
            <a:pPr>
              <a:defRPr/>
            </a:pPr>
            <a:r>
              <a:rPr lang="he-IL" dirty="0">
                <a:solidFill>
                  <a:schemeClr val="tx2"/>
                </a:solidFill>
              </a:rPr>
              <a:t>ה. מהי הסכנה בריכוז נמוך מדי של סידן?</a:t>
            </a:r>
          </a:p>
        </p:txBody>
      </p:sp>
      <p:sp>
        <p:nvSpPr>
          <p:cNvPr id="1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1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0EF91E-CA24-478B-8A8B-6DF5BA7EE11D}" type="slidenum">
              <a:rPr lang="he-IL" smtClean="0"/>
              <a:pPr fontAlgn="base">
                <a:spcBef>
                  <a:spcPct val="0"/>
                </a:spcBef>
                <a:spcAft>
                  <a:spcPct val="0"/>
                </a:spcAft>
                <a:defRPr/>
              </a:pPr>
              <a:t>14</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16" name="Rectangle 12"/>
          <p:cNvSpPr/>
          <p:nvPr/>
        </p:nvSpPr>
        <p:spPr>
          <a:xfrm>
            <a:off x="287338" y="549275"/>
            <a:ext cx="8359775" cy="6192838"/>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prstClr val="black"/>
                </a:solidFill>
                <a:latin typeface="Arial"/>
                <a:cs typeface="Arial"/>
              </a:rPr>
              <a:t>תשובה:</a:t>
            </a:r>
          </a:p>
          <a:p>
            <a:pPr>
              <a:defRPr/>
            </a:pPr>
            <a:r>
              <a:rPr lang="he-IL" dirty="0"/>
              <a:t>א. יש להיות בצום לפני </a:t>
            </a:r>
          </a:p>
          <a:p>
            <a:pPr>
              <a:defRPr/>
            </a:pPr>
            <a:r>
              <a:rPr lang="he-IL" dirty="0"/>
              <a:t>   הבדיקה, כי אחרי אכילה</a:t>
            </a:r>
          </a:p>
          <a:p>
            <a:pPr>
              <a:defRPr/>
            </a:pPr>
            <a:r>
              <a:rPr lang="he-IL" dirty="0"/>
              <a:t>   יש עלייה זמנית בריכוזי </a:t>
            </a:r>
          </a:p>
          <a:p>
            <a:pPr>
              <a:defRPr/>
            </a:pPr>
            <a:r>
              <a:rPr lang="he-IL" dirty="0"/>
              <a:t>   חומרי המזון המעוכלים</a:t>
            </a:r>
          </a:p>
          <a:p>
            <a:pPr>
              <a:defRPr/>
            </a:pPr>
            <a:r>
              <a:rPr lang="he-IL" dirty="0"/>
              <a:t>   בדם, שאינה מעידה על </a:t>
            </a:r>
          </a:p>
          <a:p>
            <a:pPr>
              <a:defRPr/>
            </a:pPr>
            <a:r>
              <a:rPr lang="he-IL" dirty="0"/>
              <a:t>   מצב חולני.</a:t>
            </a:r>
          </a:p>
          <a:p>
            <a:pPr>
              <a:defRPr/>
            </a:pPr>
            <a:r>
              <a:rPr lang="he-IL" dirty="0"/>
              <a:t>ב. האדם אינו סובל מסוכרת.</a:t>
            </a:r>
          </a:p>
          <a:p>
            <a:pPr>
              <a:defRPr/>
            </a:pPr>
            <a:r>
              <a:rPr lang="he-IL" dirty="0"/>
              <a:t>   ריכוז הגלוקוז נמצא </a:t>
            </a:r>
          </a:p>
          <a:p>
            <a:pPr>
              <a:defRPr/>
            </a:pPr>
            <a:r>
              <a:rPr lang="he-IL" dirty="0"/>
              <a:t>   בגבולות הנורמה.</a:t>
            </a:r>
          </a:p>
          <a:p>
            <a:pPr>
              <a:defRPr/>
            </a:pPr>
            <a:r>
              <a:rPr lang="he-IL" dirty="0"/>
              <a:t>ג. ריכוז שתנן גבוה בדם </a:t>
            </a:r>
          </a:p>
          <a:p>
            <a:pPr>
              <a:defRPr/>
            </a:pPr>
            <a:r>
              <a:rPr lang="he-IL" dirty="0"/>
              <a:t>   עלול להעיד על בעיה </a:t>
            </a:r>
          </a:p>
          <a:p>
            <a:pPr>
              <a:defRPr/>
            </a:pPr>
            <a:r>
              <a:rPr lang="he-IL" dirty="0"/>
              <a:t>  בכליות. (או, לעתים </a:t>
            </a:r>
          </a:p>
          <a:p>
            <a:pPr>
              <a:defRPr/>
            </a:pPr>
            <a:r>
              <a:rPr lang="he-IL" dirty="0"/>
              <a:t>  רחוקות, על ייצור עודף שלו בכבד).</a:t>
            </a:r>
          </a:p>
          <a:p>
            <a:pPr>
              <a:defRPr/>
            </a:pPr>
            <a:endParaRPr lang="he-IL" dirty="0"/>
          </a:p>
          <a:p>
            <a:pPr>
              <a:defRPr/>
            </a:pPr>
            <a:r>
              <a:rPr lang="he-IL" dirty="0"/>
              <a:t>ד. רצוי שתזונת הנבדק תהיה דלה בכולסטרול ובשומנים, כדי להקטין את הסכנה להיווצרות טרשת. עם זאת, יש לזכור שרוב הכולסטרול נוצר בגוף בכבד, ורק חלק ממנו מגיע מן המזון. ייתכן שיש מקום, וזאת על פי הוראת רופא כמובן, להמליץ לנבדק ליטול סטטינים=תרופות להורדת כולסטרול, המעכבות את האנזים שמייצר כולסטרול בכבד. </a:t>
            </a:r>
          </a:p>
          <a:p>
            <a:pPr>
              <a:defRPr/>
            </a:pPr>
            <a:endParaRPr lang="he-IL" dirty="0"/>
          </a:p>
          <a:p>
            <a:pPr>
              <a:defRPr/>
            </a:pPr>
            <a:r>
              <a:rPr lang="he-IL" dirty="0"/>
              <a:t>ה. הסידן נחוץ לבניית העצמות. ריכוז נמוך מדי של סידן יוצר סיכון להתפתחות דלדול העצם (אוסטאופורוזיס) או מחלת רככת בילדים.   </a:t>
            </a:r>
          </a:p>
          <a:p>
            <a:pPr>
              <a:defRPr/>
            </a:pPr>
            <a:r>
              <a:rPr lang="he-IL" dirty="0"/>
              <a:t>.</a:t>
            </a:r>
          </a:p>
          <a:p>
            <a:pPr>
              <a:defRPr/>
            </a:pPr>
            <a:r>
              <a:rPr lang="he-IL" dirty="0"/>
              <a:t>   </a:t>
            </a:r>
            <a:endParaRPr lang="he-IL" kern="0" dirty="0">
              <a:latin typeface="Arial"/>
              <a:cs typeface="Arial"/>
            </a:endParaRPr>
          </a:p>
        </p:txBody>
      </p:sp>
      <p:graphicFrame>
        <p:nvGraphicFramePr>
          <p:cNvPr id="8" name="טבלה 7"/>
          <p:cNvGraphicFramePr>
            <a:graphicFrameLocks noGrp="1"/>
          </p:cNvGraphicFramePr>
          <p:nvPr/>
        </p:nvGraphicFramePr>
        <p:xfrm>
          <a:off x="395288" y="719138"/>
          <a:ext cx="5710237" cy="3403600"/>
        </p:xfrm>
        <a:graphic>
          <a:graphicData uri="http://schemas.openxmlformats.org/drawingml/2006/table">
            <a:tbl>
              <a:tblPr rtl="1" firstRow="1" bandRow="1">
                <a:tableStyleId>{5C22544A-7EE6-4342-B048-85BDC9FD1C3A}</a:tableStyleId>
              </a:tblPr>
              <a:tblGrid>
                <a:gridCol w="1561862"/>
                <a:gridCol w="1032072"/>
                <a:gridCol w="3116303"/>
              </a:tblGrid>
              <a:tr h="370840">
                <a:tc>
                  <a:txBody>
                    <a:bodyPr/>
                    <a:lstStyle/>
                    <a:p>
                      <a:pPr rtl="1"/>
                      <a:r>
                        <a:rPr lang="he-IL" b="0" dirty="0" smtClean="0">
                          <a:solidFill>
                            <a:schemeClr val="tx1"/>
                          </a:solidFill>
                        </a:rPr>
                        <a:t>החומר</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1"/>
                          </a:solidFill>
                        </a:rPr>
                        <a:t>תוצאה (</a:t>
                      </a:r>
                      <a:r>
                        <a:rPr lang="en-US" b="0" dirty="0" smtClean="0">
                          <a:solidFill>
                            <a:schemeClr val="tx1"/>
                          </a:solidFill>
                        </a:rPr>
                        <a:t>mg/dl</a:t>
                      </a:r>
                      <a:r>
                        <a:rPr lang="he-IL" b="0" dirty="0" smtClean="0">
                          <a:solidFill>
                            <a:schemeClr val="tx1"/>
                          </a:solidFill>
                        </a:rPr>
                        <a:t>)</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1"/>
                          </a:solidFill>
                        </a:rPr>
                        <a:t>גבולות הנורמה</a:t>
                      </a:r>
                      <a:endParaRPr lang="he-IL" b="0"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גלוקוז</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95</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65-105     (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שתנן</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17.3</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15-36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dirty="0" smtClean="0">
                          <a:solidFill>
                            <a:schemeClr val="tx1"/>
                          </a:solidFill>
                        </a:rPr>
                        <a:t>כולסטרול כללי</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221</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קטן</a:t>
                      </a:r>
                      <a:r>
                        <a:rPr lang="he-IL" baseline="0" dirty="0" smtClean="0">
                          <a:solidFill>
                            <a:schemeClr val="tx1"/>
                          </a:solidFill>
                        </a:rPr>
                        <a:t> מ-200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en-US" dirty="0" smtClean="0">
                          <a:solidFill>
                            <a:schemeClr val="tx1"/>
                          </a:solidFill>
                        </a:rPr>
                        <a:t>HDL-Cholesterol</a:t>
                      </a:r>
                      <a:endParaRPr lang="he-IL" dirty="0" smtClean="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57.7</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35-60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LDL-Cholesterol</a:t>
                      </a:r>
                      <a:endParaRPr kumimoji="0" lang="he-IL" sz="1800" b="0" i="0" u="none" strike="noStrike" kern="1200" cap="none" spc="0" normalizeH="0" baseline="0" noProof="0" dirty="0" smtClean="0">
                        <a:ln>
                          <a:noFill/>
                        </a:ln>
                        <a:solidFill>
                          <a:schemeClr val="tx1"/>
                        </a:solidFill>
                        <a:effectLst/>
                        <a:uLnTx/>
                        <a:uFillTx/>
                        <a:latin typeface="+mn-lt"/>
                        <a:ea typeface="+mn-ea"/>
                        <a:cs typeface="+mn-cs"/>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135</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קטן מ-130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solidFill>
                            <a:schemeClr val="tx1"/>
                          </a:solidFill>
                        </a:rPr>
                        <a:t>סידן</a:t>
                      </a: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9.4</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smtClean="0">
                          <a:solidFill>
                            <a:schemeClr val="tx1"/>
                          </a:solidFill>
                        </a:rPr>
                        <a:t>8.4-10.2     (  *                    )</a:t>
                      </a:r>
                      <a:endParaRPr lang="he-IL" dirty="0">
                        <a:solidFill>
                          <a:schemeClr val="tx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5032" name="קבוצה 1"/>
          <p:cNvGrpSpPr>
            <a:grpSpLocks/>
          </p:cNvGrpSpPr>
          <p:nvPr/>
        </p:nvGrpSpPr>
        <p:grpSpPr bwMode="auto">
          <a:xfrm>
            <a:off x="419100" y="1592263"/>
            <a:ext cx="1944688" cy="2376487"/>
            <a:chOff x="395536" y="2061076"/>
            <a:chExt cx="1944216" cy="2376036"/>
          </a:xfrm>
        </p:grpSpPr>
        <p:cxnSp>
          <p:nvCxnSpPr>
            <p:cNvPr id="3" name="מחבר ישר 2"/>
            <p:cNvCxnSpPr/>
            <p:nvPr/>
          </p:nvCxnSpPr>
          <p:spPr>
            <a:xfrm flipH="1">
              <a:off x="827231" y="2061076"/>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H="1">
              <a:off x="827231" y="2421370"/>
              <a:ext cx="151252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395536" y="2781664"/>
              <a:ext cx="75546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flipH="1">
              <a:off x="827231" y="3213382"/>
              <a:ext cx="145855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395536" y="3791123"/>
              <a:ext cx="92846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71683" y="4437112"/>
              <a:ext cx="145855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1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 שמירת </a:t>
            </a:r>
            <a:r>
              <a:rPr lang="he-IL" sz="1800" b="1" noProof="1" smtClean="0">
                <a:solidFill>
                  <a:srgbClr val="FF6600"/>
                </a:solidFill>
                <a:ea typeface="+mn-ea"/>
              </a:rPr>
              <a:t>ההומאוסטזיס</a:t>
            </a:r>
            <a:r>
              <a:rPr lang="he-IL" sz="1800" b="1" dirty="0" smtClean="0">
                <a:solidFill>
                  <a:srgbClr val="FF6600"/>
                </a:solidFill>
                <a:ea typeface="+mn-ea"/>
              </a:rPr>
              <a:t> של ריכוז הסוכר בדם </a:t>
            </a:r>
            <a:endParaRPr lang="he-IL" sz="1800" dirty="0" smtClean="0"/>
          </a:p>
        </p:txBody>
      </p:sp>
      <p:grpSp>
        <p:nvGrpSpPr>
          <p:cNvPr id="86020" name="קבוצה 7168"/>
          <p:cNvGrpSpPr>
            <a:grpSpLocks/>
          </p:cNvGrpSpPr>
          <p:nvPr/>
        </p:nvGrpSpPr>
        <p:grpSpPr bwMode="auto">
          <a:xfrm>
            <a:off x="1085850" y="1179513"/>
            <a:ext cx="7639050" cy="5073650"/>
            <a:chOff x="650315" y="1495090"/>
            <a:chExt cx="7638144" cy="5073396"/>
          </a:xfrm>
        </p:grpSpPr>
        <p:grpSp>
          <p:nvGrpSpPr>
            <p:cNvPr id="86023" name="קבוצה 18"/>
            <p:cNvGrpSpPr>
              <a:grpSpLocks/>
            </p:cNvGrpSpPr>
            <p:nvPr/>
          </p:nvGrpSpPr>
          <p:grpSpPr bwMode="auto">
            <a:xfrm>
              <a:off x="650315" y="1495090"/>
              <a:ext cx="7069803" cy="2949563"/>
              <a:chOff x="611559" y="1499594"/>
              <a:chExt cx="7069803" cy="2949563"/>
            </a:xfrm>
          </p:grpSpPr>
          <p:sp>
            <p:nvSpPr>
              <p:cNvPr id="10" name="TextBox 9"/>
              <p:cNvSpPr txBox="1"/>
              <p:nvPr/>
            </p:nvSpPr>
            <p:spPr>
              <a:xfrm>
                <a:off x="3348084" y="3656898"/>
                <a:ext cx="2376206"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559" y="2558403"/>
                <a:ext cx="2376206"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13" name="TextBox 12"/>
              <p:cNvSpPr txBox="1"/>
              <p:nvPr/>
            </p:nvSpPr>
            <p:spPr>
              <a:xfrm>
                <a:off x="1076642" y="1499594"/>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084" y="2425060"/>
                <a:ext cx="4333361"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______מהלבלב, הגורמת לעלייה בקצב כניסת גלוקוז לתאים</a:t>
                </a:r>
              </a:p>
            </p:txBody>
          </p:sp>
        </p:grpSp>
        <p:sp>
          <p:nvSpPr>
            <p:cNvPr id="25" name="TextBox 24"/>
            <p:cNvSpPr txBox="1"/>
            <p:nvPr/>
          </p:nvSpPr>
          <p:spPr>
            <a:xfrm>
              <a:off x="5912254" y="4758827"/>
              <a:ext cx="2376205"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שינוי, גורם משפיע:</a:t>
              </a:r>
            </a:p>
          </p:txBody>
        </p:sp>
        <p:sp>
          <p:nvSpPr>
            <p:cNvPr id="26" name="TextBox 25"/>
            <p:cNvSpPr txBox="1"/>
            <p:nvPr/>
          </p:nvSpPr>
          <p:spPr>
            <a:xfrm>
              <a:off x="5343996" y="5776363"/>
              <a:ext cx="2376205"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650315" y="4758827"/>
              <a:ext cx="4790507" cy="1017536"/>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a:t>
              </a:r>
              <a:r>
                <a:rPr lang="he-IL" sz="1600" noProof="1">
                  <a:solidFill>
                    <a:schemeClr val="bg1">
                      <a:lumMod val="65000"/>
                    </a:schemeClr>
                  </a:solidFill>
                  <a:latin typeface="Arial"/>
                  <a:cs typeface="Arial"/>
                </a:rPr>
                <a:t>גלוקגון</a:t>
              </a:r>
              <a:r>
                <a:rPr lang="he-IL" sz="1600" noProof="1">
                  <a:solidFill>
                    <a:prstClr val="black">
                      <a:lumMod val="50000"/>
                      <a:lumOff val="50000"/>
                    </a:prstClr>
                  </a:solidFill>
                  <a:latin typeface="Arial"/>
                  <a:cs typeface="Arial"/>
                </a:rPr>
                <a:t>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158" y="3280176"/>
              <a:ext cx="777836"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526" y="3888951"/>
              <a:ext cx="831808" cy="9079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7787" y="2287212"/>
              <a:ext cx="415876"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202" y="1658625"/>
              <a:ext cx="614331" cy="90953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178" y="3212679"/>
              <a:ext cx="392065"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430" y="5550949"/>
              <a:ext cx="469844"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3990" y="4444517"/>
              <a:ext cx="446035"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76510" y="5610508"/>
              <a:ext cx="615919" cy="9095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48" name="TextBox 47"/>
          <p:cNvSpPr txBox="1"/>
          <p:nvPr/>
        </p:nvSpPr>
        <p:spPr>
          <a:xfrm>
            <a:off x="403225" y="478632"/>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5:  </a:t>
            </a:r>
            <a:r>
              <a:rPr lang="he-IL" kern="0" dirty="0">
                <a:solidFill>
                  <a:srgbClr val="1D4C72"/>
                </a:solidFill>
              </a:rPr>
              <a:t>התרשים </a:t>
            </a:r>
            <a:r>
              <a:rPr lang="he-IL" kern="0" dirty="0">
                <a:solidFill>
                  <a:srgbClr val="1F497D"/>
                </a:solidFill>
              </a:rPr>
              <a:t>מתאר</a:t>
            </a:r>
            <a:r>
              <a:rPr lang="he-IL" kern="0" dirty="0">
                <a:solidFill>
                  <a:srgbClr val="5F0060">
                    <a:lumMod val="50000"/>
                    <a:lumOff val="50000"/>
                  </a:srgbClr>
                </a:solidFill>
              </a:rPr>
              <a:t> </a:t>
            </a:r>
            <a:r>
              <a:rPr lang="he-IL" kern="0" dirty="0">
                <a:solidFill>
                  <a:srgbClr val="1D4C72"/>
                </a:solidFill>
              </a:rPr>
              <a:t>שינויים שגרתיים בריכוז </a:t>
            </a:r>
            <a:r>
              <a:rPr lang="he-IL" kern="0" noProof="1">
                <a:solidFill>
                  <a:srgbClr val="1D4C72"/>
                </a:solidFill>
              </a:rPr>
              <a:t>הגלוקוז בדם, ואת פעולת המנגנונים לשמירת ההומאוסטזיס, הגורמת  להחזרת ריכוז הגלוקוז למ</a:t>
            </a:r>
            <a:r>
              <a:rPr lang="he-IL" kern="0" dirty="0">
                <a:solidFill>
                  <a:srgbClr val="1D4C72"/>
                </a:solidFill>
              </a:rPr>
              <a:t>צב תקין.</a:t>
            </a:r>
          </a:p>
        </p:txBody>
      </p:sp>
      <p:sp>
        <p:nvSpPr>
          <p:cNvPr id="86022" name="מלבן 7169"/>
          <p:cNvSpPr>
            <a:spLocks noChangeArrowheads="1"/>
          </p:cNvSpPr>
          <p:nvPr/>
        </p:nvSpPr>
        <p:spPr bwMode="auto">
          <a:xfrm>
            <a:off x="101600" y="5870575"/>
            <a:ext cx="3824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u="sng">
                <a:solidFill>
                  <a:srgbClr val="000000"/>
                </a:solidFill>
              </a:rPr>
              <a:t>תזכורת</a:t>
            </a:r>
          </a:p>
          <a:p>
            <a:r>
              <a:rPr lang="he-IL" sz="1400" noProof="1">
                <a:solidFill>
                  <a:srgbClr val="000000"/>
                </a:solidFill>
              </a:rPr>
              <a:t>*גליקוגן:  רב-סוכר שהוא חומר תשמורת הנאגר בתאי הכבד והשרירים. בשעת הצורך, הגליקוגן מתפרק לגלוקוז (חד-סוכר), העובר לדם וממנו לתאי הגוף</a:t>
            </a:r>
          </a:p>
        </p:txBody>
      </p:sp>
      <p:sp>
        <p:nvSpPr>
          <p:cNvPr id="23"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24"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87044" name="קבוצה 7168"/>
          <p:cNvGrpSpPr>
            <a:grpSpLocks/>
          </p:cNvGrpSpPr>
          <p:nvPr/>
        </p:nvGrpSpPr>
        <p:grpSpPr bwMode="auto">
          <a:xfrm>
            <a:off x="611188" y="1344613"/>
            <a:ext cx="8153400" cy="5073650"/>
            <a:chOff x="136398" y="1495090"/>
            <a:chExt cx="8152061" cy="5073396"/>
          </a:xfrm>
        </p:grpSpPr>
        <p:grpSp>
          <p:nvGrpSpPr>
            <p:cNvPr id="87046" name="קבוצה 18"/>
            <p:cNvGrpSpPr>
              <a:grpSpLocks/>
            </p:cNvGrpSpPr>
            <p:nvPr/>
          </p:nvGrpSpPr>
          <p:grpSpPr bwMode="auto">
            <a:xfrm>
              <a:off x="650315" y="1495090"/>
              <a:ext cx="7550022" cy="2949427"/>
              <a:chOff x="611559" y="1499594"/>
              <a:chExt cx="7550022" cy="2949427"/>
            </a:xfrm>
          </p:grpSpPr>
          <p:sp>
            <p:nvSpPr>
              <p:cNvPr id="10" name="TextBox 9"/>
              <p:cNvSpPr txBox="1"/>
              <p:nvPr/>
            </p:nvSpPr>
            <p:spPr>
              <a:xfrm>
                <a:off x="3348309" y="3656898"/>
                <a:ext cx="2376097" cy="792123"/>
              </a:xfrm>
              <a:prstGeom prst="rect">
                <a:avLst/>
              </a:prstGeom>
              <a:solidFill>
                <a:srgbClr val="FFFF9F"/>
              </a:solid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מצב תקין של:</a:t>
                </a:r>
              </a:p>
              <a:p>
                <a:pPr algn="ctr" fontAlgn="auto">
                  <a:spcBef>
                    <a:spcPts val="0"/>
                  </a:spcBef>
                  <a:spcAft>
                    <a:spcPts val="0"/>
                  </a:spcAft>
                  <a:defRPr/>
                </a:pPr>
                <a:r>
                  <a:rPr lang="he-IL" sz="1600" dirty="0">
                    <a:solidFill>
                      <a:prstClr val="black">
                        <a:lumMod val="50000"/>
                        <a:lumOff val="50000"/>
                      </a:prstClr>
                    </a:solidFill>
                    <a:latin typeface="Arial"/>
                    <a:cs typeface="Arial"/>
                  </a:rPr>
                  <a:t>ריכוז גלוקוז בדם </a:t>
                </a:r>
              </a:p>
            </p:txBody>
          </p:sp>
          <p:sp>
            <p:nvSpPr>
              <p:cNvPr id="12" name="TextBox 11"/>
              <p:cNvSpPr txBox="1"/>
              <p:nvPr/>
            </p:nvSpPr>
            <p:spPr>
              <a:xfrm>
                <a:off x="611908" y="2558403"/>
                <a:ext cx="2376097"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 אכילת מזון עשיר בפחמימות</a:t>
                </a:r>
              </a:p>
            </p:txBody>
          </p:sp>
          <p:sp>
            <p:nvSpPr>
              <p:cNvPr id="13" name="TextBox 12"/>
              <p:cNvSpPr txBox="1"/>
              <p:nvPr/>
            </p:nvSpPr>
            <p:spPr>
              <a:xfrm>
                <a:off x="1076969" y="1499594"/>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בריכוז הגלוקוז בדם</a:t>
                </a:r>
              </a:p>
            </p:txBody>
          </p:sp>
          <p:sp>
            <p:nvSpPr>
              <p:cNvPr id="14" name="TextBox 13"/>
              <p:cNvSpPr txBox="1"/>
              <p:nvPr/>
            </p:nvSpPr>
            <p:spPr>
              <a:xfrm>
                <a:off x="3348309" y="2425060"/>
                <a:ext cx="4812510"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dirty="0">
                    <a:solidFill>
                      <a:prstClr val="black">
                        <a:lumMod val="50000"/>
                        <a:lumOff val="50000"/>
                      </a:prstClr>
                    </a:solidFill>
                    <a:latin typeface="Arial"/>
                    <a:cs typeface="Arial"/>
                  </a:rPr>
                  <a:t>עלייה בקצב הפרשת ההורמון אינסולין מהלבלב, הגורמת לעלייה בקצב כניסת גלוקוז לתאים</a:t>
                </a:r>
              </a:p>
            </p:txBody>
          </p:sp>
        </p:grpSp>
        <p:sp>
          <p:nvSpPr>
            <p:cNvPr id="25" name="TextBox 24"/>
            <p:cNvSpPr txBox="1"/>
            <p:nvPr/>
          </p:nvSpPr>
          <p:spPr>
            <a:xfrm>
              <a:off x="5912361" y="4758827"/>
              <a:ext cx="2376098"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גורם משפיע:</a:t>
              </a:r>
            </a:p>
            <a:p>
              <a:pPr algn="ctr" fontAlgn="auto">
                <a:spcBef>
                  <a:spcPts val="0"/>
                </a:spcBef>
                <a:spcAft>
                  <a:spcPts val="0"/>
                </a:spcAft>
                <a:defRPr/>
              </a:pPr>
              <a:r>
                <a:rPr lang="he-IL" sz="1600" dirty="0">
                  <a:solidFill>
                    <a:prstClr val="black">
                      <a:lumMod val="50000"/>
                      <a:lumOff val="50000"/>
                    </a:prstClr>
                  </a:solidFill>
                  <a:latin typeface="Arial"/>
                  <a:cs typeface="Arial"/>
                </a:rPr>
                <a:t>צום או העדר גלוקוז במזון</a:t>
              </a:r>
            </a:p>
          </p:txBody>
        </p:sp>
        <p:sp>
          <p:nvSpPr>
            <p:cNvPr id="26" name="TextBox 25"/>
            <p:cNvSpPr txBox="1"/>
            <p:nvPr/>
          </p:nvSpPr>
          <p:spPr>
            <a:xfrm>
              <a:off x="5344130" y="5776363"/>
              <a:ext cx="2376098" cy="792123"/>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r>
                <a:rPr lang="he-IL" sz="1600" dirty="0">
                  <a:solidFill>
                    <a:prstClr val="black">
                      <a:lumMod val="50000"/>
                      <a:lumOff val="50000"/>
                    </a:prstClr>
                  </a:solidFill>
                  <a:latin typeface="Arial"/>
                  <a:cs typeface="Arial"/>
                </a:rPr>
                <a:t>המצב החדש:</a:t>
              </a:r>
            </a:p>
            <a:p>
              <a:pPr algn="ctr" fontAlgn="auto">
                <a:spcBef>
                  <a:spcPts val="0"/>
                </a:spcBef>
                <a:spcAft>
                  <a:spcPts val="0"/>
                </a:spcAft>
                <a:defRPr/>
              </a:pPr>
              <a:r>
                <a:rPr lang="he-IL" sz="1600" dirty="0">
                  <a:solidFill>
                    <a:prstClr val="black">
                      <a:lumMod val="50000"/>
                      <a:lumOff val="50000"/>
                    </a:prstClr>
                  </a:solidFill>
                  <a:latin typeface="Arial"/>
                  <a:cs typeface="Arial"/>
                </a:rPr>
                <a:t>ירידה בריכוז הגלוקוז בדם</a:t>
              </a:r>
            </a:p>
          </p:txBody>
        </p:sp>
        <p:sp>
          <p:nvSpPr>
            <p:cNvPr id="27" name="TextBox 26"/>
            <p:cNvSpPr txBox="1"/>
            <p:nvPr/>
          </p:nvSpPr>
          <p:spPr>
            <a:xfrm>
              <a:off x="136398" y="4758827"/>
              <a:ext cx="5304554" cy="792122"/>
            </a:xfrm>
            <a:prstGeom prst="rect">
              <a:avLst/>
            </a:prstGeom>
            <a:noFill/>
            <a:ln w="22225">
              <a:solidFill>
                <a:schemeClr val="accent2"/>
              </a:solidFill>
            </a:ln>
            <a:effectLst>
              <a:outerShdw sx="101000" sy="101000" algn="ctr" rotWithShape="0">
                <a:schemeClr val="bg1">
                  <a:lumMod val="75000"/>
                </a:schemeClr>
              </a:outerShdw>
            </a:effectLst>
          </p:spPr>
          <p:txBody>
            <a:bodyPr rtlCol="1" anchor="ctr"/>
            <a:lstStyle/>
            <a:p>
              <a:pPr algn="ctr" fontAlgn="auto">
                <a:spcBef>
                  <a:spcPts val="0"/>
                </a:spcBef>
                <a:spcAft>
                  <a:spcPts val="0"/>
                </a:spcAft>
                <a:defRPr/>
              </a:pPr>
              <a:endParaRPr lang="he-IL" sz="1600" dirty="0">
                <a:solidFill>
                  <a:prstClr val="black">
                    <a:lumMod val="50000"/>
                    <a:lumOff val="50000"/>
                  </a:prstClr>
                </a:solidFill>
                <a:latin typeface="Arial"/>
                <a:cs typeface="Arial"/>
              </a:endParaRPr>
            </a:p>
            <a:p>
              <a:pPr algn="ctr" fontAlgn="auto">
                <a:spcBef>
                  <a:spcPts val="0"/>
                </a:spcBef>
                <a:spcAft>
                  <a:spcPts val="0"/>
                </a:spcAft>
                <a:defRPr/>
              </a:pPr>
              <a:r>
                <a:rPr lang="he-IL" sz="1600" dirty="0">
                  <a:solidFill>
                    <a:prstClr val="black">
                      <a:lumMod val="50000"/>
                      <a:lumOff val="50000"/>
                    </a:prstClr>
                  </a:solidFill>
                  <a:latin typeface="Arial"/>
                  <a:cs typeface="Arial"/>
                </a:rPr>
                <a:t>תיאור פעולת מנגנון התיקון:</a:t>
              </a:r>
            </a:p>
            <a:p>
              <a:pPr algn="ctr" fontAlgn="auto">
                <a:spcBef>
                  <a:spcPts val="0"/>
                </a:spcBef>
                <a:spcAft>
                  <a:spcPts val="0"/>
                </a:spcAft>
                <a:defRPr/>
              </a:pPr>
              <a:r>
                <a:rPr lang="he-IL" sz="1600" noProof="1">
                  <a:solidFill>
                    <a:prstClr val="black">
                      <a:lumMod val="50000"/>
                      <a:lumOff val="50000"/>
                    </a:prstClr>
                  </a:solidFill>
                  <a:latin typeface="Arial"/>
                  <a:cs typeface="Arial"/>
                </a:rPr>
                <a:t>עלייה בהפרשת ההורמון גלוקגון מהלבלב, הגורמת לעלייה בקצב פירוק הגליקוגן לגלוקוז בכבד וליציאת גלוקוז מן הכבד לדם</a:t>
              </a:r>
            </a:p>
            <a:p>
              <a:pPr algn="ctr" fontAlgn="auto">
                <a:spcBef>
                  <a:spcPts val="0"/>
                </a:spcBef>
                <a:spcAft>
                  <a:spcPts val="0"/>
                </a:spcAft>
                <a:defRPr/>
              </a:pPr>
              <a:endParaRPr lang="he-IL" sz="1600" dirty="0">
                <a:solidFill>
                  <a:prstClr val="black">
                    <a:lumMod val="50000"/>
                    <a:lumOff val="50000"/>
                  </a:prstClr>
                </a:solidFill>
                <a:latin typeface="Arial"/>
                <a:cs typeface="Arial"/>
              </a:endParaRPr>
            </a:p>
          </p:txBody>
        </p:sp>
        <p:sp>
          <p:nvSpPr>
            <p:cNvPr id="28" name="חץ מכופף 27"/>
            <p:cNvSpPr/>
            <p:nvPr/>
          </p:nvSpPr>
          <p:spPr>
            <a:xfrm rot="16200000">
              <a:off x="2543401" y="3280197"/>
              <a:ext cx="777836" cy="90948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0" name="חץ מכופף 29"/>
            <p:cNvSpPr/>
            <p:nvPr/>
          </p:nvSpPr>
          <p:spPr>
            <a:xfrm rot="5400000">
              <a:off x="5799620" y="3888972"/>
              <a:ext cx="831808" cy="9079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29" name="חץ למעלה 28"/>
            <p:cNvSpPr/>
            <p:nvPr/>
          </p:nvSpPr>
          <p:spPr>
            <a:xfrm>
              <a:off x="2468052" y="2287212"/>
              <a:ext cx="415857" cy="2666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חץ מכופף 31"/>
            <p:cNvSpPr/>
            <p:nvPr/>
          </p:nvSpPr>
          <p:spPr>
            <a:xfrm rot="5400000">
              <a:off x="3639401" y="1658646"/>
              <a:ext cx="614331"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31" name="חץ למטה 30"/>
            <p:cNvSpPr/>
            <p:nvPr/>
          </p:nvSpPr>
          <p:spPr>
            <a:xfrm>
              <a:off x="4020372" y="3212679"/>
              <a:ext cx="392049" cy="439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חץ למטה 33"/>
            <p:cNvSpPr/>
            <p:nvPr/>
          </p:nvSpPr>
          <p:spPr>
            <a:xfrm>
              <a:off x="6215524" y="5550949"/>
              <a:ext cx="469823" cy="225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168" name="חץ למעלה 7167"/>
            <p:cNvSpPr/>
            <p:nvPr/>
          </p:nvSpPr>
          <p:spPr>
            <a:xfrm>
              <a:off x="4444165" y="4444517"/>
              <a:ext cx="446014" cy="314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חץ מכופף 36"/>
            <p:cNvSpPr/>
            <p:nvPr/>
          </p:nvSpPr>
          <p:spPr>
            <a:xfrm rot="16200000">
              <a:off x="4581427" y="5427976"/>
              <a:ext cx="615919" cy="9094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grpSp>
      <p:sp>
        <p:nvSpPr>
          <p:cNvPr id="87045" name="מלבן 7169"/>
          <p:cNvSpPr>
            <a:spLocks noChangeArrowheads="1"/>
          </p:cNvSpPr>
          <p:nvPr/>
        </p:nvSpPr>
        <p:spPr bwMode="auto">
          <a:xfrm>
            <a:off x="0" y="6396038"/>
            <a:ext cx="382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a:solidFill>
                  <a:srgbClr val="000000"/>
                </a:solidFill>
              </a:rPr>
              <a:t>התרשים לקוח מן המאמר: "שלילי / חיובי – זה לא ציון, זה משוב", מאת אילנה אדר, </a:t>
            </a:r>
            <a:r>
              <a:rPr lang="he-IL" sz="1200" b="1">
                <a:solidFill>
                  <a:srgbClr val="000000"/>
                </a:solidFill>
              </a:rPr>
              <a:t>העלון למורי הביולוגיה</a:t>
            </a:r>
            <a:r>
              <a:rPr lang="he-IL" sz="1200">
                <a:solidFill>
                  <a:srgbClr val="000000"/>
                </a:solidFill>
              </a:rPr>
              <a:t>, 170© </a:t>
            </a:r>
            <a:endParaRPr lang="en-US" sz="1200">
              <a:solidFill>
                <a:srgbClr val="000000"/>
              </a:solidFill>
            </a:endParaRPr>
          </a:p>
        </p:txBody>
      </p:sp>
      <p:sp>
        <p:nvSpPr>
          <p:cNvPr id="22"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2" name="מלבן 1"/>
          <p:cNvSpPr/>
          <p:nvPr/>
        </p:nvSpPr>
        <p:spPr>
          <a:xfrm>
            <a:off x="7570439" y="548680"/>
            <a:ext cx="1072730" cy="369332"/>
          </a:xfrm>
          <a:prstGeom prst="rect">
            <a:avLst/>
          </a:prstGeom>
        </p:spPr>
        <p:txBody>
          <a:bodyPr wrap="none">
            <a:spAutoFit/>
          </a:bodyPr>
          <a:lstStyle/>
          <a:p>
            <a:r>
              <a:rPr lang="he-IL" b="1" kern="0" dirty="0">
                <a:solidFill>
                  <a:srgbClr val="1D4C72"/>
                </a:solidFill>
              </a:rPr>
              <a:t>שאלה 5: </a:t>
            </a:r>
            <a:endParaRPr lang="he-IL" dirty="0"/>
          </a:p>
        </p:txBody>
      </p:sp>
      <p:sp>
        <p:nvSpPr>
          <p:cNvPr id="24"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63846C-83E6-4F38-8CDA-7FF2DFD195A1}" type="slidenum">
              <a:rPr lang="he-IL" smtClean="0"/>
              <a:pPr fontAlgn="base">
                <a:spcBef>
                  <a:spcPct val="0"/>
                </a:spcBef>
                <a:spcAft>
                  <a:spcPct val="0"/>
                </a:spcAft>
                <a:defRPr/>
              </a:pPr>
              <a:t>17</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6: מחלת הסוכרת</a:t>
            </a:r>
            <a:endParaRPr lang="he-IL" sz="1800" dirty="0" smtClean="0">
              <a:solidFill>
                <a:schemeClr val="accent3"/>
              </a:solidFill>
            </a:endParaRPr>
          </a:p>
        </p:txBody>
      </p:sp>
      <p:sp>
        <p:nvSpPr>
          <p:cNvPr id="7" name="TextBox 6"/>
          <p:cNvSpPr txBox="1"/>
          <p:nvPr/>
        </p:nvSpPr>
        <p:spPr>
          <a:xfrm>
            <a:off x="604838" y="512763"/>
            <a:ext cx="8183562" cy="53553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6:</a:t>
            </a:r>
            <a:endParaRPr lang="he-IL" b="1" dirty="0">
              <a:solidFill>
                <a:srgbClr val="1D4C72"/>
              </a:solidFill>
            </a:endParaRPr>
          </a:p>
          <a:p>
            <a:pPr fontAlgn="auto">
              <a:spcBef>
                <a:spcPts val="0"/>
              </a:spcBef>
              <a:spcAft>
                <a:spcPts val="0"/>
              </a:spcAft>
              <a:defRPr/>
            </a:pPr>
            <a:r>
              <a:rPr lang="he-IL" dirty="0" smtClean="0">
                <a:solidFill>
                  <a:schemeClr val="tx2"/>
                </a:solidFill>
              </a:rPr>
              <a:t>א. בגרפים שלפניכם מתוארים </a:t>
            </a:r>
            <a:r>
              <a:rPr lang="he-IL" dirty="0">
                <a:solidFill>
                  <a:schemeClr val="tx2"/>
                </a:solidFill>
              </a:rPr>
              <a:t>ריכוז האינסולין וריכוז הגלוקוז </a:t>
            </a:r>
            <a:r>
              <a:rPr lang="he-IL" dirty="0" smtClean="0">
                <a:solidFill>
                  <a:schemeClr val="tx2"/>
                </a:solidFill>
              </a:rPr>
              <a:t>בדם: גרף א מתאר אדם בריא, וגרף ב מתאר אדם חולה בסוכרת.. </a:t>
            </a:r>
            <a:r>
              <a:rPr lang="he-IL" dirty="0">
                <a:solidFill>
                  <a:schemeClr val="tx2"/>
                </a:solidFill>
              </a:rPr>
              <a:t>הבדיקה נעשתה לאחר אכילת מזון עשיר בפחמימות</a:t>
            </a:r>
            <a:r>
              <a:rPr lang="he-IL" dirty="0" smtClean="0">
                <a:solidFill>
                  <a:schemeClr val="tx2"/>
                </a:solidFill>
              </a:rPr>
              <a:t>.</a:t>
            </a:r>
          </a:p>
          <a:p>
            <a:pPr fontAlgn="auto">
              <a:spcBef>
                <a:spcPts val="0"/>
              </a:spcBef>
              <a:spcAft>
                <a:spcPts val="0"/>
              </a:spcAft>
              <a:defRPr/>
            </a:pPr>
            <a:r>
              <a:rPr lang="he-IL" dirty="0" smtClean="0">
                <a:solidFill>
                  <a:schemeClr val="tx2"/>
                </a:solidFill>
              </a:rPr>
              <a:t>הסבירו את התוצאות אצל שני הנבדקים. מהי הסיבה לריכוז הגלוקוז הגבוה אצל האדם החולה?</a:t>
            </a: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a:solidFill>
                <a:schemeClr val="tx2"/>
              </a:solidFill>
            </a:endParaRPr>
          </a:p>
          <a:p>
            <a:pPr fontAlgn="auto">
              <a:spcBef>
                <a:spcPts val="0"/>
              </a:spcBef>
              <a:spcAft>
                <a:spcPts val="0"/>
              </a:spcAft>
              <a:defRPr/>
            </a:pPr>
            <a:endParaRPr lang="he-IL" dirty="0" smtClean="0">
              <a:solidFill>
                <a:schemeClr val="tx2"/>
              </a:solidFill>
            </a:endParaRPr>
          </a:p>
          <a:p>
            <a:pPr fontAlgn="auto">
              <a:spcBef>
                <a:spcPts val="0"/>
              </a:spcBef>
              <a:spcAft>
                <a:spcPts val="0"/>
              </a:spcAft>
              <a:defRPr/>
            </a:pPr>
            <a:r>
              <a:rPr lang="he-IL" dirty="0" smtClean="0">
                <a:solidFill>
                  <a:schemeClr val="tx2"/>
                </a:solidFill>
              </a:rPr>
              <a:t>ב</a:t>
            </a:r>
            <a:r>
              <a:rPr lang="he-IL" dirty="0">
                <a:solidFill>
                  <a:schemeClr val="tx2"/>
                </a:solidFill>
              </a:rPr>
              <a:t>. יש סוג של סוכרת שאינה נובעת ממחסור באינסולין, אלא מכך שהתאים אינם מגיבים </a:t>
            </a:r>
          </a:p>
          <a:p>
            <a:pPr fontAlgn="auto">
              <a:spcBef>
                <a:spcPts val="0"/>
              </a:spcBef>
              <a:spcAft>
                <a:spcPts val="0"/>
              </a:spcAft>
              <a:defRPr/>
            </a:pPr>
            <a:r>
              <a:rPr lang="he-IL" dirty="0">
                <a:solidFill>
                  <a:schemeClr val="tx2"/>
                </a:solidFill>
              </a:rPr>
              <a:t>   לאינסולין. שרטטו  במערכת ג' כיצד ייראה הגרף של אדם החולה במחלה זו.</a:t>
            </a:r>
          </a:p>
          <a:p>
            <a:pPr fontAlgn="auto">
              <a:spcBef>
                <a:spcPts val="0"/>
              </a:spcBef>
              <a:spcAft>
                <a:spcPts val="0"/>
              </a:spcAft>
              <a:defRPr/>
            </a:pPr>
            <a:endParaRPr lang="he-IL" dirty="0">
              <a:solidFill>
                <a:schemeClr val="tx2"/>
              </a:solidFill>
            </a:endParaRPr>
          </a:p>
        </p:txBody>
      </p:sp>
      <p:grpSp>
        <p:nvGrpSpPr>
          <p:cNvPr id="8" name="קבוצה 7"/>
          <p:cNvGrpSpPr/>
          <p:nvPr/>
        </p:nvGrpSpPr>
        <p:grpSpPr>
          <a:xfrm>
            <a:off x="-265113" y="2189023"/>
            <a:ext cx="8818563" cy="2299931"/>
            <a:chOff x="-265113" y="2189023"/>
            <a:chExt cx="8818563" cy="2299931"/>
          </a:xfrm>
        </p:grpSpPr>
        <p:grpSp>
          <p:nvGrpSpPr>
            <p:cNvPr id="88070" name="קבוצה 33"/>
            <p:cNvGrpSpPr>
              <a:grpSpLocks/>
            </p:cNvGrpSpPr>
            <p:nvPr/>
          </p:nvGrpSpPr>
          <p:grpSpPr bwMode="auto">
            <a:xfrm>
              <a:off x="6507163" y="2689274"/>
              <a:ext cx="1981200" cy="1799680"/>
              <a:chOff x="1475656" y="1724310"/>
              <a:chExt cx="1728192" cy="1540628"/>
            </a:xfrm>
          </p:grpSpPr>
          <p:grpSp>
            <p:nvGrpSpPr>
              <p:cNvPr id="88098" name="קבוצה 46"/>
              <p:cNvGrpSpPr>
                <a:grpSpLocks/>
              </p:cNvGrpSpPr>
              <p:nvPr/>
            </p:nvGrpSpPr>
            <p:grpSpPr bwMode="auto">
              <a:xfrm>
                <a:off x="1475656" y="1724310"/>
                <a:ext cx="1728192" cy="1200883"/>
                <a:chOff x="1475656" y="1724310"/>
                <a:chExt cx="1728192" cy="1200883"/>
              </a:xfrm>
            </p:grpSpPr>
            <p:cxnSp>
              <p:nvCxnSpPr>
                <p:cNvPr id="50" name="מחבר חץ ישר 49"/>
                <p:cNvCxnSpPr/>
                <p:nvPr/>
              </p:nvCxnSpPr>
              <p:spPr>
                <a:xfrm flipV="1">
                  <a:off x="1475656" y="1724310"/>
                  <a:ext cx="0" cy="1200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1475656" y="2925191"/>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511463" y="2926549"/>
                <a:ext cx="551138"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3" name="TextBox 52"/>
            <p:cNvSpPr txBox="1"/>
            <p:nvPr/>
          </p:nvSpPr>
          <p:spPr>
            <a:xfrm>
              <a:off x="7710488" y="2189023"/>
              <a:ext cx="8429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a:solidFill>
                    <a:srgbClr val="1D4C72"/>
                  </a:solidFill>
                </a:rPr>
                <a:t>גרף ג'</a:t>
              </a:r>
            </a:p>
          </p:txBody>
        </p:sp>
        <p:grpSp>
          <p:nvGrpSpPr>
            <p:cNvPr id="88072" name="קבוצה 53"/>
            <p:cNvGrpSpPr>
              <a:grpSpLocks/>
            </p:cNvGrpSpPr>
            <p:nvPr/>
          </p:nvGrpSpPr>
          <p:grpSpPr bwMode="auto">
            <a:xfrm>
              <a:off x="-265113" y="2204864"/>
              <a:ext cx="6565305" cy="2232248"/>
              <a:chOff x="1336175" y="1600191"/>
              <a:chExt cx="6565052" cy="2231080"/>
            </a:xfrm>
          </p:grpSpPr>
          <p:grpSp>
            <p:nvGrpSpPr>
              <p:cNvPr id="88073" name="קבוצה 54"/>
              <p:cNvGrpSpPr>
                <a:grpSpLocks/>
              </p:cNvGrpSpPr>
              <p:nvPr/>
            </p:nvGrpSpPr>
            <p:grpSpPr bwMode="auto">
              <a:xfrm>
                <a:off x="1336175" y="1841350"/>
                <a:ext cx="6360868" cy="1989921"/>
                <a:chOff x="427604" y="1275017"/>
                <a:chExt cx="6360868" cy="1989921"/>
              </a:xfrm>
            </p:grpSpPr>
            <p:grpSp>
              <p:nvGrpSpPr>
                <p:cNvPr id="88080" name="קבוצה 61"/>
                <p:cNvGrpSpPr>
                  <a:grpSpLocks/>
                </p:cNvGrpSpPr>
                <p:nvPr/>
              </p:nvGrpSpPr>
              <p:grpSpPr bwMode="auto">
                <a:xfrm>
                  <a:off x="427604" y="1275017"/>
                  <a:ext cx="2776431" cy="1989921"/>
                  <a:chOff x="783533" y="1561559"/>
                  <a:chExt cx="2420478" cy="1703379"/>
                </a:xfrm>
              </p:grpSpPr>
              <p:grpSp>
                <p:nvGrpSpPr>
                  <p:cNvPr id="88090" name="קבוצה 71"/>
                  <p:cNvGrpSpPr>
                    <a:grpSpLocks/>
                  </p:cNvGrpSpPr>
                  <p:nvPr/>
                </p:nvGrpSpPr>
                <p:grpSpPr bwMode="auto">
                  <a:xfrm>
                    <a:off x="1475495" y="1561559"/>
                    <a:ext cx="1728516" cy="1363831"/>
                    <a:chOff x="1475495" y="1561559"/>
                    <a:chExt cx="1728516" cy="1363831"/>
                  </a:xfrm>
                </p:grpSpPr>
                <p:grpSp>
                  <p:nvGrpSpPr>
                    <p:cNvPr id="88093" name="קבוצה 74"/>
                    <p:cNvGrpSpPr>
                      <a:grpSpLocks/>
                    </p:cNvGrpSpPr>
                    <p:nvPr/>
                  </p:nvGrpSpPr>
                  <p:grpSpPr bwMode="auto">
                    <a:xfrm>
                      <a:off x="1475495" y="1561559"/>
                      <a:ext cx="1728516" cy="1363831"/>
                      <a:chOff x="1475495" y="1561559"/>
                      <a:chExt cx="1728516" cy="1363831"/>
                    </a:xfrm>
                  </p:grpSpPr>
                  <p:cxnSp>
                    <p:nvCxnSpPr>
                      <p:cNvPr id="78" name="מחבר חץ ישר 77"/>
                      <p:cNvCxnSpPr/>
                      <p:nvPr/>
                    </p:nvCxnSpPr>
                    <p:spPr>
                      <a:xfrm flipV="1">
                        <a:off x="1475495" y="1561559"/>
                        <a:ext cx="0" cy="1363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a:xfrm>
                        <a:off x="1475495" y="2925390"/>
                        <a:ext cx="17285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6" name="צורה חופשית 75"/>
                    <p:cNvSpPr/>
                    <p:nvPr/>
                  </p:nvSpPr>
                  <p:spPr>
                    <a:xfrm>
                      <a:off x="1519780"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7" name="צורה חופשית 76"/>
                    <p:cNvSpPr/>
                    <p:nvPr/>
                  </p:nvSpPr>
                  <p:spPr>
                    <a:xfrm>
                      <a:off x="1511477" y="2598064"/>
                      <a:ext cx="1692534"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3" name="TextBox 72"/>
                  <p:cNvSpPr txBox="1"/>
                  <p:nvPr/>
                </p:nvSpPr>
                <p:spPr>
                  <a:xfrm>
                    <a:off x="2512051" y="2926747"/>
                    <a:ext cx="549417"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74" name="TextBox 73"/>
                  <p:cNvSpPr txBox="1"/>
                  <p:nvPr/>
                </p:nvSpPr>
                <p:spPr>
                  <a:xfrm>
                    <a:off x="783533" y="1772282"/>
                    <a:ext cx="763925"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nvGrpSpPr>
                <p:cNvPr id="88081" name="קבוצה 62"/>
                <p:cNvGrpSpPr>
                  <a:grpSpLocks/>
                </p:cNvGrpSpPr>
                <p:nvPr/>
              </p:nvGrpSpPr>
              <p:grpSpPr bwMode="auto">
                <a:xfrm>
                  <a:off x="3780276" y="1340308"/>
                  <a:ext cx="3008196" cy="1921459"/>
                  <a:chOff x="755893" y="1619906"/>
                  <a:chExt cx="2622530" cy="1644775"/>
                </a:xfrm>
              </p:grpSpPr>
              <p:grpSp>
                <p:nvGrpSpPr>
                  <p:cNvPr id="88082" name="קבוצה 63"/>
                  <p:cNvGrpSpPr>
                    <a:grpSpLocks/>
                  </p:cNvGrpSpPr>
                  <p:nvPr/>
                </p:nvGrpSpPr>
                <p:grpSpPr bwMode="auto">
                  <a:xfrm>
                    <a:off x="1475532" y="1619906"/>
                    <a:ext cx="1902891" cy="1305227"/>
                    <a:chOff x="1475532" y="1619906"/>
                    <a:chExt cx="1902891" cy="1305227"/>
                  </a:xfrm>
                </p:grpSpPr>
                <p:grpSp>
                  <p:nvGrpSpPr>
                    <p:cNvPr id="88085" name="קבוצה 66"/>
                    <p:cNvGrpSpPr>
                      <a:grpSpLocks/>
                    </p:cNvGrpSpPr>
                    <p:nvPr/>
                  </p:nvGrpSpPr>
                  <p:grpSpPr bwMode="auto">
                    <a:xfrm>
                      <a:off x="1475532" y="1619906"/>
                      <a:ext cx="1728517" cy="1305227"/>
                      <a:chOff x="1475532" y="1619906"/>
                      <a:chExt cx="1728517" cy="1305227"/>
                    </a:xfrm>
                  </p:grpSpPr>
                  <p:cxnSp>
                    <p:nvCxnSpPr>
                      <p:cNvPr id="70" name="מחבר חץ ישר 69"/>
                      <p:cNvCxnSpPr/>
                      <p:nvPr/>
                    </p:nvCxnSpPr>
                    <p:spPr>
                      <a:xfrm flipV="1">
                        <a:off x="1475532" y="1619906"/>
                        <a:ext cx="0" cy="13052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a:off x="1475532" y="2925132"/>
                        <a:ext cx="17285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צורה חופשית 67"/>
                    <p:cNvSpPr/>
                    <p:nvPr/>
                  </p:nvSpPr>
                  <p:spPr>
                    <a:xfrm>
                      <a:off x="1519818" y="1945873"/>
                      <a:ext cx="1858605"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69" name="צורה חופשית 68"/>
                    <p:cNvSpPr/>
                    <p:nvPr/>
                  </p:nvSpPr>
                  <p:spPr>
                    <a:xfrm>
                      <a:off x="1475532" y="2804252"/>
                      <a:ext cx="1657937" cy="6111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5" name="TextBox 64"/>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66" name="TextBox 65"/>
                  <p:cNvSpPr txBox="1"/>
                  <p:nvPr/>
                </p:nvSpPr>
                <p:spPr>
                  <a:xfrm>
                    <a:off x="755893"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56" name="TextBox 55"/>
              <p:cNvSpPr txBox="1"/>
              <p:nvPr/>
            </p:nvSpPr>
            <p:spPr>
              <a:xfrm>
                <a:off x="5024787" y="1600191"/>
                <a:ext cx="2876440" cy="3383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dirty="0">
                    <a:solidFill>
                      <a:srgbClr val="1D4C72"/>
                    </a:solidFill>
                  </a:rPr>
                  <a:t>גרף ב</a:t>
                </a:r>
                <a:r>
                  <a:rPr lang="he-IL" sz="1600" b="1" dirty="0" smtClean="0">
                    <a:solidFill>
                      <a:srgbClr val="1D4C72"/>
                    </a:solidFill>
                  </a:rPr>
                  <a:t>' – אדם חולה סוכרת</a:t>
                </a:r>
                <a:endParaRPr lang="he-IL" sz="1600" b="1" dirty="0">
                  <a:solidFill>
                    <a:srgbClr val="1D4C72"/>
                  </a:solidFill>
                </a:endParaRPr>
              </a:p>
            </p:txBody>
          </p:sp>
          <p:sp>
            <p:nvSpPr>
              <p:cNvPr id="57" name="TextBox 56"/>
              <p:cNvSpPr txBox="1"/>
              <p:nvPr/>
            </p:nvSpPr>
            <p:spPr>
              <a:xfrm>
                <a:off x="1774308" y="1672161"/>
                <a:ext cx="2398620" cy="3383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dirty="0">
                    <a:solidFill>
                      <a:srgbClr val="1D4C72"/>
                    </a:solidFill>
                  </a:rPr>
                  <a:t>גרף א</a:t>
                </a:r>
                <a:r>
                  <a:rPr lang="he-IL" sz="1600" b="1" dirty="0" smtClean="0">
                    <a:solidFill>
                      <a:srgbClr val="1D4C72"/>
                    </a:solidFill>
                  </a:rPr>
                  <a:t>' –אדם בריא</a:t>
                </a:r>
                <a:endParaRPr lang="he-IL" sz="1600" b="1" dirty="0">
                  <a:solidFill>
                    <a:srgbClr val="1D4C72"/>
                  </a:solidFill>
                </a:endParaRPr>
              </a:p>
            </p:txBody>
          </p:sp>
          <p:sp>
            <p:nvSpPr>
              <p:cNvPr id="58" name="TextBox 57"/>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59" name="TextBox 58"/>
              <p:cNvSpPr txBox="1"/>
              <p:nvPr/>
            </p:nvSpPr>
            <p:spPr>
              <a:xfrm>
                <a:off x="6876337" y="2014534"/>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60" name="TextBox 59"/>
              <p:cNvSpPr txBox="1"/>
              <p:nvPr/>
            </p:nvSpPr>
            <p:spPr>
              <a:xfrm>
                <a:off x="2664862" y="3069670"/>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61" name="TextBox 60"/>
              <p:cNvSpPr txBox="1"/>
              <p:nvPr/>
            </p:nvSpPr>
            <p:spPr>
              <a:xfrm>
                <a:off x="6265173" y="2985576"/>
                <a:ext cx="91595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grpSp>
      <p:sp>
        <p:nvSpPr>
          <p:cNvPr id="3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3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0"/>
          <p:cNvSpPr/>
          <p:nvPr/>
        </p:nvSpPr>
        <p:spPr bwMode="auto">
          <a:xfrm>
            <a:off x="359755" y="764704"/>
            <a:ext cx="8460717" cy="54006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endParaRPr lang="he-IL" kern="0"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4DE0CC-247B-4095-9D0A-B67B044CAB8B}" type="slidenum">
              <a:rPr lang="he-IL" smtClean="0"/>
              <a:pPr fontAlgn="base">
                <a:spcBef>
                  <a:spcPct val="0"/>
                </a:spcBef>
                <a:spcAft>
                  <a:spcPct val="0"/>
                </a:spcAft>
                <a:defRPr/>
              </a:pPr>
              <a:t>18</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sp>
        <p:nvSpPr>
          <p:cNvPr id="4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46"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9" name="TextBox 48"/>
          <p:cNvSpPr txBox="1"/>
          <p:nvPr/>
        </p:nvSpPr>
        <p:spPr bwMode="auto">
          <a:xfrm>
            <a:off x="762472" y="4653136"/>
            <a:ext cx="7854634" cy="1323439"/>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dirty="0" smtClean="0">
                <a:solidFill>
                  <a:srgbClr val="1D4C72"/>
                </a:solidFill>
              </a:rPr>
              <a:t>א. אצל האדם הבריא ריכוז הגלוקוז בדם עלה בעקבות הארוחה. זה נתן גירוי להפרשת אינסולין. האינסולין גרם לעלייה בקצב כניסת הגלוקוז לתאים, ולכן חלה ירידה בריכוז הגלוקוז בדם. הירידה בריכוז הגלוקוז גרמה לירידה בקצב הפרשת האינסולין ולכן ריכוזו בדם ירד.</a:t>
            </a:r>
          </a:p>
          <a:p>
            <a:pPr fontAlgn="auto">
              <a:spcBef>
                <a:spcPts val="0"/>
              </a:spcBef>
              <a:spcAft>
                <a:spcPts val="0"/>
              </a:spcAft>
              <a:defRPr/>
            </a:pPr>
            <a:r>
              <a:rPr lang="he-IL" sz="1600" dirty="0" smtClean="0">
                <a:solidFill>
                  <a:srgbClr val="1D4C72"/>
                </a:solidFill>
              </a:rPr>
              <a:t>אצל האדם החולה, ריכוז הגלוקוז בדם עולה בעקבות הארוחה, אולם קצב הפרשת האינסולין נמוך מאד, ולכן קצב כניסת הגלוקוז לתאים איטי וריכוז הגלוקוז בדם נשאר גבוה.</a:t>
            </a:r>
            <a:endParaRPr lang="he-IL" sz="1600" dirty="0">
              <a:solidFill>
                <a:srgbClr val="1D4C72"/>
              </a:solidFill>
            </a:endParaRPr>
          </a:p>
        </p:txBody>
      </p:sp>
      <p:grpSp>
        <p:nvGrpSpPr>
          <p:cNvPr id="7" name="קבוצה 6"/>
          <p:cNvGrpSpPr/>
          <p:nvPr/>
        </p:nvGrpSpPr>
        <p:grpSpPr>
          <a:xfrm>
            <a:off x="257622" y="1525371"/>
            <a:ext cx="8466138" cy="2500280"/>
            <a:chOff x="724532" y="1525371"/>
            <a:chExt cx="8466138" cy="2500280"/>
          </a:xfrm>
        </p:grpSpPr>
        <p:sp>
          <p:nvSpPr>
            <p:cNvPr id="47" name="TextBox 46"/>
            <p:cNvSpPr txBox="1"/>
            <p:nvPr/>
          </p:nvSpPr>
          <p:spPr bwMode="auto">
            <a:xfrm>
              <a:off x="1425252" y="3536826"/>
              <a:ext cx="8413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smtClean="0">
                  <a:solidFill>
                    <a:srgbClr val="1D4C72"/>
                  </a:solidFill>
                </a:rPr>
                <a:t>בריא</a:t>
              </a:r>
              <a:endParaRPr lang="he-IL" sz="1600" b="1" dirty="0">
                <a:solidFill>
                  <a:srgbClr val="1D4C72"/>
                </a:solidFill>
              </a:endParaRPr>
            </a:p>
          </p:txBody>
        </p:sp>
        <p:sp>
          <p:nvSpPr>
            <p:cNvPr id="48" name="TextBox 47"/>
            <p:cNvSpPr txBox="1"/>
            <p:nvPr/>
          </p:nvSpPr>
          <p:spPr bwMode="auto">
            <a:xfrm>
              <a:off x="4876947" y="3687514"/>
              <a:ext cx="841375" cy="3381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smtClean="0">
                  <a:solidFill>
                    <a:srgbClr val="1D4C72"/>
                  </a:solidFill>
                </a:rPr>
                <a:t>חולה</a:t>
              </a:r>
              <a:endParaRPr lang="he-IL" sz="1600" b="1" dirty="0">
                <a:solidFill>
                  <a:srgbClr val="1D4C72"/>
                </a:solidFill>
              </a:endParaRPr>
            </a:p>
          </p:txBody>
        </p:sp>
        <p:grpSp>
          <p:nvGrpSpPr>
            <p:cNvPr id="52" name="קבוצה 51"/>
            <p:cNvGrpSpPr/>
            <p:nvPr/>
          </p:nvGrpSpPr>
          <p:grpSpPr>
            <a:xfrm>
              <a:off x="724532" y="1525371"/>
              <a:ext cx="8380413" cy="2299931"/>
              <a:chOff x="173037" y="2189023"/>
              <a:chExt cx="8380413" cy="2299931"/>
            </a:xfrm>
          </p:grpSpPr>
          <p:grpSp>
            <p:nvGrpSpPr>
              <p:cNvPr id="54" name="קבוצה 33"/>
              <p:cNvGrpSpPr>
                <a:grpSpLocks/>
              </p:cNvGrpSpPr>
              <p:nvPr/>
            </p:nvGrpSpPr>
            <p:grpSpPr bwMode="auto">
              <a:xfrm>
                <a:off x="6507163" y="2689274"/>
                <a:ext cx="1981200" cy="1799680"/>
                <a:chOff x="1475656" y="1724310"/>
                <a:chExt cx="1728192" cy="1540628"/>
              </a:xfrm>
            </p:grpSpPr>
            <p:grpSp>
              <p:nvGrpSpPr>
                <p:cNvPr id="82" name="קבוצה 46"/>
                <p:cNvGrpSpPr>
                  <a:grpSpLocks/>
                </p:cNvGrpSpPr>
                <p:nvPr/>
              </p:nvGrpSpPr>
              <p:grpSpPr bwMode="auto">
                <a:xfrm>
                  <a:off x="1475656" y="1724310"/>
                  <a:ext cx="1728192" cy="1200883"/>
                  <a:chOff x="1475656" y="1724310"/>
                  <a:chExt cx="1728192" cy="1200883"/>
                </a:xfrm>
              </p:grpSpPr>
              <p:cxnSp>
                <p:nvCxnSpPr>
                  <p:cNvPr id="84" name="מחבר חץ ישר 83"/>
                  <p:cNvCxnSpPr/>
                  <p:nvPr/>
                </p:nvCxnSpPr>
                <p:spPr>
                  <a:xfrm flipV="1">
                    <a:off x="1475656" y="1724310"/>
                    <a:ext cx="0" cy="12008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מחבר חץ ישר 84"/>
                  <p:cNvCxnSpPr/>
                  <p:nvPr/>
                </p:nvCxnSpPr>
                <p:spPr>
                  <a:xfrm>
                    <a:off x="1475656" y="2925191"/>
                    <a:ext cx="17281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2511463" y="2926549"/>
                  <a:ext cx="551138" cy="33838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sp>
            <p:nvSpPr>
              <p:cNvPr id="55" name="TextBox 54"/>
              <p:cNvSpPr txBox="1"/>
              <p:nvPr/>
            </p:nvSpPr>
            <p:spPr>
              <a:xfrm>
                <a:off x="7710488" y="2189023"/>
                <a:ext cx="842962"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dirty="0">
                    <a:solidFill>
                      <a:srgbClr val="1D4C72"/>
                    </a:solidFill>
                  </a:rPr>
                  <a:t>גרף ג'</a:t>
                </a:r>
              </a:p>
            </p:txBody>
          </p:sp>
          <p:grpSp>
            <p:nvGrpSpPr>
              <p:cNvPr id="56" name="קבוצה 53"/>
              <p:cNvGrpSpPr>
                <a:grpSpLocks/>
              </p:cNvGrpSpPr>
              <p:nvPr/>
            </p:nvGrpSpPr>
            <p:grpSpPr bwMode="auto">
              <a:xfrm>
                <a:off x="173037" y="2204864"/>
                <a:ext cx="6127155" cy="2232248"/>
                <a:chOff x="1774308" y="1600191"/>
                <a:chExt cx="6126919" cy="2231080"/>
              </a:xfrm>
            </p:grpSpPr>
            <p:grpSp>
              <p:nvGrpSpPr>
                <p:cNvPr id="57" name="קבוצה 54"/>
                <p:cNvGrpSpPr>
                  <a:grpSpLocks/>
                </p:cNvGrpSpPr>
                <p:nvPr/>
              </p:nvGrpSpPr>
              <p:grpSpPr bwMode="auto">
                <a:xfrm>
                  <a:off x="2129896" y="1841350"/>
                  <a:ext cx="5567147" cy="1989921"/>
                  <a:chOff x="1221325" y="1275017"/>
                  <a:chExt cx="5567147" cy="1989921"/>
                </a:xfrm>
              </p:grpSpPr>
              <p:grpSp>
                <p:nvGrpSpPr>
                  <p:cNvPr id="64" name="קבוצה 61"/>
                  <p:cNvGrpSpPr>
                    <a:grpSpLocks/>
                  </p:cNvGrpSpPr>
                  <p:nvPr/>
                </p:nvGrpSpPr>
                <p:grpSpPr bwMode="auto">
                  <a:xfrm>
                    <a:off x="1221325" y="1275017"/>
                    <a:ext cx="1982710" cy="1989921"/>
                    <a:chOff x="1475495" y="1561559"/>
                    <a:chExt cx="1728516" cy="1703379"/>
                  </a:xfrm>
                </p:grpSpPr>
                <p:grpSp>
                  <p:nvGrpSpPr>
                    <p:cNvPr id="74" name="קבוצה 71"/>
                    <p:cNvGrpSpPr>
                      <a:grpSpLocks/>
                    </p:cNvGrpSpPr>
                    <p:nvPr/>
                  </p:nvGrpSpPr>
                  <p:grpSpPr bwMode="auto">
                    <a:xfrm>
                      <a:off x="1475495" y="1561559"/>
                      <a:ext cx="1728516" cy="1363831"/>
                      <a:chOff x="1475495" y="1561559"/>
                      <a:chExt cx="1728516" cy="1363831"/>
                    </a:xfrm>
                  </p:grpSpPr>
                  <p:grpSp>
                    <p:nvGrpSpPr>
                      <p:cNvPr id="77" name="קבוצה 74"/>
                      <p:cNvGrpSpPr>
                        <a:grpSpLocks/>
                      </p:cNvGrpSpPr>
                      <p:nvPr/>
                    </p:nvGrpSpPr>
                    <p:grpSpPr bwMode="auto">
                      <a:xfrm>
                        <a:off x="1475495" y="1561559"/>
                        <a:ext cx="1728516" cy="1363831"/>
                        <a:chOff x="1475495" y="1561559"/>
                        <a:chExt cx="1728516" cy="1363831"/>
                      </a:xfrm>
                    </p:grpSpPr>
                    <p:cxnSp>
                      <p:nvCxnSpPr>
                        <p:cNvPr id="80" name="מחבר חץ ישר 79"/>
                        <p:cNvCxnSpPr/>
                        <p:nvPr/>
                      </p:nvCxnSpPr>
                      <p:spPr>
                        <a:xfrm flipV="1">
                          <a:off x="1475495" y="1561559"/>
                          <a:ext cx="0" cy="1363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מחבר חץ ישר 80"/>
                        <p:cNvCxnSpPr/>
                        <p:nvPr/>
                      </p:nvCxnSpPr>
                      <p:spPr>
                        <a:xfrm>
                          <a:off x="1475495" y="2925390"/>
                          <a:ext cx="17285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8" name="צורה חופשית 77"/>
                      <p:cNvSpPr/>
                      <p:nvPr/>
                    </p:nvSpPr>
                    <p:spPr>
                      <a:xfrm>
                        <a:off x="1519780" y="2382112"/>
                        <a:ext cx="1585973" cy="230893"/>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Lst>
                        <a:ahLst/>
                        <a:cxnLst>
                          <a:cxn ang="0">
                            <a:pos x="connsiteX0" y="connsiteY0"/>
                          </a:cxn>
                          <a:cxn ang="0">
                            <a:pos x="connsiteX1" y="connsiteY1"/>
                          </a:cxn>
                          <a:cxn ang="0">
                            <a:pos x="connsiteX2" y="connsiteY2"/>
                          </a:cxn>
                          <a:cxn ang="0">
                            <a:pos x="connsiteX3" y="connsiteY3"/>
                          </a:cxn>
                        </a:cxnLst>
                        <a:rect l="l" t="t" r="r" b="b"/>
                        <a:pathLst>
                          <a:path w="1586518" h="230727">
                            <a:moveTo>
                              <a:pt x="0" y="180417"/>
                            </a:moveTo>
                            <a:cubicBezTo>
                              <a:pt x="166352" y="114950"/>
                              <a:pt x="332704" y="-4180"/>
                              <a:pt x="579549" y="113"/>
                            </a:cubicBezTo>
                            <a:cubicBezTo>
                              <a:pt x="826394" y="4406"/>
                              <a:pt x="1322230" y="169685"/>
                              <a:pt x="1481070" y="206175"/>
                            </a:cubicBezTo>
                            <a:cubicBezTo>
                              <a:pt x="1639910" y="242665"/>
                              <a:pt x="1586248" y="230859"/>
                              <a:pt x="1532586" y="21905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9" name="צורה חופשית 78"/>
                      <p:cNvSpPr/>
                      <p:nvPr/>
                    </p:nvSpPr>
                    <p:spPr>
                      <a:xfrm>
                        <a:off x="1511477" y="2598064"/>
                        <a:ext cx="1692534" cy="20372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76340"/>
                          <a:gd name="connsiteY0" fmla="*/ 180417 h 230727"/>
                          <a:gd name="connsiteX1" fmla="*/ 669371 w 1676340"/>
                          <a:gd name="connsiteY1" fmla="*/ 113 h 230727"/>
                          <a:gd name="connsiteX2" fmla="*/ 1570892 w 1676340"/>
                          <a:gd name="connsiteY2" fmla="*/ 206175 h 230727"/>
                          <a:gd name="connsiteX3" fmla="*/ 1622408 w 1676340"/>
                          <a:gd name="connsiteY3" fmla="*/ 219053 h 230727"/>
                          <a:gd name="connsiteX0" fmla="*/ 0 w 1676340"/>
                          <a:gd name="connsiteY0" fmla="*/ 180392 h 230702"/>
                          <a:gd name="connsiteX1" fmla="*/ 669371 w 1676340"/>
                          <a:gd name="connsiteY1" fmla="*/ 88 h 230702"/>
                          <a:gd name="connsiteX2" fmla="*/ 1570892 w 1676340"/>
                          <a:gd name="connsiteY2" fmla="*/ 206150 h 230702"/>
                          <a:gd name="connsiteX3" fmla="*/ 1622408 w 1676340"/>
                          <a:gd name="connsiteY3" fmla="*/ 219028 h 230702"/>
                        </a:gdLst>
                        <a:ahLst/>
                        <a:cxnLst>
                          <a:cxn ang="0">
                            <a:pos x="connsiteX0" y="connsiteY0"/>
                          </a:cxn>
                          <a:cxn ang="0">
                            <a:pos x="connsiteX1" y="connsiteY1"/>
                          </a:cxn>
                          <a:cxn ang="0">
                            <a:pos x="connsiteX2" y="connsiteY2"/>
                          </a:cxn>
                          <a:cxn ang="0">
                            <a:pos x="connsiteX3" y="connsiteY3"/>
                          </a:cxn>
                        </a:cxnLst>
                        <a:rect l="l" t="t" r="r" b="b"/>
                        <a:pathLst>
                          <a:path w="1676340" h="230702">
                            <a:moveTo>
                              <a:pt x="0" y="180392"/>
                            </a:moveTo>
                            <a:cubicBezTo>
                              <a:pt x="166352" y="150060"/>
                              <a:pt x="407556" y="-4205"/>
                              <a:pt x="669371" y="88"/>
                            </a:cubicBezTo>
                            <a:cubicBezTo>
                              <a:pt x="931186" y="4381"/>
                              <a:pt x="1412052" y="169660"/>
                              <a:pt x="1570892" y="206150"/>
                            </a:cubicBezTo>
                            <a:cubicBezTo>
                              <a:pt x="1729732" y="242640"/>
                              <a:pt x="1676070" y="230834"/>
                              <a:pt x="1622408" y="219028"/>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75" name="TextBox 74"/>
                    <p:cNvSpPr txBox="1"/>
                    <p:nvPr/>
                  </p:nvSpPr>
                  <p:spPr>
                    <a:xfrm>
                      <a:off x="2512051" y="2926747"/>
                      <a:ext cx="549417"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grpSp>
              <p:grpSp>
                <p:nvGrpSpPr>
                  <p:cNvPr id="65" name="קבוצה 62"/>
                  <p:cNvGrpSpPr>
                    <a:grpSpLocks/>
                  </p:cNvGrpSpPr>
                  <p:nvPr/>
                </p:nvGrpSpPr>
                <p:grpSpPr bwMode="auto">
                  <a:xfrm>
                    <a:off x="3780276" y="1340308"/>
                    <a:ext cx="3008196" cy="1921459"/>
                    <a:chOff x="755893" y="1619906"/>
                    <a:chExt cx="2622530" cy="1644775"/>
                  </a:xfrm>
                </p:grpSpPr>
                <p:grpSp>
                  <p:nvGrpSpPr>
                    <p:cNvPr id="66" name="קבוצה 63"/>
                    <p:cNvGrpSpPr>
                      <a:grpSpLocks/>
                    </p:cNvGrpSpPr>
                    <p:nvPr/>
                  </p:nvGrpSpPr>
                  <p:grpSpPr bwMode="auto">
                    <a:xfrm>
                      <a:off x="1475532" y="1619906"/>
                      <a:ext cx="1902891" cy="1305227"/>
                      <a:chOff x="1475532" y="1619906"/>
                      <a:chExt cx="1902891" cy="1305227"/>
                    </a:xfrm>
                  </p:grpSpPr>
                  <p:grpSp>
                    <p:nvGrpSpPr>
                      <p:cNvPr id="69" name="קבוצה 66"/>
                      <p:cNvGrpSpPr>
                        <a:grpSpLocks/>
                      </p:cNvGrpSpPr>
                      <p:nvPr/>
                    </p:nvGrpSpPr>
                    <p:grpSpPr bwMode="auto">
                      <a:xfrm>
                        <a:off x="1475532" y="1619906"/>
                        <a:ext cx="1728517" cy="1305227"/>
                        <a:chOff x="1475532" y="1619906"/>
                        <a:chExt cx="1728517" cy="1305227"/>
                      </a:xfrm>
                    </p:grpSpPr>
                    <p:cxnSp>
                      <p:nvCxnSpPr>
                        <p:cNvPr id="72" name="מחבר חץ ישר 71"/>
                        <p:cNvCxnSpPr/>
                        <p:nvPr/>
                      </p:nvCxnSpPr>
                      <p:spPr>
                        <a:xfrm flipV="1">
                          <a:off x="1475532" y="1619906"/>
                          <a:ext cx="0" cy="13052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מחבר חץ ישר 72"/>
                        <p:cNvCxnSpPr/>
                        <p:nvPr/>
                      </p:nvCxnSpPr>
                      <p:spPr>
                        <a:xfrm>
                          <a:off x="1475532" y="2925132"/>
                          <a:ext cx="17285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צורה חופשית 69"/>
                      <p:cNvSpPr/>
                      <p:nvPr/>
                    </p:nvSpPr>
                    <p:spPr>
                      <a:xfrm>
                        <a:off x="1519818" y="1945873"/>
                        <a:ext cx="1858605" cy="33954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71" name="צורה חופשית 70"/>
                      <p:cNvSpPr/>
                      <p:nvPr/>
                    </p:nvSpPr>
                    <p:spPr>
                      <a:xfrm>
                        <a:off x="1475532" y="2804252"/>
                        <a:ext cx="1657937" cy="61119"/>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585113"/>
                          <a:gd name="connsiteY0" fmla="*/ 87075 h 132329"/>
                          <a:gd name="connsiteX1" fmla="*/ 602004 w 1585113"/>
                          <a:gd name="connsiteY1" fmla="*/ 462 h 132329"/>
                          <a:gd name="connsiteX2" fmla="*/ 1481070 w 1585113"/>
                          <a:gd name="connsiteY2" fmla="*/ 112833 h 132329"/>
                          <a:gd name="connsiteX3" fmla="*/ 1532586 w 1585113"/>
                          <a:gd name="connsiteY3" fmla="*/ 125711 h 132329"/>
                        </a:gdLst>
                        <a:ahLst/>
                        <a:cxnLst>
                          <a:cxn ang="0">
                            <a:pos x="connsiteX0" y="connsiteY0"/>
                          </a:cxn>
                          <a:cxn ang="0">
                            <a:pos x="connsiteX1" y="connsiteY1"/>
                          </a:cxn>
                          <a:cxn ang="0">
                            <a:pos x="connsiteX2" y="connsiteY2"/>
                          </a:cxn>
                          <a:cxn ang="0">
                            <a:pos x="connsiteX3" y="connsiteY3"/>
                          </a:cxn>
                        </a:cxnLst>
                        <a:rect l="l" t="t" r="r" b="b"/>
                        <a:pathLst>
                          <a:path w="1585113" h="132329">
                            <a:moveTo>
                              <a:pt x="0" y="87075"/>
                            </a:moveTo>
                            <a:cubicBezTo>
                              <a:pt x="166352" y="21608"/>
                              <a:pt x="355159" y="-3831"/>
                              <a:pt x="602004" y="462"/>
                            </a:cubicBezTo>
                            <a:cubicBezTo>
                              <a:pt x="848849" y="4755"/>
                              <a:pt x="1325973" y="91958"/>
                              <a:pt x="1481070" y="112833"/>
                            </a:cubicBezTo>
                            <a:cubicBezTo>
                              <a:pt x="1636167" y="133708"/>
                              <a:pt x="1586248" y="137517"/>
                              <a:pt x="1532586" y="125711"/>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grpSp>
                <p:sp>
                  <p:nvSpPr>
                    <p:cNvPr id="67" name="TextBox 66"/>
                    <p:cNvSpPr txBox="1"/>
                    <p:nvPr/>
                  </p:nvSpPr>
                  <p:spPr>
                    <a:xfrm>
                      <a:off x="2512089" y="2926490"/>
                      <a:ext cx="550801"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זמן</a:t>
                      </a:r>
                    </a:p>
                  </p:txBody>
                </p:sp>
                <p:sp>
                  <p:nvSpPr>
                    <p:cNvPr id="68" name="TextBox 67"/>
                    <p:cNvSpPr txBox="1"/>
                    <p:nvPr/>
                  </p:nvSpPr>
                  <p:spPr>
                    <a:xfrm>
                      <a:off x="755893" y="1772024"/>
                      <a:ext cx="763924" cy="3381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1D4C72"/>
                          </a:solidFill>
                        </a:rPr>
                        <a:t>ריכוז</a:t>
                      </a:r>
                    </a:p>
                  </p:txBody>
                </p:sp>
              </p:grpSp>
            </p:grpSp>
            <p:sp>
              <p:nvSpPr>
                <p:cNvPr id="58" name="TextBox 57"/>
                <p:cNvSpPr txBox="1"/>
                <p:nvPr/>
              </p:nvSpPr>
              <p:spPr>
                <a:xfrm>
                  <a:off x="5024787" y="1600191"/>
                  <a:ext cx="2876440" cy="3383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dirty="0">
                      <a:solidFill>
                        <a:srgbClr val="1D4C72"/>
                      </a:solidFill>
                    </a:rPr>
                    <a:t>גרף ב</a:t>
                  </a:r>
                  <a:r>
                    <a:rPr lang="he-IL" sz="1600" b="1" dirty="0" smtClean="0">
                      <a:solidFill>
                        <a:srgbClr val="1D4C72"/>
                      </a:solidFill>
                    </a:rPr>
                    <a:t>' – אדם חולה סוכרת</a:t>
                  </a:r>
                  <a:endParaRPr lang="he-IL" sz="1600" b="1" dirty="0">
                    <a:solidFill>
                      <a:srgbClr val="1D4C72"/>
                    </a:solidFill>
                  </a:endParaRPr>
                </a:p>
              </p:txBody>
            </p:sp>
            <p:sp>
              <p:nvSpPr>
                <p:cNvPr id="59" name="TextBox 58"/>
                <p:cNvSpPr txBox="1"/>
                <p:nvPr/>
              </p:nvSpPr>
              <p:spPr>
                <a:xfrm>
                  <a:off x="1774308" y="1672161"/>
                  <a:ext cx="2398620" cy="33837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dirty="0">
                      <a:solidFill>
                        <a:srgbClr val="1D4C72"/>
                      </a:solidFill>
                    </a:rPr>
                    <a:t>גרף א</a:t>
                  </a:r>
                  <a:r>
                    <a:rPr lang="he-IL" sz="1600" b="1" dirty="0" smtClean="0">
                      <a:solidFill>
                        <a:srgbClr val="1D4C72"/>
                      </a:solidFill>
                    </a:rPr>
                    <a:t>' –אדם בריא</a:t>
                  </a:r>
                  <a:endParaRPr lang="he-IL" sz="1600" b="1" dirty="0">
                    <a:solidFill>
                      <a:srgbClr val="1D4C72"/>
                    </a:solidFill>
                  </a:endParaRPr>
                </a:p>
              </p:txBody>
            </p:sp>
            <p:sp>
              <p:nvSpPr>
                <p:cNvPr id="60" name="TextBox 59"/>
                <p:cNvSpPr txBox="1"/>
                <p:nvPr/>
              </p:nvSpPr>
              <p:spPr>
                <a:xfrm>
                  <a:off x="3122044" y="2607949"/>
                  <a:ext cx="917540"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61" name="TextBox 60"/>
                <p:cNvSpPr txBox="1"/>
                <p:nvPr/>
              </p:nvSpPr>
              <p:spPr>
                <a:xfrm>
                  <a:off x="6876337" y="2014534"/>
                  <a:ext cx="915952"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62" name="TextBox 61"/>
                <p:cNvSpPr txBox="1"/>
                <p:nvPr/>
              </p:nvSpPr>
              <p:spPr>
                <a:xfrm>
                  <a:off x="2664862" y="3069670"/>
                  <a:ext cx="915953" cy="33954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sp>
              <p:nvSpPr>
                <p:cNvPr id="63" name="TextBox 62"/>
                <p:cNvSpPr txBox="1"/>
                <p:nvPr/>
              </p:nvSpPr>
              <p:spPr>
                <a:xfrm>
                  <a:off x="6265173" y="2985576"/>
                  <a:ext cx="915953" cy="33796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grpSp>
        <p:sp>
          <p:nvSpPr>
            <p:cNvPr id="86" name="צורה חופשית 85"/>
            <p:cNvSpPr/>
            <p:nvPr/>
          </p:nvSpPr>
          <p:spPr>
            <a:xfrm>
              <a:off x="7058658" y="2176356"/>
              <a:ext cx="2132012" cy="396875"/>
            </a:xfrm>
            <a:custGeom>
              <a:avLst/>
              <a:gdLst>
                <a:gd name="connsiteX0" fmla="*/ 0 w 1586518"/>
                <a:gd name="connsiteY0" fmla="*/ 118082 h 232787"/>
                <a:gd name="connsiteX1" fmla="*/ 579549 w 1586518"/>
                <a:gd name="connsiteY1" fmla="*/ 2173 h 232787"/>
                <a:gd name="connsiteX2" fmla="*/ 1481070 w 1586518"/>
                <a:gd name="connsiteY2" fmla="*/ 208235 h 232787"/>
                <a:gd name="connsiteX3" fmla="*/ 1532586 w 1586518"/>
                <a:gd name="connsiteY3" fmla="*/ 221113 h 232787"/>
                <a:gd name="connsiteX0" fmla="*/ 0 w 1586518"/>
                <a:gd name="connsiteY0" fmla="*/ 180417 h 230727"/>
                <a:gd name="connsiteX1" fmla="*/ 579549 w 1586518"/>
                <a:gd name="connsiteY1" fmla="*/ 113 h 230727"/>
                <a:gd name="connsiteX2" fmla="*/ 1481070 w 1586518"/>
                <a:gd name="connsiteY2" fmla="*/ 206175 h 230727"/>
                <a:gd name="connsiteX3" fmla="*/ 1532586 w 1586518"/>
                <a:gd name="connsiteY3" fmla="*/ 219053 h 230727"/>
                <a:gd name="connsiteX0" fmla="*/ 0 w 1627397"/>
                <a:gd name="connsiteY0" fmla="*/ 344106 h 383032"/>
                <a:gd name="connsiteX1" fmla="*/ 579549 w 1627397"/>
                <a:gd name="connsiteY1" fmla="*/ 163802 h 383032"/>
                <a:gd name="connsiteX2" fmla="*/ 1548436 w 1627397"/>
                <a:gd name="connsiteY2" fmla="*/ 6060 h 383032"/>
                <a:gd name="connsiteX3" fmla="*/ 1532586 w 1627397"/>
                <a:gd name="connsiteY3" fmla="*/ 382742 h 383032"/>
                <a:gd name="connsiteX0" fmla="*/ 0 w 1837127"/>
                <a:gd name="connsiteY0" fmla="*/ 350164 h 350164"/>
                <a:gd name="connsiteX1" fmla="*/ 579549 w 1837127"/>
                <a:gd name="connsiteY1" fmla="*/ 169860 h 350164"/>
                <a:gd name="connsiteX2" fmla="*/ 1548436 w 1837127"/>
                <a:gd name="connsiteY2" fmla="*/ 12118 h 350164"/>
                <a:gd name="connsiteX3" fmla="*/ 1824507 w 1837127"/>
                <a:gd name="connsiteY3" fmla="*/ 2946 h 350164"/>
                <a:gd name="connsiteX0" fmla="*/ 0 w 1858408"/>
                <a:gd name="connsiteY0" fmla="*/ 339652 h 339652"/>
                <a:gd name="connsiteX1" fmla="*/ 579549 w 1858408"/>
                <a:gd name="connsiteY1" fmla="*/ 159348 h 339652"/>
                <a:gd name="connsiteX2" fmla="*/ 1548436 w 1858408"/>
                <a:gd name="connsiteY2" fmla="*/ 1606 h 339652"/>
                <a:gd name="connsiteX3" fmla="*/ 1846962 w 1858408"/>
                <a:gd name="connsiteY3" fmla="*/ 69605 h 339652"/>
              </a:gdLst>
              <a:ahLst/>
              <a:cxnLst>
                <a:cxn ang="0">
                  <a:pos x="connsiteX0" y="connsiteY0"/>
                </a:cxn>
                <a:cxn ang="0">
                  <a:pos x="connsiteX1" y="connsiteY1"/>
                </a:cxn>
                <a:cxn ang="0">
                  <a:pos x="connsiteX2" y="connsiteY2"/>
                </a:cxn>
                <a:cxn ang="0">
                  <a:pos x="connsiteX3" y="connsiteY3"/>
                </a:cxn>
              </a:cxnLst>
              <a:rect l="l" t="t" r="r" b="b"/>
              <a:pathLst>
                <a:path w="1858408" h="339652">
                  <a:moveTo>
                    <a:pt x="0" y="339652"/>
                  </a:moveTo>
                  <a:cubicBezTo>
                    <a:pt x="166352" y="274185"/>
                    <a:pt x="321476" y="215689"/>
                    <a:pt x="579549" y="159348"/>
                  </a:cubicBezTo>
                  <a:cubicBezTo>
                    <a:pt x="837622" y="103007"/>
                    <a:pt x="1337201" y="16563"/>
                    <a:pt x="1548436" y="1606"/>
                  </a:cubicBezTo>
                  <a:cubicBezTo>
                    <a:pt x="1759671" y="-13351"/>
                    <a:pt x="1900624" y="81411"/>
                    <a:pt x="1846962" y="6960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87" name="Freeform 1"/>
            <p:cNvSpPr/>
            <p:nvPr/>
          </p:nvSpPr>
          <p:spPr>
            <a:xfrm>
              <a:off x="7089251" y="2498426"/>
              <a:ext cx="2070826" cy="457200"/>
            </a:xfrm>
            <a:custGeom>
              <a:avLst/>
              <a:gdLst>
                <a:gd name="connsiteX0" fmla="*/ 0 w 2070826"/>
                <a:gd name="connsiteY0" fmla="*/ 457200 h 457200"/>
                <a:gd name="connsiteX1" fmla="*/ 1872343 w 2070826"/>
                <a:gd name="connsiteY1" fmla="*/ 43543 h 457200"/>
                <a:gd name="connsiteX2" fmla="*/ 2035629 w 2070826"/>
                <a:gd name="connsiteY2" fmla="*/ 10886 h 457200"/>
                <a:gd name="connsiteX3" fmla="*/ 2046515 w 2070826"/>
                <a:gd name="connsiteY3" fmla="*/ 0 h 457200"/>
              </a:gdLst>
              <a:ahLst/>
              <a:cxnLst>
                <a:cxn ang="0">
                  <a:pos x="connsiteX0" y="connsiteY0"/>
                </a:cxn>
                <a:cxn ang="0">
                  <a:pos x="connsiteX1" y="connsiteY1"/>
                </a:cxn>
                <a:cxn ang="0">
                  <a:pos x="connsiteX2" y="connsiteY2"/>
                </a:cxn>
                <a:cxn ang="0">
                  <a:pos x="connsiteX3" y="connsiteY3"/>
                </a:cxn>
              </a:cxnLst>
              <a:rect l="l" t="t" r="r" b="b"/>
              <a:pathLst>
                <a:path w="2070826" h="457200">
                  <a:moveTo>
                    <a:pt x="0" y="457200"/>
                  </a:moveTo>
                  <a:lnTo>
                    <a:pt x="1872343" y="43543"/>
                  </a:lnTo>
                  <a:cubicBezTo>
                    <a:pt x="2211614" y="-30843"/>
                    <a:pt x="2006600" y="18143"/>
                    <a:pt x="2035629" y="10886"/>
                  </a:cubicBezTo>
                  <a:cubicBezTo>
                    <a:pt x="2064658" y="3629"/>
                    <a:pt x="2055586" y="1814"/>
                    <a:pt x="2046515"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8" name="TextBox 87"/>
            <p:cNvSpPr txBox="1"/>
            <p:nvPr/>
          </p:nvSpPr>
          <p:spPr bwMode="auto">
            <a:xfrm>
              <a:off x="8104026" y="1865096"/>
              <a:ext cx="915988" cy="3397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FF0000"/>
                  </a:solidFill>
                </a:rPr>
                <a:t>גלוקוז</a:t>
              </a:r>
            </a:p>
          </p:txBody>
        </p:sp>
        <p:sp>
          <p:nvSpPr>
            <p:cNvPr id="89" name="TextBox 88"/>
            <p:cNvSpPr txBox="1"/>
            <p:nvPr/>
          </p:nvSpPr>
          <p:spPr bwMode="auto">
            <a:xfrm>
              <a:off x="8178478" y="2673322"/>
              <a:ext cx="915987" cy="33813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dirty="0">
                  <a:solidFill>
                    <a:srgbClr val="00B0F0"/>
                  </a:solidFill>
                </a:rPr>
                <a:t>אינסולין</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C4FA4D2-9B6E-4175-BC0A-085EF37D47E7}"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תפקוד נוסף של הפלסמה – שמירה על טמפרטורת גוף קבועה</a:t>
            </a:r>
            <a:endParaRPr lang="he-IL" sz="1800" dirty="0" smtClean="0"/>
          </a:p>
        </p:txBody>
      </p:sp>
      <p:sp>
        <p:nvSpPr>
          <p:cNvPr id="10" name="TextBox 9"/>
          <p:cNvSpPr txBox="1"/>
          <p:nvPr/>
        </p:nvSpPr>
        <p:spPr>
          <a:xfrm>
            <a:off x="323528" y="693851"/>
            <a:ext cx="8397875" cy="53553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פעילות מוגברת של השרירים בזמן מאמץ גופני מלווה בפליטה מוגברת של חום מתאי </a:t>
            </a:r>
            <a:r>
              <a:rPr lang="he-IL" kern="0" dirty="0" smtClean="0"/>
              <a:t>השרירים </a:t>
            </a:r>
            <a:r>
              <a:rPr lang="he-IL" b="1" kern="0" dirty="0" smtClean="0"/>
              <a:t>התוצאה: טמפרטורת הגוף עולה.</a:t>
            </a:r>
          </a:p>
          <a:p>
            <a:pPr fontAlgn="auto">
              <a:spcBef>
                <a:spcPts val="0"/>
              </a:spcBef>
              <a:spcAft>
                <a:spcPts val="0"/>
              </a:spcAft>
              <a:defRPr/>
            </a:pPr>
            <a:endParaRPr lang="he-IL" kern="0" dirty="0" smtClean="0"/>
          </a:p>
          <a:p>
            <a:pPr fontAlgn="auto">
              <a:spcBef>
                <a:spcPts val="0"/>
              </a:spcBef>
              <a:spcAft>
                <a:spcPts val="0"/>
              </a:spcAft>
              <a:defRPr/>
            </a:pPr>
            <a:r>
              <a:rPr lang="he-IL" b="1" kern="0" dirty="0" smtClean="0"/>
              <a:t>מנגנון התיקון</a:t>
            </a:r>
            <a:r>
              <a:rPr lang="he-IL" kern="0" dirty="0" smtClean="0"/>
              <a:t>: הדם </a:t>
            </a:r>
            <a:r>
              <a:rPr lang="he-IL" kern="0" dirty="0"/>
              <a:t>הזורם בקרבת </a:t>
            </a:r>
            <a:r>
              <a:rPr lang="he-IL" kern="0" dirty="0" smtClean="0"/>
              <a:t>השרירים מתחמם ומסיע את החום הלאה. במצב </a:t>
            </a:r>
            <a:r>
              <a:rPr lang="he-IL" kern="0" dirty="0"/>
              <a:t>זה כלי הדם בקרבת העור מתרחבים, דם רב יותר מוזרם אליהם, </a:t>
            </a:r>
            <a:r>
              <a:rPr lang="he-IL" kern="0" dirty="0" smtClean="0"/>
              <a:t>והחום </a:t>
            </a:r>
            <a:r>
              <a:rPr lang="he-IL" kern="0" dirty="0"/>
              <a:t>העודף נפלט מן הדם אל מחוץ לגוף. כמו כן בלוטות הזיעה מפרישות זיעה, שהתנדפותה מן העור גורמת לקירור הגוף</a:t>
            </a:r>
            <a:r>
              <a:rPr lang="he-IL" kern="0" dirty="0" smtClean="0"/>
              <a:t>.</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smtClean="0"/>
          </a:p>
          <a:p>
            <a:pPr fontAlgn="auto">
              <a:spcBef>
                <a:spcPts val="0"/>
              </a:spcBef>
              <a:spcAft>
                <a:spcPts val="0"/>
              </a:spcAft>
              <a:defRPr/>
            </a:pPr>
            <a:endParaRPr lang="he-IL" kern="0" dirty="0"/>
          </a:p>
          <a:p>
            <a:pPr fontAlgn="auto">
              <a:spcBef>
                <a:spcPts val="0"/>
              </a:spcBef>
              <a:spcAft>
                <a:spcPts val="0"/>
              </a:spcAft>
              <a:defRPr/>
            </a:pPr>
            <a:endParaRPr lang="he-IL" kern="0" dirty="0" smtClean="0"/>
          </a:p>
          <a:p>
            <a:pPr fontAlgn="auto">
              <a:spcBef>
                <a:spcPts val="0"/>
              </a:spcBef>
              <a:spcAft>
                <a:spcPts val="0"/>
              </a:spcAft>
              <a:defRPr/>
            </a:pPr>
            <a:endParaRPr lang="he-IL" kern="0" dirty="0"/>
          </a:p>
          <a:p>
            <a:pPr fontAlgn="auto">
              <a:spcBef>
                <a:spcPts val="0"/>
              </a:spcBef>
              <a:spcAft>
                <a:spcPts val="0"/>
              </a:spcAft>
              <a:defRPr/>
            </a:pPr>
            <a:r>
              <a:rPr lang="he-IL" kern="0" dirty="0" smtClean="0"/>
              <a:t>כאשר </a:t>
            </a:r>
            <a:r>
              <a:rPr lang="he-IL" kern="0" dirty="0"/>
              <a:t>בחוץ קר מאוד והאדם אינו מוגן כראוי מן הקור</a:t>
            </a:r>
            <a:r>
              <a:rPr lang="he-IL" kern="0" dirty="0" smtClean="0"/>
              <a:t>, מתרחש איבוד חום מן הגוף אל הסביבה.</a:t>
            </a:r>
          </a:p>
          <a:p>
            <a:pPr fontAlgn="auto">
              <a:spcBef>
                <a:spcPts val="0"/>
              </a:spcBef>
              <a:spcAft>
                <a:spcPts val="0"/>
              </a:spcAft>
              <a:defRPr/>
            </a:pPr>
            <a:r>
              <a:rPr lang="he-IL" b="1" kern="0" dirty="0" smtClean="0"/>
              <a:t>התוצאה: טמפרטורת הגוף יורדת.</a:t>
            </a:r>
          </a:p>
          <a:p>
            <a:pPr fontAlgn="auto">
              <a:spcBef>
                <a:spcPts val="0"/>
              </a:spcBef>
              <a:spcAft>
                <a:spcPts val="0"/>
              </a:spcAft>
              <a:defRPr/>
            </a:pPr>
            <a:endParaRPr lang="he-IL" kern="0" dirty="0"/>
          </a:p>
          <a:p>
            <a:pPr fontAlgn="auto">
              <a:spcBef>
                <a:spcPts val="0"/>
              </a:spcBef>
              <a:spcAft>
                <a:spcPts val="0"/>
              </a:spcAft>
              <a:defRPr/>
            </a:pPr>
            <a:r>
              <a:rPr lang="he-IL" b="1" kern="0" dirty="0" smtClean="0"/>
              <a:t>מנגנון התיקון</a:t>
            </a:r>
            <a:r>
              <a:rPr lang="he-IL" kern="0" dirty="0" smtClean="0"/>
              <a:t>: השרירים </a:t>
            </a:r>
            <a:r>
              <a:rPr lang="he-IL" kern="0" dirty="0"/>
              <a:t>רועדים, ובתהליך זה נוצר חום. הדם הזורם בקרבת השרירים </a:t>
            </a:r>
            <a:endParaRPr lang="he-IL" kern="0" dirty="0" smtClean="0"/>
          </a:p>
          <a:p>
            <a:pPr fontAlgn="auto">
              <a:spcBef>
                <a:spcPts val="0"/>
              </a:spcBef>
              <a:spcAft>
                <a:spcPts val="0"/>
              </a:spcAft>
              <a:defRPr/>
            </a:pPr>
            <a:r>
              <a:rPr lang="he-IL" kern="0" dirty="0" smtClean="0"/>
              <a:t>מתחמם </a:t>
            </a:r>
            <a:r>
              <a:rPr lang="he-IL" kern="0" dirty="0"/>
              <a:t>ומסיע את החום </a:t>
            </a:r>
            <a:r>
              <a:rPr lang="he-IL" kern="0" dirty="0" smtClean="0"/>
              <a:t>הלאה אל שאר חלקי הגוף שגם הם מתחממים. כלי </a:t>
            </a:r>
            <a:r>
              <a:rPr lang="he-IL" kern="0" dirty="0"/>
              <a:t>הדם ההיקפיים </a:t>
            </a:r>
            <a:r>
              <a:rPr lang="he-IL" kern="0" dirty="0" smtClean="0"/>
              <a:t>מתכווצים, פחות דם מוזרם אליהם, ולכן איבוד החום מן הגוף אל הסביבה מצטמצם.</a:t>
            </a:r>
          </a:p>
          <a:p>
            <a:pPr fontAlgn="auto">
              <a:spcBef>
                <a:spcPts val="0"/>
              </a:spcBef>
              <a:spcAft>
                <a:spcPts val="0"/>
              </a:spcAft>
              <a:defRPr/>
            </a:pPr>
            <a:endParaRPr lang="he-IL" kern="0" dirty="0"/>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688269"/>
            <a:ext cx="1902782" cy="66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87" y="2564904"/>
            <a:ext cx="1330078" cy="77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193" y="5910466"/>
            <a:ext cx="1480662" cy="63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859490"/>
            <a:ext cx="1461188" cy="61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359755" y="620688"/>
            <a:ext cx="8361648"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395536" y="3933056"/>
            <a:ext cx="8361648" cy="2858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5364088" y="3368025"/>
            <a:ext cx="1968809" cy="276999"/>
          </a:xfrm>
          <a:prstGeom prst="rect">
            <a:avLst/>
          </a:prstGeom>
        </p:spPr>
        <p:txBody>
          <a:bodyPr wrap="none">
            <a:spAutoFit/>
          </a:bodyPr>
          <a:lstStyle/>
          <a:p>
            <a:r>
              <a:rPr lang="he-IL" sz="1200" b="1" kern="0" dirty="0" smtClean="0"/>
              <a:t>כלי הדם ההיקפיים מתרחבים</a:t>
            </a:r>
            <a:endParaRPr lang="he-IL" sz="1200" b="1" dirty="0"/>
          </a:p>
        </p:txBody>
      </p:sp>
      <p:sp>
        <p:nvSpPr>
          <p:cNvPr id="15" name="מלבן 14"/>
          <p:cNvSpPr/>
          <p:nvPr/>
        </p:nvSpPr>
        <p:spPr>
          <a:xfrm>
            <a:off x="2843808" y="3368025"/>
            <a:ext cx="1989647" cy="276999"/>
          </a:xfrm>
          <a:prstGeom prst="rect">
            <a:avLst/>
          </a:prstGeom>
        </p:spPr>
        <p:txBody>
          <a:bodyPr wrap="none">
            <a:spAutoFit/>
          </a:bodyPr>
          <a:lstStyle/>
          <a:p>
            <a:r>
              <a:rPr lang="he-IL" sz="1200" b="1" kern="0" dirty="0" smtClean="0"/>
              <a:t>בלוטות הזיעה מפרישות זיעה</a:t>
            </a:r>
            <a:endParaRPr lang="he-IL" sz="1200" b="1" dirty="0"/>
          </a:p>
        </p:txBody>
      </p:sp>
      <p:sp>
        <p:nvSpPr>
          <p:cNvPr id="16" name="מלבן 15"/>
          <p:cNvSpPr/>
          <p:nvPr/>
        </p:nvSpPr>
        <p:spPr>
          <a:xfrm>
            <a:off x="5581167" y="6514797"/>
            <a:ext cx="1943161" cy="276999"/>
          </a:xfrm>
          <a:prstGeom prst="rect">
            <a:avLst/>
          </a:prstGeom>
        </p:spPr>
        <p:txBody>
          <a:bodyPr wrap="none">
            <a:spAutoFit/>
          </a:bodyPr>
          <a:lstStyle/>
          <a:p>
            <a:r>
              <a:rPr lang="he-IL" sz="1200" b="1" kern="0" dirty="0" smtClean="0"/>
              <a:t>כלי הדם ההיקפיים מתכווצים</a:t>
            </a:r>
            <a:endParaRPr lang="he-IL" sz="1200" b="1" dirty="0"/>
          </a:p>
        </p:txBody>
      </p:sp>
      <p:sp>
        <p:nvSpPr>
          <p:cNvPr id="17" name="מלבן 16"/>
          <p:cNvSpPr/>
          <p:nvPr/>
        </p:nvSpPr>
        <p:spPr>
          <a:xfrm>
            <a:off x="3419872" y="6512092"/>
            <a:ext cx="1197764" cy="276999"/>
          </a:xfrm>
          <a:prstGeom prst="rect">
            <a:avLst/>
          </a:prstGeom>
        </p:spPr>
        <p:txBody>
          <a:bodyPr wrap="none">
            <a:spAutoFit/>
          </a:bodyPr>
          <a:lstStyle/>
          <a:p>
            <a:r>
              <a:rPr lang="he-IL" sz="1200" b="1" kern="0" dirty="0" smtClean="0"/>
              <a:t>השרירים רועדים</a:t>
            </a:r>
            <a:endParaRPr lang="he-IL"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הרכב הדם</a:t>
            </a:r>
            <a:endParaRPr lang="he-IL" sz="1800" dirty="0" smtClean="0"/>
          </a:p>
        </p:txBody>
      </p:sp>
      <p:grpSp>
        <p:nvGrpSpPr>
          <p:cNvPr id="74756" name="קבוצה 38"/>
          <p:cNvGrpSpPr>
            <a:grpSpLocks/>
          </p:cNvGrpSpPr>
          <p:nvPr/>
        </p:nvGrpSpPr>
        <p:grpSpPr bwMode="auto">
          <a:xfrm>
            <a:off x="2308225" y="1801813"/>
            <a:ext cx="5337175" cy="3067050"/>
            <a:chOff x="-20192" y="1701310"/>
            <a:chExt cx="5508104" cy="3845830"/>
          </a:xfrm>
        </p:grpSpPr>
        <p:sp>
          <p:nvSpPr>
            <p:cNvPr id="40" name="אליפסה 39"/>
            <p:cNvSpPr/>
            <p:nvPr/>
          </p:nvSpPr>
          <p:spPr>
            <a:xfrm>
              <a:off x="-20192" y="1701310"/>
              <a:ext cx="5508104" cy="3845830"/>
            </a:xfrm>
            <a:prstGeom prst="ellipse">
              <a:avLst/>
            </a:prstGeom>
            <a:gradFill flip="none" rotWithShape="1">
              <a:gsLst>
                <a:gs pos="0">
                  <a:srgbClr val="FFFFCC">
                    <a:shade val="30000"/>
                    <a:satMod val="115000"/>
                    <a:alpha val="35000"/>
                    <a:lumMod val="53000"/>
                    <a:lumOff val="47000"/>
                  </a:srgbClr>
                </a:gs>
                <a:gs pos="6000">
                  <a:srgbClr val="FFFFCC">
                    <a:shade val="67500"/>
                    <a:satMod val="115000"/>
                    <a:lumMod val="96000"/>
                    <a:lumOff val="4000"/>
                  </a:srgbClr>
                </a:gs>
                <a:gs pos="100000">
                  <a:srgbClr val="FFFFCC">
                    <a:shade val="100000"/>
                    <a:satMod val="115000"/>
                  </a:srgb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74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75780">
              <a:off x="2576510" y="2851472"/>
              <a:ext cx="771472" cy="92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734" y="4339875"/>
              <a:ext cx="1486623" cy="79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4" y="3821808"/>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12"/>
            <p:cNvPicPr>
              <a:picLocks noChangeAspect="1" noChangeArrowheads="1"/>
            </p:cNvPicPr>
            <p:nvPr/>
          </p:nvPicPr>
          <p:blipFill>
            <a:blip r:embed="rId3" cstate="print">
              <a:extLst/>
            </a:blip>
            <a:srcRect/>
            <a:stretch>
              <a:fillRect/>
            </a:stretch>
          </p:blipFill>
          <p:spPr bwMode="auto">
            <a:xfrm rot="2326067">
              <a:off x="3087660" y="3578346"/>
              <a:ext cx="861205" cy="827175"/>
            </a:xfrm>
            <a:prstGeom prst="rect">
              <a:avLst/>
            </a:prstGeom>
            <a:noFill/>
            <a:ln>
              <a:noFill/>
            </a:ln>
            <a:effectLst/>
            <a:scene3d>
              <a:camera prst="isometricOffAxis2Top"/>
              <a:lightRig rig="threePt" dir="t"/>
            </a:scene3d>
            <a:extLst/>
          </p:spPr>
        </p:pic>
        <p:pic>
          <p:nvPicPr>
            <p:cNvPr id="46" name="Picture 12"/>
            <p:cNvPicPr>
              <a:picLocks noChangeAspect="1" noChangeArrowheads="1"/>
            </p:cNvPicPr>
            <p:nvPr/>
          </p:nvPicPr>
          <p:blipFill>
            <a:blip r:embed="rId3" cstate="print">
              <a:extLst/>
            </a:blip>
            <a:srcRect/>
            <a:stretch>
              <a:fillRect/>
            </a:stretch>
          </p:blipFill>
          <p:spPr bwMode="auto">
            <a:xfrm>
              <a:off x="2185835" y="3739440"/>
              <a:ext cx="861205" cy="827175"/>
            </a:xfrm>
            <a:prstGeom prst="rect">
              <a:avLst/>
            </a:prstGeom>
            <a:noFill/>
            <a:ln>
              <a:noFill/>
            </a:ln>
            <a:effectLst/>
            <a:scene3d>
              <a:camera prst="isometricOffAxis2Top"/>
              <a:lightRig rig="threePt" dir="t"/>
            </a:scene3d>
            <a:extLst/>
          </p:spPr>
        </p:pic>
        <p:pic>
          <p:nvPicPr>
            <p:cNvPr id="7478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70528">
              <a:off x="1467192" y="2935583"/>
              <a:ext cx="849530" cy="8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6157">
              <a:off x="4324677" y="39262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2"/>
            <p:cNvPicPr>
              <a:picLocks noChangeAspect="1" noChangeArrowheads="1"/>
            </p:cNvPicPr>
            <p:nvPr/>
          </p:nvPicPr>
          <p:blipFill>
            <a:blip r:embed="rId3" cstate="print">
              <a:extLst/>
            </a:blip>
            <a:srcRect/>
            <a:stretch>
              <a:fillRect/>
            </a:stretch>
          </p:blipFill>
          <p:spPr bwMode="auto">
            <a:xfrm rot="2337744">
              <a:off x="395536" y="2766516"/>
              <a:ext cx="861205" cy="827175"/>
            </a:xfrm>
            <a:prstGeom prst="rect">
              <a:avLst/>
            </a:prstGeom>
            <a:noFill/>
            <a:ln>
              <a:noFill/>
            </a:ln>
            <a:effectLst/>
            <a:scene3d>
              <a:camera prst="isometricOffAxis1Left"/>
              <a:lightRig rig="threePt" dir="t"/>
            </a:scene3d>
            <a:extLst/>
          </p:spPr>
        </p:pic>
        <p:pic>
          <p:nvPicPr>
            <p:cNvPr id="51" name="Picture 12"/>
            <p:cNvPicPr>
              <a:picLocks noChangeAspect="1" noChangeArrowheads="1"/>
            </p:cNvPicPr>
            <p:nvPr/>
          </p:nvPicPr>
          <p:blipFill>
            <a:blip r:embed="rId3" cstate="print">
              <a:extLst/>
            </a:blip>
            <a:srcRect/>
            <a:stretch>
              <a:fillRect/>
            </a:stretch>
          </p:blipFill>
          <p:spPr bwMode="auto">
            <a:xfrm rot="19876583">
              <a:off x="3973310" y="2674738"/>
              <a:ext cx="861205" cy="827175"/>
            </a:xfrm>
            <a:prstGeom prst="rect">
              <a:avLst/>
            </a:prstGeom>
            <a:noFill/>
            <a:ln>
              <a:noFill/>
            </a:ln>
            <a:effectLst/>
            <a:scene3d>
              <a:camera prst="isometricOffAxis2Left"/>
              <a:lightRig rig="threePt" dir="t"/>
            </a:scene3d>
            <a:extLst/>
          </p:spPr>
        </p:pic>
        <p:pic>
          <p:nvPicPr>
            <p:cNvPr id="52" name="Picture 12"/>
            <p:cNvPicPr>
              <a:picLocks noChangeAspect="1" noChangeArrowheads="1"/>
            </p:cNvPicPr>
            <p:nvPr/>
          </p:nvPicPr>
          <p:blipFill>
            <a:blip r:embed="rId3" cstate="print">
              <a:extLst/>
            </a:blip>
            <a:srcRect/>
            <a:stretch>
              <a:fillRect/>
            </a:stretch>
          </p:blipFill>
          <p:spPr bwMode="auto">
            <a:xfrm>
              <a:off x="1756280" y="1903305"/>
              <a:ext cx="861205" cy="827175"/>
            </a:xfrm>
            <a:prstGeom prst="rect">
              <a:avLst/>
            </a:prstGeom>
            <a:noFill/>
            <a:ln>
              <a:noFill/>
            </a:ln>
            <a:effectLst/>
            <a:scene3d>
              <a:camera prst="isometricOffAxis1Left"/>
              <a:lightRig rig="threePt" dir="t"/>
            </a:scene3d>
            <a:extLst/>
          </p:spPr>
        </p:pic>
        <p:pic>
          <p:nvPicPr>
            <p:cNvPr id="7478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8441">
              <a:off x="2551822" y="466634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p:cNvPicPr>
              <a:picLocks noChangeAspect="1" noChangeArrowheads="1"/>
            </p:cNvPicPr>
            <p:nvPr/>
          </p:nvPicPr>
          <p:blipFill>
            <a:blip r:embed="rId3" cstate="print">
              <a:extLst/>
            </a:blip>
            <a:srcRect/>
            <a:stretch>
              <a:fillRect/>
            </a:stretch>
          </p:blipFill>
          <p:spPr bwMode="auto">
            <a:xfrm rot="752234">
              <a:off x="4375932" y="3258529"/>
              <a:ext cx="861205" cy="827175"/>
            </a:xfrm>
            <a:prstGeom prst="rect">
              <a:avLst/>
            </a:prstGeom>
            <a:noFill/>
            <a:ln>
              <a:noFill/>
            </a:ln>
            <a:effectLst/>
            <a:scene3d>
              <a:camera prst="isometricOffAxis2Top"/>
              <a:lightRig rig="threePt" dir="t"/>
            </a:scene3d>
            <a:extLst/>
          </p:spPr>
        </p:pic>
        <p:pic>
          <p:nvPicPr>
            <p:cNvPr id="7478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3275">
              <a:off x="2906069" y="1932987"/>
              <a:ext cx="861205" cy="8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אליפסה 55"/>
            <p:cNvSpPr/>
            <p:nvPr/>
          </p:nvSpPr>
          <p:spPr>
            <a:xfrm>
              <a:off x="3394740" y="3180103"/>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7" name="אליפסה 56"/>
            <p:cNvSpPr/>
            <p:nvPr/>
          </p:nvSpPr>
          <p:spPr>
            <a:xfrm rot="2516853">
              <a:off x="1455406" y="4020710"/>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8" name="אליפסה 57"/>
            <p:cNvSpPr/>
            <p:nvPr/>
          </p:nvSpPr>
          <p:spPr>
            <a:xfrm>
              <a:off x="3938661" y="2353258"/>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9" name="אליפסה 58"/>
            <p:cNvSpPr/>
            <p:nvPr/>
          </p:nvSpPr>
          <p:spPr>
            <a:xfrm>
              <a:off x="3761118" y="4868566"/>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0" name="אליפסה 59"/>
            <p:cNvSpPr/>
            <p:nvPr/>
          </p:nvSpPr>
          <p:spPr>
            <a:xfrm>
              <a:off x="1044310" y="2413477"/>
              <a:ext cx="432792" cy="174752"/>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4757" name="קבוצה 7"/>
          <p:cNvGrpSpPr>
            <a:grpSpLocks/>
          </p:cNvGrpSpPr>
          <p:nvPr/>
        </p:nvGrpSpPr>
        <p:grpSpPr bwMode="auto">
          <a:xfrm>
            <a:off x="0" y="4306888"/>
            <a:ext cx="2776538" cy="2551112"/>
            <a:chOff x="-813942" y="4879105"/>
            <a:chExt cx="3187519" cy="2550584"/>
          </a:xfrm>
        </p:grpSpPr>
        <p:sp>
          <p:nvSpPr>
            <p:cNvPr id="62" name="Rectangle 17"/>
            <p:cNvSpPr/>
            <p:nvPr/>
          </p:nvSpPr>
          <p:spPr>
            <a:xfrm>
              <a:off x="-813942" y="4879105"/>
              <a:ext cx="3187519" cy="2550584"/>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u="sng" dirty="0">
                  <a:solidFill>
                    <a:prstClr val="black"/>
                  </a:solidFill>
                </a:rPr>
                <a:t>תאי הדם </a:t>
              </a:r>
            </a:p>
            <a:p>
              <a:pPr fontAlgn="auto">
                <a:spcBef>
                  <a:spcPts val="0"/>
                </a:spcBef>
                <a:spcAft>
                  <a:spcPts val="0"/>
                </a:spcAft>
                <a:defRPr/>
              </a:pPr>
              <a:r>
                <a:rPr lang="he-IL" dirty="0">
                  <a:solidFill>
                    <a:prstClr val="black"/>
                  </a:solidFill>
                </a:rPr>
                <a:t>מהווים כ-45% מנפח הדם. </a:t>
              </a:r>
              <a:r>
                <a:rPr lang="he-IL" u="sng" dirty="0">
                  <a:solidFill>
                    <a:prstClr val="black"/>
                  </a:solidFill>
                </a:rPr>
                <a:t>הם כוללים</a:t>
              </a:r>
              <a:r>
                <a:rPr lang="he-IL" dirty="0">
                  <a:solidFill>
                    <a:prstClr val="black"/>
                  </a:solidFill>
                </a:rPr>
                <a:t>:</a:t>
              </a:r>
            </a:p>
            <a:p>
              <a:pPr fontAlgn="auto">
                <a:spcBef>
                  <a:spcPts val="0"/>
                </a:spcBef>
                <a:spcAft>
                  <a:spcPts val="0"/>
                </a:spcAft>
                <a:defRPr/>
              </a:pPr>
              <a:r>
                <a:rPr lang="he-IL" dirty="0">
                  <a:solidFill>
                    <a:prstClr val="black"/>
                  </a:solidFill>
                </a:rPr>
                <a:t>תאי דם אדומים</a:t>
              </a:r>
            </a:p>
            <a:p>
              <a:pPr fontAlgn="auto">
                <a:spcBef>
                  <a:spcPts val="0"/>
                </a:spcBef>
                <a:spcAft>
                  <a:spcPts val="0"/>
                </a:spcAft>
                <a:defRPr/>
              </a:pPr>
              <a:r>
                <a:rPr lang="he-IL" dirty="0">
                  <a:solidFill>
                    <a:prstClr val="black"/>
                  </a:solidFill>
                </a:rPr>
                <a:t>  </a:t>
              </a:r>
            </a:p>
            <a:p>
              <a:pPr fontAlgn="auto">
                <a:spcBef>
                  <a:spcPts val="0"/>
                </a:spcBef>
                <a:spcAft>
                  <a:spcPts val="0"/>
                </a:spcAft>
                <a:defRPr/>
              </a:pPr>
              <a:r>
                <a:rPr lang="he-IL" dirty="0">
                  <a:solidFill>
                    <a:prstClr val="black"/>
                  </a:solidFill>
                </a:rPr>
                <a:t>תאי דם לבנים </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לוחיות (טסיות) הדם </a:t>
              </a:r>
            </a:p>
            <a:p>
              <a:pPr fontAlgn="auto">
                <a:spcBef>
                  <a:spcPts val="0"/>
                </a:spcBef>
                <a:spcAft>
                  <a:spcPts val="0"/>
                </a:spcAft>
                <a:defRPr/>
              </a:pPr>
              <a:r>
                <a:rPr lang="he-IL" dirty="0">
                  <a:solidFill>
                    <a:prstClr val="black"/>
                  </a:solidFill>
                </a:rPr>
                <a:t>(שהן חלקי תאים)</a:t>
              </a:r>
            </a:p>
            <a:p>
              <a:pPr fontAlgn="auto">
                <a:spcBef>
                  <a:spcPts val="0"/>
                </a:spcBef>
                <a:spcAft>
                  <a:spcPts val="0"/>
                </a:spcAft>
                <a:defRPr/>
              </a:pPr>
              <a:endParaRPr lang="he-IL" dirty="0">
                <a:solidFill>
                  <a:prstClr val="black"/>
                </a:solidFill>
              </a:endParaRPr>
            </a:p>
          </p:txBody>
        </p:sp>
        <p:pic>
          <p:nvPicPr>
            <p:cNvPr id="747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29254">
              <a:off x="-493608" y="5680687"/>
              <a:ext cx="637182" cy="6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אליפסה 64"/>
            <p:cNvSpPr/>
            <p:nvPr/>
          </p:nvSpPr>
          <p:spPr>
            <a:xfrm>
              <a:off x="-384002" y="7145586"/>
              <a:ext cx="369683" cy="157810"/>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74758" name="קבוצה 10"/>
          <p:cNvGrpSpPr>
            <a:grpSpLocks/>
          </p:cNvGrpSpPr>
          <p:nvPr/>
        </p:nvGrpSpPr>
        <p:grpSpPr bwMode="auto">
          <a:xfrm>
            <a:off x="6283325" y="4792663"/>
            <a:ext cx="2573338" cy="1781175"/>
            <a:chOff x="5732138" y="4792715"/>
            <a:chExt cx="2574147" cy="1781743"/>
          </a:xfrm>
        </p:grpSpPr>
        <p:sp>
          <p:nvSpPr>
            <p:cNvPr id="66" name="Rectangle 17"/>
            <p:cNvSpPr/>
            <p:nvPr/>
          </p:nvSpPr>
          <p:spPr>
            <a:xfrm>
              <a:off x="5863942" y="4792715"/>
              <a:ext cx="2435991" cy="1781743"/>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74768" name="מלבן 8"/>
            <p:cNvSpPr>
              <a:spLocks noChangeArrowheads="1"/>
            </p:cNvSpPr>
            <p:nvPr/>
          </p:nvSpPr>
          <p:spPr bwMode="auto">
            <a:xfrm>
              <a:off x="5732138" y="4945164"/>
              <a:ext cx="2574147" cy="147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000000"/>
                  </a:solidFill>
                </a:rPr>
                <a:t>הפלסמה (נוזל הדם)</a:t>
              </a:r>
            </a:p>
            <a:p>
              <a:r>
                <a:rPr lang="he-IL">
                  <a:solidFill>
                    <a:srgbClr val="000000"/>
                  </a:solidFill>
                </a:rPr>
                <a:t>מהווה כ- 55% מנפח הדם. </a:t>
              </a:r>
            </a:p>
            <a:p>
              <a:r>
                <a:rPr lang="he-IL">
                  <a:solidFill>
                    <a:srgbClr val="000000"/>
                  </a:solidFill>
                </a:rPr>
                <a:t>היא מורכבת ממים </a:t>
              </a:r>
            </a:p>
            <a:p>
              <a:r>
                <a:rPr lang="he-IL"/>
                <a:t>שבהם </a:t>
              </a:r>
              <a:r>
                <a:rPr lang="he-IL">
                  <a:solidFill>
                    <a:srgbClr val="000000"/>
                  </a:solidFill>
                </a:rPr>
                <a:t>מומסים </a:t>
              </a:r>
            </a:p>
            <a:p>
              <a:r>
                <a:rPr lang="he-IL">
                  <a:solidFill>
                    <a:srgbClr val="000000"/>
                  </a:solidFill>
                </a:rPr>
                <a:t>חומרים שונים. </a:t>
              </a:r>
            </a:p>
          </p:txBody>
        </p:sp>
      </p:grpSp>
      <p:pic>
        <p:nvPicPr>
          <p:cNvPr id="747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5724525"/>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bwMode="auto">
          <a:xfrm>
            <a:off x="654050" y="2389188"/>
            <a:ext cx="1811338"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הגדלה של טיפת דם</a:t>
            </a:r>
          </a:p>
        </p:txBody>
      </p:sp>
      <p:sp>
        <p:nvSpPr>
          <p:cNvPr id="55" name="Rectangle 17"/>
          <p:cNvSpPr/>
          <p:nvPr/>
        </p:nvSpPr>
        <p:spPr>
          <a:xfrm>
            <a:off x="525463" y="490538"/>
            <a:ext cx="8143875" cy="8763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רקמת הדם מורכבת מנוזל שנקרא פלסמה, </a:t>
            </a:r>
            <a:r>
              <a:rPr lang="he-IL" dirty="0">
                <a:solidFill>
                  <a:schemeClr val="tx1"/>
                </a:solidFill>
              </a:rPr>
              <a:t>מתאים ומחלקי תאים. רקמת הדם שונה משאר הרקמות בגוף בכך שכל מרכיביה נמצאים בתנועה מתמדת. </a:t>
            </a:r>
          </a:p>
          <a:p>
            <a:pPr fontAlgn="auto">
              <a:spcBef>
                <a:spcPts val="0"/>
              </a:spcBef>
              <a:spcAft>
                <a:spcPts val="0"/>
              </a:spcAft>
              <a:defRPr/>
            </a:pPr>
            <a:r>
              <a:rPr lang="he-IL" dirty="0">
                <a:solidFill>
                  <a:prstClr val="black"/>
                </a:solidFill>
              </a:rPr>
              <a:t>נפח הדם באדם בוגר הוא כ-5-4 ליטרים. </a:t>
            </a:r>
          </a:p>
        </p:txBody>
      </p:sp>
      <p:grpSp>
        <p:nvGrpSpPr>
          <p:cNvPr id="74762" name="קבוצה 18"/>
          <p:cNvGrpSpPr>
            <a:grpSpLocks/>
          </p:cNvGrpSpPr>
          <p:nvPr/>
        </p:nvGrpSpPr>
        <p:grpSpPr bwMode="auto">
          <a:xfrm>
            <a:off x="7938" y="1289050"/>
            <a:ext cx="2587625" cy="1173163"/>
            <a:chOff x="0" y="2695345"/>
            <a:chExt cx="2588468" cy="1172864"/>
          </a:xfrm>
        </p:grpSpPr>
        <p:sp>
          <p:nvSpPr>
            <p:cNvPr id="50" name="TextBox 49"/>
            <p:cNvSpPr txBox="1"/>
            <p:nvPr/>
          </p:nvSpPr>
          <p:spPr bwMode="auto">
            <a:xfrm>
              <a:off x="84164" y="2695345"/>
              <a:ext cx="1033800" cy="33805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כלי דם</a:t>
              </a:r>
            </a:p>
          </p:txBody>
        </p:sp>
        <p:pic>
          <p:nvPicPr>
            <p:cNvPr id="7476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67050"/>
              <a:ext cx="2022776" cy="57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מחבר חץ ישר 8"/>
            <p:cNvCxnSpPr/>
            <p:nvPr/>
          </p:nvCxnSpPr>
          <p:spPr>
            <a:xfrm>
              <a:off x="1554668" y="3282570"/>
              <a:ext cx="1033800" cy="585639"/>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אליפסה 17"/>
            <p:cNvSpPr/>
            <p:nvPr/>
          </p:nvSpPr>
          <p:spPr>
            <a:xfrm>
              <a:off x="1418099" y="3214326"/>
              <a:ext cx="295371" cy="1650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3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
        <p:nvSpPr>
          <p:cNvPr id="42"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D51CAC3-3FC0-4A81-849D-8A691E1FC836}"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מקור תאי הדם + שאלה 7</a:t>
            </a:r>
            <a:endParaRPr lang="he-IL" sz="1800" dirty="0" smtClean="0"/>
          </a:p>
        </p:txBody>
      </p:sp>
      <p:sp>
        <p:nvSpPr>
          <p:cNvPr id="10" name="TextBox 9"/>
          <p:cNvSpPr txBox="1"/>
          <p:nvPr/>
        </p:nvSpPr>
        <p:spPr>
          <a:xfrm>
            <a:off x="369888" y="550640"/>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מקורם </a:t>
            </a:r>
            <a:r>
              <a:rPr lang="he-IL" kern="0" dirty="0"/>
              <a:t>של</a:t>
            </a:r>
            <a:r>
              <a:rPr lang="he-IL" kern="0" dirty="0">
                <a:solidFill>
                  <a:schemeClr val="accent6">
                    <a:lumMod val="50000"/>
                    <a:lumOff val="50000"/>
                  </a:schemeClr>
                </a:solidFill>
              </a:rPr>
              <a:t> </a:t>
            </a:r>
            <a:r>
              <a:rPr lang="he-IL" kern="0" dirty="0">
                <a:solidFill>
                  <a:prstClr val="black"/>
                </a:solidFill>
              </a:rPr>
              <a:t>תאי הדם הוא </a:t>
            </a:r>
            <a:r>
              <a:rPr lang="he-IL" kern="0" dirty="0">
                <a:solidFill>
                  <a:schemeClr val="accent3"/>
                </a:solidFill>
              </a:rPr>
              <a:t>בתאי גזע הנמצאים</a:t>
            </a:r>
            <a:r>
              <a:rPr lang="he-IL" kern="0" dirty="0">
                <a:solidFill>
                  <a:prstClr val="black"/>
                </a:solidFill>
              </a:rPr>
              <a:t> </a:t>
            </a:r>
            <a:r>
              <a:rPr lang="he-IL" kern="0" dirty="0">
                <a:solidFill>
                  <a:schemeClr val="accent3"/>
                </a:solidFill>
              </a:rPr>
              <a:t>במח העצמות</a:t>
            </a:r>
            <a:r>
              <a:rPr lang="he-IL" kern="0" dirty="0">
                <a:solidFill>
                  <a:prstClr val="black"/>
                </a:solidFill>
              </a:rPr>
              <a:t>. תאי גזע אלו מתחלקים ומתמיינים לשלושת סוגי תאי הדם: תאי דם אדומים, תאי דם </a:t>
            </a:r>
            <a:r>
              <a:rPr lang="he-IL" kern="0" dirty="0"/>
              <a:t>לבנים </a:t>
            </a:r>
            <a:r>
              <a:rPr lang="he-IL" kern="0" dirty="0">
                <a:solidFill>
                  <a:prstClr val="black"/>
                </a:solidFill>
              </a:rPr>
              <a:t>ולוחיות הדם.</a:t>
            </a:r>
          </a:p>
        </p:txBody>
      </p:sp>
      <p:sp>
        <p:nvSpPr>
          <p:cNvPr id="20" name="TextBox 19"/>
          <p:cNvSpPr txBox="1"/>
          <p:nvPr/>
        </p:nvSpPr>
        <p:spPr>
          <a:xfrm>
            <a:off x="263525" y="5170959"/>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a:t>
            </a:r>
            <a:r>
              <a:rPr lang="he-IL" b="1" kern="0" dirty="0" smtClean="0">
                <a:solidFill>
                  <a:schemeClr val="tx2"/>
                </a:solidFill>
              </a:rPr>
              <a:t>7:</a:t>
            </a:r>
            <a:endParaRPr lang="he-IL" b="1" kern="0" dirty="0">
              <a:solidFill>
                <a:schemeClr val="tx2"/>
              </a:solidFill>
            </a:endParaRPr>
          </a:p>
          <a:p>
            <a:pPr fontAlgn="auto">
              <a:spcBef>
                <a:spcPts val="0"/>
              </a:spcBef>
              <a:spcAft>
                <a:spcPts val="0"/>
              </a:spcAft>
              <a:defRPr/>
            </a:pPr>
            <a:r>
              <a:rPr lang="he-IL" kern="0" dirty="0">
                <a:solidFill>
                  <a:schemeClr val="tx2"/>
                </a:solidFill>
              </a:rPr>
              <a:t>א. מהם תאי גזע?</a:t>
            </a:r>
          </a:p>
          <a:p>
            <a:pPr fontAlgn="auto">
              <a:spcBef>
                <a:spcPts val="0"/>
              </a:spcBef>
              <a:spcAft>
                <a:spcPts val="0"/>
              </a:spcAft>
              <a:defRPr/>
            </a:pPr>
            <a:r>
              <a:rPr lang="he-IL" kern="0" dirty="0">
                <a:solidFill>
                  <a:schemeClr val="tx2"/>
                </a:solidFill>
              </a:rPr>
              <a:t>ב. מהו תהליך התמיינות?</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grpSp>
        <p:nvGrpSpPr>
          <p:cNvPr id="2" name="קבוצה 1"/>
          <p:cNvGrpSpPr/>
          <p:nvPr/>
        </p:nvGrpSpPr>
        <p:grpSpPr>
          <a:xfrm>
            <a:off x="3030463" y="1556891"/>
            <a:ext cx="4498326" cy="3600301"/>
            <a:chOff x="3030463" y="1412875"/>
            <a:chExt cx="4498326" cy="3600301"/>
          </a:xfrm>
        </p:grpSpPr>
        <p:grpSp>
          <p:nvGrpSpPr>
            <p:cNvPr id="91142" name="קבוצה 1"/>
            <p:cNvGrpSpPr>
              <a:grpSpLocks/>
            </p:cNvGrpSpPr>
            <p:nvPr/>
          </p:nvGrpSpPr>
          <p:grpSpPr bwMode="auto">
            <a:xfrm>
              <a:off x="4005263" y="1412875"/>
              <a:ext cx="1776412" cy="1628775"/>
              <a:chOff x="3370249" y="1117819"/>
              <a:chExt cx="1776447" cy="1628733"/>
            </a:xfrm>
          </p:grpSpPr>
          <p:pic>
            <p:nvPicPr>
              <p:cNvPr id="911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מלבן 6"/>
              <p:cNvSpPr>
                <a:spLocks noChangeArrowheads="1"/>
              </p:cNvSpPr>
              <p:nvPr/>
            </p:nvSpPr>
            <p:spPr bwMode="auto">
              <a:xfrm>
                <a:off x="3370249" y="2489935"/>
                <a:ext cx="1776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solidFill>
                      <a:schemeClr val="bg1"/>
                    </a:solidFill>
                    <a:cs typeface="Calibri" pitchFamily="34" charset="0"/>
                  </a:rPr>
                  <a:t>©istockphoto.com/ </a:t>
                </a:r>
                <a:r>
                  <a:rPr lang="en-US" sz="900" dirty="0" err="1">
                    <a:solidFill>
                      <a:schemeClr val="bg1"/>
                    </a:solidFill>
                    <a:cs typeface="Calibri" pitchFamily="34" charset="0"/>
                  </a:rPr>
                  <a:t>luismmolina</a:t>
                </a:r>
                <a:endParaRPr lang="en-US" sz="900" dirty="0">
                  <a:solidFill>
                    <a:schemeClr val="bg1"/>
                  </a:solidFill>
                  <a:cs typeface="Calibri" pitchFamily="34" charset="0"/>
                </a:endParaRPr>
              </a:p>
            </p:txBody>
          </p:sp>
        </p:grpSp>
        <p:pic>
          <p:nvPicPr>
            <p:cNvPr id="911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506788"/>
              <a:ext cx="9493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4913" y="3041650"/>
              <a:ext cx="403225" cy="26035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463" y="3016250"/>
              <a:ext cx="0" cy="4905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300" y="3041650"/>
              <a:ext cx="541338" cy="4651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17202" y="3355355"/>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מלבן 1"/>
            <p:cNvSpPr>
              <a:spLocks noChangeArrowheads="1"/>
            </p:cNvSpPr>
            <p:nvPr/>
          </p:nvSpPr>
          <p:spPr bwMode="auto">
            <a:xfrm>
              <a:off x="3030463" y="4613066"/>
              <a:ext cx="2617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000" dirty="0">
                  <a:latin typeface="Calibri" pitchFamily="34" charset="0"/>
                  <a:cs typeface="Calibri" pitchFamily="34" charset="0"/>
                </a:rPr>
                <a:t>© istockphoto.com/ </a:t>
              </a:r>
              <a:r>
                <a:rPr lang="en-US" sz="1000" dirty="0" err="1" smtClean="0">
                  <a:latin typeface="Calibri" pitchFamily="34" charset="0"/>
                  <a:cs typeface="Calibri" pitchFamily="34" charset="0"/>
                </a:rPr>
                <a:t>Henrik</a:t>
              </a:r>
              <a:r>
                <a:rPr lang="en-US" sz="1000" dirty="0" smtClean="0">
                  <a:latin typeface="Calibri" pitchFamily="34" charset="0"/>
                  <a:cs typeface="Calibri" pitchFamily="34" charset="0"/>
                </a:rPr>
                <a:t> </a:t>
              </a:r>
              <a:r>
                <a:rPr lang="en-US" sz="1000" dirty="0" err="1" smtClean="0">
                  <a:latin typeface="Calibri" pitchFamily="34" charset="0"/>
                  <a:cs typeface="Calibri" pitchFamily="34" charset="0"/>
                </a:rPr>
                <a:t>Jonssonl</a:t>
              </a:r>
              <a:endParaRPr lang="en-US" sz="1000" dirty="0">
                <a:latin typeface="Calibri" pitchFamily="34" charset="0"/>
                <a:cs typeface="Calibri" pitchFamily="34" charset="0"/>
              </a:endParaRPr>
            </a:p>
            <a:p>
              <a:pPr algn="l"/>
              <a:r>
                <a:rPr lang="he-IL" sz="1000" dirty="0">
                  <a:latin typeface="Calibri" pitchFamily="34" charset="0"/>
                  <a:cs typeface="Calibri" pitchFamily="34" charset="0"/>
                </a:rPr>
                <a:t> </a:t>
              </a:r>
              <a:endParaRPr lang="en-US" sz="1000" dirty="0">
                <a:latin typeface="Calibri" pitchFamily="34" charset="0"/>
                <a:cs typeface="Calibri" pitchFamily="34" charset="0"/>
              </a:endParaRPr>
            </a:p>
          </p:txBody>
        </p:sp>
        <p:pic>
          <p:nvPicPr>
            <p:cNvPr id="21" name="Picture 1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7403"/>
                      </a14:imgEffect>
                    </a14:imgLayer>
                  </a14:imgProps>
                </a:ext>
                <a:ext uri="{28A0092B-C50C-407E-A947-70E740481C1C}">
                  <a14:useLocalDpi xmlns:a14="http://schemas.microsoft.com/office/drawing/2010/main" val="0"/>
                </a:ext>
              </a:extLst>
            </a:blip>
            <a:srcRect/>
            <a:stretch>
              <a:fillRect/>
            </a:stretch>
          </p:blipFill>
          <p:spPr bwMode="auto">
            <a:xfrm>
              <a:off x="5240532" y="3302000"/>
              <a:ext cx="96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1"/>
            <p:cNvSpPr>
              <a:spLocks noChangeArrowheads="1"/>
            </p:cNvSpPr>
            <p:nvPr/>
          </p:nvSpPr>
          <p:spPr bwMode="auto">
            <a:xfrm>
              <a:off x="5242789" y="4274130"/>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VISUAL/SCIENCE PHOTO LIBRARY/ DR. STANLEY FLEGLER, VISUALS UNLIMITED</a:t>
              </a:r>
              <a:endParaRPr lang="he-IL" sz="800" dirty="0"/>
            </a:p>
          </p:txBody>
        </p:sp>
      </p:grpSp>
      <p:sp>
        <p:nvSpPr>
          <p:cNvPr id="23"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3E6AEFC-601B-4C27-839F-86BA62AFF27D}"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10" name="TextBox 9"/>
          <p:cNvSpPr txBox="1"/>
          <p:nvPr/>
        </p:nvSpPr>
        <p:spPr>
          <a:xfrm>
            <a:off x="369888" y="550640"/>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מקורם </a:t>
            </a:r>
            <a:r>
              <a:rPr lang="he-IL" kern="0" dirty="0"/>
              <a:t>של</a:t>
            </a:r>
            <a:r>
              <a:rPr lang="he-IL" kern="0" dirty="0">
                <a:solidFill>
                  <a:prstClr val="black"/>
                </a:solidFill>
              </a:rPr>
              <a:t> תאי הדם הוא </a:t>
            </a:r>
            <a:r>
              <a:rPr lang="he-IL" kern="0" dirty="0">
                <a:solidFill>
                  <a:srgbClr val="FF6600"/>
                </a:solidFill>
              </a:rPr>
              <a:t>בתאי גזע הנמצאים</a:t>
            </a:r>
            <a:r>
              <a:rPr lang="he-IL" kern="0" dirty="0">
                <a:solidFill>
                  <a:prstClr val="black"/>
                </a:solidFill>
              </a:rPr>
              <a:t> </a:t>
            </a:r>
            <a:r>
              <a:rPr lang="he-IL" kern="0" dirty="0">
                <a:solidFill>
                  <a:srgbClr val="FF6600"/>
                </a:solidFill>
              </a:rPr>
              <a:t>במח העצמות</a:t>
            </a:r>
            <a:r>
              <a:rPr lang="he-IL" kern="0" dirty="0">
                <a:solidFill>
                  <a:prstClr val="black"/>
                </a:solidFill>
              </a:rPr>
              <a:t>. תאי גזע אלו מתחלקים ומתמיינים לשלושת סוגי תאי הדם: תאי דם אדומים, תאי דם</a:t>
            </a:r>
            <a:r>
              <a:rPr lang="he-IL" kern="0" dirty="0"/>
              <a:t> לבנים </a:t>
            </a:r>
            <a:r>
              <a:rPr lang="he-IL" kern="0" dirty="0">
                <a:solidFill>
                  <a:prstClr val="black"/>
                </a:solidFill>
              </a:rPr>
              <a:t>ולוחיות הדם.</a:t>
            </a:r>
          </a:p>
        </p:txBody>
      </p:sp>
      <p:grpSp>
        <p:nvGrpSpPr>
          <p:cNvPr id="92166" name="קבוצה 2"/>
          <p:cNvGrpSpPr>
            <a:grpSpLocks/>
          </p:cNvGrpSpPr>
          <p:nvPr/>
        </p:nvGrpSpPr>
        <p:grpSpPr bwMode="auto">
          <a:xfrm>
            <a:off x="1397000" y="1279277"/>
            <a:ext cx="2181225" cy="1717675"/>
            <a:chOff x="3347864" y="1412776"/>
            <a:chExt cx="3032414" cy="2812781"/>
          </a:xfrm>
        </p:grpSpPr>
        <p:grpSp>
          <p:nvGrpSpPr>
            <p:cNvPr id="92171" name="קבוצה 1"/>
            <p:cNvGrpSpPr>
              <a:grpSpLocks/>
            </p:cNvGrpSpPr>
            <p:nvPr/>
          </p:nvGrpSpPr>
          <p:grpSpPr bwMode="auto">
            <a:xfrm>
              <a:off x="3704124" y="1412776"/>
              <a:ext cx="2077979" cy="1683139"/>
              <a:chOff x="3068717" y="1117819"/>
              <a:chExt cx="2077979" cy="1683139"/>
            </a:xfrm>
          </p:grpSpPr>
          <p:pic>
            <p:nvPicPr>
              <p:cNvPr id="92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81" y="1117819"/>
                <a:ext cx="1656184" cy="162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1" name="מלבן 6"/>
              <p:cNvSpPr>
                <a:spLocks noChangeArrowheads="1"/>
              </p:cNvSpPr>
              <p:nvPr/>
            </p:nvSpPr>
            <p:spPr bwMode="auto">
              <a:xfrm>
                <a:off x="3068717" y="2489935"/>
                <a:ext cx="2077979" cy="31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FFFFFF"/>
                    </a:solidFill>
                    <a:cs typeface="Calibri" pitchFamily="34" charset="0"/>
                  </a:rPr>
                  <a:t>©istockphoto.com/ luismmolina</a:t>
                </a:r>
              </a:p>
            </p:txBody>
          </p:sp>
        </p:grpSp>
        <p:pic>
          <p:nvPicPr>
            <p:cNvPr id="921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208" y="3301705"/>
              <a:ext cx="962070" cy="92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787" y="3507249"/>
              <a:ext cx="9493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אליפסה 11"/>
            <p:cNvSpPr/>
            <p:nvPr/>
          </p:nvSpPr>
          <p:spPr bwMode="auto">
            <a:xfrm>
              <a:off x="3347864" y="3560342"/>
              <a:ext cx="322018" cy="335304"/>
            </a:xfrm>
            <a:prstGeom prst="ellipse">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8" name="מחבר חץ ישר 7"/>
            <p:cNvCxnSpPr/>
            <p:nvPr/>
          </p:nvCxnSpPr>
          <p:spPr>
            <a:xfrm>
              <a:off x="5016354" y="3040134"/>
              <a:ext cx="401673" cy="26256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4716202" y="3014137"/>
              <a:ext cx="0" cy="49392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a:off x="3670086" y="3040134"/>
              <a:ext cx="540715" cy="46793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39713" y="1492250"/>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a:t>
            </a:r>
            <a:r>
              <a:rPr lang="he-IL" b="1" kern="0" dirty="0" smtClean="0">
                <a:solidFill>
                  <a:srgbClr val="1F497D"/>
                </a:solidFill>
              </a:rPr>
              <a:t>7:</a:t>
            </a:r>
            <a:endParaRPr lang="he-IL" b="1" kern="0" dirty="0">
              <a:solidFill>
                <a:srgbClr val="1F497D"/>
              </a:solidFill>
            </a:endParaRPr>
          </a:p>
          <a:p>
            <a:pPr fontAlgn="auto">
              <a:spcBef>
                <a:spcPts val="0"/>
              </a:spcBef>
              <a:spcAft>
                <a:spcPts val="0"/>
              </a:spcAft>
              <a:defRPr/>
            </a:pPr>
            <a:r>
              <a:rPr lang="he-IL" kern="0" dirty="0">
                <a:solidFill>
                  <a:srgbClr val="1F497D"/>
                </a:solidFill>
              </a:rPr>
              <a:t>א. מהם תאי גזע?</a:t>
            </a:r>
          </a:p>
          <a:p>
            <a:pPr fontAlgn="auto">
              <a:spcBef>
                <a:spcPts val="0"/>
              </a:spcBef>
              <a:spcAft>
                <a:spcPts val="0"/>
              </a:spcAft>
              <a:defRPr/>
            </a:pPr>
            <a:r>
              <a:rPr lang="he-IL" kern="0" dirty="0">
                <a:solidFill>
                  <a:srgbClr val="1F497D"/>
                </a:solidFill>
              </a:rPr>
              <a:t>ב. מהו תהליך התמיינות?</a:t>
            </a:r>
          </a:p>
        </p:txBody>
      </p:sp>
      <p:sp>
        <p:nvSpPr>
          <p:cNvPr id="17" name="Rectangle 20"/>
          <p:cNvSpPr/>
          <p:nvPr/>
        </p:nvSpPr>
        <p:spPr bwMode="auto">
          <a:xfrm>
            <a:off x="414338" y="3200251"/>
            <a:ext cx="8196262" cy="18129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תאי גזע הם תאים שעדיין לא עברו התמיינות. תאי גזע הם בעלי פוטנציאל להתמיין לסוגי תאים שונים. התאים הראשונים של העובר הם תאי גזע, וגם בגוף הבוגר יש תאי גזע </a:t>
            </a:r>
            <a:r>
              <a:rPr lang="he-IL" kern="0" dirty="0">
                <a:latin typeface="Arial"/>
                <a:cs typeface="Arial"/>
              </a:rPr>
              <a:t>במקומות שונים בגוף (בעור, באפיתל המעי, במח העצם).</a:t>
            </a:r>
          </a:p>
          <a:p>
            <a:pPr fontAlgn="auto">
              <a:spcBef>
                <a:spcPts val="0"/>
              </a:spcBef>
              <a:spcAft>
                <a:spcPts val="0"/>
              </a:spcAft>
              <a:defRPr/>
            </a:pPr>
            <a:r>
              <a:rPr lang="he-IL" kern="0" dirty="0">
                <a:latin typeface="Arial"/>
                <a:cs typeface="Arial"/>
              </a:rPr>
              <a:t>ב. התמיינות היא תהליך שבו תאים רוכשים צורה, מבנה, ופעילות ייחודיים (בכל תאי הגוף יש אותם הגנים, אך בתהליך ההתמיינות מתבטאים גנים שונים </a:t>
            </a:r>
            <a:r>
              <a:rPr lang="he-IL" kern="0" dirty="0">
                <a:solidFill>
                  <a:prstClr val="black"/>
                </a:solidFill>
                <a:latin typeface="Arial"/>
                <a:cs typeface="Arial"/>
              </a:rPr>
              <a:t>בתאים השונים).</a:t>
            </a:r>
          </a:p>
        </p:txBody>
      </p:sp>
      <p:sp>
        <p:nvSpPr>
          <p:cNvPr id="18" name="הסבר מלבני 17"/>
          <p:cNvSpPr/>
          <p:nvPr/>
        </p:nvSpPr>
        <p:spPr>
          <a:xfrm>
            <a:off x="742950" y="5329238"/>
            <a:ext cx="7691438" cy="1268412"/>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9" name="TextBox 18"/>
          <p:cNvSpPr txBox="1"/>
          <p:nvPr/>
        </p:nvSpPr>
        <p:spPr>
          <a:xfrm>
            <a:off x="-107950" y="5456238"/>
            <a:ext cx="8397875" cy="9223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אצל אנשים החולים בסרטן הדם, מח העצמות נפגע ולכן יצירת תאי הדם נפגעת.</a:t>
            </a:r>
          </a:p>
          <a:p>
            <a:pPr fontAlgn="auto">
              <a:spcBef>
                <a:spcPts val="0"/>
              </a:spcBef>
              <a:spcAft>
                <a:spcPts val="0"/>
              </a:spcAft>
              <a:defRPr/>
            </a:pPr>
            <a:r>
              <a:rPr lang="he-IL" dirty="0">
                <a:latin typeface="Arial"/>
                <a:cs typeface="Arial"/>
              </a:rPr>
              <a:t>לעתים, השתלת מח עצם (המכיל תאי גזע) עשויה לפתור את הבעיה. </a:t>
            </a:r>
          </a:p>
          <a:p>
            <a:pPr fontAlgn="auto">
              <a:spcBef>
                <a:spcPts val="0"/>
              </a:spcBef>
              <a:spcAft>
                <a:spcPts val="0"/>
              </a:spcAft>
              <a:defRPr/>
            </a:pPr>
            <a:r>
              <a:rPr lang="he-IL" dirty="0">
                <a:latin typeface="Arial"/>
                <a:cs typeface="Arial"/>
              </a:rPr>
              <a:t>(בתנאי שיימצא תורם מתאים והשתל לא יידחה </a:t>
            </a:r>
            <a:r>
              <a:rPr lang="he-IL" dirty="0">
                <a:solidFill>
                  <a:prstClr val="black"/>
                </a:solidFill>
                <a:latin typeface="Arial"/>
                <a:cs typeface="Arial"/>
              </a:rPr>
              <a:t>על ידי מערכת החיסון של החולה).</a:t>
            </a:r>
          </a:p>
        </p:txBody>
      </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22"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15E561-6E37-4AF6-87B3-C22F0731D7E3}"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תאי דם אדומים</a:t>
            </a:r>
            <a:endParaRPr lang="he-IL" sz="1800" dirty="0" smtClean="0"/>
          </a:p>
        </p:txBody>
      </p:sp>
      <p:sp>
        <p:nvSpPr>
          <p:cNvPr id="7" name="TextBox 6"/>
          <p:cNvSpPr txBox="1"/>
          <p:nvPr/>
        </p:nvSpPr>
        <p:spPr>
          <a:xfrm>
            <a:off x="409575" y="548680"/>
            <a:ext cx="8397875" cy="175432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התפקיד העיקרי של תאי הדם האדומים הוא הובלת חמצן. </a:t>
            </a:r>
            <a:r>
              <a:rPr lang="he-IL" kern="0" dirty="0" smtClean="0">
                <a:solidFill>
                  <a:schemeClr val="accent3"/>
                </a:solidFill>
              </a:rPr>
              <a:t>המגבלה </a:t>
            </a:r>
            <a:r>
              <a:rPr lang="he-IL" kern="0" dirty="0">
                <a:solidFill>
                  <a:schemeClr val="accent3"/>
                </a:solidFill>
              </a:rPr>
              <a:t>העיקרית של הובלת חמצן בדם היא </a:t>
            </a:r>
            <a:r>
              <a:rPr lang="he-IL" u="sng" kern="0" dirty="0">
                <a:solidFill>
                  <a:schemeClr val="accent3"/>
                </a:solidFill>
              </a:rPr>
              <a:t>מסיסותו הנמוכה במים</a:t>
            </a:r>
            <a:r>
              <a:rPr lang="he-IL" kern="0" dirty="0">
                <a:solidFill>
                  <a:schemeClr val="accent3"/>
                </a:solidFill>
              </a:rPr>
              <a:t>. הובלת החמצן כשהוא קשור להמוגלובין היא הפתרון שהתפתח במהלך האבולוציה</a:t>
            </a:r>
            <a:r>
              <a:rPr lang="he-IL" kern="0" dirty="0">
                <a:solidFill>
                  <a:prstClr val="black"/>
                </a:solidFill>
              </a:rPr>
              <a:t>. רק כ-2% </a:t>
            </a:r>
            <a:r>
              <a:rPr lang="he-IL" kern="0" dirty="0"/>
              <a:t>של החמצן מועברים כשהם מומסים בפלסמה, שאר החמצן מועבר כשהוא קשור להמוגלובין בתוך תאי הדם האדומים. גם בדם של כל החולייתנים כגון עופות ודגים יש המוגלובין. </a:t>
            </a:r>
          </a:p>
          <a:p>
            <a:pPr fontAlgn="auto">
              <a:spcBef>
                <a:spcPts val="0"/>
              </a:spcBef>
              <a:spcAft>
                <a:spcPts val="0"/>
              </a:spcAft>
              <a:defRPr/>
            </a:pPr>
            <a:endParaRPr lang="he-IL" kern="0" dirty="0"/>
          </a:p>
        </p:txBody>
      </p:sp>
      <p:pic>
        <p:nvPicPr>
          <p:cNvPr id="11879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3019448"/>
            <a:ext cx="2663675" cy="255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מלבן 1"/>
          <p:cNvSpPr>
            <a:spLocks noChangeArrowheads="1"/>
          </p:cNvSpPr>
          <p:nvPr/>
        </p:nvSpPr>
        <p:spPr bwMode="auto">
          <a:xfrm>
            <a:off x="2250307" y="5661372"/>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t>VISUAL/SCIENCE PHOTO LIBRARY/ DR. STANLEY FLEGLER, VISUALS UNLIMITED</a:t>
            </a:r>
            <a:endParaRPr lang="he-IL" sz="800" dirty="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10"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07263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15E561-6E37-4AF6-87B3-C22F0731D7E3}"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המוגלובין</a:t>
            </a:r>
            <a:endParaRPr lang="he-IL" sz="1800" dirty="0" smtClean="0"/>
          </a:p>
        </p:txBody>
      </p:sp>
      <p:sp>
        <p:nvSpPr>
          <p:cNvPr id="7" name="TextBox 6"/>
          <p:cNvSpPr txBox="1"/>
          <p:nvPr/>
        </p:nvSpPr>
        <p:spPr>
          <a:xfrm>
            <a:off x="409575" y="561454"/>
            <a:ext cx="8397875"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rPr>
              <a:t>בתוך תאי הדם האדומים מצוי </a:t>
            </a:r>
            <a:r>
              <a:rPr lang="he-IL" kern="0" dirty="0">
                <a:solidFill>
                  <a:srgbClr val="FF6600"/>
                </a:solidFill>
              </a:rPr>
              <a:t>ההמוגלובין,</a:t>
            </a:r>
            <a:r>
              <a:rPr lang="he-IL" kern="0" dirty="0">
                <a:solidFill>
                  <a:prstClr val="black"/>
                </a:solidFill>
              </a:rPr>
              <a:t> שהוא חלבון אדום, המכיל אטומי ברזל, </a:t>
            </a:r>
            <a:r>
              <a:rPr lang="he-IL" kern="0" dirty="0">
                <a:solidFill>
                  <a:srgbClr val="FF6600"/>
                </a:solidFill>
              </a:rPr>
              <a:t>הקושר חמצן בקשר הפיך</a:t>
            </a:r>
            <a:r>
              <a:rPr lang="he-IL" kern="0" dirty="0">
                <a:solidFill>
                  <a:prstClr val="black"/>
                </a:solidFill>
              </a:rPr>
              <a:t>: בנימי הריאות הוא קושר חמצן, ואילו בנימים שבקרבת תאי הגוף הקשר ניתק, והחמצן יוצא מתאי הדם האדומים אל הפלסמה וממנה עובר לתאים</a:t>
            </a:r>
            <a:r>
              <a:rPr lang="he-IL" kern="0" dirty="0" smtClean="0">
                <a:solidFill>
                  <a:prstClr val="black"/>
                </a:solidFill>
              </a:rPr>
              <a:t>.</a:t>
            </a:r>
            <a:endParaRPr lang="he-IL" kern="0" dirty="0">
              <a:solidFill>
                <a:prstClr val="black"/>
              </a:solidFill>
            </a:endParaRP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10"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9" name="קבוצה 8"/>
          <p:cNvGrpSpPr/>
          <p:nvPr/>
        </p:nvGrpSpPr>
        <p:grpSpPr>
          <a:xfrm>
            <a:off x="889136" y="1902241"/>
            <a:ext cx="7571296" cy="3182943"/>
            <a:chOff x="889136" y="1485120"/>
            <a:chExt cx="7571296" cy="318294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36" y="1516025"/>
              <a:ext cx="3152037" cy="315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489" y="1485120"/>
              <a:ext cx="3182943" cy="318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חץ שמאלה-ימינה 1"/>
            <p:cNvSpPr/>
            <p:nvPr/>
          </p:nvSpPr>
          <p:spPr>
            <a:xfrm>
              <a:off x="4041173" y="2780928"/>
              <a:ext cx="1236316" cy="72008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65108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180528" y="35347"/>
            <a:ext cx="8924745" cy="441325"/>
          </a:xfrm>
        </p:spPr>
        <p:txBody>
          <a:bodyPr/>
          <a:lstStyle/>
          <a:p>
            <a:pPr fontAlgn="auto">
              <a:defRPr/>
            </a:pPr>
            <a:r>
              <a:rPr lang="he-IL" sz="1800" b="1" dirty="0" smtClean="0">
                <a:solidFill>
                  <a:schemeClr val="accent3"/>
                </a:solidFill>
                <a:ea typeface="+mn-ea"/>
              </a:rPr>
              <a:t>הדמיות המתארות את תפקודה </a:t>
            </a:r>
            <a:r>
              <a:rPr lang="he-IL" sz="1800" b="1" dirty="0">
                <a:solidFill>
                  <a:schemeClr val="accent3"/>
                </a:solidFill>
                <a:ea typeface="+mn-ea"/>
              </a:rPr>
              <a:t>של מערכת ההובלה </a:t>
            </a:r>
            <a:r>
              <a:rPr lang="he-IL" sz="1800" b="1" dirty="0" smtClean="0">
                <a:solidFill>
                  <a:schemeClr val="accent3"/>
                </a:solidFill>
                <a:ea typeface="+mn-ea"/>
              </a:rPr>
              <a:t>בהעברת חמצן מהריאות לרקמות </a:t>
            </a:r>
            <a:endParaRPr lang="he-IL" sz="1800" b="1" dirty="0">
              <a:solidFill>
                <a:schemeClr val="accent3"/>
              </a:solidFill>
              <a:ea typeface="+mn-ea"/>
            </a:endParaRPr>
          </a:p>
        </p:txBody>
      </p:sp>
      <p:sp>
        <p:nvSpPr>
          <p:cNvPr id="16" name="TextBox 15"/>
          <p:cNvSpPr txBox="1"/>
          <p:nvPr/>
        </p:nvSpPr>
        <p:spPr>
          <a:xfrm>
            <a:off x="415925" y="5312072"/>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smtClean="0">
                <a:solidFill>
                  <a:srgbClr val="1F497D"/>
                </a:solidFill>
                <a:hlinkClick r:id="rId2"/>
              </a:rPr>
              <a:t>הדמיה: מעבר </a:t>
            </a:r>
            <a:r>
              <a:rPr lang="he-IL" dirty="0">
                <a:solidFill>
                  <a:srgbClr val="1F497D"/>
                </a:solidFill>
                <a:hlinkClick r:id="rId2"/>
              </a:rPr>
              <a:t>חמצן וחומרי מזון אל התאים </a:t>
            </a:r>
            <a:endParaRPr lang="he-IL" dirty="0" smtClean="0">
              <a:solidFill>
                <a:srgbClr val="1F497D"/>
              </a:solidFill>
              <a:hlinkClick r:id=""/>
            </a:endParaRPr>
          </a:p>
          <a:p>
            <a:pPr algn="ctr" fontAlgn="auto">
              <a:spcBef>
                <a:spcPts val="0"/>
              </a:spcBef>
              <a:spcAft>
                <a:spcPts val="0"/>
              </a:spcAft>
              <a:defRPr/>
            </a:pPr>
            <a:endParaRPr lang="he-IL" dirty="0">
              <a:solidFill>
                <a:srgbClr val="1F497D"/>
              </a:solidFill>
              <a:hlinkClick r:id=""/>
            </a:endParaRPr>
          </a:p>
        </p:txBody>
      </p:sp>
      <p:sp>
        <p:nvSpPr>
          <p:cNvPr id="8" name="Slide Number Placeholder 8"/>
          <p:cNvSpPr txBox="1">
            <a:spLocks/>
          </p:cNvSpPr>
          <p:nvPr/>
        </p:nvSpPr>
        <p:spPr bwMode="auto">
          <a:xfrm>
            <a:off x="219255" y="649287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564" y="2071712"/>
            <a:ext cx="721690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מלבן 9"/>
          <p:cNvSpPr/>
          <p:nvPr/>
        </p:nvSpPr>
        <p:spPr>
          <a:xfrm>
            <a:off x="624234" y="742950"/>
            <a:ext cx="7632848" cy="646331"/>
          </a:xfrm>
          <a:prstGeom prst="rect">
            <a:avLst/>
          </a:prstGeom>
        </p:spPr>
        <p:txBody>
          <a:bodyPr wrap="square">
            <a:spAutoFit/>
          </a:bodyPr>
          <a:lstStyle/>
          <a:p>
            <a:r>
              <a:rPr lang="he-IL" kern="0" dirty="0" smtClean="0">
                <a:solidFill>
                  <a:prstClr val="black"/>
                </a:solidFill>
                <a:hlinkClick r:id="rId4"/>
              </a:rPr>
              <a:t>סרטון</a:t>
            </a:r>
            <a:r>
              <a:rPr lang="he-IL" kern="0" dirty="0" smtClean="0">
                <a:solidFill>
                  <a:prstClr val="black"/>
                </a:solidFill>
              </a:rPr>
              <a:t> המראה את קישור החמצן להמוגלובין בנימי הריאות, ושחרור החמצן בנימים ברקמות. </a:t>
            </a:r>
            <a:r>
              <a:rPr lang="he-IL" sz="1400" kern="0" dirty="0" smtClean="0">
                <a:solidFill>
                  <a:prstClr val="black"/>
                </a:solidFill>
              </a:rPr>
              <a:t>(מספיק לצפות רק בדקה וחצי הראשונות של הסרטון. שאר הזמן – הרחבה).</a:t>
            </a:r>
            <a:endParaRPr lang="he-IL" sz="1400" dirty="0">
              <a:solidFill>
                <a:prstClr val="black"/>
              </a:solidFill>
            </a:endParaRPr>
          </a:p>
        </p:txBody>
      </p:sp>
      <p:sp>
        <p:nvSpPr>
          <p:cNvPr id="12" name="Rectangle 3"/>
          <p:cNvSpPr/>
          <p:nvPr/>
        </p:nvSpPr>
        <p:spPr>
          <a:xfrm>
            <a:off x="384175" y="2014810"/>
            <a:ext cx="8215313" cy="46038"/>
          </a:xfrm>
          <a:prstGeom prst="rect">
            <a:avLst/>
          </a:prstGeom>
          <a:blipFill dpi="0" rotWithShape="1">
            <a:blip r:embed="rId5"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38884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שאלה 8: מעבר חמצן מהנאדיות אל הדם</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7F4740-F79D-499C-9F30-6BCF13E6A4BF}" type="slidenum">
              <a:rPr lang="he-IL" sz="1200" smtClean="0">
                <a:solidFill>
                  <a:prstClr val="white">
                    <a:lumMod val="75000"/>
                  </a:prstClr>
                </a:solidFill>
              </a:rPr>
              <a:pPr fontAlgn="base">
                <a:spcBef>
                  <a:spcPct val="0"/>
                </a:spcBef>
                <a:spcAft>
                  <a:spcPct val="0"/>
                </a:spcAft>
                <a:defRPr/>
              </a:pPr>
              <a:t>25</a:t>
            </a:fld>
            <a:endParaRPr lang="he-IL" sz="1200" dirty="0" smtClean="0">
              <a:solidFill>
                <a:prstClr val="white">
                  <a:lumMod val="75000"/>
                </a:prstClr>
              </a:solidFill>
            </a:endParaRPr>
          </a:p>
        </p:txBody>
      </p:sp>
      <p:sp>
        <p:nvSpPr>
          <p:cNvPr id="186374" name="מלבן 7193"/>
          <p:cNvSpPr>
            <a:spLocks noChangeArrowheads="1"/>
          </p:cNvSpPr>
          <p:nvPr/>
        </p:nvSpPr>
        <p:spPr bwMode="auto">
          <a:xfrm>
            <a:off x="703486" y="5910371"/>
            <a:ext cx="3796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he-IL" sz="1600" dirty="0" smtClean="0">
                <a:solidFill>
                  <a:prstClr val="black"/>
                </a:solidFill>
              </a:rPr>
              <a:t>צבעו </a:t>
            </a:r>
            <a:r>
              <a:rPr lang="he-IL" sz="1600" dirty="0">
                <a:solidFill>
                  <a:prstClr val="black"/>
                </a:solidFill>
              </a:rPr>
              <a:t>של ההמוגלובין משתנה </a:t>
            </a:r>
            <a:r>
              <a:rPr lang="he-IL" sz="1600" dirty="0" smtClean="0">
                <a:solidFill>
                  <a:prstClr val="black"/>
                </a:solidFill>
              </a:rPr>
              <a:t>מאדום כהה לאדום בהיר כאשר החמצן נקשר אליו, </a:t>
            </a:r>
            <a:r>
              <a:rPr lang="he-IL" sz="1600" dirty="0">
                <a:solidFill>
                  <a:prstClr val="black"/>
                </a:solidFill>
              </a:rPr>
              <a:t>ולכן </a:t>
            </a:r>
            <a:r>
              <a:rPr lang="he-IL" sz="1600" dirty="0" smtClean="0">
                <a:solidFill>
                  <a:prstClr val="black"/>
                </a:solidFill>
              </a:rPr>
              <a:t>צבע </a:t>
            </a:r>
            <a:r>
              <a:rPr lang="he-IL" sz="1600" dirty="0">
                <a:solidFill>
                  <a:prstClr val="black"/>
                </a:solidFill>
              </a:rPr>
              <a:t>תאי הדם </a:t>
            </a:r>
            <a:r>
              <a:rPr lang="he-IL" sz="1600" dirty="0" smtClean="0">
                <a:solidFill>
                  <a:prstClr val="black"/>
                </a:solidFill>
              </a:rPr>
              <a:t>האדומים משתנה. </a:t>
            </a:r>
            <a:endParaRPr lang="he-IL" sz="1600" dirty="0">
              <a:solidFill>
                <a:prstClr val="black"/>
              </a:solidFill>
            </a:endParaRPr>
          </a:p>
        </p:txBody>
      </p:sp>
      <p:grpSp>
        <p:nvGrpSpPr>
          <p:cNvPr id="10" name="קבוצה 9"/>
          <p:cNvGrpSpPr/>
          <p:nvPr/>
        </p:nvGrpSpPr>
        <p:grpSpPr>
          <a:xfrm>
            <a:off x="338833" y="1694397"/>
            <a:ext cx="5031886" cy="4232777"/>
            <a:chOff x="4033837" y="2184651"/>
            <a:chExt cx="5031886" cy="4232777"/>
          </a:xfrm>
        </p:grpSpPr>
        <p:grpSp>
          <p:nvGrpSpPr>
            <p:cNvPr id="186380" name="קבוצה 7185"/>
            <p:cNvGrpSpPr>
              <a:grpSpLocks/>
            </p:cNvGrpSpPr>
            <p:nvPr/>
          </p:nvGrpSpPr>
          <p:grpSpPr bwMode="auto">
            <a:xfrm>
              <a:off x="4033837" y="2184651"/>
              <a:ext cx="5031886" cy="4232777"/>
              <a:chOff x="-218020" y="1931226"/>
              <a:chExt cx="5032107" cy="4234078"/>
            </a:xfrm>
          </p:grpSpPr>
          <p:grpSp>
            <p:nvGrpSpPr>
              <p:cNvPr id="186480" name="קבוצה 7183"/>
              <p:cNvGrpSpPr>
                <a:grpSpLocks/>
              </p:cNvGrpSpPr>
              <p:nvPr/>
            </p:nvGrpSpPr>
            <p:grpSpPr bwMode="auto">
              <a:xfrm>
                <a:off x="-218020" y="1931226"/>
                <a:ext cx="5032107" cy="3954592"/>
                <a:chOff x="-629884" y="2050288"/>
                <a:chExt cx="5236807" cy="3954592"/>
              </a:xfrm>
            </p:grpSpPr>
            <p:sp>
              <p:nvSpPr>
                <p:cNvPr id="2" name="אליפסה 1"/>
                <p:cNvSpPr/>
                <p:nvPr/>
              </p:nvSpPr>
              <p:spPr>
                <a:xfrm>
                  <a:off x="-629884" y="2050288"/>
                  <a:ext cx="5236807" cy="2627794"/>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86485" name="קבוצה 7176"/>
                <p:cNvGrpSpPr>
                  <a:grpSpLocks/>
                </p:cNvGrpSpPr>
                <p:nvPr/>
              </p:nvGrpSpPr>
              <p:grpSpPr bwMode="auto">
                <a:xfrm>
                  <a:off x="-321563" y="2793969"/>
                  <a:ext cx="4066485" cy="3210911"/>
                  <a:chOff x="328806" y="2770864"/>
                  <a:chExt cx="4066485" cy="3210911"/>
                </a:xfrm>
              </p:grpSpPr>
              <p:sp>
                <p:nvSpPr>
                  <p:cNvPr id="7176" name="מלבן 7175"/>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86489"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3695246"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5"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7"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 name="אליפסה 31"/>
                  <p:cNvSpPr/>
                  <p:nvPr/>
                </p:nvSpPr>
                <p:spPr bwMode="auto">
                  <a:xfrm>
                    <a:off x="3300003" y="4520826"/>
                    <a:ext cx="493992" cy="17944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40" name="Picture 12"/>
                  <p:cNvPicPr>
                    <a:picLocks noChangeAspect="1" noChangeArrowheads="1"/>
                  </p:cNvPicPr>
                  <p:nvPr/>
                </p:nvPicPr>
                <p:blipFill>
                  <a:blip r:embed="rId3" cstate="email">
                    <a:extLst/>
                  </a:blip>
                  <a:srcRect/>
                  <a:stretch>
                    <a:fillRect/>
                  </a:stretch>
                </p:blipFill>
                <p:spPr bwMode="auto">
                  <a:xfrm rot="5400000">
                    <a:off x="1084442" y="4671139"/>
                    <a:ext cx="1070841" cy="795450"/>
                  </a:xfrm>
                  <a:prstGeom prst="rect">
                    <a:avLst/>
                  </a:prstGeom>
                  <a:noFill/>
                  <a:ln>
                    <a:noFill/>
                  </a:ln>
                  <a:effectLst/>
                  <a:scene3d>
                    <a:camera prst="isometricOffAxis1Left"/>
                    <a:lightRig rig="threePt" dir="t"/>
                  </a:scene3d>
                  <a:extLst/>
                </p:spPr>
              </p:pic>
              <p:sp>
                <p:nvSpPr>
                  <p:cNvPr id="55" name="TextBox 54"/>
                  <p:cNvSpPr txBox="1"/>
                  <p:nvPr/>
                </p:nvSpPr>
                <p:spPr bwMode="auto">
                  <a:xfrm>
                    <a:off x="329438" y="4790784"/>
                    <a:ext cx="1070593" cy="33865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nvGrpSpPr>
                  <p:cNvPr id="186511" name="קבוצה 1"/>
                  <p:cNvGrpSpPr>
                    <a:grpSpLocks/>
                  </p:cNvGrpSpPr>
                  <p:nvPr/>
                </p:nvGrpSpPr>
                <p:grpSpPr bwMode="auto">
                  <a:xfrm>
                    <a:off x="521087" y="2907430"/>
                    <a:ext cx="3874203" cy="2909736"/>
                    <a:chOff x="3072309" y="3308375"/>
                    <a:chExt cx="3803947" cy="2240324"/>
                  </a:xfrm>
                </p:grpSpPr>
                <p:sp>
                  <p:nvSpPr>
                    <p:cNvPr id="67"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69" name="TextBox 68"/>
                    <p:cNvSpPr txBox="1"/>
                    <p:nvPr/>
                  </p:nvSpPr>
                  <p:spPr>
                    <a:xfrm>
                      <a:off x="3072309" y="3308375"/>
                      <a:ext cx="1729254" cy="26074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pic>
                  <p:nvPicPr>
                    <p:cNvPr id="1865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65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9304">
                    <a:off x="3038976" y="4740829"/>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אליפסה 80"/>
                  <p:cNvSpPr/>
                  <p:nvPr/>
                </p:nvSpPr>
                <p:spPr bwMode="auto">
                  <a:xfrm>
                    <a:off x="2031152" y="4487478"/>
                    <a:ext cx="493992" cy="15244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2" name="אליפסה 81"/>
                  <p:cNvSpPr/>
                  <p:nvPr/>
                </p:nvSpPr>
                <p:spPr bwMode="auto">
                  <a:xfrm>
                    <a:off x="942385" y="4490654"/>
                    <a:ext cx="497298" cy="17944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4" name="אליפסה 83"/>
                  <p:cNvSpPr/>
                  <p:nvPr/>
                </p:nvSpPr>
                <p:spPr bwMode="auto">
                  <a:xfrm>
                    <a:off x="3823735" y="5511731"/>
                    <a:ext cx="351908" cy="14768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5" name="אליפסה 84"/>
                  <p:cNvSpPr/>
                  <p:nvPr/>
                </p:nvSpPr>
                <p:spPr bwMode="auto">
                  <a:xfrm>
                    <a:off x="2901835" y="5479971"/>
                    <a:ext cx="495645" cy="17944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7" name="אליפסה 86"/>
                  <p:cNvSpPr/>
                  <p:nvPr/>
                </p:nvSpPr>
                <p:spPr bwMode="auto">
                  <a:xfrm>
                    <a:off x="1875850" y="5510142"/>
                    <a:ext cx="493992" cy="17944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8" name="אליפסה 87"/>
                  <p:cNvSpPr/>
                  <p:nvPr/>
                </p:nvSpPr>
                <p:spPr bwMode="auto">
                  <a:xfrm>
                    <a:off x="872995" y="5594306"/>
                    <a:ext cx="318865" cy="10321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78" name="אליפסה 77"/>
                  <p:cNvSpPr/>
                  <p:nvPr/>
                </p:nvSpPr>
                <p:spPr bwMode="auto">
                  <a:xfrm>
                    <a:off x="2179846" y="5040098"/>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אליפסה 79"/>
                  <p:cNvSpPr/>
                  <p:nvPr/>
                </p:nvSpPr>
                <p:spPr bwMode="auto">
                  <a:xfrm>
                    <a:off x="2191410" y="509567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1" name="אליפסה 90"/>
                  <p:cNvSpPr/>
                  <p:nvPr/>
                </p:nvSpPr>
                <p:spPr bwMode="auto">
                  <a:xfrm>
                    <a:off x="2316974" y="4995634"/>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אליפסה 91"/>
                  <p:cNvSpPr/>
                  <p:nvPr/>
                </p:nvSpPr>
                <p:spPr bwMode="auto">
                  <a:xfrm>
                    <a:off x="2328539" y="505121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אליפסה 93"/>
                  <p:cNvSpPr/>
                  <p:nvPr/>
                </p:nvSpPr>
                <p:spPr bwMode="auto">
                  <a:xfrm>
                    <a:off x="2168280" y="4846363"/>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 name="אליפסה 94"/>
                  <p:cNvSpPr/>
                  <p:nvPr/>
                </p:nvSpPr>
                <p:spPr bwMode="auto">
                  <a:xfrm>
                    <a:off x="2179846" y="490194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אליפסה 96"/>
                  <p:cNvSpPr/>
                  <p:nvPr/>
                </p:nvSpPr>
                <p:spPr bwMode="auto">
                  <a:xfrm>
                    <a:off x="2102194" y="508297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אליפסה 97"/>
                  <p:cNvSpPr/>
                  <p:nvPr/>
                </p:nvSpPr>
                <p:spPr bwMode="auto">
                  <a:xfrm>
                    <a:off x="2112107" y="5138553"/>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1" name="אליפסה 100"/>
                  <p:cNvSpPr/>
                  <p:nvPr/>
                </p:nvSpPr>
                <p:spPr bwMode="auto">
                  <a:xfrm>
                    <a:off x="2396277" y="4974991"/>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3" name="אליפסה 102"/>
                  <p:cNvSpPr/>
                  <p:nvPr/>
                </p:nvSpPr>
                <p:spPr bwMode="auto">
                  <a:xfrm>
                    <a:off x="2799401" y="4930527"/>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4" name="אליפסה 103"/>
                  <p:cNvSpPr/>
                  <p:nvPr/>
                </p:nvSpPr>
                <p:spPr bwMode="auto">
                  <a:xfrm>
                    <a:off x="2809314" y="4984519"/>
                    <a:ext cx="38000"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6" name="אליפסה 105"/>
                  <p:cNvSpPr/>
                  <p:nvPr/>
                </p:nvSpPr>
                <p:spPr bwMode="auto">
                  <a:xfrm>
                    <a:off x="2548275" y="4535118"/>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7" name="אליפסה 106"/>
                  <p:cNvSpPr/>
                  <p:nvPr/>
                </p:nvSpPr>
                <p:spPr bwMode="auto">
                  <a:xfrm>
                    <a:off x="2559840" y="459069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אליפסה 117"/>
                  <p:cNvSpPr/>
                  <p:nvPr/>
                </p:nvSpPr>
                <p:spPr bwMode="auto">
                  <a:xfrm>
                    <a:off x="3042268" y="4465246"/>
                    <a:ext cx="37999" cy="36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9" name="אליפסה 118"/>
                  <p:cNvSpPr/>
                  <p:nvPr/>
                </p:nvSpPr>
                <p:spPr bwMode="auto">
                  <a:xfrm>
                    <a:off x="3052181" y="4520826"/>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מלבן מעוגל 1"/>
                  <p:cNvSpPr/>
                  <p:nvPr/>
                </p:nvSpPr>
                <p:spPr bwMode="auto">
                  <a:xfrm>
                    <a:off x="3083132" y="3573819"/>
                    <a:ext cx="1209632" cy="67971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4" name="אליפסה 13"/>
                  <p:cNvSpPr/>
                  <p:nvPr/>
                </p:nvSpPr>
                <p:spPr bwMode="auto">
                  <a:xfrm>
                    <a:off x="3465218" y="3633141"/>
                    <a:ext cx="444428" cy="48433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7" name="מלבן מעוגל 1"/>
                  <p:cNvSpPr/>
                  <p:nvPr/>
                </p:nvSpPr>
                <p:spPr bwMode="auto">
                  <a:xfrm>
                    <a:off x="1899990" y="3571129"/>
                    <a:ext cx="1149373" cy="70394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 name="מלבן מעוגל 1"/>
                  <p:cNvSpPr/>
                  <p:nvPr/>
                </p:nvSpPr>
                <p:spPr bwMode="auto">
                  <a:xfrm>
                    <a:off x="755587" y="3528460"/>
                    <a:ext cx="1173270" cy="64801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0" name="אליפסה 29"/>
                  <p:cNvSpPr/>
                  <p:nvPr/>
                </p:nvSpPr>
                <p:spPr bwMode="auto">
                  <a:xfrm>
                    <a:off x="2252540" y="3691897"/>
                    <a:ext cx="444428" cy="4875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1" name="אליפסה 30"/>
                  <p:cNvSpPr/>
                  <p:nvPr/>
                </p:nvSpPr>
                <p:spPr bwMode="auto">
                  <a:xfrm>
                    <a:off x="996906" y="3593441"/>
                    <a:ext cx="444428" cy="48592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9" name="אליפסה 108"/>
                  <p:cNvSpPr/>
                  <p:nvPr/>
                </p:nvSpPr>
                <p:spPr bwMode="auto">
                  <a:xfrm>
                    <a:off x="3232265" y="425404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bwMode="auto">
                  <a:xfrm>
                    <a:off x="3542869" y="4082542"/>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bwMode="auto">
                  <a:xfrm>
                    <a:off x="3552782" y="4138121"/>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bwMode="auto">
                  <a:xfrm>
                    <a:off x="3803909" y="4087305"/>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אליפסה 115"/>
                  <p:cNvSpPr/>
                  <p:nvPr/>
                </p:nvSpPr>
                <p:spPr bwMode="auto">
                  <a:xfrm>
                    <a:off x="3815474" y="4142885"/>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0" name="מחבר חץ ישר 119"/>
                  <p:cNvCxnSpPr/>
                  <p:nvPr/>
                </p:nvCxnSpPr>
                <p:spPr>
                  <a:xfrm flipH="1">
                    <a:off x="2878705" y="3209148"/>
                    <a:ext cx="1653" cy="80828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אליפסה 125"/>
                  <p:cNvSpPr/>
                  <p:nvPr/>
                </p:nvSpPr>
                <p:spPr bwMode="auto">
                  <a:xfrm>
                    <a:off x="3656868" y="3223440"/>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7" name="אליפסה 126"/>
                  <p:cNvSpPr/>
                  <p:nvPr/>
                </p:nvSpPr>
                <p:spPr bwMode="auto">
                  <a:xfrm>
                    <a:off x="3666781" y="3279020"/>
                    <a:ext cx="37999" cy="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9" name="אליפסה 128"/>
                  <p:cNvSpPr/>
                  <p:nvPr/>
                </p:nvSpPr>
                <p:spPr bwMode="auto">
                  <a:xfrm>
                    <a:off x="2991051" y="324090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0" name="אליפסה 129"/>
                  <p:cNvSpPr/>
                  <p:nvPr/>
                </p:nvSpPr>
                <p:spPr bwMode="auto">
                  <a:xfrm>
                    <a:off x="3000964" y="3288548"/>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2" name="אליפסה 131"/>
                  <p:cNvSpPr/>
                  <p:nvPr/>
                </p:nvSpPr>
                <p:spPr bwMode="auto">
                  <a:xfrm>
                    <a:off x="3118267" y="336318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אליפסה 132"/>
                  <p:cNvSpPr/>
                  <p:nvPr/>
                </p:nvSpPr>
                <p:spPr bwMode="auto">
                  <a:xfrm>
                    <a:off x="3128180" y="3418763"/>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5" name="אליפסה 134"/>
                  <p:cNvSpPr/>
                  <p:nvPr/>
                </p:nvSpPr>
                <p:spPr bwMode="auto">
                  <a:xfrm>
                    <a:off x="2492102" y="3213912"/>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6" name="אליפסה 135"/>
                  <p:cNvSpPr/>
                  <p:nvPr/>
                </p:nvSpPr>
                <p:spPr bwMode="auto">
                  <a:xfrm>
                    <a:off x="2502014" y="3269492"/>
                    <a:ext cx="38000" cy="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8" name="אליפסה 137"/>
                  <p:cNvSpPr/>
                  <p:nvPr/>
                </p:nvSpPr>
                <p:spPr bwMode="auto">
                  <a:xfrm>
                    <a:off x="3428871" y="277086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9" name="אליפסה 138"/>
                  <p:cNvSpPr/>
                  <p:nvPr/>
                </p:nvSpPr>
                <p:spPr bwMode="auto">
                  <a:xfrm>
                    <a:off x="3438784" y="282644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1" name="אליפסה 140"/>
                  <p:cNvSpPr/>
                  <p:nvPr/>
                </p:nvSpPr>
                <p:spPr bwMode="auto">
                  <a:xfrm>
                    <a:off x="2880357" y="3005886"/>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2" name="אליפסה 141"/>
                  <p:cNvSpPr/>
                  <p:nvPr/>
                </p:nvSpPr>
                <p:spPr bwMode="auto">
                  <a:xfrm>
                    <a:off x="2890270" y="3059877"/>
                    <a:ext cx="36347"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4" name="אליפסה 143"/>
                  <p:cNvSpPr/>
                  <p:nvPr/>
                </p:nvSpPr>
                <p:spPr bwMode="auto">
                  <a:xfrm>
                    <a:off x="3395828" y="307893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אליפסה 144"/>
                  <p:cNvSpPr/>
                  <p:nvPr/>
                </p:nvSpPr>
                <p:spPr bwMode="auto">
                  <a:xfrm>
                    <a:off x="3405741" y="3132925"/>
                    <a:ext cx="37999"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אליפסה 146"/>
                  <p:cNvSpPr/>
                  <p:nvPr/>
                </p:nvSpPr>
                <p:spPr bwMode="auto">
                  <a:xfrm>
                    <a:off x="3926168" y="3050350"/>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8" name="אליפסה 147"/>
                  <p:cNvSpPr/>
                  <p:nvPr/>
                </p:nvSpPr>
                <p:spPr bwMode="auto">
                  <a:xfrm>
                    <a:off x="3937733" y="3105929"/>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49" name="מחבר חץ ישר 148"/>
                  <p:cNvCxnSpPr>
                    <a:stCxn id="17" idx="6"/>
                  </p:cNvCxnSpPr>
                  <p:nvPr/>
                </p:nvCxnSpPr>
                <p:spPr>
                  <a:xfrm>
                    <a:off x="2868792" y="4250868"/>
                    <a:ext cx="38000" cy="59549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מחבר חץ ישר 149"/>
                  <p:cNvCxnSpPr/>
                  <p:nvPr/>
                </p:nvCxnSpPr>
                <p:spPr>
                  <a:xfrm flipH="1">
                    <a:off x="2526797" y="4974991"/>
                    <a:ext cx="224692" cy="1746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68" name="מחבר חץ ישר 7167"/>
                  <p:cNvCxnSpPr/>
                  <p:nvPr/>
                </p:nvCxnSpPr>
                <p:spPr>
                  <a:xfrm>
                    <a:off x="805257" y="5981775"/>
                    <a:ext cx="338525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6571" name="קבוצה 119"/>
                  <p:cNvGrpSpPr>
                    <a:grpSpLocks/>
                  </p:cNvGrpSpPr>
                  <p:nvPr/>
                </p:nvGrpSpPr>
                <p:grpSpPr bwMode="auto">
                  <a:xfrm>
                    <a:off x="2078149" y="3234623"/>
                    <a:ext cx="56944" cy="106082"/>
                    <a:chOff x="9025507" y="4643958"/>
                    <a:chExt cx="60039" cy="119108"/>
                  </a:xfrm>
                </p:grpSpPr>
                <p:sp>
                  <p:nvSpPr>
                    <p:cNvPr id="228" name="אליפסה 227"/>
                    <p:cNvSpPr/>
                    <p:nvPr/>
                  </p:nvSpPr>
                  <p:spPr>
                    <a:xfrm>
                      <a:off x="9024730" y="4654581"/>
                      <a:ext cx="36580"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9" name="אליפסה 228"/>
                    <p:cNvSpPr/>
                    <p:nvPr/>
                  </p:nvSpPr>
                  <p:spPr>
                    <a:xfrm>
                      <a:off x="9033439" y="4718768"/>
                      <a:ext cx="41807" cy="44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86572" name="קבוצה 119"/>
                  <p:cNvGrpSpPr>
                    <a:grpSpLocks/>
                  </p:cNvGrpSpPr>
                  <p:nvPr/>
                </p:nvGrpSpPr>
                <p:grpSpPr bwMode="auto">
                  <a:xfrm>
                    <a:off x="2357229" y="2825191"/>
                    <a:ext cx="56944" cy="106082"/>
                    <a:chOff x="9025507" y="4643958"/>
                    <a:chExt cx="60039" cy="119108"/>
                  </a:xfrm>
                </p:grpSpPr>
                <p:sp>
                  <p:nvSpPr>
                    <p:cNvPr id="231" name="אליפסה 230"/>
                    <p:cNvSpPr/>
                    <p:nvPr/>
                  </p:nvSpPr>
                  <p:spPr>
                    <a:xfrm>
                      <a:off x="9024871" y="4654279"/>
                      <a:ext cx="36581"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2" name="אליפסה 231"/>
                    <p:cNvSpPr/>
                    <p:nvPr/>
                  </p:nvSpPr>
                  <p:spPr>
                    <a:xfrm>
                      <a:off x="9037065" y="4727380"/>
                      <a:ext cx="38323"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86573" name="קבוצה 119"/>
                  <p:cNvGrpSpPr>
                    <a:grpSpLocks/>
                  </p:cNvGrpSpPr>
                  <p:nvPr/>
                </p:nvGrpSpPr>
                <p:grpSpPr bwMode="auto">
                  <a:xfrm>
                    <a:off x="2863320" y="4083119"/>
                    <a:ext cx="56944" cy="106082"/>
                    <a:chOff x="9025507" y="4643958"/>
                    <a:chExt cx="60039" cy="119108"/>
                  </a:xfrm>
                </p:grpSpPr>
                <p:sp>
                  <p:nvSpPr>
                    <p:cNvPr id="234" name="אליפסה 233"/>
                    <p:cNvSpPr/>
                    <p:nvPr/>
                  </p:nvSpPr>
                  <p:spPr>
                    <a:xfrm>
                      <a:off x="9015600" y="4654008"/>
                      <a:ext cx="45290"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5" name="אליפסה 234"/>
                    <p:cNvSpPr/>
                    <p:nvPr/>
                  </p:nvSpPr>
                  <p:spPr>
                    <a:xfrm>
                      <a:off x="9027793" y="4727110"/>
                      <a:ext cx="47033"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7185" name="מלבן 7184"/>
              <p:cNvSpPr/>
              <p:nvPr/>
            </p:nvSpPr>
            <p:spPr>
              <a:xfrm>
                <a:off x="89969" y="2133402"/>
                <a:ext cx="4122919" cy="40319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191" name="חץ ימינה 7190"/>
            <p:cNvSpPr/>
            <p:nvPr/>
          </p:nvSpPr>
          <p:spPr bwMode="auto">
            <a:xfrm>
              <a:off x="4394200" y="4098925"/>
              <a:ext cx="366713" cy="3730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9" name="TextBox 248"/>
            <p:cNvSpPr txBox="1"/>
            <p:nvPr/>
          </p:nvSpPr>
          <p:spPr bwMode="auto">
            <a:xfrm>
              <a:off x="6477000" y="2902702"/>
              <a:ext cx="568325" cy="307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b="1" kern="0" dirty="0">
                  <a:solidFill>
                    <a:srgbClr val="1D4C72"/>
                  </a:solidFill>
                </a:rPr>
                <a:t>חמצן</a:t>
              </a:r>
            </a:p>
          </p:txBody>
        </p:sp>
      </p:grpSp>
      <p:sp>
        <p:nvSpPr>
          <p:cNvPr id="188" name="TextBox 187"/>
          <p:cNvSpPr txBox="1"/>
          <p:nvPr/>
        </p:nvSpPr>
        <p:spPr>
          <a:xfrm>
            <a:off x="-1188640" y="548680"/>
            <a:ext cx="9904865"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a:t>
            </a:r>
            <a:endParaRPr lang="he-IL" b="1" dirty="0">
              <a:solidFill>
                <a:srgbClr val="1D4C72"/>
              </a:solidFill>
            </a:endParaRPr>
          </a:p>
          <a:p>
            <a:pPr>
              <a:defRPr/>
            </a:pPr>
            <a:r>
              <a:rPr lang="he-IL" dirty="0" smtClean="0">
                <a:solidFill>
                  <a:srgbClr val="1D4C72"/>
                </a:solidFill>
              </a:rPr>
              <a:t>בתרשים מתואר מעבר חמצן מנאדיות הריאה אל הדם. סדרו </a:t>
            </a:r>
            <a:r>
              <a:rPr lang="he-IL" dirty="0">
                <a:solidFill>
                  <a:srgbClr val="1D4C72"/>
                </a:solidFill>
              </a:rPr>
              <a:t>את המילים הבאות על פי </a:t>
            </a:r>
            <a:endParaRPr lang="he-IL" dirty="0" smtClean="0">
              <a:solidFill>
                <a:srgbClr val="1D4C72"/>
              </a:solidFill>
            </a:endParaRPr>
          </a:p>
          <a:p>
            <a:pPr>
              <a:defRPr/>
            </a:pPr>
            <a:r>
              <a:rPr lang="he-IL" dirty="0" smtClean="0">
                <a:solidFill>
                  <a:srgbClr val="1D4C72"/>
                </a:solidFill>
              </a:rPr>
              <a:t>מסלול </a:t>
            </a:r>
            <a:r>
              <a:rPr lang="he-IL" dirty="0">
                <a:solidFill>
                  <a:srgbClr val="1D4C72"/>
                </a:solidFill>
              </a:rPr>
              <a:t>החמצן </a:t>
            </a:r>
            <a:r>
              <a:rPr lang="he-IL" dirty="0" smtClean="0">
                <a:solidFill>
                  <a:srgbClr val="1D4C72"/>
                </a:solidFill>
              </a:rPr>
              <a:t>מהנאדיות ועד היקשרותו להמוגלובין.</a:t>
            </a:r>
          </a:p>
          <a:p>
            <a:pPr>
              <a:defRPr/>
            </a:pPr>
            <a:r>
              <a:rPr lang="he-IL" dirty="0" smtClean="0">
                <a:solidFill>
                  <a:srgbClr val="1D4C72"/>
                </a:solidFill>
              </a:rPr>
              <a:t>המילים: פלסמה, דופן נים הדם, דופן הנאדית, נאדית, נוזל בין-תאי, תא דם אדום.</a:t>
            </a:r>
          </a:p>
          <a:p>
            <a:pPr>
              <a:defRPr/>
            </a:pPr>
            <a:endParaRPr lang="he-IL" dirty="0">
              <a:solidFill>
                <a:srgbClr val="1D4C72"/>
              </a:solidFill>
            </a:endParaRPr>
          </a:p>
          <a:p>
            <a:pPr>
              <a:defRPr/>
            </a:pPr>
            <a:endParaRPr lang="he-IL" dirty="0">
              <a:solidFill>
                <a:srgbClr val="1D4C72"/>
              </a:solidFill>
            </a:endParaRPr>
          </a:p>
        </p:txBody>
      </p:sp>
      <p:sp>
        <p:nvSpPr>
          <p:cNvPr id="19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0"/>
          <p:cNvGrpSpPr/>
          <p:nvPr/>
        </p:nvGrpSpPr>
        <p:grpSpPr>
          <a:xfrm>
            <a:off x="6272458" y="1886969"/>
            <a:ext cx="2062339" cy="4696948"/>
            <a:chOff x="585523" y="649507"/>
            <a:chExt cx="2062339" cy="4696948"/>
          </a:xfrm>
        </p:grpSpPr>
        <p:grpSp>
          <p:nvGrpSpPr>
            <p:cNvPr id="7" name="קבוצה 6"/>
            <p:cNvGrpSpPr/>
            <p:nvPr/>
          </p:nvGrpSpPr>
          <p:grpSpPr>
            <a:xfrm>
              <a:off x="675912" y="649507"/>
              <a:ext cx="1943336" cy="769914"/>
              <a:chOff x="6156176" y="2433345"/>
              <a:chExt cx="1943336" cy="769914"/>
            </a:xfrm>
          </p:grpSpPr>
          <p:grpSp>
            <p:nvGrpSpPr>
              <p:cNvPr id="199" name="קבוצה 198"/>
              <p:cNvGrpSpPr/>
              <p:nvPr/>
            </p:nvGrpSpPr>
            <p:grpSpPr>
              <a:xfrm>
                <a:off x="6156176" y="2433345"/>
                <a:ext cx="1943336" cy="765327"/>
                <a:chOff x="3299683" y="1637790"/>
                <a:chExt cx="1943336" cy="765327"/>
              </a:xfrm>
            </p:grpSpPr>
            <p:sp>
              <p:nvSpPr>
                <p:cNvPr id="202" name="מלבן מעוגל 201"/>
                <p:cNvSpPr/>
                <p:nvPr/>
              </p:nvSpPr>
              <p:spPr>
                <a:xfrm>
                  <a:off x="3299683" y="1637790"/>
                  <a:ext cx="1943336"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03" name="מלבן 202"/>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grpSp>
            <p:nvGrpSpPr>
              <p:cNvPr id="205" name="קבוצה 204"/>
              <p:cNvGrpSpPr/>
              <p:nvPr/>
            </p:nvGrpSpPr>
            <p:grpSpPr>
              <a:xfrm rot="16200000">
                <a:off x="7174076" y="2738305"/>
                <a:ext cx="311150" cy="618757"/>
                <a:chOff x="5256587" y="1633230"/>
                <a:chExt cx="514249" cy="618757"/>
              </a:xfrm>
            </p:grpSpPr>
            <p:sp>
              <p:nvSpPr>
                <p:cNvPr id="206" name="חץ ימינה 205"/>
                <p:cNvSpPr/>
                <p:nvPr/>
              </p:nvSpPr>
              <p:spPr>
                <a:xfrm flipH="1">
                  <a:off x="5256587" y="1633230"/>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11"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grpSp>
          <p:nvGrpSpPr>
            <p:cNvPr id="215" name="קבוצה 214"/>
            <p:cNvGrpSpPr/>
            <p:nvPr/>
          </p:nvGrpSpPr>
          <p:grpSpPr>
            <a:xfrm>
              <a:off x="675912" y="1445318"/>
              <a:ext cx="1971950" cy="769915"/>
              <a:chOff x="6127562" y="2433345"/>
              <a:chExt cx="1971950" cy="769915"/>
            </a:xfrm>
          </p:grpSpPr>
          <p:grpSp>
            <p:nvGrpSpPr>
              <p:cNvPr id="216" name="קבוצה 215"/>
              <p:cNvGrpSpPr/>
              <p:nvPr/>
            </p:nvGrpSpPr>
            <p:grpSpPr>
              <a:xfrm>
                <a:off x="6127562" y="2433345"/>
                <a:ext cx="1971950" cy="765327"/>
                <a:chOff x="3271069" y="1637790"/>
                <a:chExt cx="1971950" cy="765327"/>
              </a:xfrm>
            </p:grpSpPr>
            <p:sp>
              <p:nvSpPr>
                <p:cNvPr id="230" name="מלבן מעוגל 22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3" name="מלבן 232"/>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grpSp>
            <p:nvGrpSpPr>
              <p:cNvPr id="222" name="קבוצה 221"/>
              <p:cNvGrpSpPr/>
              <p:nvPr/>
            </p:nvGrpSpPr>
            <p:grpSpPr>
              <a:xfrm rot="16200000">
                <a:off x="7128080" y="2755688"/>
                <a:ext cx="311150" cy="583993"/>
                <a:chOff x="5256586" y="1604616"/>
                <a:chExt cx="514249" cy="583993"/>
              </a:xfrm>
            </p:grpSpPr>
            <p:sp>
              <p:nvSpPr>
                <p:cNvPr id="226" name="חץ ימינה 225"/>
                <p:cNvSpPr/>
                <p:nvPr/>
              </p:nvSpPr>
              <p:spPr>
                <a:xfrm flipH="1">
                  <a:off x="5256586" y="1604616"/>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27" name="חץ ימינה 4"/>
                <p:cNvSpPr/>
                <p:nvPr/>
              </p:nvSpPr>
              <p:spPr>
                <a:xfrm rot="5400000">
                  <a:off x="5330857" y="1894348"/>
                  <a:ext cx="439977" cy="148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grpSp>
          <p:nvGrpSpPr>
            <p:cNvPr id="236" name="קבוצה 235"/>
            <p:cNvGrpSpPr/>
            <p:nvPr/>
          </p:nvGrpSpPr>
          <p:grpSpPr>
            <a:xfrm>
              <a:off x="1735730" y="2262588"/>
              <a:ext cx="889039" cy="742235"/>
              <a:chOff x="7187380" y="2456437"/>
              <a:chExt cx="889039" cy="742235"/>
            </a:xfrm>
          </p:grpSpPr>
          <p:sp>
            <p:nvSpPr>
              <p:cNvPr id="253" name="מלבן 252"/>
              <p:cNvSpPr/>
              <p:nvPr/>
            </p:nvSpPr>
            <p:spPr>
              <a:xfrm>
                <a:off x="7187380" y="2456437"/>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sp>
            <p:nvSpPr>
              <p:cNvPr id="251" name="חץ ימינה 4"/>
              <p:cNvSpPr/>
              <p:nvPr/>
            </p:nvSpPr>
            <p:spPr>
              <a:xfrm>
                <a:off x="7199054" y="2980263"/>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nvGrpSpPr>
            <p:cNvPr id="254" name="קבוצה 253"/>
            <p:cNvGrpSpPr/>
            <p:nvPr/>
          </p:nvGrpSpPr>
          <p:grpSpPr>
            <a:xfrm>
              <a:off x="675912" y="2204864"/>
              <a:ext cx="1971950" cy="769918"/>
              <a:chOff x="6127562" y="2433345"/>
              <a:chExt cx="1971950" cy="769918"/>
            </a:xfrm>
          </p:grpSpPr>
          <p:grpSp>
            <p:nvGrpSpPr>
              <p:cNvPr id="255" name="קבוצה 254"/>
              <p:cNvGrpSpPr/>
              <p:nvPr/>
            </p:nvGrpSpPr>
            <p:grpSpPr>
              <a:xfrm>
                <a:off x="6127562" y="2433345"/>
                <a:ext cx="1971950" cy="765327"/>
                <a:chOff x="3271069" y="1637790"/>
                <a:chExt cx="1971950" cy="765327"/>
              </a:xfrm>
            </p:grpSpPr>
            <p:sp>
              <p:nvSpPr>
                <p:cNvPr id="260" name="מלבן מעוגל 25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1" name="מלבן 260"/>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grpSp>
            <p:nvGrpSpPr>
              <p:cNvPr id="256" name="קבוצה 255"/>
              <p:cNvGrpSpPr/>
              <p:nvPr/>
            </p:nvGrpSpPr>
            <p:grpSpPr>
              <a:xfrm rot="16200000">
                <a:off x="7148671" y="2712903"/>
                <a:ext cx="311150" cy="669569"/>
                <a:chOff x="5256583" y="1582418"/>
                <a:chExt cx="514249" cy="669569"/>
              </a:xfrm>
            </p:grpSpPr>
            <p:sp>
              <p:nvSpPr>
                <p:cNvPr id="258" name="חץ ימינה 257"/>
                <p:cNvSpPr/>
                <p:nvPr/>
              </p:nvSpPr>
              <p:spPr>
                <a:xfrm flipH="1">
                  <a:off x="5256583" y="1582418"/>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59"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grpSp>
          <p:nvGrpSpPr>
            <p:cNvPr id="262" name="קבוצה 261"/>
            <p:cNvGrpSpPr/>
            <p:nvPr/>
          </p:nvGrpSpPr>
          <p:grpSpPr>
            <a:xfrm>
              <a:off x="648178" y="3034474"/>
              <a:ext cx="1971950" cy="769917"/>
              <a:chOff x="6127562" y="2433345"/>
              <a:chExt cx="1971950" cy="769917"/>
            </a:xfrm>
          </p:grpSpPr>
          <p:grpSp>
            <p:nvGrpSpPr>
              <p:cNvPr id="263" name="קבוצה 262"/>
              <p:cNvGrpSpPr/>
              <p:nvPr/>
            </p:nvGrpSpPr>
            <p:grpSpPr>
              <a:xfrm>
                <a:off x="6127562" y="2433345"/>
                <a:ext cx="1971950" cy="765327"/>
                <a:chOff x="3271069" y="1637790"/>
                <a:chExt cx="1971950" cy="765327"/>
              </a:xfrm>
            </p:grpSpPr>
            <p:sp>
              <p:nvSpPr>
                <p:cNvPr id="268" name="מלבן מעוגל 267"/>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9" name="מלבן 268"/>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grpSp>
            <p:nvGrpSpPr>
              <p:cNvPr id="264" name="קבוצה 263"/>
              <p:cNvGrpSpPr/>
              <p:nvPr/>
            </p:nvGrpSpPr>
            <p:grpSpPr>
              <a:xfrm rot="16200000">
                <a:off x="7154511" y="2718743"/>
                <a:ext cx="311150" cy="657888"/>
                <a:chOff x="5256583" y="1594099"/>
                <a:chExt cx="514249" cy="657888"/>
              </a:xfrm>
            </p:grpSpPr>
            <p:sp>
              <p:nvSpPr>
                <p:cNvPr id="266" name="חץ ימינה 265"/>
                <p:cNvSpPr/>
                <p:nvPr/>
              </p:nvSpPr>
              <p:spPr>
                <a:xfrm flipH="1">
                  <a:off x="5256583" y="1594099"/>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67"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grpSp>
          <p:nvGrpSpPr>
            <p:cNvPr id="271" name="קבוצה 270"/>
            <p:cNvGrpSpPr/>
            <p:nvPr/>
          </p:nvGrpSpPr>
          <p:grpSpPr>
            <a:xfrm>
              <a:off x="592304" y="3811635"/>
              <a:ext cx="1971950" cy="765327"/>
              <a:chOff x="3271069" y="1637790"/>
              <a:chExt cx="1971950" cy="765327"/>
            </a:xfrm>
          </p:grpSpPr>
          <p:sp>
            <p:nvSpPr>
              <p:cNvPr id="276" name="מלבן מעוגל 275"/>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77" name="מלבן 276"/>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grpSp>
          <p:nvGrpSpPr>
            <p:cNvPr id="272" name="קבוצה 271"/>
            <p:cNvGrpSpPr/>
            <p:nvPr/>
          </p:nvGrpSpPr>
          <p:grpSpPr>
            <a:xfrm rot="16200000">
              <a:off x="1655217" y="4132998"/>
              <a:ext cx="311150" cy="585961"/>
              <a:chOff x="5256582" y="1666026"/>
              <a:chExt cx="514249" cy="585961"/>
            </a:xfrm>
          </p:grpSpPr>
          <p:sp>
            <p:nvSpPr>
              <p:cNvPr id="274" name="חץ ימינה 273"/>
              <p:cNvSpPr/>
              <p:nvPr/>
            </p:nvSpPr>
            <p:spPr>
              <a:xfrm flipH="1">
                <a:off x="5256582" y="1666026"/>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75"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grpSp>
          <p:nvGrpSpPr>
            <p:cNvPr id="279" name="קבוצה 278"/>
            <p:cNvGrpSpPr/>
            <p:nvPr/>
          </p:nvGrpSpPr>
          <p:grpSpPr>
            <a:xfrm>
              <a:off x="585523" y="4581128"/>
              <a:ext cx="1971950" cy="765327"/>
              <a:chOff x="3340809" y="1637790"/>
              <a:chExt cx="1971950" cy="765327"/>
            </a:xfrm>
          </p:grpSpPr>
          <p:sp>
            <p:nvSpPr>
              <p:cNvPr id="284" name="מלבן מעוגל 283"/>
              <p:cNvSpPr/>
              <p:nvPr/>
            </p:nvSpPr>
            <p:spPr>
              <a:xfrm>
                <a:off x="334080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5" name="מלבן 284"/>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endParaRPr lang="he-IL" sz="1800" kern="1200" dirty="0"/>
              </a:p>
            </p:txBody>
          </p:sp>
        </p:grpSp>
        <p:sp>
          <p:nvSpPr>
            <p:cNvPr id="283" name="חץ ימינה 4"/>
            <p:cNvSpPr/>
            <p:nvPr/>
          </p:nvSpPr>
          <p:spPr>
            <a:xfrm>
              <a:off x="1587275" y="5120955"/>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he-IL" sz="1100" kern="1200" dirty="0"/>
            </a:p>
          </p:txBody>
        </p:sp>
      </p:grpSp>
    </p:spTree>
    <p:extLst>
      <p:ext uri="{BB962C8B-B14F-4D97-AF65-F5344CB8AC3E}">
        <p14:creationId xmlns:p14="http://schemas.microsoft.com/office/powerpoint/2010/main" val="3602591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7F4740-F79D-499C-9F30-6BCF13E6A4BF}" type="slidenum">
              <a:rPr lang="he-IL" sz="1200" smtClean="0">
                <a:solidFill>
                  <a:prstClr val="white">
                    <a:lumMod val="75000"/>
                  </a:prstClr>
                </a:solidFill>
              </a:rPr>
              <a:pPr fontAlgn="base">
                <a:spcBef>
                  <a:spcPct val="0"/>
                </a:spcBef>
                <a:spcAft>
                  <a:spcPct val="0"/>
                </a:spcAft>
                <a:defRPr/>
              </a:pPr>
              <a:t>26</a:t>
            </a:fld>
            <a:endParaRPr lang="he-IL" sz="1200" dirty="0" smtClean="0">
              <a:solidFill>
                <a:prstClr val="white">
                  <a:lumMod val="75000"/>
                </a:prstClr>
              </a:solidFill>
            </a:endParaRPr>
          </a:p>
        </p:txBody>
      </p:sp>
      <p:sp>
        <p:nvSpPr>
          <p:cNvPr id="186374" name="מלבן 7193"/>
          <p:cNvSpPr>
            <a:spLocks noChangeArrowheads="1"/>
          </p:cNvSpPr>
          <p:nvPr/>
        </p:nvSpPr>
        <p:spPr bwMode="auto">
          <a:xfrm>
            <a:off x="703486" y="5910371"/>
            <a:ext cx="37965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he-IL" sz="1600" dirty="0" smtClean="0">
                <a:solidFill>
                  <a:prstClr val="black"/>
                </a:solidFill>
              </a:rPr>
              <a:t>צבעו </a:t>
            </a:r>
            <a:r>
              <a:rPr lang="he-IL" sz="1600" dirty="0">
                <a:solidFill>
                  <a:prstClr val="black"/>
                </a:solidFill>
              </a:rPr>
              <a:t>של ההמוגלובין משתנה </a:t>
            </a:r>
            <a:r>
              <a:rPr lang="he-IL" sz="1600" dirty="0" smtClean="0">
                <a:solidFill>
                  <a:prstClr val="black"/>
                </a:solidFill>
              </a:rPr>
              <a:t>מאדום כהה לאדום בהיר כאשר החמצן נקשר אליו, </a:t>
            </a:r>
            <a:r>
              <a:rPr lang="he-IL" sz="1600" dirty="0">
                <a:solidFill>
                  <a:prstClr val="black"/>
                </a:solidFill>
              </a:rPr>
              <a:t>ולכן </a:t>
            </a:r>
            <a:r>
              <a:rPr lang="he-IL" sz="1600" dirty="0" smtClean="0">
                <a:solidFill>
                  <a:prstClr val="black"/>
                </a:solidFill>
              </a:rPr>
              <a:t>צבע </a:t>
            </a:r>
            <a:r>
              <a:rPr lang="he-IL" sz="1600" dirty="0">
                <a:solidFill>
                  <a:prstClr val="black"/>
                </a:solidFill>
              </a:rPr>
              <a:t>תאי הדם </a:t>
            </a:r>
            <a:r>
              <a:rPr lang="he-IL" sz="1600" dirty="0" smtClean="0">
                <a:solidFill>
                  <a:prstClr val="black"/>
                </a:solidFill>
              </a:rPr>
              <a:t>האדומים משתנה. </a:t>
            </a:r>
            <a:endParaRPr lang="he-IL" sz="1600" dirty="0">
              <a:solidFill>
                <a:prstClr val="black"/>
              </a:solidFill>
            </a:endParaRPr>
          </a:p>
        </p:txBody>
      </p:sp>
      <p:grpSp>
        <p:nvGrpSpPr>
          <p:cNvPr id="10" name="קבוצה 9"/>
          <p:cNvGrpSpPr/>
          <p:nvPr/>
        </p:nvGrpSpPr>
        <p:grpSpPr>
          <a:xfrm>
            <a:off x="338833" y="1694397"/>
            <a:ext cx="5031886" cy="4232777"/>
            <a:chOff x="4033837" y="2184651"/>
            <a:chExt cx="5031886" cy="4232777"/>
          </a:xfrm>
        </p:grpSpPr>
        <p:grpSp>
          <p:nvGrpSpPr>
            <p:cNvPr id="186380" name="קבוצה 7185"/>
            <p:cNvGrpSpPr>
              <a:grpSpLocks/>
            </p:cNvGrpSpPr>
            <p:nvPr/>
          </p:nvGrpSpPr>
          <p:grpSpPr bwMode="auto">
            <a:xfrm>
              <a:off x="4033837" y="2184651"/>
              <a:ext cx="5031886" cy="4232777"/>
              <a:chOff x="-218020" y="1931226"/>
              <a:chExt cx="5032107" cy="4234078"/>
            </a:xfrm>
          </p:grpSpPr>
          <p:grpSp>
            <p:nvGrpSpPr>
              <p:cNvPr id="186480" name="קבוצה 7183"/>
              <p:cNvGrpSpPr>
                <a:grpSpLocks/>
              </p:cNvGrpSpPr>
              <p:nvPr/>
            </p:nvGrpSpPr>
            <p:grpSpPr bwMode="auto">
              <a:xfrm>
                <a:off x="-218020" y="1931226"/>
                <a:ext cx="5032107" cy="3954592"/>
                <a:chOff x="-629884" y="2050288"/>
                <a:chExt cx="5236807" cy="3954592"/>
              </a:xfrm>
            </p:grpSpPr>
            <p:sp>
              <p:nvSpPr>
                <p:cNvPr id="2" name="אליפסה 1"/>
                <p:cNvSpPr/>
                <p:nvPr/>
              </p:nvSpPr>
              <p:spPr>
                <a:xfrm>
                  <a:off x="-629884" y="2050288"/>
                  <a:ext cx="5236807" cy="2627794"/>
                </a:xfrm>
                <a:prstGeom prst="ellipse">
                  <a:avLst/>
                </a:prstGeom>
                <a:solidFill>
                  <a:schemeClr val="accent4">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86485" name="קבוצה 7176"/>
                <p:cNvGrpSpPr>
                  <a:grpSpLocks/>
                </p:cNvGrpSpPr>
                <p:nvPr/>
              </p:nvGrpSpPr>
              <p:grpSpPr bwMode="auto">
                <a:xfrm>
                  <a:off x="-321563" y="2793969"/>
                  <a:ext cx="4066485" cy="3210911"/>
                  <a:chOff x="328806" y="2770864"/>
                  <a:chExt cx="4066485" cy="3210911"/>
                </a:xfrm>
              </p:grpSpPr>
              <p:sp>
                <p:nvSpPr>
                  <p:cNvPr id="7176" name="מלבן 7175"/>
                  <p:cNvSpPr/>
                  <p:nvPr/>
                </p:nvSpPr>
                <p:spPr>
                  <a:xfrm>
                    <a:off x="328806" y="4358817"/>
                    <a:ext cx="4066485" cy="1338864"/>
                  </a:xfrm>
                  <a:prstGeom prst="rect">
                    <a:avLst/>
                  </a:prstGeom>
                  <a:solidFill>
                    <a:srgbClr val="FFFF9F">
                      <a:alpha val="51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86489"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3695246" y="4714926"/>
                    <a:ext cx="626819" cy="7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מעוגל 1"/>
                  <p:cNvSpPr/>
                  <p:nvPr/>
                </p:nvSpPr>
                <p:spPr bwMode="auto">
                  <a:xfrm>
                    <a:off x="2826367" y="4340819"/>
                    <a:ext cx="1568924" cy="4404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 name="מלבן מעוגל 1"/>
                  <p:cNvSpPr/>
                  <p:nvPr/>
                </p:nvSpPr>
                <p:spPr bwMode="auto">
                  <a:xfrm>
                    <a:off x="1709606" y="4340818"/>
                    <a:ext cx="1098419" cy="44038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 name="מלבן מעוגל 1"/>
                  <p:cNvSpPr/>
                  <p:nvPr/>
                </p:nvSpPr>
                <p:spPr bwMode="auto">
                  <a:xfrm>
                    <a:off x="611187" y="4303705"/>
                    <a:ext cx="1098419" cy="47757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5" name="מלבן מעוגל 1"/>
                  <p:cNvSpPr/>
                  <p:nvPr/>
                </p:nvSpPr>
                <p:spPr bwMode="auto">
                  <a:xfrm>
                    <a:off x="496883" y="5322634"/>
                    <a:ext cx="1098419" cy="51309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6" name="מלבן מעוגל 1"/>
                  <p:cNvSpPr/>
                  <p:nvPr/>
                </p:nvSpPr>
                <p:spPr bwMode="auto">
                  <a:xfrm>
                    <a:off x="1572962" y="5322635"/>
                    <a:ext cx="1098419" cy="494535"/>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7" name="מלבן מעוגל 1"/>
                  <p:cNvSpPr/>
                  <p:nvPr/>
                </p:nvSpPr>
                <p:spPr bwMode="auto">
                  <a:xfrm>
                    <a:off x="2621959" y="5322633"/>
                    <a:ext cx="1098419" cy="50072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 name="אליפסה 31"/>
                  <p:cNvSpPr/>
                  <p:nvPr/>
                </p:nvSpPr>
                <p:spPr bwMode="auto">
                  <a:xfrm>
                    <a:off x="3300003" y="4520826"/>
                    <a:ext cx="493992" cy="17944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40" name="Picture 12"/>
                  <p:cNvPicPr>
                    <a:picLocks noChangeAspect="1" noChangeArrowheads="1"/>
                  </p:cNvPicPr>
                  <p:nvPr/>
                </p:nvPicPr>
                <p:blipFill>
                  <a:blip r:embed="rId3" cstate="email">
                    <a:extLst/>
                  </a:blip>
                  <a:srcRect/>
                  <a:stretch>
                    <a:fillRect/>
                  </a:stretch>
                </p:blipFill>
                <p:spPr bwMode="auto">
                  <a:xfrm rot="5400000">
                    <a:off x="1084442" y="4671139"/>
                    <a:ext cx="1070841" cy="795450"/>
                  </a:xfrm>
                  <a:prstGeom prst="rect">
                    <a:avLst/>
                  </a:prstGeom>
                  <a:noFill/>
                  <a:ln>
                    <a:noFill/>
                  </a:ln>
                  <a:effectLst/>
                  <a:scene3d>
                    <a:camera prst="isometricOffAxis1Left"/>
                    <a:lightRig rig="threePt" dir="t"/>
                  </a:scene3d>
                  <a:extLst/>
                </p:spPr>
              </p:pic>
              <p:sp>
                <p:nvSpPr>
                  <p:cNvPr id="55" name="TextBox 54"/>
                  <p:cNvSpPr txBox="1"/>
                  <p:nvPr/>
                </p:nvSpPr>
                <p:spPr bwMode="auto">
                  <a:xfrm>
                    <a:off x="329438" y="4790784"/>
                    <a:ext cx="1070593" cy="33865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nvGrpSpPr>
                  <p:cNvPr id="186511" name="קבוצה 1"/>
                  <p:cNvGrpSpPr>
                    <a:grpSpLocks/>
                  </p:cNvGrpSpPr>
                  <p:nvPr/>
                </p:nvGrpSpPr>
                <p:grpSpPr bwMode="auto">
                  <a:xfrm>
                    <a:off x="521087" y="2907430"/>
                    <a:ext cx="3874203" cy="2909736"/>
                    <a:chOff x="3072309" y="3308375"/>
                    <a:chExt cx="3803947" cy="2240324"/>
                  </a:xfrm>
                </p:grpSpPr>
                <p:sp>
                  <p:nvSpPr>
                    <p:cNvPr id="67"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69" name="TextBox 68"/>
                    <p:cNvSpPr txBox="1"/>
                    <p:nvPr/>
                  </p:nvSpPr>
                  <p:spPr>
                    <a:xfrm>
                      <a:off x="3072309" y="3308375"/>
                      <a:ext cx="1729254" cy="26074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נאדית ריאה</a:t>
                      </a:r>
                    </a:p>
                  </p:txBody>
                </p:sp>
                <p:pic>
                  <p:nvPicPr>
                    <p:cNvPr id="1865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65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69304">
                    <a:off x="3038976" y="4740829"/>
                    <a:ext cx="596592" cy="6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אליפסה 80"/>
                  <p:cNvSpPr/>
                  <p:nvPr/>
                </p:nvSpPr>
                <p:spPr bwMode="auto">
                  <a:xfrm>
                    <a:off x="2031152" y="4487478"/>
                    <a:ext cx="493992" cy="15244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2" name="אליפסה 81"/>
                  <p:cNvSpPr/>
                  <p:nvPr/>
                </p:nvSpPr>
                <p:spPr bwMode="auto">
                  <a:xfrm>
                    <a:off x="942385" y="4490654"/>
                    <a:ext cx="497298" cy="17944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4" name="אליפסה 83"/>
                  <p:cNvSpPr/>
                  <p:nvPr/>
                </p:nvSpPr>
                <p:spPr bwMode="auto">
                  <a:xfrm>
                    <a:off x="3823735" y="5511731"/>
                    <a:ext cx="351908" cy="14768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5" name="אליפסה 84"/>
                  <p:cNvSpPr/>
                  <p:nvPr/>
                </p:nvSpPr>
                <p:spPr bwMode="auto">
                  <a:xfrm>
                    <a:off x="2901835" y="5479971"/>
                    <a:ext cx="495645" cy="17944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7" name="אליפסה 86"/>
                  <p:cNvSpPr/>
                  <p:nvPr/>
                </p:nvSpPr>
                <p:spPr bwMode="auto">
                  <a:xfrm>
                    <a:off x="1875850" y="5510142"/>
                    <a:ext cx="493992" cy="17944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88" name="אליפסה 87"/>
                  <p:cNvSpPr/>
                  <p:nvPr/>
                </p:nvSpPr>
                <p:spPr bwMode="auto">
                  <a:xfrm>
                    <a:off x="872995" y="5594306"/>
                    <a:ext cx="318865" cy="10321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78" name="אליפסה 77"/>
                  <p:cNvSpPr/>
                  <p:nvPr/>
                </p:nvSpPr>
                <p:spPr bwMode="auto">
                  <a:xfrm>
                    <a:off x="2179846" y="5040098"/>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0" name="אליפסה 79"/>
                  <p:cNvSpPr/>
                  <p:nvPr/>
                </p:nvSpPr>
                <p:spPr bwMode="auto">
                  <a:xfrm>
                    <a:off x="2191410" y="509567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1" name="אליפסה 90"/>
                  <p:cNvSpPr/>
                  <p:nvPr/>
                </p:nvSpPr>
                <p:spPr bwMode="auto">
                  <a:xfrm>
                    <a:off x="2316974" y="4995634"/>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2" name="אליפסה 91"/>
                  <p:cNvSpPr/>
                  <p:nvPr/>
                </p:nvSpPr>
                <p:spPr bwMode="auto">
                  <a:xfrm>
                    <a:off x="2328539" y="505121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4" name="אליפסה 93"/>
                  <p:cNvSpPr/>
                  <p:nvPr/>
                </p:nvSpPr>
                <p:spPr bwMode="auto">
                  <a:xfrm>
                    <a:off x="2168280" y="4846363"/>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5" name="אליפסה 94"/>
                  <p:cNvSpPr/>
                  <p:nvPr/>
                </p:nvSpPr>
                <p:spPr bwMode="auto">
                  <a:xfrm>
                    <a:off x="2179846" y="490194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7" name="אליפסה 96"/>
                  <p:cNvSpPr/>
                  <p:nvPr/>
                </p:nvSpPr>
                <p:spPr bwMode="auto">
                  <a:xfrm>
                    <a:off x="2102194" y="508297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אליפסה 97"/>
                  <p:cNvSpPr/>
                  <p:nvPr/>
                </p:nvSpPr>
                <p:spPr bwMode="auto">
                  <a:xfrm>
                    <a:off x="2112107" y="5138553"/>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1" name="אליפסה 100"/>
                  <p:cNvSpPr/>
                  <p:nvPr/>
                </p:nvSpPr>
                <p:spPr bwMode="auto">
                  <a:xfrm>
                    <a:off x="2396277" y="4974991"/>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3" name="אליפסה 102"/>
                  <p:cNvSpPr/>
                  <p:nvPr/>
                </p:nvSpPr>
                <p:spPr bwMode="auto">
                  <a:xfrm>
                    <a:off x="2799401" y="4930527"/>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4" name="אליפסה 103"/>
                  <p:cNvSpPr/>
                  <p:nvPr/>
                </p:nvSpPr>
                <p:spPr bwMode="auto">
                  <a:xfrm>
                    <a:off x="2809314" y="4984519"/>
                    <a:ext cx="38000"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6" name="אליפסה 105"/>
                  <p:cNvSpPr/>
                  <p:nvPr/>
                </p:nvSpPr>
                <p:spPr bwMode="auto">
                  <a:xfrm>
                    <a:off x="2548275" y="4535118"/>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7" name="אליפסה 106"/>
                  <p:cNvSpPr/>
                  <p:nvPr/>
                </p:nvSpPr>
                <p:spPr bwMode="auto">
                  <a:xfrm>
                    <a:off x="2559840" y="459069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8" name="אליפסה 117"/>
                  <p:cNvSpPr/>
                  <p:nvPr/>
                </p:nvSpPr>
                <p:spPr bwMode="auto">
                  <a:xfrm>
                    <a:off x="3042268" y="4465246"/>
                    <a:ext cx="37999" cy="36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9" name="אליפסה 118"/>
                  <p:cNvSpPr/>
                  <p:nvPr/>
                </p:nvSpPr>
                <p:spPr bwMode="auto">
                  <a:xfrm>
                    <a:off x="3052181" y="4520826"/>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מלבן מעוגל 1"/>
                  <p:cNvSpPr/>
                  <p:nvPr/>
                </p:nvSpPr>
                <p:spPr bwMode="auto">
                  <a:xfrm>
                    <a:off x="3083132" y="3573819"/>
                    <a:ext cx="1209632" cy="67971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4" name="אליפסה 13"/>
                  <p:cNvSpPr/>
                  <p:nvPr/>
                </p:nvSpPr>
                <p:spPr bwMode="auto">
                  <a:xfrm>
                    <a:off x="3465218" y="3633141"/>
                    <a:ext cx="444428" cy="48433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7" name="מלבן מעוגל 1"/>
                  <p:cNvSpPr/>
                  <p:nvPr/>
                </p:nvSpPr>
                <p:spPr bwMode="auto">
                  <a:xfrm>
                    <a:off x="1899990" y="3571129"/>
                    <a:ext cx="1149373" cy="70394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 name="מלבן מעוגל 1"/>
                  <p:cNvSpPr/>
                  <p:nvPr/>
                </p:nvSpPr>
                <p:spPr bwMode="auto">
                  <a:xfrm>
                    <a:off x="755587" y="3528460"/>
                    <a:ext cx="1173270" cy="64801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0" name="אליפסה 29"/>
                  <p:cNvSpPr/>
                  <p:nvPr/>
                </p:nvSpPr>
                <p:spPr bwMode="auto">
                  <a:xfrm>
                    <a:off x="2252540" y="3691897"/>
                    <a:ext cx="444428" cy="487512"/>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1" name="אליפסה 30"/>
                  <p:cNvSpPr/>
                  <p:nvPr/>
                </p:nvSpPr>
                <p:spPr bwMode="auto">
                  <a:xfrm>
                    <a:off x="996906" y="3593441"/>
                    <a:ext cx="444428" cy="485924"/>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09" name="אליפסה 108"/>
                  <p:cNvSpPr/>
                  <p:nvPr/>
                </p:nvSpPr>
                <p:spPr bwMode="auto">
                  <a:xfrm>
                    <a:off x="3232265" y="425404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2" name="אליפסה 111"/>
                  <p:cNvSpPr/>
                  <p:nvPr/>
                </p:nvSpPr>
                <p:spPr bwMode="auto">
                  <a:xfrm>
                    <a:off x="3542869" y="4082542"/>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3" name="אליפסה 112"/>
                  <p:cNvSpPr/>
                  <p:nvPr/>
                </p:nvSpPr>
                <p:spPr bwMode="auto">
                  <a:xfrm>
                    <a:off x="3552782" y="4138121"/>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5" name="אליפסה 114"/>
                  <p:cNvSpPr/>
                  <p:nvPr/>
                </p:nvSpPr>
                <p:spPr bwMode="auto">
                  <a:xfrm>
                    <a:off x="3803909" y="4087305"/>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6" name="אליפסה 115"/>
                  <p:cNvSpPr/>
                  <p:nvPr/>
                </p:nvSpPr>
                <p:spPr bwMode="auto">
                  <a:xfrm>
                    <a:off x="3815474" y="4142885"/>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20" name="מחבר חץ ישר 119"/>
                  <p:cNvCxnSpPr/>
                  <p:nvPr/>
                </p:nvCxnSpPr>
                <p:spPr>
                  <a:xfrm flipH="1">
                    <a:off x="2878705" y="3209148"/>
                    <a:ext cx="1653" cy="80828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אליפסה 125"/>
                  <p:cNvSpPr/>
                  <p:nvPr/>
                </p:nvSpPr>
                <p:spPr bwMode="auto">
                  <a:xfrm>
                    <a:off x="3656868" y="3223440"/>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7" name="אליפסה 126"/>
                  <p:cNvSpPr/>
                  <p:nvPr/>
                </p:nvSpPr>
                <p:spPr bwMode="auto">
                  <a:xfrm>
                    <a:off x="3666781" y="3279020"/>
                    <a:ext cx="37999" cy="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9" name="אליפסה 128"/>
                  <p:cNvSpPr/>
                  <p:nvPr/>
                </p:nvSpPr>
                <p:spPr bwMode="auto">
                  <a:xfrm>
                    <a:off x="2991051" y="3240908"/>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0" name="אליפסה 129"/>
                  <p:cNvSpPr/>
                  <p:nvPr/>
                </p:nvSpPr>
                <p:spPr bwMode="auto">
                  <a:xfrm>
                    <a:off x="3000964" y="3288548"/>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2" name="אליפסה 131"/>
                  <p:cNvSpPr/>
                  <p:nvPr/>
                </p:nvSpPr>
                <p:spPr bwMode="auto">
                  <a:xfrm>
                    <a:off x="3118267" y="336318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3" name="אליפסה 132"/>
                  <p:cNvSpPr/>
                  <p:nvPr/>
                </p:nvSpPr>
                <p:spPr bwMode="auto">
                  <a:xfrm>
                    <a:off x="3128180" y="3418763"/>
                    <a:ext cx="37999"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5" name="אליפסה 134"/>
                  <p:cNvSpPr/>
                  <p:nvPr/>
                </p:nvSpPr>
                <p:spPr bwMode="auto">
                  <a:xfrm>
                    <a:off x="2492102" y="3213912"/>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6" name="אליפסה 135"/>
                  <p:cNvSpPr/>
                  <p:nvPr/>
                </p:nvSpPr>
                <p:spPr bwMode="auto">
                  <a:xfrm>
                    <a:off x="2502014" y="3269492"/>
                    <a:ext cx="38000" cy="2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8" name="אליפסה 137"/>
                  <p:cNvSpPr/>
                  <p:nvPr/>
                </p:nvSpPr>
                <p:spPr bwMode="auto">
                  <a:xfrm>
                    <a:off x="3428871" y="2770864"/>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9" name="אליפסה 138"/>
                  <p:cNvSpPr/>
                  <p:nvPr/>
                </p:nvSpPr>
                <p:spPr bwMode="auto">
                  <a:xfrm>
                    <a:off x="3438784" y="282644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1" name="אליפסה 140"/>
                  <p:cNvSpPr/>
                  <p:nvPr/>
                </p:nvSpPr>
                <p:spPr bwMode="auto">
                  <a:xfrm>
                    <a:off x="2880357" y="3005886"/>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2" name="אליפסה 141"/>
                  <p:cNvSpPr/>
                  <p:nvPr/>
                </p:nvSpPr>
                <p:spPr bwMode="auto">
                  <a:xfrm>
                    <a:off x="2890270" y="3059877"/>
                    <a:ext cx="36347"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4" name="אליפסה 143"/>
                  <p:cNvSpPr/>
                  <p:nvPr/>
                </p:nvSpPr>
                <p:spPr bwMode="auto">
                  <a:xfrm>
                    <a:off x="3395828" y="3078933"/>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אליפסה 144"/>
                  <p:cNvSpPr/>
                  <p:nvPr/>
                </p:nvSpPr>
                <p:spPr bwMode="auto">
                  <a:xfrm>
                    <a:off x="3405741" y="3132925"/>
                    <a:ext cx="37999" cy="365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אליפסה 146"/>
                  <p:cNvSpPr/>
                  <p:nvPr/>
                </p:nvSpPr>
                <p:spPr bwMode="auto">
                  <a:xfrm>
                    <a:off x="3926168" y="3050350"/>
                    <a:ext cx="38000"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8" name="אליפסה 147"/>
                  <p:cNvSpPr/>
                  <p:nvPr/>
                </p:nvSpPr>
                <p:spPr bwMode="auto">
                  <a:xfrm>
                    <a:off x="3937733" y="3105929"/>
                    <a:ext cx="36347" cy="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49" name="מחבר חץ ישר 148"/>
                  <p:cNvCxnSpPr>
                    <a:stCxn id="17" idx="6"/>
                  </p:cNvCxnSpPr>
                  <p:nvPr/>
                </p:nvCxnSpPr>
                <p:spPr>
                  <a:xfrm>
                    <a:off x="2868792" y="4250868"/>
                    <a:ext cx="38000" cy="59549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מחבר חץ ישר 149"/>
                  <p:cNvCxnSpPr/>
                  <p:nvPr/>
                </p:nvCxnSpPr>
                <p:spPr>
                  <a:xfrm flipH="1">
                    <a:off x="2526797" y="4974991"/>
                    <a:ext cx="224692" cy="1746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68" name="מחבר חץ ישר 7167"/>
                  <p:cNvCxnSpPr/>
                  <p:nvPr/>
                </p:nvCxnSpPr>
                <p:spPr>
                  <a:xfrm>
                    <a:off x="805257" y="5981775"/>
                    <a:ext cx="338525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6571" name="קבוצה 119"/>
                  <p:cNvGrpSpPr>
                    <a:grpSpLocks/>
                  </p:cNvGrpSpPr>
                  <p:nvPr/>
                </p:nvGrpSpPr>
                <p:grpSpPr bwMode="auto">
                  <a:xfrm>
                    <a:off x="2078149" y="3234623"/>
                    <a:ext cx="56944" cy="106082"/>
                    <a:chOff x="9025507" y="4643958"/>
                    <a:chExt cx="60039" cy="119108"/>
                  </a:xfrm>
                </p:grpSpPr>
                <p:sp>
                  <p:nvSpPr>
                    <p:cNvPr id="228" name="אליפסה 227"/>
                    <p:cNvSpPr/>
                    <p:nvPr/>
                  </p:nvSpPr>
                  <p:spPr>
                    <a:xfrm>
                      <a:off x="9024730" y="4654581"/>
                      <a:ext cx="36580"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9" name="אליפסה 228"/>
                    <p:cNvSpPr/>
                    <p:nvPr/>
                  </p:nvSpPr>
                  <p:spPr>
                    <a:xfrm>
                      <a:off x="9033439" y="4718768"/>
                      <a:ext cx="41807" cy="44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86572" name="קבוצה 119"/>
                  <p:cNvGrpSpPr>
                    <a:grpSpLocks/>
                  </p:cNvGrpSpPr>
                  <p:nvPr/>
                </p:nvGrpSpPr>
                <p:grpSpPr bwMode="auto">
                  <a:xfrm>
                    <a:off x="2357229" y="2825191"/>
                    <a:ext cx="56944" cy="106082"/>
                    <a:chOff x="9025507" y="4643958"/>
                    <a:chExt cx="60039" cy="119108"/>
                  </a:xfrm>
                </p:grpSpPr>
                <p:sp>
                  <p:nvSpPr>
                    <p:cNvPr id="231" name="אליפסה 230"/>
                    <p:cNvSpPr/>
                    <p:nvPr/>
                  </p:nvSpPr>
                  <p:spPr>
                    <a:xfrm>
                      <a:off x="9024871" y="4654279"/>
                      <a:ext cx="36581"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2" name="אליפסה 231"/>
                    <p:cNvSpPr/>
                    <p:nvPr/>
                  </p:nvSpPr>
                  <p:spPr>
                    <a:xfrm>
                      <a:off x="9037065" y="4727380"/>
                      <a:ext cx="38323"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86573" name="קבוצה 119"/>
                  <p:cNvGrpSpPr>
                    <a:grpSpLocks/>
                  </p:cNvGrpSpPr>
                  <p:nvPr/>
                </p:nvGrpSpPr>
                <p:grpSpPr bwMode="auto">
                  <a:xfrm>
                    <a:off x="2863320" y="4083119"/>
                    <a:ext cx="56944" cy="106082"/>
                    <a:chOff x="9025507" y="4643958"/>
                    <a:chExt cx="60039" cy="119108"/>
                  </a:xfrm>
                </p:grpSpPr>
                <p:sp>
                  <p:nvSpPr>
                    <p:cNvPr id="234" name="אליפסה 233"/>
                    <p:cNvSpPr/>
                    <p:nvPr/>
                  </p:nvSpPr>
                  <p:spPr>
                    <a:xfrm>
                      <a:off x="9015600" y="4654008"/>
                      <a:ext cx="45290"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5" name="אליפסה 234"/>
                    <p:cNvSpPr/>
                    <p:nvPr/>
                  </p:nvSpPr>
                  <p:spPr>
                    <a:xfrm>
                      <a:off x="9027793" y="4727110"/>
                      <a:ext cx="47033" cy="46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sp>
            <p:nvSpPr>
              <p:cNvPr id="7185" name="מלבן 7184"/>
              <p:cNvSpPr/>
              <p:nvPr/>
            </p:nvSpPr>
            <p:spPr>
              <a:xfrm>
                <a:off x="89969" y="2133402"/>
                <a:ext cx="4122919" cy="40319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7191" name="חץ ימינה 7190"/>
            <p:cNvSpPr/>
            <p:nvPr/>
          </p:nvSpPr>
          <p:spPr bwMode="auto">
            <a:xfrm>
              <a:off x="4394200" y="4098925"/>
              <a:ext cx="366713" cy="3730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9" name="TextBox 248"/>
            <p:cNvSpPr txBox="1"/>
            <p:nvPr/>
          </p:nvSpPr>
          <p:spPr bwMode="auto">
            <a:xfrm>
              <a:off x="6477000" y="2902702"/>
              <a:ext cx="568325" cy="307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b="1" kern="0" dirty="0">
                  <a:solidFill>
                    <a:srgbClr val="1D4C72"/>
                  </a:solidFill>
                </a:rPr>
                <a:t>חמצן</a:t>
              </a:r>
            </a:p>
          </p:txBody>
        </p:sp>
      </p:grpSp>
      <p:sp>
        <p:nvSpPr>
          <p:cNvPr id="188" name="TextBox 187"/>
          <p:cNvSpPr txBox="1"/>
          <p:nvPr/>
        </p:nvSpPr>
        <p:spPr>
          <a:xfrm>
            <a:off x="-1188640" y="548680"/>
            <a:ext cx="9904865"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a:t>
            </a:r>
            <a:endParaRPr lang="he-IL" b="1" dirty="0">
              <a:solidFill>
                <a:srgbClr val="1D4C72"/>
              </a:solidFill>
            </a:endParaRPr>
          </a:p>
          <a:p>
            <a:pPr>
              <a:defRPr/>
            </a:pPr>
            <a:r>
              <a:rPr lang="he-IL" dirty="0" smtClean="0">
                <a:solidFill>
                  <a:srgbClr val="1D4C72"/>
                </a:solidFill>
              </a:rPr>
              <a:t>בתרשים מתואר מעבר חמצן מנאדיות הריאה אל הדם. סדרו </a:t>
            </a:r>
            <a:r>
              <a:rPr lang="he-IL" dirty="0">
                <a:solidFill>
                  <a:srgbClr val="1D4C72"/>
                </a:solidFill>
              </a:rPr>
              <a:t>את המילים הבאות על פי </a:t>
            </a:r>
            <a:endParaRPr lang="he-IL" dirty="0" smtClean="0">
              <a:solidFill>
                <a:srgbClr val="1D4C72"/>
              </a:solidFill>
            </a:endParaRPr>
          </a:p>
          <a:p>
            <a:pPr>
              <a:defRPr/>
            </a:pPr>
            <a:r>
              <a:rPr lang="he-IL" dirty="0" smtClean="0">
                <a:solidFill>
                  <a:srgbClr val="1D4C72"/>
                </a:solidFill>
              </a:rPr>
              <a:t>מסלול </a:t>
            </a:r>
            <a:r>
              <a:rPr lang="he-IL" dirty="0">
                <a:solidFill>
                  <a:srgbClr val="1D4C72"/>
                </a:solidFill>
              </a:rPr>
              <a:t>החמצן </a:t>
            </a:r>
            <a:r>
              <a:rPr lang="he-IL" dirty="0" smtClean="0">
                <a:solidFill>
                  <a:srgbClr val="1D4C72"/>
                </a:solidFill>
              </a:rPr>
              <a:t>מהנאדיות ועד היקשרותו להמוגלובין.</a:t>
            </a:r>
          </a:p>
          <a:p>
            <a:pPr>
              <a:defRPr/>
            </a:pPr>
            <a:r>
              <a:rPr lang="he-IL" dirty="0" smtClean="0">
                <a:solidFill>
                  <a:srgbClr val="1D4C72"/>
                </a:solidFill>
              </a:rPr>
              <a:t>המילים: פלסמה, דופן נים הדם, דופן הנאדית, נאדית, נוזל בין-תאי, תא דם אדום.</a:t>
            </a:r>
          </a:p>
          <a:p>
            <a:pPr>
              <a:defRPr/>
            </a:pPr>
            <a:endParaRPr lang="he-IL" dirty="0">
              <a:solidFill>
                <a:srgbClr val="1D4C72"/>
              </a:solidFill>
            </a:endParaRPr>
          </a:p>
          <a:p>
            <a:pPr>
              <a:defRPr/>
            </a:pPr>
            <a:endParaRPr lang="he-IL" dirty="0">
              <a:solidFill>
                <a:srgbClr val="1D4C72"/>
              </a:solidFill>
            </a:endParaRPr>
          </a:p>
        </p:txBody>
      </p:sp>
      <p:sp>
        <p:nvSpPr>
          <p:cNvPr id="19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0"/>
          <p:cNvGrpSpPr/>
          <p:nvPr/>
        </p:nvGrpSpPr>
        <p:grpSpPr>
          <a:xfrm>
            <a:off x="6272458" y="1886969"/>
            <a:ext cx="2062339" cy="4696948"/>
            <a:chOff x="585523" y="649507"/>
            <a:chExt cx="2062339" cy="4696948"/>
          </a:xfrm>
        </p:grpSpPr>
        <p:grpSp>
          <p:nvGrpSpPr>
            <p:cNvPr id="7" name="קבוצה 6"/>
            <p:cNvGrpSpPr/>
            <p:nvPr/>
          </p:nvGrpSpPr>
          <p:grpSpPr>
            <a:xfrm>
              <a:off x="675912" y="649507"/>
              <a:ext cx="1943336" cy="769914"/>
              <a:chOff x="6156176" y="2433345"/>
              <a:chExt cx="1943336" cy="769914"/>
            </a:xfrm>
          </p:grpSpPr>
          <p:grpSp>
            <p:nvGrpSpPr>
              <p:cNvPr id="199" name="קבוצה 198"/>
              <p:cNvGrpSpPr/>
              <p:nvPr/>
            </p:nvGrpSpPr>
            <p:grpSpPr>
              <a:xfrm>
                <a:off x="6156176" y="2433345"/>
                <a:ext cx="1943336" cy="765327"/>
                <a:chOff x="3299683" y="1637790"/>
                <a:chExt cx="1943336" cy="765327"/>
              </a:xfrm>
            </p:grpSpPr>
            <p:sp>
              <p:nvSpPr>
                <p:cNvPr id="202" name="מלבן מעוגל 201"/>
                <p:cNvSpPr/>
                <p:nvPr/>
              </p:nvSpPr>
              <p:spPr>
                <a:xfrm>
                  <a:off x="3299683" y="1637790"/>
                  <a:ext cx="1943336"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03" name="מלבן 202"/>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205" name="קבוצה 204"/>
              <p:cNvGrpSpPr/>
              <p:nvPr/>
            </p:nvGrpSpPr>
            <p:grpSpPr>
              <a:xfrm rot="16200000">
                <a:off x="7174076" y="2738305"/>
                <a:ext cx="311150" cy="618757"/>
                <a:chOff x="5256587" y="1633230"/>
                <a:chExt cx="514249" cy="618757"/>
              </a:xfrm>
            </p:grpSpPr>
            <p:sp>
              <p:nvSpPr>
                <p:cNvPr id="206" name="חץ ימינה 205"/>
                <p:cNvSpPr/>
                <p:nvPr/>
              </p:nvSpPr>
              <p:spPr>
                <a:xfrm flipH="1">
                  <a:off x="5256587" y="1633230"/>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11"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5" name="מלבן 4"/>
              <p:cNvSpPr/>
              <p:nvPr/>
            </p:nvSpPr>
            <p:spPr>
              <a:xfrm>
                <a:off x="6732240" y="2479410"/>
                <a:ext cx="816249" cy="369332"/>
              </a:xfrm>
              <a:prstGeom prst="rect">
                <a:avLst/>
              </a:prstGeom>
            </p:spPr>
            <p:txBody>
              <a:bodyPr wrap="none">
                <a:spAutoFit/>
              </a:bodyPr>
              <a:lstStyle/>
              <a:p>
                <a:r>
                  <a:rPr lang="he-IL" b="1" dirty="0">
                    <a:solidFill>
                      <a:prstClr val="black"/>
                    </a:solidFill>
                  </a:rPr>
                  <a:t>נאדיות</a:t>
                </a:r>
              </a:p>
            </p:txBody>
          </p:sp>
        </p:grpSp>
        <p:grpSp>
          <p:nvGrpSpPr>
            <p:cNvPr id="215" name="קבוצה 214"/>
            <p:cNvGrpSpPr/>
            <p:nvPr/>
          </p:nvGrpSpPr>
          <p:grpSpPr>
            <a:xfrm>
              <a:off x="675912" y="1445318"/>
              <a:ext cx="1971950" cy="769915"/>
              <a:chOff x="6127562" y="2433345"/>
              <a:chExt cx="1971950" cy="769915"/>
            </a:xfrm>
          </p:grpSpPr>
          <p:grpSp>
            <p:nvGrpSpPr>
              <p:cNvPr id="216" name="קבוצה 215"/>
              <p:cNvGrpSpPr/>
              <p:nvPr/>
            </p:nvGrpSpPr>
            <p:grpSpPr>
              <a:xfrm>
                <a:off x="6127562" y="2433345"/>
                <a:ext cx="1971950" cy="765327"/>
                <a:chOff x="3271069" y="1637790"/>
                <a:chExt cx="1971950" cy="765327"/>
              </a:xfrm>
            </p:grpSpPr>
            <p:sp>
              <p:nvSpPr>
                <p:cNvPr id="230" name="מלבן מעוגל 22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3" name="מלבן 232"/>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222" name="קבוצה 221"/>
              <p:cNvGrpSpPr/>
              <p:nvPr/>
            </p:nvGrpSpPr>
            <p:grpSpPr>
              <a:xfrm rot="16200000">
                <a:off x="7128080" y="2755688"/>
                <a:ext cx="311150" cy="583993"/>
                <a:chOff x="5256586" y="1604616"/>
                <a:chExt cx="514249" cy="583993"/>
              </a:xfrm>
            </p:grpSpPr>
            <p:sp>
              <p:nvSpPr>
                <p:cNvPr id="226" name="חץ ימינה 225"/>
                <p:cNvSpPr/>
                <p:nvPr/>
              </p:nvSpPr>
              <p:spPr>
                <a:xfrm flipH="1">
                  <a:off x="5256586" y="1604616"/>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27" name="חץ ימינה 4"/>
                <p:cNvSpPr/>
                <p:nvPr/>
              </p:nvSpPr>
              <p:spPr>
                <a:xfrm rot="5400000">
                  <a:off x="5330857" y="1894348"/>
                  <a:ext cx="439977" cy="148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225" name="מלבן 224"/>
              <p:cNvSpPr/>
              <p:nvPr/>
            </p:nvSpPr>
            <p:spPr>
              <a:xfrm>
                <a:off x="6427161" y="2479410"/>
                <a:ext cx="1409360" cy="369332"/>
              </a:xfrm>
              <a:prstGeom prst="rect">
                <a:avLst/>
              </a:prstGeom>
            </p:spPr>
            <p:txBody>
              <a:bodyPr wrap="none">
                <a:spAutoFit/>
              </a:bodyPr>
              <a:lstStyle/>
              <a:p>
                <a:r>
                  <a:rPr lang="he-IL" b="1" dirty="0" smtClean="0">
                    <a:solidFill>
                      <a:prstClr val="black"/>
                    </a:solidFill>
                  </a:rPr>
                  <a:t>דופן הנאדיות</a:t>
                </a:r>
                <a:endParaRPr lang="he-IL" b="1" dirty="0">
                  <a:solidFill>
                    <a:prstClr val="black"/>
                  </a:solidFill>
                </a:endParaRPr>
              </a:p>
            </p:txBody>
          </p:sp>
        </p:grpSp>
        <p:grpSp>
          <p:nvGrpSpPr>
            <p:cNvPr id="236" name="קבוצה 235"/>
            <p:cNvGrpSpPr/>
            <p:nvPr/>
          </p:nvGrpSpPr>
          <p:grpSpPr>
            <a:xfrm>
              <a:off x="1735730" y="2262588"/>
              <a:ext cx="889039" cy="742235"/>
              <a:chOff x="7187380" y="2456437"/>
              <a:chExt cx="889039" cy="742235"/>
            </a:xfrm>
          </p:grpSpPr>
          <p:sp>
            <p:nvSpPr>
              <p:cNvPr id="253" name="מלבן 252"/>
              <p:cNvSpPr/>
              <p:nvPr/>
            </p:nvSpPr>
            <p:spPr>
              <a:xfrm>
                <a:off x="7187380" y="2456437"/>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sp>
            <p:nvSpPr>
              <p:cNvPr id="251" name="חץ ימינה 4"/>
              <p:cNvSpPr/>
              <p:nvPr/>
            </p:nvSpPr>
            <p:spPr>
              <a:xfrm>
                <a:off x="7199054" y="2980263"/>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nvGrpSpPr>
            <p:cNvPr id="254" name="קבוצה 253"/>
            <p:cNvGrpSpPr/>
            <p:nvPr/>
          </p:nvGrpSpPr>
          <p:grpSpPr>
            <a:xfrm>
              <a:off x="675912" y="2204864"/>
              <a:ext cx="1971950" cy="769918"/>
              <a:chOff x="6127562" y="2433345"/>
              <a:chExt cx="1971950" cy="769918"/>
            </a:xfrm>
          </p:grpSpPr>
          <p:grpSp>
            <p:nvGrpSpPr>
              <p:cNvPr id="255" name="קבוצה 254"/>
              <p:cNvGrpSpPr/>
              <p:nvPr/>
            </p:nvGrpSpPr>
            <p:grpSpPr>
              <a:xfrm>
                <a:off x="6127562" y="2433345"/>
                <a:ext cx="1971950" cy="765327"/>
                <a:chOff x="3271069" y="1637790"/>
                <a:chExt cx="1971950" cy="765327"/>
              </a:xfrm>
            </p:grpSpPr>
            <p:sp>
              <p:nvSpPr>
                <p:cNvPr id="260" name="מלבן מעוגל 25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1" name="מלבן 260"/>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256" name="קבוצה 255"/>
              <p:cNvGrpSpPr/>
              <p:nvPr/>
            </p:nvGrpSpPr>
            <p:grpSpPr>
              <a:xfrm rot="16200000">
                <a:off x="7148671" y="2712903"/>
                <a:ext cx="311150" cy="669569"/>
                <a:chOff x="5256583" y="1582418"/>
                <a:chExt cx="514249" cy="669569"/>
              </a:xfrm>
            </p:grpSpPr>
            <p:sp>
              <p:nvSpPr>
                <p:cNvPr id="258" name="חץ ימינה 257"/>
                <p:cNvSpPr/>
                <p:nvPr/>
              </p:nvSpPr>
              <p:spPr>
                <a:xfrm flipH="1">
                  <a:off x="5256583" y="1582418"/>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59"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257" name="מלבן 256"/>
              <p:cNvSpPr/>
              <p:nvPr/>
            </p:nvSpPr>
            <p:spPr>
              <a:xfrm>
                <a:off x="6539371" y="2479410"/>
                <a:ext cx="1297150" cy="369332"/>
              </a:xfrm>
              <a:prstGeom prst="rect">
                <a:avLst/>
              </a:prstGeom>
            </p:spPr>
            <p:txBody>
              <a:bodyPr wrap="none">
                <a:spAutoFit/>
              </a:bodyPr>
              <a:lstStyle/>
              <a:p>
                <a:r>
                  <a:rPr lang="he-IL" b="1" dirty="0" smtClean="0">
                    <a:solidFill>
                      <a:prstClr val="black"/>
                    </a:solidFill>
                  </a:rPr>
                  <a:t>נוזל בין-תאי</a:t>
                </a:r>
                <a:endParaRPr lang="he-IL" b="1" dirty="0">
                  <a:solidFill>
                    <a:prstClr val="black"/>
                  </a:solidFill>
                </a:endParaRPr>
              </a:p>
            </p:txBody>
          </p:sp>
        </p:grpSp>
        <p:grpSp>
          <p:nvGrpSpPr>
            <p:cNvPr id="262" name="קבוצה 261"/>
            <p:cNvGrpSpPr/>
            <p:nvPr/>
          </p:nvGrpSpPr>
          <p:grpSpPr>
            <a:xfrm>
              <a:off x="648178" y="3034474"/>
              <a:ext cx="1971950" cy="769917"/>
              <a:chOff x="6127562" y="2433345"/>
              <a:chExt cx="1971950" cy="769917"/>
            </a:xfrm>
          </p:grpSpPr>
          <p:grpSp>
            <p:nvGrpSpPr>
              <p:cNvPr id="263" name="קבוצה 262"/>
              <p:cNvGrpSpPr/>
              <p:nvPr/>
            </p:nvGrpSpPr>
            <p:grpSpPr>
              <a:xfrm>
                <a:off x="6127562" y="2433345"/>
                <a:ext cx="1971950" cy="765327"/>
                <a:chOff x="3271069" y="1637790"/>
                <a:chExt cx="1971950" cy="765327"/>
              </a:xfrm>
            </p:grpSpPr>
            <p:sp>
              <p:nvSpPr>
                <p:cNvPr id="268" name="מלבן מעוגל 267"/>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9" name="מלבן 268"/>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264" name="קבוצה 263"/>
              <p:cNvGrpSpPr/>
              <p:nvPr/>
            </p:nvGrpSpPr>
            <p:grpSpPr>
              <a:xfrm rot="16200000">
                <a:off x="7154511" y="2718743"/>
                <a:ext cx="311150" cy="657888"/>
                <a:chOff x="5256583" y="1594099"/>
                <a:chExt cx="514249" cy="657888"/>
              </a:xfrm>
            </p:grpSpPr>
            <p:sp>
              <p:nvSpPr>
                <p:cNvPr id="266" name="חץ ימינה 265"/>
                <p:cNvSpPr/>
                <p:nvPr/>
              </p:nvSpPr>
              <p:spPr>
                <a:xfrm flipH="1">
                  <a:off x="5256583" y="1594099"/>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67"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265" name="מלבן 264"/>
              <p:cNvSpPr/>
              <p:nvPr/>
            </p:nvSpPr>
            <p:spPr>
              <a:xfrm>
                <a:off x="6366247" y="2479410"/>
                <a:ext cx="1470274" cy="369332"/>
              </a:xfrm>
              <a:prstGeom prst="rect">
                <a:avLst/>
              </a:prstGeom>
            </p:spPr>
            <p:txBody>
              <a:bodyPr wrap="none">
                <a:spAutoFit/>
              </a:bodyPr>
              <a:lstStyle/>
              <a:p>
                <a:r>
                  <a:rPr lang="he-IL" b="1" dirty="0" smtClean="0">
                    <a:solidFill>
                      <a:prstClr val="black"/>
                    </a:solidFill>
                  </a:rPr>
                  <a:t>דופן נימי הדם</a:t>
                </a:r>
                <a:endParaRPr lang="he-IL" b="1" dirty="0">
                  <a:solidFill>
                    <a:prstClr val="black"/>
                  </a:solidFill>
                </a:endParaRPr>
              </a:p>
            </p:txBody>
          </p:sp>
        </p:grpSp>
        <p:grpSp>
          <p:nvGrpSpPr>
            <p:cNvPr id="271" name="קבוצה 270"/>
            <p:cNvGrpSpPr/>
            <p:nvPr/>
          </p:nvGrpSpPr>
          <p:grpSpPr>
            <a:xfrm>
              <a:off x="592304" y="3811635"/>
              <a:ext cx="1971950" cy="765327"/>
              <a:chOff x="3271069" y="1637790"/>
              <a:chExt cx="1971950" cy="765327"/>
            </a:xfrm>
          </p:grpSpPr>
          <p:sp>
            <p:nvSpPr>
              <p:cNvPr id="276" name="מלבן מעוגל 275"/>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77" name="מלבן 276"/>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272" name="קבוצה 271"/>
            <p:cNvGrpSpPr/>
            <p:nvPr/>
          </p:nvGrpSpPr>
          <p:grpSpPr>
            <a:xfrm rot="16200000">
              <a:off x="1634988" y="4112770"/>
              <a:ext cx="311150" cy="626419"/>
              <a:chOff x="5256581" y="1625568"/>
              <a:chExt cx="514249" cy="626419"/>
            </a:xfrm>
          </p:grpSpPr>
          <p:sp>
            <p:nvSpPr>
              <p:cNvPr id="274" name="חץ ימינה 273"/>
              <p:cNvSpPr/>
              <p:nvPr/>
            </p:nvSpPr>
            <p:spPr>
              <a:xfrm flipH="1">
                <a:off x="5256581" y="1625568"/>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275"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273" name="מלבן 272"/>
            <p:cNvSpPr/>
            <p:nvPr/>
          </p:nvSpPr>
          <p:spPr>
            <a:xfrm>
              <a:off x="1251976" y="3857700"/>
              <a:ext cx="862737" cy="369332"/>
            </a:xfrm>
            <a:prstGeom prst="rect">
              <a:avLst/>
            </a:prstGeom>
          </p:spPr>
          <p:txBody>
            <a:bodyPr wrap="none">
              <a:spAutoFit/>
            </a:bodyPr>
            <a:lstStyle/>
            <a:p>
              <a:r>
                <a:rPr lang="he-IL" b="1" dirty="0" smtClean="0">
                  <a:solidFill>
                    <a:prstClr val="black"/>
                  </a:solidFill>
                </a:rPr>
                <a:t>פלסמה</a:t>
              </a:r>
              <a:endParaRPr lang="he-IL" b="1" dirty="0">
                <a:solidFill>
                  <a:prstClr val="black"/>
                </a:solidFill>
              </a:endParaRPr>
            </a:p>
          </p:txBody>
        </p:sp>
        <p:grpSp>
          <p:nvGrpSpPr>
            <p:cNvPr id="279" name="קבוצה 278"/>
            <p:cNvGrpSpPr/>
            <p:nvPr/>
          </p:nvGrpSpPr>
          <p:grpSpPr>
            <a:xfrm>
              <a:off x="585523" y="4581128"/>
              <a:ext cx="1971950" cy="765327"/>
              <a:chOff x="3340809" y="1637790"/>
              <a:chExt cx="1971950" cy="765327"/>
            </a:xfrm>
          </p:grpSpPr>
          <p:sp>
            <p:nvSpPr>
              <p:cNvPr id="284" name="מלבן מעוגל 283"/>
              <p:cNvSpPr/>
              <p:nvPr/>
            </p:nvSpPr>
            <p:spPr>
              <a:xfrm>
                <a:off x="334080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5" name="מלבן 284"/>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sp>
          <p:nvSpPr>
            <p:cNvPr id="283" name="חץ ימינה 4"/>
            <p:cNvSpPr/>
            <p:nvPr/>
          </p:nvSpPr>
          <p:spPr>
            <a:xfrm>
              <a:off x="1587275" y="5120955"/>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sp>
          <p:nvSpPr>
            <p:cNvPr id="281" name="מלבן 280"/>
            <p:cNvSpPr/>
            <p:nvPr/>
          </p:nvSpPr>
          <p:spPr>
            <a:xfrm>
              <a:off x="1005827" y="4620102"/>
              <a:ext cx="1335622" cy="369332"/>
            </a:xfrm>
            <a:prstGeom prst="rect">
              <a:avLst/>
            </a:prstGeom>
          </p:spPr>
          <p:txBody>
            <a:bodyPr wrap="none">
              <a:spAutoFit/>
            </a:bodyPr>
            <a:lstStyle/>
            <a:p>
              <a:r>
                <a:rPr lang="he-IL" b="1" dirty="0" smtClean="0">
                  <a:solidFill>
                    <a:prstClr val="black"/>
                  </a:solidFill>
                </a:rPr>
                <a:t>תא דם אדום</a:t>
              </a:r>
              <a:endParaRPr lang="he-IL" b="1" dirty="0">
                <a:solidFill>
                  <a:prstClr val="black"/>
                </a:solidFill>
              </a:endParaRPr>
            </a:p>
          </p:txBody>
        </p:sp>
      </p:grpSp>
    </p:spTree>
    <p:extLst>
      <p:ext uri="{BB962C8B-B14F-4D97-AF65-F5344CB8AC3E}">
        <p14:creationId xmlns:p14="http://schemas.microsoft.com/office/powerpoint/2010/main" val="1314372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שאלה 9: מעבר חמצן מהדם אל התאים</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7F4740-F79D-499C-9F30-6BCF13E6A4BF}" type="slidenum">
              <a:rPr lang="he-IL" sz="1200" smtClean="0">
                <a:solidFill>
                  <a:prstClr val="white">
                    <a:lumMod val="75000"/>
                  </a:prstClr>
                </a:solidFill>
              </a:rPr>
              <a:pPr fontAlgn="base">
                <a:spcBef>
                  <a:spcPct val="0"/>
                </a:spcBef>
                <a:spcAft>
                  <a:spcPct val="0"/>
                </a:spcAft>
                <a:defRPr/>
              </a:pPr>
              <a:t>27</a:t>
            </a:fld>
            <a:endParaRPr lang="he-IL" sz="1200" dirty="0" smtClean="0">
              <a:solidFill>
                <a:prstClr val="white">
                  <a:lumMod val="75000"/>
                </a:prstClr>
              </a:solidFill>
            </a:endParaRPr>
          </a:p>
        </p:txBody>
      </p:sp>
      <p:sp>
        <p:nvSpPr>
          <p:cNvPr id="188" name="TextBox 187"/>
          <p:cNvSpPr txBox="1"/>
          <p:nvPr/>
        </p:nvSpPr>
        <p:spPr>
          <a:xfrm>
            <a:off x="-1188640" y="548680"/>
            <a:ext cx="9904865"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a:t>
            </a:r>
            <a:endParaRPr lang="he-IL" b="1" dirty="0">
              <a:solidFill>
                <a:srgbClr val="1D4C72"/>
              </a:solidFill>
            </a:endParaRPr>
          </a:p>
          <a:p>
            <a:pPr>
              <a:defRPr/>
            </a:pPr>
            <a:r>
              <a:rPr lang="he-IL" dirty="0" smtClean="0">
                <a:solidFill>
                  <a:srgbClr val="1D4C72"/>
                </a:solidFill>
              </a:rPr>
              <a:t>בתרשים מתואר מעבר חמצן מהדם אל התאים. </a:t>
            </a:r>
          </a:p>
          <a:p>
            <a:pPr>
              <a:defRPr/>
            </a:pPr>
            <a:r>
              <a:rPr lang="he-IL" dirty="0" smtClean="0">
                <a:solidFill>
                  <a:srgbClr val="1D4C72"/>
                </a:solidFill>
              </a:rPr>
              <a:t>סדרו </a:t>
            </a:r>
            <a:r>
              <a:rPr lang="he-IL" dirty="0">
                <a:solidFill>
                  <a:srgbClr val="1D4C72"/>
                </a:solidFill>
              </a:rPr>
              <a:t>את המילים הבאות על פי </a:t>
            </a:r>
            <a:r>
              <a:rPr lang="he-IL" dirty="0" smtClean="0">
                <a:solidFill>
                  <a:srgbClr val="1D4C72"/>
                </a:solidFill>
              </a:rPr>
              <a:t>מסלול החמצן.</a:t>
            </a:r>
          </a:p>
          <a:p>
            <a:pPr>
              <a:defRPr/>
            </a:pPr>
            <a:r>
              <a:rPr lang="he-IL" dirty="0" smtClean="0">
                <a:solidFill>
                  <a:srgbClr val="1D4C72"/>
                </a:solidFill>
              </a:rPr>
              <a:t> המילים: פלסמה, דופן נים הדם, נוזל בין-תאי, תא דם אדום, תא.</a:t>
            </a:r>
          </a:p>
          <a:p>
            <a:pPr>
              <a:defRPr/>
            </a:pPr>
            <a:endParaRPr lang="he-IL" dirty="0">
              <a:solidFill>
                <a:srgbClr val="1D4C72"/>
              </a:solidFill>
            </a:endParaRPr>
          </a:p>
          <a:p>
            <a:pPr>
              <a:defRPr/>
            </a:pPr>
            <a:endParaRPr lang="he-IL" dirty="0">
              <a:solidFill>
                <a:srgbClr val="1D4C72"/>
              </a:solidFill>
            </a:endParaRPr>
          </a:p>
        </p:txBody>
      </p:sp>
      <p:sp>
        <p:nvSpPr>
          <p:cNvPr id="19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34" name="קבוצה 133"/>
          <p:cNvGrpSpPr/>
          <p:nvPr/>
        </p:nvGrpSpPr>
        <p:grpSpPr>
          <a:xfrm>
            <a:off x="-30380" y="2097629"/>
            <a:ext cx="4601819" cy="4032250"/>
            <a:chOff x="4280244" y="1993900"/>
            <a:chExt cx="4601819" cy="4032250"/>
          </a:xfrm>
        </p:grpSpPr>
        <p:grpSp>
          <p:nvGrpSpPr>
            <p:cNvPr id="137" name="קבוצה 7182"/>
            <p:cNvGrpSpPr>
              <a:grpSpLocks/>
            </p:cNvGrpSpPr>
            <p:nvPr/>
          </p:nvGrpSpPr>
          <p:grpSpPr bwMode="auto">
            <a:xfrm>
              <a:off x="4280244" y="2763431"/>
              <a:ext cx="4391201" cy="2785670"/>
              <a:chOff x="5019490" y="934794"/>
              <a:chExt cx="4638243" cy="2786526"/>
            </a:xfrm>
          </p:grpSpPr>
          <p:grpSp>
            <p:nvGrpSpPr>
              <p:cNvPr id="146" name="קבוצה 7177"/>
              <p:cNvGrpSpPr>
                <a:grpSpLocks/>
              </p:cNvGrpSpPr>
              <p:nvPr/>
            </p:nvGrpSpPr>
            <p:grpSpPr bwMode="auto">
              <a:xfrm>
                <a:off x="5019490" y="934794"/>
                <a:ext cx="4638243" cy="2786526"/>
                <a:chOff x="5019490" y="934794"/>
                <a:chExt cx="4638243" cy="2786526"/>
              </a:xfrm>
            </p:grpSpPr>
            <p:sp>
              <p:nvSpPr>
                <p:cNvPr id="156" name="מלבן 155"/>
                <p:cNvSpPr/>
                <p:nvPr/>
              </p:nvSpPr>
              <p:spPr>
                <a:xfrm>
                  <a:off x="5591248" y="2382456"/>
                  <a:ext cx="4066485" cy="1338864"/>
                </a:xfrm>
                <a:prstGeom prst="rect">
                  <a:avLst/>
                </a:prstGeom>
                <a:solidFill>
                  <a:srgbClr val="FFFF9F">
                    <a:alpha val="51000"/>
                  </a:srgbClr>
                </a:solidFill>
                <a:ln>
                  <a:solidFill>
                    <a:schemeClr val="accent1">
                      <a:shade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57" name="קבוצה 150"/>
                <p:cNvGrpSpPr>
                  <a:grpSpLocks/>
                </p:cNvGrpSpPr>
                <p:nvPr/>
              </p:nvGrpSpPr>
              <p:grpSpPr bwMode="auto">
                <a:xfrm>
                  <a:off x="5019490" y="934794"/>
                  <a:ext cx="4633285" cy="2776991"/>
                  <a:chOff x="3069816" y="2313215"/>
                  <a:chExt cx="5400517" cy="3536652"/>
                </a:xfrm>
              </p:grpSpPr>
              <p:grpSp>
                <p:nvGrpSpPr>
                  <p:cNvPr id="158" name="קבוצה 151"/>
                  <p:cNvGrpSpPr>
                    <a:grpSpLocks/>
                  </p:cNvGrpSpPr>
                  <p:nvPr/>
                </p:nvGrpSpPr>
                <p:grpSpPr bwMode="auto">
                  <a:xfrm>
                    <a:off x="3069816" y="2313215"/>
                    <a:ext cx="5400517" cy="3536652"/>
                    <a:chOff x="2604221" y="3534190"/>
                    <a:chExt cx="4424245" cy="2315677"/>
                  </a:xfrm>
                </p:grpSpPr>
                <p:grpSp>
                  <p:nvGrpSpPr>
                    <p:cNvPr id="193" name="קבוצה 4"/>
                    <p:cNvGrpSpPr>
                      <a:grpSpLocks/>
                    </p:cNvGrpSpPr>
                    <p:nvPr/>
                  </p:nvGrpSpPr>
                  <p:grpSpPr bwMode="auto">
                    <a:xfrm>
                      <a:off x="2604221" y="3534190"/>
                      <a:ext cx="4424245" cy="2315677"/>
                      <a:chOff x="2480051" y="3247464"/>
                      <a:chExt cx="4424376" cy="2315525"/>
                    </a:xfrm>
                  </p:grpSpPr>
                  <p:grpSp>
                    <p:nvGrpSpPr>
                      <p:cNvPr id="207" name="קבוצה 7172"/>
                      <p:cNvGrpSpPr>
                        <a:grpSpLocks/>
                      </p:cNvGrpSpPr>
                      <p:nvPr/>
                    </p:nvGrpSpPr>
                    <p:grpSpPr bwMode="auto">
                      <a:xfrm>
                        <a:off x="2819159" y="3247464"/>
                        <a:ext cx="4085268" cy="2315525"/>
                        <a:chOff x="2819159" y="3247464"/>
                        <a:chExt cx="4085268" cy="2315525"/>
                      </a:xfrm>
                    </p:grpSpPr>
                    <p:grpSp>
                      <p:nvGrpSpPr>
                        <p:cNvPr id="213" name="קבוצה 8"/>
                        <p:cNvGrpSpPr>
                          <a:grpSpLocks/>
                        </p:cNvGrpSpPr>
                        <p:nvPr/>
                      </p:nvGrpSpPr>
                      <p:grpSpPr bwMode="auto">
                        <a:xfrm>
                          <a:off x="3048544" y="3247464"/>
                          <a:ext cx="3855883" cy="2315525"/>
                          <a:chOff x="3559829" y="3337040"/>
                          <a:chExt cx="4446872" cy="2871761"/>
                        </a:xfrm>
                      </p:grpSpPr>
                      <p:pic>
                        <p:nvPicPr>
                          <p:cNvPr id="21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7267232" y="5142062"/>
                            <a:ext cx="739469" cy="7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מלבן מעוגל 1"/>
                          <p:cNvSpPr/>
                          <p:nvPr/>
                        </p:nvSpPr>
                        <p:spPr>
                          <a:xfrm>
                            <a:off x="5593201" y="3364710"/>
                            <a:ext cx="1369734"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9" name="אליפסה 218"/>
                          <p:cNvSpPr/>
                          <p:nvPr/>
                        </p:nvSpPr>
                        <p:spPr>
                          <a:xfrm>
                            <a:off x="5969194" y="3775923"/>
                            <a:ext cx="504128" cy="46309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0" name="מלבן מעוגל 1"/>
                          <p:cNvSpPr/>
                          <p:nvPr/>
                        </p:nvSpPr>
                        <p:spPr>
                          <a:xfrm>
                            <a:off x="7004052" y="3385276"/>
                            <a:ext cx="969542"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1" name="מלבן מעוגל 1"/>
                          <p:cNvSpPr/>
                          <p:nvPr/>
                        </p:nvSpPr>
                        <p:spPr>
                          <a:xfrm>
                            <a:off x="4253464" y="3337040"/>
                            <a:ext cx="1301499" cy="134438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3" name="מלבן מעוגל 1"/>
                          <p:cNvSpPr/>
                          <p:nvPr/>
                        </p:nvSpPr>
                        <p:spPr>
                          <a:xfrm>
                            <a:off x="6197634" y="4781318"/>
                            <a:ext cx="1776580" cy="42055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4" name="מלבן מעוגל 1"/>
                          <p:cNvSpPr/>
                          <p:nvPr/>
                        </p:nvSpPr>
                        <p:spPr>
                          <a:xfrm>
                            <a:off x="4933063" y="4781317"/>
                            <a:ext cx="1243801" cy="42052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5" name="מלבן מעוגל 1"/>
                          <p:cNvSpPr/>
                          <p:nvPr/>
                        </p:nvSpPr>
                        <p:spPr>
                          <a:xfrm>
                            <a:off x="3689262" y="4745878"/>
                            <a:ext cx="1243801" cy="45603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7" name="מלבן מעוגל 1"/>
                          <p:cNvSpPr/>
                          <p:nvPr/>
                        </p:nvSpPr>
                        <p:spPr>
                          <a:xfrm>
                            <a:off x="3559829" y="5718849"/>
                            <a:ext cx="1243801" cy="48995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8" name="מלבן מעוגל 1"/>
                          <p:cNvSpPr/>
                          <p:nvPr/>
                        </p:nvSpPr>
                        <p:spPr>
                          <a:xfrm>
                            <a:off x="4778333" y="5718850"/>
                            <a:ext cx="1243801" cy="4722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9" name="מלבן מעוגל 1"/>
                          <p:cNvSpPr/>
                          <p:nvPr/>
                        </p:nvSpPr>
                        <p:spPr>
                          <a:xfrm>
                            <a:off x="5966171" y="5718848"/>
                            <a:ext cx="1243801" cy="47813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0" name="אליפסה 239"/>
                          <p:cNvSpPr/>
                          <p:nvPr/>
                        </p:nvSpPr>
                        <p:spPr>
                          <a:xfrm>
                            <a:off x="7178731" y="3782492"/>
                            <a:ext cx="500434" cy="46145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1" name="אליפסה 240"/>
                          <p:cNvSpPr/>
                          <p:nvPr/>
                        </p:nvSpPr>
                        <p:spPr>
                          <a:xfrm>
                            <a:off x="4613774" y="3779207"/>
                            <a:ext cx="502281" cy="46473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2" name="אליפסה 241"/>
                          <p:cNvSpPr/>
                          <p:nvPr/>
                        </p:nvSpPr>
                        <p:spPr>
                          <a:xfrm>
                            <a:off x="6733695" y="4953367"/>
                            <a:ext cx="559527" cy="17078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243" name="Picture 12"/>
                          <p:cNvPicPr>
                            <a:picLocks noChangeAspect="1" noChangeArrowheads="1"/>
                          </p:cNvPicPr>
                          <p:nvPr/>
                        </p:nvPicPr>
                        <p:blipFill>
                          <a:blip r:embed="rId3" cstate="email">
                            <a:extLst/>
                          </a:blip>
                          <a:srcRect/>
                          <a:stretch>
                            <a:fillRect/>
                          </a:stretch>
                        </p:blipFill>
                        <p:spPr bwMode="auto">
                          <a:xfrm rot="5400000">
                            <a:off x="4271057" y="5125432"/>
                            <a:ext cx="925076" cy="900733"/>
                          </a:xfrm>
                          <a:prstGeom prst="rect">
                            <a:avLst/>
                          </a:prstGeom>
                          <a:noFill/>
                          <a:ln>
                            <a:noFill/>
                          </a:ln>
                          <a:effectLst/>
                          <a:scene3d>
                            <a:camera prst="isometricOffAxis1Left"/>
                            <a:lightRig rig="threePt" dir="t"/>
                          </a:scene3d>
                          <a:extLst/>
                        </p:spPr>
                      </p:pic>
                    </p:grpSp>
                    <p:sp>
                      <p:nvSpPr>
                        <p:cNvPr id="214" name="TextBox 213"/>
                        <p:cNvSpPr txBox="1"/>
                        <p:nvPr/>
                      </p:nvSpPr>
                      <p:spPr>
                        <a:xfrm>
                          <a:off x="2819159" y="4790384"/>
                          <a:ext cx="1050390" cy="28238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grpSp>
                    <p:nvGrpSpPr>
                      <p:cNvPr id="208" name="קבוצה 1"/>
                      <p:cNvGrpSpPr>
                        <a:grpSpLocks/>
                      </p:cNvGrpSpPr>
                      <p:nvPr/>
                    </p:nvGrpSpPr>
                    <p:grpSpPr bwMode="auto">
                      <a:xfrm>
                        <a:off x="2480051" y="3543479"/>
                        <a:ext cx="4396205" cy="2005220"/>
                        <a:chOff x="2480051" y="3543479"/>
                        <a:chExt cx="4396205" cy="2005220"/>
                      </a:xfrm>
                    </p:grpSpPr>
                    <p:sp>
                      <p:nvSpPr>
                        <p:cNvPr id="209"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0" name="TextBox 209"/>
                        <p:cNvSpPr txBox="1"/>
                        <p:nvPr/>
                      </p:nvSpPr>
                      <p:spPr>
                        <a:xfrm>
                          <a:off x="2479704" y="3551023"/>
                          <a:ext cx="1727701" cy="48727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b="1" kern="0" dirty="0">
                              <a:solidFill>
                                <a:srgbClr val="1D4C72"/>
                              </a:solidFill>
                            </a:rPr>
                            <a:t>תאים </a:t>
                          </a:r>
                        </a:p>
                        <a:p>
                          <a:pPr algn="ctr" fontAlgn="auto">
                            <a:spcBef>
                              <a:spcPts val="0"/>
                            </a:spcBef>
                            <a:spcAft>
                              <a:spcPts val="0"/>
                            </a:spcAft>
                            <a:defRPr/>
                          </a:pPr>
                          <a:r>
                            <a:rPr lang="he-IL" sz="1600" b="1" kern="0" dirty="0">
                              <a:solidFill>
                                <a:srgbClr val="1D4C72"/>
                              </a:solidFill>
                            </a:rPr>
                            <a:t>ברקמות</a:t>
                          </a:r>
                        </a:p>
                      </p:txBody>
                    </p:sp>
                    <p:pic>
                      <p:nvPicPr>
                        <p:cNvPr id="2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13121">
                      <a:off x="5783362" y="4951266"/>
                      <a:ext cx="484305" cy="64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אליפסה 194"/>
                    <p:cNvSpPr/>
                    <p:nvPr/>
                  </p:nvSpPr>
                  <p:spPr bwMode="auto">
                    <a:xfrm>
                      <a:off x="4677374" y="4812373"/>
                      <a:ext cx="486752" cy="11785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6" name="אליפסה 195"/>
                    <p:cNvSpPr/>
                    <p:nvPr/>
                  </p:nvSpPr>
                  <p:spPr bwMode="auto">
                    <a:xfrm>
                      <a:off x="3609401" y="4813698"/>
                      <a:ext cx="486752"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8" name="אליפסה 197"/>
                    <p:cNvSpPr/>
                    <p:nvPr/>
                  </p:nvSpPr>
                  <p:spPr bwMode="auto">
                    <a:xfrm>
                      <a:off x="6438647" y="5601591"/>
                      <a:ext cx="345850" cy="11255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0" name="אליפסה 199"/>
                    <p:cNvSpPr/>
                    <p:nvPr/>
                  </p:nvSpPr>
                  <p:spPr bwMode="auto">
                    <a:xfrm>
                      <a:off x="5533992" y="5576432"/>
                      <a:ext cx="485151"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1" name="אליפסה 200"/>
                    <p:cNvSpPr/>
                    <p:nvPr/>
                  </p:nvSpPr>
                  <p:spPr bwMode="auto">
                    <a:xfrm>
                      <a:off x="4525263" y="5600268"/>
                      <a:ext cx="486752"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4" name="אליפסה 203"/>
                    <p:cNvSpPr/>
                    <p:nvPr/>
                  </p:nvSpPr>
                  <p:spPr bwMode="auto">
                    <a:xfrm>
                      <a:off x="3540552" y="5665153"/>
                      <a:ext cx="313827" cy="7945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grpSp>
                <p:nvGrpSpPr>
                  <p:cNvPr id="159" name="קבוצה 119"/>
                  <p:cNvGrpSpPr>
                    <a:grpSpLocks/>
                  </p:cNvGrpSpPr>
                  <p:nvPr/>
                </p:nvGrpSpPr>
                <p:grpSpPr bwMode="auto">
                  <a:xfrm>
                    <a:off x="5791323" y="4914218"/>
                    <a:ext cx="56944" cy="106082"/>
                    <a:chOff x="9025507" y="4643958"/>
                    <a:chExt cx="60039" cy="119108"/>
                  </a:xfrm>
                </p:grpSpPr>
                <p:sp>
                  <p:nvSpPr>
                    <p:cNvPr id="191" name="אליפסה 190"/>
                    <p:cNvSpPr/>
                    <p:nvPr/>
                  </p:nvSpPr>
                  <p:spPr>
                    <a:xfrm>
                      <a:off x="9001469" y="4644306"/>
                      <a:ext cx="59760" cy="4768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2" name="אליפסה 191"/>
                    <p:cNvSpPr/>
                    <p:nvPr/>
                  </p:nvSpPr>
                  <p:spPr>
                    <a:xfrm>
                      <a:off x="9015893" y="4719239"/>
                      <a:ext cx="59761" cy="5676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0" name="קבוצה 119"/>
                  <p:cNvGrpSpPr>
                    <a:grpSpLocks/>
                  </p:cNvGrpSpPr>
                  <p:nvPr/>
                </p:nvGrpSpPr>
                <p:grpSpPr bwMode="auto">
                  <a:xfrm>
                    <a:off x="5955397" y="4861152"/>
                    <a:ext cx="56944" cy="106082"/>
                    <a:chOff x="9025507" y="4643958"/>
                    <a:chExt cx="60039" cy="119108"/>
                  </a:xfrm>
                </p:grpSpPr>
                <p:sp>
                  <p:nvSpPr>
                    <p:cNvPr id="189" name="אליפסה 188"/>
                    <p:cNvSpPr/>
                    <p:nvPr/>
                  </p:nvSpPr>
                  <p:spPr>
                    <a:xfrm>
                      <a:off x="9003636" y="4644849"/>
                      <a:ext cx="45336" cy="5903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0" name="אליפסה 189"/>
                    <p:cNvSpPr/>
                    <p:nvPr/>
                  </p:nvSpPr>
                  <p:spPr>
                    <a:xfrm>
                      <a:off x="9016000" y="4731137"/>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1" name="קבוצה 119"/>
                  <p:cNvGrpSpPr>
                    <a:grpSpLocks/>
                  </p:cNvGrpSpPr>
                  <p:nvPr/>
                </p:nvGrpSpPr>
                <p:grpSpPr bwMode="auto">
                  <a:xfrm>
                    <a:off x="5777784" y="4685259"/>
                    <a:ext cx="56944" cy="106082"/>
                    <a:chOff x="9025507" y="4643958"/>
                    <a:chExt cx="60039" cy="119108"/>
                  </a:xfrm>
                </p:grpSpPr>
                <p:sp>
                  <p:nvSpPr>
                    <p:cNvPr id="186" name="אליפסה 185"/>
                    <p:cNvSpPr/>
                    <p:nvPr/>
                  </p:nvSpPr>
                  <p:spPr>
                    <a:xfrm>
                      <a:off x="9001318" y="4644786"/>
                      <a:ext cx="59761" cy="5903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7" name="אליפסה 186"/>
                    <p:cNvSpPr/>
                    <p:nvPr/>
                  </p:nvSpPr>
                  <p:spPr>
                    <a:xfrm>
                      <a:off x="9015744" y="4731074"/>
                      <a:ext cx="59760"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2" name="קבוצה 119"/>
                  <p:cNvGrpSpPr>
                    <a:grpSpLocks/>
                  </p:cNvGrpSpPr>
                  <p:nvPr/>
                </p:nvGrpSpPr>
                <p:grpSpPr bwMode="auto">
                  <a:xfrm>
                    <a:off x="5697856" y="4964226"/>
                    <a:ext cx="56944" cy="106082"/>
                    <a:chOff x="9025507" y="4643958"/>
                    <a:chExt cx="60039" cy="119108"/>
                  </a:xfrm>
                </p:grpSpPr>
                <p:sp>
                  <p:nvSpPr>
                    <p:cNvPr id="184" name="אליפסה 183"/>
                    <p:cNvSpPr/>
                    <p:nvPr/>
                  </p:nvSpPr>
                  <p:spPr>
                    <a:xfrm>
                      <a:off x="9015526" y="4644925"/>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5" name="אליפסה 184"/>
                    <p:cNvSpPr/>
                    <p:nvPr/>
                  </p:nvSpPr>
                  <p:spPr>
                    <a:xfrm>
                      <a:off x="9027890" y="4717588"/>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3" name="קבוצה 119"/>
                  <p:cNvGrpSpPr>
                    <a:grpSpLocks/>
                  </p:cNvGrpSpPr>
                  <p:nvPr/>
                </p:nvGrpSpPr>
                <p:grpSpPr bwMode="auto">
                  <a:xfrm>
                    <a:off x="6037229" y="4771869"/>
                    <a:ext cx="56944" cy="106082"/>
                    <a:chOff x="9025507" y="4643958"/>
                    <a:chExt cx="60039" cy="119108"/>
                  </a:xfrm>
                </p:grpSpPr>
                <p:sp>
                  <p:nvSpPr>
                    <p:cNvPr id="182" name="אליפסה 181"/>
                    <p:cNvSpPr/>
                    <p:nvPr/>
                  </p:nvSpPr>
                  <p:spPr>
                    <a:xfrm>
                      <a:off x="9014210" y="4656537"/>
                      <a:ext cx="35031" cy="34062"/>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3" name="אליפסה 182"/>
                    <p:cNvSpPr/>
                    <p:nvPr/>
                  </p:nvSpPr>
                  <p:spPr>
                    <a:xfrm>
                      <a:off x="9026574" y="4717847"/>
                      <a:ext cx="37093"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4" name="קבוצה 119"/>
                  <p:cNvGrpSpPr>
                    <a:grpSpLocks/>
                  </p:cNvGrpSpPr>
                  <p:nvPr/>
                </p:nvGrpSpPr>
                <p:grpSpPr bwMode="auto">
                  <a:xfrm>
                    <a:off x="6378673" y="4758395"/>
                    <a:ext cx="56944" cy="106082"/>
                    <a:chOff x="9025507" y="4643958"/>
                    <a:chExt cx="60039" cy="119108"/>
                  </a:xfrm>
                </p:grpSpPr>
                <p:sp>
                  <p:nvSpPr>
                    <p:cNvPr id="180" name="אליפסה 179"/>
                    <p:cNvSpPr/>
                    <p:nvPr/>
                  </p:nvSpPr>
                  <p:spPr>
                    <a:xfrm>
                      <a:off x="9014830" y="4644416"/>
                      <a:ext cx="45336" cy="476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1" name="אליפסה 180"/>
                    <p:cNvSpPr/>
                    <p:nvPr/>
                  </p:nvSpPr>
                  <p:spPr>
                    <a:xfrm>
                      <a:off x="9027195" y="4730704"/>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5" name="קבוצה 119"/>
                  <p:cNvGrpSpPr>
                    <a:grpSpLocks/>
                  </p:cNvGrpSpPr>
                  <p:nvPr/>
                </p:nvGrpSpPr>
                <p:grpSpPr bwMode="auto">
                  <a:xfrm>
                    <a:off x="6232919" y="4319180"/>
                    <a:ext cx="56944" cy="106082"/>
                    <a:chOff x="9025507" y="4643958"/>
                    <a:chExt cx="60039" cy="119108"/>
                  </a:xfrm>
                </p:grpSpPr>
                <p:sp>
                  <p:nvSpPr>
                    <p:cNvPr id="178" name="אליפסה 177"/>
                    <p:cNvSpPr/>
                    <p:nvPr/>
                  </p:nvSpPr>
                  <p:spPr>
                    <a:xfrm>
                      <a:off x="9003650" y="4644816"/>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9" name="אליפסה 178"/>
                    <p:cNvSpPr/>
                    <p:nvPr/>
                  </p:nvSpPr>
                  <p:spPr>
                    <a:xfrm>
                      <a:off x="9016014" y="4717480"/>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6" name="קבוצה 119"/>
                  <p:cNvGrpSpPr>
                    <a:grpSpLocks/>
                  </p:cNvGrpSpPr>
                  <p:nvPr/>
                </p:nvGrpSpPr>
                <p:grpSpPr bwMode="auto">
                  <a:xfrm>
                    <a:off x="6104033" y="3943530"/>
                    <a:ext cx="56944" cy="106082"/>
                    <a:chOff x="9025507" y="4643958"/>
                    <a:chExt cx="60039" cy="119108"/>
                  </a:xfrm>
                </p:grpSpPr>
                <p:sp>
                  <p:nvSpPr>
                    <p:cNvPr id="176" name="אליפסה 175"/>
                    <p:cNvSpPr/>
                    <p:nvPr/>
                  </p:nvSpPr>
                  <p:spPr>
                    <a:xfrm>
                      <a:off x="9003536" y="4644238"/>
                      <a:ext cx="45336" cy="4768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אליפסה 176"/>
                    <p:cNvSpPr/>
                    <p:nvPr/>
                  </p:nvSpPr>
                  <p:spPr>
                    <a:xfrm>
                      <a:off x="9015900" y="4719172"/>
                      <a:ext cx="47397" cy="5676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7" name="קבוצה 119"/>
                  <p:cNvGrpSpPr>
                    <a:grpSpLocks/>
                  </p:cNvGrpSpPr>
                  <p:nvPr/>
                </p:nvGrpSpPr>
                <p:grpSpPr bwMode="auto">
                  <a:xfrm>
                    <a:off x="6476676" y="3742247"/>
                    <a:ext cx="56944" cy="106082"/>
                    <a:chOff x="9025507" y="4643958"/>
                    <a:chExt cx="60039" cy="119108"/>
                  </a:xfrm>
                </p:grpSpPr>
                <p:sp>
                  <p:nvSpPr>
                    <p:cNvPr id="174" name="אליפסה 173"/>
                    <p:cNvSpPr/>
                    <p:nvPr/>
                  </p:nvSpPr>
                  <p:spPr>
                    <a:xfrm>
                      <a:off x="9014537" y="4656790"/>
                      <a:ext cx="45336" cy="3406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5" name="אליפסה 174"/>
                    <p:cNvSpPr/>
                    <p:nvPr/>
                  </p:nvSpPr>
                  <p:spPr>
                    <a:xfrm>
                      <a:off x="9026901" y="4718099"/>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8" name="קבוצה 119"/>
                  <p:cNvGrpSpPr>
                    <a:grpSpLocks/>
                  </p:cNvGrpSpPr>
                  <p:nvPr/>
                </p:nvGrpSpPr>
                <p:grpSpPr bwMode="auto">
                  <a:xfrm>
                    <a:off x="6790840" y="3746824"/>
                    <a:ext cx="56944" cy="106082"/>
                    <a:chOff x="9025507" y="4643958"/>
                    <a:chExt cx="60039" cy="119108"/>
                  </a:xfrm>
                </p:grpSpPr>
                <p:sp>
                  <p:nvSpPr>
                    <p:cNvPr id="172" name="אליפסה 171"/>
                    <p:cNvSpPr/>
                    <p:nvPr/>
                  </p:nvSpPr>
                  <p:spPr>
                    <a:xfrm>
                      <a:off x="9015072" y="4644838"/>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אליפסה 172"/>
                    <p:cNvSpPr/>
                    <p:nvPr/>
                  </p:nvSpPr>
                  <p:spPr>
                    <a:xfrm>
                      <a:off x="9027436" y="4717501"/>
                      <a:ext cx="4739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9" name="קבוצה 119"/>
                  <p:cNvGrpSpPr>
                    <a:grpSpLocks/>
                  </p:cNvGrpSpPr>
                  <p:nvPr/>
                </p:nvGrpSpPr>
                <p:grpSpPr bwMode="auto">
                  <a:xfrm>
                    <a:off x="6824739" y="4238258"/>
                    <a:ext cx="56944" cy="106082"/>
                    <a:chOff x="9025507" y="4643958"/>
                    <a:chExt cx="60039" cy="119108"/>
                  </a:xfrm>
                </p:grpSpPr>
                <p:sp>
                  <p:nvSpPr>
                    <p:cNvPr id="170" name="אליפסה 169"/>
                    <p:cNvSpPr/>
                    <p:nvPr/>
                  </p:nvSpPr>
                  <p:spPr>
                    <a:xfrm>
                      <a:off x="9014362" y="4644846"/>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1" name="אליפסה 170"/>
                    <p:cNvSpPr/>
                    <p:nvPr/>
                  </p:nvSpPr>
                  <p:spPr>
                    <a:xfrm>
                      <a:off x="9026726" y="4717510"/>
                      <a:ext cx="39154"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cxnSp>
            <p:nvCxnSpPr>
              <p:cNvPr id="151" name="מחבר חץ ישר 150"/>
              <p:cNvCxnSpPr/>
              <p:nvPr/>
            </p:nvCxnSpPr>
            <p:spPr>
              <a:xfrm>
                <a:off x="7401875" y="2986881"/>
                <a:ext cx="466153" cy="1588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מחבר חץ ישר 151"/>
              <p:cNvCxnSpPr/>
              <p:nvPr/>
            </p:nvCxnSpPr>
            <p:spPr>
              <a:xfrm flipV="1">
                <a:off x="7834492" y="2048380"/>
                <a:ext cx="10061" cy="7701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3" name="קבוצה 119"/>
              <p:cNvGrpSpPr>
                <a:grpSpLocks/>
              </p:cNvGrpSpPr>
              <p:nvPr/>
            </p:nvGrpSpPr>
            <p:grpSpPr bwMode="auto">
              <a:xfrm>
                <a:off x="7811740" y="1825143"/>
                <a:ext cx="56944" cy="106082"/>
                <a:chOff x="9025507" y="4643958"/>
                <a:chExt cx="60039" cy="119108"/>
              </a:xfrm>
            </p:grpSpPr>
            <p:sp>
              <p:nvSpPr>
                <p:cNvPr id="154" name="אליפסה 153"/>
                <p:cNvSpPr/>
                <p:nvPr/>
              </p:nvSpPr>
              <p:spPr>
                <a:xfrm>
                  <a:off x="9014136" y="4653906"/>
                  <a:ext cx="45967" cy="4635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5" name="אליפסה 154"/>
                <p:cNvSpPr/>
                <p:nvPr/>
              </p:nvSpPr>
              <p:spPr>
                <a:xfrm>
                  <a:off x="9026512" y="4727008"/>
                  <a:ext cx="47735" cy="4635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40" name="מלבן 139"/>
            <p:cNvSpPr/>
            <p:nvPr/>
          </p:nvSpPr>
          <p:spPr bwMode="auto">
            <a:xfrm>
              <a:off x="4760913" y="1993900"/>
              <a:ext cx="4121150" cy="4032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43" name="מחבר חץ ישר 142"/>
            <p:cNvCxnSpPr/>
            <p:nvPr/>
          </p:nvCxnSpPr>
          <p:spPr bwMode="auto">
            <a:xfrm>
              <a:off x="5026025" y="5740400"/>
              <a:ext cx="3251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7" name="קבוצה 346"/>
          <p:cNvGrpSpPr/>
          <p:nvPr/>
        </p:nvGrpSpPr>
        <p:grpSpPr>
          <a:xfrm>
            <a:off x="6351632" y="2368529"/>
            <a:ext cx="2055558" cy="4696948"/>
            <a:chOff x="592304" y="649507"/>
            <a:chExt cx="2055558" cy="4696948"/>
          </a:xfrm>
        </p:grpSpPr>
        <p:grpSp>
          <p:nvGrpSpPr>
            <p:cNvPr id="348" name="קבוצה 347"/>
            <p:cNvGrpSpPr/>
            <p:nvPr/>
          </p:nvGrpSpPr>
          <p:grpSpPr>
            <a:xfrm>
              <a:off x="675912" y="649507"/>
              <a:ext cx="1943336" cy="769914"/>
              <a:chOff x="6156176" y="2433345"/>
              <a:chExt cx="1943336" cy="769914"/>
            </a:xfrm>
          </p:grpSpPr>
          <p:grpSp>
            <p:nvGrpSpPr>
              <p:cNvPr id="388" name="קבוצה 387"/>
              <p:cNvGrpSpPr/>
              <p:nvPr/>
            </p:nvGrpSpPr>
            <p:grpSpPr>
              <a:xfrm>
                <a:off x="6156176" y="2433345"/>
                <a:ext cx="1943336" cy="765327"/>
                <a:chOff x="3299683" y="1637790"/>
                <a:chExt cx="1943336" cy="765327"/>
              </a:xfrm>
            </p:grpSpPr>
            <p:sp>
              <p:nvSpPr>
                <p:cNvPr id="393" name="מלבן מעוגל 392"/>
                <p:cNvSpPr/>
                <p:nvPr/>
              </p:nvSpPr>
              <p:spPr>
                <a:xfrm>
                  <a:off x="3299683" y="1637790"/>
                  <a:ext cx="1943336"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4" name="מלבן 393"/>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89" name="קבוצה 388"/>
              <p:cNvGrpSpPr/>
              <p:nvPr/>
            </p:nvGrpSpPr>
            <p:grpSpPr>
              <a:xfrm rot="16200000">
                <a:off x="7174076" y="2738305"/>
                <a:ext cx="311150" cy="618757"/>
                <a:chOff x="5256587" y="1633230"/>
                <a:chExt cx="514249" cy="618757"/>
              </a:xfrm>
            </p:grpSpPr>
            <p:sp>
              <p:nvSpPr>
                <p:cNvPr id="391" name="חץ ימינה 390"/>
                <p:cNvSpPr/>
                <p:nvPr/>
              </p:nvSpPr>
              <p:spPr>
                <a:xfrm flipH="1">
                  <a:off x="5256587" y="1633230"/>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92"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grpSp>
          <p:nvGrpSpPr>
            <p:cNvPr id="349" name="קבוצה 348"/>
            <p:cNvGrpSpPr/>
            <p:nvPr/>
          </p:nvGrpSpPr>
          <p:grpSpPr>
            <a:xfrm>
              <a:off x="675912" y="1445318"/>
              <a:ext cx="1971950" cy="769915"/>
              <a:chOff x="6127562" y="2433345"/>
              <a:chExt cx="1971950" cy="769915"/>
            </a:xfrm>
          </p:grpSpPr>
          <p:grpSp>
            <p:nvGrpSpPr>
              <p:cNvPr id="381" name="קבוצה 380"/>
              <p:cNvGrpSpPr/>
              <p:nvPr/>
            </p:nvGrpSpPr>
            <p:grpSpPr>
              <a:xfrm>
                <a:off x="6127562" y="2433345"/>
                <a:ext cx="1971950" cy="765327"/>
                <a:chOff x="3271069" y="1637790"/>
                <a:chExt cx="1971950" cy="765327"/>
              </a:xfrm>
            </p:grpSpPr>
            <p:sp>
              <p:nvSpPr>
                <p:cNvPr id="386" name="מלבן מעוגל 385"/>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87" name="מלבן 386"/>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82" name="קבוצה 381"/>
              <p:cNvGrpSpPr/>
              <p:nvPr/>
            </p:nvGrpSpPr>
            <p:grpSpPr>
              <a:xfrm rot="16200000">
                <a:off x="7128080" y="2755688"/>
                <a:ext cx="311150" cy="583993"/>
                <a:chOff x="5256586" y="1604616"/>
                <a:chExt cx="514249" cy="583993"/>
              </a:xfrm>
            </p:grpSpPr>
            <p:sp>
              <p:nvSpPr>
                <p:cNvPr id="384" name="חץ ימינה 383"/>
                <p:cNvSpPr/>
                <p:nvPr/>
              </p:nvSpPr>
              <p:spPr>
                <a:xfrm flipH="1">
                  <a:off x="5256586" y="1604616"/>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85" name="חץ ימינה 4"/>
                <p:cNvSpPr/>
                <p:nvPr/>
              </p:nvSpPr>
              <p:spPr>
                <a:xfrm rot="5400000">
                  <a:off x="5330857" y="1894348"/>
                  <a:ext cx="439977" cy="148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grpSp>
          <p:nvGrpSpPr>
            <p:cNvPr id="350" name="קבוצה 349"/>
            <p:cNvGrpSpPr/>
            <p:nvPr/>
          </p:nvGrpSpPr>
          <p:grpSpPr>
            <a:xfrm>
              <a:off x="1735730" y="2262588"/>
              <a:ext cx="889039" cy="742235"/>
              <a:chOff x="7187380" y="2456437"/>
              <a:chExt cx="889039" cy="742235"/>
            </a:xfrm>
          </p:grpSpPr>
          <p:sp>
            <p:nvSpPr>
              <p:cNvPr id="379" name="מלבן 378"/>
              <p:cNvSpPr/>
              <p:nvPr/>
            </p:nvSpPr>
            <p:spPr>
              <a:xfrm>
                <a:off x="7187380" y="2456437"/>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sp>
            <p:nvSpPr>
              <p:cNvPr id="380" name="חץ ימינה 4"/>
              <p:cNvSpPr/>
              <p:nvPr/>
            </p:nvSpPr>
            <p:spPr>
              <a:xfrm>
                <a:off x="7199054" y="2980263"/>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nvGrpSpPr>
            <p:cNvPr id="351" name="קבוצה 350"/>
            <p:cNvGrpSpPr/>
            <p:nvPr/>
          </p:nvGrpSpPr>
          <p:grpSpPr>
            <a:xfrm>
              <a:off x="675912" y="2204864"/>
              <a:ext cx="1971950" cy="769918"/>
              <a:chOff x="6127562" y="2433345"/>
              <a:chExt cx="1971950" cy="769918"/>
            </a:xfrm>
          </p:grpSpPr>
          <p:grpSp>
            <p:nvGrpSpPr>
              <p:cNvPr id="372" name="קבוצה 371"/>
              <p:cNvGrpSpPr/>
              <p:nvPr/>
            </p:nvGrpSpPr>
            <p:grpSpPr>
              <a:xfrm>
                <a:off x="6127562" y="2433345"/>
                <a:ext cx="1971950" cy="765327"/>
                <a:chOff x="3271069" y="1637790"/>
                <a:chExt cx="1971950" cy="765327"/>
              </a:xfrm>
            </p:grpSpPr>
            <p:sp>
              <p:nvSpPr>
                <p:cNvPr id="377" name="מלבן מעוגל 376"/>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78" name="מלבן 377"/>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73" name="קבוצה 372"/>
              <p:cNvGrpSpPr/>
              <p:nvPr/>
            </p:nvGrpSpPr>
            <p:grpSpPr>
              <a:xfrm rot="16200000">
                <a:off x="7148671" y="2712903"/>
                <a:ext cx="311150" cy="669569"/>
                <a:chOff x="5256583" y="1582418"/>
                <a:chExt cx="514249" cy="669569"/>
              </a:xfrm>
            </p:grpSpPr>
            <p:sp>
              <p:nvSpPr>
                <p:cNvPr id="375" name="חץ ימינה 374"/>
                <p:cNvSpPr/>
                <p:nvPr/>
              </p:nvSpPr>
              <p:spPr>
                <a:xfrm flipH="1">
                  <a:off x="5256583" y="1582418"/>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76"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grpSp>
          <p:nvGrpSpPr>
            <p:cNvPr id="352" name="קבוצה 351"/>
            <p:cNvGrpSpPr/>
            <p:nvPr/>
          </p:nvGrpSpPr>
          <p:grpSpPr>
            <a:xfrm>
              <a:off x="648178" y="3034474"/>
              <a:ext cx="1971950" cy="769917"/>
              <a:chOff x="6127562" y="2433345"/>
              <a:chExt cx="1971950" cy="769917"/>
            </a:xfrm>
          </p:grpSpPr>
          <p:grpSp>
            <p:nvGrpSpPr>
              <p:cNvPr id="365" name="קבוצה 364"/>
              <p:cNvGrpSpPr/>
              <p:nvPr/>
            </p:nvGrpSpPr>
            <p:grpSpPr>
              <a:xfrm>
                <a:off x="6127562" y="2433345"/>
                <a:ext cx="1971950" cy="765327"/>
                <a:chOff x="3271069" y="1637790"/>
                <a:chExt cx="1971950" cy="765327"/>
              </a:xfrm>
            </p:grpSpPr>
            <p:sp>
              <p:nvSpPr>
                <p:cNvPr id="370" name="מלבן מעוגל 36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71" name="מלבן 370"/>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66" name="קבוצה 365"/>
              <p:cNvGrpSpPr/>
              <p:nvPr/>
            </p:nvGrpSpPr>
            <p:grpSpPr>
              <a:xfrm rot="16200000">
                <a:off x="7154511" y="2718743"/>
                <a:ext cx="311150" cy="657888"/>
                <a:chOff x="5256583" y="1594099"/>
                <a:chExt cx="514249" cy="657888"/>
              </a:xfrm>
            </p:grpSpPr>
            <p:sp>
              <p:nvSpPr>
                <p:cNvPr id="368" name="חץ ימינה 367"/>
                <p:cNvSpPr/>
                <p:nvPr/>
              </p:nvSpPr>
              <p:spPr>
                <a:xfrm flipH="1">
                  <a:off x="5256583" y="1594099"/>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69"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grpSp>
          <p:nvGrpSpPr>
            <p:cNvPr id="353" name="קבוצה 352"/>
            <p:cNvGrpSpPr/>
            <p:nvPr/>
          </p:nvGrpSpPr>
          <p:grpSpPr>
            <a:xfrm>
              <a:off x="592304" y="3811635"/>
              <a:ext cx="1971950" cy="765327"/>
              <a:chOff x="3271069" y="1637790"/>
              <a:chExt cx="1971950" cy="765327"/>
            </a:xfrm>
          </p:grpSpPr>
          <p:sp>
            <p:nvSpPr>
              <p:cNvPr id="363" name="מלבן מעוגל 362"/>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64" name="מלבן 363"/>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sp>
          <p:nvSpPr>
            <p:cNvPr id="362" name="חץ ימינה 4"/>
            <p:cNvSpPr/>
            <p:nvPr/>
          </p:nvSpPr>
          <p:spPr>
            <a:xfrm>
              <a:off x="1663796" y="4358554"/>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sp>
          <p:nvSpPr>
            <p:cNvPr id="360" name="מלבן 359"/>
            <p:cNvSpPr/>
            <p:nvPr/>
          </p:nvSpPr>
          <p:spPr>
            <a:xfrm>
              <a:off x="1575601" y="4604220"/>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sp>
          <p:nvSpPr>
            <p:cNvPr id="357" name="חץ ימינה 4"/>
            <p:cNvSpPr/>
            <p:nvPr/>
          </p:nvSpPr>
          <p:spPr>
            <a:xfrm>
              <a:off x="1587275" y="5120955"/>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Tree>
    <p:extLst>
      <p:ext uri="{BB962C8B-B14F-4D97-AF65-F5344CB8AC3E}">
        <p14:creationId xmlns:p14="http://schemas.microsoft.com/office/powerpoint/2010/main" val="2412800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7F4740-F79D-499C-9F30-6BCF13E6A4BF}" type="slidenum">
              <a:rPr lang="he-IL" sz="1200" smtClean="0">
                <a:solidFill>
                  <a:prstClr val="white">
                    <a:lumMod val="75000"/>
                  </a:prstClr>
                </a:solidFill>
              </a:rPr>
              <a:pPr fontAlgn="base">
                <a:spcBef>
                  <a:spcPct val="0"/>
                </a:spcBef>
                <a:spcAft>
                  <a:spcPct val="0"/>
                </a:spcAft>
                <a:defRPr/>
              </a:pPr>
              <a:t>28</a:t>
            </a:fld>
            <a:endParaRPr lang="he-IL" sz="1200" dirty="0" smtClean="0">
              <a:solidFill>
                <a:prstClr val="white">
                  <a:lumMod val="75000"/>
                </a:prstClr>
              </a:solidFill>
            </a:endParaRPr>
          </a:p>
        </p:txBody>
      </p:sp>
      <p:sp>
        <p:nvSpPr>
          <p:cNvPr id="188" name="TextBox 187"/>
          <p:cNvSpPr txBox="1"/>
          <p:nvPr/>
        </p:nvSpPr>
        <p:spPr>
          <a:xfrm>
            <a:off x="-1188640" y="548680"/>
            <a:ext cx="9904865" cy="1754326"/>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a:t>
            </a:r>
            <a:endParaRPr lang="he-IL" b="1" dirty="0">
              <a:solidFill>
                <a:srgbClr val="1D4C72"/>
              </a:solidFill>
            </a:endParaRPr>
          </a:p>
          <a:p>
            <a:pPr>
              <a:defRPr/>
            </a:pPr>
            <a:r>
              <a:rPr lang="he-IL" dirty="0" smtClean="0">
                <a:solidFill>
                  <a:srgbClr val="1D4C72"/>
                </a:solidFill>
              </a:rPr>
              <a:t>בתרשים מתואר מעבר חמצן מהדם אל התאים. </a:t>
            </a:r>
          </a:p>
          <a:p>
            <a:pPr>
              <a:defRPr/>
            </a:pPr>
            <a:r>
              <a:rPr lang="he-IL" dirty="0" smtClean="0">
                <a:solidFill>
                  <a:srgbClr val="1D4C72"/>
                </a:solidFill>
              </a:rPr>
              <a:t>סדרו </a:t>
            </a:r>
            <a:r>
              <a:rPr lang="he-IL" dirty="0">
                <a:solidFill>
                  <a:srgbClr val="1D4C72"/>
                </a:solidFill>
              </a:rPr>
              <a:t>את המילים הבאות על פי </a:t>
            </a:r>
            <a:r>
              <a:rPr lang="he-IL" dirty="0" smtClean="0">
                <a:solidFill>
                  <a:srgbClr val="1D4C72"/>
                </a:solidFill>
              </a:rPr>
              <a:t>מסלול החמצן.</a:t>
            </a:r>
          </a:p>
          <a:p>
            <a:pPr>
              <a:defRPr/>
            </a:pPr>
            <a:r>
              <a:rPr lang="he-IL" dirty="0" smtClean="0">
                <a:solidFill>
                  <a:srgbClr val="1D4C72"/>
                </a:solidFill>
              </a:rPr>
              <a:t>המילים: פלסמה, דופן נים הדם, נוזל בין-תאי, תא דם אדום, תא.</a:t>
            </a:r>
          </a:p>
          <a:p>
            <a:pPr>
              <a:defRPr/>
            </a:pPr>
            <a:endParaRPr lang="he-IL" dirty="0">
              <a:solidFill>
                <a:srgbClr val="1D4C72"/>
              </a:solidFill>
            </a:endParaRPr>
          </a:p>
          <a:p>
            <a:pPr>
              <a:defRPr/>
            </a:pPr>
            <a:endParaRPr lang="he-IL" dirty="0">
              <a:solidFill>
                <a:srgbClr val="1D4C72"/>
              </a:solidFill>
            </a:endParaRPr>
          </a:p>
        </p:txBody>
      </p:sp>
      <p:sp>
        <p:nvSpPr>
          <p:cNvPr id="19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34" name="קבוצה 133"/>
          <p:cNvGrpSpPr/>
          <p:nvPr/>
        </p:nvGrpSpPr>
        <p:grpSpPr>
          <a:xfrm>
            <a:off x="-30380" y="2097629"/>
            <a:ext cx="4601819" cy="4032250"/>
            <a:chOff x="4280244" y="1993900"/>
            <a:chExt cx="4601819" cy="4032250"/>
          </a:xfrm>
        </p:grpSpPr>
        <p:grpSp>
          <p:nvGrpSpPr>
            <p:cNvPr id="137" name="קבוצה 7182"/>
            <p:cNvGrpSpPr>
              <a:grpSpLocks/>
            </p:cNvGrpSpPr>
            <p:nvPr/>
          </p:nvGrpSpPr>
          <p:grpSpPr bwMode="auto">
            <a:xfrm>
              <a:off x="4280244" y="2763431"/>
              <a:ext cx="4391201" cy="2785670"/>
              <a:chOff x="5019490" y="934794"/>
              <a:chExt cx="4638243" cy="2786526"/>
            </a:xfrm>
          </p:grpSpPr>
          <p:grpSp>
            <p:nvGrpSpPr>
              <p:cNvPr id="146" name="קבוצה 7177"/>
              <p:cNvGrpSpPr>
                <a:grpSpLocks/>
              </p:cNvGrpSpPr>
              <p:nvPr/>
            </p:nvGrpSpPr>
            <p:grpSpPr bwMode="auto">
              <a:xfrm>
                <a:off x="5019490" y="934794"/>
                <a:ext cx="4638243" cy="2786526"/>
                <a:chOff x="5019490" y="934794"/>
                <a:chExt cx="4638243" cy="2786526"/>
              </a:xfrm>
            </p:grpSpPr>
            <p:sp>
              <p:nvSpPr>
                <p:cNvPr id="156" name="מלבן 155"/>
                <p:cNvSpPr/>
                <p:nvPr/>
              </p:nvSpPr>
              <p:spPr>
                <a:xfrm>
                  <a:off x="5591248" y="2382456"/>
                  <a:ext cx="4066485" cy="1338864"/>
                </a:xfrm>
                <a:prstGeom prst="rect">
                  <a:avLst/>
                </a:prstGeom>
                <a:solidFill>
                  <a:srgbClr val="FFFF9F">
                    <a:alpha val="51000"/>
                  </a:srgbClr>
                </a:solidFill>
                <a:ln>
                  <a:solidFill>
                    <a:schemeClr val="accent1">
                      <a:shade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57" name="קבוצה 150"/>
                <p:cNvGrpSpPr>
                  <a:grpSpLocks/>
                </p:cNvGrpSpPr>
                <p:nvPr/>
              </p:nvGrpSpPr>
              <p:grpSpPr bwMode="auto">
                <a:xfrm>
                  <a:off x="5019490" y="934794"/>
                  <a:ext cx="4633285" cy="2776991"/>
                  <a:chOff x="3069816" y="2313215"/>
                  <a:chExt cx="5400517" cy="3536652"/>
                </a:xfrm>
              </p:grpSpPr>
              <p:grpSp>
                <p:nvGrpSpPr>
                  <p:cNvPr id="158" name="קבוצה 151"/>
                  <p:cNvGrpSpPr>
                    <a:grpSpLocks/>
                  </p:cNvGrpSpPr>
                  <p:nvPr/>
                </p:nvGrpSpPr>
                <p:grpSpPr bwMode="auto">
                  <a:xfrm>
                    <a:off x="3069816" y="2313215"/>
                    <a:ext cx="5400517" cy="3536652"/>
                    <a:chOff x="2604221" y="3534190"/>
                    <a:chExt cx="4424245" cy="2315677"/>
                  </a:xfrm>
                </p:grpSpPr>
                <p:grpSp>
                  <p:nvGrpSpPr>
                    <p:cNvPr id="193" name="קבוצה 4"/>
                    <p:cNvGrpSpPr>
                      <a:grpSpLocks/>
                    </p:cNvGrpSpPr>
                    <p:nvPr/>
                  </p:nvGrpSpPr>
                  <p:grpSpPr bwMode="auto">
                    <a:xfrm>
                      <a:off x="2604221" y="3534190"/>
                      <a:ext cx="4424245" cy="2315677"/>
                      <a:chOff x="2480051" y="3247464"/>
                      <a:chExt cx="4424376" cy="2315525"/>
                    </a:xfrm>
                  </p:grpSpPr>
                  <p:grpSp>
                    <p:nvGrpSpPr>
                      <p:cNvPr id="207" name="קבוצה 7172"/>
                      <p:cNvGrpSpPr>
                        <a:grpSpLocks/>
                      </p:cNvGrpSpPr>
                      <p:nvPr/>
                    </p:nvGrpSpPr>
                    <p:grpSpPr bwMode="auto">
                      <a:xfrm>
                        <a:off x="2819159" y="3247464"/>
                        <a:ext cx="4085268" cy="2315525"/>
                        <a:chOff x="2819159" y="3247464"/>
                        <a:chExt cx="4085268" cy="2315525"/>
                      </a:xfrm>
                    </p:grpSpPr>
                    <p:grpSp>
                      <p:nvGrpSpPr>
                        <p:cNvPr id="213" name="קבוצה 8"/>
                        <p:cNvGrpSpPr>
                          <a:grpSpLocks/>
                        </p:cNvGrpSpPr>
                        <p:nvPr/>
                      </p:nvGrpSpPr>
                      <p:grpSpPr bwMode="auto">
                        <a:xfrm>
                          <a:off x="3048544" y="3247464"/>
                          <a:ext cx="3855883" cy="2315525"/>
                          <a:chOff x="3559829" y="3337040"/>
                          <a:chExt cx="4446872" cy="2871761"/>
                        </a:xfrm>
                      </p:grpSpPr>
                      <p:pic>
                        <p:nvPicPr>
                          <p:cNvPr id="21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7267232" y="5142062"/>
                            <a:ext cx="739469" cy="7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מלבן מעוגל 1"/>
                          <p:cNvSpPr/>
                          <p:nvPr/>
                        </p:nvSpPr>
                        <p:spPr>
                          <a:xfrm>
                            <a:off x="5593201" y="3364710"/>
                            <a:ext cx="1369734"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9" name="אליפסה 218"/>
                          <p:cNvSpPr/>
                          <p:nvPr/>
                        </p:nvSpPr>
                        <p:spPr>
                          <a:xfrm>
                            <a:off x="5969194" y="3775923"/>
                            <a:ext cx="504128" cy="463095"/>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0" name="מלבן מעוגל 1"/>
                          <p:cNvSpPr/>
                          <p:nvPr/>
                        </p:nvSpPr>
                        <p:spPr>
                          <a:xfrm>
                            <a:off x="7004052" y="3385276"/>
                            <a:ext cx="969542" cy="129614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1" name="מלבן מעוגל 1"/>
                          <p:cNvSpPr/>
                          <p:nvPr/>
                        </p:nvSpPr>
                        <p:spPr>
                          <a:xfrm>
                            <a:off x="4253464" y="3337040"/>
                            <a:ext cx="1301499" cy="134438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3" name="מלבן מעוגל 1"/>
                          <p:cNvSpPr/>
                          <p:nvPr/>
                        </p:nvSpPr>
                        <p:spPr>
                          <a:xfrm>
                            <a:off x="6197634" y="4781318"/>
                            <a:ext cx="1776580" cy="42055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4" name="מלבן מעוגל 1"/>
                          <p:cNvSpPr/>
                          <p:nvPr/>
                        </p:nvSpPr>
                        <p:spPr>
                          <a:xfrm>
                            <a:off x="4933063" y="4781317"/>
                            <a:ext cx="1243801" cy="42052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25" name="מלבן מעוגל 1"/>
                          <p:cNvSpPr/>
                          <p:nvPr/>
                        </p:nvSpPr>
                        <p:spPr>
                          <a:xfrm>
                            <a:off x="3689262" y="4745878"/>
                            <a:ext cx="1243801" cy="45603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7" name="מלבן מעוגל 1"/>
                          <p:cNvSpPr/>
                          <p:nvPr/>
                        </p:nvSpPr>
                        <p:spPr>
                          <a:xfrm>
                            <a:off x="3559829" y="5718849"/>
                            <a:ext cx="1243801" cy="48995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8" name="מלבן מעוגל 1"/>
                          <p:cNvSpPr/>
                          <p:nvPr/>
                        </p:nvSpPr>
                        <p:spPr>
                          <a:xfrm>
                            <a:off x="4778333" y="5718850"/>
                            <a:ext cx="1243801" cy="4722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39" name="מלבן מעוגל 1"/>
                          <p:cNvSpPr/>
                          <p:nvPr/>
                        </p:nvSpPr>
                        <p:spPr>
                          <a:xfrm>
                            <a:off x="5966171" y="5718848"/>
                            <a:ext cx="1243801" cy="478138"/>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0" name="אליפסה 239"/>
                          <p:cNvSpPr/>
                          <p:nvPr/>
                        </p:nvSpPr>
                        <p:spPr>
                          <a:xfrm>
                            <a:off x="7178731" y="3782492"/>
                            <a:ext cx="500434" cy="46145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1" name="אליפסה 240"/>
                          <p:cNvSpPr/>
                          <p:nvPr/>
                        </p:nvSpPr>
                        <p:spPr>
                          <a:xfrm>
                            <a:off x="4613774" y="3779207"/>
                            <a:ext cx="502281" cy="46473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42" name="אליפסה 241"/>
                          <p:cNvSpPr/>
                          <p:nvPr/>
                        </p:nvSpPr>
                        <p:spPr>
                          <a:xfrm>
                            <a:off x="6733695" y="4953367"/>
                            <a:ext cx="559527" cy="17078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243" name="Picture 12"/>
                          <p:cNvPicPr>
                            <a:picLocks noChangeAspect="1" noChangeArrowheads="1"/>
                          </p:cNvPicPr>
                          <p:nvPr/>
                        </p:nvPicPr>
                        <p:blipFill>
                          <a:blip r:embed="rId3" cstate="email">
                            <a:extLst/>
                          </a:blip>
                          <a:srcRect/>
                          <a:stretch>
                            <a:fillRect/>
                          </a:stretch>
                        </p:blipFill>
                        <p:spPr bwMode="auto">
                          <a:xfrm rot="5400000">
                            <a:off x="4271057" y="5125432"/>
                            <a:ext cx="925076" cy="900733"/>
                          </a:xfrm>
                          <a:prstGeom prst="rect">
                            <a:avLst/>
                          </a:prstGeom>
                          <a:noFill/>
                          <a:ln>
                            <a:noFill/>
                          </a:ln>
                          <a:effectLst/>
                          <a:scene3d>
                            <a:camera prst="isometricOffAxis1Left"/>
                            <a:lightRig rig="threePt" dir="t"/>
                          </a:scene3d>
                          <a:extLst/>
                        </p:spPr>
                      </p:pic>
                    </p:grpSp>
                    <p:sp>
                      <p:nvSpPr>
                        <p:cNvPr id="214" name="TextBox 213"/>
                        <p:cNvSpPr txBox="1"/>
                        <p:nvPr/>
                      </p:nvSpPr>
                      <p:spPr>
                        <a:xfrm>
                          <a:off x="2819159" y="4790384"/>
                          <a:ext cx="1050390" cy="28238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b="1" kern="0" dirty="0">
                              <a:solidFill>
                                <a:srgbClr val="1D4C72"/>
                              </a:solidFill>
                            </a:rPr>
                            <a:t>נים דם</a:t>
                          </a:r>
                        </a:p>
                      </p:txBody>
                    </p:sp>
                  </p:grpSp>
                  <p:grpSp>
                    <p:nvGrpSpPr>
                      <p:cNvPr id="208" name="קבוצה 1"/>
                      <p:cNvGrpSpPr>
                        <a:grpSpLocks/>
                      </p:cNvGrpSpPr>
                      <p:nvPr/>
                    </p:nvGrpSpPr>
                    <p:grpSpPr bwMode="auto">
                      <a:xfrm>
                        <a:off x="2480051" y="3543479"/>
                        <a:ext cx="4396205" cy="2005220"/>
                        <a:chOff x="2480051" y="3543479"/>
                        <a:chExt cx="4396205" cy="2005220"/>
                      </a:xfrm>
                    </p:grpSpPr>
                    <p:sp>
                      <p:nvSpPr>
                        <p:cNvPr id="209" name="מלבן מעוגל 1"/>
                        <p:cNvSpPr/>
                        <p:nvPr/>
                      </p:nvSpPr>
                      <p:spPr>
                        <a:xfrm>
                          <a:off x="6120982" y="5194338"/>
                          <a:ext cx="755274" cy="35436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10" name="TextBox 209"/>
                        <p:cNvSpPr txBox="1"/>
                        <p:nvPr/>
                      </p:nvSpPr>
                      <p:spPr>
                        <a:xfrm>
                          <a:off x="2479704" y="3551023"/>
                          <a:ext cx="1727701" cy="48727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b="1" kern="0" dirty="0">
                              <a:solidFill>
                                <a:srgbClr val="1D4C72"/>
                              </a:solidFill>
                            </a:rPr>
                            <a:t>תאים </a:t>
                          </a:r>
                        </a:p>
                        <a:p>
                          <a:pPr algn="ctr" fontAlgn="auto">
                            <a:spcBef>
                              <a:spcPts val="0"/>
                            </a:spcBef>
                            <a:spcAft>
                              <a:spcPts val="0"/>
                            </a:spcAft>
                            <a:defRPr/>
                          </a:pPr>
                          <a:r>
                            <a:rPr lang="he-IL" sz="1600" b="1" kern="0" dirty="0">
                              <a:solidFill>
                                <a:srgbClr val="1D4C72"/>
                              </a:solidFill>
                            </a:rPr>
                            <a:t>ברקמות</a:t>
                          </a:r>
                        </a:p>
                      </p:txBody>
                    </p:sp>
                    <p:pic>
                      <p:nvPicPr>
                        <p:cNvPr id="2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6180">
                          <a:off x="4514889" y="4704991"/>
                          <a:ext cx="564114" cy="5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13121">
                      <a:off x="5783362" y="4951266"/>
                      <a:ext cx="484305" cy="64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אליפסה 194"/>
                    <p:cNvSpPr/>
                    <p:nvPr/>
                  </p:nvSpPr>
                  <p:spPr bwMode="auto">
                    <a:xfrm>
                      <a:off x="4677374" y="4812373"/>
                      <a:ext cx="486752" cy="11785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6" name="אליפסה 195"/>
                    <p:cNvSpPr/>
                    <p:nvPr/>
                  </p:nvSpPr>
                  <p:spPr bwMode="auto">
                    <a:xfrm>
                      <a:off x="3609401" y="4813698"/>
                      <a:ext cx="486752"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198" name="אליפסה 197"/>
                    <p:cNvSpPr/>
                    <p:nvPr/>
                  </p:nvSpPr>
                  <p:spPr bwMode="auto">
                    <a:xfrm>
                      <a:off x="6438647" y="5601591"/>
                      <a:ext cx="345850" cy="11255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0" name="אליפסה 199"/>
                    <p:cNvSpPr/>
                    <p:nvPr/>
                  </p:nvSpPr>
                  <p:spPr bwMode="auto">
                    <a:xfrm>
                      <a:off x="5533992" y="5576432"/>
                      <a:ext cx="485151"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1" name="אליפסה 200"/>
                    <p:cNvSpPr/>
                    <p:nvPr/>
                  </p:nvSpPr>
                  <p:spPr bwMode="auto">
                    <a:xfrm>
                      <a:off x="4525263" y="5600268"/>
                      <a:ext cx="486752" cy="1377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204" name="אליפסה 203"/>
                    <p:cNvSpPr/>
                    <p:nvPr/>
                  </p:nvSpPr>
                  <p:spPr bwMode="auto">
                    <a:xfrm>
                      <a:off x="3540552" y="5665153"/>
                      <a:ext cx="313827" cy="7945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grpSp>
                <p:nvGrpSpPr>
                  <p:cNvPr id="159" name="קבוצה 119"/>
                  <p:cNvGrpSpPr>
                    <a:grpSpLocks/>
                  </p:cNvGrpSpPr>
                  <p:nvPr/>
                </p:nvGrpSpPr>
                <p:grpSpPr bwMode="auto">
                  <a:xfrm>
                    <a:off x="5791323" y="4914218"/>
                    <a:ext cx="56944" cy="106082"/>
                    <a:chOff x="9025507" y="4643958"/>
                    <a:chExt cx="60039" cy="119108"/>
                  </a:xfrm>
                </p:grpSpPr>
                <p:sp>
                  <p:nvSpPr>
                    <p:cNvPr id="191" name="אליפסה 190"/>
                    <p:cNvSpPr/>
                    <p:nvPr/>
                  </p:nvSpPr>
                  <p:spPr>
                    <a:xfrm>
                      <a:off x="9001469" y="4644306"/>
                      <a:ext cx="59760" cy="4768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2" name="אליפסה 191"/>
                    <p:cNvSpPr/>
                    <p:nvPr/>
                  </p:nvSpPr>
                  <p:spPr>
                    <a:xfrm>
                      <a:off x="9015893" y="4719239"/>
                      <a:ext cx="59761" cy="5676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0" name="קבוצה 119"/>
                  <p:cNvGrpSpPr>
                    <a:grpSpLocks/>
                  </p:cNvGrpSpPr>
                  <p:nvPr/>
                </p:nvGrpSpPr>
                <p:grpSpPr bwMode="auto">
                  <a:xfrm>
                    <a:off x="5955397" y="4861152"/>
                    <a:ext cx="56944" cy="106082"/>
                    <a:chOff x="9025507" y="4643958"/>
                    <a:chExt cx="60039" cy="119108"/>
                  </a:xfrm>
                </p:grpSpPr>
                <p:sp>
                  <p:nvSpPr>
                    <p:cNvPr id="189" name="אליפסה 188"/>
                    <p:cNvSpPr/>
                    <p:nvPr/>
                  </p:nvSpPr>
                  <p:spPr>
                    <a:xfrm>
                      <a:off x="9003636" y="4644849"/>
                      <a:ext cx="45336" cy="5903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0" name="אליפסה 189"/>
                    <p:cNvSpPr/>
                    <p:nvPr/>
                  </p:nvSpPr>
                  <p:spPr>
                    <a:xfrm>
                      <a:off x="9016000" y="4731137"/>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1" name="קבוצה 119"/>
                  <p:cNvGrpSpPr>
                    <a:grpSpLocks/>
                  </p:cNvGrpSpPr>
                  <p:nvPr/>
                </p:nvGrpSpPr>
                <p:grpSpPr bwMode="auto">
                  <a:xfrm>
                    <a:off x="5777784" y="4685259"/>
                    <a:ext cx="56944" cy="106082"/>
                    <a:chOff x="9025507" y="4643958"/>
                    <a:chExt cx="60039" cy="119108"/>
                  </a:xfrm>
                </p:grpSpPr>
                <p:sp>
                  <p:nvSpPr>
                    <p:cNvPr id="186" name="אליפסה 185"/>
                    <p:cNvSpPr/>
                    <p:nvPr/>
                  </p:nvSpPr>
                  <p:spPr>
                    <a:xfrm>
                      <a:off x="9001318" y="4644786"/>
                      <a:ext cx="59761" cy="5903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7" name="אליפסה 186"/>
                    <p:cNvSpPr/>
                    <p:nvPr/>
                  </p:nvSpPr>
                  <p:spPr>
                    <a:xfrm>
                      <a:off x="9015744" y="4731074"/>
                      <a:ext cx="59760"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2" name="קבוצה 119"/>
                  <p:cNvGrpSpPr>
                    <a:grpSpLocks/>
                  </p:cNvGrpSpPr>
                  <p:nvPr/>
                </p:nvGrpSpPr>
                <p:grpSpPr bwMode="auto">
                  <a:xfrm>
                    <a:off x="5697856" y="4964226"/>
                    <a:ext cx="56944" cy="106082"/>
                    <a:chOff x="9025507" y="4643958"/>
                    <a:chExt cx="60039" cy="119108"/>
                  </a:xfrm>
                </p:grpSpPr>
                <p:sp>
                  <p:nvSpPr>
                    <p:cNvPr id="184" name="אליפסה 183"/>
                    <p:cNvSpPr/>
                    <p:nvPr/>
                  </p:nvSpPr>
                  <p:spPr>
                    <a:xfrm>
                      <a:off x="9015526" y="4644925"/>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5" name="אליפסה 184"/>
                    <p:cNvSpPr/>
                    <p:nvPr/>
                  </p:nvSpPr>
                  <p:spPr>
                    <a:xfrm>
                      <a:off x="9027890" y="4717588"/>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3" name="קבוצה 119"/>
                  <p:cNvGrpSpPr>
                    <a:grpSpLocks/>
                  </p:cNvGrpSpPr>
                  <p:nvPr/>
                </p:nvGrpSpPr>
                <p:grpSpPr bwMode="auto">
                  <a:xfrm>
                    <a:off x="6037229" y="4771869"/>
                    <a:ext cx="56944" cy="106082"/>
                    <a:chOff x="9025507" y="4643958"/>
                    <a:chExt cx="60039" cy="119108"/>
                  </a:xfrm>
                </p:grpSpPr>
                <p:sp>
                  <p:nvSpPr>
                    <p:cNvPr id="182" name="אליפסה 181"/>
                    <p:cNvSpPr/>
                    <p:nvPr/>
                  </p:nvSpPr>
                  <p:spPr>
                    <a:xfrm>
                      <a:off x="9014210" y="4656537"/>
                      <a:ext cx="35031" cy="34062"/>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3" name="אליפסה 182"/>
                    <p:cNvSpPr/>
                    <p:nvPr/>
                  </p:nvSpPr>
                  <p:spPr>
                    <a:xfrm>
                      <a:off x="9026574" y="4717847"/>
                      <a:ext cx="37093"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4" name="קבוצה 119"/>
                  <p:cNvGrpSpPr>
                    <a:grpSpLocks/>
                  </p:cNvGrpSpPr>
                  <p:nvPr/>
                </p:nvGrpSpPr>
                <p:grpSpPr bwMode="auto">
                  <a:xfrm>
                    <a:off x="6378673" y="4758395"/>
                    <a:ext cx="56944" cy="106082"/>
                    <a:chOff x="9025507" y="4643958"/>
                    <a:chExt cx="60039" cy="119108"/>
                  </a:xfrm>
                </p:grpSpPr>
                <p:sp>
                  <p:nvSpPr>
                    <p:cNvPr id="180" name="אליפסה 179"/>
                    <p:cNvSpPr/>
                    <p:nvPr/>
                  </p:nvSpPr>
                  <p:spPr>
                    <a:xfrm>
                      <a:off x="9014830" y="4644416"/>
                      <a:ext cx="45336" cy="476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1" name="אליפסה 180"/>
                    <p:cNvSpPr/>
                    <p:nvPr/>
                  </p:nvSpPr>
                  <p:spPr>
                    <a:xfrm>
                      <a:off x="9027195" y="4730704"/>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5" name="קבוצה 119"/>
                  <p:cNvGrpSpPr>
                    <a:grpSpLocks/>
                  </p:cNvGrpSpPr>
                  <p:nvPr/>
                </p:nvGrpSpPr>
                <p:grpSpPr bwMode="auto">
                  <a:xfrm>
                    <a:off x="6232919" y="4319180"/>
                    <a:ext cx="56944" cy="106082"/>
                    <a:chOff x="9025507" y="4643958"/>
                    <a:chExt cx="60039" cy="119108"/>
                  </a:xfrm>
                </p:grpSpPr>
                <p:sp>
                  <p:nvSpPr>
                    <p:cNvPr id="178" name="אליפסה 177"/>
                    <p:cNvSpPr/>
                    <p:nvPr/>
                  </p:nvSpPr>
                  <p:spPr>
                    <a:xfrm>
                      <a:off x="9003650" y="4644816"/>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9" name="אליפסה 178"/>
                    <p:cNvSpPr/>
                    <p:nvPr/>
                  </p:nvSpPr>
                  <p:spPr>
                    <a:xfrm>
                      <a:off x="9016014" y="4717480"/>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6" name="קבוצה 119"/>
                  <p:cNvGrpSpPr>
                    <a:grpSpLocks/>
                  </p:cNvGrpSpPr>
                  <p:nvPr/>
                </p:nvGrpSpPr>
                <p:grpSpPr bwMode="auto">
                  <a:xfrm>
                    <a:off x="6104033" y="3943530"/>
                    <a:ext cx="56944" cy="106082"/>
                    <a:chOff x="9025507" y="4643958"/>
                    <a:chExt cx="60039" cy="119108"/>
                  </a:xfrm>
                </p:grpSpPr>
                <p:sp>
                  <p:nvSpPr>
                    <p:cNvPr id="176" name="אליפסה 175"/>
                    <p:cNvSpPr/>
                    <p:nvPr/>
                  </p:nvSpPr>
                  <p:spPr>
                    <a:xfrm>
                      <a:off x="9003536" y="4644238"/>
                      <a:ext cx="45336" cy="4768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7" name="אליפסה 176"/>
                    <p:cNvSpPr/>
                    <p:nvPr/>
                  </p:nvSpPr>
                  <p:spPr>
                    <a:xfrm>
                      <a:off x="9015900" y="4719172"/>
                      <a:ext cx="47397" cy="5676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7" name="קבוצה 119"/>
                  <p:cNvGrpSpPr>
                    <a:grpSpLocks/>
                  </p:cNvGrpSpPr>
                  <p:nvPr/>
                </p:nvGrpSpPr>
                <p:grpSpPr bwMode="auto">
                  <a:xfrm>
                    <a:off x="6476676" y="3742247"/>
                    <a:ext cx="56944" cy="106082"/>
                    <a:chOff x="9025507" y="4643958"/>
                    <a:chExt cx="60039" cy="119108"/>
                  </a:xfrm>
                </p:grpSpPr>
                <p:sp>
                  <p:nvSpPr>
                    <p:cNvPr id="174" name="אליפסה 173"/>
                    <p:cNvSpPr/>
                    <p:nvPr/>
                  </p:nvSpPr>
                  <p:spPr>
                    <a:xfrm>
                      <a:off x="9014537" y="4656790"/>
                      <a:ext cx="45336" cy="3406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5" name="אליפסה 174"/>
                    <p:cNvSpPr/>
                    <p:nvPr/>
                  </p:nvSpPr>
                  <p:spPr>
                    <a:xfrm>
                      <a:off x="9026901" y="4718099"/>
                      <a:ext cx="47397"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8" name="קבוצה 119"/>
                  <p:cNvGrpSpPr>
                    <a:grpSpLocks/>
                  </p:cNvGrpSpPr>
                  <p:nvPr/>
                </p:nvGrpSpPr>
                <p:grpSpPr bwMode="auto">
                  <a:xfrm>
                    <a:off x="6790840" y="3746824"/>
                    <a:ext cx="56944" cy="106082"/>
                    <a:chOff x="9025507" y="4643958"/>
                    <a:chExt cx="60039" cy="119108"/>
                  </a:xfrm>
                </p:grpSpPr>
                <p:sp>
                  <p:nvSpPr>
                    <p:cNvPr id="172" name="אליפסה 171"/>
                    <p:cNvSpPr/>
                    <p:nvPr/>
                  </p:nvSpPr>
                  <p:spPr>
                    <a:xfrm>
                      <a:off x="9015072" y="4644838"/>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3" name="אליפסה 172"/>
                    <p:cNvSpPr/>
                    <p:nvPr/>
                  </p:nvSpPr>
                  <p:spPr>
                    <a:xfrm>
                      <a:off x="9027436" y="4717501"/>
                      <a:ext cx="4739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69" name="קבוצה 119"/>
                  <p:cNvGrpSpPr>
                    <a:grpSpLocks/>
                  </p:cNvGrpSpPr>
                  <p:nvPr/>
                </p:nvGrpSpPr>
                <p:grpSpPr bwMode="auto">
                  <a:xfrm>
                    <a:off x="6824739" y="4238258"/>
                    <a:ext cx="56944" cy="106082"/>
                    <a:chOff x="9025507" y="4643958"/>
                    <a:chExt cx="60039" cy="119108"/>
                  </a:xfrm>
                </p:grpSpPr>
                <p:sp>
                  <p:nvSpPr>
                    <p:cNvPr id="170" name="אליפסה 169"/>
                    <p:cNvSpPr/>
                    <p:nvPr/>
                  </p:nvSpPr>
                  <p:spPr>
                    <a:xfrm>
                      <a:off x="9014362" y="4644846"/>
                      <a:ext cx="45336"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1" name="אליפסה 170"/>
                    <p:cNvSpPr/>
                    <p:nvPr/>
                  </p:nvSpPr>
                  <p:spPr>
                    <a:xfrm>
                      <a:off x="9026726" y="4717510"/>
                      <a:ext cx="39154" cy="45415"/>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cxnSp>
            <p:nvCxnSpPr>
              <p:cNvPr id="151" name="מחבר חץ ישר 150"/>
              <p:cNvCxnSpPr/>
              <p:nvPr/>
            </p:nvCxnSpPr>
            <p:spPr>
              <a:xfrm>
                <a:off x="7401875" y="2986881"/>
                <a:ext cx="466153" cy="1588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מחבר חץ ישר 151"/>
              <p:cNvCxnSpPr/>
              <p:nvPr/>
            </p:nvCxnSpPr>
            <p:spPr>
              <a:xfrm flipV="1">
                <a:off x="7834492" y="2048380"/>
                <a:ext cx="10061" cy="7701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3" name="קבוצה 119"/>
              <p:cNvGrpSpPr>
                <a:grpSpLocks/>
              </p:cNvGrpSpPr>
              <p:nvPr/>
            </p:nvGrpSpPr>
            <p:grpSpPr bwMode="auto">
              <a:xfrm>
                <a:off x="7811740" y="1825143"/>
                <a:ext cx="56944" cy="106082"/>
                <a:chOff x="9025507" y="4643958"/>
                <a:chExt cx="60039" cy="119108"/>
              </a:xfrm>
            </p:grpSpPr>
            <p:sp>
              <p:nvSpPr>
                <p:cNvPr id="154" name="אליפסה 153"/>
                <p:cNvSpPr/>
                <p:nvPr/>
              </p:nvSpPr>
              <p:spPr>
                <a:xfrm>
                  <a:off x="9014136" y="4653906"/>
                  <a:ext cx="45967" cy="4635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5" name="אליפסה 154"/>
                <p:cNvSpPr/>
                <p:nvPr/>
              </p:nvSpPr>
              <p:spPr>
                <a:xfrm>
                  <a:off x="9026512" y="4727008"/>
                  <a:ext cx="47735" cy="4635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140" name="מלבן 139"/>
            <p:cNvSpPr/>
            <p:nvPr/>
          </p:nvSpPr>
          <p:spPr bwMode="auto">
            <a:xfrm>
              <a:off x="4760913" y="1993900"/>
              <a:ext cx="4121150" cy="4032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143" name="מחבר חץ ישר 142"/>
            <p:cNvCxnSpPr/>
            <p:nvPr/>
          </p:nvCxnSpPr>
          <p:spPr bwMode="auto">
            <a:xfrm>
              <a:off x="5026025" y="5740400"/>
              <a:ext cx="3251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7" name="קבוצה 346"/>
          <p:cNvGrpSpPr/>
          <p:nvPr/>
        </p:nvGrpSpPr>
        <p:grpSpPr>
          <a:xfrm>
            <a:off x="6351632" y="2368529"/>
            <a:ext cx="2055558" cy="4696948"/>
            <a:chOff x="592304" y="649507"/>
            <a:chExt cx="2055558" cy="4696948"/>
          </a:xfrm>
        </p:grpSpPr>
        <p:grpSp>
          <p:nvGrpSpPr>
            <p:cNvPr id="348" name="קבוצה 347"/>
            <p:cNvGrpSpPr/>
            <p:nvPr/>
          </p:nvGrpSpPr>
          <p:grpSpPr>
            <a:xfrm>
              <a:off x="675912" y="649507"/>
              <a:ext cx="1943336" cy="769914"/>
              <a:chOff x="6156176" y="2433345"/>
              <a:chExt cx="1943336" cy="769914"/>
            </a:xfrm>
          </p:grpSpPr>
          <p:grpSp>
            <p:nvGrpSpPr>
              <p:cNvPr id="388" name="קבוצה 387"/>
              <p:cNvGrpSpPr/>
              <p:nvPr/>
            </p:nvGrpSpPr>
            <p:grpSpPr>
              <a:xfrm>
                <a:off x="6156176" y="2433345"/>
                <a:ext cx="1943336" cy="765327"/>
                <a:chOff x="3299683" y="1637790"/>
                <a:chExt cx="1943336" cy="765327"/>
              </a:xfrm>
            </p:grpSpPr>
            <p:sp>
              <p:nvSpPr>
                <p:cNvPr id="393" name="מלבן מעוגל 392"/>
                <p:cNvSpPr/>
                <p:nvPr/>
              </p:nvSpPr>
              <p:spPr>
                <a:xfrm>
                  <a:off x="3299683" y="1637790"/>
                  <a:ext cx="1943336"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4" name="מלבן 393"/>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89" name="קבוצה 388"/>
              <p:cNvGrpSpPr/>
              <p:nvPr/>
            </p:nvGrpSpPr>
            <p:grpSpPr>
              <a:xfrm rot="16200000">
                <a:off x="7174076" y="2738305"/>
                <a:ext cx="311150" cy="618757"/>
                <a:chOff x="5256587" y="1633230"/>
                <a:chExt cx="514249" cy="618757"/>
              </a:xfrm>
            </p:grpSpPr>
            <p:sp>
              <p:nvSpPr>
                <p:cNvPr id="391" name="חץ ימינה 390"/>
                <p:cNvSpPr/>
                <p:nvPr/>
              </p:nvSpPr>
              <p:spPr>
                <a:xfrm flipH="1">
                  <a:off x="5256587" y="1633230"/>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92"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390" name="מלבן 389"/>
              <p:cNvSpPr/>
              <p:nvPr/>
            </p:nvSpPr>
            <p:spPr>
              <a:xfrm>
                <a:off x="6558099" y="2479410"/>
                <a:ext cx="1335622" cy="369332"/>
              </a:xfrm>
              <a:prstGeom prst="rect">
                <a:avLst/>
              </a:prstGeom>
            </p:spPr>
            <p:txBody>
              <a:bodyPr wrap="none">
                <a:spAutoFit/>
              </a:bodyPr>
              <a:lstStyle/>
              <a:p>
                <a:r>
                  <a:rPr lang="he-IL" b="1" dirty="0" smtClean="0">
                    <a:solidFill>
                      <a:prstClr val="black"/>
                    </a:solidFill>
                  </a:rPr>
                  <a:t>תא דם אדום</a:t>
                </a:r>
                <a:endParaRPr lang="he-IL" b="1" dirty="0">
                  <a:solidFill>
                    <a:prstClr val="black"/>
                  </a:solidFill>
                </a:endParaRPr>
              </a:p>
            </p:txBody>
          </p:sp>
        </p:grpSp>
        <p:grpSp>
          <p:nvGrpSpPr>
            <p:cNvPr id="349" name="קבוצה 348"/>
            <p:cNvGrpSpPr/>
            <p:nvPr/>
          </p:nvGrpSpPr>
          <p:grpSpPr>
            <a:xfrm>
              <a:off x="675912" y="1445318"/>
              <a:ext cx="1971950" cy="769915"/>
              <a:chOff x="6127562" y="2433345"/>
              <a:chExt cx="1971950" cy="769915"/>
            </a:xfrm>
          </p:grpSpPr>
          <p:grpSp>
            <p:nvGrpSpPr>
              <p:cNvPr id="381" name="קבוצה 380"/>
              <p:cNvGrpSpPr/>
              <p:nvPr/>
            </p:nvGrpSpPr>
            <p:grpSpPr>
              <a:xfrm>
                <a:off x="6127562" y="2433345"/>
                <a:ext cx="1971950" cy="765327"/>
                <a:chOff x="3271069" y="1637790"/>
                <a:chExt cx="1971950" cy="765327"/>
              </a:xfrm>
            </p:grpSpPr>
            <p:sp>
              <p:nvSpPr>
                <p:cNvPr id="386" name="מלבן מעוגל 385"/>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87" name="מלבן 386"/>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82" name="קבוצה 381"/>
              <p:cNvGrpSpPr/>
              <p:nvPr/>
            </p:nvGrpSpPr>
            <p:grpSpPr>
              <a:xfrm rot="16200000">
                <a:off x="7128080" y="2755688"/>
                <a:ext cx="311150" cy="583993"/>
                <a:chOff x="5256586" y="1604616"/>
                <a:chExt cx="514249" cy="583993"/>
              </a:xfrm>
            </p:grpSpPr>
            <p:sp>
              <p:nvSpPr>
                <p:cNvPr id="384" name="חץ ימינה 383"/>
                <p:cNvSpPr/>
                <p:nvPr/>
              </p:nvSpPr>
              <p:spPr>
                <a:xfrm flipH="1">
                  <a:off x="5256586" y="1604616"/>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85" name="חץ ימינה 4"/>
                <p:cNvSpPr/>
                <p:nvPr/>
              </p:nvSpPr>
              <p:spPr>
                <a:xfrm rot="5400000">
                  <a:off x="5330857" y="1894348"/>
                  <a:ext cx="439977" cy="148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383" name="מלבן 382"/>
              <p:cNvSpPr/>
              <p:nvPr/>
            </p:nvSpPr>
            <p:spPr>
              <a:xfrm>
                <a:off x="6640971" y="2479410"/>
                <a:ext cx="862737" cy="369332"/>
              </a:xfrm>
              <a:prstGeom prst="rect">
                <a:avLst/>
              </a:prstGeom>
            </p:spPr>
            <p:txBody>
              <a:bodyPr wrap="none">
                <a:spAutoFit/>
              </a:bodyPr>
              <a:lstStyle/>
              <a:p>
                <a:r>
                  <a:rPr lang="he-IL" b="1" dirty="0" smtClean="0">
                    <a:solidFill>
                      <a:prstClr val="black"/>
                    </a:solidFill>
                  </a:rPr>
                  <a:t>פלסמה</a:t>
                </a:r>
                <a:endParaRPr lang="he-IL" b="1" dirty="0">
                  <a:solidFill>
                    <a:prstClr val="black"/>
                  </a:solidFill>
                </a:endParaRPr>
              </a:p>
            </p:txBody>
          </p:sp>
        </p:grpSp>
        <p:grpSp>
          <p:nvGrpSpPr>
            <p:cNvPr id="350" name="קבוצה 349"/>
            <p:cNvGrpSpPr/>
            <p:nvPr/>
          </p:nvGrpSpPr>
          <p:grpSpPr>
            <a:xfrm>
              <a:off x="1735730" y="2262588"/>
              <a:ext cx="889039" cy="742235"/>
              <a:chOff x="7187380" y="2456437"/>
              <a:chExt cx="889039" cy="742235"/>
            </a:xfrm>
          </p:grpSpPr>
          <p:sp>
            <p:nvSpPr>
              <p:cNvPr id="379" name="מלבן 378"/>
              <p:cNvSpPr/>
              <p:nvPr/>
            </p:nvSpPr>
            <p:spPr>
              <a:xfrm>
                <a:off x="7187380" y="2456437"/>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sp>
            <p:nvSpPr>
              <p:cNvPr id="380" name="חץ ימינה 4"/>
              <p:cNvSpPr/>
              <p:nvPr/>
            </p:nvSpPr>
            <p:spPr>
              <a:xfrm>
                <a:off x="7199054" y="2980263"/>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grpSp>
          <p:nvGrpSpPr>
            <p:cNvPr id="351" name="קבוצה 350"/>
            <p:cNvGrpSpPr/>
            <p:nvPr/>
          </p:nvGrpSpPr>
          <p:grpSpPr>
            <a:xfrm>
              <a:off x="675912" y="2204864"/>
              <a:ext cx="1971950" cy="769918"/>
              <a:chOff x="6127562" y="2433345"/>
              <a:chExt cx="1971950" cy="769918"/>
            </a:xfrm>
          </p:grpSpPr>
          <p:grpSp>
            <p:nvGrpSpPr>
              <p:cNvPr id="372" name="קבוצה 371"/>
              <p:cNvGrpSpPr/>
              <p:nvPr/>
            </p:nvGrpSpPr>
            <p:grpSpPr>
              <a:xfrm>
                <a:off x="6127562" y="2433345"/>
                <a:ext cx="1971950" cy="765327"/>
                <a:chOff x="3271069" y="1637790"/>
                <a:chExt cx="1971950" cy="765327"/>
              </a:xfrm>
            </p:grpSpPr>
            <p:sp>
              <p:nvSpPr>
                <p:cNvPr id="377" name="מלבן מעוגל 376"/>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78" name="מלבן 377"/>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73" name="קבוצה 372"/>
              <p:cNvGrpSpPr/>
              <p:nvPr/>
            </p:nvGrpSpPr>
            <p:grpSpPr>
              <a:xfrm rot="16200000">
                <a:off x="7148671" y="2712903"/>
                <a:ext cx="311150" cy="669569"/>
                <a:chOff x="5256583" y="1582418"/>
                <a:chExt cx="514249" cy="669569"/>
              </a:xfrm>
            </p:grpSpPr>
            <p:sp>
              <p:nvSpPr>
                <p:cNvPr id="375" name="חץ ימינה 374"/>
                <p:cNvSpPr/>
                <p:nvPr/>
              </p:nvSpPr>
              <p:spPr>
                <a:xfrm flipH="1">
                  <a:off x="5256583" y="1582418"/>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76"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374" name="מלבן 373"/>
              <p:cNvSpPr/>
              <p:nvPr/>
            </p:nvSpPr>
            <p:spPr>
              <a:xfrm>
                <a:off x="6433573" y="2479410"/>
                <a:ext cx="1402948" cy="369332"/>
              </a:xfrm>
              <a:prstGeom prst="rect">
                <a:avLst/>
              </a:prstGeom>
            </p:spPr>
            <p:txBody>
              <a:bodyPr wrap="none">
                <a:spAutoFit/>
              </a:bodyPr>
              <a:lstStyle/>
              <a:p>
                <a:r>
                  <a:rPr lang="he-IL" b="1" dirty="0" smtClean="0">
                    <a:solidFill>
                      <a:prstClr val="black"/>
                    </a:solidFill>
                  </a:rPr>
                  <a:t>דופן נים הדם</a:t>
                </a:r>
                <a:endParaRPr lang="he-IL" b="1" dirty="0">
                  <a:solidFill>
                    <a:prstClr val="black"/>
                  </a:solidFill>
                </a:endParaRPr>
              </a:p>
            </p:txBody>
          </p:sp>
        </p:grpSp>
        <p:grpSp>
          <p:nvGrpSpPr>
            <p:cNvPr id="352" name="קבוצה 351"/>
            <p:cNvGrpSpPr/>
            <p:nvPr/>
          </p:nvGrpSpPr>
          <p:grpSpPr>
            <a:xfrm>
              <a:off x="648178" y="3034474"/>
              <a:ext cx="1971950" cy="769917"/>
              <a:chOff x="6127562" y="2433345"/>
              <a:chExt cx="1971950" cy="769917"/>
            </a:xfrm>
          </p:grpSpPr>
          <p:grpSp>
            <p:nvGrpSpPr>
              <p:cNvPr id="365" name="קבוצה 364"/>
              <p:cNvGrpSpPr/>
              <p:nvPr/>
            </p:nvGrpSpPr>
            <p:grpSpPr>
              <a:xfrm>
                <a:off x="6127562" y="2433345"/>
                <a:ext cx="1971950" cy="765327"/>
                <a:chOff x="3271069" y="1637790"/>
                <a:chExt cx="1971950" cy="765327"/>
              </a:xfrm>
            </p:grpSpPr>
            <p:sp>
              <p:nvSpPr>
                <p:cNvPr id="370" name="מלבן מעוגל 369"/>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71" name="מלבן 370"/>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grpSp>
            <p:nvGrpSpPr>
              <p:cNvPr id="366" name="קבוצה 365"/>
              <p:cNvGrpSpPr/>
              <p:nvPr/>
            </p:nvGrpSpPr>
            <p:grpSpPr>
              <a:xfrm rot="16200000">
                <a:off x="7154511" y="2718743"/>
                <a:ext cx="311150" cy="657888"/>
                <a:chOff x="5256583" y="1594099"/>
                <a:chExt cx="514249" cy="657888"/>
              </a:xfrm>
            </p:grpSpPr>
            <p:sp>
              <p:nvSpPr>
                <p:cNvPr id="368" name="חץ ימינה 367"/>
                <p:cNvSpPr/>
                <p:nvPr/>
              </p:nvSpPr>
              <p:spPr>
                <a:xfrm flipH="1">
                  <a:off x="5256583" y="1594099"/>
                  <a:ext cx="514249" cy="247574"/>
                </a:xfrm>
                <a:prstGeom prst="rightArrow">
                  <a:avLst>
                    <a:gd name="adj1" fmla="val 60000"/>
                    <a:gd name="adj2" fmla="val 50000"/>
                  </a:avLst>
                </a:prstGeom>
              </p:spPr>
              <p:style>
                <a:lnRef idx="0">
                  <a:schemeClr val="accent3">
                    <a:tint val="60000"/>
                    <a:hueOff val="0"/>
                    <a:satOff val="0"/>
                    <a:lumOff val="0"/>
                    <a:alphaOff val="0"/>
                  </a:schemeClr>
                </a:lnRef>
                <a:fillRef idx="3">
                  <a:schemeClr val="accent3">
                    <a:tint val="60000"/>
                    <a:hueOff val="0"/>
                    <a:satOff val="0"/>
                    <a:lumOff val="0"/>
                    <a:alphaOff val="0"/>
                  </a:schemeClr>
                </a:fillRef>
                <a:effectRef idx="3">
                  <a:schemeClr val="accent3">
                    <a:tint val="60000"/>
                    <a:hueOff val="0"/>
                    <a:satOff val="0"/>
                    <a:lumOff val="0"/>
                    <a:alphaOff val="0"/>
                  </a:schemeClr>
                </a:effectRef>
                <a:fontRef idx="minor">
                  <a:schemeClr val="lt1"/>
                </a:fontRef>
              </p:style>
            </p:sp>
            <p:sp>
              <p:nvSpPr>
                <p:cNvPr id="369" name="חץ ימינה 4"/>
                <p:cNvSpPr/>
                <p:nvPr/>
              </p:nvSpPr>
              <p:spPr>
                <a:xfrm rot="5400000">
                  <a:off x="5330857" y="1957727"/>
                  <a:ext cx="439977" cy="148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
            <p:nvSpPr>
              <p:cNvPr id="367" name="מלבן 366"/>
              <p:cNvSpPr/>
              <p:nvPr/>
            </p:nvSpPr>
            <p:spPr>
              <a:xfrm>
                <a:off x="6539371" y="2479410"/>
                <a:ext cx="1297150" cy="369332"/>
              </a:xfrm>
              <a:prstGeom prst="rect">
                <a:avLst/>
              </a:prstGeom>
            </p:spPr>
            <p:txBody>
              <a:bodyPr wrap="none">
                <a:spAutoFit/>
              </a:bodyPr>
              <a:lstStyle/>
              <a:p>
                <a:r>
                  <a:rPr lang="he-IL" b="1" dirty="0" smtClean="0">
                    <a:solidFill>
                      <a:prstClr val="black"/>
                    </a:solidFill>
                  </a:rPr>
                  <a:t>נוזל בין-תאי</a:t>
                </a:r>
                <a:endParaRPr lang="he-IL" b="1" dirty="0">
                  <a:solidFill>
                    <a:prstClr val="black"/>
                  </a:solidFill>
                </a:endParaRPr>
              </a:p>
            </p:txBody>
          </p:sp>
        </p:grpSp>
        <p:grpSp>
          <p:nvGrpSpPr>
            <p:cNvPr id="353" name="קבוצה 352"/>
            <p:cNvGrpSpPr/>
            <p:nvPr/>
          </p:nvGrpSpPr>
          <p:grpSpPr>
            <a:xfrm>
              <a:off x="592304" y="3811635"/>
              <a:ext cx="1971950" cy="765327"/>
              <a:chOff x="3271069" y="1637790"/>
              <a:chExt cx="1971950" cy="765327"/>
            </a:xfrm>
          </p:grpSpPr>
          <p:sp>
            <p:nvSpPr>
              <p:cNvPr id="363" name="מלבן מעוגל 362"/>
              <p:cNvSpPr/>
              <p:nvPr/>
            </p:nvSpPr>
            <p:spPr>
              <a:xfrm>
                <a:off x="3271069" y="1637790"/>
                <a:ext cx="1971950" cy="476759"/>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64" name="מלבן 363"/>
              <p:cNvSpPr/>
              <p:nvPr/>
            </p:nvSpPr>
            <p:spPr>
              <a:xfrm>
                <a:off x="4330887" y="1660882"/>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grpSp>
        <p:sp>
          <p:nvSpPr>
            <p:cNvPr id="362" name="חץ ימינה 4"/>
            <p:cNvSpPr/>
            <p:nvPr/>
          </p:nvSpPr>
          <p:spPr>
            <a:xfrm>
              <a:off x="1663796" y="4358554"/>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sp>
          <p:nvSpPr>
            <p:cNvPr id="355" name="מלבן 354"/>
            <p:cNvSpPr/>
            <p:nvPr/>
          </p:nvSpPr>
          <p:spPr>
            <a:xfrm>
              <a:off x="1404960" y="3857700"/>
              <a:ext cx="474810" cy="369332"/>
            </a:xfrm>
            <a:prstGeom prst="rect">
              <a:avLst/>
            </a:prstGeom>
          </p:spPr>
          <p:txBody>
            <a:bodyPr wrap="none">
              <a:spAutoFit/>
            </a:bodyPr>
            <a:lstStyle/>
            <a:p>
              <a:r>
                <a:rPr lang="he-IL" b="1" dirty="0" smtClean="0">
                  <a:solidFill>
                    <a:prstClr val="black"/>
                  </a:solidFill>
                </a:rPr>
                <a:t>תא</a:t>
              </a:r>
              <a:endParaRPr lang="he-IL" b="1" dirty="0">
                <a:solidFill>
                  <a:prstClr val="black"/>
                </a:solidFill>
              </a:endParaRPr>
            </a:p>
          </p:txBody>
        </p:sp>
        <p:sp>
          <p:nvSpPr>
            <p:cNvPr id="360" name="מלבן 359"/>
            <p:cNvSpPr/>
            <p:nvPr/>
          </p:nvSpPr>
          <p:spPr>
            <a:xfrm>
              <a:off x="1575601" y="4604220"/>
              <a:ext cx="889039" cy="742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he-IL" dirty="0">
                <a:solidFill>
                  <a:prstClr val="white"/>
                </a:solidFill>
              </a:endParaRPr>
            </a:p>
          </p:txBody>
        </p:sp>
        <p:sp>
          <p:nvSpPr>
            <p:cNvPr id="357" name="חץ ימינה 4"/>
            <p:cNvSpPr/>
            <p:nvPr/>
          </p:nvSpPr>
          <p:spPr>
            <a:xfrm>
              <a:off x="1587275" y="5120955"/>
              <a:ext cx="439977" cy="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88950">
                <a:lnSpc>
                  <a:spcPct val="90000"/>
                </a:lnSpc>
                <a:spcAft>
                  <a:spcPct val="35000"/>
                </a:spcAft>
              </a:pPr>
              <a:endParaRPr lang="he-IL" sz="1100" dirty="0">
                <a:solidFill>
                  <a:prstClr val="white"/>
                </a:solidFill>
              </a:endParaRPr>
            </a:p>
          </p:txBody>
        </p:sp>
      </p:grpSp>
    </p:spTree>
    <p:extLst>
      <p:ext uri="{BB962C8B-B14F-4D97-AF65-F5344CB8AC3E}">
        <p14:creationId xmlns:p14="http://schemas.microsoft.com/office/powerpoint/2010/main" val="3035568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הובלת פחמן דו</a:t>
            </a:r>
            <a:r>
              <a:rPr lang="he-IL" sz="1800" b="1" dirty="0" smtClean="0">
                <a:solidFill>
                  <a:srgbClr val="FF6600"/>
                </a:solidFill>
                <a:latin typeface="Arial"/>
                <a:ea typeface="+mn-ea"/>
                <a:cs typeface="Arial"/>
              </a:rPr>
              <a:t>־</a:t>
            </a:r>
            <a:r>
              <a:rPr lang="he-IL" sz="1800" b="1" dirty="0" smtClean="0">
                <a:solidFill>
                  <a:srgbClr val="FF6600"/>
                </a:solidFill>
                <a:ea typeface="+mn-ea"/>
              </a:rPr>
              <a:t>חמצני בדם</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he-IL" sz="1200" dirty="0" smtClean="0">
                <a:solidFill>
                  <a:prstClr val="white">
                    <a:lumMod val="75000"/>
                  </a:prstClr>
                </a:solidFill>
              </a:rPr>
              <a:t>17</a:t>
            </a:r>
          </a:p>
        </p:txBody>
      </p:sp>
      <p:sp>
        <p:nvSpPr>
          <p:cNvPr id="192" name="TextBox 191"/>
          <p:cNvSpPr txBox="1"/>
          <p:nvPr/>
        </p:nvSpPr>
        <p:spPr>
          <a:xfrm>
            <a:off x="439935" y="1026602"/>
            <a:ext cx="8164513" cy="17543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smtClean="0">
                <a:solidFill>
                  <a:prstClr val="black"/>
                </a:solidFill>
              </a:rPr>
              <a:t>א</a:t>
            </a:r>
            <a:r>
              <a:rPr lang="he-IL" dirty="0">
                <a:solidFill>
                  <a:prstClr val="black"/>
                </a:solidFill>
              </a:rPr>
              <a:t>. רוב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CO</a:t>
            </a:r>
            <a:r>
              <a:rPr lang="en-US" baseline="-25000" dirty="0" smtClean="0">
                <a:solidFill>
                  <a:prstClr val="black"/>
                </a:solidFill>
              </a:rPr>
              <a:t>2</a:t>
            </a:r>
            <a:r>
              <a:rPr lang="he-IL" dirty="0" smtClean="0">
                <a:solidFill>
                  <a:prstClr val="black"/>
                </a:solidFill>
              </a:rPr>
              <a:t> </a:t>
            </a:r>
            <a:r>
              <a:rPr lang="he-IL" dirty="0">
                <a:solidFill>
                  <a:prstClr val="black"/>
                </a:solidFill>
              </a:rPr>
              <a:t>יוצר עם המים חומצה פחמתית (שמתפרקת ליונים).</a:t>
            </a:r>
          </a:p>
          <a:p>
            <a:pPr>
              <a:defRPr/>
            </a:pPr>
            <a:r>
              <a:rPr lang="en-US" dirty="0">
                <a:solidFill>
                  <a:prstClr val="black"/>
                </a:solidFill>
              </a:rPr>
              <a:t> </a:t>
            </a:r>
            <a:r>
              <a:rPr lang="he-IL" dirty="0">
                <a:solidFill>
                  <a:prstClr val="black"/>
                </a:solidFill>
              </a:rPr>
              <a:t> </a:t>
            </a:r>
            <a:r>
              <a:rPr lang="en-US" dirty="0">
                <a:solidFill>
                  <a:prstClr val="black"/>
                </a:solidFill>
              </a:rPr>
              <a:t>CO</a:t>
            </a:r>
            <a:r>
              <a:rPr lang="en-US" baseline="-25000" dirty="0">
                <a:solidFill>
                  <a:prstClr val="black"/>
                </a:solidFill>
              </a:rPr>
              <a:t>2</a:t>
            </a:r>
            <a:r>
              <a:rPr lang="en-US" dirty="0">
                <a:solidFill>
                  <a:prstClr val="black"/>
                </a:solidFill>
              </a:rPr>
              <a:t>  + H</a:t>
            </a:r>
            <a:r>
              <a:rPr lang="en-US" baseline="-25000" dirty="0">
                <a:solidFill>
                  <a:prstClr val="black"/>
                </a:solidFill>
              </a:rPr>
              <a:t>2</a:t>
            </a:r>
            <a:r>
              <a:rPr lang="en-US" dirty="0">
                <a:solidFill>
                  <a:prstClr val="black"/>
                </a:solidFill>
              </a:rPr>
              <a:t>O          H</a:t>
            </a:r>
            <a:r>
              <a:rPr lang="en-US" baseline="-25000" dirty="0">
                <a:solidFill>
                  <a:prstClr val="black"/>
                </a:solidFill>
              </a:rPr>
              <a:t>2</a:t>
            </a:r>
            <a:r>
              <a:rPr lang="en-US" dirty="0">
                <a:solidFill>
                  <a:prstClr val="black"/>
                </a:solidFill>
              </a:rPr>
              <a:t>CO3          H</a:t>
            </a:r>
            <a:r>
              <a:rPr lang="en-US" baseline="30000" dirty="0">
                <a:solidFill>
                  <a:prstClr val="black"/>
                </a:solidFill>
              </a:rPr>
              <a:t>+</a:t>
            </a:r>
            <a:r>
              <a:rPr lang="en-US" dirty="0">
                <a:solidFill>
                  <a:prstClr val="black"/>
                </a:solidFill>
              </a:rPr>
              <a:t>  + HCO3</a:t>
            </a:r>
            <a:r>
              <a:rPr lang="en-US" baseline="30000" dirty="0">
                <a:solidFill>
                  <a:prstClr val="black"/>
                </a:solidFill>
              </a:rPr>
              <a:t>-</a:t>
            </a:r>
            <a:r>
              <a:rPr lang="en-US" dirty="0">
                <a:solidFill>
                  <a:prstClr val="black"/>
                </a:solidFill>
              </a:rPr>
              <a:t>                                                     </a:t>
            </a:r>
            <a:endParaRPr lang="he-IL" dirty="0">
              <a:solidFill>
                <a:prstClr val="black"/>
              </a:solidFill>
            </a:endParaRPr>
          </a:p>
          <a:p>
            <a:pPr>
              <a:defRPr/>
            </a:pPr>
            <a:r>
              <a:rPr lang="he-IL" dirty="0">
                <a:solidFill>
                  <a:prstClr val="black"/>
                </a:solidFill>
              </a:rPr>
              <a:t>ב. חלק קטן נקשר להמוגלובין.</a:t>
            </a:r>
          </a:p>
          <a:p>
            <a:pPr>
              <a:defRPr/>
            </a:pPr>
            <a:r>
              <a:rPr lang="he-IL" dirty="0">
                <a:solidFill>
                  <a:prstClr val="black"/>
                </a:solidFill>
              </a:rPr>
              <a:t>ג. חלק קטן מומס בפלסמה.</a:t>
            </a:r>
          </a:p>
          <a:p>
            <a:pPr>
              <a:defRPr/>
            </a:pPr>
            <a:r>
              <a:rPr lang="he-IL" dirty="0">
                <a:solidFill>
                  <a:prstClr val="black"/>
                </a:solidFill>
              </a:rPr>
              <a:t>  </a:t>
            </a:r>
          </a:p>
          <a:p>
            <a:pPr>
              <a:defRPr/>
            </a:pPr>
            <a:endParaRPr lang="he-IL" dirty="0">
              <a:solidFill>
                <a:prstClr val="black"/>
              </a:solidFill>
            </a:endParaRPr>
          </a:p>
        </p:txBody>
      </p:sp>
      <p:sp>
        <p:nvSpPr>
          <p:cNvPr id="329" name="TextBox 328"/>
          <p:cNvSpPr txBox="1"/>
          <p:nvPr/>
        </p:nvSpPr>
        <p:spPr bwMode="auto">
          <a:xfrm>
            <a:off x="1117600" y="2501900"/>
            <a:ext cx="1262063"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a:defRPr/>
            </a:pPr>
            <a:r>
              <a:rPr lang="he-IL" sz="1600" kern="0" dirty="0">
                <a:solidFill>
                  <a:prstClr val="black"/>
                </a:solidFill>
              </a:rPr>
              <a:t>תאים </a:t>
            </a:r>
          </a:p>
          <a:p>
            <a:pPr algn="ctr">
              <a:defRPr/>
            </a:pPr>
            <a:r>
              <a:rPr lang="he-IL" sz="1600" kern="0" dirty="0">
                <a:solidFill>
                  <a:prstClr val="black"/>
                </a:solidFill>
              </a:rPr>
              <a:t>ברקמות</a:t>
            </a:r>
          </a:p>
        </p:txBody>
      </p:sp>
      <p:grpSp>
        <p:nvGrpSpPr>
          <p:cNvPr id="198663" name="קבוצה 2"/>
          <p:cNvGrpSpPr>
            <a:grpSpLocks/>
          </p:cNvGrpSpPr>
          <p:nvPr/>
        </p:nvGrpSpPr>
        <p:grpSpPr bwMode="auto">
          <a:xfrm>
            <a:off x="466725" y="2301875"/>
            <a:ext cx="7837806" cy="4375150"/>
            <a:chOff x="927100" y="1901779"/>
            <a:chExt cx="7837806" cy="4375196"/>
          </a:xfrm>
        </p:grpSpPr>
        <p:sp>
          <p:nvSpPr>
            <p:cNvPr id="355" name="מלבן 354"/>
            <p:cNvSpPr/>
            <p:nvPr/>
          </p:nvSpPr>
          <p:spPr>
            <a:xfrm>
              <a:off x="1956284" y="3897302"/>
              <a:ext cx="6664500" cy="1996741"/>
            </a:xfrm>
            <a:prstGeom prst="rect">
              <a:avLst/>
            </a:prstGeom>
            <a:solidFill>
              <a:srgbClr val="FFFF9F">
                <a:alpha val="51000"/>
              </a:srgbClr>
            </a:solidFill>
            <a:ln>
              <a:solidFill>
                <a:schemeClr val="accent1">
                  <a:shade val="50000"/>
                </a:schemeClr>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0" name="אליפסה 259"/>
            <p:cNvSpPr/>
            <p:nvPr/>
          </p:nvSpPr>
          <p:spPr bwMode="auto">
            <a:xfrm>
              <a:off x="6573838" y="3978251"/>
              <a:ext cx="60325" cy="90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1" name="אליפסה 260"/>
            <p:cNvSpPr/>
            <p:nvPr/>
          </p:nvSpPr>
          <p:spPr bwMode="auto">
            <a:xfrm>
              <a:off x="6538913" y="4067152"/>
              <a:ext cx="68262" cy="730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2" name="אליפסה 261"/>
            <p:cNvSpPr/>
            <p:nvPr/>
          </p:nvSpPr>
          <p:spPr bwMode="auto">
            <a:xfrm>
              <a:off x="6477000" y="4010001"/>
              <a:ext cx="61913" cy="90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5" name="אליפסה 264"/>
            <p:cNvSpPr/>
            <p:nvPr/>
          </p:nvSpPr>
          <p:spPr bwMode="auto">
            <a:xfrm>
              <a:off x="6508750" y="3873475"/>
              <a:ext cx="68263" cy="714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0" name="אליפסה 269"/>
            <p:cNvSpPr/>
            <p:nvPr/>
          </p:nvSpPr>
          <p:spPr bwMode="auto">
            <a:xfrm>
              <a:off x="6113463" y="3876650"/>
              <a:ext cx="60325" cy="90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9867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29254">
              <a:off x="7527062" y="4382089"/>
              <a:ext cx="107791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מלבן מעוגל 1"/>
            <p:cNvSpPr/>
            <p:nvPr/>
          </p:nvSpPr>
          <p:spPr bwMode="auto">
            <a:xfrm>
              <a:off x="5686500" y="2044208"/>
              <a:ext cx="1449735" cy="1596237"/>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65056 w 1369734"/>
                <a:gd name="connsiteY8" fmla="*/ 1247784 h 1296144"/>
                <a:gd name="connsiteX9" fmla="*/ 158745 w 1369734"/>
                <a:gd name="connsiteY9" fmla="*/ 1080116 h 1296144"/>
                <a:gd name="connsiteX10" fmla="*/ 1582 w 1369734"/>
                <a:gd name="connsiteY10"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431810 w 1369734"/>
                <a:gd name="connsiteY7" fmla="*/ 1278423 h 1296144"/>
                <a:gd name="connsiteX8" fmla="*/ 298009 w 1369734"/>
                <a:gd name="connsiteY8" fmla="*/ 1283225 h 1296144"/>
                <a:gd name="connsiteX9" fmla="*/ 265056 w 1369734"/>
                <a:gd name="connsiteY9" fmla="*/ 1247784 h 1296144"/>
                <a:gd name="connsiteX10" fmla="*/ 158745 w 1369734"/>
                <a:gd name="connsiteY10" fmla="*/ 1080116 h 1296144"/>
                <a:gd name="connsiteX11" fmla="*/ 1582 w 1369734"/>
                <a:gd name="connsiteY11"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34" h="1296144">
                  <a:moveTo>
                    <a:pt x="1582" y="216028"/>
                  </a:moveTo>
                  <a:cubicBezTo>
                    <a:pt x="1582" y="96719"/>
                    <a:pt x="98301" y="0"/>
                    <a:pt x="217610" y="0"/>
                  </a:cubicBezTo>
                  <a:cubicBezTo>
                    <a:pt x="506418" y="-198"/>
                    <a:pt x="623776" y="56753"/>
                    <a:pt x="912584" y="56555"/>
                  </a:cubicBezTo>
                  <a:lnTo>
                    <a:pt x="1153706" y="0"/>
                  </a:lnTo>
                  <a:cubicBezTo>
                    <a:pt x="1273015" y="0"/>
                    <a:pt x="1298297" y="139581"/>
                    <a:pt x="1298297" y="258890"/>
                  </a:cubicBezTo>
                  <a:lnTo>
                    <a:pt x="1369734" y="1080116"/>
                  </a:lnTo>
                  <a:cubicBezTo>
                    <a:pt x="1369734" y="1199425"/>
                    <a:pt x="1273015" y="1296144"/>
                    <a:pt x="1153706" y="1296144"/>
                  </a:cubicBezTo>
                  <a:lnTo>
                    <a:pt x="431810" y="1278423"/>
                  </a:lnTo>
                  <a:cubicBezTo>
                    <a:pt x="264479" y="1273316"/>
                    <a:pt x="290101" y="1291285"/>
                    <a:pt x="298009" y="1283225"/>
                  </a:cubicBezTo>
                  <a:cubicBezTo>
                    <a:pt x="305917" y="1275165"/>
                    <a:pt x="263551" y="1278682"/>
                    <a:pt x="265056" y="1247784"/>
                  </a:cubicBezTo>
                  <a:cubicBezTo>
                    <a:pt x="266561" y="1216886"/>
                    <a:pt x="180688" y="1252075"/>
                    <a:pt x="158745" y="1080116"/>
                  </a:cubicBezTo>
                  <a:cubicBezTo>
                    <a:pt x="-26993" y="820662"/>
                    <a:pt x="1582" y="504057"/>
                    <a:pt x="1582"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36" name="אליפסה 335"/>
            <p:cNvSpPr/>
            <p:nvPr/>
          </p:nvSpPr>
          <p:spPr bwMode="auto">
            <a:xfrm>
              <a:off x="6084888" y="2549486"/>
              <a:ext cx="533400" cy="56991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37" name="מלבן מעוגל 1"/>
            <p:cNvSpPr/>
            <p:nvPr/>
          </p:nvSpPr>
          <p:spPr bwMode="auto">
            <a:xfrm>
              <a:off x="7039849" y="2069535"/>
              <a:ext cx="1026169" cy="1596237"/>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223826 w 1179024"/>
                <a:gd name="connsiteY0" fmla="*/ 216028 h 1296144"/>
                <a:gd name="connsiteX1" fmla="*/ 26900 w 1179024"/>
                <a:gd name="connsiteY1" fmla="*/ 0 h 1296144"/>
                <a:gd name="connsiteX2" fmla="*/ 721874 w 1179024"/>
                <a:gd name="connsiteY2" fmla="*/ 56555 h 1296144"/>
                <a:gd name="connsiteX3" fmla="*/ 962996 w 1179024"/>
                <a:gd name="connsiteY3" fmla="*/ 0 h 1296144"/>
                <a:gd name="connsiteX4" fmla="*/ 1107587 w 1179024"/>
                <a:gd name="connsiteY4" fmla="*/ 258890 h 1296144"/>
                <a:gd name="connsiteX5" fmla="*/ 1179024 w 1179024"/>
                <a:gd name="connsiteY5" fmla="*/ 1080116 h 1296144"/>
                <a:gd name="connsiteX6" fmla="*/ 962996 w 1179024"/>
                <a:gd name="connsiteY6" fmla="*/ 1296144 h 1296144"/>
                <a:gd name="connsiteX7" fmla="*/ 398375 w 1179024"/>
                <a:gd name="connsiteY7" fmla="*/ 1281856 h 1296144"/>
                <a:gd name="connsiteX8" fmla="*/ 296648 w 1179024"/>
                <a:gd name="connsiteY8" fmla="*/ 1080116 h 1296144"/>
                <a:gd name="connsiteX9" fmla="*/ 245522 w 1179024"/>
                <a:gd name="connsiteY9" fmla="*/ 781769 h 1296144"/>
                <a:gd name="connsiteX10" fmla="*/ 223826 w 1179024"/>
                <a:gd name="connsiteY10" fmla="*/ 216028 h 1296144"/>
                <a:gd name="connsiteX0" fmla="*/ 92115 w 1047313"/>
                <a:gd name="connsiteY0" fmla="*/ 216028 h 1296144"/>
                <a:gd name="connsiteX1" fmla="*/ 42673 w 1047313"/>
                <a:gd name="connsiteY1" fmla="*/ 0 h 1296144"/>
                <a:gd name="connsiteX2" fmla="*/ 590163 w 1047313"/>
                <a:gd name="connsiteY2" fmla="*/ 56555 h 1296144"/>
                <a:gd name="connsiteX3" fmla="*/ 831285 w 1047313"/>
                <a:gd name="connsiteY3" fmla="*/ 0 h 1296144"/>
                <a:gd name="connsiteX4" fmla="*/ 975876 w 1047313"/>
                <a:gd name="connsiteY4" fmla="*/ 258890 h 1296144"/>
                <a:gd name="connsiteX5" fmla="*/ 1047313 w 1047313"/>
                <a:gd name="connsiteY5" fmla="*/ 1080116 h 1296144"/>
                <a:gd name="connsiteX6" fmla="*/ 831285 w 1047313"/>
                <a:gd name="connsiteY6" fmla="*/ 1296144 h 1296144"/>
                <a:gd name="connsiteX7" fmla="*/ 266664 w 1047313"/>
                <a:gd name="connsiteY7" fmla="*/ 1281856 h 1296144"/>
                <a:gd name="connsiteX8" fmla="*/ 164937 w 1047313"/>
                <a:gd name="connsiteY8" fmla="*/ 1080116 h 1296144"/>
                <a:gd name="connsiteX9" fmla="*/ 113811 w 1047313"/>
                <a:gd name="connsiteY9" fmla="*/ 781769 h 1296144"/>
                <a:gd name="connsiteX10" fmla="*/ 92115 w 1047313"/>
                <a:gd name="connsiteY10" fmla="*/ 216028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7313" h="1296144">
                  <a:moveTo>
                    <a:pt x="92115" y="216028"/>
                  </a:moveTo>
                  <a:cubicBezTo>
                    <a:pt x="92115" y="96719"/>
                    <a:pt x="-76636" y="0"/>
                    <a:pt x="42673" y="0"/>
                  </a:cubicBezTo>
                  <a:cubicBezTo>
                    <a:pt x="331481" y="-198"/>
                    <a:pt x="301355" y="56753"/>
                    <a:pt x="590163" y="56555"/>
                  </a:cubicBezTo>
                  <a:lnTo>
                    <a:pt x="831285" y="0"/>
                  </a:lnTo>
                  <a:cubicBezTo>
                    <a:pt x="950594" y="0"/>
                    <a:pt x="975876" y="139581"/>
                    <a:pt x="975876" y="258890"/>
                  </a:cubicBezTo>
                  <a:lnTo>
                    <a:pt x="1047313" y="1080116"/>
                  </a:lnTo>
                  <a:cubicBezTo>
                    <a:pt x="1047313" y="1199425"/>
                    <a:pt x="950594" y="1296144"/>
                    <a:pt x="831285" y="1296144"/>
                  </a:cubicBezTo>
                  <a:lnTo>
                    <a:pt x="266664" y="1281856"/>
                  </a:lnTo>
                  <a:cubicBezTo>
                    <a:pt x="147355" y="1281856"/>
                    <a:pt x="164937" y="1199425"/>
                    <a:pt x="164937" y="1080116"/>
                  </a:cubicBezTo>
                  <a:cubicBezTo>
                    <a:pt x="129937" y="994387"/>
                    <a:pt x="140005" y="925784"/>
                    <a:pt x="113811" y="781769"/>
                  </a:cubicBezTo>
                  <a:cubicBezTo>
                    <a:pt x="87617" y="637754"/>
                    <a:pt x="57114" y="346323"/>
                    <a:pt x="92115"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38" name="מלבן מעוגל 1"/>
            <p:cNvSpPr/>
            <p:nvPr/>
          </p:nvSpPr>
          <p:spPr bwMode="auto">
            <a:xfrm>
              <a:off x="4268515" y="2010131"/>
              <a:ext cx="1377514" cy="1655641"/>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159129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217994 w 1370118"/>
                <a:gd name="connsiteY7" fmla="*/ 1296144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1966 w 1370118"/>
                <a:gd name="connsiteY0" fmla="*/ 216028 h 1296144"/>
                <a:gd name="connsiteX1" fmla="*/ 217994 w 1370118"/>
                <a:gd name="connsiteY1" fmla="*/ 0 h 1296144"/>
                <a:gd name="connsiteX2" fmla="*/ 912968 w 1370118"/>
                <a:gd name="connsiteY2" fmla="*/ 56555 h 1296144"/>
                <a:gd name="connsiteX3" fmla="*/ 1154090 w 1370118"/>
                <a:gd name="connsiteY3" fmla="*/ 0 h 1296144"/>
                <a:gd name="connsiteX4" fmla="*/ 1298681 w 1370118"/>
                <a:gd name="connsiteY4" fmla="*/ 258890 h 1296144"/>
                <a:gd name="connsiteX5" fmla="*/ 1370118 w 1370118"/>
                <a:gd name="connsiteY5" fmla="*/ 1080116 h 1296144"/>
                <a:gd name="connsiteX6" fmla="*/ 1154090 w 1370118"/>
                <a:gd name="connsiteY6" fmla="*/ 1296144 h 1296144"/>
                <a:gd name="connsiteX7" fmla="*/ 589469 w 1370118"/>
                <a:gd name="connsiteY7" fmla="*/ 1281856 h 1296144"/>
                <a:gd name="connsiteX8" fmla="*/ 487742 w 1370118"/>
                <a:gd name="connsiteY8" fmla="*/ 1080116 h 1296144"/>
                <a:gd name="connsiteX9" fmla="*/ 436616 w 1370118"/>
                <a:gd name="connsiteY9" fmla="*/ 781769 h 1296144"/>
                <a:gd name="connsiteX10" fmla="*/ 1966 w 1370118"/>
                <a:gd name="connsiteY10" fmla="*/ 216028 h 1296144"/>
                <a:gd name="connsiteX0" fmla="*/ 4679 w 1372831"/>
                <a:gd name="connsiteY0" fmla="*/ 216028 h 1296144"/>
                <a:gd name="connsiteX1" fmla="*/ 220707 w 1372831"/>
                <a:gd name="connsiteY1" fmla="*/ 0 h 1296144"/>
                <a:gd name="connsiteX2" fmla="*/ 915681 w 1372831"/>
                <a:gd name="connsiteY2" fmla="*/ 56555 h 1296144"/>
                <a:gd name="connsiteX3" fmla="*/ 1156803 w 1372831"/>
                <a:gd name="connsiteY3" fmla="*/ 0 h 1296144"/>
                <a:gd name="connsiteX4" fmla="*/ 1301394 w 1372831"/>
                <a:gd name="connsiteY4" fmla="*/ 258890 h 1296144"/>
                <a:gd name="connsiteX5" fmla="*/ 1372831 w 1372831"/>
                <a:gd name="connsiteY5" fmla="*/ 1080116 h 1296144"/>
                <a:gd name="connsiteX6" fmla="*/ 1156803 w 1372831"/>
                <a:gd name="connsiteY6" fmla="*/ 1296144 h 1296144"/>
                <a:gd name="connsiteX7" fmla="*/ 592182 w 1372831"/>
                <a:gd name="connsiteY7" fmla="*/ 1281856 h 1296144"/>
                <a:gd name="connsiteX8" fmla="*/ 490455 w 1372831"/>
                <a:gd name="connsiteY8" fmla="*/ 1080116 h 1296144"/>
                <a:gd name="connsiteX9" fmla="*/ 167866 w 1372831"/>
                <a:gd name="connsiteY9" fmla="*/ 967507 h 1296144"/>
                <a:gd name="connsiteX10" fmla="*/ 4679 w 1372831"/>
                <a:gd name="connsiteY10" fmla="*/ 216028 h 1296144"/>
                <a:gd name="connsiteX0" fmla="*/ 4679 w 1372831"/>
                <a:gd name="connsiteY0" fmla="*/ 216028 h 1344380"/>
                <a:gd name="connsiteX1" fmla="*/ 220707 w 1372831"/>
                <a:gd name="connsiteY1" fmla="*/ 0 h 1344380"/>
                <a:gd name="connsiteX2" fmla="*/ 915681 w 1372831"/>
                <a:gd name="connsiteY2" fmla="*/ 56555 h 1344380"/>
                <a:gd name="connsiteX3" fmla="*/ 1156803 w 1372831"/>
                <a:gd name="connsiteY3" fmla="*/ 0 h 1344380"/>
                <a:gd name="connsiteX4" fmla="*/ 1301394 w 1372831"/>
                <a:gd name="connsiteY4" fmla="*/ 258890 h 1344380"/>
                <a:gd name="connsiteX5" fmla="*/ 1372831 w 1372831"/>
                <a:gd name="connsiteY5" fmla="*/ 1080116 h 1344380"/>
                <a:gd name="connsiteX6" fmla="*/ 1156803 w 1372831"/>
                <a:gd name="connsiteY6" fmla="*/ 1296144 h 1344380"/>
                <a:gd name="connsiteX7" fmla="*/ 592182 w 1372831"/>
                <a:gd name="connsiteY7" fmla="*/ 1281856 h 1344380"/>
                <a:gd name="connsiteX8" fmla="*/ 347580 w 1372831"/>
                <a:gd name="connsiteY8" fmla="*/ 1294428 h 1344380"/>
                <a:gd name="connsiteX9" fmla="*/ 167866 w 1372831"/>
                <a:gd name="connsiteY9" fmla="*/ 967507 h 1344380"/>
                <a:gd name="connsiteX10" fmla="*/ 4679 w 1372831"/>
                <a:gd name="connsiteY10" fmla="*/ 216028 h 13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2831" h="1344380">
                  <a:moveTo>
                    <a:pt x="4679" y="216028"/>
                  </a:moveTo>
                  <a:cubicBezTo>
                    <a:pt x="4679" y="96719"/>
                    <a:pt x="101398" y="0"/>
                    <a:pt x="220707" y="0"/>
                  </a:cubicBezTo>
                  <a:cubicBezTo>
                    <a:pt x="509515" y="-198"/>
                    <a:pt x="626873" y="56753"/>
                    <a:pt x="915681" y="56555"/>
                  </a:cubicBezTo>
                  <a:lnTo>
                    <a:pt x="1156803" y="0"/>
                  </a:lnTo>
                  <a:cubicBezTo>
                    <a:pt x="1276112" y="0"/>
                    <a:pt x="1301394" y="139581"/>
                    <a:pt x="1301394" y="258890"/>
                  </a:cubicBezTo>
                  <a:lnTo>
                    <a:pt x="1372831" y="1080116"/>
                  </a:lnTo>
                  <a:cubicBezTo>
                    <a:pt x="1372831" y="1199425"/>
                    <a:pt x="1276112" y="1296144"/>
                    <a:pt x="1156803" y="1296144"/>
                  </a:cubicBezTo>
                  <a:lnTo>
                    <a:pt x="592182" y="1281856"/>
                  </a:lnTo>
                  <a:cubicBezTo>
                    <a:pt x="472873" y="1281856"/>
                    <a:pt x="347580" y="1413737"/>
                    <a:pt x="347580" y="1294428"/>
                  </a:cubicBezTo>
                  <a:cubicBezTo>
                    <a:pt x="312580" y="1208699"/>
                    <a:pt x="194060" y="1111522"/>
                    <a:pt x="167866" y="967507"/>
                  </a:cubicBezTo>
                  <a:cubicBezTo>
                    <a:pt x="141672" y="823492"/>
                    <a:pt x="-30322" y="346323"/>
                    <a:pt x="4679" y="216028"/>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39" name="מלבן מעוגל 1"/>
            <p:cNvSpPr/>
            <p:nvPr/>
          </p:nvSpPr>
          <p:spPr bwMode="auto">
            <a:xfrm>
              <a:off x="2668180" y="1901779"/>
              <a:ext cx="1524412" cy="164804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0" name="מלבן מעוגל 1"/>
            <p:cNvSpPr/>
            <p:nvPr/>
          </p:nvSpPr>
          <p:spPr bwMode="auto">
            <a:xfrm>
              <a:off x="5016128" y="3739925"/>
              <a:ext cx="1880343" cy="51792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1" name="מלבן מעוגל 1"/>
            <p:cNvSpPr/>
            <p:nvPr/>
          </p:nvSpPr>
          <p:spPr bwMode="auto">
            <a:xfrm>
              <a:off x="6844891" y="3693754"/>
              <a:ext cx="1316447" cy="517884"/>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65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2" name="מלבן מעוגל 1"/>
            <p:cNvSpPr/>
            <p:nvPr/>
          </p:nvSpPr>
          <p:spPr bwMode="auto">
            <a:xfrm>
              <a:off x="3671360" y="3745154"/>
              <a:ext cx="1316447" cy="561617"/>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3" name="מלבן מעוגל 1"/>
            <p:cNvSpPr/>
            <p:nvPr/>
          </p:nvSpPr>
          <p:spPr bwMode="auto">
            <a:xfrm>
              <a:off x="2354914" y="3788799"/>
              <a:ext cx="1316447" cy="500762"/>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72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8" name="אליפסה 347"/>
            <p:cNvSpPr/>
            <p:nvPr/>
          </p:nvSpPr>
          <p:spPr bwMode="auto">
            <a:xfrm>
              <a:off x="7364413" y="2557424"/>
              <a:ext cx="530225" cy="56991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9" name="אליפסה 348"/>
            <p:cNvSpPr/>
            <p:nvPr/>
          </p:nvSpPr>
          <p:spPr bwMode="auto">
            <a:xfrm>
              <a:off x="4649788" y="2554249"/>
              <a:ext cx="531812" cy="57309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50" name="אליפסה 349"/>
            <p:cNvSpPr/>
            <p:nvPr/>
          </p:nvSpPr>
          <p:spPr bwMode="auto">
            <a:xfrm>
              <a:off x="3163888" y="2501860"/>
              <a:ext cx="531812" cy="57150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51" name="אליפסה 350"/>
            <p:cNvSpPr/>
            <p:nvPr/>
          </p:nvSpPr>
          <p:spPr bwMode="auto">
            <a:xfrm>
              <a:off x="5426075" y="3949676"/>
              <a:ext cx="593725" cy="21114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pic>
          <p:nvPicPr>
            <p:cNvPr id="19870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449763"/>
              <a:ext cx="11144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TextBox 331"/>
            <p:cNvSpPr txBox="1"/>
            <p:nvPr/>
          </p:nvSpPr>
          <p:spPr bwMode="auto">
            <a:xfrm>
              <a:off x="927100" y="4379893"/>
              <a:ext cx="1282700" cy="33814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he-IL" sz="1600" kern="0" dirty="0">
                  <a:solidFill>
                    <a:prstClr val="black"/>
                  </a:solidFill>
                </a:rPr>
                <a:t>נים דם</a:t>
              </a:r>
            </a:p>
          </p:txBody>
        </p:sp>
        <p:pic>
          <p:nvPicPr>
            <p:cNvPr id="19870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28608">
              <a:off x="6582854" y="4238078"/>
              <a:ext cx="1193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 name="אליפסה 317"/>
            <p:cNvSpPr/>
            <p:nvPr/>
          </p:nvSpPr>
          <p:spPr bwMode="auto">
            <a:xfrm>
              <a:off x="7442200" y="3873475"/>
              <a:ext cx="593725" cy="17939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19" name="אליפסה 318"/>
            <p:cNvSpPr/>
            <p:nvPr/>
          </p:nvSpPr>
          <p:spPr bwMode="auto">
            <a:xfrm>
              <a:off x="4068763" y="3963964"/>
              <a:ext cx="593725" cy="21113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0" name="אליפסה 319"/>
            <p:cNvSpPr/>
            <p:nvPr/>
          </p:nvSpPr>
          <p:spPr bwMode="auto">
            <a:xfrm>
              <a:off x="2681288" y="3946500"/>
              <a:ext cx="592137" cy="21114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nvGrpSpPr>
            <p:cNvPr id="198711" name="קבוצה 7"/>
            <p:cNvGrpSpPr>
              <a:grpSpLocks/>
            </p:cNvGrpSpPr>
            <p:nvPr/>
          </p:nvGrpSpPr>
          <p:grpSpPr bwMode="auto">
            <a:xfrm>
              <a:off x="2193925" y="5673725"/>
              <a:ext cx="5967413" cy="603250"/>
              <a:chOff x="2238734" y="4943393"/>
              <a:chExt cx="5967844" cy="603391"/>
            </a:xfrm>
          </p:grpSpPr>
          <p:sp>
            <p:nvSpPr>
              <p:cNvPr id="197" name="אליפסה 196"/>
              <p:cNvSpPr/>
              <p:nvPr/>
            </p:nvSpPr>
            <p:spPr bwMode="auto">
              <a:xfrm>
                <a:off x="6368120" y="5259377"/>
                <a:ext cx="74617" cy="968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אליפסה 210"/>
              <p:cNvSpPr/>
              <p:nvPr/>
            </p:nvSpPr>
            <p:spPr bwMode="auto">
              <a:xfrm>
                <a:off x="6326842" y="5354650"/>
                <a:ext cx="82556" cy="778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5" name="אליפסה 214"/>
              <p:cNvSpPr/>
              <p:nvPr/>
            </p:nvSpPr>
            <p:spPr bwMode="auto">
              <a:xfrm>
                <a:off x="6253812" y="5292722"/>
                <a:ext cx="73030" cy="968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7" name="אליפסה 276"/>
              <p:cNvSpPr/>
              <p:nvPr/>
            </p:nvSpPr>
            <p:spPr bwMode="auto">
              <a:xfrm>
                <a:off x="6222060" y="5019606"/>
                <a:ext cx="68267" cy="7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4" name="מלבן מעוגל 1"/>
              <p:cNvSpPr/>
              <p:nvPr/>
            </p:nvSpPr>
            <p:spPr bwMode="auto">
              <a:xfrm>
                <a:off x="2238734" y="4992350"/>
                <a:ext cx="1316447" cy="53260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5" name="מלבן מעוגל 1"/>
              <p:cNvSpPr/>
              <p:nvPr/>
            </p:nvSpPr>
            <p:spPr bwMode="auto">
              <a:xfrm>
                <a:off x="3534367" y="4943395"/>
                <a:ext cx="1316447" cy="60338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6" name="מלבן מעוגל 1"/>
              <p:cNvSpPr/>
              <p:nvPr/>
            </p:nvSpPr>
            <p:spPr bwMode="auto">
              <a:xfrm>
                <a:off x="4824039" y="4943396"/>
                <a:ext cx="1316447" cy="58156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47" name="מלבן מעוגל 1"/>
              <p:cNvSpPr/>
              <p:nvPr/>
            </p:nvSpPr>
            <p:spPr bwMode="auto">
              <a:xfrm>
                <a:off x="6081254" y="4943393"/>
                <a:ext cx="1316447" cy="588840"/>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8" name="מלבן מעוגל 1"/>
              <p:cNvSpPr/>
              <p:nvPr/>
            </p:nvSpPr>
            <p:spPr bwMode="auto">
              <a:xfrm>
                <a:off x="7284670" y="4983717"/>
                <a:ext cx="921908" cy="541239"/>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1" name="אליפסה 320"/>
              <p:cNvSpPr/>
              <p:nvPr/>
            </p:nvSpPr>
            <p:spPr bwMode="auto">
              <a:xfrm>
                <a:off x="7520728" y="5165691"/>
                <a:ext cx="422305" cy="173080"/>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2" name="אליפסה 321"/>
              <p:cNvSpPr/>
              <p:nvPr/>
            </p:nvSpPr>
            <p:spPr bwMode="auto">
              <a:xfrm>
                <a:off x="6417336" y="5127582"/>
                <a:ext cx="592181" cy="211189"/>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3" name="אליפסה 322"/>
              <p:cNvSpPr/>
              <p:nvPr/>
            </p:nvSpPr>
            <p:spPr bwMode="auto">
              <a:xfrm>
                <a:off x="5186935" y="5164104"/>
                <a:ext cx="592180" cy="211188"/>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4" name="אליפסה 323"/>
              <p:cNvSpPr/>
              <p:nvPr/>
            </p:nvSpPr>
            <p:spPr bwMode="auto">
              <a:xfrm>
                <a:off x="3985110" y="5262553"/>
                <a:ext cx="381028" cy="122267"/>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sp>
            <p:nvSpPr>
              <p:cNvPr id="325" name="אליפסה 324"/>
              <p:cNvSpPr/>
              <p:nvPr/>
            </p:nvSpPr>
            <p:spPr bwMode="auto">
              <a:xfrm>
                <a:off x="2689617" y="5140285"/>
                <a:ext cx="595356" cy="209601"/>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400" dirty="0">
                  <a:solidFill>
                    <a:prstClr val="white"/>
                  </a:solidFill>
                </a:endParaRPr>
              </a:p>
            </p:txBody>
          </p:sp>
        </p:grpSp>
        <p:grpSp>
          <p:nvGrpSpPr>
            <p:cNvPr id="198712" name="קבוצה 12"/>
            <p:cNvGrpSpPr>
              <a:grpSpLocks/>
            </p:cNvGrpSpPr>
            <p:nvPr/>
          </p:nvGrpSpPr>
          <p:grpSpPr bwMode="auto">
            <a:xfrm>
              <a:off x="5829591" y="4635322"/>
              <a:ext cx="474662" cy="260350"/>
              <a:chOff x="9713900" y="2971042"/>
              <a:chExt cx="474724" cy="261610"/>
            </a:xfrm>
          </p:grpSpPr>
          <p:sp>
            <p:nvSpPr>
              <p:cNvPr id="11" name="אליפסה 10"/>
              <p:cNvSpPr/>
              <p:nvPr/>
            </p:nvSpPr>
            <p:spPr>
              <a:xfrm>
                <a:off x="9827924" y="3019060"/>
                <a:ext cx="360410" cy="19461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6" name="TextBox 355"/>
              <p:cNvSpPr txBox="1"/>
              <p:nvPr/>
            </p:nvSpPr>
            <p:spPr bwMode="auto">
              <a:xfrm>
                <a:off x="9713609" y="2971204"/>
                <a:ext cx="474725" cy="2616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en-US" sz="1100" b="1" kern="0" dirty="0">
                    <a:solidFill>
                      <a:prstClr val="black"/>
                    </a:solidFill>
                  </a:rPr>
                  <a:t>co</a:t>
                </a:r>
                <a:r>
                  <a:rPr lang="en-US" sz="1100" b="1" kern="0" baseline="-25000" dirty="0">
                    <a:solidFill>
                      <a:prstClr val="black"/>
                    </a:solidFill>
                  </a:rPr>
                  <a:t>2</a:t>
                </a:r>
                <a:endParaRPr lang="he-IL" sz="1100" b="1" kern="0" baseline="-25000" dirty="0">
                  <a:solidFill>
                    <a:prstClr val="black"/>
                  </a:solidFill>
                </a:endParaRPr>
              </a:p>
            </p:txBody>
          </p:sp>
        </p:grpSp>
        <p:grpSp>
          <p:nvGrpSpPr>
            <p:cNvPr id="198713" name="קבוצה 356"/>
            <p:cNvGrpSpPr>
              <a:grpSpLocks/>
            </p:cNvGrpSpPr>
            <p:nvPr/>
          </p:nvGrpSpPr>
          <p:grpSpPr bwMode="auto">
            <a:xfrm>
              <a:off x="5906293" y="3119438"/>
              <a:ext cx="474663" cy="261938"/>
              <a:chOff x="9713900" y="2971042"/>
              <a:chExt cx="474724" cy="261610"/>
            </a:xfrm>
          </p:grpSpPr>
          <p:sp>
            <p:nvSpPr>
              <p:cNvPr id="358" name="אליפסה 357"/>
              <p:cNvSpPr/>
              <p:nvPr/>
            </p:nvSpPr>
            <p:spPr>
              <a:xfrm>
                <a:off x="9827422" y="3018575"/>
                <a:ext cx="360409" cy="1950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9" name="TextBox 358"/>
              <p:cNvSpPr txBox="1"/>
              <p:nvPr/>
            </p:nvSpPr>
            <p:spPr bwMode="auto">
              <a:xfrm>
                <a:off x="9713107" y="2971009"/>
                <a:ext cx="474724" cy="2616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en-US" sz="1100" b="1" kern="0" dirty="0">
                    <a:solidFill>
                      <a:srgbClr val="1D4C72"/>
                    </a:solidFill>
                  </a:rPr>
                  <a:t>co</a:t>
                </a:r>
                <a:r>
                  <a:rPr lang="en-US" sz="1100" b="1" kern="0" baseline="-25000" dirty="0">
                    <a:solidFill>
                      <a:srgbClr val="1D4C72"/>
                    </a:solidFill>
                  </a:rPr>
                  <a:t>2</a:t>
                </a:r>
                <a:endParaRPr lang="he-IL" sz="1100" b="1" kern="0" baseline="-25000" dirty="0">
                  <a:solidFill>
                    <a:srgbClr val="1D4C72"/>
                  </a:solidFill>
                </a:endParaRPr>
              </a:p>
            </p:txBody>
          </p:sp>
        </p:grpSp>
        <p:sp>
          <p:nvSpPr>
            <p:cNvPr id="2" name="חץ שמאלה 1"/>
            <p:cNvSpPr/>
            <p:nvPr/>
          </p:nvSpPr>
          <p:spPr>
            <a:xfrm>
              <a:off x="5551488" y="4491019"/>
              <a:ext cx="392112" cy="584206"/>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8" name="חץ שמאלה 57"/>
            <p:cNvSpPr/>
            <p:nvPr/>
          </p:nvSpPr>
          <p:spPr>
            <a:xfrm flipH="1">
              <a:off x="6302375" y="4740259"/>
              <a:ext cx="392113" cy="128589"/>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9" name="חץ שמאלה 58"/>
            <p:cNvSpPr/>
            <p:nvPr/>
          </p:nvSpPr>
          <p:spPr>
            <a:xfrm rot="5400000" flipH="1">
              <a:off x="5926930" y="5020456"/>
              <a:ext cx="393704" cy="96837"/>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0" name="חץ שמאלה 59"/>
            <p:cNvSpPr/>
            <p:nvPr/>
          </p:nvSpPr>
          <p:spPr>
            <a:xfrm rot="16200000">
              <a:off x="5539574" y="3758384"/>
              <a:ext cx="1265250" cy="5842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1" name="TextBox 60"/>
            <p:cNvSpPr txBox="1"/>
            <p:nvPr/>
          </p:nvSpPr>
          <p:spPr bwMode="auto">
            <a:xfrm>
              <a:off x="3077451" y="4481494"/>
              <a:ext cx="2747012" cy="646338"/>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algn="ctr">
                <a:defRPr/>
              </a:pPr>
              <a:r>
                <a:rPr lang="he-IL" b="1" kern="0" dirty="0">
                  <a:solidFill>
                    <a:prstClr val="black"/>
                  </a:solidFill>
                </a:rPr>
                <a:t>רוב </a:t>
              </a:r>
              <a:r>
                <a:rPr lang="he-IL" b="1" kern="0" dirty="0" smtClean="0">
                  <a:solidFill>
                    <a:prstClr val="black"/>
                  </a:solidFill>
                </a:rPr>
                <a:t>ה</a:t>
              </a:r>
              <a:r>
                <a:rPr lang="he-IL" b="1" kern="0" dirty="0" smtClean="0">
                  <a:solidFill>
                    <a:prstClr val="black"/>
                  </a:solidFill>
                  <a:latin typeface="Arial"/>
                  <a:cs typeface="Arial"/>
                </a:rPr>
                <a:t>־</a:t>
              </a:r>
              <a:r>
                <a:rPr lang="en-US" b="1" kern="0" dirty="0" smtClean="0">
                  <a:solidFill>
                    <a:prstClr val="black"/>
                  </a:solidFill>
                </a:rPr>
                <a:t>CO</a:t>
              </a:r>
              <a:r>
                <a:rPr lang="en-US" b="1" kern="0" baseline="-25000" dirty="0" smtClean="0">
                  <a:solidFill>
                    <a:prstClr val="black"/>
                  </a:solidFill>
                </a:rPr>
                <a:t>2</a:t>
              </a:r>
              <a:r>
                <a:rPr lang="he-IL" b="1" kern="0" dirty="0" smtClean="0">
                  <a:solidFill>
                    <a:prstClr val="black"/>
                  </a:solidFill>
                </a:rPr>
                <a:t> </a:t>
              </a:r>
              <a:r>
                <a:rPr lang="he-IL" b="1" kern="0" dirty="0">
                  <a:solidFill>
                    <a:prstClr val="black"/>
                  </a:solidFill>
                </a:rPr>
                <a:t>יוצר עם </a:t>
              </a:r>
              <a:endParaRPr lang="he-IL" b="1" kern="0" dirty="0" smtClean="0">
                <a:solidFill>
                  <a:prstClr val="black"/>
                </a:solidFill>
              </a:endParaRPr>
            </a:p>
            <a:p>
              <a:pPr algn="ctr">
                <a:defRPr/>
              </a:pPr>
              <a:r>
                <a:rPr lang="he-IL" b="1" kern="0" dirty="0" smtClean="0">
                  <a:solidFill>
                    <a:prstClr val="black"/>
                  </a:solidFill>
                </a:rPr>
                <a:t>המים </a:t>
              </a:r>
              <a:r>
                <a:rPr lang="he-IL" b="1" kern="0" dirty="0">
                  <a:solidFill>
                    <a:prstClr val="black"/>
                  </a:solidFill>
                </a:rPr>
                <a:t>חומצה פחמתית</a:t>
              </a:r>
            </a:p>
          </p:txBody>
        </p:sp>
        <p:sp>
          <p:nvSpPr>
            <p:cNvPr id="62" name="TextBox 61"/>
            <p:cNvSpPr txBox="1"/>
            <p:nvPr/>
          </p:nvSpPr>
          <p:spPr bwMode="auto">
            <a:xfrm>
              <a:off x="4916488" y="5219689"/>
              <a:ext cx="2108200" cy="52229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a:defRPr/>
              </a:pPr>
              <a:r>
                <a:rPr lang="he-IL" sz="1400" b="1" kern="0" dirty="0">
                  <a:solidFill>
                    <a:prstClr val="black"/>
                  </a:solidFill>
                </a:rPr>
                <a:t>חלק קטן מתמוסס בפלסמה</a:t>
              </a:r>
            </a:p>
          </p:txBody>
        </p:sp>
        <p:sp>
          <p:nvSpPr>
            <p:cNvPr id="63" name="TextBox 62"/>
            <p:cNvSpPr txBox="1"/>
            <p:nvPr/>
          </p:nvSpPr>
          <p:spPr bwMode="auto">
            <a:xfrm>
              <a:off x="6655119" y="5386849"/>
              <a:ext cx="2109787" cy="30639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he-IL" sz="1400" b="1" kern="0" dirty="0">
                  <a:solidFill>
                    <a:prstClr val="black"/>
                  </a:solidFill>
                </a:rPr>
                <a:t>חלק קטן נקשר להמוגלובין</a:t>
              </a:r>
            </a:p>
          </p:txBody>
        </p:sp>
      </p:grpSp>
      <p:cxnSp>
        <p:nvCxnSpPr>
          <p:cNvPr id="7" name="מחבר חץ ישר 6"/>
          <p:cNvCxnSpPr/>
          <p:nvPr/>
        </p:nvCxnSpPr>
        <p:spPr>
          <a:xfrm>
            <a:off x="1800225" y="1465263"/>
            <a:ext cx="5064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מחבר חץ ישר 66"/>
          <p:cNvCxnSpPr/>
          <p:nvPr/>
        </p:nvCxnSpPr>
        <p:spPr>
          <a:xfrm>
            <a:off x="3209925" y="1447800"/>
            <a:ext cx="5064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1874838" y="1547069"/>
            <a:ext cx="1282700" cy="5857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defRPr/>
            </a:pPr>
            <a:r>
              <a:rPr lang="he-IL" sz="1600" kern="0" dirty="0">
                <a:solidFill>
                  <a:prstClr val="black"/>
                </a:solidFill>
              </a:rPr>
              <a:t>חומצה פחמתית</a:t>
            </a:r>
          </a:p>
        </p:txBody>
      </p:sp>
      <p:sp>
        <p:nvSpPr>
          <p:cNvPr id="65"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4345441" y="548680"/>
            <a:ext cx="4227439" cy="369332"/>
          </a:xfrm>
          <a:prstGeom prst="rect">
            <a:avLst/>
          </a:prstGeom>
        </p:spPr>
        <p:txBody>
          <a:bodyPr wrap="none">
            <a:spAutoFit/>
          </a:bodyPr>
          <a:lstStyle/>
          <a:p>
            <a:pPr>
              <a:defRPr/>
            </a:pPr>
            <a:r>
              <a:rPr lang="he-IL" b="1" dirty="0">
                <a:solidFill>
                  <a:prstClr val="black"/>
                </a:solidFill>
              </a:rPr>
              <a:t>פחמן הדו-חמצני מועבר בדם בשלוש דרכים:</a:t>
            </a:r>
          </a:p>
        </p:txBody>
      </p:sp>
    </p:spTree>
    <p:extLst>
      <p:ext uri="{BB962C8B-B14F-4D97-AF65-F5344CB8AC3E}">
        <p14:creationId xmlns:p14="http://schemas.microsoft.com/office/powerpoint/2010/main" val="3228607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הרכב הדם</a:t>
            </a:r>
            <a:endParaRPr lang="he-IL" sz="1800" dirty="0" smtClean="0"/>
          </a:p>
        </p:txBody>
      </p:sp>
      <p:sp>
        <p:nvSpPr>
          <p:cNvPr id="9" name="TextBox 8"/>
          <p:cNvSpPr txBox="1"/>
          <p:nvPr/>
        </p:nvSpPr>
        <p:spPr>
          <a:xfrm>
            <a:off x="488950" y="544513"/>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כאשר שמים דם במבחנה ומסובבים אותו במהירות במכשיר הנקרא צנטריפוגה, מתקבלות שתי שכבות (כפי שרואים במבחנה השמאלית):</a:t>
            </a:r>
          </a:p>
          <a:p>
            <a:pPr fontAlgn="auto">
              <a:spcBef>
                <a:spcPts val="0"/>
              </a:spcBef>
              <a:spcAft>
                <a:spcPts val="0"/>
              </a:spcAft>
              <a:defRPr/>
            </a:pPr>
            <a:r>
              <a:rPr lang="he-IL" dirty="0"/>
              <a:t>צבעה של השכבה התחתונה - המורכבת מתאי הדם, הוא אדום, מכיוון שמרבית תאי הדם הם תאים אדומים. ואילו צבעה של השכבה העליונה - הפלסמה, הוא צהבהב.</a:t>
            </a:r>
          </a:p>
        </p:txBody>
      </p:sp>
      <p:grpSp>
        <p:nvGrpSpPr>
          <p:cNvPr id="2" name="קבוצה 1"/>
          <p:cNvGrpSpPr/>
          <p:nvPr/>
        </p:nvGrpSpPr>
        <p:grpSpPr>
          <a:xfrm>
            <a:off x="468313" y="1916832"/>
            <a:ext cx="4333875" cy="2481263"/>
            <a:chOff x="468313" y="2060848"/>
            <a:chExt cx="4333875" cy="2481263"/>
          </a:xfrm>
        </p:grpSpPr>
        <p:sp>
          <p:nvSpPr>
            <p:cNvPr id="28" name="Rectangle 17"/>
            <p:cNvSpPr/>
            <p:nvPr/>
          </p:nvSpPr>
          <p:spPr bwMode="auto">
            <a:xfrm>
              <a:off x="522288" y="2060848"/>
              <a:ext cx="4279900" cy="2481263"/>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dirty="0">
                <a:solidFill>
                  <a:prstClr val="black"/>
                </a:solidFill>
              </a:endParaRPr>
            </a:p>
          </p:txBody>
        </p:sp>
        <p:sp>
          <p:nvSpPr>
            <p:cNvPr id="15" name="TextBox 14"/>
            <p:cNvSpPr txBox="1"/>
            <p:nvPr/>
          </p:nvSpPr>
          <p:spPr>
            <a:xfrm>
              <a:off x="468313" y="2132856"/>
              <a:ext cx="4268787"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הפלסמה</a:t>
              </a:r>
              <a:r>
                <a:rPr lang="he-IL" dirty="0"/>
                <a:t> היא החלק הנוזלי של הדם. היא מורכבת ברובה ממים, שבהם מומסים חומרים שונים. מקצת החומרים (לדוגמה, חומרי המזון) עוברים לתאים כאשר הדם זורם בנימים, ומקצתם הם חלבונים שנשארים בדם ואינם עוברים לתאים, ביניהם יש נוגדנים, חלבונים הקשורים לתהליך קרישת הדם בזמן פציעה ועוד חלבונים אחרים.</a:t>
              </a:r>
            </a:p>
          </p:txBody>
        </p:sp>
      </p:grpSp>
      <p:grpSp>
        <p:nvGrpSpPr>
          <p:cNvPr id="107528" name="קבוצה 2"/>
          <p:cNvGrpSpPr>
            <a:grpSpLocks/>
          </p:cNvGrpSpPr>
          <p:nvPr/>
        </p:nvGrpSpPr>
        <p:grpSpPr bwMode="auto">
          <a:xfrm>
            <a:off x="1912143" y="1839913"/>
            <a:ext cx="6598445" cy="4448175"/>
            <a:chOff x="-3213430" y="1725612"/>
            <a:chExt cx="6597440" cy="4448175"/>
          </a:xfrm>
        </p:grpSpPr>
        <p:pic>
          <p:nvPicPr>
            <p:cNvPr id="107533"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25612"/>
              <a:ext cx="24288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128543" y="3724274"/>
              <a:ext cx="1109494" cy="3381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פלסמה</a:t>
              </a:r>
            </a:p>
          </p:txBody>
        </p:sp>
        <p:sp>
          <p:nvSpPr>
            <p:cNvPr id="20" name="TextBox 19"/>
            <p:cNvSpPr txBox="1"/>
            <p:nvPr/>
          </p:nvSpPr>
          <p:spPr bwMode="auto">
            <a:xfrm>
              <a:off x="-3213430" y="5176837"/>
              <a:ext cx="2668182" cy="5842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תאי </a:t>
              </a:r>
              <a:r>
                <a:rPr lang="he-IL" sz="1600" kern="0" dirty="0" smtClean="0">
                  <a:solidFill>
                    <a:prstClr val="black"/>
                  </a:solidFill>
                </a:rPr>
                <a:t>דם </a:t>
              </a:r>
              <a:endParaRPr lang="he-IL" sz="1600" kern="0" dirty="0">
                <a:solidFill>
                  <a:prstClr val="black"/>
                </a:solidFill>
              </a:endParaRPr>
            </a:p>
            <a:p>
              <a:pPr algn="ctr" fontAlgn="auto">
                <a:spcBef>
                  <a:spcPts val="0"/>
                </a:spcBef>
                <a:spcAft>
                  <a:spcPts val="0"/>
                </a:spcAft>
                <a:defRPr/>
              </a:pPr>
              <a:r>
                <a:rPr lang="he-IL" sz="1600" kern="0" dirty="0" smtClean="0">
                  <a:solidFill>
                    <a:prstClr val="black"/>
                  </a:solidFill>
                </a:rPr>
                <a:t>אדומים</a:t>
              </a:r>
              <a:endParaRPr lang="he-IL" sz="1600" kern="0" dirty="0">
                <a:solidFill>
                  <a:prstClr val="black"/>
                </a:solidFill>
              </a:endParaRPr>
            </a:p>
          </p:txBody>
        </p:sp>
        <p:sp>
          <p:nvSpPr>
            <p:cNvPr id="21" name="TextBox 20"/>
            <p:cNvSpPr txBox="1"/>
            <p:nvPr/>
          </p:nvSpPr>
          <p:spPr bwMode="auto">
            <a:xfrm>
              <a:off x="2274516" y="4081462"/>
              <a:ext cx="1109494"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דם מלא </a:t>
              </a:r>
            </a:p>
          </p:txBody>
        </p:sp>
      </p:grpSp>
      <p:cxnSp>
        <p:nvCxnSpPr>
          <p:cNvPr id="8" name="מחבר חץ ישר 7"/>
          <p:cNvCxnSpPr/>
          <p:nvPr/>
        </p:nvCxnSpPr>
        <p:spPr>
          <a:xfrm>
            <a:off x="3924300" y="5589588"/>
            <a:ext cx="2439988"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5810250" y="4214813"/>
            <a:ext cx="468313" cy="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flipH="1">
            <a:off x="7596188" y="4521200"/>
            <a:ext cx="914400" cy="0"/>
          </a:xfrm>
          <a:prstGeom prst="straightConnector1">
            <a:avLst/>
          </a:prstGeom>
          <a:ln w="3175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07532" name="מלבן 22"/>
          <p:cNvSpPr>
            <a:spLocks noChangeArrowheads="1"/>
          </p:cNvSpPr>
          <p:nvPr/>
        </p:nvSpPr>
        <p:spPr bwMode="auto">
          <a:xfrm>
            <a:off x="5957888" y="6288088"/>
            <a:ext cx="2425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 Nixx Photography/shutterstock.com ©</a:t>
            </a:r>
          </a:p>
        </p:txBody>
      </p:sp>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18"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cxnSp>
        <p:nvCxnSpPr>
          <p:cNvPr id="22" name="מחבר חץ ישר 21"/>
          <p:cNvCxnSpPr/>
          <p:nvPr/>
        </p:nvCxnSpPr>
        <p:spPr>
          <a:xfrm>
            <a:off x="3924300" y="4695826"/>
            <a:ext cx="24399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auto">
          <a:xfrm>
            <a:off x="1327944" y="4521200"/>
            <a:ext cx="2668588" cy="338554"/>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smtClean="0">
                <a:solidFill>
                  <a:prstClr val="black"/>
                </a:solidFill>
              </a:rPr>
              <a:t>תאי דם לבנים, לוחיות דם</a:t>
            </a:r>
            <a:endParaRPr lang="he-IL" sz="1600" kern="0" dirty="0">
              <a:solidFill>
                <a:prstClr val="black"/>
              </a:solidFill>
            </a:endParaRPr>
          </a:p>
        </p:txBody>
      </p:sp>
    </p:spTree>
    <p:extLst>
      <p:ext uri="{BB962C8B-B14F-4D97-AF65-F5344CB8AC3E}">
        <p14:creationId xmlns:p14="http://schemas.microsoft.com/office/powerpoint/2010/main" val="1102624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הגורמים המשפיעים על קישור החמצן להמוגלובין ושחרורו ממנו + שאלה 10</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5ADE82-1B10-4218-A3D9-032225335241}" type="slidenum">
              <a:rPr lang="he-IL" sz="1200" smtClean="0">
                <a:solidFill>
                  <a:prstClr val="white">
                    <a:lumMod val="75000"/>
                  </a:prstClr>
                </a:solidFill>
              </a:rPr>
              <a:pPr fontAlgn="base">
                <a:spcBef>
                  <a:spcPct val="0"/>
                </a:spcBef>
                <a:spcAft>
                  <a:spcPct val="0"/>
                </a:spcAft>
                <a:defRPr/>
              </a:pPr>
              <a:t>30</a:t>
            </a:fld>
            <a:endParaRPr lang="he-IL" sz="1200" dirty="0" smtClean="0">
              <a:solidFill>
                <a:prstClr val="white">
                  <a:lumMod val="75000"/>
                </a:prstClr>
              </a:solidFill>
            </a:endParaRPr>
          </a:p>
        </p:txBody>
      </p:sp>
      <p:sp>
        <p:nvSpPr>
          <p:cNvPr id="197" name="TextBox 196"/>
          <p:cNvSpPr txBox="1"/>
          <p:nvPr/>
        </p:nvSpPr>
        <p:spPr>
          <a:xfrm>
            <a:off x="446088" y="620713"/>
            <a:ext cx="8164512" cy="452431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prstClr val="black"/>
                </a:solidFill>
              </a:rPr>
              <a:t>הגורמים המשפיעים על קישור החמצן להמוגלובין ושחרורו ממנו</a:t>
            </a:r>
            <a:r>
              <a:rPr lang="he-IL" b="1" dirty="0" smtClean="0">
                <a:solidFill>
                  <a:prstClr val="black"/>
                </a:solidFill>
              </a:rPr>
              <a:t>:</a:t>
            </a:r>
          </a:p>
          <a:p>
            <a:pPr>
              <a:defRPr/>
            </a:pPr>
            <a:endParaRPr lang="he-IL" b="1" dirty="0">
              <a:solidFill>
                <a:prstClr val="black"/>
              </a:solidFill>
            </a:endParaRPr>
          </a:p>
          <a:p>
            <a:pPr>
              <a:defRPr/>
            </a:pPr>
            <a:r>
              <a:rPr lang="he-IL" b="1" dirty="0" smtClean="0">
                <a:solidFill>
                  <a:srgbClr val="FF6600"/>
                </a:solidFill>
              </a:rPr>
              <a:t>ריכוז החמצן* בסביבות </a:t>
            </a:r>
            <a:r>
              <a:rPr lang="he-IL" b="1" dirty="0">
                <a:solidFill>
                  <a:srgbClr val="FF6600"/>
                </a:solidFill>
              </a:rPr>
              <a:t>ההמוגלובין</a:t>
            </a:r>
            <a:endParaRPr lang="he-IL" b="1" dirty="0">
              <a:solidFill>
                <a:prstClr val="black"/>
              </a:solidFill>
            </a:endParaRPr>
          </a:p>
          <a:p>
            <a:pPr marL="92075" indent="-92075">
              <a:defRPr/>
            </a:pPr>
            <a:r>
              <a:rPr lang="he-IL" dirty="0">
                <a:solidFill>
                  <a:prstClr val="black"/>
                </a:solidFill>
              </a:rPr>
              <a:t> </a:t>
            </a:r>
            <a:r>
              <a:rPr lang="he-IL" kern="0" dirty="0">
                <a:solidFill>
                  <a:sysClr val="windowText" lastClr="000000"/>
                </a:solidFill>
                <a:latin typeface="Calibri"/>
                <a:cs typeface="Arial"/>
              </a:rPr>
              <a:t>ככל שהלחץ החלקי של החמצן בסביבות ההמוגלובין גבוה, כך גדלה מידת הקישור שלו  </a:t>
            </a:r>
            <a:r>
              <a:rPr lang="he-IL" kern="0" dirty="0" smtClean="0">
                <a:solidFill>
                  <a:sysClr val="windowText" lastClr="000000"/>
                </a:solidFill>
                <a:latin typeface="Calibri"/>
                <a:cs typeface="Arial"/>
              </a:rPr>
              <a:t>לחמצן.</a:t>
            </a:r>
            <a:endParaRPr lang="he-IL" kern="0" dirty="0">
              <a:solidFill>
                <a:sysClr val="windowText" lastClr="000000"/>
              </a:solidFill>
              <a:latin typeface="Calibri"/>
              <a:cs typeface="Arial"/>
            </a:endParaRPr>
          </a:p>
          <a:p>
            <a:pPr>
              <a:defRPr/>
            </a:pPr>
            <a:endParaRPr lang="he-IL" kern="0" dirty="0">
              <a:solidFill>
                <a:sysClr val="windowText" lastClr="000000"/>
              </a:solidFill>
              <a:latin typeface="Calibri"/>
              <a:cs typeface="Arial"/>
            </a:endParaRPr>
          </a:p>
          <a:p>
            <a:pPr>
              <a:defRPr/>
            </a:pPr>
            <a:r>
              <a:rPr lang="he-IL" b="1" dirty="0" smtClean="0">
                <a:solidFill>
                  <a:srgbClr val="FF6600"/>
                </a:solidFill>
              </a:rPr>
              <a:t>ריכוז הפחמן </a:t>
            </a:r>
            <a:r>
              <a:rPr lang="he-IL" b="1" dirty="0" err="1" smtClean="0">
                <a:solidFill>
                  <a:srgbClr val="FF6600"/>
                </a:solidFill>
              </a:rPr>
              <a:t>הדו</a:t>
            </a:r>
            <a:r>
              <a:rPr lang="he-IL" b="1" dirty="0" err="1" smtClean="0">
                <a:solidFill>
                  <a:srgbClr val="FF6600"/>
                </a:solidFill>
                <a:latin typeface="Arial"/>
                <a:cs typeface="Arial"/>
              </a:rPr>
              <a:t>־</a:t>
            </a:r>
            <a:r>
              <a:rPr lang="he-IL" b="1" dirty="0" err="1" smtClean="0">
                <a:solidFill>
                  <a:srgbClr val="FF6600"/>
                </a:solidFill>
              </a:rPr>
              <a:t>חמצני</a:t>
            </a:r>
            <a:r>
              <a:rPr lang="he-IL" b="1" dirty="0" smtClean="0">
                <a:solidFill>
                  <a:srgbClr val="FF6600"/>
                </a:solidFill>
              </a:rPr>
              <a:t>* </a:t>
            </a:r>
            <a:r>
              <a:rPr lang="he-IL" b="1" dirty="0">
                <a:solidFill>
                  <a:srgbClr val="FF6600"/>
                </a:solidFill>
              </a:rPr>
              <a:t>בסביבות </a:t>
            </a:r>
            <a:r>
              <a:rPr lang="he-IL" b="1" dirty="0" smtClean="0">
                <a:solidFill>
                  <a:srgbClr val="FF6600"/>
                </a:solidFill>
              </a:rPr>
              <a:t>ההמוגלובין</a:t>
            </a:r>
            <a:endParaRPr lang="he-IL" b="1" dirty="0">
              <a:solidFill>
                <a:prstClr val="black"/>
              </a:solidFill>
            </a:endParaRPr>
          </a:p>
          <a:p>
            <a:pPr marL="92075" indent="-92075">
              <a:defRPr/>
            </a:pPr>
            <a:r>
              <a:rPr lang="he-IL" dirty="0">
                <a:solidFill>
                  <a:prstClr val="black"/>
                </a:solidFill>
              </a:rPr>
              <a:t> </a:t>
            </a:r>
            <a:r>
              <a:rPr lang="he-IL" kern="0" dirty="0">
                <a:solidFill>
                  <a:sysClr val="windowText" lastClr="000000"/>
                </a:solidFill>
                <a:latin typeface="Calibri"/>
                <a:cs typeface="Arial"/>
              </a:rPr>
              <a:t>ככל </a:t>
            </a:r>
            <a:r>
              <a:rPr lang="he-IL" kern="0" dirty="0">
                <a:solidFill>
                  <a:prstClr val="black"/>
                </a:solidFill>
                <a:latin typeface="Calibri"/>
                <a:cs typeface="Arial"/>
              </a:rPr>
              <a:t>שהלחץ החלקי של הפחמן </a:t>
            </a:r>
            <a:r>
              <a:rPr lang="he-IL" kern="0" dirty="0" smtClean="0">
                <a:solidFill>
                  <a:prstClr val="black"/>
                </a:solidFill>
                <a:latin typeface="Calibri"/>
                <a:cs typeface="Arial"/>
              </a:rPr>
              <a:t>הדו</a:t>
            </a:r>
            <a:r>
              <a:rPr lang="he-IL" kern="0" dirty="0" smtClean="0">
                <a:solidFill>
                  <a:prstClr val="black"/>
                </a:solidFill>
                <a:latin typeface="Arial"/>
                <a:cs typeface="Arial"/>
              </a:rPr>
              <a:t>־</a:t>
            </a:r>
            <a:r>
              <a:rPr lang="he-IL" kern="0" dirty="0" smtClean="0">
                <a:solidFill>
                  <a:prstClr val="black"/>
                </a:solidFill>
                <a:latin typeface="Calibri"/>
                <a:cs typeface="Arial"/>
              </a:rPr>
              <a:t>חמצני </a:t>
            </a:r>
            <a:r>
              <a:rPr lang="he-IL" kern="0" dirty="0">
                <a:solidFill>
                  <a:prstClr val="black"/>
                </a:solidFill>
                <a:latin typeface="Calibri"/>
                <a:cs typeface="Arial"/>
              </a:rPr>
              <a:t>בסביבות ההמוגלובין גבוה, כך </a:t>
            </a:r>
            <a:r>
              <a:rPr lang="he-IL" kern="0" dirty="0" smtClean="0">
                <a:solidFill>
                  <a:prstClr val="black"/>
                </a:solidFill>
                <a:latin typeface="Calibri"/>
                <a:cs typeface="Arial"/>
              </a:rPr>
              <a:t>מידת </a:t>
            </a:r>
            <a:r>
              <a:rPr lang="he-IL" kern="0" dirty="0">
                <a:solidFill>
                  <a:prstClr val="black"/>
                </a:solidFill>
                <a:latin typeface="Calibri"/>
                <a:cs typeface="Arial"/>
              </a:rPr>
              <a:t>הקישור שלו </a:t>
            </a:r>
            <a:r>
              <a:rPr lang="he-IL" kern="0" dirty="0" smtClean="0">
                <a:solidFill>
                  <a:prstClr val="black"/>
                </a:solidFill>
                <a:latin typeface="Calibri"/>
                <a:cs typeface="Arial"/>
              </a:rPr>
              <a:t>לחמצן קטנה.</a:t>
            </a:r>
          </a:p>
          <a:p>
            <a:pPr marL="92075" indent="-92075">
              <a:defRPr/>
            </a:pPr>
            <a:endParaRPr lang="he-IL" kern="0" dirty="0">
              <a:solidFill>
                <a:prstClr val="black"/>
              </a:solidFill>
              <a:latin typeface="Calibri"/>
              <a:cs typeface="Arial"/>
            </a:endParaRPr>
          </a:p>
          <a:p>
            <a:pPr>
              <a:defRPr/>
            </a:pPr>
            <a:r>
              <a:rPr lang="he-IL" kern="0" dirty="0" smtClean="0">
                <a:solidFill>
                  <a:srgbClr val="FF6600"/>
                </a:solidFill>
                <a:latin typeface="Calibri"/>
                <a:cs typeface="Arial"/>
              </a:rPr>
              <a:t> </a:t>
            </a:r>
            <a:r>
              <a:rPr lang="he-IL" b="1" kern="0" dirty="0">
                <a:solidFill>
                  <a:srgbClr val="FF6600"/>
                </a:solidFill>
                <a:latin typeface="Calibri"/>
                <a:cs typeface="Arial"/>
              </a:rPr>
              <a:t>דרגת </a:t>
            </a:r>
            <a:r>
              <a:rPr lang="he-IL" b="1" kern="0" dirty="0" smtClean="0">
                <a:solidFill>
                  <a:srgbClr val="FF6600"/>
                </a:solidFill>
                <a:latin typeface="Calibri"/>
                <a:cs typeface="Arial"/>
              </a:rPr>
              <a:t>ה</a:t>
            </a:r>
            <a:r>
              <a:rPr lang="he-IL" b="1" kern="0" dirty="0" smtClean="0">
                <a:solidFill>
                  <a:srgbClr val="FF6600"/>
                </a:solidFill>
                <a:latin typeface="Arial"/>
                <a:cs typeface="Arial"/>
              </a:rPr>
              <a:t>־</a:t>
            </a:r>
            <a:r>
              <a:rPr lang="en-US" b="1" kern="0" dirty="0" smtClean="0">
                <a:solidFill>
                  <a:srgbClr val="FF6600"/>
                </a:solidFill>
                <a:latin typeface="Calibri"/>
                <a:cs typeface="Arial"/>
              </a:rPr>
              <a:t>pH</a:t>
            </a:r>
            <a:endParaRPr lang="en-US" b="1" kern="0" dirty="0" smtClean="0">
              <a:solidFill>
                <a:sysClr val="windowText" lastClr="000000"/>
              </a:solidFill>
              <a:latin typeface="Calibri"/>
              <a:cs typeface="Arial"/>
            </a:endParaRPr>
          </a:p>
          <a:p>
            <a:pPr>
              <a:defRPr/>
            </a:pPr>
            <a:r>
              <a:rPr lang="he-IL" kern="0" dirty="0" smtClean="0">
                <a:solidFill>
                  <a:sysClr val="windowText" lastClr="000000"/>
                </a:solidFill>
                <a:latin typeface="Calibri"/>
                <a:cs typeface="Arial"/>
              </a:rPr>
              <a:t> </a:t>
            </a:r>
            <a:r>
              <a:rPr lang="he-IL" kern="0" dirty="0">
                <a:solidFill>
                  <a:sysClr val="windowText" lastClr="000000"/>
                </a:solidFill>
                <a:latin typeface="Calibri"/>
                <a:cs typeface="Arial"/>
              </a:rPr>
              <a:t>ככל </a:t>
            </a:r>
            <a:r>
              <a:rPr lang="he-IL" kern="0" dirty="0" smtClean="0">
                <a:solidFill>
                  <a:sysClr val="windowText" lastClr="000000"/>
                </a:solidFill>
                <a:latin typeface="Calibri"/>
                <a:cs typeface="Arial"/>
              </a:rPr>
              <a:t>שה</a:t>
            </a:r>
            <a:r>
              <a:rPr lang="he-IL" kern="0" dirty="0" smtClean="0">
                <a:solidFill>
                  <a:sysClr val="windowText" lastClr="000000"/>
                </a:solidFill>
                <a:latin typeface="Arial"/>
                <a:cs typeface="Arial"/>
              </a:rPr>
              <a:t>־</a:t>
            </a:r>
            <a:r>
              <a:rPr lang="en-US" kern="0" dirty="0" smtClean="0">
                <a:solidFill>
                  <a:sysClr val="windowText" lastClr="000000"/>
                </a:solidFill>
                <a:latin typeface="Calibri"/>
                <a:cs typeface="Arial"/>
              </a:rPr>
              <a:t>pH</a:t>
            </a:r>
            <a:r>
              <a:rPr lang="he-IL" kern="0" dirty="0" smtClean="0">
                <a:solidFill>
                  <a:sysClr val="windowText" lastClr="000000"/>
                </a:solidFill>
                <a:latin typeface="Calibri"/>
                <a:cs typeface="Arial"/>
              </a:rPr>
              <a:t> בסביבות </a:t>
            </a:r>
            <a:r>
              <a:rPr lang="he-IL" kern="0" dirty="0" smtClean="0">
                <a:solidFill>
                  <a:prstClr val="black"/>
                </a:solidFill>
                <a:latin typeface="Calibri"/>
                <a:cs typeface="Arial"/>
              </a:rPr>
              <a:t>ההמוגלובין נמוך יותר (חומצי יותר), </a:t>
            </a:r>
            <a:r>
              <a:rPr lang="he-IL" kern="0" dirty="0">
                <a:solidFill>
                  <a:prstClr val="black"/>
                </a:solidFill>
                <a:latin typeface="Calibri"/>
                <a:cs typeface="Arial"/>
              </a:rPr>
              <a:t>כך מידת הקישור שלו לחמצן יורדת</a:t>
            </a:r>
            <a:r>
              <a:rPr lang="he-IL" kern="0" dirty="0" smtClean="0">
                <a:solidFill>
                  <a:prstClr val="black"/>
                </a:solidFill>
                <a:latin typeface="Calibri"/>
                <a:cs typeface="Arial"/>
              </a:rPr>
              <a:t>.</a:t>
            </a:r>
          </a:p>
          <a:p>
            <a:pPr>
              <a:defRPr/>
            </a:pPr>
            <a:endParaRPr lang="he-IL" dirty="0" smtClean="0">
              <a:solidFill>
                <a:prstClr val="black"/>
              </a:solidFill>
            </a:endParaRPr>
          </a:p>
          <a:p>
            <a:pPr>
              <a:defRPr/>
            </a:pPr>
            <a:r>
              <a:rPr lang="he-IL" dirty="0" smtClean="0">
                <a:solidFill>
                  <a:prstClr val="black"/>
                </a:solidFill>
              </a:rPr>
              <a:t>* מדויק יותר להשתמש במונח "לחץ חלקי" של גזים במקום במונח "ריכוז", אולם השתמשנו במונח ריכוז המוכר יותר לתלמידים.</a:t>
            </a:r>
            <a:endParaRPr lang="en-US" dirty="0">
              <a:solidFill>
                <a:prstClr val="black"/>
              </a:solidFill>
            </a:endParaRPr>
          </a:p>
        </p:txBody>
      </p:sp>
      <p:sp>
        <p:nvSpPr>
          <p:cNvPr id="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TextBox 8"/>
          <p:cNvSpPr txBox="1"/>
          <p:nvPr/>
        </p:nvSpPr>
        <p:spPr>
          <a:xfrm>
            <a:off x="-143476" y="5373216"/>
            <a:ext cx="8824745"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a:t>
            </a:r>
            <a:endParaRPr lang="he-IL" b="1" dirty="0">
              <a:solidFill>
                <a:srgbClr val="1D4C72"/>
              </a:solidFill>
            </a:endParaRPr>
          </a:p>
          <a:p>
            <a:pPr>
              <a:defRPr/>
            </a:pPr>
            <a:r>
              <a:rPr lang="he-IL" dirty="0" smtClean="0">
                <a:solidFill>
                  <a:srgbClr val="1D4C72"/>
                </a:solidFill>
              </a:rPr>
              <a:t>א. הסבירו את הסיבות להתנתקות החמצן מההמוגלובין בסביבות התאים.</a:t>
            </a:r>
          </a:p>
          <a:p>
            <a:pPr>
              <a:defRPr/>
            </a:pPr>
            <a:r>
              <a:rPr lang="he-IL" dirty="0" smtClean="0">
                <a:solidFill>
                  <a:srgbClr val="1D4C72"/>
                </a:solidFill>
              </a:rPr>
              <a:t>ב. מהו היתרון הביולוגי בתהליך זה?</a:t>
            </a:r>
            <a:endParaRPr lang="he-IL" dirty="0">
              <a:solidFill>
                <a:srgbClr val="1D4C72"/>
              </a:solidFill>
            </a:endParaRPr>
          </a:p>
        </p:txBody>
      </p:sp>
    </p:spTree>
    <p:extLst>
      <p:ext uri="{BB962C8B-B14F-4D97-AF65-F5344CB8AC3E}">
        <p14:creationId xmlns:p14="http://schemas.microsoft.com/office/powerpoint/2010/main" val="3454118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6" name="Slide Number Placeholder 8"/>
          <p:cNvSpPr>
            <a:spLocks noGrp="1"/>
          </p:cNvSpPr>
          <p:nvPr>
            <p:ph type="sldNum" sz="quarter" idx="12"/>
          </p:nvPr>
        </p:nvSpPr>
        <p:spPr bwMode="auto">
          <a:xfrm>
            <a:off x="63500" y="64928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75ADE82-1B10-4218-A3D9-032225335241}" type="slidenum">
              <a:rPr lang="he-IL" sz="1200" smtClean="0">
                <a:solidFill>
                  <a:prstClr val="white">
                    <a:lumMod val="75000"/>
                  </a:prstClr>
                </a:solidFill>
              </a:rPr>
              <a:pPr fontAlgn="base">
                <a:spcBef>
                  <a:spcPct val="0"/>
                </a:spcBef>
                <a:spcAft>
                  <a:spcPct val="0"/>
                </a:spcAft>
                <a:defRPr/>
              </a:pPr>
              <a:t>31</a:t>
            </a:fld>
            <a:endParaRPr lang="he-IL" sz="1200" dirty="0" smtClean="0">
              <a:solidFill>
                <a:prstClr val="white">
                  <a:lumMod val="75000"/>
                </a:prstClr>
              </a:solidFill>
            </a:endParaRPr>
          </a:p>
        </p:txBody>
      </p:sp>
      <p:sp>
        <p:nvSpPr>
          <p:cNvPr id="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TextBox 7"/>
          <p:cNvSpPr txBox="1"/>
          <p:nvPr/>
        </p:nvSpPr>
        <p:spPr>
          <a:xfrm>
            <a:off x="-108520" y="548680"/>
            <a:ext cx="8824745" cy="923330"/>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a:t>
            </a:r>
            <a:endParaRPr lang="he-IL" b="1" dirty="0">
              <a:solidFill>
                <a:srgbClr val="1D4C72"/>
              </a:solidFill>
            </a:endParaRPr>
          </a:p>
          <a:p>
            <a:pPr>
              <a:defRPr/>
            </a:pPr>
            <a:r>
              <a:rPr lang="he-IL" dirty="0" smtClean="0">
                <a:solidFill>
                  <a:srgbClr val="1D4C72"/>
                </a:solidFill>
              </a:rPr>
              <a:t>א. הסבירו את הסיבות להתנתקות החמצן מההמוגלובין בסביבות התאים.</a:t>
            </a:r>
          </a:p>
          <a:p>
            <a:pPr>
              <a:defRPr/>
            </a:pPr>
            <a:r>
              <a:rPr lang="he-IL" dirty="0" smtClean="0">
                <a:solidFill>
                  <a:srgbClr val="1D4C72"/>
                </a:solidFill>
              </a:rPr>
              <a:t>ב. מהו היתרון הביולוגי בתהליך זה?</a:t>
            </a:r>
            <a:endParaRPr lang="he-IL" dirty="0">
              <a:solidFill>
                <a:srgbClr val="1D4C72"/>
              </a:solidFill>
            </a:endParaRPr>
          </a:p>
        </p:txBody>
      </p:sp>
      <p:sp>
        <p:nvSpPr>
          <p:cNvPr id="9" name="Rectangle 20"/>
          <p:cNvSpPr/>
          <p:nvPr/>
        </p:nvSpPr>
        <p:spPr bwMode="auto">
          <a:xfrm>
            <a:off x="377056" y="1772816"/>
            <a:ext cx="8394700" cy="288032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smtClean="0">
                <a:solidFill>
                  <a:prstClr val="black"/>
                </a:solidFill>
                <a:latin typeface="Arial"/>
                <a:cs typeface="Arial"/>
              </a:rPr>
              <a:t>א. ריכוז החמצן בפלסמה בנימי הדם בסביבות התאים נמוך בהשוואה לריכוזו בנימי הדם בריאות, משום שהחמצן עובר אל התאים. לעומת זאת, ריכוז הפחמן הדו-חמצני גבוה, משום שהוא יוצא מן התאים. ריכוז החמצן הנמוך וריכוז הפחמן הדו-חמצני הגבוה גורמים להתנתקות החמצן מההמוגלובין. סיבה נוספת להתנתקות החמצן הוא ה-</a:t>
            </a:r>
            <a:r>
              <a:rPr lang="en-US" kern="0" dirty="0" smtClean="0">
                <a:solidFill>
                  <a:prstClr val="black"/>
                </a:solidFill>
                <a:latin typeface="Arial"/>
                <a:cs typeface="Arial"/>
              </a:rPr>
              <a:t>pH</a:t>
            </a:r>
            <a:r>
              <a:rPr lang="he-IL" kern="0" dirty="0" smtClean="0">
                <a:solidFill>
                  <a:prstClr val="black"/>
                </a:solidFill>
                <a:latin typeface="Arial"/>
                <a:cs typeface="Arial"/>
              </a:rPr>
              <a:t> הנמוך שנגרם מהתפרקות החומצה הפחמתית (שנוצרת מהתרכבות פחמן דו-חמצני ומים).</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smtClean="0">
                <a:solidFill>
                  <a:prstClr val="black"/>
                </a:solidFill>
                <a:latin typeface="Arial"/>
                <a:cs typeface="Arial"/>
              </a:rPr>
              <a:t>ב. התהליך מאפשר אספקת חמצן שוטפת לתאים, שמותנית לא רק בכך שהדם יישא חמצן אל התאים באמצעות ההמוגלובין, אלא גם בכך שהחמצן יתנתק ממנו.</a:t>
            </a:r>
          </a:p>
          <a:p>
            <a:pPr fontAlgn="auto">
              <a:spcBef>
                <a:spcPts val="0"/>
              </a:spcBef>
              <a:spcAft>
                <a:spcPts val="0"/>
              </a:spcAft>
              <a:defRPr/>
            </a:pPr>
            <a:endParaRPr lang="he-IL" b="1" kern="0" dirty="0">
              <a:solidFill>
                <a:prstClr val="black"/>
              </a:solidFill>
              <a:latin typeface="Arial"/>
              <a:cs typeface="Arial"/>
            </a:endParaRPr>
          </a:p>
        </p:txBody>
      </p:sp>
    </p:spTree>
    <p:extLst>
      <p:ext uri="{BB962C8B-B14F-4D97-AF65-F5344CB8AC3E}">
        <p14:creationId xmlns:p14="http://schemas.microsoft.com/office/powerpoint/2010/main" val="2188620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8E21F0-50C8-44EA-89C0-E136A103D14E}"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 תאי הדם האדומים – התאמה בין מבנה לתפקוד </a:t>
            </a:r>
            <a:endParaRPr lang="he-IL" sz="1800" dirty="0" smtClean="0"/>
          </a:p>
        </p:txBody>
      </p:sp>
      <p:sp>
        <p:nvSpPr>
          <p:cNvPr id="9" name="TextBox 8"/>
          <p:cNvSpPr txBox="1"/>
          <p:nvPr/>
        </p:nvSpPr>
        <p:spPr>
          <a:xfrm>
            <a:off x="269875" y="500658"/>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11:</a:t>
            </a:r>
            <a:endParaRPr lang="he-IL" b="1" dirty="0">
              <a:solidFill>
                <a:srgbClr val="1D4C72"/>
              </a:solidFill>
            </a:endParaRPr>
          </a:p>
          <a:p>
            <a:pPr>
              <a:defRPr/>
            </a:pPr>
            <a:r>
              <a:rPr lang="he-IL" dirty="0">
                <a:solidFill>
                  <a:srgbClr val="1D4C72"/>
                </a:solidFill>
              </a:rPr>
              <a:t>לפניכם רשימת תכונות של תאי הדם </a:t>
            </a:r>
            <a:r>
              <a:rPr lang="he-IL" dirty="0">
                <a:solidFill>
                  <a:schemeClr val="tx2"/>
                </a:solidFill>
              </a:rPr>
              <a:t>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r>
              <a:rPr lang="he-IL" dirty="0" smtClean="0">
                <a:solidFill>
                  <a:srgbClr val="1D4C72"/>
                </a:solidFill>
              </a:rPr>
              <a:t>).</a:t>
            </a:r>
            <a:endParaRPr lang="en-US" dirty="0">
              <a:solidFill>
                <a:srgbClr val="1D4C72"/>
              </a:solidFill>
            </a:endParaRPr>
          </a:p>
        </p:txBody>
      </p:sp>
      <p:sp>
        <p:nvSpPr>
          <p:cNvPr id="7" name="TextBox 6"/>
          <p:cNvSpPr txBox="1"/>
          <p:nvPr/>
        </p:nvSpPr>
        <p:spPr>
          <a:xfrm>
            <a:off x="4833938" y="2446338"/>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3" name="TextBox 12"/>
          <p:cNvSpPr txBox="1"/>
          <p:nvPr/>
        </p:nvSpPr>
        <p:spPr>
          <a:xfrm>
            <a:off x="684213" y="2462213"/>
            <a:ext cx="3359150"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grpSp>
        <p:nvGrpSpPr>
          <p:cNvPr id="96264" name="קבוצה 1"/>
          <p:cNvGrpSpPr>
            <a:grpSpLocks/>
          </p:cNvGrpSpPr>
          <p:nvPr/>
        </p:nvGrpSpPr>
        <p:grpSpPr bwMode="auto">
          <a:xfrm>
            <a:off x="809625" y="2876550"/>
            <a:ext cx="7504113" cy="3409950"/>
            <a:chOff x="1403648" y="2815170"/>
            <a:chExt cx="7503038" cy="3409368"/>
          </a:xfrm>
        </p:grpSpPr>
        <p:sp>
          <p:nvSpPr>
            <p:cNvPr id="10" name="TextBox 9"/>
            <p:cNvSpPr txBox="1"/>
            <p:nvPr/>
          </p:nvSpPr>
          <p:spPr>
            <a:xfrm>
              <a:off x="5516272" y="2815170"/>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8017" y="4005592"/>
              <a:ext cx="3358669" cy="922181"/>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 </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8017" y="5300771"/>
              <a:ext cx="3358669"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חסרי גרעין ואברונים אחרים, </a:t>
              </a:r>
              <a:r>
                <a:rPr lang="he-IL" dirty="0">
                  <a:solidFill>
                    <a:schemeClr val="tx2"/>
                  </a:solidFill>
                </a:rPr>
                <a:t>רוב</a:t>
              </a:r>
              <a:r>
                <a:rPr lang="he-IL" dirty="0">
                  <a:solidFill>
                    <a:srgbClr val="1D4C72"/>
                  </a:solidFill>
                </a:rPr>
                <a:t> תכולתם היא המוגלובין</a:t>
              </a:r>
              <a:endParaRPr lang="en-US" dirty="0">
                <a:solidFill>
                  <a:srgbClr val="1D4C72"/>
                </a:solidFill>
              </a:endParaRPr>
            </a:p>
          </p:txBody>
        </p:sp>
        <p:sp>
          <p:nvSpPr>
            <p:cNvPr id="14" name="TextBox 13"/>
            <p:cNvSpPr txBox="1"/>
            <p:nvPr/>
          </p:nvSpPr>
          <p:spPr>
            <a:xfrm>
              <a:off x="1475076" y="2815170"/>
              <a:ext cx="3360256" cy="64600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a:t>
              </a:r>
              <a:r>
                <a:rPr lang="he-IL" dirty="0"/>
                <a:t>של </a:t>
              </a:r>
              <a:r>
                <a:rPr lang="he-IL" dirty="0">
                  <a:solidFill>
                    <a:srgbClr val="1D4C72"/>
                  </a:solidFill>
                </a:rPr>
                <a:t>קליטת חמצן בשל יחס שטח פנים/נפח גבוה </a:t>
              </a:r>
              <a:endParaRPr lang="en-US" dirty="0">
                <a:solidFill>
                  <a:srgbClr val="1D4C72"/>
                </a:solidFill>
              </a:endParaRPr>
            </a:p>
          </p:txBody>
        </p:sp>
        <p:sp>
          <p:nvSpPr>
            <p:cNvPr id="15" name="TextBox 14"/>
            <p:cNvSpPr txBox="1"/>
            <p:nvPr/>
          </p:nvSpPr>
          <p:spPr>
            <a:xfrm>
              <a:off x="1503647" y="4005592"/>
              <a:ext cx="3360256" cy="36823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קשירת חמצן</a:t>
              </a:r>
              <a:endParaRPr lang="en-US" dirty="0">
                <a:solidFill>
                  <a:srgbClr val="1D4C72"/>
                </a:solidFill>
              </a:endParaRPr>
            </a:p>
          </p:txBody>
        </p:sp>
        <p:sp>
          <p:nvSpPr>
            <p:cNvPr id="16" name="TextBox 15"/>
            <p:cNvSpPr txBox="1"/>
            <p:nvPr/>
          </p:nvSpPr>
          <p:spPr>
            <a:xfrm>
              <a:off x="1403648" y="5300771"/>
              <a:ext cx="3358669" cy="923767"/>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a:t>
              </a:r>
              <a:r>
                <a:rPr lang="he-IL" dirty="0">
                  <a:solidFill>
                    <a:srgbClr val="1D4C72"/>
                  </a:solidFill>
                </a:rPr>
                <a:t>לנימי הדם הצרים ויצירת מגע קרוב עם דופן הנימים.</a:t>
              </a:r>
              <a:endParaRPr lang="en-US" dirty="0">
                <a:solidFill>
                  <a:srgbClr val="1D4C72"/>
                </a:solidFill>
              </a:endParaRPr>
            </a:p>
          </p:txBody>
        </p:sp>
      </p:grpSp>
      <p:pic>
        <p:nvPicPr>
          <p:cNvPr id="962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1641475"/>
            <a:ext cx="1154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18"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500658"/>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11:</a:t>
            </a:r>
            <a:endParaRPr lang="he-IL" b="1" dirty="0">
              <a:solidFill>
                <a:srgbClr val="1D4C72"/>
              </a:solidFill>
            </a:endParaRPr>
          </a:p>
          <a:p>
            <a:pPr>
              <a:defRPr/>
            </a:pPr>
            <a:r>
              <a:rPr lang="he-IL" dirty="0">
                <a:solidFill>
                  <a:srgbClr val="1D4C72"/>
                </a:solidFill>
              </a:rPr>
              <a:t>לפניכם רשימת </a:t>
            </a:r>
            <a:r>
              <a:rPr lang="he-IL" dirty="0">
                <a:solidFill>
                  <a:schemeClr val="tx2"/>
                </a:solidFill>
              </a:rPr>
              <a:t>תכונות של תאי הדם האדומים, ורשימת היכולות שתכונות אלו מקנות להם, העוזרות בתפקודם בתור מובילי החמצן לתאים. מתחו קו בין כל אחת מן התכונות לבין היכולת שהיא מקנה. (שימו לב! אחת התכונות </a:t>
            </a:r>
            <a:r>
              <a:rPr lang="he-IL" dirty="0">
                <a:solidFill>
                  <a:srgbClr val="1D4C72"/>
                </a:solidFill>
              </a:rPr>
              <a:t>מקנה שתי יכולות</a:t>
            </a:r>
            <a:r>
              <a:rPr lang="he-IL" dirty="0" smtClean="0">
                <a:solidFill>
                  <a:srgbClr val="1D4C72"/>
                </a:solidFill>
              </a:rPr>
              <a:t>).</a:t>
            </a:r>
            <a:endParaRPr lang="en-US" dirty="0">
              <a:solidFill>
                <a:srgbClr val="1D4C72"/>
              </a:solidFill>
            </a:endParaRPr>
          </a:p>
        </p:txBody>
      </p:sp>
      <p:grpSp>
        <p:nvGrpSpPr>
          <p:cNvPr id="97285" name="קבוצה 7167"/>
          <p:cNvGrpSpPr>
            <a:grpSpLocks/>
          </p:cNvGrpSpPr>
          <p:nvPr/>
        </p:nvGrpSpPr>
        <p:grpSpPr bwMode="auto">
          <a:xfrm>
            <a:off x="231775" y="2446338"/>
            <a:ext cx="8675688" cy="4170362"/>
            <a:chOff x="231776" y="2445838"/>
            <a:chExt cx="8674910" cy="4170113"/>
          </a:xfrm>
        </p:grpSpPr>
        <p:sp>
          <p:nvSpPr>
            <p:cNvPr id="7" name="TextBox 6"/>
            <p:cNvSpPr txBox="1"/>
            <p:nvPr/>
          </p:nvSpPr>
          <p:spPr>
            <a:xfrm>
              <a:off x="4835113" y="2445838"/>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תכונות</a:t>
              </a:r>
            </a:p>
          </p:txBody>
        </p:sp>
        <p:sp>
          <p:nvSpPr>
            <p:cNvPr id="10" name="TextBox 9"/>
            <p:cNvSpPr txBox="1"/>
            <p:nvPr/>
          </p:nvSpPr>
          <p:spPr>
            <a:xfrm>
              <a:off x="5516090" y="2815703"/>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צורת דיסקוס השקוע במרכזו משני צדדיו</a:t>
              </a:r>
              <a:endParaRPr lang="en-US" dirty="0">
                <a:solidFill>
                  <a:srgbClr val="1D4C72"/>
                </a:solidFill>
              </a:endParaRPr>
            </a:p>
          </p:txBody>
        </p:sp>
        <p:sp>
          <p:nvSpPr>
            <p:cNvPr id="11" name="TextBox 10"/>
            <p:cNvSpPr txBox="1"/>
            <p:nvPr/>
          </p:nvSpPr>
          <p:spPr>
            <a:xfrm>
              <a:off x="5547837" y="4004670"/>
              <a:ext cx="3358849" cy="923870"/>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תאים קטנים </a:t>
              </a:r>
              <a:r>
                <a:rPr lang="he-IL" dirty="0">
                  <a:solidFill>
                    <a:schemeClr val="tx2"/>
                  </a:solidFill>
                </a:rPr>
                <a:t>מאוד (התאים הקטנים ביותר בגוף), ומספרם גדול מאוד</a:t>
              </a:r>
            </a:p>
            <a:p>
              <a:pPr>
                <a:defRPr/>
              </a:pPr>
              <a:r>
                <a:rPr lang="he-IL" dirty="0">
                  <a:solidFill>
                    <a:schemeClr val="tx2"/>
                  </a:solidFill>
                </a:rPr>
                <a:t>(כ- 5 מיליון בממ"ק דם)</a:t>
              </a:r>
              <a:endParaRPr lang="en-US" dirty="0">
                <a:solidFill>
                  <a:schemeClr val="tx2"/>
                </a:solidFill>
              </a:endParaRPr>
            </a:p>
          </p:txBody>
        </p:sp>
        <p:sp>
          <p:nvSpPr>
            <p:cNvPr id="12" name="TextBox 11"/>
            <p:cNvSpPr txBox="1"/>
            <p:nvPr/>
          </p:nvSpPr>
          <p:spPr>
            <a:xfrm>
              <a:off x="5547837" y="5301579"/>
              <a:ext cx="3358849" cy="646074"/>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תאים חסרי גרעין ואברונים אחרים, רוב תכולתם </a:t>
              </a:r>
              <a:r>
                <a:rPr lang="he-IL" dirty="0">
                  <a:solidFill>
                    <a:srgbClr val="1D4C72"/>
                  </a:solidFill>
                </a:rPr>
                <a:t>היא המוגלובין</a:t>
              </a:r>
              <a:endParaRPr lang="en-US" dirty="0">
                <a:solidFill>
                  <a:srgbClr val="1D4C72"/>
                </a:solidFill>
              </a:endParaRPr>
            </a:p>
          </p:txBody>
        </p:sp>
        <p:sp>
          <p:nvSpPr>
            <p:cNvPr id="13" name="TextBox 12"/>
            <p:cNvSpPr txBox="1"/>
            <p:nvPr/>
          </p:nvSpPr>
          <p:spPr>
            <a:xfrm>
              <a:off x="684173" y="2461712"/>
              <a:ext cx="3358849"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srgbClr val="1D4C72"/>
                  </a:solidFill>
                </a:rPr>
                <a:t>יכולות</a:t>
              </a:r>
            </a:p>
          </p:txBody>
        </p:sp>
        <p:sp>
          <p:nvSpPr>
            <p:cNvPr id="14" name="TextBox 13"/>
            <p:cNvSpPr txBox="1"/>
            <p:nvPr/>
          </p:nvSpPr>
          <p:spPr>
            <a:xfrm>
              <a:off x="269873" y="2815703"/>
              <a:ext cx="4565241" cy="175408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rPr>
                <a:t>יכולת גבוהה של קליטת חמצן בשל יחס שטח פנים/נפח גבוה, שנוצר עקב:</a:t>
              </a:r>
            </a:p>
            <a:p>
              <a:pPr>
                <a:defRPr/>
              </a:pPr>
              <a:r>
                <a:rPr lang="he-IL" dirty="0">
                  <a:solidFill>
                    <a:schemeClr val="tx2"/>
                  </a:solidFill>
                </a:rPr>
                <a:t>א. היות התאים קטנים;</a:t>
              </a:r>
            </a:p>
            <a:p>
              <a:pPr>
                <a:defRPr/>
              </a:pPr>
              <a:r>
                <a:rPr lang="he-IL" dirty="0">
                  <a:solidFill>
                    <a:schemeClr val="tx2"/>
                  </a:solidFill>
                </a:rPr>
                <a:t>ב. מספרם הרב;</a:t>
              </a:r>
            </a:p>
            <a:p>
              <a:pPr>
                <a:defRPr/>
              </a:pPr>
              <a:r>
                <a:rPr lang="he-IL" dirty="0">
                  <a:solidFill>
                    <a:schemeClr val="tx2"/>
                  </a:solidFill>
                </a:rPr>
                <a:t>ג. לתא בצורת דיסקוס יש שטח פנים גדול יותר משטח הפנים של </a:t>
              </a:r>
              <a:r>
                <a:rPr lang="he-IL" dirty="0">
                  <a:solidFill>
                    <a:srgbClr val="1D4C72"/>
                  </a:solidFill>
                </a:rPr>
                <a:t>תא כדורי באותו הנפח</a:t>
              </a:r>
              <a:endParaRPr lang="en-US" dirty="0">
                <a:solidFill>
                  <a:srgbClr val="1D4C72"/>
                </a:solidFill>
              </a:endParaRPr>
            </a:p>
          </p:txBody>
        </p:sp>
        <p:sp>
          <p:nvSpPr>
            <p:cNvPr id="15" name="TextBox 14"/>
            <p:cNvSpPr txBox="1"/>
            <p:nvPr/>
          </p:nvSpPr>
          <p:spPr>
            <a:xfrm>
              <a:off x="231776" y="4650743"/>
              <a:ext cx="4592226" cy="1201666"/>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יכולת גבוהה של </a:t>
              </a:r>
              <a:r>
                <a:rPr lang="he-IL" dirty="0">
                  <a:solidFill>
                    <a:schemeClr val="tx2"/>
                  </a:solidFill>
                </a:rPr>
                <a:t>קשירת חמצן, המוקנית בשל הכמות הגדולה של המוגלובין בכל תא (בשל המחסור בגרעין ובאברונים נוספים יש יותר מקום להמוגלובין)</a:t>
              </a:r>
              <a:endParaRPr lang="en-US" dirty="0">
                <a:solidFill>
                  <a:schemeClr val="tx2"/>
                </a:solidFill>
              </a:endParaRPr>
            </a:p>
          </p:txBody>
        </p:sp>
        <p:sp>
          <p:nvSpPr>
            <p:cNvPr id="16" name="TextBox 15"/>
            <p:cNvSpPr txBox="1"/>
            <p:nvPr/>
          </p:nvSpPr>
          <p:spPr>
            <a:xfrm>
              <a:off x="269873" y="5969878"/>
              <a:ext cx="4554130" cy="646073"/>
            </a:xfrm>
            <a:prstGeom prst="rect">
              <a:avLst/>
            </a:prstGeom>
            <a:noFill/>
            <a:ln w="19050">
              <a:solidFill>
                <a:schemeClr val="tx2"/>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גמישות, </a:t>
              </a:r>
              <a:r>
                <a:rPr lang="he-IL" dirty="0">
                  <a:solidFill>
                    <a:schemeClr val="tx2"/>
                  </a:solidFill>
                </a:rPr>
                <a:t>יכולת הידחקות לנימי הדם הצרים, ויצירת מגע קרוב עם דופן הנימים</a:t>
              </a:r>
              <a:r>
                <a:rPr lang="he-IL" dirty="0">
                  <a:solidFill>
                    <a:srgbClr val="1D4C72"/>
                  </a:solidFill>
                </a:rPr>
                <a:t>.</a:t>
              </a:r>
              <a:endParaRPr lang="en-US" dirty="0">
                <a:solidFill>
                  <a:srgbClr val="1D4C72"/>
                </a:solidFill>
              </a:endParaRPr>
            </a:p>
          </p:txBody>
        </p:sp>
        <p:cxnSp>
          <p:nvCxnSpPr>
            <p:cNvPr id="3" name="מחבר חץ ישר 2"/>
            <p:cNvCxnSpPr>
              <a:stCxn id="10" idx="1"/>
              <a:endCxn id="16" idx="3"/>
            </p:cNvCxnSpPr>
            <p:nvPr/>
          </p:nvCxnSpPr>
          <p:spPr>
            <a:xfrm flipH="1">
              <a:off x="4824002" y="3137947"/>
              <a:ext cx="692088" cy="315417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a:stCxn id="10" idx="1"/>
              <a:endCxn id="14" idx="3"/>
            </p:cNvCxnSpPr>
            <p:nvPr/>
          </p:nvCxnSpPr>
          <p:spPr>
            <a:xfrm flipH="1">
              <a:off x="4835113" y="3137947"/>
              <a:ext cx="680977" cy="55400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stCxn id="11" idx="1"/>
            </p:cNvCxnSpPr>
            <p:nvPr/>
          </p:nvCxnSpPr>
          <p:spPr>
            <a:xfrm flipH="1" flipV="1">
              <a:off x="4863686" y="3285575"/>
              <a:ext cx="684152" cy="11810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flipV="1">
              <a:off x="4863686" y="4946001"/>
              <a:ext cx="684152" cy="5714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8" name="Slide Number Placeholder 15"/>
          <p:cNvSpPr txBox="1">
            <a:spLocks/>
          </p:cNvSpPr>
          <p:nvPr/>
        </p:nvSpPr>
        <p:spPr bwMode="auto">
          <a:xfrm>
            <a:off x="35496"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1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 תופעות הקשורות להובלת חמצן בדם</a:t>
            </a:r>
            <a:endParaRPr lang="he-IL" sz="1800" dirty="0" smtClean="0"/>
          </a:p>
        </p:txBody>
      </p:sp>
      <p:sp>
        <p:nvSpPr>
          <p:cNvPr id="9" name="TextBox 8"/>
          <p:cNvSpPr txBox="1"/>
          <p:nvPr/>
        </p:nvSpPr>
        <p:spPr>
          <a:xfrm>
            <a:off x="280988" y="488851"/>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12:</a:t>
            </a:r>
            <a:endParaRPr lang="he-IL" b="1" dirty="0">
              <a:solidFill>
                <a:srgbClr val="1D4C72"/>
              </a:solidFill>
            </a:endParaRPr>
          </a:p>
          <a:p>
            <a:pPr>
              <a:defRPr/>
            </a:pPr>
            <a:r>
              <a:rPr lang="he-IL" dirty="0">
                <a:solidFill>
                  <a:srgbClr val="1D4C72"/>
                </a:solidFill>
              </a:rPr>
              <a:t>א. לפניכם נתונים על תופעות שונות הקשורות להובלת חמצן בדם. חלקו </a:t>
            </a:r>
            <a:r>
              <a:rPr lang="he-IL" dirty="0">
                <a:solidFill>
                  <a:schemeClr val="tx2"/>
                </a:solidFill>
              </a:rPr>
              <a:t>אותם </a:t>
            </a:r>
            <a:r>
              <a:rPr lang="he-IL" dirty="0">
                <a:solidFill>
                  <a:srgbClr val="1D4C72"/>
                </a:solidFill>
              </a:rPr>
              <a:t>לשתי קבוצות ונמקו את בחירתכם:</a:t>
            </a:r>
            <a:endParaRPr lang="en-US" dirty="0">
              <a:solidFill>
                <a:srgbClr val="1D4C72"/>
              </a:solidFill>
            </a:endParaRPr>
          </a:p>
        </p:txBody>
      </p:sp>
      <p:sp>
        <p:nvSpPr>
          <p:cNvPr id="5" name="מלבן 4"/>
          <p:cNvSpPr/>
          <p:nvPr/>
        </p:nvSpPr>
        <p:spPr>
          <a:xfrm>
            <a:off x="5724525" y="1685925"/>
            <a:ext cx="2879725" cy="1728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r>
              <a:rPr lang="he-IL" dirty="0">
                <a:solidFill>
                  <a:schemeClr val="tx2"/>
                </a:solidFill>
              </a:rPr>
              <a:t>יש ספורטאים הנוטלים </a:t>
            </a:r>
            <a:r>
              <a:rPr lang="he-IL" u="sng" dirty="0">
                <a:solidFill>
                  <a:schemeClr val="tx2"/>
                </a:solidFill>
              </a:rPr>
              <a:t>הורמון (אריתרופויטין), הגורם להגברת קצב ייצור תאי דם אדומים</a:t>
            </a:r>
            <a:r>
              <a:rPr lang="he-IL" dirty="0">
                <a:solidFill>
                  <a:schemeClr val="tx2"/>
                </a:solidFill>
              </a:rPr>
              <a:t> ולהגדלת מספרם, כדי לשפר את הישגיהם</a:t>
            </a:r>
            <a:r>
              <a:rPr lang="he-IL" dirty="0">
                <a:solidFill>
                  <a:schemeClr val="tx1"/>
                </a:solidFill>
              </a:rPr>
              <a:t>.</a:t>
            </a:r>
          </a:p>
          <a:p>
            <a:pPr algn="ctr">
              <a:defRPr/>
            </a:pPr>
            <a:endParaRPr lang="he-IL" dirty="0">
              <a:solidFill>
                <a:schemeClr val="tx1"/>
              </a:solidFill>
            </a:endParaRPr>
          </a:p>
        </p:txBody>
      </p:sp>
      <p:grpSp>
        <p:nvGrpSpPr>
          <p:cNvPr id="98310" name="קבוצה 7"/>
          <p:cNvGrpSpPr>
            <a:grpSpLocks/>
          </p:cNvGrpSpPr>
          <p:nvPr/>
        </p:nvGrpSpPr>
        <p:grpSpPr bwMode="auto">
          <a:xfrm>
            <a:off x="1725613" y="1341438"/>
            <a:ext cx="2881312" cy="2073275"/>
            <a:chOff x="1726406" y="1340843"/>
            <a:chExt cx="2880320" cy="2073701"/>
          </a:xfrm>
        </p:grpSpPr>
        <p:sp>
          <p:nvSpPr>
            <p:cNvPr id="10" name="מלבן 9"/>
            <p:cNvSpPr/>
            <p:nvPr/>
          </p:nvSpPr>
          <p:spPr>
            <a:xfrm>
              <a:off x="1726406" y="1340843"/>
              <a:ext cx="2880320" cy="2073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20" name="מלבן 6"/>
            <p:cNvSpPr>
              <a:spLocks noChangeArrowheads="1"/>
            </p:cNvSpPr>
            <p:nvPr/>
          </p:nvSpPr>
          <p:spPr bwMode="auto">
            <a:xfrm>
              <a:off x="1843841" y="1383714"/>
              <a:ext cx="2645451" cy="20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chemeClr val="tx2"/>
                  </a:solidFill>
                </a:rPr>
                <a:t>ילד מגיע לרופא ומתלונן על עייפות, חולשה וחוסר יכולת להתאמץ מאמץ גופני. הרופא מבחין שהילד חיוור, ובבדיקת דם נמצאה רמת המוגלובין נמוכה מן הנורמה (</a:t>
              </a:r>
              <a:r>
                <a:rPr lang="he-IL" u="sng">
                  <a:solidFill>
                    <a:schemeClr val="tx2"/>
                  </a:solidFill>
                </a:rPr>
                <a:t>אנמיה</a:t>
              </a:r>
              <a:r>
                <a:rPr lang="he-IL">
                  <a:solidFill>
                    <a:schemeClr val="tx2"/>
                  </a:solidFill>
                </a:rPr>
                <a:t>).</a:t>
              </a:r>
            </a:p>
          </p:txBody>
        </p:sp>
      </p:grpSp>
      <p:grpSp>
        <p:nvGrpSpPr>
          <p:cNvPr id="98311" name="קבוצה 17"/>
          <p:cNvGrpSpPr>
            <a:grpSpLocks/>
          </p:cNvGrpSpPr>
          <p:nvPr/>
        </p:nvGrpSpPr>
        <p:grpSpPr bwMode="auto">
          <a:xfrm>
            <a:off x="4857751" y="3797300"/>
            <a:ext cx="3314649" cy="2324100"/>
            <a:chOff x="4852126" y="3311675"/>
            <a:chExt cx="3315095" cy="2030667"/>
          </a:xfrm>
        </p:grpSpPr>
        <p:sp>
          <p:nvSpPr>
            <p:cNvPr id="13" name="מלבן 12"/>
            <p:cNvSpPr/>
            <p:nvPr/>
          </p:nvSpPr>
          <p:spPr>
            <a:xfrm>
              <a:off x="4931461" y="3311675"/>
              <a:ext cx="3235760" cy="2030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18" name="מלבן 10"/>
            <p:cNvSpPr>
              <a:spLocks noChangeArrowheads="1"/>
            </p:cNvSpPr>
            <p:nvPr/>
          </p:nvSpPr>
          <p:spPr bwMode="auto">
            <a:xfrm>
              <a:off x="4852126" y="3311675"/>
              <a:ext cx="3235760" cy="177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פחמן חד-חמצני </a:t>
              </a:r>
              <a:r>
                <a:rPr lang="he-IL">
                  <a:solidFill>
                    <a:schemeClr val="tx2"/>
                  </a:solidFill>
                </a:rPr>
                <a:t>הוא רעל רעיל </a:t>
              </a:r>
            </a:p>
            <a:p>
              <a:r>
                <a:rPr lang="he-IL">
                  <a:solidFill>
                    <a:schemeClr val="tx2"/>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98312" name="קבוצה 16"/>
          <p:cNvGrpSpPr>
            <a:grpSpLocks/>
          </p:cNvGrpSpPr>
          <p:nvPr/>
        </p:nvGrpSpPr>
        <p:grpSpPr bwMode="auto">
          <a:xfrm>
            <a:off x="403225" y="3573463"/>
            <a:ext cx="2879725" cy="3095625"/>
            <a:chOff x="998240" y="3573017"/>
            <a:chExt cx="2880320" cy="3096344"/>
          </a:xfrm>
        </p:grpSpPr>
        <p:sp>
          <p:nvSpPr>
            <p:cNvPr id="14" name="מלבן 13"/>
            <p:cNvSpPr/>
            <p:nvPr/>
          </p:nvSpPr>
          <p:spPr>
            <a:xfrm>
              <a:off x="998240" y="3573017"/>
              <a:ext cx="2880320"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8315" name="מלבן 14"/>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אנמיה חרמשית </a:t>
              </a:r>
              <a:r>
                <a:rPr lang="he-IL">
                  <a:solidFill>
                    <a:schemeClr val="tx2"/>
                  </a:solidFill>
                </a:rPr>
                <a:t>היא מחלה תורשתית קשה העלולה להסתיים במוות. עקב פגם גנטי, נוצר המוגלובין פגום.</a:t>
              </a:r>
            </a:p>
            <a:p>
              <a:r>
                <a:rPr lang="he-IL">
                  <a:solidFill>
                    <a:schemeClr val="tx2"/>
                  </a:solidFill>
                </a:rPr>
                <a:t>הפגם גורם לשינוי בצורת תאי הדם האדומים לצורת חרמש.</a:t>
              </a:r>
            </a:p>
          </p:txBody>
        </p:sp>
        <p:pic>
          <p:nvPicPr>
            <p:cNvPr id="9831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313" name="מלבן 1"/>
          <p:cNvSpPr>
            <a:spLocks noChangeArrowheads="1"/>
          </p:cNvSpPr>
          <p:nvPr/>
        </p:nvSpPr>
        <p:spPr bwMode="auto">
          <a:xfrm>
            <a:off x="-198438" y="6669088"/>
            <a:ext cx="45720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VISUAL/SCIENCE PHOTO LIBRARY/ DR. STANLEY FLEGLER, VISUALS UNLIMITED</a:t>
            </a:r>
            <a:endParaRPr lang="he-IL" sz="800"/>
          </a:p>
        </p:txBody>
      </p:sp>
      <p:sp>
        <p:nvSpPr>
          <p:cNvPr id="17" name="Slide Number Placeholder 15"/>
          <p:cNvSpPr txBox="1">
            <a:spLocks/>
          </p:cNvSpPr>
          <p:nvPr/>
        </p:nvSpPr>
        <p:spPr bwMode="auto">
          <a:xfrm>
            <a:off x="35496" y="6525344"/>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18"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 name="Rectangle 20"/>
          <p:cNvSpPr/>
          <p:nvPr/>
        </p:nvSpPr>
        <p:spPr bwMode="auto">
          <a:xfrm>
            <a:off x="231775" y="465138"/>
            <a:ext cx="8196263" cy="6276975"/>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kern="0" dirty="0">
                <a:solidFill>
                  <a:schemeClr val="tx2"/>
                </a:solidFill>
                <a:latin typeface="Arial"/>
                <a:cs typeface="Arial"/>
              </a:rPr>
              <a:t>א. </a:t>
            </a:r>
            <a:r>
              <a:rPr lang="he-IL" u="sng" kern="0" dirty="0">
                <a:solidFill>
                  <a:schemeClr val="accent3"/>
                </a:solidFill>
                <a:latin typeface="Arial"/>
                <a:cs typeface="Arial"/>
              </a:rPr>
              <a:t>תופעות הגורמות לירידה בכמות החמצן המגיעה לתאים</a:t>
            </a:r>
            <a:r>
              <a:rPr lang="he-IL" kern="0" dirty="0">
                <a:solidFill>
                  <a:schemeClr val="tx2"/>
                </a:solidFill>
                <a:latin typeface="Arial"/>
                <a:cs typeface="Arial"/>
              </a:rPr>
              <a:t>, ולכן לנזקים בדרגות חומרה שונות: לעיכוב ההתפתחות, לחולשה (ואף למוות במקרים של אנמיה חרמשית או הרעלת פחמן חד-חמצני). ירידה בכמות החמצן המגיעה לתאים פוגעת בתהליך </a:t>
            </a:r>
            <a:r>
              <a:rPr lang="he-IL" u="sng" kern="0" dirty="0">
                <a:solidFill>
                  <a:schemeClr val="tx2"/>
                </a:solidFill>
                <a:latin typeface="Arial"/>
                <a:cs typeface="Arial"/>
              </a:rPr>
              <a:t>הנשימה התאית</a:t>
            </a:r>
            <a:r>
              <a:rPr lang="he-IL" kern="0" dirty="0">
                <a:solidFill>
                  <a:schemeClr val="tx2"/>
                </a:solidFill>
                <a:latin typeface="Arial"/>
                <a:cs typeface="Arial"/>
              </a:rPr>
              <a:t>, ולירידה בכמות האנרגיה (האגורה ב-</a:t>
            </a:r>
            <a:r>
              <a:rPr lang="en-US" kern="0" dirty="0">
                <a:solidFill>
                  <a:schemeClr val="tx2"/>
                </a:solidFill>
                <a:latin typeface="Arial"/>
                <a:cs typeface="Arial"/>
              </a:rPr>
              <a:t>ATP</a:t>
            </a:r>
            <a:r>
              <a:rPr lang="he-IL" kern="0" dirty="0">
                <a:solidFill>
                  <a:schemeClr val="tx2"/>
                </a:solidFill>
                <a:latin typeface="Arial"/>
                <a:cs typeface="Arial"/>
              </a:rPr>
              <a:t>) הנחוצה לפעולות החיים בתאים.</a:t>
            </a: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b="1"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schemeClr val="tx2"/>
                </a:solidFill>
                <a:latin typeface="Arial"/>
                <a:cs typeface="Arial"/>
              </a:rPr>
              <a:t>ב. </a:t>
            </a:r>
            <a:r>
              <a:rPr lang="he-IL" u="sng" kern="0" dirty="0">
                <a:solidFill>
                  <a:schemeClr val="accent3"/>
                </a:solidFill>
                <a:latin typeface="Arial"/>
                <a:cs typeface="Arial"/>
              </a:rPr>
              <a:t>תופעה הגורמת לעלייה בכמות החמצן המגיעה לתאים</a:t>
            </a:r>
            <a:r>
              <a:rPr lang="he-IL" kern="0" dirty="0">
                <a:solidFill>
                  <a:schemeClr val="accent3"/>
                </a:solidFill>
                <a:latin typeface="Arial"/>
                <a:cs typeface="Arial"/>
              </a:rPr>
              <a:t>:</a:t>
            </a:r>
          </a:p>
          <a:p>
            <a:pPr fontAlgn="auto">
              <a:spcBef>
                <a:spcPts val="0"/>
              </a:spcBef>
              <a:spcAft>
                <a:spcPts val="0"/>
              </a:spcAft>
              <a:defRPr/>
            </a:pPr>
            <a:r>
              <a:rPr lang="he-IL" kern="0" dirty="0">
                <a:solidFill>
                  <a:schemeClr val="tx2"/>
                </a:solidFill>
                <a:latin typeface="Arial"/>
                <a:cs typeface="Arial"/>
              </a:rPr>
              <a:t>הגדלת כמות החמצן המגיעה לתאי השרירים גורמת להגדלת קצב הנשימה התאית ולייצור אנרגיה רבה יותר, הנחוצה להתכווצות השרירים.</a:t>
            </a:r>
          </a:p>
        </p:txBody>
      </p:sp>
      <p:grpSp>
        <p:nvGrpSpPr>
          <p:cNvPr id="99333" name="קבוצה 1"/>
          <p:cNvGrpSpPr>
            <a:grpSpLocks/>
          </p:cNvGrpSpPr>
          <p:nvPr/>
        </p:nvGrpSpPr>
        <p:grpSpPr bwMode="auto">
          <a:xfrm>
            <a:off x="409575" y="1643063"/>
            <a:ext cx="7859713" cy="3148012"/>
            <a:chOff x="619578" y="1985010"/>
            <a:chExt cx="7859413" cy="3148791"/>
          </a:xfrm>
        </p:grpSpPr>
        <p:grpSp>
          <p:nvGrpSpPr>
            <p:cNvPr id="99335" name="קבוצה 6"/>
            <p:cNvGrpSpPr>
              <a:grpSpLocks/>
            </p:cNvGrpSpPr>
            <p:nvPr/>
          </p:nvGrpSpPr>
          <p:grpSpPr bwMode="auto">
            <a:xfrm>
              <a:off x="6177757" y="2029485"/>
              <a:ext cx="2301234" cy="3012345"/>
              <a:chOff x="1726406" y="1340843"/>
              <a:chExt cx="2880320" cy="2073701"/>
            </a:xfrm>
          </p:grpSpPr>
          <p:sp>
            <p:nvSpPr>
              <p:cNvPr id="8" name="מלבן 7"/>
              <p:cNvSpPr/>
              <p:nvPr/>
            </p:nvSpPr>
            <p:spPr>
              <a:xfrm>
                <a:off x="1725714" y="1340833"/>
                <a:ext cx="2881012" cy="2073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44" name="מלבן 9"/>
              <p:cNvSpPr>
                <a:spLocks noChangeArrowheads="1"/>
              </p:cNvSpPr>
              <p:nvPr/>
            </p:nvSpPr>
            <p:spPr bwMode="auto">
              <a:xfrm>
                <a:off x="1842941" y="1383464"/>
                <a:ext cx="2646557" cy="177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chemeClr val="tx2"/>
                    </a:solidFill>
                  </a:rPr>
                  <a:t>ילד מגיע לרופא ומתלונן על עייפות חולשה וחוסר יכולת להתאמץ מאמץ גופני.  הרופא מבחין שהילד חיוור, ובבדיקת דם נמצאה רמת המוגלובין נמוכה מהנורמה (</a:t>
                </a:r>
                <a:r>
                  <a:rPr lang="he-IL" u="sng">
                    <a:solidFill>
                      <a:schemeClr val="tx2"/>
                    </a:solidFill>
                  </a:rPr>
                  <a:t>אנמיה</a:t>
                </a:r>
                <a:r>
                  <a:rPr lang="he-IL">
                    <a:solidFill>
                      <a:schemeClr val="tx2"/>
                    </a:solidFill>
                  </a:rPr>
                  <a:t>).</a:t>
                </a:r>
              </a:p>
            </p:txBody>
          </p:sp>
        </p:grpSp>
        <p:grpSp>
          <p:nvGrpSpPr>
            <p:cNvPr id="99336" name="קבוצה 13"/>
            <p:cNvGrpSpPr>
              <a:grpSpLocks/>
            </p:cNvGrpSpPr>
            <p:nvPr/>
          </p:nvGrpSpPr>
          <p:grpSpPr bwMode="auto">
            <a:xfrm>
              <a:off x="3567444" y="1985010"/>
              <a:ext cx="2516972" cy="3140085"/>
              <a:chOff x="4778574" y="3957740"/>
              <a:chExt cx="3235772" cy="2263105"/>
            </a:xfrm>
          </p:grpSpPr>
          <p:sp>
            <p:nvSpPr>
              <p:cNvPr id="15" name="מלבן 14"/>
              <p:cNvSpPr/>
              <p:nvPr/>
            </p:nvSpPr>
            <p:spPr>
              <a:xfrm>
                <a:off x="4778586" y="3957740"/>
                <a:ext cx="3234639" cy="2237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42" name="מלבן 15"/>
              <p:cNvSpPr>
                <a:spLocks noChangeArrowheads="1"/>
              </p:cNvSpPr>
              <p:nvPr/>
            </p:nvSpPr>
            <p:spPr bwMode="auto">
              <a:xfrm>
                <a:off x="4778586" y="3957740"/>
                <a:ext cx="3236681" cy="226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פחמן חד-חמצני </a:t>
                </a:r>
                <a:r>
                  <a:rPr lang="he-IL">
                    <a:solidFill>
                      <a:schemeClr val="tx2"/>
                    </a:solidFill>
                  </a:rPr>
                  <a:t>הוא רעל רעיל </a:t>
                </a:r>
              </a:p>
              <a:p>
                <a:r>
                  <a:rPr lang="he-IL">
                    <a:solidFill>
                      <a:schemeClr val="tx2"/>
                    </a:solidFill>
                  </a:rPr>
                  <a:t>ביותר בשל נטייתו להתקשר להמוגלובין באותו אתר קשירה שהחמצן מתקשר אליו. הנטייה של הפחמן החד-חמצני להתקשר להמוגלובין גדולה פי 250 מנטיית החמצן להתקשר להמוגלובין.</a:t>
                </a:r>
              </a:p>
            </p:txBody>
          </p:sp>
        </p:grpSp>
        <p:grpSp>
          <p:nvGrpSpPr>
            <p:cNvPr id="99337" name="קבוצה 16"/>
            <p:cNvGrpSpPr>
              <a:grpSpLocks/>
            </p:cNvGrpSpPr>
            <p:nvPr/>
          </p:nvGrpSpPr>
          <p:grpSpPr bwMode="auto">
            <a:xfrm>
              <a:off x="619578" y="2037457"/>
              <a:ext cx="2880320" cy="3096344"/>
              <a:chOff x="998240" y="3573017"/>
              <a:chExt cx="2880320" cy="3096344"/>
            </a:xfrm>
          </p:grpSpPr>
          <p:sp>
            <p:nvSpPr>
              <p:cNvPr id="18" name="מלבן 17"/>
              <p:cNvSpPr/>
              <p:nvPr/>
            </p:nvSpPr>
            <p:spPr>
              <a:xfrm>
                <a:off x="998240" y="3572970"/>
                <a:ext cx="2879615" cy="30963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rgbClr val="1D4C72"/>
                  </a:solidFill>
                </a:endParaRPr>
              </a:p>
              <a:p>
                <a:pPr algn="ctr">
                  <a:defRPr/>
                </a:pPr>
                <a:endParaRPr lang="he-IL" dirty="0">
                  <a:solidFill>
                    <a:srgbClr val="1D4C72"/>
                  </a:solidFill>
                </a:endParaRPr>
              </a:p>
              <a:p>
                <a:pPr algn="ctr">
                  <a:defRPr/>
                </a:pPr>
                <a:endParaRPr lang="he-IL" dirty="0"/>
              </a:p>
            </p:txBody>
          </p:sp>
          <p:sp>
            <p:nvSpPr>
              <p:cNvPr id="99339" name="מלבן 18"/>
              <p:cNvSpPr>
                <a:spLocks noChangeArrowheads="1"/>
              </p:cNvSpPr>
              <p:nvPr/>
            </p:nvSpPr>
            <p:spPr bwMode="auto">
              <a:xfrm>
                <a:off x="1083055" y="3585630"/>
                <a:ext cx="26460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chemeClr val="tx2"/>
                    </a:solidFill>
                  </a:rPr>
                  <a:t>אנמיה חרמשית </a:t>
                </a:r>
                <a:r>
                  <a:rPr lang="he-IL">
                    <a:solidFill>
                      <a:schemeClr val="tx2"/>
                    </a:solidFill>
                  </a:rPr>
                  <a:t>היא מחלה תורשתית קשה העלולה להסתיים במוות. עקב פגם גנטי, נוצר המוגלובין פגום.</a:t>
                </a:r>
              </a:p>
              <a:p>
                <a:r>
                  <a:rPr lang="he-IL">
                    <a:solidFill>
                      <a:schemeClr val="tx2"/>
                    </a:solidFill>
                  </a:rPr>
                  <a:t>הפגם גורם לשינוי בצורת תאי הדם האדומים לצורת חרמש.</a:t>
                </a:r>
              </a:p>
            </p:txBody>
          </p:sp>
          <p:pic>
            <p:nvPicPr>
              <p:cNvPr id="9934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406" y="5495385"/>
                <a:ext cx="1189410" cy="108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 name="מלבן 20"/>
          <p:cNvSpPr/>
          <p:nvPr/>
        </p:nvSpPr>
        <p:spPr>
          <a:xfrm>
            <a:off x="330200" y="5805488"/>
            <a:ext cx="8018463" cy="792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he-IL" dirty="0">
              <a:solidFill>
                <a:srgbClr val="1D4C72"/>
              </a:solidFill>
            </a:endParaRPr>
          </a:p>
          <a:p>
            <a:pPr>
              <a:defRPr/>
            </a:pPr>
            <a:r>
              <a:rPr lang="he-IL" dirty="0">
                <a:solidFill>
                  <a:schemeClr val="tx2"/>
                </a:solidFill>
              </a:rPr>
              <a:t>יש ספורטאים הנוטלים </a:t>
            </a:r>
            <a:r>
              <a:rPr lang="he-IL" u="sng" dirty="0">
                <a:solidFill>
                  <a:schemeClr val="tx2"/>
                </a:solidFill>
              </a:rPr>
              <a:t>הורמון (אריתרופויטין), הגורם להגברת קצב ייצור תאי דם אדומים</a:t>
            </a:r>
            <a:r>
              <a:rPr lang="he-IL" dirty="0">
                <a:solidFill>
                  <a:schemeClr val="tx2"/>
                </a:solidFill>
              </a:rPr>
              <a:t> ולהגדלת מספרם, כדי לשפר את הישגיהם.</a:t>
            </a:r>
          </a:p>
          <a:p>
            <a:pPr algn="ctr">
              <a:defRPr/>
            </a:pPr>
            <a:endParaRPr lang="he-IL" dirty="0">
              <a:solidFill>
                <a:schemeClr val="tx1"/>
              </a:solidFill>
            </a:endParaRPr>
          </a:p>
        </p:txBody>
      </p:sp>
      <p:sp>
        <p:nvSpPr>
          <p:cNvPr id="17" name="Slide Number Placeholder 15"/>
          <p:cNvSpPr txBox="1">
            <a:spLocks/>
          </p:cNvSpPr>
          <p:nvPr/>
        </p:nvSpPr>
        <p:spPr bwMode="auto">
          <a:xfrm>
            <a:off x="323974" y="6381328"/>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1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6ADAF3-8589-40FD-86CA-C20C1336AC90}"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תאי דם לבנים</a:t>
            </a:r>
            <a:endParaRPr lang="he-IL" sz="1800" dirty="0" smtClean="0">
              <a:solidFill>
                <a:schemeClr val="accent6">
                  <a:lumMod val="50000"/>
                  <a:lumOff val="50000"/>
                </a:schemeClr>
              </a:solidFill>
            </a:endParaRPr>
          </a:p>
        </p:txBody>
      </p:sp>
      <p:sp>
        <p:nvSpPr>
          <p:cNvPr id="7" name="TextBox 6"/>
          <p:cNvSpPr txBox="1"/>
          <p:nvPr/>
        </p:nvSpPr>
        <p:spPr>
          <a:xfrm>
            <a:off x="-36512" y="522634"/>
            <a:ext cx="8807450" cy="535463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תאי הדם הלבנים הם חלק ממערכת ההגנה של הגוף. </a:t>
            </a:r>
          </a:p>
          <a:p>
            <a:pPr fontAlgn="auto">
              <a:spcBef>
                <a:spcPts val="0"/>
              </a:spcBef>
              <a:spcAft>
                <a:spcPts val="0"/>
              </a:spcAft>
              <a:defRPr/>
            </a:pPr>
            <a:r>
              <a:rPr lang="he-IL" kern="0" dirty="0">
                <a:solidFill>
                  <a:prstClr val="black"/>
                </a:solidFill>
              </a:rPr>
              <a:t>הם מתפקדים כ"חיילים" של הגוף, "הנלחמים" </a:t>
            </a:r>
            <a:r>
              <a:rPr lang="he-IL" kern="0" dirty="0">
                <a:solidFill>
                  <a:schemeClr val="accent3"/>
                </a:solidFill>
              </a:rPr>
              <a:t>בגורמים זרים החודרים לגוף כגון חיידקים וּוירוסים</a:t>
            </a:r>
            <a:r>
              <a:rPr lang="he-IL" kern="0" dirty="0">
                <a:solidFill>
                  <a:prstClr val="black"/>
                </a:solidFill>
              </a:rPr>
              <a:t>,</a:t>
            </a:r>
          </a:p>
          <a:p>
            <a:pPr fontAlgn="auto">
              <a:spcBef>
                <a:spcPts val="0"/>
              </a:spcBef>
              <a:spcAft>
                <a:spcPts val="0"/>
              </a:spcAft>
              <a:defRPr/>
            </a:pPr>
            <a:r>
              <a:rPr lang="he-IL" kern="0" dirty="0">
                <a:solidFill>
                  <a:prstClr val="black"/>
                </a:solidFill>
              </a:rPr>
              <a:t>וכן כ"שוטרים" "הנלחמים" </a:t>
            </a:r>
            <a:r>
              <a:rPr lang="he-IL" kern="0" dirty="0">
                <a:solidFill>
                  <a:schemeClr val="accent3"/>
                </a:solidFill>
              </a:rPr>
              <a:t>בתאים סרטניים</a:t>
            </a:r>
            <a:r>
              <a:rPr lang="he-IL" kern="0" dirty="0">
                <a:solidFill>
                  <a:prstClr val="black"/>
                </a:solidFill>
              </a:rPr>
              <a:t> - תאי גוף שעברו מוטציות שגרמו להם להפוך לתאים סרטניים, </a:t>
            </a:r>
            <a:r>
              <a:rPr lang="he-IL" kern="0" dirty="0"/>
              <a:t>להתחלק בדרך לא-מבוקרת וליצור גידולים.</a:t>
            </a:r>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endParaRPr lang="he-IL" kern="0" dirty="0"/>
          </a:p>
          <a:p>
            <a:pPr fontAlgn="auto">
              <a:spcBef>
                <a:spcPts val="0"/>
              </a:spcBef>
              <a:spcAft>
                <a:spcPts val="0"/>
              </a:spcAft>
              <a:defRPr/>
            </a:pPr>
            <a:r>
              <a:rPr lang="he-IL" u="sng" kern="0" dirty="0"/>
              <a:t>לתאי הדם הלבנים יש יכולת</a:t>
            </a:r>
            <a:r>
              <a:rPr lang="he-IL" kern="0" dirty="0"/>
              <a:t>:</a:t>
            </a:r>
          </a:p>
          <a:p>
            <a:pPr fontAlgn="auto">
              <a:spcBef>
                <a:spcPts val="0"/>
              </a:spcBef>
              <a:spcAft>
                <a:spcPts val="0"/>
              </a:spcAft>
              <a:defRPr/>
            </a:pPr>
            <a:r>
              <a:rPr lang="he-IL" kern="0" dirty="0"/>
              <a:t>א.  לצאת מכלי הדם ולהגיע </a:t>
            </a:r>
            <a:r>
              <a:rPr lang="he-IL" kern="0" dirty="0">
                <a:solidFill>
                  <a:prstClr val="black"/>
                </a:solidFill>
              </a:rPr>
              <a:t>לרקמות.</a:t>
            </a:r>
          </a:p>
          <a:p>
            <a:pPr fontAlgn="auto">
              <a:spcBef>
                <a:spcPts val="0"/>
              </a:spcBef>
              <a:spcAft>
                <a:spcPts val="0"/>
              </a:spcAft>
              <a:defRPr/>
            </a:pPr>
            <a:r>
              <a:rPr lang="he-IL" kern="0" dirty="0">
                <a:solidFill>
                  <a:prstClr val="black"/>
                </a:solidFill>
              </a:rPr>
              <a:t>ב. לזהות את הגורמים הזרים ולהבחין בינם לבין תאי הגוף.</a:t>
            </a:r>
          </a:p>
          <a:p>
            <a:pPr fontAlgn="auto">
              <a:spcBef>
                <a:spcPts val="0"/>
              </a:spcBef>
              <a:spcAft>
                <a:spcPts val="0"/>
              </a:spcAft>
              <a:defRPr/>
            </a:pPr>
            <a:r>
              <a:rPr lang="he-IL" kern="0" dirty="0">
                <a:solidFill>
                  <a:prstClr val="black"/>
                </a:solidFill>
              </a:rPr>
              <a:t>ג. לפגוע בגורמים הזרים ולחסלם.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kern="0" dirty="0">
                <a:solidFill>
                  <a:prstClr val="black"/>
                </a:solidFill>
              </a:rPr>
              <a:t>מצגת "מערכת ההגנה" עוסקת במפורט בנושאים אלו.</a:t>
            </a:r>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63685" y="1871563"/>
            <a:ext cx="1290519" cy="13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B7BC4B-7CCE-44A3-BE8F-160B62EE5DD8}"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לוחיות (טסיות) הדם ותהליך קרישת הדם.</a:t>
            </a:r>
            <a:endParaRPr lang="he-IL" sz="1800" dirty="0" smtClean="0">
              <a:solidFill>
                <a:schemeClr val="accent6">
                  <a:lumMod val="50000"/>
                  <a:lumOff val="50000"/>
                </a:schemeClr>
              </a:solidFill>
            </a:endParaRPr>
          </a:p>
        </p:txBody>
      </p:sp>
      <p:sp>
        <p:nvSpPr>
          <p:cNvPr id="7" name="TextBox 6"/>
          <p:cNvSpPr txBox="1"/>
          <p:nvPr/>
        </p:nvSpPr>
        <p:spPr>
          <a:xfrm>
            <a:off x="460375" y="465138"/>
            <a:ext cx="839787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t>ללוחיות </a:t>
            </a:r>
            <a:r>
              <a:rPr lang="he-IL" kern="0" dirty="0"/>
              <a:t>הדם תפקיד מרכזי בקרישת הדם. </a:t>
            </a:r>
          </a:p>
          <a:p>
            <a:pPr fontAlgn="auto">
              <a:spcBef>
                <a:spcPts val="0"/>
              </a:spcBef>
              <a:spcAft>
                <a:spcPts val="0"/>
              </a:spcAft>
              <a:defRPr/>
            </a:pPr>
            <a:r>
              <a:rPr lang="he-IL" kern="0" dirty="0"/>
              <a:t>תהליך הקרישה הוא מנגנון חשוב בשמירת </a:t>
            </a:r>
            <a:r>
              <a:rPr lang="he-IL" kern="0" noProof="1"/>
              <a:t>ההומאוסטזיס</a:t>
            </a:r>
            <a:r>
              <a:rPr lang="he-IL" kern="0" dirty="0"/>
              <a:t> בגוף.</a:t>
            </a:r>
          </a:p>
          <a:p>
            <a:pPr fontAlgn="auto">
              <a:spcBef>
                <a:spcPts val="0"/>
              </a:spcBef>
              <a:spcAft>
                <a:spcPts val="0"/>
              </a:spcAft>
              <a:defRPr/>
            </a:pPr>
            <a:r>
              <a:rPr lang="he-IL" kern="0" dirty="0"/>
              <a:t>התהליך מהיר מאוד מכיוון שרוב החומרים המשתתפים בתהליך הקרישה נמצאים בפלסמה במצב לא-פעיל.</a:t>
            </a:r>
          </a:p>
        </p:txBody>
      </p:sp>
      <p:grpSp>
        <p:nvGrpSpPr>
          <p:cNvPr id="101382" name="קבוצה 7183"/>
          <p:cNvGrpSpPr>
            <a:grpSpLocks/>
          </p:cNvGrpSpPr>
          <p:nvPr/>
        </p:nvGrpSpPr>
        <p:grpSpPr bwMode="auto">
          <a:xfrm>
            <a:off x="2587625" y="1985963"/>
            <a:ext cx="6096001" cy="3219873"/>
            <a:chOff x="2440528" y="1948816"/>
            <a:chExt cx="6095695" cy="3219136"/>
          </a:xfrm>
        </p:grpSpPr>
        <p:sp>
          <p:nvSpPr>
            <p:cNvPr id="13" name="מלבן 12"/>
            <p:cNvSpPr/>
            <p:nvPr/>
          </p:nvSpPr>
          <p:spPr>
            <a:xfrm>
              <a:off x="2537362" y="1948816"/>
              <a:ext cx="5996504" cy="471379"/>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TextBox 8"/>
            <p:cNvSpPr txBox="1"/>
            <p:nvPr/>
          </p:nvSpPr>
          <p:spPr>
            <a:xfrm>
              <a:off x="3200729" y="1999604"/>
              <a:ext cx="4906716" cy="36980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לוחיות הדם נתקלות בקרע בדופן כלי הדם ומתפרקות</a:t>
              </a:r>
            </a:p>
          </p:txBody>
        </p:sp>
        <p:sp>
          <p:nvSpPr>
            <p:cNvPr id="5" name="חץ למטה 4"/>
            <p:cNvSpPr/>
            <p:nvPr/>
          </p:nvSpPr>
          <p:spPr>
            <a:xfrm>
              <a:off x="5864594" y="3447073"/>
              <a:ext cx="500037" cy="28727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מלבן 14"/>
            <p:cNvSpPr/>
            <p:nvPr/>
          </p:nvSpPr>
          <p:spPr>
            <a:xfrm>
              <a:off x="2537362" y="2962996"/>
              <a:ext cx="5998861" cy="47138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חץ למטה 15"/>
            <p:cNvSpPr/>
            <p:nvPr/>
          </p:nvSpPr>
          <p:spPr>
            <a:xfrm rot="5400000">
              <a:off x="5830510" y="4055943"/>
              <a:ext cx="499948" cy="105087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חץ למטה 16"/>
            <p:cNvSpPr/>
            <p:nvPr/>
          </p:nvSpPr>
          <p:spPr>
            <a:xfrm>
              <a:off x="5829671" y="4031139"/>
              <a:ext cx="500037" cy="28727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חץ למטה 17"/>
            <p:cNvSpPr/>
            <p:nvPr/>
          </p:nvSpPr>
          <p:spPr>
            <a:xfrm>
              <a:off x="5864594" y="3734344"/>
              <a:ext cx="500037" cy="28885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מלבן 18"/>
            <p:cNvSpPr/>
            <p:nvPr/>
          </p:nvSpPr>
          <p:spPr>
            <a:xfrm>
              <a:off x="6605919" y="4183504"/>
              <a:ext cx="1930303" cy="984448"/>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מלבן 19"/>
            <p:cNvSpPr/>
            <p:nvPr/>
          </p:nvSpPr>
          <p:spPr>
            <a:xfrm>
              <a:off x="2537361" y="4208898"/>
              <a:ext cx="3017686" cy="959054"/>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חץ למטה 20"/>
            <p:cNvSpPr/>
            <p:nvPr/>
          </p:nvSpPr>
          <p:spPr>
            <a:xfrm>
              <a:off x="5864891" y="2420195"/>
              <a:ext cx="500037" cy="576131"/>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TextBox 21"/>
            <p:cNvSpPr txBox="1"/>
            <p:nvPr/>
          </p:nvSpPr>
          <p:spPr>
            <a:xfrm>
              <a:off x="5662991" y="4389558"/>
              <a:ext cx="942928" cy="36980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הופך ל-</a:t>
              </a:r>
            </a:p>
          </p:txBody>
        </p:sp>
        <p:sp>
          <p:nvSpPr>
            <p:cNvPr id="10" name="TextBox 9"/>
            <p:cNvSpPr txBox="1"/>
            <p:nvPr/>
          </p:nvSpPr>
          <p:spPr>
            <a:xfrm>
              <a:off x="3128724" y="2962996"/>
              <a:ext cx="4906717" cy="368216"/>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משתחרר מהן חומר הגורם להפעלת תהליך שרשרת </a:t>
              </a:r>
            </a:p>
          </p:txBody>
        </p:sp>
        <p:sp>
          <p:nvSpPr>
            <p:cNvPr id="12" name="TextBox 11"/>
            <p:cNvSpPr txBox="1"/>
            <p:nvPr/>
          </p:nvSpPr>
          <p:spPr>
            <a:xfrm>
              <a:off x="2440528" y="4208898"/>
              <a:ext cx="3036736" cy="9231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בלתי מסיס </a:t>
              </a:r>
              <a:r>
                <a:rPr lang="he-IL" kern="0" dirty="0" smtClean="0">
                  <a:solidFill>
                    <a:prstClr val="black"/>
                  </a:solidFill>
                </a:rPr>
                <a:t>הנקרא </a:t>
              </a:r>
              <a:r>
                <a:rPr lang="he-IL" b="1" kern="0" dirty="0" smtClean="0">
                  <a:solidFill>
                    <a:prstClr val="black"/>
                  </a:solidFill>
                </a:rPr>
                <a:t>פיברין</a:t>
              </a:r>
              <a:r>
                <a:rPr lang="he-IL" kern="0" dirty="0" smtClean="0">
                  <a:solidFill>
                    <a:prstClr val="black"/>
                  </a:solidFill>
                </a:rPr>
                <a:t> היוצר </a:t>
              </a:r>
              <a:r>
                <a:rPr lang="he-IL" kern="0" dirty="0">
                  <a:solidFill>
                    <a:prstClr val="black"/>
                  </a:solidFill>
                </a:rPr>
                <a:t>פקעת של סיבים שחוסמת את הפצע</a:t>
              </a:r>
            </a:p>
          </p:txBody>
        </p:sp>
        <p:sp>
          <p:nvSpPr>
            <p:cNvPr id="11" name="TextBox 10"/>
            <p:cNvSpPr txBox="1"/>
            <p:nvPr/>
          </p:nvSpPr>
          <p:spPr>
            <a:xfrm>
              <a:off x="6710317" y="4208898"/>
              <a:ext cx="1674728" cy="9231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חלבון מסיס </a:t>
              </a:r>
            </a:p>
            <a:p>
              <a:pPr fontAlgn="auto">
                <a:spcBef>
                  <a:spcPts val="0"/>
                </a:spcBef>
                <a:spcAft>
                  <a:spcPts val="0"/>
                </a:spcAft>
                <a:defRPr/>
              </a:pPr>
              <a:r>
                <a:rPr lang="he-IL" kern="0" dirty="0">
                  <a:solidFill>
                    <a:prstClr val="black"/>
                  </a:solidFill>
                </a:rPr>
                <a:t>הנמצא </a:t>
              </a:r>
              <a:r>
                <a:rPr lang="he-IL" kern="0" dirty="0" smtClean="0">
                  <a:solidFill>
                    <a:prstClr val="black"/>
                  </a:solidFill>
                </a:rPr>
                <a:t>בפלסמה</a:t>
              </a:r>
            </a:p>
            <a:p>
              <a:pPr fontAlgn="auto">
                <a:spcBef>
                  <a:spcPts val="0"/>
                </a:spcBef>
                <a:spcAft>
                  <a:spcPts val="0"/>
                </a:spcAft>
                <a:defRPr/>
              </a:pPr>
              <a:r>
                <a:rPr lang="he-IL" kern="0" dirty="0" smtClean="0">
                  <a:solidFill>
                    <a:prstClr val="black"/>
                  </a:solidFill>
                </a:rPr>
                <a:t>הנקרא </a:t>
              </a:r>
              <a:r>
                <a:rPr lang="he-IL" b="1" kern="0" dirty="0" err="1" smtClean="0">
                  <a:solidFill>
                    <a:prstClr val="black"/>
                  </a:solidFill>
                </a:rPr>
                <a:t>פיברינוגן</a:t>
              </a:r>
              <a:endParaRPr lang="he-IL" b="1" kern="0" dirty="0">
                <a:solidFill>
                  <a:prstClr val="black"/>
                </a:solidFill>
              </a:endParaRPr>
            </a:p>
          </p:txBody>
        </p:sp>
      </p:grpSp>
      <p:grpSp>
        <p:nvGrpSpPr>
          <p:cNvPr id="101383" name="קבוצה 22"/>
          <p:cNvGrpSpPr>
            <a:grpSpLocks/>
          </p:cNvGrpSpPr>
          <p:nvPr/>
        </p:nvGrpSpPr>
        <p:grpSpPr bwMode="auto">
          <a:xfrm>
            <a:off x="0" y="3116263"/>
            <a:ext cx="2682875" cy="2617787"/>
            <a:chOff x="0" y="3116762"/>
            <a:chExt cx="2682875" cy="2616684"/>
          </a:xfrm>
        </p:grpSpPr>
        <p:grpSp>
          <p:nvGrpSpPr>
            <p:cNvPr id="101385" name="קבוצה 7182"/>
            <p:cNvGrpSpPr>
              <a:grpSpLocks/>
            </p:cNvGrpSpPr>
            <p:nvPr/>
          </p:nvGrpSpPr>
          <p:grpSpPr bwMode="auto">
            <a:xfrm>
              <a:off x="47608" y="3385448"/>
              <a:ext cx="2299332" cy="1760339"/>
              <a:chOff x="-190403" y="3248154"/>
              <a:chExt cx="2299495" cy="1759905"/>
            </a:xfrm>
          </p:grpSpPr>
          <p:grpSp>
            <p:nvGrpSpPr>
              <p:cNvPr id="101388" name="קבוצה 7171"/>
              <p:cNvGrpSpPr>
                <a:grpSpLocks/>
              </p:cNvGrpSpPr>
              <p:nvPr/>
            </p:nvGrpSpPr>
            <p:grpSpPr bwMode="auto">
              <a:xfrm>
                <a:off x="531184" y="3248154"/>
                <a:ext cx="1577908" cy="1759905"/>
                <a:chOff x="793137" y="3248154"/>
                <a:chExt cx="1577908" cy="1759905"/>
              </a:xfrm>
            </p:grpSpPr>
            <p:sp>
              <p:nvSpPr>
                <p:cNvPr id="7171" name="מלבן 7170"/>
                <p:cNvSpPr/>
                <p:nvPr/>
              </p:nvSpPr>
              <p:spPr>
                <a:xfrm>
                  <a:off x="877003" y="3440550"/>
                  <a:ext cx="1252686" cy="1560988"/>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0139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89998">
                  <a:off x="1238598" y="457408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95" name="קבוצה 7168"/>
                <p:cNvGrpSpPr>
                  <a:grpSpLocks/>
                </p:cNvGrpSpPr>
                <p:nvPr/>
              </p:nvGrpSpPr>
              <p:grpSpPr bwMode="auto">
                <a:xfrm>
                  <a:off x="793137" y="3248154"/>
                  <a:ext cx="1577908" cy="1759905"/>
                  <a:chOff x="793137" y="3248154"/>
                  <a:chExt cx="1577908" cy="1759905"/>
                </a:xfrm>
              </p:grpSpPr>
              <p:pic>
                <p:nvPicPr>
                  <p:cNvPr id="10140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70528">
                    <a:off x="1548687" y="4167136"/>
                    <a:ext cx="422015" cy="4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4707">
                    <a:off x="1030858" y="3922673"/>
                    <a:ext cx="417008" cy="40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408" name="קבוצה 7167"/>
                  <p:cNvGrpSpPr>
                    <a:grpSpLocks/>
                  </p:cNvGrpSpPr>
                  <p:nvPr/>
                </p:nvGrpSpPr>
                <p:grpSpPr bwMode="auto">
                  <a:xfrm>
                    <a:off x="793137" y="3248154"/>
                    <a:ext cx="1577908" cy="1759905"/>
                    <a:chOff x="254471" y="2024747"/>
                    <a:chExt cx="2536661" cy="2650936"/>
                  </a:xfrm>
                </p:grpSpPr>
                <p:grpSp>
                  <p:nvGrpSpPr>
                    <p:cNvPr id="101411" name="קבוצה 22"/>
                    <p:cNvGrpSpPr>
                      <a:grpSpLocks/>
                    </p:cNvGrpSpPr>
                    <p:nvPr/>
                  </p:nvGrpSpPr>
                  <p:grpSpPr bwMode="auto">
                    <a:xfrm>
                      <a:off x="254471" y="2024747"/>
                      <a:ext cx="2016342" cy="2650936"/>
                      <a:chOff x="1171597" y="1753704"/>
                      <a:chExt cx="2016342" cy="2650936"/>
                    </a:xfrm>
                  </p:grpSpPr>
                  <p:sp>
                    <p:nvSpPr>
                      <p:cNvPr id="14" name="מלבן 13"/>
                      <p:cNvSpPr/>
                      <p:nvPr/>
                    </p:nvSpPr>
                    <p:spPr>
                      <a:xfrm>
                        <a:off x="1786919" y="2023338"/>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מלבן 13"/>
                      <p:cNvSpPr/>
                      <p:nvPr/>
                    </p:nvSpPr>
                    <p:spPr>
                      <a:xfrm rot="16890683">
                        <a:off x="1807937" y="1856507"/>
                        <a:ext cx="743662" cy="201634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743662 w 743663"/>
                          <a:gd name="connsiteY0" fmla="*/ 608260 h 2193735"/>
                          <a:gd name="connsiteX1" fmla="*/ 574320 w 743663"/>
                          <a:gd name="connsiteY1" fmla="*/ 0 h 2193735"/>
                          <a:gd name="connsiteX2" fmla="*/ 438889 w 743663"/>
                          <a:gd name="connsiteY2" fmla="*/ 871481 h 2193735"/>
                          <a:gd name="connsiteX3" fmla="*/ 541517 w 743663"/>
                          <a:gd name="connsiteY3" fmla="*/ 935831 h 2193735"/>
                          <a:gd name="connsiteX4" fmla="*/ 541921 w 743663"/>
                          <a:gd name="connsiteY4" fmla="*/ 974512 h 2193735"/>
                          <a:gd name="connsiteX5" fmla="*/ 696467 w 743663"/>
                          <a:gd name="connsiteY5" fmla="*/ 1309363 h 2193735"/>
                          <a:gd name="connsiteX6" fmla="*/ 445531 w 743663"/>
                          <a:gd name="connsiteY6" fmla="*/ 2161477 h 2193735"/>
                          <a:gd name="connsiteX7" fmla="*/ 567 w 743663"/>
                          <a:gd name="connsiteY7" fmla="*/ 1916778 h 2193735"/>
                          <a:gd name="connsiteX8" fmla="*/ 399851 w 743663"/>
                          <a:gd name="connsiteY8" fmla="*/ 2172205 h 2193735"/>
                          <a:gd name="connsiteX9" fmla="*/ 451366 w 743663"/>
                          <a:gd name="connsiteY9" fmla="*/ 2159325 h 2193735"/>
                          <a:gd name="connsiteX10" fmla="*/ 490002 w 743663"/>
                          <a:gd name="connsiteY10" fmla="*/ 2107808 h 2193735"/>
                          <a:gd name="connsiteX11" fmla="*/ 735104 w 743663"/>
                          <a:gd name="connsiteY11" fmla="*/ 1206332 h 2193735"/>
                          <a:gd name="connsiteX12" fmla="*/ 335859 w 743663"/>
                          <a:gd name="connsiteY12" fmla="*/ 523752 h 2193735"/>
                          <a:gd name="connsiteX13" fmla="*/ 743662 w 743663"/>
                          <a:gd name="connsiteY13" fmla="*/ 608260 h 2193735"/>
                          <a:gd name="connsiteX0" fmla="*/ 743662 w 743661"/>
                          <a:gd name="connsiteY0" fmla="*/ 611617 h 2197092"/>
                          <a:gd name="connsiteX1" fmla="*/ 574320 w 743661"/>
                          <a:gd name="connsiteY1" fmla="*/ 3357 h 2197092"/>
                          <a:gd name="connsiteX2" fmla="*/ 544934 w 743661"/>
                          <a:gd name="connsiteY2" fmla="*/ 490408 h 2197092"/>
                          <a:gd name="connsiteX3" fmla="*/ 438889 w 743661"/>
                          <a:gd name="connsiteY3" fmla="*/ 874838 h 2197092"/>
                          <a:gd name="connsiteX4" fmla="*/ 541517 w 743661"/>
                          <a:gd name="connsiteY4" fmla="*/ 939188 h 2197092"/>
                          <a:gd name="connsiteX5" fmla="*/ 541921 w 743661"/>
                          <a:gd name="connsiteY5" fmla="*/ 977869 h 2197092"/>
                          <a:gd name="connsiteX6" fmla="*/ 696467 w 743661"/>
                          <a:gd name="connsiteY6" fmla="*/ 1312720 h 2197092"/>
                          <a:gd name="connsiteX7" fmla="*/ 445531 w 743661"/>
                          <a:gd name="connsiteY7" fmla="*/ 2164834 h 2197092"/>
                          <a:gd name="connsiteX8" fmla="*/ 567 w 743661"/>
                          <a:gd name="connsiteY8" fmla="*/ 1920135 h 2197092"/>
                          <a:gd name="connsiteX9" fmla="*/ 399851 w 743661"/>
                          <a:gd name="connsiteY9" fmla="*/ 2175562 h 2197092"/>
                          <a:gd name="connsiteX10" fmla="*/ 451366 w 743661"/>
                          <a:gd name="connsiteY10" fmla="*/ 2162682 h 2197092"/>
                          <a:gd name="connsiteX11" fmla="*/ 490002 w 743661"/>
                          <a:gd name="connsiteY11" fmla="*/ 2111165 h 2197092"/>
                          <a:gd name="connsiteX12" fmla="*/ 735104 w 743661"/>
                          <a:gd name="connsiteY12" fmla="*/ 1209689 h 2197092"/>
                          <a:gd name="connsiteX13" fmla="*/ 335859 w 743661"/>
                          <a:gd name="connsiteY13" fmla="*/ 527109 h 2197092"/>
                          <a:gd name="connsiteX14" fmla="*/ 743662 w 743661"/>
                          <a:gd name="connsiteY14" fmla="*/ 611617 h 2197092"/>
                          <a:gd name="connsiteX0" fmla="*/ 743662 w 743663"/>
                          <a:gd name="connsiteY0" fmla="*/ 430867 h 2016342"/>
                          <a:gd name="connsiteX1" fmla="*/ 411328 w 743663"/>
                          <a:gd name="connsiteY1" fmla="*/ 5938 h 2016342"/>
                          <a:gd name="connsiteX2" fmla="*/ 544934 w 743663"/>
                          <a:gd name="connsiteY2" fmla="*/ 309658 h 2016342"/>
                          <a:gd name="connsiteX3" fmla="*/ 438889 w 743663"/>
                          <a:gd name="connsiteY3" fmla="*/ 694088 h 2016342"/>
                          <a:gd name="connsiteX4" fmla="*/ 541517 w 743663"/>
                          <a:gd name="connsiteY4" fmla="*/ 758438 h 2016342"/>
                          <a:gd name="connsiteX5" fmla="*/ 541921 w 743663"/>
                          <a:gd name="connsiteY5" fmla="*/ 797119 h 2016342"/>
                          <a:gd name="connsiteX6" fmla="*/ 696467 w 743663"/>
                          <a:gd name="connsiteY6" fmla="*/ 1131970 h 2016342"/>
                          <a:gd name="connsiteX7" fmla="*/ 445531 w 743663"/>
                          <a:gd name="connsiteY7" fmla="*/ 1984084 h 2016342"/>
                          <a:gd name="connsiteX8" fmla="*/ 567 w 743663"/>
                          <a:gd name="connsiteY8" fmla="*/ 1739385 h 2016342"/>
                          <a:gd name="connsiteX9" fmla="*/ 399851 w 743663"/>
                          <a:gd name="connsiteY9" fmla="*/ 1994812 h 2016342"/>
                          <a:gd name="connsiteX10" fmla="*/ 451366 w 743663"/>
                          <a:gd name="connsiteY10" fmla="*/ 1981932 h 2016342"/>
                          <a:gd name="connsiteX11" fmla="*/ 490002 w 743663"/>
                          <a:gd name="connsiteY11" fmla="*/ 1930415 h 2016342"/>
                          <a:gd name="connsiteX12" fmla="*/ 735104 w 743663"/>
                          <a:gd name="connsiteY12" fmla="*/ 1028939 h 2016342"/>
                          <a:gd name="connsiteX13" fmla="*/ 335859 w 743663"/>
                          <a:gd name="connsiteY13" fmla="*/ 346359 h 2016342"/>
                          <a:gd name="connsiteX14" fmla="*/ 743662 w 743663"/>
                          <a:gd name="connsiteY14" fmla="*/ 430867 h 201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3663" h="2016342">
                            <a:moveTo>
                              <a:pt x="743662" y="430867"/>
                            </a:moveTo>
                            <a:lnTo>
                              <a:pt x="411328" y="5938"/>
                            </a:lnTo>
                            <a:cubicBezTo>
                              <a:pt x="370522" y="-37244"/>
                              <a:pt x="567506" y="164411"/>
                              <a:pt x="544934" y="309658"/>
                            </a:cubicBezTo>
                            <a:cubicBezTo>
                              <a:pt x="522362" y="454905"/>
                              <a:pt x="431774" y="596311"/>
                              <a:pt x="438889" y="694088"/>
                            </a:cubicBezTo>
                            <a:cubicBezTo>
                              <a:pt x="517135" y="798545"/>
                              <a:pt x="517906" y="741266"/>
                              <a:pt x="541517" y="758438"/>
                            </a:cubicBezTo>
                            <a:cubicBezTo>
                              <a:pt x="565128" y="775610"/>
                              <a:pt x="496778" y="734864"/>
                              <a:pt x="541921" y="797119"/>
                            </a:cubicBezTo>
                            <a:cubicBezTo>
                              <a:pt x="587064" y="859374"/>
                              <a:pt x="678188" y="841844"/>
                              <a:pt x="696467" y="1131970"/>
                            </a:cubicBezTo>
                            <a:lnTo>
                              <a:pt x="445531" y="1984084"/>
                            </a:lnTo>
                            <a:lnTo>
                              <a:pt x="567" y="1739385"/>
                            </a:lnTo>
                            <a:cubicBezTo>
                              <a:pt x="-15632" y="1758345"/>
                              <a:pt x="320425" y="1945802"/>
                              <a:pt x="399851" y="1994812"/>
                            </a:cubicBezTo>
                            <a:cubicBezTo>
                              <a:pt x="470691" y="2052408"/>
                              <a:pt x="438487" y="1975493"/>
                              <a:pt x="451366" y="1981932"/>
                            </a:cubicBezTo>
                            <a:cubicBezTo>
                              <a:pt x="464245" y="1988371"/>
                              <a:pt x="438419" y="2003388"/>
                              <a:pt x="490002" y="1930415"/>
                            </a:cubicBezTo>
                            <a:cubicBezTo>
                              <a:pt x="541585" y="1754411"/>
                              <a:pt x="769380" y="1331585"/>
                              <a:pt x="735104" y="1028939"/>
                            </a:cubicBezTo>
                            <a:cubicBezTo>
                              <a:pt x="700828" y="726293"/>
                              <a:pt x="318761" y="575319"/>
                              <a:pt x="335859" y="346359"/>
                            </a:cubicBezTo>
                            <a:lnTo>
                              <a:pt x="743662" y="430867"/>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מלבן 13"/>
                      <p:cNvSpPr/>
                      <p:nvPr/>
                    </p:nvSpPr>
                    <p:spPr>
                      <a:xfrm rot="1422859">
                        <a:off x="1939918" y="1753704"/>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מלבן 13"/>
                      <p:cNvSpPr/>
                      <p:nvPr/>
                    </p:nvSpPr>
                    <p:spPr>
                      <a:xfrm>
                        <a:off x="1875418" y="19061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מלבן 13"/>
                      <p:cNvSpPr/>
                      <p:nvPr/>
                    </p:nvSpPr>
                    <p:spPr>
                      <a:xfrm>
                        <a:off x="2180218" y="2210905"/>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29" name="מלבן 13"/>
                    <p:cNvSpPr/>
                    <p:nvPr/>
                  </p:nvSpPr>
                  <p:spPr>
                    <a:xfrm rot="2341142">
                      <a:off x="936493" y="2321032"/>
                      <a:ext cx="738600" cy="219373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01413" name="קבוצה 29"/>
                    <p:cNvGrpSpPr>
                      <a:grpSpLocks/>
                    </p:cNvGrpSpPr>
                    <p:nvPr/>
                  </p:nvGrpSpPr>
                  <p:grpSpPr bwMode="auto">
                    <a:xfrm>
                      <a:off x="526598" y="2024749"/>
                      <a:ext cx="2264534" cy="2355686"/>
                      <a:chOff x="526598" y="2024749"/>
                      <a:chExt cx="2264534" cy="2355686"/>
                    </a:xfrm>
                  </p:grpSpPr>
                  <p:sp>
                    <p:nvSpPr>
                      <p:cNvPr id="31" name="מלבן 13"/>
                      <p:cNvSpPr/>
                      <p:nvPr/>
                    </p:nvSpPr>
                    <p:spPr>
                      <a:xfrm rot="2380183">
                        <a:off x="1022194" y="2024749"/>
                        <a:ext cx="403298" cy="235568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 name="מלבן 13"/>
                      <p:cNvSpPr/>
                      <p:nvPr/>
                    </p:nvSpPr>
                    <p:spPr>
                      <a:xfrm rot="18767480">
                        <a:off x="1405358" y="1928422"/>
                        <a:ext cx="507013" cy="226453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297014 w 507013"/>
                          <a:gd name="connsiteY0" fmla="*/ 0 h 2264534"/>
                          <a:gd name="connsiteX1" fmla="*/ 342733 w 507013"/>
                          <a:gd name="connsiteY1" fmla="*/ 0 h 2264534"/>
                          <a:gd name="connsiteX2" fmla="*/ 207302 w 507013"/>
                          <a:gd name="connsiteY2" fmla="*/ 871481 h 2264534"/>
                          <a:gd name="connsiteX3" fmla="*/ 309930 w 507013"/>
                          <a:gd name="connsiteY3" fmla="*/ 935831 h 2264534"/>
                          <a:gd name="connsiteX4" fmla="*/ 310334 w 507013"/>
                          <a:gd name="connsiteY4" fmla="*/ 974512 h 2264534"/>
                          <a:gd name="connsiteX5" fmla="*/ 464880 w 507013"/>
                          <a:gd name="connsiteY5" fmla="*/ 1309363 h 2264534"/>
                          <a:gd name="connsiteX6" fmla="*/ 213944 w 507013"/>
                          <a:gd name="connsiteY6" fmla="*/ 2161477 h 2264534"/>
                          <a:gd name="connsiteX7" fmla="*/ 1694 w 507013"/>
                          <a:gd name="connsiteY7" fmla="*/ 2262953 h 2264534"/>
                          <a:gd name="connsiteX8" fmla="*/ 168264 w 507013"/>
                          <a:gd name="connsiteY8" fmla="*/ 2172205 h 2264534"/>
                          <a:gd name="connsiteX9" fmla="*/ 219779 w 507013"/>
                          <a:gd name="connsiteY9" fmla="*/ 2159325 h 2264534"/>
                          <a:gd name="connsiteX10" fmla="*/ 258415 w 507013"/>
                          <a:gd name="connsiteY10" fmla="*/ 2107808 h 2264534"/>
                          <a:gd name="connsiteX11" fmla="*/ 503517 w 507013"/>
                          <a:gd name="connsiteY11" fmla="*/ 1206332 h 2264534"/>
                          <a:gd name="connsiteX12" fmla="*/ 104272 w 507013"/>
                          <a:gd name="connsiteY12" fmla="*/ 523752 h 2264534"/>
                          <a:gd name="connsiteX13" fmla="*/ 297014 w 507013"/>
                          <a:gd name="connsiteY13" fmla="*/ 0 h 226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013" h="2264534">
                            <a:moveTo>
                              <a:pt x="297014" y="0"/>
                            </a:moveTo>
                            <a:lnTo>
                              <a:pt x="342733" y="0"/>
                            </a:lnTo>
                            <a:cubicBezTo>
                              <a:pt x="340519" y="290494"/>
                              <a:pt x="209516" y="580987"/>
                              <a:pt x="207302" y="871481"/>
                            </a:cubicBezTo>
                            <a:cubicBezTo>
                              <a:pt x="285548" y="975938"/>
                              <a:pt x="286319" y="918659"/>
                              <a:pt x="309930" y="935831"/>
                            </a:cubicBezTo>
                            <a:cubicBezTo>
                              <a:pt x="333541" y="953003"/>
                              <a:pt x="265191" y="912257"/>
                              <a:pt x="310334" y="974512"/>
                            </a:cubicBezTo>
                            <a:cubicBezTo>
                              <a:pt x="355477" y="1036767"/>
                              <a:pt x="446601" y="1019237"/>
                              <a:pt x="464880" y="1309363"/>
                            </a:cubicBezTo>
                            <a:lnTo>
                              <a:pt x="213944" y="2161477"/>
                            </a:lnTo>
                            <a:lnTo>
                              <a:pt x="1694" y="2262953"/>
                            </a:lnTo>
                            <a:cubicBezTo>
                              <a:pt x="-14505" y="2281913"/>
                              <a:pt x="88838" y="2123195"/>
                              <a:pt x="168264" y="2172205"/>
                            </a:cubicBezTo>
                            <a:cubicBezTo>
                              <a:pt x="239104" y="2229801"/>
                              <a:pt x="206900" y="2152886"/>
                              <a:pt x="219779" y="2159325"/>
                            </a:cubicBezTo>
                            <a:cubicBezTo>
                              <a:pt x="232658" y="2165764"/>
                              <a:pt x="206832" y="2180781"/>
                              <a:pt x="258415" y="2107808"/>
                            </a:cubicBezTo>
                            <a:cubicBezTo>
                              <a:pt x="309998" y="1931804"/>
                              <a:pt x="537793" y="1508978"/>
                              <a:pt x="503517" y="1206332"/>
                            </a:cubicBezTo>
                            <a:cubicBezTo>
                              <a:pt x="469241" y="903686"/>
                              <a:pt x="87174" y="752712"/>
                              <a:pt x="104272" y="523752"/>
                            </a:cubicBezTo>
                            <a:lnTo>
                              <a:pt x="297014"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pic>
                <p:nvPicPr>
                  <p:cNvPr id="36" name="Picture 12"/>
                  <p:cNvPicPr>
                    <a:picLocks noChangeAspect="1" noChangeArrowheads="1"/>
                  </p:cNvPicPr>
                  <p:nvPr/>
                </p:nvPicPr>
                <p:blipFill>
                  <a:blip r:embed="rId4" cstate="print">
                    <a:extLst/>
                  </a:blip>
                  <a:srcRect/>
                  <a:stretch>
                    <a:fillRect/>
                  </a:stretch>
                </p:blipFill>
                <p:spPr bwMode="auto">
                  <a:xfrm>
                    <a:off x="1528440" y="3551681"/>
                    <a:ext cx="477265" cy="464706"/>
                  </a:xfrm>
                  <a:prstGeom prst="rect">
                    <a:avLst/>
                  </a:prstGeom>
                  <a:noFill/>
                  <a:ln>
                    <a:noFill/>
                  </a:ln>
                  <a:effectLst/>
                  <a:scene3d>
                    <a:camera prst="isometricOffAxis1Left"/>
                    <a:lightRig rig="threePt" dir="t"/>
                  </a:scene3d>
                  <a:extLst/>
                </p:spPr>
              </p:pic>
              <p:sp>
                <p:nvSpPr>
                  <p:cNvPr id="37" name="מלבן 13"/>
                  <p:cNvSpPr/>
                  <p:nvPr/>
                </p:nvSpPr>
                <p:spPr>
                  <a:xfrm>
                    <a:off x="1723950" y="3295572"/>
                    <a:ext cx="250868" cy="156389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41" name="מלבן 13"/>
                <p:cNvSpPr/>
                <p:nvPr/>
              </p:nvSpPr>
              <p:spPr>
                <a:xfrm>
                  <a:off x="1054102" y="4209106"/>
                  <a:ext cx="459440" cy="764254"/>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3" name="מלבן 13"/>
                <p:cNvSpPr/>
                <p:nvPr/>
              </p:nvSpPr>
              <p:spPr>
                <a:xfrm>
                  <a:off x="1753100" y="4110363"/>
                  <a:ext cx="250868" cy="824685"/>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 name="connsiteX0" fmla="*/ 193299 w 403298"/>
                    <a:gd name="connsiteY0" fmla="*/ 0 h 2355686"/>
                    <a:gd name="connsiteX1" fmla="*/ 239018 w 403298"/>
                    <a:gd name="connsiteY1" fmla="*/ 0 h 2355686"/>
                    <a:gd name="connsiteX2" fmla="*/ 103587 w 403298"/>
                    <a:gd name="connsiteY2" fmla="*/ 871481 h 2355686"/>
                    <a:gd name="connsiteX3" fmla="*/ 206215 w 403298"/>
                    <a:gd name="connsiteY3" fmla="*/ 935831 h 2355686"/>
                    <a:gd name="connsiteX4" fmla="*/ 206619 w 403298"/>
                    <a:gd name="connsiteY4" fmla="*/ 974512 h 2355686"/>
                    <a:gd name="connsiteX5" fmla="*/ 361165 w 403298"/>
                    <a:gd name="connsiteY5" fmla="*/ 1309363 h 2355686"/>
                    <a:gd name="connsiteX6" fmla="*/ 110229 w 403298"/>
                    <a:gd name="connsiteY6" fmla="*/ 2161477 h 2355686"/>
                    <a:gd name="connsiteX7" fmla="*/ 206177 w 403298"/>
                    <a:gd name="connsiteY7" fmla="*/ 2354659 h 2355686"/>
                    <a:gd name="connsiteX8" fmla="*/ 64549 w 403298"/>
                    <a:gd name="connsiteY8" fmla="*/ 2172205 h 2355686"/>
                    <a:gd name="connsiteX9" fmla="*/ 116064 w 403298"/>
                    <a:gd name="connsiteY9" fmla="*/ 2159325 h 2355686"/>
                    <a:gd name="connsiteX10" fmla="*/ 154700 w 403298"/>
                    <a:gd name="connsiteY10" fmla="*/ 2107808 h 2355686"/>
                    <a:gd name="connsiteX11" fmla="*/ 399802 w 403298"/>
                    <a:gd name="connsiteY11" fmla="*/ 1206332 h 2355686"/>
                    <a:gd name="connsiteX12" fmla="*/ 557 w 403298"/>
                    <a:gd name="connsiteY12" fmla="*/ 523752 h 2355686"/>
                    <a:gd name="connsiteX13" fmla="*/ 193299 w 403298"/>
                    <a:gd name="connsiteY13" fmla="*/ 0 h 23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298" h="2355686">
                      <a:moveTo>
                        <a:pt x="193299" y="0"/>
                      </a:moveTo>
                      <a:lnTo>
                        <a:pt x="239018" y="0"/>
                      </a:lnTo>
                      <a:cubicBezTo>
                        <a:pt x="236804" y="290494"/>
                        <a:pt x="105801" y="580987"/>
                        <a:pt x="103587" y="871481"/>
                      </a:cubicBezTo>
                      <a:cubicBezTo>
                        <a:pt x="181833" y="975938"/>
                        <a:pt x="182604" y="918659"/>
                        <a:pt x="206215" y="935831"/>
                      </a:cubicBezTo>
                      <a:cubicBezTo>
                        <a:pt x="229826" y="953003"/>
                        <a:pt x="161476" y="912257"/>
                        <a:pt x="206619" y="974512"/>
                      </a:cubicBezTo>
                      <a:cubicBezTo>
                        <a:pt x="251762" y="1036767"/>
                        <a:pt x="342886" y="1019237"/>
                        <a:pt x="361165" y="1309363"/>
                      </a:cubicBezTo>
                      <a:lnTo>
                        <a:pt x="110229" y="2161477"/>
                      </a:lnTo>
                      <a:lnTo>
                        <a:pt x="206177" y="2354659"/>
                      </a:lnTo>
                      <a:cubicBezTo>
                        <a:pt x="189978" y="2373619"/>
                        <a:pt x="-14877" y="2123195"/>
                        <a:pt x="64549" y="2172205"/>
                      </a:cubicBezTo>
                      <a:cubicBezTo>
                        <a:pt x="135389" y="2229801"/>
                        <a:pt x="103185" y="2152886"/>
                        <a:pt x="116064" y="2159325"/>
                      </a:cubicBezTo>
                      <a:cubicBezTo>
                        <a:pt x="128943" y="2165764"/>
                        <a:pt x="103117" y="2180781"/>
                        <a:pt x="154700" y="2107808"/>
                      </a:cubicBezTo>
                      <a:cubicBezTo>
                        <a:pt x="206283" y="1931804"/>
                        <a:pt x="434078" y="1508978"/>
                        <a:pt x="399802" y="1206332"/>
                      </a:cubicBezTo>
                      <a:cubicBezTo>
                        <a:pt x="365526" y="903686"/>
                        <a:pt x="-16541" y="752712"/>
                        <a:pt x="557" y="523752"/>
                      </a:cubicBezTo>
                      <a:lnTo>
                        <a:pt x="193299"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מלבן 13"/>
                <p:cNvSpPr/>
                <p:nvPr/>
              </p:nvSpPr>
              <p:spPr>
                <a:xfrm rot="3970744">
                  <a:off x="1537351" y="4241800"/>
                  <a:ext cx="459440" cy="74900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5" name="מלבן 13"/>
                <p:cNvSpPr/>
                <p:nvPr/>
              </p:nvSpPr>
              <p:spPr>
                <a:xfrm rot="4942492">
                  <a:off x="1319074" y="3129469"/>
                  <a:ext cx="459440" cy="1160790"/>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6" name="מלבן 13"/>
                <p:cNvSpPr/>
                <p:nvPr/>
              </p:nvSpPr>
              <p:spPr>
                <a:xfrm rot="4818257">
                  <a:off x="1227986" y="4322959"/>
                  <a:ext cx="459440" cy="855046"/>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7" name="מלבן 13"/>
                <p:cNvSpPr/>
                <p:nvPr/>
              </p:nvSpPr>
              <p:spPr>
                <a:xfrm rot="2800250">
                  <a:off x="1601440" y="3383292"/>
                  <a:ext cx="459440" cy="568982"/>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8" name="מלבן 13"/>
                <p:cNvSpPr/>
                <p:nvPr/>
              </p:nvSpPr>
              <p:spPr>
                <a:xfrm rot="20400729">
                  <a:off x="1688089" y="3979652"/>
                  <a:ext cx="459440" cy="87460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9" name="מלבן 13"/>
                <p:cNvSpPr/>
                <p:nvPr/>
              </p:nvSpPr>
              <p:spPr>
                <a:xfrm rot="5776737">
                  <a:off x="1620097" y="4490372"/>
                  <a:ext cx="459440" cy="512553"/>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0" name="מלבן 13"/>
                <p:cNvSpPr/>
                <p:nvPr/>
              </p:nvSpPr>
              <p:spPr>
                <a:xfrm>
                  <a:off x="1774248" y="3486465"/>
                  <a:ext cx="459440"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1" name="מלבן 13"/>
                <p:cNvSpPr/>
                <p:nvPr/>
              </p:nvSpPr>
              <p:spPr>
                <a:xfrm>
                  <a:off x="943048" y="3501730"/>
                  <a:ext cx="298673" cy="1456378"/>
                </a:xfrm>
                <a:custGeom>
                  <a:avLst/>
                  <a:gdLst>
                    <a:gd name="connsiteX0" fmla="*/ 0 w 45719"/>
                    <a:gd name="connsiteY0" fmla="*/ 0 h 2753905"/>
                    <a:gd name="connsiteX1" fmla="*/ 45719 w 45719"/>
                    <a:gd name="connsiteY1" fmla="*/ 0 h 2753905"/>
                    <a:gd name="connsiteX2" fmla="*/ 45719 w 45719"/>
                    <a:gd name="connsiteY2" fmla="*/ 2753905 h 2753905"/>
                    <a:gd name="connsiteX3" fmla="*/ 0 w 45719"/>
                    <a:gd name="connsiteY3" fmla="*/ 2753905 h 2753905"/>
                    <a:gd name="connsiteX4" fmla="*/ 0 w 45719"/>
                    <a:gd name="connsiteY4" fmla="*/ 0 h 2753905"/>
                    <a:gd name="connsiteX0" fmla="*/ 192742 w 238461"/>
                    <a:gd name="connsiteY0" fmla="*/ 0 h 2753905"/>
                    <a:gd name="connsiteX1" fmla="*/ 238461 w 238461"/>
                    <a:gd name="connsiteY1" fmla="*/ 0 h 2753905"/>
                    <a:gd name="connsiteX2" fmla="*/ 238461 w 238461"/>
                    <a:gd name="connsiteY2" fmla="*/ 2753905 h 2753905"/>
                    <a:gd name="connsiteX3" fmla="*/ 192742 w 238461"/>
                    <a:gd name="connsiteY3" fmla="*/ 2753905 h 2753905"/>
                    <a:gd name="connsiteX4" fmla="*/ 0 w 238461"/>
                    <a:gd name="connsiteY4" fmla="*/ 523752 h 2753905"/>
                    <a:gd name="connsiteX5" fmla="*/ 192742 w 238461"/>
                    <a:gd name="connsiteY5" fmla="*/ 0 h 2753905"/>
                    <a:gd name="connsiteX0" fmla="*/ 192742 w 238461"/>
                    <a:gd name="connsiteY0" fmla="*/ 0 h 2753905"/>
                    <a:gd name="connsiteX1" fmla="*/ 238461 w 238461"/>
                    <a:gd name="connsiteY1" fmla="*/ 0 h 2753905"/>
                    <a:gd name="connsiteX2" fmla="*/ 64394 w 238461"/>
                    <a:gd name="connsiteY2" fmla="*/ 871481 h 2753905"/>
                    <a:gd name="connsiteX3" fmla="*/ 238461 w 238461"/>
                    <a:gd name="connsiteY3" fmla="*/ 2753905 h 2753905"/>
                    <a:gd name="connsiteX4" fmla="*/ 192742 w 238461"/>
                    <a:gd name="connsiteY4" fmla="*/ 2753905 h 2753905"/>
                    <a:gd name="connsiteX5" fmla="*/ 0 w 238461"/>
                    <a:gd name="connsiteY5" fmla="*/ 523752 h 2753905"/>
                    <a:gd name="connsiteX6" fmla="*/ 192742 w 238461"/>
                    <a:gd name="connsiteY6" fmla="*/ 0 h 2753905"/>
                    <a:gd name="connsiteX0" fmla="*/ 193295 w 402519"/>
                    <a:gd name="connsiteY0" fmla="*/ 0 h 2753905"/>
                    <a:gd name="connsiteX1" fmla="*/ 239014 w 402519"/>
                    <a:gd name="connsiteY1" fmla="*/ 0 h 2753905"/>
                    <a:gd name="connsiteX2" fmla="*/ 64947 w 402519"/>
                    <a:gd name="connsiteY2" fmla="*/ 871481 h 2753905"/>
                    <a:gd name="connsiteX3" fmla="*/ 239014 w 402519"/>
                    <a:gd name="connsiteY3" fmla="*/ 2753905 h 2753905"/>
                    <a:gd name="connsiteX4" fmla="*/ 193295 w 402519"/>
                    <a:gd name="connsiteY4" fmla="*/ 2753905 h 2753905"/>
                    <a:gd name="connsiteX5" fmla="*/ 399798 w 402519"/>
                    <a:gd name="connsiteY5" fmla="*/ 1206332 h 2753905"/>
                    <a:gd name="connsiteX6" fmla="*/ 553 w 402519"/>
                    <a:gd name="connsiteY6" fmla="*/ 523752 h 2753905"/>
                    <a:gd name="connsiteX7" fmla="*/ 193295 w 402519"/>
                    <a:gd name="connsiteY7" fmla="*/ 0 h 2753905"/>
                    <a:gd name="connsiteX0" fmla="*/ 193295 w 402519"/>
                    <a:gd name="connsiteY0" fmla="*/ 0 h 2753905"/>
                    <a:gd name="connsiteX1" fmla="*/ 239014 w 402519"/>
                    <a:gd name="connsiteY1" fmla="*/ 0 h 2753905"/>
                    <a:gd name="connsiteX2" fmla="*/ 64947 w 402519"/>
                    <a:gd name="connsiteY2" fmla="*/ 871481 h 2753905"/>
                    <a:gd name="connsiteX3" fmla="*/ 361161 w 402519"/>
                    <a:gd name="connsiteY3" fmla="*/ 1309363 h 2753905"/>
                    <a:gd name="connsiteX4" fmla="*/ 239014 w 402519"/>
                    <a:gd name="connsiteY4" fmla="*/ 2753905 h 2753905"/>
                    <a:gd name="connsiteX5" fmla="*/ 193295 w 402519"/>
                    <a:gd name="connsiteY5" fmla="*/ 2753905 h 2753905"/>
                    <a:gd name="connsiteX6" fmla="*/ 399798 w 402519"/>
                    <a:gd name="connsiteY6" fmla="*/ 1206332 h 2753905"/>
                    <a:gd name="connsiteX7" fmla="*/ 553 w 402519"/>
                    <a:gd name="connsiteY7" fmla="*/ 523752 h 2753905"/>
                    <a:gd name="connsiteX8" fmla="*/ 193295 w 402519"/>
                    <a:gd name="connsiteY8" fmla="*/ 0 h 2753905"/>
                    <a:gd name="connsiteX0" fmla="*/ 193295 w 402519"/>
                    <a:gd name="connsiteY0" fmla="*/ 0 h 2753905"/>
                    <a:gd name="connsiteX1" fmla="*/ 239014 w 402519"/>
                    <a:gd name="connsiteY1" fmla="*/ 0 h 2753905"/>
                    <a:gd name="connsiteX2" fmla="*/ 64947 w 402519"/>
                    <a:gd name="connsiteY2" fmla="*/ 871481 h 2753905"/>
                    <a:gd name="connsiteX3" fmla="*/ 206615 w 402519"/>
                    <a:gd name="connsiteY3" fmla="*/ 974512 h 2753905"/>
                    <a:gd name="connsiteX4" fmla="*/ 361161 w 402519"/>
                    <a:gd name="connsiteY4" fmla="*/ 1309363 h 2753905"/>
                    <a:gd name="connsiteX5" fmla="*/ 239014 w 402519"/>
                    <a:gd name="connsiteY5" fmla="*/ 2753905 h 2753905"/>
                    <a:gd name="connsiteX6" fmla="*/ 193295 w 402519"/>
                    <a:gd name="connsiteY6" fmla="*/ 2753905 h 2753905"/>
                    <a:gd name="connsiteX7" fmla="*/ 399798 w 402519"/>
                    <a:gd name="connsiteY7" fmla="*/ 1206332 h 2753905"/>
                    <a:gd name="connsiteX8" fmla="*/ 553 w 402519"/>
                    <a:gd name="connsiteY8" fmla="*/ 523752 h 2753905"/>
                    <a:gd name="connsiteX9" fmla="*/ 193295 w 402519"/>
                    <a:gd name="connsiteY9" fmla="*/ 0 h 2753905"/>
                    <a:gd name="connsiteX0" fmla="*/ 193295 w 402519"/>
                    <a:gd name="connsiteY0" fmla="*/ 0 h 2753905"/>
                    <a:gd name="connsiteX1" fmla="*/ 239014 w 402519"/>
                    <a:gd name="connsiteY1" fmla="*/ 0 h 2753905"/>
                    <a:gd name="connsiteX2" fmla="*/ 64947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239014 w 402519"/>
                    <a:gd name="connsiteY6" fmla="*/ 275390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5 w 402519"/>
                    <a:gd name="connsiteY0" fmla="*/ 0 h 2753905"/>
                    <a:gd name="connsiteX1" fmla="*/ 239014 w 402519"/>
                    <a:gd name="connsiteY1" fmla="*/ 0 h 2753905"/>
                    <a:gd name="connsiteX2" fmla="*/ 103583 w 402519"/>
                    <a:gd name="connsiteY2" fmla="*/ 871481 h 2753905"/>
                    <a:gd name="connsiteX3" fmla="*/ 206211 w 402519"/>
                    <a:gd name="connsiteY3" fmla="*/ 935831 h 2753905"/>
                    <a:gd name="connsiteX4" fmla="*/ 206615 w 402519"/>
                    <a:gd name="connsiteY4" fmla="*/ 974512 h 2753905"/>
                    <a:gd name="connsiteX5" fmla="*/ 361161 w 402519"/>
                    <a:gd name="connsiteY5" fmla="*/ 1309363 h 2753905"/>
                    <a:gd name="connsiteX6" fmla="*/ 342045 w 402519"/>
                    <a:gd name="connsiteY6" fmla="*/ 2522085 h 2753905"/>
                    <a:gd name="connsiteX7" fmla="*/ 193295 w 402519"/>
                    <a:gd name="connsiteY7" fmla="*/ 2753905 h 2753905"/>
                    <a:gd name="connsiteX8" fmla="*/ 399798 w 402519"/>
                    <a:gd name="connsiteY8" fmla="*/ 1206332 h 2753905"/>
                    <a:gd name="connsiteX9" fmla="*/ 553 w 402519"/>
                    <a:gd name="connsiteY9" fmla="*/ 523752 h 2753905"/>
                    <a:gd name="connsiteX10" fmla="*/ 193295 w 402519"/>
                    <a:gd name="connsiteY10" fmla="*/ 0 h 2753905"/>
                    <a:gd name="connsiteX0" fmla="*/ 193298 w 407425"/>
                    <a:gd name="connsiteY0" fmla="*/ 0 h 2753905"/>
                    <a:gd name="connsiteX1" fmla="*/ 239017 w 407425"/>
                    <a:gd name="connsiteY1" fmla="*/ 0 h 2753905"/>
                    <a:gd name="connsiteX2" fmla="*/ 103586 w 407425"/>
                    <a:gd name="connsiteY2" fmla="*/ 871481 h 2753905"/>
                    <a:gd name="connsiteX3" fmla="*/ 206214 w 407425"/>
                    <a:gd name="connsiteY3" fmla="*/ 935831 h 2753905"/>
                    <a:gd name="connsiteX4" fmla="*/ 206618 w 407425"/>
                    <a:gd name="connsiteY4" fmla="*/ 974512 h 2753905"/>
                    <a:gd name="connsiteX5" fmla="*/ 361164 w 407425"/>
                    <a:gd name="connsiteY5" fmla="*/ 1309363 h 2753905"/>
                    <a:gd name="connsiteX6" fmla="*/ 342048 w 407425"/>
                    <a:gd name="connsiteY6" fmla="*/ 2522085 h 2753905"/>
                    <a:gd name="connsiteX7" fmla="*/ 193298 w 407425"/>
                    <a:gd name="connsiteY7" fmla="*/ 2753905 h 2753905"/>
                    <a:gd name="connsiteX8" fmla="*/ 309245 w 407425"/>
                    <a:gd name="connsiteY8" fmla="*/ 2339628 h 2753905"/>
                    <a:gd name="connsiteX9" fmla="*/ 399801 w 407425"/>
                    <a:gd name="connsiteY9" fmla="*/ 1206332 h 2753905"/>
                    <a:gd name="connsiteX10" fmla="*/ 556 w 407425"/>
                    <a:gd name="connsiteY10" fmla="*/ 523752 h 2753905"/>
                    <a:gd name="connsiteX11" fmla="*/ 193298 w 407425"/>
                    <a:gd name="connsiteY11" fmla="*/ 0 h 2753905"/>
                    <a:gd name="connsiteX0" fmla="*/ 528627 w 742754"/>
                    <a:gd name="connsiteY0" fmla="*/ 0 h 2522085"/>
                    <a:gd name="connsiteX1" fmla="*/ 574346 w 742754"/>
                    <a:gd name="connsiteY1" fmla="*/ 0 h 2522085"/>
                    <a:gd name="connsiteX2" fmla="*/ 438915 w 742754"/>
                    <a:gd name="connsiteY2" fmla="*/ 871481 h 2522085"/>
                    <a:gd name="connsiteX3" fmla="*/ 541543 w 742754"/>
                    <a:gd name="connsiteY3" fmla="*/ 935831 h 2522085"/>
                    <a:gd name="connsiteX4" fmla="*/ 541947 w 742754"/>
                    <a:gd name="connsiteY4" fmla="*/ 974512 h 2522085"/>
                    <a:gd name="connsiteX5" fmla="*/ 696493 w 742754"/>
                    <a:gd name="connsiteY5" fmla="*/ 1309363 h 2522085"/>
                    <a:gd name="connsiteX6" fmla="*/ 677377 w 742754"/>
                    <a:gd name="connsiteY6" fmla="*/ 2522085 h 2522085"/>
                    <a:gd name="connsiteX7" fmla="*/ 593 w 742754"/>
                    <a:gd name="connsiteY7" fmla="*/ 1916778 h 2522085"/>
                    <a:gd name="connsiteX8" fmla="*/ 644574 w 742754"/>
                    <a:gd name="connsiteY8" fmla="*/ 2339628 h 2522085"/>
                    <a:gd name="connsiteX9" fmla="*/ 735130 w 742754"/>
                    <a:gd name="connsiteY9" fmla="*/ 1206332 h 2522085"/>
                    <a:gd name="connsiteX10" fmla="*/ 335885 w 742754"/>
                    <a:gd name="connsiteY10" fmla="*/ 523752 h 2522085"/>
                    <a:gd name="connsiteX11" fmla="*/ 528627 w 742754"/>
                    <a:gd name="connsiteY11" fmla="*/ 0 h 2522085"/>
                    <a:gd name="connsiteX0" fmla="*/ 528627 w 742754"/>
                    <a:gd name="connsiteY0" fmla="*/ 0 h 2431933"/>
                    <a:gd name="connsiteX1" fmla="*/ 574346 w 742754"/>
                    <a:gd name="connsiteY1" fmla="*/ 0 h 2431933"/>
                    <a:gd name="connsiteX2" fmla="*/ 438915 w 742754"/>
                    <a:gd name="connsiteY2" fmla="*/ 871481 h 2431933"/>
                    <a:gd name="connsiteX3" fmla="*/ 541543 w 742754"/>
                    <a:gd name="connsiteY3" fmla="*/ 935831 h 2431933"/>
                    <a:gd name="connsiteX4" fmla="*/ 541947 w 742754"/>
                    <a:gd name="connsiteY4" fmla="*/ 974512 h 2431933"/>
                    <a:gd name="connsiteX5" fmla="*/ 696493 w 742754"/>
                    <a:gd name="connsiteY5" fmla="*/ 1309363 h 2431933"/>
                    <a:gd name="connsiteX6" fmla="*/ 612983 w 742754"/>
                    <a:gd name="connsiteY6" fmla="*/ 2431933 h 2431933"/>
                    <a:gd name="connsiteX7" fmla="*/ 593 w 742754"/>
                    <a:gd name="connsiteY7" fmla="*/ 1916778 h 2431933"/>
                    <a:gd name="connsiteX8" fmla="*/ 644574 w 742754"/>
                    <a:gd name="connsiteY8" fmla="*/ 2339628 h 2431933"/>
                    <a:gd name="connsiteX9" fmla="*/ 735130 w 742754"/>
                    <a:gd name="connsiteY9" fmla="*/ 1206332 h 2431933"/>
                    <a:gd name="connsiteX10" fmla="*/ 335885 w 742754"/>
                    <a:gd name="connsiteY10" fmla="*/ 523752 h 2431933"/>
                    <a:gd name="connsiteX11" fmla="*/ 528627 w 742754"/>
                    <a:gd name="connsiteY11" fmla="*/ 0 h 2431933"/>
                    <a:gd name="connsiteX0" fmla="*/ 528627 w 742754"/>
                    <a:gd name="connsiteY0" fmla="*/ 0 h 2396088"/>
                    <a:gd name="connsiteX1" fmla="*/ 574346 w 742754"/>
                    <a:gd name="connsiteY1" fmla="*/ 0 h 2396088"/>
                    <a:gd name="connsiteX2" fmla="*/ 438915 w 742754"/>
                    <a:gd name="connsiteY2" fmla="*/ 871481 h 2396088"/>
                    <a:gd name="connsiteX3" fmla="*/ 541543 w 742754"/>
                    <a:gd name="connsiteY3" fmla="*/ 935831 h 2396088"/>
                    <a:gd name="connsiteX4" fmla="*/ 541947 w 742754"/>
                    <a:gd name="connsiteY4" fmla="*/ 974512 h 2396088"/>
                    <a:gd name="connsiteX5" fmla="*/ 696493 w 742754"/>
                    <a:gd name="connsiteY5" fmla="*/ 1309363 h 2396088"/>
                    <a:gd name="connsiteX6" fmla="*/ 445557 w 742754"/>
                    <a:gd name="connsiteY6" fmla="*/ 2161477 h 2396088"/>
                    <a:gd name="connsiteX7" fmla="*/ 593 w 742754"/>
                    <a:gd name="connsiteY7" fmla="*/ 1916778 h 2396088"/>
                    <a:gd name="connsiteX8" fmla="*/ 644574 w 742754"/>
                    <a:gd name="connsiteY8" fmla="*/ 2339628 h 2396088"/>
                    <a:gd name="connsiteX9" fmla="*/ 735130 w 742754"/>
                    <a:gd name="connsiteY9" fmla="*/ 1206332 h 2396088"/>
                    <a:gd name="connsiteX10" fmla="*/ 335885 w 742754"/>
                    <a:gd name="connsiteY10" fmla="*/ 523752 h 2396088"/>
                    <a:gd name="connsiteX11" fmla="*/ 528627 w 742754"/>
                    <a:gd name="connsiteY11" fmla="*/ 0 h 2396088"/>
                    <a:gd name="connsiteX0" fmla="*/ 528834 w 738466"/>
                    <a:gd name="connsiteY0" fmla="*/ 0 h 2276923"/>
                    <a:gd name="connsiteX1" fmla="*/ 574553 w 738466"/>
                    <a:gd name="connsiteY1" fmla="*/ 0 h 2276923"/>
                    <a:gd name="connsiteX2" fmla="*/ 439122 w 738466"/>
                    <a:gd name="connsiteY2" fmla="*/ 871481 h 2276923"/>
                    <a:gd name="connsiteX3" fmla="*/ 541750 w 738466"/>
                    <a:gd name="connsiteY3" fmla="*/ 935831 h 2276923"/>
                    <a:gd name="connsiteX4" fmla="*/ 542154 w 738466"/>
                    <a:gd name="connsiteY4" fmla="*/ 974512 h 2276923"/>
                    <a:gd name="connsiteX5" fmla="*/ 696700 w 738466"/>
                    <a:gd name="connsiteY5" fmla="*/ 1309363 h 2276923"/>
                    <a:gd name="connsiteX6" fmla="*/ 445764 w 738466"/>
                    <a:gd name="connsiteY6" fmla="*/ 2161477 h 2276923"/>
                    <a:gd name="connsiteX7" fmla="*/ 800 w 738466"/>
                    <a:gd name="connsiteY7" fmla="*/ 1916778 h 2276923"/>
                    <a:gd name="connsiteX8" fmla="*/ 477356 w 738466"/>
                    <a:gd name="connsiteY8" fmla="*/ 2210839 h 2276923"/>
                    <a:gd name="connsiteX9" fmla="*/ 735337 w 738466"/>
                    <a:gd name="connsiteY9" fmla="*/ 1206332 h 2276923"/>
                    <a:gd name="connsiteX10" fmla="*/ 336092 w 738466"/>
                    <a:gd name="connsiteY10" fmla="*/ 523752 h 2276923"/>
                    <a:gd name="connsiteX11" fmla="*/ 528834 w 738466"/>
                    <a:gd name="connsiteY11" fmla="*/ 0 h 2276923"/>
                    <a:gd name="connsiteX0" fmla="*/ 528601 w 738595"/>
                    <a:gd name="connsiteY0" fmla="*/ 0 h 2290894"/>
                    <a:gd name="connsiteX1" fmla="*/ 574320 w 738595"/>
                    <a:gd name="connsiteY1" fmla="*/ 0 h 2290894"/>
                    <a:gd name="connsiteX2" fmla="*/ 438889 w 738595"/>
                    <a:gd name="connsiteY2" fmla="*/ 871481 h 2290894"/>
                    <a:gd name="connsiteX3" fmla="*/ 541517 w 738595"/>
                    <a:gd name="connsiteY3" fmla="*/ 935831 h 2290894"/>
                    <a:gd name="connsiteX4" fmla="*/ 541921 w 738595"/>
                    <a:gd name="connsiteY4" fmla="*/ 974512 h 2290894"/>
                    <a:gd name="connsiteX5" fmla="*/ 696467 w 738595"/>
                    <a:gd name="connsiteY5" fmla="*/ 1309363 h 2290894"/>
                    <a:gd name="connsiteX6" fmla="*/ 445531 w 738595"/>
                    <a:gd name="connsiteY6" fmla="*/ 2161477 h 2290894"/>
                    <a:gd name="connsiteX7" fmla="*/ 567 w 738595"/>
                    <a:gd name="connsiteY7" fmla="*/ 1916778 h 2290894"/>
                    <a:gd name="connsiteX8" fmla="*/ 399851 w 738595"/>
                    <a:gd name="connsiteY8" fmla="*/ 2172205 h 2290894"/>
                    <a:gd name="connsiteX9" fmla="*/ 477123 w 738595"/>
                    <a:gd name="connsiteY9" fmla="*/ 2210839 h 2290894"/>
                    <a:gd name="connsiteX10" fmla="*/ 735104 w 738595"/>
                    <a:gd name="connsiteY10" fmla="*/ 1206332 h 2290894"/>
                    <a:gd name="connsiteX11" fmla="*/ 335859 w 738595"/>
                    <a:gd name="connsiteY11" fmla="*/ 523752 h 2290894"/>
                    <a:gd name="connsiteX12" fmla="*/ 528601 w 738595"/>
                    <a:gd name="connsiteY12" fmla="*/ 0 h 2290894"/>
                    <a:gd name="connsiteX0" fmla="*/ 528601 w 738431"/>
                    <a:gd name="connsiteY0" fmla="*/ 0 h 2278725"/>
                    <a:gd name="connsiteX1" fmla="*/ 574320 w 738431"/>
                    <a:gd name="connsiteY1" fmla="*/ 0 h 2278725"/>
                    <a:gd name="connsiteX2" fmla="*/ 438889 w 738431"/>
                    <a:gd name="connsiteY2" fmla="*/ 871481 h 2278725"/>
                    <a:gd name="connsiteX3" fmla="*/ 541517 w 738431"/>
                    <a:gd name="connsiteY3" fmla="*/ 935831 h 2278725"/>
                    <a:gd name="connsiteX4" fmla="*/ 541921 w 738431"/>
                    <a:gd name="connsiteY4" fmla="*/ 974512 h 2278725"/>
                    <a:gd name="connsiteX5" fmla="*/ 696467 w 738431"/>
                    <a:gd name="connsiteY5" fmla="*/ 1309363 h 2278725"/>
                    <a:gd name="connsiteX6" fmla="*/ 445531 w 738431"/>
                    <a:gd name="connsiteY6" fmla="*/ 2161477 h 2278725"/>
                    <a:gd name="connsiteX7" fmla="*/ 567 w 738431"/>
                    <a:gd name="connsiteY7" fmla="*/ 1916778 h 2278725"/>
                    <a:gd name="connsiteX8" fmla="*/ 399851 w 738431"/>
                    <a:gd name="connsiteY8" fmla="*/ 2172205 h 2278725"/>
                    <a:gd name="connsiteX9" fmla="*/ 451366 w 738431"/>
                    <a:gd name="connsiteY9" fmla="*/ 2159325 h 2278725"/>
                    <a:gd name="connsiteX10" fmla="*/ 477123 w 738431"/>
                    <a:gd name="connsiteY10" fmla="*/ 2210839 h 2278725"/>
                    <a:gd name="connsiteX11" fmla="*/ 735104 w 738431"/>
                    <a:gd name="connsiteY11" fmla="*/ 1206332 h 2278725"/>
                    <a:gd name="connsiteX12" fmla="*/ 335859 w 738431"/>
                    <a:gd name="connsiteY12" fmla="*/ 523752 h 2278725"/>
                    <a:gd name="connsiteX13" fmla="*/ 528601 w 738431"/>
                    <a:gd name="connsiteY13" fmla="*/ 0 h 2278725"/>
                    <a:gd name="connsiteX0" fmla="*/ 528601 w 738600"/>
                    <a:gd name="connsiteY0" fmla="*/ 0 h 2204017"/>
                    <a:gd name="connsiteX1" fmla="*/ 574320 w 738600"/>
                    <a:gd name="connsiteY1" fmla="*/ 0 h 2204017"/>
                    <a:gd name="connsiteX2" fmla="*/ 438889 w 738600"/>
                    <a:gd name="connsiteY2" fmla="*/ 871481 h 2204017"/>
                    <a:gd name="connsiteX3" fmla="*/ 541517 w 738600"/>
                    <a:gd name="connsiteY3" fmla="*/ 935831 h 2204017"/>
                    <a:gd name="connsiteX4" fmla="*/ 541921 w 738600"/>
                    <a:gd name="connsiteY4" fmla="*/ 974512 h 2204017"/>
                    <a:gd name="connsiteX5" fmla="*/ 696467 w 738600"/>
                    <a:gd name="connsiteY5" fmla="*/ 1309363 h 2204017"/>
                    <a:gd name="connsiteX6" fmla="*/ 445531 w 738600"/>
                    <a:gd name="connsiteY6" fmla="*/ 2161477 h 2204017"/>
                    <a:gd name="connsiteX7" fmla="*/ 567 w 738600"/>
                    <a:gd name="connsiteY7" fmla="*/ 1916778 h 2204017"/>
                    <a:gd name="connsiteX8" fmla="*/ 399851 w 738600"/>
                    <a:gd name="connsiteY8" fmla="*/ 2172205 h 2204017"/>
                    <a:gd name="connsiteX9" fmla="*/ 451366 w 738600"/>
                    <a:gd name="connsiteY9" fmla="*/ 2159325 h 2204017"/>
                    <a:gd name="connsiteX10" fmla="*/ 490002 w 738600"/>
                    <a:gd name="connsiteY10" fmla="*/ 2107808 h 2204017"/>
                    <a:gd name="connsiteX11" fmla="*/ 735104 w 738600"/>
                    <a:gd name="connsiteY11" fmla="*/ 1206332 h 2204017"/>
                    <a:gd name="connsiteX12" fmla="*/ 335859 w 738600"/>
                    <a:gd name="connsiteY12" fmla="*/ 523752 h 2204017"/>
                    <a:gd name="connsiteX13" fmla="*/ 528601 w 738600"/>
                    <a:gd name="connsiteY13" fmla="*/ 0 h 2204017"/>
                    <a:gd name="connsiteX0" fmla="*/ 528601 w 738600"/>
                    <a:gd name="connsiteY0" fmla="*/ 0 h 2193735"/>
                    <a:gd name="connsiteX1" fmla="*/ 574320 w 738600"/>
                    <a:gd name="connsiteY1" fmla="*/ 0 h 2193735"/>
                    <a:gd name="connsiteX2" fmla="*/ 438889 w 738600"/>
                    <a:gd name="connsiteY2" fmla="*/ 871481 h 2193735"/>
                    <a:gd name="connsiteX3" fmla="*/ 541517 w 738600"/>
                    <a:gd name="connsiteY3" fmla="*/ 935831 h 2193735"/>
                    <a:gd name="connsiteX4" fmla="*/ 541921 w 738600"/>
                    <a:gd name="connsiteY4" fmla="*/ 974512 h 2193735"/>
                    <a:gd name="connsiteX5" fmla="*/ 696467 w 738600"/>
                    <a:gd name="connsiteY5" fmla="*/ 1309363 h 2193735"/>
                    <a:gd name="connsiteX6" fmla="*/ 445531 w 738600"/>
                    <a:gd name="connsiteY6" fmla="*/ 2161477 h 2193735"/>
                    <a:gd name="connsiteX7" fmla="*/ 567 w 738600"/>
                    <a:gd name="connsiteY7" fmla="*/ 1916778 h 2193735"/>
                    <a:gd name="connsiteX8" fmla="*/ 399851 w 738600"/>
                    <a:gd name="connsiteY8" fmla="*/ 2172205 h 2193735"/>
                    <a:gd name="connsiteX9" fmla="*/ 451366 w 738600"/>
                    <a:gd name="connsiteY9" fmla="*/ 2159325 h 2193735"/>
                    <a:gd name="connsiteX10" fmla="*/ 490002 w 738600"/>
                    <a:gd name="connsiteY10" fmla="*/ 2107808 h 2193735"/>
                    <a:gd name="connsiteX11" fmla="*/ 735104 w 738600"/>
                    <a:gd name="connsiteY11" fmla="*/ 1206332 h 2193735"/>
                    <a:gd name="connsiteX12" fmla="*/ 335859 w 738600"/>
                    <a:gd name="connsiteY12" fmla="*/ 523752 h 2193735"/>
                    <a:gd name="connsiteX13" fmla="*/ 528601 w 738600"/>
                    <a:gd name="connsiteY13" fmla="*/ 0 h 219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600" h="2193735">
                      <a:moveTo>
                        <a:pt x="528601" y="0"/>
                      </a:moveTo>
                      <a:lnTo>
                        <a:pt x="574320" y="0"/>
                      </a:lnTo>
                      <a:cubicBezTo>
                        <a:pt x="572106" y="290494"/>
                        <a:pt x="441103" y="580987"/>
                        <a:pt x="438889" y="871481"/>
                      </a:cubicBezTo>
                      <a:cubicBezTo>
                        <a:pt x="517135" y="975938"/>
                        <a:pt x="517906" y="918659"/>
                        <a:pt x="541517" y="935831"/>
                      </a:cubicBezTo>
                      <a:cubicBezTo>
                        <a:pt x="565128" y="953003"/>
                        <a:pt x="496778" y="912257"/>
                        <a:pt x="541921" y="974512"/>
                      </a:cubicBezTo>
                      <a:cubicBezTo>
                        <a:pt x="587064" y="1036767"/>
                        <a:pt x="678188" y="1019237"/>
                        <a:pt x="696467" y="1309363"/>
                      </a:cubicBezTo>
                      <a:lnTo>
                        <a:pt x="445531" y="2161477"/>
                      </a:lnTo>
                      <a:lnTo>
                        <a:pt x="567" y="1916778"/>
                      </a:lnTo>
                      <a:cubicBezTo>
                        <a:pt x="-15632" y="1935738"/>
                        <a:pt x="320425" y="2123195"/>
                        <a:pt x="399851" y="2172205"/>
                      </a:cubicBezTo>
                      <a:cubicBezTo>
                        <a:pt x="470691" y="2229801"/>
                        <a:pt x="438487" y="2152886"/>
                        <a:pt x="451366" y="2159325"/>
                      </a:cubicBezTo>
                      <a:cubicBezTo>
                        <a:pt x="464245" y="2165764"/>
                        <a:pt x="438419" y="2180781"/>
                        <a:pt x="490002" y="2107808"/>
                      </a:cubicBezTo>
                      <a:cubicBezTo>
                        <a:pt x="541585" y="1931804"/>
                        <a:pt x="769380" y="1508978"/>
                        <a:pt x="735104" y="1206332"/>
                      </a:cubicBezTo>
                      <a:cubicBezTo>
                        <a:pt x="700828" y="903686"/>
                        <a:pt x="318761" y="752712"/>
                        <a:pt x="335859" y="523752"/>
                      </a:cubicBezTo>
                      <a:lnTo>
                        <a:pt x="528601" y="0"/>
                      </a:lnTo>
                      <a:close/>
                    </a:path>
                  </a:pathLst>
                </a:custGeom>
                <a:gradFill flip="none" rotWithShape="1">
                  <a:gsLst>
                    <a:gs pos="0">
                      <a:schemeClr val="bg2">
                        <a:lumMod val="85000"/>
                        <a:shade val="30000"/>
                        <a:satMod val="115000"/>
                      </a:schemeClr>
                    </a:gs>
                    <a:gs pos="50000">
                      <a:schemeClr val="bg2">
                        <a:lumMod val="85000"/>
                        <a:shade val="67500"/>
                        <a:satMod val="115000"/>
                      </a:schemeClr>
                    </a:gs>
                    <a:gs pos="100000">
                      <a:schemeClr val="bg2">
                        <a:lumMod val="85000"/>
                        <a:shade val="100000"/>
                        <a:satMod val="115000"/>
                      </a:schemeClr>
                    </a:gs>
                  </a:gsLst>
                  <a:lin ang="10800000" scaled="1"/>
                  <a:tileRect/>
                </a:gradFill>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54" name="TextBox 53"/>
              <p:cNvSpPr txBox="1"/>
              <p:nvPr/>
            </p:nvSpPr>
            <p:spPr>
              <a:xfrm>
                <a:off x="-190386" y="3498300"/>
                <a:ext cx="723951" cy="58539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algn="ctr" fontAlgn="auto">
                  <a:spcBef>
                    <a:spcPts val="0"/>
                  </a:spcBef>
                  <a:spcAft>
                    <a:spcPts val="0"/>
                  </a:spcAft>
                  <a:defRPr/>
                </a:pPr>
                <a:r>
                  <a:rPr lang="he-IL" sz="1600" kern="0" dirty="0">
                    <a:solidFill>
                      <a:prstClr val="black"/>
                    </a:solidFill>
                  </a:rPr>
                  <a:t>סיבי </a:t>
                </a:r>
              </a:p>
              <a:p>
                <a:pPr algn="ctr" fontAlgn="auto">
                  <a:spcBef>
                    <a:spcPts val="0"/>
                  </a:spcBef>
                  <a:spcAft>
                    <a:spcPts val="0"/>
                  </a:spcAft>
                  <a:defRPr/>
                </a:pPr>
                <a:r>
                  <a:rPr lang="he-IL" sz="1600" kern="0" dirty="0">
                    <a:solidFill>
                      <a:prstClr val="black"/>
                    </a:solidFill>
                  </a:rPr>
                  <a:t>פיברין</a:t>
                </a:r>
              </a:p>
            </p:txBody>
          </p:sp>
          <p:cxnSp>
            <p:nvCxnSpPr>
              <p:cNvPr id="7174" name="מחבר חץ ישר 7173"/>
              <p:cNvCxnSpPr/>
              <p:nvPr/>
            </p:nvCxnSpPr>
            <p:spPr>
              <a:xfrm>
                <a:off x="331939" y="3779100"/>
                <a:ext cx="40325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38175" y="3116762"/>
              <a:ext cx="1406525" cy="36973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prstClr val="black"/>
                  </a:solidFill>
                </a:rPr>
                <a:t>קריש דם </a:t>
              </a:r>
            </a:p>
          </p:txBody>
        </p:sp>
        <p:sp>
          <p:nvSpPr>
            <p:cNvPr id="69" name="TextBox 68"/>
            <p:cNvSpPr txBox="1"/>
            <p:nvPr/>
          </p:nvSpPr>
          <p:spPr>
            <a:xfrm>
              <a:off x="0" y="5147906"/>
              <a:ext cx="2682875" cy="58554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kern="0" dirty="0">
                  <a:solidFill>
                    <a:prstClr val="black"/>
                  </a:solidFill>
                </a:rPr>
                <a:t>הקריש נוצר מסבך של סיבי פיברין </a:t>
              </a:r>
              <a:r>
                <a:rPr lang="he-IL" sz="1600" kern="0" dirty="0"/>
                <a:t>וביניהם </a:t>
              </a:r>
              <a:r>
                <a:rPr lang="he-IL" sz="1600" kern="0" dirty="0">
                  <a:solidFill>
                    <a:prstClr val="black"/>
                  </a:solidFill>
                </a:rPr>
                <a:t>תאי דם אדומים</a:t>
              </a:r>
            </a:p>
          </p:txBody>
        </p:sp>
      </p:grpSp>
      <p:sp>
        <p:nvSpPr>
          <p:cNvPr id="101384" name="מלבן 1"/>
          <p:cNvSpPr>
            <a:spLocks noChangeArrowheads="1"/>
          </p:cNvSpPr>
          <p:nvPr/>
        </p:nvSpPr>
        <p:spPr bwMode="auto">
          <a:xfrm>
            <a:off x="3254375" y="5516563"/>
            <a:ext cx="55149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t>תהליך הקרישה צריך להיות מבוקר בדייקנות</a:t>
            </a:r>
            <a:r>
              <a:rPr lang="he-IL"/>
              <a:t>:</a:t>
            </a:r>
          </a:p>
          <a:p>
            <a:r>
              <a:rPr lang="he-IL"/>
              <a:t>מצד אחד, הוא צריך להיות מופעל במהירות במקרה פציעה.</a:t>
            </a:r>
          </a:p>
          <a:p>
            <a:r>
              <a:rPr lang="he-IL"/>
              <a:t>מצד אחר, הוא אינו צריך לפעול שלא לצורך.</a:t>
            </a:r>
          </a:p>
          <a:p>
            <a:r>
              <a:rPr lang="he-IL"/>
              <a:t>השאלה הבאה דנה בליקויים בקרישת הדם.</a:t>
            </a:r>
          </a:p>
        </p:txBody>
      </p:sp>
      <p:sp>
        <p:nvSpPr>
          <p:cNvPr id="5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sp>
        <p:nvSpPr>
          <p:cNvPr id="58"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13: ליקויים בקרישת הדם</a:t>
            </a:r>
            <a:endParaRPr lang="he-IL" sz="1800" dirty="0" smtClean="0"/>
          </a:p>
        </p:txBody>
      </p:sp>
      <p:sp>
        <p:nvSpPr>
          <p:cNvPr id="9" name="TextBox 8"/>
          <p:cNvSpPr txBox="1"/>
          <p:nvPr/>
        </p:nvSpPr>
        <p:spPr>
          <a:xfrm>
            <a:off x="300038" y="522684"/>
            <a:ext cx="8183562"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a:t>
            </a:r>
            <a:r>
              <a:rPr lang="he-IL" b="1" dirty="0" smtClean="0">
                <a:solidFill>
                  <a:srgbClr val="1F497D"/>
                </a:solidFill>
              </a:rPr>
              <a:t>13:</a:t>
            </a:r>
            <a:endParaRPr lang="he-IL" b="1" dirty="0">
              <a:solidFill>
                <a:srgbClr val="1F497D"/>
              </a:solidFill>
            </a:endParaRP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a:t>
            </a:r>
            <a:r>
              <a:rPr lang="he-IL" dirty="0">
                <a:solidFill>
                  <a:schemeClr val="tx2"/>
                </a:solidFill>
              </a:rPr>
              <a:t>קרישה אִטית מדי</a:t>
            </a:r>
            <a:r>
              <a:rPr lang="he-IL" dirty="0">
                <a:solidFill>
                  <a:srgbClr val="1F497D"/>
                </a:solidFill>
              </a:rPr>
              <a:t>.</a:t>
            </a:r>
          </a:p>
          <a:p>
            <a:pPr>
              <a:defRPr/>
            </a:pPr>
            <a:r>
              <a:rPr lang="he-IL" u="sng" dirty="0">
                <a:solidFill>
                  <a:srgbClr val="FF6600"/>
                </a:solidFill>
              </a:rPr>
              <a:t>קרישת יתר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a:p>
            <a:pPr>
              <a:defRPr/>
            </a:pPr>
            <a:endParaRPr lang="en-US" dirty="0">
              <a:solidFill>
                <a:prstClr val="black"/>
              </a:solidFill>
            </a:endParaRPr>
          </a:p>
        </p:txBody>
      </p:sp>
      <p:grpSp>
        <p:nvGrpSpPr>
          <p:cNvPr id="102405" name="קבוצה 62"/>
          <p:cNvGrpSpPr>
            <a:grpSpLocks/>
          </p:cNvGrpSpPr>
          <p:nvPr/>
        </p:nvGrpSpPr>
        <p:grpSpPr bwMode="auto">
          <a:xfrm>
            <a:off x="3433763" y="2697163"/>
            <a:ext cx="5272087" cy="2819400"/>
            <a:chOff x="3469015" y="2765310"/>
            <a:chExt cx="5272389" cy="2818915"/>
          </a:xfrm>
        </p:grpSpPr>
        <p:sp>
          <p:nvSpPr>
            <p:cNvPr id="7" name="TextBox 6"/>
            <p:cNvSpPr txBox="1"/>
            <p:nvPr/>
          </p:nvSpPr>
          <p:spPr>
            <a:xfrm>
              <a:off x="3707154" y="5214401"/>
              <a:ext cx="1841605"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rgbClr val="1D4C72"/>
                  </a:solidFill>
                </a:rPr>
                <a:t> דם</a:t>
              </a:r>
              <a:endParaRPr lang="en-US" dirty="0">
                <a:solidFill>
                  <a:prstClr val="black"/>
                </a:solidFill>
              </a:endParaRPr>
            </a:p>
          </p:txBody>
        </p:sp>
        <p:sp>
          <p:nvSpPr>
            <p:cNvPr id="8" name="TextBox 7"/>
            <p:cNvSpPr txBox="1"/>
            <p:nvPr/>
          </p:nvSpPr>
          <p:spPr>
            <a:xfrm>
              <a:off x="4408869" y="3247827"/>
              <a:ext cx="1227207" cy="36823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4113577" y="4300158"/>
              <a:ext cx="1816204" cy="369824"/>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02417" name="קבוצה 2"/>
            <p:cNvGrpSpPr>
              <a:grpSpLocks/>
            </p:cNvGrpSpPr>
            <p:nvPr/>
          </p:nvGrpSpPr>
          <p:grpSpPr bwMode="auto">
            <a:xfrm>
              <a:off x="7555368" y="3490075"/>
              <a:ext cx="1186036" cy="622300"/>
              <a:chOff x="7827963" y="3831611"/>
              <a:chExt cx="1186036" cy="622300"/>
            </a:xfrm>
          </p:grpSpPr>
          <p:sp>
            <p:nvSpPr>
              <p:cNvPr id="2" name="אליפסה 1"/>
              <p:cNvSpPr/>
              <p:nvPr/>
            </p:nvSpPr>
            <p:spPr>
              <a:xfrm>
                <a:off x="7828069" y="3832208"/>
                <a:ext cx="1185930" cy="62219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7951901" y="3957599"/>
                <a:ext cx="938266" cy="37141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sp>
          <p:nvSpPr>
            <p:cNvPr id="44" name="TextBox 43"/>
            <p:cNvSpPr txBox="1"/>
            <p:nvPr/>
          </p:nvSpPr>
          <p:spPr>
            <a:xfrm>
              <a:off x="3469015" y="2765310"/>
              <a:ext cx="2959270" cy="36982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grpSp>
      <p:grpSp>
        <p:nvGrpSpPr>
          <p:cNvPr id="102406" name="קבוצה 61"/>
          <p:cNvGrpSpPr>
            <a:grpSpLocks/>
          </p:cNvGrpSpPr>
          <p:nvPr/>
        </p:nvGrpSpPr>
        <p:grpSpPr bwMode="auto">
          <a:xfrm>
            <a:off x="315913" y="2182813"/>
            <a:ext cx="7550150" cy="4124325"/>
            <a:chOff x="383662" y="2696287"/>
            <a:chExt cx="7548865" cy="4124606"/>
          </a:xfrm>
        </p:grpSpPr>
        <p:sp>
          <p:nvSpPr>
            <p:cNvPr id="10" name="TextBox 9"/>
            <p:cNvSpPr txBox="1"/>
            <p:nvPr/>
          </p:nvSpPr>
          <p:spPr>
            <a:xfrm>
              <a:off x="2786728" y="5201533"/>
              <a:ext cx="3423654"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639160" y="4212452"/>
              <a:ext cx="5615619" cy="369913"/>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כלי דם צר </a:t>
              </a:r>
              <a:r>
                <a:rPr lang="he-IL" dirty="0">
                  <a:solidFill>
                    <a:schemeClr val="tx2"/>
                  </a:solidFill>
                </a:rPr>
                <a:t>במוח ע</a:t>
              </a:r>
              <a:r>
                <a:rPr lang="he-IL" dirty="0">
                  <a:solidFill>
                    <a:srgbClr val="1D4C72"/>
                  </a:solidFill>
                </a:rPr>
                <a:t>ל ידי קריש</a:t>
              </a:r>
              <a:endParaRPr lang="en-US" dirty="0">
                <a:solidFill>
                  <a:prstClr val="black"/>
                </a:solidFill>
              </a:endParaRPr>
            </a:p>
          </p:txBody>
        </p:sp>
        <p:sp>
          <p:nvSpPr>
            <p:cNvPr id="12" name="TextBox 11"/>
            <p:cNvSpPr txBox="1"/>
            <p:nvPr/>
          </p:nvSpPr>
          <p:spPr>
            <a:xfrm>
              <a:off x="3559708" y="2696287"/>
              <a:ext cx="2958596" cy="369912"/>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605874" y="6174736"/>
              <a:ext cx="7326653" cy="64615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lgn="ctr">
                <a:defRPr/>
              </a:pPr>
              <a:r>
                <a:rPr lang="he-IL" dirty="0">
                  <a:solidFill>
                    <a:srgbClr val="1D4C72"/>
                  </a:solidFill>
                </a:rPr>
                <a:t>סכנה מוגברת כאשר טסים טיסות ארוכות, כנראה בשל העדר זרימת דם לרגליים, לכן מומלץ</a:t>
              </a:r>
              <a:r>
                <a:rPr lang="he-IL" dirty="0">
                  <a:solidFill>
                    <a:schemeClr val="tx2"/>
                  </a:solidFill>
                </a:rPr>
                <a:t> ללכת</a:t>
              </a:r>
              <a:r>
                <a:rPr lang="he-IL" dirty="0">
                  <a:solidFill>
                    <a:srgbClr val="1D4C72"/>
                  </a:solidFill>
                </a:rPr>
                <a:t> הליכות קצרות בזמן הטיסה</a:t>
              </a:r>
              <a:endParaRPr lang="en-US" dirty="0">
                <a:solidFill>
                  <a:prstClr val="black"/>
                </a:solidFill>
              </a:endParaRPr>
            </a:p>
          </p:txBody>
        </p:sp>
        <p:grpSp>
          <p:nvGrpSpPr>
            <p:cNvPr id="102411" name="קבוצה 16"/>
            <p:cNvGrpSpPr>
              <a:grpSpLocks/>
            </p:cNvGrpSpPr>
            <p:nvPr/>
          </p:nvGrpSpPr>
          <p:grpSpPr bwMode="auto">
            <a:xfrm>
              <a:off x="383662" y="3958761"/>
              <a:ext cx="1186036" cy="622300"/>
              <a:chOff x="1342817" y="4269911"/>
              <a:chExt cx="1186036" cy="622300"/>
            </a:xfrm>
          </p:grpSpPr>
          <p:sp>
            <p:nvSpPr>
              <p:cNvPr id="16" name="אליפסה 15"/>
              <p:cNvSpPr/>
              <p:nvPr/>
            </p:nvSpPr>
            <p:spPr>
              <a:xfrm>
                <a:off x="1342817" y="4269585"/>
                <a:ext cx="1185660" cy="622342"/>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1342817" y="4396594"/>
                <a:ext cx="1185660" cy="368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grpSp>
      <p:sp>
        <p:nvSpPr>
          <p:cNvPr id="2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22"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300038" y="582885"/>
            <a:ext cx="8183562"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rPr>
              <a:t>שאלה </a:t>
            </a:r>
            <a:r>
              <a:rPr lang="he-IL" b="1" dirty="0" smtClean="0">
                <a:solidFill>
                  <a:srgbClr val="1F497D"/>
                </a:solidFill>
              </a:rPr>
              <a:t>13:</a:t>
            </a:r>
            <a:endParaRPr lang="he-IL" b="1" dirty="0">
              <a:solidFill>
                <a:srgbClr val="1F497D"/>
              </a:solidFill>
            </a:endParaRPr>
          </a:p>
          <a:p>
            <a:pPr>
              <a:defRPr/>
            </a:pPr>
            <a:r>
              <a:rPr lang="he-IL" u="sng" dirty="0">
                <a:solidFill>
                  <a:schemeClr val="tx2"/>
                </a:solidFill>
              </a:rPr>
              <a:t>יש שני </a:t>
            </a:r>
            <a:r>
              <a:rPr lang="he-IL" u="sng" dirty="0">
                <a:solidFill>
                  <a:srgbClr val="1F497D"/>
                </a:solidFill>
              </a:rPr>
              <a:t>ליקויים מרכזיים בתהליך קרישת הדם, הגורמים למחלות</a:t>
            </a:r>
            <a:r>
              <a:rPr lang="he-IL" dirty="0">
                <a:solidFill>
                  <a:srgbClr val="1F497D"/>
                </a:solidFill>
              </a:rPr>
              <a:t>:</a:t>
            </a:r>
          </a:p>
          <a:p>
            <a:pPr>
              <a:defRPr/>
            </a:pPr>
            <a:r>
              <a:rPr lang="he-IL" u="sng" dirty="0">
                <a:solidFill>
                  <a:srgbClr val="FF6600"/>
                </a:solidFill>
              </a:rPr>
              <a:t>דממת</a:t>
            </a:r>
            <a:r>
              <a:rPr lang="he-IL" dirty="0">
                <a:solidFill>
                  <a:srgbClr val="FF6600"/>
                </a:solidFill>
              </a:rPr>
              <a:t> </a:t>
            </a:r>
            <a:r>
              <a:rPr lang="he-IL" dirty="0">
                <a:solidFill>
                  <a:srgbClr val="1D4C72"/>
                </a:solidFill>
              </a:rPr>
              <a:t>– </a:t>
            </a:r>
            <a:r>
              <a:rPr lang="he-IL" dirty="0">
                <a:solidFill>
                  <a:srgbClr val="1F497D"/>
                </a:solidFill>
              </a:rPr>
              <a:t>מחלה תורשתית המתאפיינת באי-קרישה או קרישה</a:t>
            </a:r>
            <a:r>
              <a:rPr lang="he-IL" dirty="0">
                <a:solidFill>
                  <a:schemeClr val="tx2"/>
                </a:solidFill>
              </a:rPr>
              <a:t> אִטית </a:t>
            </a:r>
            <a:r>
              <a:rPr lang="he-IL" dirty="0">
                <a:solidFill>
                  <a:srgbClr val="1F497D"/>
                </a:solidFill>
              </a:rPr>
              <a:t>מדי.</a:t>
            </a:r>
          </a:p>
          <a:p>
            <a:pPr>
              <a:defRPr/>
            </a:pPr>
            <a:r>
              <a:rPr lang="he-IL" u="sng" dirty="0">
                <a:solidFill>
                  <a:srgbClr val="FF6600"/>
                </a:solidFill>
              </a:rPr>
              <a:t>קרישת יתר </a:t>
            </a:r>
            <a:r>
              <a:rPr lang="he-IL" dirty="0">
                <a:solidFill>
                  <a:srgbClr val="1D4C72"/>
                </a:solidFill>
              </a:rPr>
              <a:t>– </a:t>
            </a:r>
            <a:r>
              <a:rPr lang="he-IL" dirty="0">
                <a:solidFill>
                  <a:srgbClr val="1F497D"/>
                </a:solidFill>
              </a:rPr>
              <a:t>היווצרות קרישי דם שלא לצורך, גם לא במצב פציעה.</a:t>
            </a:r>
          </a:p>
          <a:p>
            <a:pPr>
              <a:defRPr/>
            </a:pPr>
            <a:r>
              <a:rPr lang="he-IL" dirty="0">
                <a:solidFill>
                  <a:schemeClr val="tx2"/>
                </a:solidFill>
              </a:rPr>
              <a:t>מתחו קו ביניהם </a:t>
            </a:r>
            <a:r>
              <a:rPr lang="he-IL" dirty="0">
                <a:solidFill>
                  <a:srgbClr val="1D4C72"/>
                </a:solidFill>
              </a:rPr>
              <a:t>לבין המילים/המשפטים הקשורים אליהם:</a:t>
            </a:r>
          </a:p>
        </p:txBody>
      </p:sp>
      <p:grpSp>
        <p:nvGrpSpPr>
          <p:cNvPr id="103429" name="קבוצה 62"/>
          <p:cNvGrpSpPr>
            <a:grpSpLocks/>
          </p:cNvGrpSpPr>
          <p:nvPr/>
        </p:nvGrpSpPr>
        <p:grpSpPr bwMode="auto">
          <a:xfrm>
            <a:off x="5616575" y="2259013"/>
            <a:ext cx="3248025" cy="3649662"/>
            <a:chOff x="5593871" y="2327310"/>
            <a:chExt cx="3248339" cy="3648581"/>
          </a:xfrm>
        </p:grpSpPr>
        <p:sp>
          <p:nvSpPr>
            <p:cNvPr id="7" name="TextBox 6"/>
            <p:cNvSpPr txBox="1"/>
            <p:nvPr/>
          </p:nvSpPr>
          <p:spPr>
            <a:xfrm>
              <a:off x="6421039" y="5052240"/>
              <a:ext cx="941478" cy="92365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a:t>
              </a:r>
              <a:r>
                <a:rPr lang="he-IL" dirty="0">
                  <a:solidFill>
                    <a:schemeClr val="tx2"/>
                  </a:solidFill>
                </a:rPr>
                <a:t>לאבדן</a:t>
              </a:r>
              <a:r>
                <a:rPr lang="he-IL" dirty="0">
                  <a:solidFill>
                    <a:schemeClr val="accent6">
                      <a:lumMod val="50000"/>
                      <a:lumOff val="50000"/>
                    </a:schemeClr>
                  </a:solidFill>
                </a:rPr>
                <a:t> </a:t>
              </a:r>
              <a:r>
                <a:rPr lang="he-IL" dirty="0">
                  <a:solidFill>
                    <a:srgbClr val="1D4C72"/>
                  </a:solidFill>
                </a:rPr>
                <a:t>דם</a:t>
              </a:r>
              <a:endParaRPr lang="en-US" dirty="0">
                <a:solidFill>
                  <a:prstClr val="black"/>
                </a:solidFill>
              </a:endParaRPr>
            </a:p>
          </p:txBody>
        </p:sp>
        <p:sp>
          <p:nvSpPr>
            <p:cNvPr id="8" name="TextBox 7"/>
            <p:cNvSpPr txBox="1"/>
            <p:nvPr/>
          </p:nvSpPr>
          <p:spPr>
            <a:xfrm>
              <a:off x="5593871" y="2841508"/>
              <a:ext cx="1227257"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אי-קרישה</a:t>
              </a:r>
              <a:endParaRPr lang="en-US" dirty="0">
                <a:solidFill>
                  <a:prstClr val="black"/>
                </a:solidFill>
              </a:endParaRPr>
            </a:p>
          </p:txBody>
        </p:sp>
        <p:sp>
          <p:nvSpPr>
            <p:cNvPr id="14" name="TextBox 13"/>
            <p:cNvSpPr txBox="1"/>
            <p:nvPr/>
          </p:nvSpPr>
          <p:spPr>
            <a:xfrm>
              <a:off x="6925913" y="4501541"/>
              <a:ext cx="181627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לשטפי דם</a:t>
              </a:r>
              <a:endParaRPr lang="en-US" dirty="0">
                <a:solidFill>
                  <a:prstClr val="black"/>
                </a:solidFill>
              </a:endParaRPr>
            </a:p>
          </p:txBody>
        </p:sp>
        <p:grpSp>
          <p:nvGrpSpPr>
            <p:cNvPr id="103446" name="קבוצה 2"/>
            <p:cNvGrpSpPr>
              <a:grpSpLocks/>
            </p:cNvGrpSpPr>
            <p:nvPr/>
          </p:nvGrpSpPr>
          <p:grpSpPr bwMode="auto">
            <a:xfrm>
              <a:off x="6647318" y="3513138"/>
              <a:ext cx="1186036" cy="622300"/>
              <a:chOff x="6919913" y="3854674"/>
              <a:chExt cx="1186036" cy="622300"/>
            </a:xfrm>
          </p:grpSpPr>
          <p:sp>
            <p:nvSpPr>
              <p:cNvPr id="2" name="אליפסה 1"/>
              <p:cNvSpPr/>
              <p:nvPr/>
            </p:nvSpPr>
            <p:spPr>
              <a:xfrm>
                <a:off x="6920668" y="3854357"/>
                <a:ext cx="1185978" cy="622116"/>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 name="TextBox 4"/>
              <p:cNvSpPr txBox="1"/>
              <p:nvPr/>
            </p:nvSpPr>
            <p:spPr>
              <a:xfrm>
                <a:off x="6950834" y="3957515"/>
                <a:ext cx="939891" cy="36977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דממת</a:t>
                </a:r>
                <a:endParaRPr lang="en-US" dirty="0">
                  <a:solidFill>
                    <a:prstClr val="black"/>
                  </a:solidFill>
                </a:endParaRPr>
              </a:p>
            </p:txBody>
          </p:sp>
        </p:grpSp>
        <p:cxnSp>
          <p:nvCxnSpPr>
            <p:cNvPr id="19" name="מחבר חץ ישר 18"/>
            <p:cNvCxnSpPr>
              <a:endCxn id="44" idx="2"/>
            </p:cNvCxnSpPr>
            <p:nvPr/>
          </p:nvCxnSpPr>
          <p:spPr>
            <a:xfrm flipV="1">
              <a:off x="7362517" y="2697087"/>
              <a:ext cx="0" cy="815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a:stCxn id="2" idx="1"/>
            </p:cNvCxnSpPr>
            <p:nvPr/>
          </p:nvCxnSpPr>
          <p:spPr>
            <a:xfrm flipH="1" flipV="1">
              <a:off x="6678239" y="3211285"/>
              <a:ext cx="142889" cy="3935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a:stCxn id="2" idx="4"/>
            </p:cNvCxnSpPr>
            <p:nvPr/>
          </p:nvCxnSpPr>
          <p:spPr>
            <a:xfrm>
              <a:off x="7240268" y="4134936"/>
              <a:ext cx="0" cy="3205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82824" y="2327310"/>
              <a:ext cx="2959386" cy="369777"/>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גורמות קרישה</a:t>
              </a:r>
              <a:endParaRPr lang="en-US" dirty="0">
                <a:solidFill>
                  <a:prstClr val="black"/>
                </a:solidFill>
              </a:endParaRPr>
            </a:p>
          </p:txBody>
        </p:sp>
        <p:cxnSp>
          <p:nvCxnSpPr>
            <p:cNvPr id="48" name="מחבר חץ ישר 47"/>
            <p:cNvCxnSpPr/>
            <p:nvPr/>
          </p:nvCxnSpPr>
          <p:spPr>
            <a:xfrm flipH="1">
              <a:off x="6678239" y="4012736"/>
              <a:ext cx="96846" cy="1039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3430" name="קבוצה 61"/>
          <p:cNvGrpSpPr>
            <a:grpSpLocks/>
          </p:cNvGrpSpPr>
          <p:nvPr/>
        </p:nvGrpSpPr>
        <p:grpSpPr bwMode="auto">
          <a:xfrm>
            <a:off x="219075" y="2239963"/>
            <a:ext cx="4838700" cy="3976687"/>
            <a:chOff x="231775" y="2753316"/>
            <a:chExt cx="4838259" cy="3975873"/>
          </a:xfrm>
        </p:grpSpPr>
        <p:sp>
          <p:nvSpPr>
            <p:cNvPr id="10" name="TextBox 9"/>
            <p:cNvSpPr txBox="1"/>
            <p:nvPr/>
          </p:nvSpPr>
          <p:spPr>
            <a:xfrm>
              <a:off x="884179" y="5143602"/>
              <a:ext cx="3422338"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להיסחפות קרישים בכלי הדם </a:t>
              </a:r>
              <a:endParaRPr lang="en-US" dirty="0">
                <a:solidFill>
                  <a:prstClr val="black"/>
                </a:solidFill>
              </a:endParaRPr>
            </a:p>
          </p:txBody>
        </p:sp>
        <p:sp>
          <p:nvSpPr>
            <p:cNvPr id="11" name="TextBox 10"/>
            <p:cNvSpPr txBox="1"/>
            <p:nvPr/>
          </p:nvSpPr>
          <p:spPr>
            <a:xfrm>
              <a:off x="1835004" y="4297637"/>
              <a:ext cx="3235030" cy="64598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לשבץ מוחי הנובע מחסימת </a:t>
              </a:r>
            </a:p>
            <a:p>
              <a:pPr>
                <a:defRPr/>
              </a:pPr>
              <a:r>
                <a:rPr lang="he-IL" dirty="0">
                  <a:solidFill>
                    <a:srgbClr val="1D4C72"/>
                  </a:solidFill>
                </a:rPr>
                <a:t>כלי דם צר </a:t>
              </a:r>
              <a:r>
                <a:rPr lang="he-IL" dirty="0">
                  <a:solidFill>
                    <a:schemeClr val="tx2"/>
                  </a:solidFill>
                </a:rPr>
                <a:t>במוח</a:t>
              </a:r>
              <a:r>
                <a:rPr lang="he-IL" dirty="0">
                  <a:solidFill>
                    <a:srgbClr val="1D4C72"/>
                  </a:solidFill>
                </a:rPr>
                <a:t> על ידי קריש</a:t>
              </a:r>
              <a:endParaRPr lang="en-US" dirty="0">
                <a:solidFill>
                  <a:prstClr val="black"/>
                </a:solidFill>
              </a:endParaRPr>
            </a:p>
          </p:txBody>
        </p:sp>
        <p:sp>
          <p:nvSpPr>
            <p:cNvPr id="12" name="TextBox 11"/>
            <p:cNvSpPr txBox="1"/>
            <p:nvPr/>
          </p:nvSpPr>
          <p:spPr>
            <a:xfrm>
              <a:off x="1381020" y="2753316"/>
              <a:ext cx="2958830" cy="369811"/>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טיפול בתרופות נוגדות קרישה</a:t>
              </a:r>
              <a:endParaRPr lang="en-US" dirty="0">
                <a:solidFill>
                  <a:prstClr val="black"/>
                </a:solidFill>
              </a:endParaRPr>
            </a:p>
          </p:txBody>
        </p:sp>
        <p:sp>
          <p:nvSpPr>
            <p:cNvPr id="15" name="TextBox 14"/>
            <p:cNvSpPr txBox="1"/>
            <p:nvPr/>
          </p:nvSpPr>
          <p:spPr>
            <a:xfrm>
              <a:off x="231775" y="5805453"/>
              <a:ext cx="4269986" cy="923736"/>
            </a:xfrm>
            <a:prstGeom prst="rect">
              <a:avLst/>
            </a:prstGeom>
            <a:noFill/>
            <a:ln w="19050">
              <a:solidFill>
                <a:srgbClr val="FF0000"/>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סכנה מוגברת כאשר טסים טיסות ארוכות, כנראה בשל העדר זרימת דם לרגליים, לכן מומלץ </a:t>
              </a:r>
              <a:r>
                <a:rPr lang="he-IL" dirty="0">
                  <a:solidFill>
                    <a:schemeClr val="tx2"/>
                  </a:solidFill>
                </a:rPr>
                <a:t>ללכת</a:t>
              </a:r>
              <a:r>
                <a:rPr lang="he-IL" dirty="0">
                  <a:solidFill>
                    <a:srgbClr val="1D4C72"/>
                  </a:solidFill>
                </a:rPr>
                <a:t> הליכות קצרות בזמן הטיסה</a:t>
              </a:r>
              <a:endParaRPr lang="en-US" dirty="0">
                <a:solidFill>
                  <a:prstClr val="black"/>
                </a:solidFill>
              </a:endParaRPr>
            </a:p>
          </p:txBody>
        </p:sp>
        <p:grpSp>
          <p:nvGrpSpPr>
            <p:cNvPr id="103436" name="קבוצה 16"/>
            <p:cNvGrpSpPr>
              <a:grpSpLocks/>
            </p:cNvGrpSpPr>
            <p:nvPr/>
          </p:nvGrpSpPr>
          <p:grpSpPr bwMode="auto">
            <a:xfrm>
              <a:off x="1690209" y="3429225"/>
              <a:ext cx="1186036" cy="622300"/>
              <a:chOff x="2649364" y="3740375"/>
              <a:chExt cx="1186036" cy="622300"/>
            </a:xfrm>
          </p:grpSpPr>
          <p:sp>
            <p:nvSpPr>
              <p:cNvPr id="16" name="אליפסה 15"/>
              <p:cNvSpPr/>
              <p:nvPr/>
            </p:nvSpPr>
            <p:spPr>
              <a:xfrm>
                <a:off x="2649710" y="3740603"/>
                <a:ext cx="1185754" cy="622173"/>
              </a:xfrm>
              <a:prstGeom prst="ellipse">
                <a:avLst/>
              </a:prstGeom>
              <a:solidFill>
                <a:srgbClr val="FF00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 name="TextBox 12"/>
              <p:cNvSpPr txBox="1"/>
              <p:nvPr/>
            </p:nvSpPr>
            <p:spPr>
              <a:xfrm>
                <a:off x="2649710" y="3824723"/>
                <a:ext cx="1185754" cy="36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קרישת יתר</a:t>
                </a:r>
                <a:endParaRPr lang="en-US" dirty="0">
                  <a:solidFill>
                    <a:prstClr val="black"/>
                  </a:solidFill>
                </a:endParaRPr>
              </a:p>
            </p:txBody>
          </p:sp>
        </p:grpSp>
        <p:cxnSp>
          <p:nvCxnSpPr>
            <p:cNvPr id="51" name="מחבר חץ ישר 50"/>
            <p:cNvCxnSpPr/>
            <p:nvPr/>
          </p:nvCxnSpPr>
          <p:spPr>
            <a:xfrm flipH="1">
              <a:off x="2466771" y="4051625"/>
              <a:ext cx="15874" cy="2015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p:nvPr/>
          </p:nvCxnSpPr>
          <p:spPr>
            <a:xfrm flipH="1">
              <a:off x="300032" y="3891320"/>
              <a:ext cx="1431794" cy="19141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16" idx="7"/>
            </p:cNvCxnSpPr>
            <p:nvPr/>
          </p:nvCxnSpPr>
          <p:spPr>
            <a:xfrm flipH="1" flipV="1">
              <a:off x="2700113" y="3094558"/>
              <a:ext cx="3175" cy="425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a:stCxn id="16" idx="3"/>
            </p:cNvCxnSpPr>
            <p:nvPr/>
          </p:nvCxnSpPr>
          <p:spPr>
            <a:xfrm flipH="1">
              <a:off x="1381020" y="3961156"/>
              <a:ext cx="482556" cy="11824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65" name="מחבר ישר 64"/>
          <p:cNvCxnSpPr/>
          <p:nvPr/>
        </p:nvCxnSpPr>
        <p:spPr>
          <a:xfrm>
            <a:off x="5332413" y="2097088"/>
            <a:ext cx="0" cy="38481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31"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55F7F1-AE41-4B02-8AEF-B9EBE0FB3BC3}"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אחד מתפקידי הפלסמה העיקריים: העברת חומרים ממקום למקום בגוף</a:t>
            </a:r>
            <a:endParaRPr lang="he-IL" sz="1800" dirty="0" smtClean="0"/>
          </a:p>
        </p:txBody>
      </p:sp>
      <p:sp>
        <p:nvSpPr>
          <p:cNvPr id="9" name="TextBox 8"/>
          <p:cNvSpPr txBox="1"/>
          <p:nvPr/>
        </p:nvSpPr>
        <p:spPr>
          <a:xfrm>
            <a:off x="269875" y="500658"/>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rPr>
              <a:t>שאלה 1:</a:t>
            </a:r>
          </a:p>
          <a:p>
            <a:pPr>
              <a:defRPr/>
            </a:pPr>
            <a:r>
              <a:rPr lang="he-IL" dirty="0">
                <a:solidFill>
                  <a:schemeClr val="tx2"/>
                </a:solidFill>
              </a:rPr>
              <a:t>א. מקצת החומרים המומסים בפלסמה מועברים דרך הדם ממקום למקום בגוף. </a:t>
            </a:r>
            <a:endParaRPr lang="he-IL" dirty="0" smtClean="0">
              <a:solidFill>
                <a:schemeClr val="tx2"/>
              </a:solidFill>
            </a:endParaRPr>
          </a:p>
          <a:p>
            <a:pPr>
              <a:defRPr/>
            </a:pPr>
            <a:r>
              <a:rPr lang="he-IL" dirty="0">
                <a:solidFill>
                  <a:schemeClr val="tx2"/>
                </a:solidFill>
              </a:rPr>
              <a:t> </a:t>
            </a:r>
            <a:r>
              <a:rPr lang="he-IL" dirty="0" smtClean="0">
                <a:solidFill>
                  <a:schemeClr val="tx2"/>
                </a:solidFill>
              </a:rPr>
              <a:t>   מלאו </a:t>
            </a:r>
            <a:r>
              <a:rPr lang="he-IL" dirty="0">
                <a:solidFill>
                  <a:schemeClr val="tx2"/>
                </a:solidFill>
              </a:rPr>
              <a:t>את הטבלה הבאה העוסקת בכך.</a:t>
            </a:r>
          </a:p>
          <a:p>
            <a:pPr>
              <a:defRPr/>
            </a:pPr>
            <a:r>
              <a:rPr lang="he-IL" dirty="0">
                <a:solidFill>
                  <a:schemeClr val="tx2"/>
                </a:solidFill>
              </a:rPr>
              <a:t>ב. מדוע חלבוני הדם נשארים בתוך נוזל הדם ואינם חודרים לתאי הגוף?</a:t>
            </a:r>
          </a:p>
        </p:txBody>
      </p:sp>
      <p:graphicFrame>
        <p:nvGraphicFramePr>
          <p:cNvPr id="8" name="טבלה 7"/>
          <p:cNvGraphicFramePr>
            <a:graphicFrameLocks noGrp="1"/>
          </p:cNvGraphicFramePr>
          <p:nvPr>
            <p:extLst>
              <p:ext uri="{D42A27DB-BD31-4B8C-83A1-F6EECF244321}">
                <p14:modId xmlns:p14="http://schemas.microsoft.com/office/powerpoint/2010/main" val="616885617"/>
              </p:ext>
            </p:extLst>
          </p:nvPr>
        </p:nvGraphicFramePr>
        <p:xfrm>
          <a:off x="773113" y="2420938"/>
          <a:ext cx="7680325" cy="2595880"/>
        </p:xfrm>
        <a:graphic>
          <a:graphicData uri="http://schemas.openxmlformats.org/drawingml/2006/table">
            <a:tbl>
              <a:tblPr rtl="1" firstRow="1" bandRow="1">
                <a:tableStyleId>{5C22544A-7EE6-4342-B048-85BDC9FD1C3A}</a:tableStyleId>
              </a:tblPr>
              <a:tblGrid>
                <a:gridCol w="3694617"/>
                <a:gridCol w="2120853"/>
                <a:gridCol w="1864855"/>
              </a:tblGrid>
              <a:tr h="370840">
                <a:tc>
                  <a:txBody>
                    <a:bodyPr/>
                    <a:lstStyle/>
                    <a:p>
                      <a:pPr rtl="1"/>
                      <a:r>
                        <a:rPr lang="he-IL" b="0" dirty="0" smtClean="0">
                          <a:solidFill>
                            <a:schemeClr val="tx2"/>
                          </a:solidFill>
                        </a:rPr>
                        <a:t>החומר</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מגיע אל הדם מ:</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smtClean="0">
                          <a:solidFill>
                            <a:schemeClr val="tx2"/>
                          </a:solidFill>
                        </a:rPr>
                        <a:t>נע בדם אל:</a:t>
                      </a:r>
                      <a:endParaRPr lang="he-IL" b="0"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חמצן</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פחמן דו-חמצני</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solidFill>
                          <a:schemeClr val="tx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תוצרי</a:t>
                      </a:r>
                      <a:r>
                        <a:rPr lang="he-IL" sz="1800" baseline="0" dirty="0" smtClean="0">
                          <a:solidFill>
                            <a:schemeClr val="tx2"/>
                          </a:solidFill>
                        </a:rPr>
                        <a:t> עיכול כגון גלוקוז, חומצות אמיניות</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מלחים</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הורמונים</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rtl="1"/>
                      <a:r>
                        <a:rPr lang="he-IL" sz="1800" dirty="0" smtClean="0">
                          <a:solidFill>
                            <a:schemeClr val="tx2"/>
                          </a:solidFill>
                        </a:rPr>
                        <a:t>שתנן</a:t>
                      </a:r>
                      <a:endParaRPr lang="he-IL" sz="1800" dirty="0">
                        <a:solidFill>
                          <a:schemeClr val="tx2"/>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endParaRPr lang="he-IL"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10"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928693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14:</a:t>
            </a:r>
            <a:r>
              <a:rPr lang="he-IL" sz="1800" b="1" baseline="0" dirty="0" smtClean="0">
                <a:solidFill>
                  <a:srgbClr val="FF6600"/>
                </a:solidFill>
                <a:ea typeface="+mn-ea"/>
              </a:rPr>
              <a:t> לוחיות הדם</a:t>
            </a:r>
            <a:endParaRPr lang="he-IL" sz="1800" dirty="0" smtClean="0"/>
          </a:p>
        </p:txBody>
      </p:sp>
      <p:sp>
        <p:nvSpPr>
          <p:cNvPr id="9" name="TextBox 8"/>
          <p:cNvSpPr txBox="1"/>
          <p:nvPr/>
        </p:nvSpPr>
        <p:spPr>
          <a:xfrm>
            <a:off x="269875"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smtClean="0">
                <a:solidFill>
                  <a:srgbClr val="1D4C72"/>
                </a:solidFill>
              </a:rPr>
              <a:t>שאלה  14:</a:t>
            </a:r>
            <a:endParaRPr lang="he-IL" b="1" dirty="0">
              <a:solidFill>
                <a:srgbClr val="1D4C72"/>
              </a:solidFill>
            </a:endParaRPr>
          </a:p>
          <a:p>
            <a:pPr>
              <a:defRPr/>
            </a:pPr>
            <a:r>
              <a:rPr lang="he-IL" dirty="0">
                <a:solidFill>
                  <a:srgbClr val="1D4C72"/>
                </a:solidFill>
              </a:rPr>
              <a:t>לוחיות הדם משתתפות:</a:t>
            </a:r>
          </a:p>
          <a:p>
            <a:pPr>
              <a:defRPr/>
            </a:pPr>
            <a:r>
              <a:rPr lang="he-IL" dirty="0">
                <a:solidFill>
                  <a:srgbClr val="1D4C72"/>
                </a:solidFill>
              </a:rPr>
              <a:t>א. בוויסות רמת הנוגדנים בדם</a:t>
            </a:r>
          </a:p>
          <a:p>
            <a:pPr>
              <a:defRPr/>
            </a:pPr>
            <a:r>
              <a:rPr lang="he-IL" dirty="0">
                <a:solidFill>
                  <a:srgbClr val="1D4C72"/>
                </a:solidFill>
              </a:rPr>
              <a:t>ב. בשמירה על נפח הדם כאשר יש פציעה</a:t>
            </a:r>
          </a:p>
          <a:p>
            <a:pPr>
              <a:defRPr/>
            </a:pPr>
            <a:r>
              <a:rPr lang="he-IL" dirty="0">
                <a:solidFill>
                  <a:srgbClr val="1D4C72"/>
                </a:solidFill>
              </a:rPr>
              <a:t>ג. בסילוק קרישי דם</a:t>
            </a:r>
          </a:p>
          <a:p>
            <a:pPr>
              <a:defRPr/>
            </a:pPr>
            <a:r>
              <a:rPr lang="he-IL" dirty="0">
                <a:solidFill>
                  <a:srgbClr val="1D4C72"/>
                </a:solidFill>
              </a:rPr>
              <a:t>ד. בהובלת חמצן למקום שיש בו זיהום</a:t>
            </a:r>
            <a:endParaRPr lang="en-US" dirty="0">
              <a:solidFill>
                <a:srgbClr val="5F0060">
                  <a:lumMod val="50000"/>
                  <a:lumOff val="50000"/>
                </a:srgbClr>
              </a:solidFill>
            </a:endParaRPr>
          </a:p>
        </p:txBody>
      </p:sp>
      <p:sp>
        <p:nvSpPr>
          <p:cNvPr id="5"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
        <p:nvSpPr>
          <p:cNvPr id="7"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69875" y="522685"/>
            <a:ext cx="8183563"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14:</a:t>
            </a:r>
            <a:endParaRPr lang="he-IL" b="1" dirty="0">
              <a:solidFill>
                <a:srgbClr val="1D4C72"/>
              </a:solidFill>
            </a:endParaRPr>
          </a:p>
          <a:p>
            <a:pPr>
              <a:defRPr/>
            </a:pPr>
            <a:r>
              <a:rPr lang="he-IL" dirty="0">
                <a:solidFill>
                  <a:srgbClr val="1D4C72"/>
                </a:solidFill>
              </a:rPr>
              <a:t>לוחיות הדם משתתפות:</a:t>
            </a:r>
          </a:p>
          <a:p>
            <a:pPr>
              <a:defRPr/>
            </a:pPr>
            <a:r>
              <a:rPr lang="he-IL" dirty="0">
                <a:solidFill>
                  <a:srgbClr val="1D4C72"/>
                </a:solidFill>
              </a:rPr>
              <a:t>א. בוויסות רמת הנוגדנים בדם</a:t>
            </a:r>
          </a:p>
          <a:p>
            <a:pPr>
              <a:defRPr/>
            </a:pPr>
            <a:r>
              <a:rPr lang="he-IL" dirty="0">
                <a:solidFill>
                  <a:srgbClr val="1D4C72"/>
                </a:solidFill>
              </a:rPr>
              <a:t>ב. בשמירה על נפח הדם כאשר יש פציעה</a:t>
            </a:r>
          </a:p>
          <a:p>
            <a:pPr>
              <a:defRPr/>
            </a:pPr>
            <a:r>
              <a:rPr lang="he-IL" dirty="0">
                <a:solidFill>
                  <a:srgbClr val="1D4C72"/>
                </a:solidFill>
              </a:rPr>
              <a:t>ג. בסילוק קרישי דם</a:t>
            </a:r>
          </a:p>
          <a:p>
            <a:pPr>
              <a:defRPr/>
            </a:pPr>
            <a:r>
              <a:rPr lang="he-IL" dirty="0">
                <a:solidFill>
                  <a:srgbClr val="1D4C72"/>
                </a:solidFill>
              </a:rPr>
              <a:t>ד. בהובלת חמצן למקום שיש בו זיהום</a:t>
            </a:r>
            <a:endParaRPr lang="en-US" dirty="0">
              <a:solidFill>
                <a:srgbClr val="5F0060">
                  <a:lumMod val="50000"/>
                  <a:lumOff val="50000"/>
                </a:srgbClr>
              </a:solidFill>
            </a:endParaRPr>
          </a:p>
        </p:txBody>
      </p:sp>
      <p:sp>
        <p:nvSpPr>
          <p:cNvPr id="5" name="Rectangle 20"/>
          <p:cNvSpPr/>
          <p:nvPr/>
        </p:nvSpPr>
        <p:spPr bwMode="auto">
          <a:xfrm>
            <a:off x="269875" y="2420491"/>
            <a:ext cx="8394700" cy="122453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ב'.</a:t>
            </a:r>
          </a:p>
          <a:p>
            <a:pPr fontAlgn="auto">
              <a:spcBef>
                <a:spcPts val="0"/>
              </a:spcBef>
              <a:spcAft>
                <a:spcPts val="0"/>
              </a:spcAft>
              <a:defRPr/>
            </a:pPr>
            <a:r>
              <a:rPr lang="he-IL" kern="0" dirty="0">
                <a:solidFill>
                  <a:prstClr val="black"/>
                </a:solidFill>
                <a:latin typeface="Arial"/>
                <a:cs typeface="Arial"/>
              </a:rPr>
              <a:t>קרישת </a:t>
            </a:r>
            <a:r>
              <a:rPr lang="he-IL" kern="0" dirty="0">
                <a:latin typeface="Arial"/>
                <a:cs typeface="Arial"/>
              </a:rPr>
              <a:t>הדם היא </a:t>
            </a:r>
            <a:r>
              <a:rPr lang="he-IL" kern="0" dirty="0">
                <a:solidFill>
                  <a:prstClr val="black"/>
                </a:solidFill>
                <a:latin typeface="Arial"/>
                <a:cs typeface="Arial"/>
              </a:rPr>
              <a:t>מנגנון לשמירת </a:t>
            </a:r>
            <a:r>
              <a:rPr lang="he-IL" kern="0" noProof="1">
                <a:solidFill>
                  <a:prstClr val="black"/>
                </a:solidFill>
                <a:latin typeface="Arial"/>
                <a:cs typeface="Arial"/>
              </a:rPr>
              <a:t>ההומאוסטזיס</a:t>
            </a:r>
            <a:r>
              <a:rPr lang="he-IL" kern="0" dirty="0">
                <a:solidFill>
                  <a:prstClr val="black"/>
                </a:solidFill>
                <a:latin typeface="Arial"/>
                <a:cs typeface="Arial"/>
              </a:rPr>
              <a:t> של נפח הדם. </a:t>
            </a:r>
          </a:p>
          <a:p>
            <a:pPr fontAlgn="auto">
              <a:spcBef>
                <a:spcPts val="0"/>
              </a:spcBef>
              <a:spcAft>
                <a:spcPts val="0"/>
              </a:spcAft>
              <a:defRPr/>
            </a:pPr>
            <a:endParaRPr lang="he-IL" b="1" kern="0" dirty="0">
              <a:solidFill>
                <a:prstClr val="black"/>
              </a:solidFill>
              <a:latin typeface="Arial"/>
              <a:cs typeface="Arial"/>
            </a:endParaRPr>
          </a:p>
        </p:txBody>
      </p:sp>
      <p:sp>
        <p:nvSpPr>
          <p:cNvPr id="7"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8"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7BD4AC-E195-4908-B636-1FFEED112F18}"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שאלה 15: בדיקות דם (ספירת דם)</a:t>
            </a:r>
            <a:endParaRPr lang="he-IL" sz="1800" dirty="0" smtClean="0">
              <a:solidFill>
                <a:schemeClr val="accent3"/>
              </a:solidFill>
            </a:endParaRPr>
          </a:p>
        </p:txBody>
      </p:sp>
      <p:sp>
        <p:nvSpPr>
          <p:cNvPr id="7" name="TextBox 6"/>
          <p:cNvSpPr txBox="1"/>
          <p:nvPr/>
        </p:nvSpPr>
        <p:spPr>
          <a:xfrm>
            <a:off x="611188" y="490538"/>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15:</a:t>
            </a:r>
            <a:endParaRPr lang="he-IL" b="1" dirty="0">
              <a:solidFill>
                <a:srgbClr val="1D4C72"/>
              </a:solidFill>
            </a:endParaRPr>
          </a:p>
          <a:p>
            <a:pPr>
              <a:defRPr/>
            </a:pPr>
            <a:r>
              <a:rPr lang="he-IL" dirty="0">
                <a:solidFill>
                  <a:srgbClr val="1D4C72"/>
                </a:solidFill>
              </a:rPr>
              <a:t>להלן תוצאות של בדיקת דם של אדם כלשהו. בבדיקה נמדד מספרם של תאי הדם השונים. </a:t>
            </a:r>
          </a:p>
        </p:txBody>
      </p:sp>
      <p:graphicFrame>
        <p:nvGraphicFramePr>
          <p:cNvPr id="8" name="טבלה 7"/>
          <p:cNvGraphicFramePr>
            <a:graphicFrameLocks noGrp="1"/>
          </p:cNvGraphicFramePr>
          <p:nvPr/>
        </p:nvGraphicFramePr>
        <p:xfrm>
          <a:off x="611189" y="1452563"/>
          <a:ext cx="8064499" cy="3475036"/>
        </p:xfrm>
        <a:graphic>
          <a:graphicData uri="http://schemas.openxmlformats.org/drawingml/2006/table">
            <a:tbl>
              <a:tblPr rtl="1" firstRow="1" bandRow="1">
                <a:tableStyleId>{5C22544A-7EE6-4342-B048-85BDC9FD1C3A}</a:tableStyleId>
              </a:tblPr>
              <a:tblGrid>
                <a:gridCol w="2886597"/>
                <a:gridCol w="1712651"/>
                <a:gridCol w="3465251"/>
              </a:tblGrid>
              <a:tr h="640138">
                <a:tc>
                  <a:txBody>
                    <a:bodyPr/>
                    <a:lstStyle/>
                    <a:p>
                      <a:pPr rtl="1"/>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   מספר</a:t>
                      </a:r>
                    </a:p>
                    <a:p>
                      <a:pPr rtl="1"/>
                      <a:r>
                        <a:rPr lang="he-IL" sz="1800" b="0" dirty="0" smtClean="0">
                          <a:solidFill>
                            <a:schemeClr val="tx2"/>
                          </a:solidFill>
                        </a:rPr>
                        <a:t> ב-1 ממ"ק</a:t>
                      </a:r>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2"/>
                          </a:solidFill>
                        </a:rPr>
                        <a:t>גבולות הנורמה</a:t>
                      </a:r>
                      <a:endParaRPr lang="he-IL" sz="1800" b="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תאי</a:t>
                      </a:r>
                      <a:r>
                        <a:rPr lang="he-IL" sz="1800" baseline="0" dirty="0" smtClean="0">
                          <a:solidFill>
                            <a:schemeClr val="tx2"/>
                          </a:solidFill>
                        </a:rPr>
                        <a:t> דם אדומים</a:t>
                      </a:r>
                      <a:endParaRPr lang="he-IL" sz="1800" baseline="0" dirty="0">
                        <a:solidFill>
                          <a:schemeClr val="tx2"/>
                        </a:solidFill>
                      </a:endParaRPr>
                    </a:p>
                    <a:p>
                      <a:pPr rtl="1"/>
                      <a:r>
                        <a:rPr lang="en-US" sz="1800" baseline="0" dirty="0" smtClean="0">
                          <a:solidFill>
                            <a:schemeClr val="tx2"/>
                          </a:solidFill>
                        </a:rPr>
                        <a:t>Red Blood Cells - RBC</a:t>
                      </a:r>
                      <a:endParaRPr lang="he-IL" sz="1800" baseline="0" dirty="0" smtClean="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3.6מיליון</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3.8-5.3    (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המוגלובין</a:t>
                      </a:r>
                      <a:endParaRPr lang="en-US" sz="1800" dirty="0" smtClean="0">
                        <a:solidFill>
                          <a:schemeClr val="tx2"/>
                        </a:solidFill>
                      </a:endParaRPr>
                    </a:p>
                    <a:p>
                      <a:pPr rtl="1"/>
                      <a:r>
                        <a:rPr lang="en-US" sz="1800" dirty="0" smtClean="0">
                          <a:solidFill>
                            <a:schemeClr val="tx2"/>
                          </a:solidFill>
                        </a:rPr>
                        <a:t>Hemoglobin</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10.8</a:t>
                      </a:r>
                    </a:p>
                    <a:p>
                      <a:pPr rtl="1"/>
                      <a:r>
                        <a:rPr lang="en-US" sz="1800" dirty="0" smtClean="0">
                          <a:solidFill>
                            <a:schemeClr val="tx2"/>
                          </a:solidFill>
                        </a:rPr>
                        <a:t>Gr/dl</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11.7-16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484">
                <a:tc>
                  <a:txBody>
                    <a:bodyPr/>
                    <a:lstStyle/>
                    <a:p>
                      <a:pPr rtl="1"/>
                      <a:r>
                        <a:rPr lang="he-IL" sz="1800" dirty="0" smtClean="0">
                          <a:solidFill>
                            <a:schemeClr val="tx2"/>
                          </a:solidFill>
                        </a:rPr>
                        <a:t>תאי דם לבנים</a:t>
                      </a:r>
                      <a:endParaRPr lang="en-US" sz="1800" dirty="0" smtClean="0">
                        <a:solidFill>
                          <a:schemeClr val="tx2"/>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F497D"/>
                          </a:solidFill>
                          <a:effectLst/>
                          <a:uLnTx/>
                          <a:uFillTx/>
                          <a:latin typeface="+mn-lt"/>
                          <a:ea typeface="+mn-ea"/>
                          <a:cs typeface="+mn-cs"/>
                        </a:rPr>
                        <a:t>White Blood Cells - WBC</a:t>
                      </a:r>
                      <a:endParaRPr kumimoji="0" lang="he-IL" sz="1800" b="0" i="0" u="none" strike="noStrike" kern="1200" cap="none" spc="0" normalizeH="0" baseline="0" noProof="0" dirty="0" smtClean="0">
                        <a:ln>
                          <a:noFill/>
                        </a:ln>
                        <a:solidFill>
                          <a:srgbClr val="1F497D"/>
                        </a:solidFill>
                        <a:effectLst/>
                        <a:uLnTx/>
                        <a:uFillTx/>
                        <a:latin typeface="+mn-lt"/>
                        <a:ea typeface="+mn-ea"/>
                        <a:cs typeface="+mn-cs"/>
                      </a:endParaRPr>
                    </a:p>
                    <a:p>
                      <a:pPr rtl="1"/>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7100</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4,500-11,000</a:t>
                      </a:r>
                      <a:r>
                        <a:rPr lang="he-IL" sz="1800" baseline="0" dirty="0" smtClean="0">
                          <a:solidFill>
                            <a:schemeClr val="tx2"/>
                          </a:solidFill>
                        </a:rPr>
                        <a:t>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38">
                <a:tc>
                  <a:txBody>
                    <a:bodyPr/>
                    <a:lstStyle/>
                    <a:p>
                      <a:pPr rtl="1"/>
                      <a:r>
                        <a:rPr lang="he-IL" sz="1800" dirty="0" smtClean="0">
                          <a:solidFill>
                            <a:schemeClr val="tx2"/>
                          </a:solidFill>
                        </a:rPr>
                        <a:t>לוחיות הדם</a:t>
                      </a:r>
                      <a:endParaRPr lang="en-US" sz="1800" dirty="0" smtClean="0">
                        <a:solidFill>
                          <a:schemeClr val="tx2"/>
                        </a:solidFill>
                      </a:endParaRPr>
                    </a:p>
                    <a:p>
                      <a:pPr rtl="1"/>
                      <a:r>
                        <a:rPr lang="en-US" sz="1800" noProof="1" smtClean="0">
                          <a:solidFill>
                            <a:schemeClr val="tx2"/>
                          </a:solidFill>
                        </a:rPr>
                        <a:t>Platelats</a:t>
                      </a: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236</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2"/>
                          </a:solidFill>
                        </a:rPr>
                        <a:t>150-450       (             *        )</a:t>
                      </a:r>
                      <a:endParaRPr lang="he-IL" sz="1800" dirty="0">
                        <a:solidFill>
                          <a:schemeClr val="tx2"/>
                        </a:solidFill>
                      </a:endParaRPr>
                    </a:p>
                  </a:txBody>
                  <a:tcPr marL="91442" marR="91442"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מחבר ישר 11"/>
          <p:cNvCxnSpPr/>
          <p:nvPr/>
        </p:nvCxnSpPr>
        <p:spPr>
          <a:xfrm flipH="1">
            <a:off x="1474788" y="2420938"/>
            <a:ext cx="15113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474788" y="30194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1042988" y="36449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1187450" y="45815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1775" y="5084763"/>
            <a:ext cx="83724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D4C72"/>
                </a:solidFill>
              </a:rPr>
              <a:t> נתחו את תוצאות הבדיקה.</a:t>
            </a:r>
          </a:p>
          <a:p>
            <a:pPr>
              <a:defRPr/>
            </a:pPr>
            <a:endParaRPr lang="he-IL" dirty="0">
              <a:solidFill>
                <a:srgbClr val="1D4C72"/>
              </a:solidFill>
            </a:endParaRPr>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
        <p:nvSpPr>
          <p:cNvPr id="15"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BD286E-0B8E-44BA-BE87-9AB2292411D2}"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chemeClr val="accent3"/>
                </a:solidFill>
                <a:ea typeface="+mn-ea"/>
              </a:rPr>
              <a:t>תשובה</a:t>
            </a:r>
            <a:endParaRPr lang="he-IL" sz="1800" dirty="0" smtClean="0">
              <a:solidFill>
                <a:schemeClr val="accent3"/>
              </a:solidFill>
            </a:endParaRPr>
          </a:p>
        </p:txBody>
      </p:sp>
      <p:graphicFrame>
        <p:nvGraphicFramePr>
          <p:cNvPr id="8" name="טבלה 7"/>
          <p:cNvGraphicFramePr>
            <a:graphicFrameLocks noGrp="1"/>
          </p:cNvGraphicFramePr>
          <p:nvPr/>
        </p:nvGraphicFramePr>
        <p:xfrm>
          <a:off x="538163" y="765175"/>
          <a:ext cx="8064500" cy="3475037"/>
        </p:xfrm>
        <a:graphic>
          <a:graphicData uri="http://schemas.openxmlformats.org/drawingml/2006/table">
            <a:tbl>
              <a:tblPr rtl="1"/>
              <a:tblGrid>
                <a:gridCol w="2886075"/>
                <a:gridCol w="1712913"/>
                <a:gridCol w="3465512"/>
              </a:tblGrid>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   מספר</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 ב-1 ממ"ק</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גבולות הנורמה</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תאי דם אדומים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Red Blood Cells - RBC</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3.6מיליון</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3.8-5.3    (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המוגלובין</a:t>
                      </a:r>
                      <a:endParaRPr kumimoji="0" lang="en-US" sz="1800" b="0" i="0" u="none" strike="noStrike" cap="none" normalizeH="0" baseline="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Hemoglobin</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10.8</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pitchFamily="34" charset="0"/>
                          <a:cs typeface="Arial" pitchFamily="34" charset="0"/>
                        </a:rPr>
                        <a:t>Gr/dl</a:t>
                      </a: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11.7-16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81">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תאי דם לבנים</a:t>
                      </a:r>
                      <a:endParaRPr kumimoji="0" lang="en-US" sz="1800" b="0" i="0" u="none" strike="noStrike" cap="none" normalizeH="0" baseline="0" smtClean="0">
                        <a:ln>
                          <a:noFill/>
                        </a:ln>
                        <a:solidFill>
                          <a:schemeClr val="tx2"/>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1F497D"/>
                          </a:solidFill>
                          <a:effectLst/>
                          <a:latin typeface="Arial" pitchFamily="34" charset="0"/>
                          <a:cs typeface="Arial" pitchFamily="34" charset="0"/>
                        </a:rPr>
                        <a:t>White Blood Cells - WBC</a:t>
                      </a:r>
                      <a:endParaRPr kumimoji="0" lang="he-IL" sz="1800" b="0" i="0" u="none" strike="noStrike" cap="none" normalizeH="0" baseline="0" smtClean="0">
                        <a:ln>
                          <a:noFill/>
                        </a:ln>
                        <a:solidFill>
                          <a:srgbClr val="1F497D"/>
                        </a:solidFill>
                        <a:effectLst/>
                        <a:latin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2"/>
                        </a:solidFill>
                        <a:effectLst/>
                        <a:latin typeface="Arial" pitchFamily="34" charset="0"/>
                        <a:cs typeface="Arial" pitchFamily="34" charset="0"/>
                      </a:endParaRP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7100</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4,500-11,000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39">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smtClean="0">
                          <a:ln>
                            <a:noFill/>
                          </a:ln>
                          <a:solidFill>
                            <a:schemeClr val="tx2"/>
                          </a:solidFill>
                          <a:effectLst/>
                          <a:latin typeface="Arial" pitchFamily="34" charset="0"/>
                          <a:cs typeface="Arial" pitchFamily="34" charset="0"/>
                        </a:rPr>
                        <a:t>לוחיות הדם</a:t>
                      </a:r>
                    </a:p>
                    <a:p>
                      <a:pPr marL="0" marR="0" lvl="0" indent="0" algn="r"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chemeClr val="tx2"/>
                          </a:solidFill>
                          <a:effectLst/>
                          <a:latin typeface="Arial" pitchFamily="34" charset="0"/>
                          <a:cs typeface="Arial" pitchFamily="34" charset="0"/>
                        </a:rPr>
                        <a:t>Platelats</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236</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smtClean="0">
                          <a:ln>
                            <a:noFill/>
                          </a:ln>
                          <a:solidFill>
                            <a:schemeClr val="tx2"/>
                          </a:solidFill>
                          <a:effectLst/>
                          <a:latin typeface="Arial" pitchFamily="34" charset="0"/>
                          <a:cs typeface="Arial" pitchFamily="34" charset="0"/>
                        </a:rPr>
                        <a:t>150-450       (             *        )</a:t>
                      </a:r>
                    </a:p>
                  </a:txBody>
                  <a:tcPr marL="91442" marR="91442"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2" name="מחבר ישר 11"/>
          <p:cNvCxnSpPr/>
          <p:nvPr/>
        </p:nvCxnSpPr>
        <p:spPr>
          <a:xfrm flipH="1">
            <a:off x="1042988" y="1684338"/>
            <a:ext cx="15128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a:off x="1042988" y="2282825"/>
            <a:ext cx="13398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612775" y="2908300"/>
            <a:ext cx="11493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755650" y="3844925"/>
            <a:ext cx="14589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20"/>
          <p:cNvSpPr/>
          <p:nvPr/>
        </p:nvSpPr>
        <p:spPr bwMode="auto">
          <a:xfrm>
            <a:off x="468313" y="4365625"/>
            <a:ext cx="8158162" cy="21590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הנבדק סובל מאנמיה. גם מספר תאי הדם האדומים וגם כמות ההמוגלובין </a:t>
            </a:r>
            <a:r>
              <a:rPr lang="he-IL" kern="0" dirty="0">
                <a:latin typeface="Arial"/>
                <a:cs typeface="Arial"/>
              </a:rPr>
              <a:t>שבתוכם נמוכים מן הנורמה.</a:t>
            </a:r>
          </a:p>
          <a:p>
            <a:pPr fontAlgn="auto">
              <a:spcBef>
                <a:spcPts val="0"/>
              </a:spcBef>
              <a:spcAft>
                <a:spcPts val="0"/>
              </a:spcAft>
              <a:defRPr/>
            </a:pPr>
            <a:r>
              <a:rPr lang="he-IL" kern="0" dirty="0">
                <a:latin typeface="Arial"/>
                <a:cs typeface="Arial"/>
              </a:rPr>
              <a:t>מספר תאי הדם הלבנים תקין, דבר המעיד על כך שהנבדק אינו חולה במחלה הנגרמת מגורמים זרים שחדרו לגוף כגון חיידקים, וירוסים או פטריות. במקרה כזה יש עלייה בכמות תאי הדם הלבנים.</a:t>
            </a:r>
          </a:p>
          <a:p>
            <a:pPr fontAlgn="auto">
              <a:spcBef>
                <a:spcPts val="0"/>
              </a:spcBef>
              <a:spcAft>
                <a:spcPts val="0"/>
              </a:spcAft>
              <a:defRPr/>
            </a:pPr>
            <a:r>
              <a:rPr lang="he-IL" kern="0" dirty="0">
                <a:solidFill>
                  <a:prstClr val="black"/>
                </a:solidFill>
                <a:latin typeface="Arial"/>
                <a:cs typeface="Arial"/>
              </a:rPr>
              <a:t>מספר לוחיות הדם תקין.</a:t>
            </a:r>
          </a:p>
          <a:p>
            <a:pPr fontAlgn="auto">
              <a:spcBef>
                <a:spcPts val="0"/>
              </a:spcBef>
              <a:spcAft>
                <a:spcPts val="0"/>
              </a:spcAft>
              <a:defRPr/>
            </a:pPr>
            <a:endParaRPr lang="he-IL" b="1" kern="0" dirty="0">
              <a:solidFill>
                <a:prstClr val="black"/>
              </a:solidFill>
              <a:latin typeface="Arial"/>
              <a:cs typeface="Arial"/>
            </a:endParaRPr>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
        <p:nvSpPr>
          <p:cNvPr id="15"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850" y="692150"/>
            <a:ext cx="8342313" cy="51131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הדם מורכב מפלסמה ומתאי הדם (תאים אדומים, תאים לבנים ולוחיות הדם).</a:t>
            </a:r>
          </a:p>
          <a:p>
            <a:pPr>
              <a:lnSpc>
                <a:spcPct val="150000"/>
              </a:lnSpc>
              <a:buFontTx/>
              <a:buBlip>
                <a:blip r:embed="rId2"/>
              </a:buBlip>
              <a:defRPr/>
            </a:pPr>
            <a:r>
              <a:rPr lang="he-IL" dirty="0">
                <a:solidFill>
                  <a:prstClr val="black"/>
                </a:solidFill>
              </a:rPr>
              <a:t>  בפלסמה מומסים </a:t>
            </a:r>
            <a:r>
              <a:rPr lang="he-IL" dirty="0" smtClean="0">
                <a:solidFill>
                  <a:prstClr val="black"/>
                </a:solidFill>
              </a:rPr>
              <a:t>חומרים שונים, מקצתם </a:t>
            </a:r>
            <a:r>
              <a:rPr lang="he-IL" dirty="0">
                <a:solidFill>
                  <a:prstClr val="black"/>
                </a:solidFill>
              </a:rPr>
              <a:t>עוברים לתאים (כגון חומרי המזון</a:t>
            </a:r>
            <a:r>
              <a:rPr lang="he-IL" dirty="0" smtClean="0">
                <a:solidFill>
                  <a:prstClr val="black"/>
                </a:solidFill>
              </a:rPr>
              <a:t>) </a:t>
            </a:r>
            <a:r>
              <a:rPr lang="he-IL" dirty="0">
                <a:solidFill>
                  <a:prstClr val="black"/>
                </a:solidFill>
              </a:rPr>
              <a:t>ומקצתם </a:t>
            </a:r>
            <a:endParaRPr lang="he-IL" dirty="0" smtClean="0">
              <a:solidFill>
                <a:prstClr val="black"/>
              </a:solidFill>
            </a:endParaRPr>
          </a:p>
          <a:p>
            <a:pPr>
              <a:lnSpc>
                <a:spcPct val="150000"/>
              </a:lnSpc>
              <a:defRPr/>
            </a:pPr>
            <a:r>
              <a:rPr lang="he-IL" dirty="0" smtClean="0">
                <a:solidFill>
                  <a:prstClr val="black"/>
                </a:solidFill>
              </a:rPr>
              <a:t>   נשארים בנוזל </a:t>
            </a:r>
            <a:r>
              <a:rPr lang="he-IL" dirty="0">
                <a:solidFill>
                  <a:prstClr val="black"/>
                </a:solidFill>
              </a:rPr>
              <a:t>הדם.</a:t>
            </a:r>
          </a:p>
          <a:p>
            <a:pPr>
              <a:lnSpc>
                <a:spcPct val="150000"/>
              </a:lnSpc>
              <a:buFontTx/>
              <a:buBlip>
                <a:blip r:embed="rId2"/>
              </a:buBlip>
              <a:defRPr/>
            </a:pPr>
            <a:r>
              <a:rPr lang="he-IL" dirty="0">
                <a:solidFill>
                  <a:prstClr val="black"/>
                </a:solidFill>
              </a:rPr>
              <a:t> שמירה על ריכוז מומסים קבוע פחות או יותר בפלסמה חיונית לשמירת </a:t>
            </a:r>
            <a:r>
              <a:rPr lang="he-IL" dirty="0" smtClean="0">
                <a:solidFill>
                  <a:prstClr val="black"/>
                </a:solidFill>
              </a:rPr>
              <a:t>ההומיאוסטזיס </a:t>
            </a:r>
            <a:r>
              <a:rPr lang="he-IL" dirty="0">
                <a:solidFill>
                  <a:prstClr val="black"/>
                </a:solidFill>
              </a:rPr>
              <a:t>בגוף.</a:t>
            </a:r>
          </a:p>
          <a:p>
            <a:pPr>
              <a:lnSpc>
                <a:spcPct val="150000"/>
              </a:lnSpc>
              <a:buFontTx/>
              <a:buBlip>
                <a:blip r:embed="rId2"/>
              </a:buBlip>
              <a:defRPr/>
            </a:pPr>
            <a:r>
              <a:rPr lang="he-IL" dirty="0">
                <a:solidFill>
                  <a:prstClr val="black"/>
                </a:solidFill>
              </a:rPr>
              <a:t> שינוי מתמשך בריכוז חומרים בדם מעיד על מחלה.</a:t>
            </a:r>
          </a:p>
          <a:p>
            <a:pPr>
              <a:lnSpc>
                <a:spcPct val="150000"/>
              </a:lnSpc>
              <a:buFontTx/>
              <a:buBlip>
                <a:blip r:embed="rId2"/>
              </a:buBlip>
              <a:defRPr/>
            </a:pPr>
            <a:r>
              <a:rPr lang="he-IL" dirty="0">
                <a:solidFill>
                  <a:prstClr val="black"/>
                </a:solidFill>
              </a:rPr>
              <a:t> תאי הדם נוצרים מתאי גזע המצויים במח העצמות</a:t>
            </a:r>
            <a:r>
              <a:rPr lang="he-IL" dirty="0" smtClean="0">
                <a:solidFill>
                  <a:prstClr val="black"/>
                </a:solidFill>
              </a:rPr>
              <a:t>.</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smtClean="0">
                <a:solidFill>
                  <a:prstClr val="black"/>
                </a:solidFill>
              </a:rPr>
              <a:t> בדיקות דם הן אמצעי לאבחון מצב הגוף.</a:t>
            </a:r>
          </a:p>
          <a:p>
            <a:pPr>
              <a:lnSpc>
                <a:spcPct val="150000"/>
              </a:lnSpc>
              <a:defRPr/>
            </a:pPr>
            <a:r>
              <a:rPr lang="he-IL" dirty="0" smtClean="0">
                <a:solidFill>
                  <a:prstClr val="black"/>
                </a:solidFill>
              </a:rPr>
              <a:t>הבדיקות הנפוצות הן:</a:t>
            </a:r>
          </a:p>
          <a:p>
            <a:pPr>
              <a:lnSpc>
                <a:spcPct val="150000"/>
              </a:lnSpc>
              <a:defRPr/>
            </a:pPr>
            <a:r>
              <a:rPr lang="he-IL" dirty="0" smtClean="0">
                <a:solidFill>
                  <a:prstClr val="black"/>
                </a:solidFill>
              </a:rPr>
              <a:t>כימיה של הדם – בדיקת ריכוזי חומרים שונים כגון גלוקוז, כולסטרול ושתנן בפלסמה.</a:t>
            </a:r>
          </a:p>
          <a:p>
            <a:pPr>
              <a:lnSpc>
                <a:spcPct val="150000"/>
              </a:lnSpc>
              <a:defRPr/>
            </a:pPr>
            <a:r>
              <a:rPr lang="he-IL" dirty="0" smtClean="0">
                <a:solidFill>
                  <a:prstClr val="black"/>
                </a:solidFill>
              </a:rPr>
              <a:t>ספירת </a:t>
            </a:r>
            <a:r>
              <a:rPr lang="he-IL" dirty="0">
                <a:solidFill>
                  <a:prstClr val="black"/>
                </a:solidFill>
              </a:rPr>
              <a:t>דם – </a:t>
            </a:r>
            <a:r>
              <a:rPr lang="he-IL" dirty="0" smtClean="0">
                <a:solidFill>
                  <a:prstClr val="black"/>
                </a:solidFill>
              </a:rPr>
              <a:t>בדיקת מספר תאי הדם השונים ומדדים שונים הקשורים אליהם.</a:t>
            </a:r>
            <a:endParaRPr lang="he-IL" dirty="0">
              <a:solidFill>
                <a:prstClr val="black"/>
              </a:solidFill>
            </a:endParaRPr>
          </a:p>
          <a:p>
            <a:pPr>
              <a:lnSpc>
                <a:spcPct val="150000"/>
              </a:lnSpc>
              <a:defRPr/>
            </a:pPr>
            <a:endParaRPr lang="he-IL" dirty="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44</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סיכום: רקמת הדם</a:t>
            </a:r>
            <a:endParaRPr lang="he-IL" sz="1800" b="1" dirty="0">
              <a:solidFill>
                <a:srgbClr val="FF6600"/>
              </a:solidFill>
              <a:ea typeface="+mn-ea"/>
            </a:endParaRP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753722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850" y="692150"/>
            <a:ext cx="8342313" cy="568917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dirty="0" smtClean="0">
                <a:solidFill>
                  <a:prstClr val="black"/>
                </a:solidFill>
              </a:rPr>
              <a:t>תאי </a:t>
            </a:r>
            <a:r>
              <a:rPr lang="he-IL" dirty="0">
                <a:solidFill>
                  <a:prstClr val="black"/>
                </a:solidFill>
              </a:rPr>
              <a:t>הדם האדומים "</a:t>
            </a:r>
            <a:r>
              <a:rPr lang="he-IL" dirty="0" smtClean="0">
                <a:solidFill>
                  <a:prstClr val="black"/>
                </a:solidFill>
              </a:rPr>
              <a:t>אחראים</a:t>
            </a:r>
            <a:r>
              <a:rPr lang="he-IL" dirty="0">
                <a:solidFill>
                  <a:prstClr val="black"/>
                </a:solidFill>
              </a:rPr>
              <a:t>" להובלת חמצן לכל תאי הגוף, בעזרת חלבון המוגלובין </a:t>
            </a:r>
            <a:r>
              <a:rPr lang="he-IL" dirty="0" smtClean="0">
                <a:solidFill>
                  <a:prstClr val="black"/>
                </a:solidFill>
              </a:rPr>
              <a:t>המצוי </a:t>
            </a:r>
            <a:r>
              <a:rPr lang="he-IL" dirty="0">
                <a:solidFill>
                  <a:prstClr val="black"/>
                </a:solidFill>
              </a:rPr>
              <a:t>בהם. </a:t>
            </a:r>
            <a:endParaRPr lang="he-IL" dirty="0" smtClean="0">
              <a:solidFill>
                <a:prstClr val="black"/>
              </a:solidFill>
            </a:endParaRPr>
          </a:p>
          <a:p>
            <a:pPr>
              <a:lnSpc>
                <a:spcPct val="150000"/>
              </a:lnSpc>
              <a:defRPr/>
            </a:pPr>
            <a:endParaRPr lang="he-IL" dirty="0">
              <a:solidFill>
                <a:prstClr val="black"/>
              </a:solidFill>
            </a:endParaRPr>
          </a:p>
          <a:p>
            <a:pPr>
              <a:lnSpc>
                <a:spcPct val="150000"/>
              </a:lnSpc>
              <a:defRPr/>
            </a:pPr>
            <a:r>
              <a:rPr lang="he-IL" b="1" dirty="0" smtClean="0">
                <a:solidFill>
                  <a:prstClr val="black"/>
                </a:solidFill>
              </a:rPr>
              <a:t>הגורמים המשפיעים על מידת הקישור של ההמוגלובין לחמצן הם:</a:t>
            </a:r>
          </a:p>
          <a:p>
            <a:pPr>
              <a:lnSpc>
                <a:spcPct val="150000"/>
              </a:lnSpc>
              <a:defRPr/>
            </a:pPr>
            <a:r>
              <a:rPr lang="he-IL" dirty="0">
                <a:solidFill>
                  <a:prstClr val="black"/>
                </a:solidFill>
              </a:rPr>
              <a:t> </a:t>
            </a:r>
            <a:r>
              <a:rPr lang="he-IL" dirty="0" smtClean="0">
                <a:solidFill>
                  <a:prstClr val="black"/>
                </a:solidFill>
              </a:rPr>
              <a:t>     ריכוז החמצן* </a:t>
            </a:r>
            <a:r>
              <a:rPr lang="he-IL" dirty="0">
                <a:solidFill>
                  <a:prstClr val="black"/>
                </a:solidFill>
              </a:rPr>
              <a:t>בפלסמה – </a:t>
            </a:r>
            <a:r>
              <a:rPr lang="he-IL" dirty="0" smtClean="0">
                <a:solidFill>
                  <a:prstClr val="black"/>
                </a:solidFill>
              </a:rPr>
              <a:t>ככל שהוא גבוה יותר, כך מידת הקישור גדולה יותר.</a:t>
            </a:r>
          </a:p>
          <a:p>
            <a:pPr>
              <a:lnSpc>
                <a:spcPct val="150000"/>
              </a:lnSpc>
              <a:defRPr/>
            </a:pPr>
            <a:r>
              <a:rPr lang="he-IL" dirty="0" smtClean="0">
                <a:solidFill>
                  <a:prstClr val="black"/>
                </a:solidFill>
              </a:rPr>
              <a:t>      ריכוז הפחמן הדו-חמצני* בפלסמה – ככל שהוא נמוך יותר, כך מידת הקישור גדולה יותר.</a:t>
            </a:r>
          </a:p>
          <a:p>
            <a:pPr>
              <a:lnSpc>
                <a:spcPct val="150000"/>
              </a:lnSpc>
              <a:defRPr/>
            </a:pPr>
            <a:r>
              <a:rPr lang="he-IL" dirty="0" smtClean="0">
                <a:solidFill>
                  <a:prstClr val="black"/>
                </a:solidFill>
              </a:rPr>
              <a:t>      דרגת ה-</a:t>
            </a:r>
            <a:r>
              <a:rPr lang="en-US" dirty="0" smtClean="0">
                <a:solidFill>
                  <a:prstClr val="black"/>
                </a:solidFill>
              </a:rPr>
              <a:t>pH</a:t>
            </a:r>
            <a:r>
              <a:rPr lang="he-IL" dirty="0" smtClean="0">
                <a:solidFill>
                  <a:prstClr val="black"/>
                </a:solidFill>
              </a:rPr>
              <a:t> – ככל שהיא נמוכה (חומצית) יותר, כך מידת הקישור גדולה יותר.</a:t>
            </a:r>
          </a:p>
          <a:p>
            <a:pPr>
              <a:lnSpc>
                <a:spcPct val="150000"/>
              </a:lnSpc>
              <a:defRPr/>
            </a:pPr>
            <a:endParaRPr lang="he-IL" dirty="0" smtClean="0">
              <a:solidFill>
                <a:prstClr val="black"/>
              </a:solidFill>
            </a:endParaRPr>
          </a:p>
          <a:p>
            <a:pPr>
              <a:lnSpc>
                <a:spcPct val="150000"/>
              </a:lnSpc>
              <a:defRPr/>
            </a:pPr>
            <a:r>
              <a:rPr lang="he-IL" dirty="0" smtClean="0">
                <a:solidFill>
                  <a:prstClr val="black"/>
                </a:solidFill>
              </a:rPr>
              <a:t>בדם בנימי הריאות ריכוז החמצן גבוה, ריכוז הפחמן הדו-חמצני נמוך, וה-</a:t>
            </a:r>
            <a:r>
              <a:rPr lang="en-US" dirty="0" smtClean="0">
                <a:solidFill>
                  <a:prstClr val="black"/>
                </a:solidFill>
              </a:rPr>
              <a:t>pH</a:t>
            </a:r>
            <a:r>
              <a:rPr lang="he-IL" dirty="0" smtClean="0">
                <a:solidFill>
                  <a:prstClr val="black"/>
                </a:solidFill>
              </a:rPr>
              <a:t> גבוה, ולכן הרבה חמצן נקשר להמוגלובין. לעומת זאת, בהשוואה לנימי הדם בריאות, בנימי הדם </a:t>
            </a:r>
            <a:r>
              <a:rPr lang="he-IL" dirty="0">
                <a:solidFill>
                  <a:prstClr val="black"/>
                </a:solidFill>
              </a:rPr>
              <a:t>ש</a:t>
            </a:r>
            <a:r>
              <a:rPr lang="he-IL" dirty="0" smtClean="0">
                <a:solidFill>
                  <a:prstClr val="black"/>
                </a:solidFill>
              </a:rPr>
              <a:t>באזור התאים ריכוז החמצן נמוך, ריכוז הפחמן הדו-חמצני גבוה, וה-</a:t>
            </a:r>
            <a:r>
              <a:rPr lang="en-US" dirty="0" smtClean="0">
                <a:solidFill>
                  <a:prstClr val="black"/>
                </a:solidFill>
              </a:rPr>
              <a:t>pH</a:t>
            </a:r>
            <a:r>
              <a:rPr lang="he-IL" dirty="0" smtClean="0">
                <a:solidFill>
                  <a:prstClr val="black"/>
                </a:solidFill>
              </a:rPr>
              <a:t> נמוך (בהשפעת החומצה הפחמתית), ולכן מידת הקישור של ההמוגלובין לחמצן קטנה, משמעות הדבר היא שהחמצן מתנתק מההמוגלובין וחודר לתאים.</a:t>
            </a:r>
          </a:p>
          <a:p>
            <a:pPr>
              <a:lnSpc>
                <a:spcPct val="150000"/>
              </a:lnSpc>
              <a:defRPr/>
            </a:pPr>
            <a:endParaRPr lang="he-IL" sz="1200" b="1" dirty="0">
              <a:solidFill>
                <a:prstClr val="black"/>
              </a:solidFill>
            </a:endParaRPr>
          </a:p>
          <a:p>
            <a:pPr>
              <a:lnSpc>
                <a:spcPct val="150000"/>
              </a:lnSpc>
              <a:defRPr/>
            </a:pPr>
            <a:r>
              <a:rPr lang="he-IL" sz="1200" b="1" dirty="0" smtClean="0">
                <a:solidFill>
                  <a:prstClr val="black"/>
                </a:solidFill>
              </a:rPr>
              <a:t>* בהקשר של גזים </a:t>
            </a:r>
            <a:r>
              <a:rPr lang="he-IL" sz="1200" b="1" dirty="0">
                <a:solidFill>
                  <a:prstClr val="black"/>
                </a:solidFill>
              </a:rPr>
              <a:t>מדויק יותר להשתמש </a:t>
            </a:r>
            <a:r>
              <a:rPr lang="he-IL" sz="1200" b="1" dirty="0" smtClean="0">
                <a:solidFill>
                  <a:prstClr val="black"/>
                </a:solidFill>
              </a:rPr>
              <a:t>במונח "לחץ חלקי" ולא במונח "ריכוז".</a:t>
            </a:r>
          </a:p>
          <a:p>
            <a:pPr>
              <a:lnSpc>
                <a:spcPct val="150000"/>
              </a:lnSpc>
              <a:defRPr/>
            </a:pPr>
            <a:endParaRPr lang="he-IL" dirty="0" smtClean="0">
              <a:solidFill>
                <a:prstClr val="black"/>
              </a:solidFill>
            </a:endParaRPr>
          </a:p>
          <a:p>
            <a:pPr>
              <a:lnSpc>
                <a:spcPct val="150000"/>
              </a:lnSpc>
              <a:defRPr/>
            </a:pPr>
            <a:endParaRPr lang="he-IL" dirty="0" smtClean="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45</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סיכום: תאי הדם האדומים, הובלת חמצן ופחמן דו-חמצני בדם</a:t>
            </a:r>
            <a:endParaRPr lang="he-IL" sz="1800" b="1" dirty="0">
              <a:solidFill>
                <a:srgbClr val="FF6600"/>
              </a:solidFill>
              <a:ea typeface="+mn-ea"/>
            </a:endParaRP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מלבן 3"/>
          <p:cNvSpPr/>
          <p:nvPr/>
        </p:nvSpPr>
        <p:spPr>
          <a:xfrm>
            <a:off x="7956376" y="2348880"/>
            <a:ext cx="485800" cy="456535"/>
          </a:xfrm>
          <a:prstGeom prst="rect">
            <a:avLst/>
          </a:prstGeom>
        </p:spPr>
        <p:txBody>
          <a:bodyPr wrap="square">
            <a:spAutoFit/>
          </a:bodyPr>
          <a:lstStyle/>
          <a:p>
            <a:pPr>
              <a:lnSpc>
                <a:spcPct val="150000"/>
              </a:lnSpc>
              <a:buFontTx/>
              <a:buBlip>
                <a:blip r:embed="rId2"/>
              </a:buBlip>
              <a:defRPr/>
            </a:pPr>
            <a:r>
              <a:rPr lang="he-IL" dirty="0" smtClean="0">
                <a:solidFill>
                  <a:prstClr val="black"/>
                </a:solidFill>
              </a:rPr>
              <a:t> </a:t>
            </a:r>
            <a:endParaRPr lang="he-IL" dirty="0">
              <a:solidFill>
                <a:prstClr val="black"/>
              </a:solidFill>
            </a:endParaRPr>
          </a:p>
        </p:txBody>
      </p:sp>
      <p:sp>
        <p:nvSpPr>
          <p:cNvPr id="10" name="מלבן 9"/>
          <p:cNvSpPr/>
          <p:nvPr/>
        </p:nvSpPr>
        <p:spPr>
          <a:xfrm>
            <a:off x="7968927" y="2756441"/>
            <a:ext cx="485800" cy="456535"/>
          </a:xfrm>
          <a:prstGeom prst="rect">
            <a:avLst/>
          </a:prstGeom>
        </p:spPr>
        <p:txBody>
          <a:bodyPr wrap="square">
            <a:spAutoFit/>
          </a:bodyPr>
          <a:lstStyle/>
          <a:p>
            <a:pPr>
              <a:lnSpc>
                <a:spcPct val="150000"/>
              </a:lnSpc>
              <a:buFontTx/>
              <a:buBlip>
                <a:blip r:embed="rId2"/>
              </a:buBlip>
              <a:defRPr/>
            </a:pPr>
            <a:r>
              <a:rPr lang="he-IL" dirty="0" smtClean="0">
                <a:solidFill>
                  <a:prstClr val="black"/>
                </a:solidFill>
              </a:rPr>
              <a:t> </a:t>
            </a:r>
            <a:endParaRPr lang="he-IL" dirty="0">
              <a:solidFill>
                <a:prstClr val="black"/>
              </a:solidFill>
            </a:endParaRPr>
          </a:p>
        </p:txBody>
      </p:sp>
      <p:sp>
        <p:nvSpPr>
          <p:cNvPr id="11" name="מלבן 10"/>
          <p:cNvSpPr/>
          <p:nvPr/>
        </p:nvSpPr>
        <p:spPr>
          <a:xfrm>
            <a:off x="7968927" y="3140968"/>
            <a:ext cx="485800" cy="456535"/>
          </a:xfrm>
          <a:prstGeom prst="rect">
            <a:avLst/>
          </a:prstGeom>
        </p:spPr>
        <p:txBody>
          <a:bodyPr wrap="square">
            <a:spAutoFit/>
          </a:bodyPr>
          <a:lstStyle/>
          <a:p>
            <a:pPr>
              <a:lnSpc>
                <a:spcPct val="150000"/>
              </a:lnSpc>
              <a:buFontTx/>
              <a:buBlip>
                <a:blip r:embed="rId2"/>
              </a:buBlip>
              <a:defRPr/>
            </a:pPr>
            <a:r>
              <a:rPr lang="he-IL" dirty="0" smtClean="0">
                <a:solidFill>
                  <a:prstClr val="black"/>
                </a:solidFill>
              </a:rPr>
              <a:t> </a:t>
            </a:r>
            <a:endParaRPr lang="he-IL" dirty="0">
              <a:solidFill>
                <a:prstClr val="black"/>
              </a:solidFill>
            </a:endParaRPr>
          </a:p>
        </p:txBody>
      </p:sp>
    </p:spTree>
    <p:extLst>
      <p:ext uri="{BB962C8B-B14F-4D97-AF65-F5344CB8AC3E}">
        <p14:creationId xmlns:p14="http://schemas.microsoft.com/office/powerpoint/2010/main" val="8490287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850" y="692150"/>
            <a:ext cx="8342313" cy="568917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b="1" dirty="0" smtClean="0">
                <a:solidFill>
                  <a:prstClr val="black"/>
                </a:solidFill>
              </a:rPr>
              <a:t>התאמות </a:t>
            </a:r>
            <a:r>
              <a:rPr lang="he-IL" b="1" dirty="0">
                <a:solidFill>
                  <a:prstClr val="black"/>
                </a:solidFill>
              </a:rPr>
              <a:t>תאי הדם האדומים </a:t>
            </a:r>
            <a:r>
              <a:rPr lang="he-IL" b="1" dirty="0" smtClean="0">
                <a:solidFill>
                  <a:prstClr val="black"/>
                </a:solidFill>
              </a:rPr>
              <a:t>להובלה יעילה של </a:t>
            </a:r>
            <a:r>
              <a:rPr lang="he-IL" b="1" dirty="0">
                <a:solidFill>
                  <a:prstClr val="black"/>
                </a:solidFill>
              </a:rPr>
              <a:t>חמצן הן:</a:t>
            </a:r>
          </a:p>
          <a:p>
            <a:pPr>
              <a:lnSpc>
                <a:spcPct val="150000"/>
              </a:lnSpc>
              <a:buFontTx/>
              <a:buBlip>
                <a:blip r:embed="rId2"/>
              </a:buBlip>
              <a:defRPr/>
            </a:pPr>
            <a:r>
              <a:rPr lang="he-IL" dirty="0">
                <a:solidFill>
                  <a:prstClr val="black"/>
                </a:solidFill>
              </a:rPr>
              <a:t>  </a:t>
            </a:r>
            <a:r>
              <a:rPr lang="he-IL" dirty="0" smtClean="0">
                <a:solidFill>
                  <a:prstClr val="black"/>
                </a:solidFill>
              </a:rPr>
              <a:t>יכולת </a:t>
            </a:r>
            <a:r>
              <a:rPr lang="he-IL" dirty="0">
                <a:solidFill>
                  <a:prstClr val="black"/>
                </a:solidFill>
              </a:rPr>
              <a:t>גבוהה של קליטת חמצן בשל יחס שטח פנים/נפח גבוה, שנוצר </a:t>
            </a:r>
            <a:r>
              <a:rPr lang="he-IL" dirty="0" smtClean="0">
                <a:solidFill>
                  <a:prstClr val="black"/>
                </a:solidFill>
              </a:rPr>
              <a:t>בשל</a:t>
            </a:r>
            <a:endParaRPr lang="he-IL" dirty="0">
              <a:solidFill>
                <a:prstClr val="black"/>
              </a:solidFill>
            </a:endParaRPr>
          </a:p>
          <a:p>
            <a:pPr>
              <a:lnSpc>
                <a:spcPct val="150000"/>
              </a:lnSpc>
              <a:defRPr/>
            </a:pPr>
            <a:r>
              <a:rPr lang="he-IL" dirty="0">
                <a:solidFill>
                  <a:prstClr val="black"/>
                </a:solidFill>
              </a:rPr>
              <a:t> </a:t>
            </a:r>
            <a:r>
              <a:rPr lang="he-IL" dirty="0" smtClean="0">
                <a:solidFill>
                  <a:prstClr val="black"/>
                </a:solidFill>
              </a:rPr>
              <a:t>   התאים הקטנים</a:t>
            </a:r>
            <a:r>
              <a:rPr lang="he-IL" dirty="0">
                <a:solidFill>
                  <a:prstClr val="black"/>
                </a:solidFill>
              </a:rPr>
              <a:t>; מספרם הרב; צורת הדיסקוס של התאים.</a:t>
            </a:r>
          </a:p>
          <a:p>
            <a:pPr>
              <a:lnSpc>
                <a:spcPct val="150000"/>
              </a:lnSpc>
              <a:buFontTx/>
              <a:buBlip>
                <a:blip r:embed="rId2"/>
              </a:buBlip>
              <a:defRPr/>
            </a:pPr>
            <a:r>
              <a:rPr lang="he-IL" dirty="0" smtClean="0">
                <a:solidFill>
                  <a:prstClr val="black"/>
                </a:solidFill>
              </a:rPr>
              <a:t>   יכולת </a:t>
            </a:r>
            <a:r>
              <a:rPr lang="he-IL" dirty="0">
                <a:solidFill>
                  <a:prstClr val="black"/>
                </a:solidFill>
              </a:rPr>
              <a:t>גבוהה של קשירת חמצן, המוקנית בשל הכמות הגדולה של המוגלובין בכל תא </a:t>
            </a:r>
            <a:endParaRPr lang="he-IL" dirty="0" smtClean="0">
              <a:solidFill>
                <a:prstClr val="black"/>
              </a:solidFill>
            </a:endParaRPr>
          </a:p>
          <a:p>
            <a:pPr>
              <a:lnSpc>
                <a:spcPct val="150000"/>
              </a:lnSpc>
              <a:defRPr/>
            </a:pPr>
            <a:r>
              <a:rPr lang="he-IL" dirty="0">
                <a:solidFill>
                  <a:prstClr val="black"/>
                </a:solidFill>
              </a:rPr>
              <a:t> </a:t>
            </a:r>
            <a:r>
              <a:rPr lang="he-IL" dirty="0" smtClean="0">
                <a:solidFill>
                  <a:prstClr val="black"/>
                </a:solidFill>
              </a:rPr>
              <a:t>   (</a:t>
            </a:r>
            <a:r>
              <a:rPr lang="he-IL" dirty="0">
                <a:solidFill>
                  <a:prstClr val="black"/>
                </a:solidFill>
              </a:rPr>
              <a:t>בשל </a:t>
            </a:r>
            <a:r>
              <a:rPr lang="he-IL" dirty="0" smtClean="0">
                <a:solidFill>
                  <a:prstClr val="black"/>
                </a:solidFill>
              </a:rPr>
              <a:t>היעדר גרעין ואברונים </a:t>
            </a:r>
            <a:r>
              <a:rPr lang="he-IL" dirty="0">
                <a:solidFill>
                  <a:prstClr val="black"/>
                </a:solidFill>
              </a:rPr>
              <a:t>נוספים יש יותר מקום </a:t>
            </a:r>
            <a:r>
              <a:rPr lang="he-IL" dirty="0" smtClean="0">
                <a:solidFill>
                  <a:prstClr val="black"/>
                </a:solidFill>
              </a:rPr>
              <a:t>להמוגלובין).</a:t>
            </a:r>
          </a:p>
          <a:p>
            <a:pPr>
              <a:lnSpc>
                <a:spcPct val="150000"/>
              </a:lnSpc>
              <a:buFontTx/>
              <a:buBlip>
                <a:blip r:embed="rId2"/>
              </a:buBlip>
              <a:defRPr/>
            </a:pPr>
            <a:r>
              <a:rPr lang="he-IL" dirty="0">
                <a:solidFill>
                  <a:prstClr val="black"/>
                </a:solidFill>
              </a:rPr>
              <a:t> </a:t>
            </a:r>
            <a:r>
              <a:rPr lang="he-IL" dirty="0" smtClean="0">
                <a:solidFill>
                  <a:prstClr val="black"/>
                </a:solidFill>
              </a:rPr>
              <a:t> גמישות</a:t>
            </a:r>
            <a:r>
              <a:rPr lang="he-IL" dirty="0">
                <a:solidFill>
                  <a:prstClr val="black"/>
                </a:solidFill>
              </a:rPr>
              <a:t>, יכולת הידחקות לנימי הדם הצרים, ויצירת מגע קרוב עם דופן הנימים.</a:t>
            </a:r>
          </a:p>
          <a:p>
            <a:pPr>
              <a:lnSpc>
                <a:spcPct val="150000"/>
              </a:lnSpc>
              <a:buFontTx/>
              <a:buBlip>
                <a:blip r:embed="rId2"/>
              </a:buBlip>
              <a:defRPr/>
            </a:pPr>
            <a:endParaRPr lang="he-IL" dirty="0" smtClean="0">
              <a:solidFill>
                <a:prstClr val="black"/>
              </a:solidFill>
            </a:endParaRPr>
          </a:p>
          <a:p>
            <a:pPr>
              <a:lnSpc>
                <a:spcPct val="150000"/>
              </a:lnSpc>
              <a:defRPr/>
            </a:pPr>
            <a:r>
              <a:rPr lang="he-IL" b="1" dirty="0" smtClean="0">
                <a:solidFill>
                  <a:prstClr val="black"/>
                </a:solidFill>
              </a:rPr>
              <a:t>הובלת פחמן דו-חמצני בדם</a:t>
            </a:r>
          </a:p>
          <a:p>
            <a:pPr>
              <a:lnSpc>
                <a:spcPct val="150000"/>
              </a:lnSpc>
              <a:defRPr/>
            </a:pPr>
            <a:r>
              <a:rPr lang="he-IL" dirty="0" smtClean="0">
                <a:solidFill>
                  <a:prstClr val="black"/>
                </a:solidFill>
              </a:rPr>
              <a:t>הפחמן הדו-חמצני מועבר בדם בשלוש </a:t>
            </a:r>
            <a:r>
              <a:rPr lang="he-IL" dirty="0">
                <a:solidFill>
                  <a:prstClr val="black"/>
                </a:solidFill>
              </a:rPr>
              <a:t>דרכים</a:t>
            </a:r>
            <a:r>
              <a:rPr lang="he-IL" dirty="0" smtClean="0">
                <a:solidFill>
                  <a:prstClr val="black"/>
                </a:solidFill>
              </a:rPr>
              <a:t>:</a:t>
            </a: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smtClean="0">
              <a:solidFill>
                <a:prstClr val="black"/>
              </a:solidFill>
            </a:endParaRPr>
          </a:p>
          <a:p>
            <a:pPr>
              <a:lnSpc>
                <a:spcPct val="150000"/>
              </a:lnSpc>
              <a:defRPr/>
            </a:pPr>
            <a:endParaRPr lang="he-IL" dirty="0" smtClean="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46</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סיכום: תאי הדם האדומים, הובלת חמצן ופחמן דו-חמצני בדם</a:t>
            </a:r>
            <a:endParaRPr lang="he-IL" sz="1800" b="1" dirty="0">
              <a:solidFill>
                <a:srgbClr val="FF6600"/>
              </a:solidFill>
              <a:ea typeface="+mn-ea"/>
            </a:endParaRP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108520" y="4005064"/>
            <a:ext cx="8388424" cy="2169825"/>
          </a:xfrm>
          <a:prstGeom prst="rect">
            <a:avLst/>
          </a:prstGeom>
        </p:spPr>
        <p:txBody>
          <a:bodyPr wrap="square">
            <a:spAutoFit/>
          </a:bodyPr>
          <a:lstStyle/>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רוב ה־</a:t>
            </a:r>
            <a:r>
              <a:rPr lang="en-US" dirty="0">
                <a:solidFill>
                  <a:prstClr val="black"/>
                </a:solidFill>
              </a:rPr>
              <a:t> CO</a:t>
            </a:r>
            <a:r>
              <a:rPr lang="en-US" baseline="-25000" dirty="0">
                <a:solidFill>
                  <a:prstClr val="black"/>
                </a:solidFill>
              </a:rPr>
              <a:t>2</a:t>
            </a:r>
            <a:r>
              <a:rPr lang="en-US" dirty="0">
                <a:solidFill>
                  <a:prstClr val="black"/>
                </a:solidFill>
              </a:rPr>
              <a:t> </a:t>
            </a:r>
            <a:r>
              <a:rPr lang="he-IL" dirty="0">
                <a:solidFill>
                  <a:prstClr val="black"/>
                </a:solidFill>
              </a:rPr>
              <a:t>יוצר עם המים חומצה פחמתית </a:t>
            </a:r>
            <a:r>
              <a:rPr lang="en-US" dirty="0">
                <a:solidFill>
                  <a:prstClr val="black"/>
                </a:solidFill>
              </a:rPr>
              <a:t>H</a:t>
            </a:r>
            <a:r>
              <a:rPr lang="en-US" baseline="-25000" dirty="0">
                <a:solidFill>
                  <a:prstClr val="black"/>
                </a:solidFill>
              </a:rPr>
              <a:t>2</a:t>
            </a:r>
            <a:r>
              <a:rPr lang="en-US" dirty="0">
                <a:solidFill>
                  <a:prstClr val="black"/>
                </a:solidFill>
              </a:rPr>
              <a:t>CO</a:t>
            </a:r>
            <a:r>
              <a:rPr lang="en-US" baseline="-25000" dirty="0">
                <a:solidFill>
                  <a:prstClr val="black"/>
                </a:solidFill>
              </a:rPr>
              <a:t>3</a:t>
            </a:r>
            <a:r>
              <a:rPr lang="he-IL" dirty="0">
                <a:solidFill>
                  <a:prstClr val="black"/>
                </a:solidFill>
              </a:rPr>
              <a:t> (שמתפרקת ליונים </a:t>
            </a:r>
            <a:r>
              <a:rPr lang="en-US" dirty="0">
                <a:solidFill>
                  <a:prstClr val="black"/>
                </a:solidFill>
              </a:rPr>
              <a:t>H</a:t>
            </a:r>
            <a:r>
              <a:rPr lang="en-US" baseline="30000" dirty="0">
                <a:solidFill>
                  <a:prstClr val="black"/>
                </a:solidFill>
              </a:rPr>
              <a:t>+</a:t>
            </a:r>
            <a:r>
              <a:rPr lang="he-IL" dirty="0">
                <a:solidFill>
                  <a:prstClr val="black"/>
                </a:solidFill>
              </a:rPr>
              <a:t> </a:t>
            </a:r>
            <a:r>
              <a:rPr lang="he-IL" dirty="0" smtClean="0">
                <a:solidFill>
                  <a:prstClr val="black"/>
                </a:solidFill>
              </a:rPr>
              <a:t>ו</a:t>
            </a:r>
            <a:r>
              <a:rPr lang="en-US" dirty="0" smtClean="0">
                <a:solidFill>
                  <a:prstClr val="black"/>
                </a:solidFill>
              </a:rPr>
              <a:t> </a:t>
            </a:r>
            <a:r>
              <a:rPr lang="en-US" dirty="0">
                <a:solidFill>
                  <a:prstClr val="black"/>
                </a:solidFill>
              </a:rPr>
              <a:t>HCO</a:t>
            </a:r>
            <a:r>
              <a:rPr lang="en-US" baseline="-25000" dirty="0">
                <a:solidFill>
                  <a:prstClr val="black"/>
                </a:solidFill>
              </a:rPr>
              <a:t>3</a:t>
            </a:r>
            <a:r>
              <a:rPr lang="en-US" baseline="30000" dirty="0">
                <a:solidFill>
                  <a:prstClr val="black"/>
                </a:solidFill>
              </a:rPr>
              <a:t>-</a:t>
            </a:r>
            <a:r>
              <a:rPr lang="en-US" dirty="0">
                <a:solidFill>
                  <a:prstClr val="black"/>
                </a:solidFill>
              </a:rPr>
              <a:t>-</a:t>
            </a:r>
            <a:r>
              <a:rPr lang="he-IL" dirty="0">
                <a:solidFill>
                  <a:prstClr val="black"/>
                </a:solidFill>
              </a:rPr>
              <a:t>).</a:t>
            </a:r>
          </a:p>
          <a:p>
            <a:pPr>
              <a:lnSpc>
                <a:spcPct val="150000"/>
              </a:lnSpc>
              <a:buFontTx/>
              <a:buBlip>
                <a:blip r:embed="rId2"/>
              </a:buBlip>
              <a:defRPr/>
            </a:pPr>
            <a:r>
              <a:rPr lang="he-IL" dirty="0">
                <a:solidFill>
                  <a:prstClr val="black"/>
                </a:solidFill>
              </a:rPr>
              <a:t> חלק קטן נקשר להמוגלובין.</a:t>
            </a:r>
          </a:p>
          <a:p>
            <a:pPr>
              <a:lnSpc>
                <a:spcPct val="150000"/>
              </a:lnSpc>
              <a:buFontTx/>
              <a:buBlip>
                <a:blip r:embed="rId2"/>
              </a:buBlip>
              <a:defRPr/>
            </a:pPr>
            <a:r>
              <a:rPr lang="he-IL" dirty="0">
                <a:solidFill>
                  <a:prstClr val="black"/>
                </a:solidFill>
              </a:rPr>
              <a:t> חלק קטן מומס בפלסמה.</a:t>
            </a:r>
          </a:p>
          <a:p>
            <a:pPr>
              <a:lnSpc>
                <a:spcPct val="150000"/>
              </a:lnSpc>
              <a:defRPr/>
            </a:pPr>
            <a:r>
              <a:rPr lang="he-IL" dirty="0">
                <a:solidFill>
                  <a:prstClr val="black"/>
                </a:solidFill>
              </a:rPr>
              <a:t> </a:t>
            </a:r>
          </a:p>
        </p:txBody>
      </p:sp>
    </p:spTree>
    <p:extLst>
      <p:ext uri="{BB962C8B-B14F-4D97-AF65-F5344CB8AC3E}">
        <p14:creationId xmlns:p14="http://schemas.microsoft.com/office/powerpoint/2010/main" val="2618600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850" y="692150"/>
            <a:ext cx="8342313" cy="482508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smtClean="0">
                <a:solidFill>
                  <a:prstClr val="black"/>
                </a:solidFill>
              </a:rPr>
              <a:t> </a:t>
            </a:r>
            <a:r>
              <a:rPr lang="he-IL" dirty="0">
                <a:solidFill>
                  <a:prstClr val="black"/>
                </a:solidFill>
              </a:rPr>
              <a:t>לוחיות הדם פועלות בתהליך קרישת הדם. </a:t>
            </a:r>
            <a:endParaRPr lang="he-IL" dirty="0" smtClean="0">
              <a:solidFill>
                <a:prstClr val="black"/>
              </a:solidFill>
            </a:endParaRPr>
          </a:p>
          <a:p>
            <a:pPr>
              <a:lnSpc>
                <a:spcPct val="150000"/>
              </a:lnSpc>
              <a:buFontTx/>
              <a:buBlip>
                <a:blip r:embed="rId2"/>
              </a:buBlip>
              <a:defRPr/>
            </a:pPr>
            <a:r>
              <a:rPr lang="he-IL" dirty="0" smtClean="0">
                <a:solidFill>
                  <a:prstClr val="black"/>
                </a:solidFill>
              </a:rPr>
              <a:t> קרישת הדם הוא תהליך רב-שלבי שמתחיל בזמן פציעה בשחרור חומר מהטסיות הפגועות  </a:t>
            </a:r>
          </a:p>
          <a:p>
            <a:pPr>
              <a:lnSpc>
                <a:spcPct val="150000"/>
              </a:lnSpc>
              <a:defRPr/>
            </a:pPr>
            <a:r>
              <a:rPr lang="he-IL" dirty="0" smtClean="0">
                <a:solidFill>
                  <a:prstClr val="black"/>
                </a:solidFill>
              </a:rPr>
              <a:t>  ומסתיים בהפיכת חומר מסיס (</a:t>
            </a:r>
            <a:r>
              <a:rPr lang="he-IL" dirty="0" err="1" smtClean="0">
                <a:solidFill>
                  <a:prstClr val="black"/>
                </a:solidFill>
              </a:rPr>
              <a:t>פיברינוגן</a:t>
            </a:r>
            <a:r>
              <a:rPr lang="he-IL" dirty="0" smtClean="0">
                <a:solidFill>
                  <a:prstClr val="black"/>
                </a:solidFill>
              </a:rPr>
              <a:t> לחומר בלתי מסיס (פיברין) היוצר סיבים החוסמים   </a:t>
            </a:r>
          </a:p>
          <a:p>
            <a:pPr>
              <a:lnSpc>
                <a:spcPct val="150000"/>
              </a:lnSpc>
              <a:defRPr/>
            </a:pPr>
            <a:r>
              <a:rPr lang="he-IL" dirty="0" smtClean="0">
                <a:solidFill>
                  <a:prstClr val="black"/>
                </a:solidFill>
              </a:rPr>
              <a:t>  את הפצע.</a:t>
            </a:r>
          </a:p>
          <a:p>
            <a:pPr>
              <a:lnSpc>
                <a:spcPct val="150000"/>
              </a:lnSpc>
              <a:buFontTx/>
              <a:buBlip>
                <a:blip r:embed="rId2"/>
              </a:buBlip>
              <a:defRPr/>
            </a:pPr>
            <a:r>
              <a:rPr lang="he-IL" dirty="0" smtClean="0">
                <a:solidFill>
                  <a:prstClr val="black"/>
                </a:solidFill>
              </a:rPr>
              <a:t> התהליך מהיר מכיוון שחומרים המשתתפים בו נמצאים בפלסמה במצב בלתי פעיל ודרוש  </a:t>
            </a:r>
          </a:p>
          <a:p>
            <a:pPr>
              <a:lnSpc>
                <a:spcPct val="150000"/>
              </a:lnSpc>
              <a:defRPr/>
            </a:pPr>
            <a:r>
              <a:rPr lang="he-IL" dirty="0" smtClean="0">
                <a:solidFill>
                  <a:prstClr val="black"/>
                </a:solidFill>
              </a:rPr>
              <a:t>  שינוי קטן על מנת להפעילם.</a:t>
            </a:r>
          </a:p>
          <a:p>
            <a:pPr>
              <a:lnSpc>
                <a:spcPct val="150000"/>
              </a:lnSpc>
              <a:buFontTx/>
              <a:buBlip>
                <a:blip r:embed="rId2"/>
              </a:buBlip>
              <a:defRPr/>
            </a:pPr>
            <a:r>
              <a:rPr lang="he-IL" dirty="0" smtClean="0">
                <a:solidFill>
                  <a:prstClr val="black"/>
                </a:solidFill>
              </a:rPr>
              <a:t> תהליך </a:t>
            </a:r>
            <a:r>
              <a:rPr lang="he-IL" dirty="0">
                <a:solidFill>
                  <a:prstClr val="black"/>
                </a:solidFill>
              </a:rPr>
              <a:t>קרישת הדם חיוני לשמירת </a:t>
            </a:r>
            <a:r>
              <a:rPr lang="he-IL" dirty="0" smtClean="0">
                <a:solidFill>
                  <a:prstClr val="black"/>
                </a:solidFill>
              </a:rPr>
              <a:t>ההומאוסטזיס בנוגע </a:t>
            </a:r>
            <a:r>
              <a:rPr lang="he-IL" dirty="0">
                <a:solidFill>
                  <a:prstClr val="black"/>
                </a:solidFill>
              </a:rPr>
              <a:t>לנפח דם ולחץ דם קבועים, וכן </a:t>
            </a:r>
            <a:endParaRPr lang="he-IL" dirty="0" smtClean="0">
              <a:solidFill>
                <a:prstClr val="black"/>
              </a:solidFill>
            </a:endParaRPr>
          </a:p>
          <a:p>
            <a:pPr>
              <a:lnSpc>
                <a:spcPct val="150000"/>
              </a:lnSpc>
              <a:defRPr/>
            </a:pPr>
            <a:r>
              <a:rPr lang="he-IL" dirty="0" smtClean="0">
                <a:solidFill>
                  <a:prstClr val="black"/>
                </a:solidFill>
              </a:rPr>
              <a:t>  במניעת </a:t>
            </a:r>
            <a:r>
              <a:rPr lang="he-IL" dirty="0">
                <a:solidFill>
                  <a:prstClr val="black"/>
                </a:solidFill>
              </a:rPr>
              <a:t>חדירת גורמים זרים לגוף דרך פצעים</a:t>
            </a:r>
            <a:r>
              <a:rPr lang="he-IL" dirty="0" smtClean="0">
                <a:solidFill>
                  <a:prstClr val="black"/>
                </a:solidFill>
              </a:rPr>
              <a:t>.</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תאי דם לבנים "אחראים" להגנת הגוף מפני גורמים זרים</a:t>
            </a:r>
            <a:r>
              <a:rPr lang="he-IL" dirty="0" smtClean="0">
                <a:solidFill>
                  <a:prstClr val="black"/>
                </a:solidFill>
              </a:rPr>
              <a:t>. </a:t>
            </a:r>
          </a:p>
          <a:p>
            <a:pPr>
              <a:lnSpc>
                <a:spcPct val="150000"/>
              </a:lnSpc>
              <a:defRPr/>
            </a:pPr>
            <a:r>
              <a:rPr lang="he-IL" dirty="0">
                <a:solidFill>
                  <a:prstClr val="black"/>
                </a:solidFill>
              </a:rPr>
              <a:t> </a:t>
            </a:r>
            <a:r>
              <a:rPr lang="he-IL" dirty="0" smtClean="0">
                <a:solidFill>
                  <a:prstClr val="black"/>
                </a:solidFill>
              </a:rPr>
              <a:t> נדון בהם בהרחבה בפרק: מערכת ההגנה.</a:t>
            </a: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smtClean="0">
              <a:solidFill>
                <a:prstClr val="black"/>
              </a:solidFill>
            </a:endParaRPr>
          </a:p>
          <a:p>
            <a:pPr>
              <a:lnSpc>
                <a:spcPct val="150000"/>
              </a:lnSpc>
              <a:defRPr/>
            </a:pPr>
            <a:endParaRPr lang="he-IL" dirty="0" smtClean="0">
              <a:solidFill>
                <a:prstClr val="black"/>
              </a:solidFill>
            </a:endParaRPr>
          </a:p>
        </p:txBody>
      </p:sp>
      <p:sp>
        <p:nvSpPr>
          <p:cNvPr id="9223"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E5307D8-3796-4712-A6F9-64E200B3CC23}" type="slidenum">
              <a:rPr lang="he-IL"/>
              <a:pPr>
                <a:defRPr/>
              </a:pPr>
              <a:t>47</a:t>
            </a:fld>
            <a:endParaRPr lang="he-IL" dirty="0"/>
          </a:p>
        </p:txBody>
      </p:sp>
      <p:sp>
        <p:nvSpPr>
          <p:cNvPr id="8" name="כותרת 7"/>
          <p:cNvSpPr>
            <a:spLocks noGrp="1"/>
          </p:cNvSpPr>
          <p:nvPr>
            <p:ph type="title" idx="4294967295"/>
          </p:nvPr>
        </p:nvSpPr>
        <p:spPr>
          <a:xfrm>
            <a:off x="457200" y="44624"/>
            <a:ext cx="8229600" cy="357188"/>
          </a:xfrm>
          <a:prstGeom prst="rect">
            <a:avLst/>
          </a:prstGeom>
        </p:spPr>
        <p:txBody>
          <a:bodyPr/>
          <a:lstStyle/>
          <a:p>
            <a:pPr>
              <a:defRPr/>
            </a:pPr>
            <a:r>
              <a:rPr lang="he-IL" sz="1800" b="1" dirty="0" smtClean="0">
                <a:solidFill>
                  <a:srgbClr val="FF6600"/>
                </a:solidFill>
                <a:ea typeface="+mn-ea"/>
              </a:rPr>
              <a:t>סיכום: לוחיות הדם ותהליך הקרישה</a:t>
            </a:r>
            <a:endParaRPr lang="he-IL" sz="1800" b="1" dirty="0">
              <a:solidFill>
                <a:srgbClr val="FF6600"/>
              </a:solidFill>
              <a:ea typeface="+mn-ea"/>
            </a:endParaRPr>
          </a:p>
        </p:txBody>
      </p:sp>
      <p:sp>
        <p:nvSpPr>
          <p:cNvPr id="6"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מלבן 6"/>
          <p:cNvSpPr/>
          <p:nvPr/>
        </p:nvSpPr>
        <p:spPr>
          <a:xfrm>
            <a:off x="323851" y="5602014"/>
            <a:ext cx="8342312" cy="923330"/>
          </a:xfrm>
          <a:prstGeom prst="rect">
            <a:avLst/>
          </a:prstGeom>
        </p:spPr>
        <p:txBody>
          <a:bodyPr wrap="square">
            <a:spAutoFit/>
          </a:bodyPr>
          <a:lstStyle/>
          <a:p>
            <a:r>
              <a:rPr lang="he-IL" b="1" dirty="0" smtClean="0">
                <a:solidFill>
                  <a:schemeClr val="tx2"/>
                </a:solidFill>
              </a:rPr>
              <a:t>מונחים (מהסילבוס): </a:t>
            </a:r>
          </a:p>
          <a:p>
            <a:r>
              <a:rPr lang="he-IL" dirty="0" smtClean="0"/>
              <a:t>ברזל</a:t>
            </a:r>
            <a:r>
              <a:rPr lang="he-IL" dirty="0"/>
              <a:t>, </a:t>
            </a:r>
            <a:r>
              <a:rPr lang="he-IL" dirty="0" smtClean="0"/>
              <a:t>המוגלובין, לוחיות </a:t>
            </a:r>
            <a:r>
              <a:rPr lang="he-IL" dirty="0"/>
              <a:t>דם </a:t>
            </a:r>
            <a:r>
              <a:rPr lang="he-IL" dirty="0" smtClean="0"/>
              <a:t>(טסיות דם</a:t>
            </a:r>
            <a:r>
              <a:rPr lang="he-IL" dirty="0"/>
              <a:t>), </a:t>
            </a:r>
            <a:r>
              <a:rPr lang="he-IL" dirty="0" smtClean="0"/>
              <a:t>מוח </a:t>
            </a:r>
            <a:r>
              <a:rPr lang="he-IL" dirty="0"/>
              <a:t>עצמות, </a:t>
            </a:r>
            <a:r>
              <a:rPr lang="he-IL" dirty="0" smtClean="0"/>
              <a:t>נוזל </a:t>
            </a:r>
            <a:r>
              <a:rPr lang="he-IL" dirty="0"/>
              <a:t>הדם – פלסמה, </a:t>
            </a:r>
            <a:r>
              <a:rPr lang="he-IL" dirty="0" smtClean="0"/>
              <a:t>תאי </a:t>
            </a:r>
            <a:r>
              <a:rPr lang="he-IL" dirty="0"/>
              <a:t>דם </a:t>
            </a:r>
            <a:r>
              <a:rPr lang="he-IL" dirty="0" smtClean="0"/>
              <a:t>אדומים, תאי </a:t>
            </a:r>
            <a:r>
              <a:rPr lang="he-IL" dirty="0"/>
              <a:t>דם </a:t>
            </a:r>
            <a:r>
              <a:rPr lang="he-IL" dirty="0" smtClean="0"/>
              <a:t>לבנים, פיברין, </a:t>
            </a:r>
            <a:r>
              <a:rPr lang="he-IL" dirty="0" err="1" smtClean="0"/>
              <a:t>פיברינוגן</a:t>
            </a:r>
            <a:r>
              <a:rPr lang="he-IL" dirty="0" smtClean="0"/>
              <a:t>, גלוקוז, כולסטרול, בדיקות דם, ספירת דם.</a:t>
            </a:r>
            <a:endParaRPr lang="he-IL" dirty="0"/>
          </a:p>
        </p:txBody>
      </p:sp>
    </p:spTree>
    <p:extLst>
      <p:ext uri="{BB962C8B-B14F-4D97-AF65-F5344CB8AC3E}">
        <p14:creationId xmlns:p14="http://schemas.microsoft.com/office/powerpoint/2010/main" val="553686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48</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16: ביולוגיה בחיוך בשילוב עם דרכי החקר המדעי*</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48</a:t>
            </a:fld>
            <a:endParaRPr lang="he-IL" sz="1100" dirty="0" smtClean="0">
              <a:solidFill>
                <a:srgbClr val="BFBFBF"/>
              </a:solidFill>
            </a:endParaRPr>
          </a:p>
        </p:txBody>
      </p:sp>
      <p:sp>
        <p:nvSpPr>
          <p:cNvPr id="8" name="TextBox 7"/>
          <p:cNvSpPr txBox="1"/>
          <p:nvPr/>
        </p:nvSpPr>
        <p:spPr>
          <a:xfrm>
            <a:off x="1547665" y="505703"/>
            <a:ext cx="7070874" cy="424731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16:</a:t>
            </a:r>
          </a:p>
          <a:p>
            <a:pPr eaLnBrk="1" hangingPunct="1">
              <a:defRPr/>
            </a:pPr>
            <a:r>
              <a:rPr lang="he-IL" dirty="0">
                <a:solidFill>
                  <a:srgbClr val="1F497D"/>
                </a:solidFill>
                <a:latin typeface="Arial"/>
                <a:cs typeface="Arial"/>
              </a:rPr>
              <a:t>בדיקת דם היא כלי יעיל לאבחון </a:t>
            </a:r>
            <a:r>
              <a:rPr lang="he-IL" dirty="0" smtClean="0">
                <a:solidFill>
                  <a:srgbClr val="1F497D"/>
                </a:solidFill>
                <a:latin typeface="Arial"/>
                <a:cs typeface="Arial"/>
              </a:rPr>
              <a:t>מצב בריאותו </a:t>
            </a:r>
            <a:r>
              <a:rPr lang="he-IL" dirty="0">
                <a:solidFill>
                  <a:srgbClr val="1F497D"/>
                </a:solidFill>
                <a:latin typeface="Arial"/>
                <a:cs typeface="Arial"/>
              </a:rPr>
              <a:t>של הנבדק.</a:t>
            </a:r>
          </a:p>
          <a:p>
            <a:pPr eaLnBrk="1" hangingPunct="1">
              <a:defRPr/>
            </a:pPr>
            <a:r>
              <a:rPr lang="he-IL" dirty="0">
                <a:solidFill>
                  <a:srgbClr val="1F497D"/>
                </a:solidFill>
                <a:latin typeface="Arial"/>
                <a:cs typeface="Arial"/>
              </a:rPr>
              <a:t>הבעיה היחידה היא שרוב האנשים </a:t>
            </a:r>
            <a:r>
              <a:rPr lang="he-IL" dirty="0" smtClean="0">
                <a:solidFill>
                  <a:srgbClr val="1F497D"/>
                </a:solidFill>
                <a:latin typeface="Arial"/>
                <a:cs typeface="Arial"/>
              </a:rPr>
              <a:t>אינם אוהבים </a:t>
            </a:r>
            <a:r>
              <a:rPr lang="he-IL" dirty="0">
                <a:solidFill>
                  <a:srgbClr val="1F497D"/>
                </a:solidFill>
                <a:latin typeface="Arial"/>
                <a:cs typeface="Arial"/>
              </a:rPr>
              <a:t>לראות מחטים </a:t>
            </a:r>
            <a:r>
              <a:rPr lang="he-IL" dirty="0" smtClean="0">
                <a:solidFill>
                  <a:srgbClr val="1F497D"/>
                </a:solidFill>
                <a:latin typeface="Arial"/>
                <a:cs typeface="Arial"/>
              </a:rPr>
              <a:t>ואינם אוהבים </a:t>
            </a:r>
            <a:r>
              <a:rPr lang="he-IL" dirty="0">
                <a:solidFill>
                  <a:srgbClr val="1F497D"/>
                </a:solidFill>
                <a:latin typeface="Arial"/>
                <a:cs typeface="Arial"/>
              </a:rPr>
              <a:t>לראות דם, בייחוד </a:t>
            </a:r>
            <a:r>
              <a:rPr lang="he-IL" dirty="0" smtClean="0">
                <a:solidFill>
                  <a:srgbClr val="1F497D"/>
                </a:solidFill>
                <a:latin typeface="Arial"/>
                <a:cs typeface="Arial"/>
              </a:rPr>
              <a:t>כשהוא </a:t>
            </a:r>
            <a:r>
              <a:rPr lang="he-IL" dirty="0">
                <a:solidFill>
                  <a:srgbClr val="1F497D"/>
                </a:solidFill>
                <a:latin typeface="Arial"/>
                <a:cs typeface="Arial"/>
              </a:rPr>
              <a:t>יוצא </a:t>
            </a:r>
            <a:r>
              <a:rPr lang="he-IL" dirty="0" smtClean="0">
                <a:solidFill>
                  <a:srgbClr val="1F497D"/>
                </a:solidFill>
                <a:latin typeface="Arial"/>
                <a:cs typeface="Arial"/>
              </a:rPr>
              <a:t>מן הגוף </a:t>
            </a:r>
            <a:r>
              <a:rPr lang="he-IL" dirty="0">
                <a:solidFill>
                  <a:srgbClr val="1F497D"/>
                </a:solidFill>
                <a:latin typeface="Arial"/>
                <a:cs typeface="Arial"/>
              </a:rPr>
              <a:t>שלהם.</a:t>
            </a:r>
          </a:p>
          <a:p>
            <a:pPr eaLnBrk="1" hangingPunct="1">
              <a:defRPr/>
            </a:pPr>
            <a:endParaRPr lang="he-IL" dirty="0">
              <a:solidFill>
                <a:srgbClr val="1F497D"/>
              </a:solidFill>
              <a:latin typeface="Arial"/>
              <a:cs typeface="Arial"/>
            </a:endParaRPr>
          </a:p>
          <a:p>
            <a:pPr eaLnBrk="1" hangingPunct="1">
              <a:defRPr/>
            </a:pPr>
            <a:r>
              <a:rPr lang="he-IL" dirty="0" smtClean="0">
                <a:solidFill>
                  <a:srgbClr val="1F497D"/>
                </a:solidFill>
                <a:latin typeface="Arial"/>
                <a:cs typeface="Arial"/>
              </a:rPr>
              <a:t>תכננו </a:t>
            </a:r>
            <a:r>
              <a:rPr lang="he-IL" dirty="0">
                <a:solidFill>
                  <a:srgbClr val="1F497D"/>
                </a:solidFill>
                <a:latin typeface="Arial"/>
                <a:cs typeface="Arial"/>
              </a:rPr>
              <a:t>ניסוי שבו </a:t>
            </a:r>
            <a:r>
              <a:rPr lang="he-IL" dirty="0" smtClean="0">
                <a:solidFill>
                  <a:srgbClr val="1F497D"/>
                </a:solidFill>
                <a:latin typeface="Arial"/>
                <a:cs typeface="Arial"/>
              </a:rPr>
              <a:t>תבחנו </a:t>
            </a:r>
            <a:r>
              <a:rPr lang="he-IL" dirty="0">
                <a:solidFill>
                  <a:srgbClr val="1F497D"/>
                </a:solidFill>
                <a:latin typeface="Arial"/>
                <a:cs typeface="Arial"/>
              </a:rPr>
              <a:t>את האפשרות למצוא תחליף לשימוש בדם בבדיקה לגילוי סכרת.</a:t>
            </a:r>
          </a:p>
          <a:p>
            <a:pPr eaLnBrk="1" hangingPunct="1">
              <a:defRPr/>
            </a:pPr>
            <a:r>
              <a:rPr lang="he-IL" dirty="0">
                <a:solidFill>
                  <a:srgbClr val="1F497D"/>
                </a:solidFill>
                <a:latin typeface="Arial"/>
                <a:cs typeface="Arial"/>
              </a:rPr>
              <a:t>לצורך כך, </a:t>
            </a:r>
            <a:r>
              <a:rPr lang="he-IL" dirty="0" smtClean="0">
                <a:solidFill>
                  <a:srgbClr val="1F497D"/>
                </a:solidFill>
                <a:latin typeface="Arial"/>
                <a:cs typeface="Arial"/>
              </a:rPr>
              <a:t>בצעו את </a:t>
            </a:r>
            <a:r>
              <a:rPr lang="he-IL" dirty="0">
                <a:solidFill>
                  <a:srgbClr val="1F497D"/>
                </a:solidFill>
                <a:latin typeface="Arial"/>
                <a:cs typeface="Arial"/>
              </a:rPr>
              <a:t>הניסוי </a:t>
            </a:r>
            <a:r>
              <a:rPr lang="he-IL" dirty="0" smtClean="0">
                <a:solidFill>
                  <a:srgbClr val="1F497D"/>
                </a:solidFill>
                <a:latin typeface="Arial"/>
                <a:cs typeface="Arial"/>
              </a:rPr>
              <a:t>ב: זיעה</a:t>
            </a:r>
            <a:r>
              <a:rPr lang="he-IL" dirty="0">
                <a:solidFill>
                  <a:srgbClr val="1F497D"/>
                </a:solidFill>
                <a:latin typeface="Arial"/>
                <a:cs typeface="Arial"/>
              </a:rPr>
              <a:t>, נזלת ושעוות אוזניים.</a:t>
            </a:r>
          </a:p>
          <a:p>
            <a:pPr eaLnBrk="1" hangingPunct="1">
              <a:defRPr/>
            </a:pP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א. </a:t>
            </a:r>
            <a:r>
              <a:rPr lang="he-IL" dirty="0" smtClean="0">
                <a:solidFill>
                  <a:srgbClr val="1F497D"/>
                </a:solidFill>
                <a:latin typeface="Arial"/>
                <a:cs typeface="Arial"/>
              </a:rPr>
              <a:t>תארו </a:t>
            </a:r>
            <a:r>
              <a:rPr lang="he-IL" dirty="0">
                <a:solidFill>
                  <a:srgbClr val="1F497D"/>
                </a:solidFill>
                <a:latin typeface="Arial"/>
                <a:cs typeface="Arial"/>
              </a:rPr>
              <a:t>בקצרה את </a:t>
            </a:r>
            <a:r>
              <a:rPr lang="he-IL" dirty="0" smtClean="0">
                <a:solidFill>
                  <a:srgbClr val="1F497D"/>
                </a:solidFill>
                <a:latin typeface="Arial"/>
                <a:cs typeface="Arial"/>
              </a:rPr>
              <a:t>הניסוי.</a:t>
            </a: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ב. </a:t>
            </a:r>
            <a:r>
              <a:rPr lang="he-IL" dirty="0" smtClean="0">
                <a:solidFill>
                  <a:srgbClr val="1F497D"/>
                </a:solidFill>
                <a:latin typeface="Arial"/>
                <a:cs typeface="Arial"/>
              </a:rPr>
              <a:t>באיזו בקרה תשתמשו?</a:t>
            </a: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ג. באיזה גרף </a:t>
            </a:r>
            <a:r>
              <a:rPr lang="he-IL" dirty="0" smtClean="0">
                <a:solidFill>
                  <a:srgbClr val="1F497D"/>
                </a:solidFill>
                <a:latin typeface="Arial"/>
                <a:cs typeface="Arial"/>
              </a:rPr>
              <a:t>תבחרו כדי </a:t>
            </a:r>
            <a:r>
              <a:rPr lang="he-IL" dirty="0">
                <a:solidFill>
                  <a:srgbClr val="1F497D"/>
                </a:solidFill>
                <a:latin typeface="Arial"/>
                <a:cs typeface="Arial"/>
              </a:rPr>
              <a:t>להציג את התוצאות? </a:t>
            </a:r>
            <a:r>
              <a:rPr lang="he-IL" dirty="0" smtClean="0">
                <a:solidFill>
                  <a:srgbClr val="1F497D"/>
                </a:solidFill>
                <a:latin typeface="Arial"/>
                <a:cs typeface="Arial"/>
              </a:rPr>
              <a:t>נמקו.</a:t>
            </a:r>
            <a:endParaRPr lang="he-IL" dirty="0">
              <a:solidFill>
                <a:srgbClr val="1F497D"/>
              </a:solidFill>
              <a:latin typeface="Arial"/>
              <a:cs typeface="Arial"/>
            </a:endParaRPr>
          </a:p>
          <a:p>
            <a:pPr eaLnBrk="1" hangingPunct="1">
              <a:defRPr/>
            </a:pPr>
            <a:r>
              <a:rPr lang="he-IL" dirty="0">
                <a:solidFill>
                  <a:srgbClr val="1F497D"/>
                </a:solidFill>
                <a:latin typeface="Arial"/>
                <a:cs typeface="Arial"/>
              </a:rPr>
              <a:t>ד. כיצד </a:t>
            </a:r>
            <a:r>
              <a:rPr lang="he-IL" dirty="0" smtClean="0">
                <a:solidFill>
                  <a:srgbClr val="1F497D"/>
                </a:solidFill>
                <a:latin typeface="Arial"/>
                <a:cs typeface="Arial"/>
              </a:rPr>
              <a:t>תוכלו </a:t>
            </a:r>
            <a:r>
              <a:rPr lang="he-IL" dirty="0">
                <a:solidFill>
                  <a:srgbClr val="1F497D"/>
                </a:solidFill>
                <a:latin typeface="Arial"/>
                <a:cs typeface="Arial"/>
              </a:rPr>
              <a:t>לקבוע </a:t>
            </a:r>
            <a:r>
              <a:rPr lang="he-IL" dirty="0" smtClean="0">
                <a:solidFill>
                  <a:srgbClr val="1F497D"/>
                </a:solidFill>
                <a:latin typeface="Arial"/>
                <a:cs typeface="Arial"/>
              </a:rPr>
              <a:t>אם </a:t>
            </a:r>
            <a:r>
              <a:rPr lang="he-IL" dirty="0">
                <a:solidFill>
                  <a:srgbClr val="1F497D"/>
                </a:solidFill>
                <a:latin typeface="Arial"/>
                <a:cs typeface="Arial"/>
              </a:rPr>
              <a:t>אחת </a:t>
            </a:r>
            <a:r>
              <a:rPr lang="he-IL" dirty="0" smtClean="0">
                <a:solidFill>
                  <a:srgbClr val="1F497D"/>
                </a:solidFill>
                <a:latin typeface="Arial"/>
                <a:cs typeface="Arial"/>
              </a:rPr>
              <a:t>מן השיטות </a:t>
            </a:r>
            <a:r>
              <a:rPr lang="he-IL" dirty="0">
                <a:solidFill>
                  <a:srgbClr val="1F497D"/>
                </a:solidFill>
                <a:latin typeface="Arial"/>
                <a:cs typeface="Arial"/>
              </a:rPr>
              <a:t>יעילה לזיהוי סכרת בנבדקים?</a:t>
            </a:r>
          </a:p>
          <a:p>
            <a:pPr eaLnBrk="1" hangingPunct="1">
              <a:defRPr/>
            </a:pPr>
            <a:endParaRPr lang="he-IL" dirty="0">
              <a:solidFill>
                <a:srgbClr val="1F497D"/>
              </a:solidFill>
              <a:latin typeface="Arial"/>
              <a:cs typeface="Arial"/>
            </a:endParaRPr>
          </a:p>
          <a:p>
            <a:pPr eaLnBrk="1" hangingPunct="1">
              <a:defRPr/>
            </a:pPr>
            <a:endParaRPr lang="he-IL" dirty="0" smtClean="0">
              <a:solidFill>
                <a:srgbClr val="1F497D"/>
              </a:solidFill>
              <a:latin typeface="Arial"/>
              <a:cs typeface="Arial"/>
            </a:endParaRPr>
          </a:p>
        </p:txBody>
      </p:sp>
      <p:pic>
        <p:nvPicPr>
          <p:cNvPr id="2050" name="Picture 2" descr="C:\Users\O_B\Documents\א נחשון\לוגו ביולוגיה בחיוך.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
        <p:nvSpPr>
          <p:cNvPr id="2" name="מלבן 1"/>
          <p:cNvSpPr/>
          <p:nvPr/>
        </p:nvSpPr>
        <p:spPr>
          <a:xfrm>
            <a:off x="3816505" y="6155293"/>
            <a:ext cx="4503156" cy="369332"/>
          </a:xfrm>
          <a:prstGeom prst="rect">
            <a:avLst/>
          </a:prstGeom>
        </p:spPr>
        <p:txBody>
          <a:bodyPr wrap="none">
            <a:spAutoFit/>
          </a:bodyPr>
          <a:lstStyle/>
          <a:p>
            <a:r>
              <a:rPr lang="he-IL" b="1" dirty="0" smtClean="0">
                <a:solidFill>
                  <a:schemeClr val="accent3"/>
                </a:solidFill>
                <a:latin typeface="Arial"/>
                <a:cs typeface="Arial"/>
              </a:rPr>
              <a:t>*</a:t>
            </a:r>
            <a:r>
              <a:rPr lang="he-IL" sz="1600" dirty="0" smtClean="0">
                <a:solidFill>
                  <a:srgbClr val="1F497D"/>
                </a:solidFill>
                <a:latin typeface="Arial"/>
                <a:cs typeface="Arial"/>
              </a:rPr>
              <a:t> הכנה למיומנויות הנדרשות בבחינת הבגרות במעבדה</a:t>
            </a:r>
            <a:r>
              <a:rPr lang="he-IL" dirty="0" smtClean="0">
                <a:solidFill>
                  <a:srgbClr val="1F497D"/>
                </a:solidFill>
                <a:latin typeface="Arial"/>
                <a:cs typeface="Arial"/>
              </a:rPr>
              <a:t>.</a:t>
            </a:r>
            <a:endParaRPr lang="he-IL" dirty="0"/>
          </a:p>
        </p:txBody>
      </p:sp>
      <p:sp>
        <p:nvSpPr>
          <p:cNvPr id="10" name="Rectangle 3"/>
          <p:cNvSpPr/>
          <p:nvPr/>
        </p:nvSpPr>
        <p:spPr>
          <a:xfrm>
            <a:off x="3275856" y="430952"/>
            <a:ext cx="5405413"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11937871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49</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49</a:t>
            </a:fld>
            <a:endParaRPr lang="he-IL" sz="1100" dirty="0" smtClean="0">
              <a:solidFill>
                <a:srgbClr val="BFBFBF"/>
              </a:solidFill>
            </a:endParaRPr>
          </a:p>
        </p:txBody>
      </p:sp>
      <p:pic>
        <p:nvPicPr>
          <p:cNvPr id="2050" name="Picture 2" descr="C:\Users\O_B\Documents\א נחשון\לוגו ביולוגיה בחיוך.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0"/>
          <p:cNvSpPr/>
          <p:nvPr/>
        </p:nvSpPr>
        <p:spPr bwMode="auto">
          <a:xfrm>
            <a:off x="396081" y="4338637"/>
            <a:ext cx="8394700" cy="21859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נאסוף דוגמת </a:t>
            </a:r>
            <a:r>
              <a:rPr lang="he-IL" kern="0" dirty="0" smtClean="0">
                <a:solidFill>
                  <a:prstClr val="black"/>
                </a:solidFill>
                <a:latin typeface="Arial"/>
                <a:cs typeface="Arial"/>
              </a:rPr>
              <a:t>זיעה</a:t>
            </a:r>
            <a:r>
              <a:rPr lang="he-IL" kern="0" dirty="0">
                <a:solidFill>
                  <a:prstClr val="black"/>
                </a:solidFill>
                <a:latin typeface="Arial"/>
                <a:cs typeface="Arial"/>
              </a:rPr>
              <a:t>, נזלת ושעוות אוזניים </a:t>
            </a:r>
            <a:r>
              <a:rPr lang="he-IL" kern="0" dirty="0" smtClean="0">
                <a:solidFill>
                  <a:prstClr val="black"/>
                </a:solidFill>
                <a:latin typeface="Arial"/>
                <a:cs typeface="Arial"/>
              </a:rPr>
              <a:t>מכמה </a:t>
            </a:r>
            <a:r>
              <a:rPr lang="he-IL" kern="0" dirty="0">
                <a:solidFill>
                  <a:prstClr val="black"/>
                </a:solidFill>
                <a:latin typeface="Arial"/>
                <a:cs typeface="Arial"/>
              </a:rPr>
              <a:t>נבדקים בריאים </a:t>
            </a:r>
            <a:r>
              <a:rPr lang="he-IL" kern="0" dirty="0" smtClean="0">
                <a:solidFill>
                  <a:prstClr val="black"/>
                </a:solidFill>
                <a:latin typeface="Arial"/>
                <a:cs typeface="Arial"/>
              </a:rPr>
              <a:t>ומכמה חולים </a:t>
            </a:r>
            <a:r>
              <a:rPr lang="he-IL" kern="0" dirty="0">
                <a:solidFill>
                  <a:prstClr val="black"/>
                </a:solidFill>
                <a:latin typeface="Arial"/>
                <a:cs typeface="Arial"/>
              </a:rPr>
              <a:t>ונבדוק את רמת הסוכר בדגימה. </a:t>
            </a:r>
          </a:p>
          <a:p>
            <a:pPr marL="268288" indent="-268288" fontAlgn="auto">
              <a:spcBef>
                <a:spcPts val="0"/>
              </a:spcBef>
              <a:spcAft>
                <a:spcPts val="0"/>
              </a:spcAft>
              <a:defRPr/>
            </a:pPr>
            <a:r>
              <a:rPr lang="he-IL" kern="0" dirty="0">
                <a:solidFill>
                  <a:prstClr val="black"/>
                </a:solidFill>
                <a:latin typeface="Arial"/>
                <a:cs typeface="Arial"/>
              </a:rPr>
              <a:t>ב. </a:t>
            </a:r>
            <a:r>
              <a:rPr lang="he-IL" kern="0" dirty="0" smtClean="0">
                <a:solidFill>
                  <a:prstClr val="black"/>
                </a:solidFill>
                <a:latin typeface="Arial"/>
                <a:cs typeface="Arial"/>
              </a:rPr>
              <a:t>הבדיקות שייערכו על הפרשות של אנשים בריאים ישמשו בתור בקרה.</a:t>
            </a: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ג. גרף עמודות. המשתנה הבלתי תלוי </a:t>
            </a:r>
            <a:r>
              <a:rPr lang="he-IL" kern="0" dirty="0" smtClean="0">
                <a:solidFill>
                  <a:prstClr val="black"/>
                </a:solidFill>
                <a:latin typeface="Arial"/>
                <a:cs typeface="Arial"/>
              </a:rPr>
              <a:t>(מצב האדם: חולה/בריא) הוא משתנה בדיד.</a:t>
            </a:r>
            <a:endParaRPr lang="he-IL" kern="0" dirty="0">
              <a:solidFill>
                <a:prstClr val="black"/>
              </a:solidFill>
              <a:latin typeface="Arial"/>
              <a:cs typeface="Arial"/>
            </a:endParaRPr>
          </a:p>
          <a:p>
            <a:pPr marL="268288" indent="-268288" fontAlgn="auto">
              <a:spcBef>
                <a:spcPts val="0"/>
              </a:spcBef>
              <a:spcAft>
                <a:spcPts val="0"/>
              </a:spcAft>
              <a:defRPr/>
            </a:pPr>
            <a:r>
              <a:rPr lang="he-IL" kern="0" dirty="0">
                <a:solidFill>
                  <a:prstClr val="black"/>
                </a:solidFill>
                <a:latin typeface="Arial"/>
                <a:cs typeface="Arial"/>
              </a:rPr>
              <a:t>ד. </a:t>
            </a:r>
            <a:r>
              <a:rPr lang="he-IL" kern="0" dirty="0" smtClean="0">
                <a:solidFill>
                  <a:prstClr val="black"/>
                </a:solidFill>
                <a:latin typeface="Arial"/>
                <a:cs typeface="Arial"/>
              </a:rPr>
              <a:t>אם באחת הבדיקות יתקבל </a:t>
            </a:r>
            <a:r>
              <a:rPr lang="he-IL" kern="0" dirty="0">
                <a:solidFill>
                  <a:prstClr val="black"/>
                </a:solidFill>
                <a:latin typeface="Arial"/>
                <a:cs typeface="Arial"/>
              </a:rPr>
              <a:t>הבדל </a:t>
            </a:r>
            <a:r>
              <a:rPr lang="he-IL" kern="0" dirty="0" smtClean="0">
                <a:solidFill>
                  <a:prstClr val="black"/>
                </a:solidFill>
                <a:latin typeface="Arial"/>
                <a:cs typeface="Arial"/>
              </a:rPr>
              <a:t>ניכר </a:t>
            </a:r>
            <a:r>
              <a:rPr lang="he-IL" kern="0" dirty="0">
                <a:solidFill>
                  <a:prstClr val="black"/>
                </a:solidFill>
                <a:latin typeface="Arial"/>
                <a:cs typeface="Arial"/>
              </a:rPr>
              <a:t>ברמת הסוכר בין נבדקים (מספר נבדקים) בריאים </a:t>
            </a:r>
            <a:r>
              <a:rPr lang="he-IL" kern="0" dirty="0" smtClean="0">
                <a:solidFill>
                  <a:prstClr val="black"/>
                </a:solidFill>
                <a:latin typeface="Arial"/>
                <a:cs typeface="Arial"/>
              </a:rPr>
              <a:t>לחולים, </a:t>
            </a:r>
            <a:r>
              <a:rPr lang="he-IL" kern="0" dirty="0">
                <a:solidFill>
                  <a:prstClr val="black"/>
                </a:solidFill>
                <a:latin typeface="Arial"/>
                <a:cs typeface="Arial"/>
              </a:rPr>
              <a:t>נוכל לקבוע שהיא יעילה לזיהוי המחלה.</a:t>
            </a:r>
          </a:p>
        </p:txBody>
      </p:sp>
      <p:sp>
        <p:nvSpPr>
          <p:cNvPr id="10" name="TextBox 9"/>
          <p:cNvSpPr txBox="1"/>
          <p:nvPr/>
        </p:nvSpPr>
        <p:spPr>
          <a:xfrm>
            <a:off x="1547665" y="505703"/>
            <a:ext cx="7070874" cy="3693319"/>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smtClean="0">
                <a:solidFill>
                  <a:srgbClr val="1F497D"/>
                </a:solidFill>
              </a:rPr>
              <a:t>שאלה 16:</a:t>
            </a:r>
            <a:endParaRPr lang="he-IL" b="1" dirty="0" smtClean="0">
              <a:solidFill>
                <a:srgbClr val="1F497D"/>
              </a:solidFill>
            </a:endParaRPr>
          </a:p>
          <a:p>
            <a:pPr eaLnBrk="1" hangingPunct="1">
              <a:defRPr/>
            </a:pPr>
            <a:r>
              <a:rPr lang="he-IL" dirty="0" smtClean="0">
                <a:solidFill>
                  <a:srgbClr val="1F497D"/>
                </a:solidFill>
                <a:latin typeface="Arial"/>
                <a:cs typeface="Arial"/>
              </a:rPr>
              <a:t>בדיקת דם היא כלי יעיל לאבחון מצב בריאותו של הנבדק.</a:t>
            </a:r>
          </a:p>
          <a:p>
            <a:pPr eaLnBrk="1" hangingPunct="1">
              <a:defRPr/>
            </a:pPr>
            <a:r>
              <a:rPr lang="he-IL" dirty="0" smtClean="0">
                <a:solidFill>
                  <a:srgbClr val="1F497D"/>
                </a:solidFill>
                <a:latin typeface="Arial"/>
                <a:cs typeface="Arial"/>
              </a:rPr>
              <a:t>הבעיה היחידה היא שרוב האנשים אינם אוהבים לראות מחטים ואינם אוהבים לראות דם, בייחוד כשהוא יוצא מן הגוף שלהם.</a:t>
            </a:r>
          </a:p>
          <a:p>
            <a:pPr eaLnBrk="1" hangingPunct="1">
              <a:defRPr/>
            </a:pPr>
            <a:endParaRPr lang="he-IL" dirty="0" smtClean="0">
              <a:solidFill>
                <a:srgbClr val="1F497D"/>
              </a:solidFill>
              <a:latin typeface="Arial"/>
              <a:cs typeface="Arial"/>
            </a:endParaRPr>
          </a:p>
          <a:p>
            <a:pPr eaLnBrk="1" hangingPunct="1">
              <a:defRPr/>
            </a:pPr>
            <a:r>
              <a:rPr lang="he-IL" dirty="0" smtClean="0">
                <a:solidFill>
                  <a:srgbClr val="1F497D"/>
                </a:solidFill>
                <a:latin typeface="Arial"/>
                <a:cs typeface="Arial"/>
              </a:rPr>
              <a:t>תכננו ניסוי שבו תבחנו את האפשרות למצוא תחליף לשימוש בדם בבדיקה לגילוי סכרת.</a:t>
            </a:r>
          </a:p>
          <a:p>
            <a:pPr eaLnBrk="1" hangingPunct="1">
              <a:defRPr/>
            </a:pPr>
            <a:r>
              <a:rPr lang="he-IL" dirty="0" smtClean="0">
                <a:solidFill>
                  <a:srgbClr val="1F497D"/>
                </a:solidFill>
                <a:latin typeface="Arial"/>
                <a:cs typeface="Arial"/>
              </a:rPr>
              <a:t>לצורך כך, בצעו את הניסוי ב: זיעה, נזלת ושעוות אוזניים.</a:t>
            </a:r>
          </a:p>
          <a:p>
            <a:pPr eaLnBrk="1" hangingPunct="1">
              <a:defRPr/>
            </a:pPr>
            <a:endParaRPr lang="he-IL" dirty="0" smtClean="0">
              <a:solidFill>
                <a:srgbClr val="1F497D"/>
              </a:solidFill>
              <a:latin typeface="Arial"/>
              <a:cs typeface="Arial"/>
            </a:endParaRPr>
          </a:p>
          <a:p>
            <a:pPr eaLnBrk="1" hangingPunct="1">
              <a:defRPr/>
            </a:pPr>
            <a:r>
              <a:rPr lang="he-IL" dirty="0" smtClean="0">
                <a:solidFill>
                  <a:srgbClr val="1F497D"/>
                </a:solidFill>
                <a:latin typeface="Arial"/>
                <a:cs typeface="Arial"/>
              </a:rPr>
              <a:t>א. תארו בקצרה את הניסוי.</a:t>
            </a:r>
          </a:p>
          <a:p>
            <a:pPr eaLnBrk="1" hangingPunct="1">
              <a:defRPr/>
            </a:pPr>
            <a:r>
              <a:rPr lang="he-IL" dirty="0" smtClean="0">
                <a:solidFill>
                  <a:srgbClr val="1F497D"/>
                </a:solidFill>
                <a:latin typeface="Arial"/>
                <a:cs typeface="Arial"/>
              </a:rPr>
              <a:t>ב. באיזו בקרה תשתמשו?</a:t>
            </a:r>
          </a:p>
          <a:p>
            <a:pPr eaLnBrk="1" hangingPunct="1">
              <a:defRPr/>
            </a:pPr>
            <a:r>
              <a:rPr lang="he-IL" dirty="0" smtClean="0">
                <a:solidFill>
                  <a:srgbClr val="1F497D"/>
                </a:solidFill>
                <a:latin typeface="Arial"/>
                <a:cs typeface="Arial"/>
              </a:rPr>
              <a:t>ג. באיזה גרף תבחרו כדי להציג את התוצאות? נמקו.</a:t>
            </a:r>
          </a:p>
          <a:p>
            <a:pPr eaLnBrk="1" hangingPunct="1">
              <a:defRPr/>
            </a:pPr>
            <a:r>
              <a:rPr lang="he-IL" dirty="0" smtClean="0">
                <a:solidFill>
                  <a:srgbClr val="1F497D"/>
                </a:solidFill>
                <a:latin typeface="Arial"/>
                <a:cs typeface="Arial"/>
              </a:rPr>
              <a:t>ד. כיצד תוכלו לקבוע אם אחת מן השיטות יעילה לזיהוי סכרת בנבדקים?</a:t>
            </a:r>
          </a:p>
        </p:txBody>
      </p:sp>
      <p:sp>
        <p:nvSpPr>
          <p:cNvPr id="11" name="Rectangle 3"/>
          <p:cNvSpPr/>
          <p:nvPr/>
        </p:nvSpPr>
        <p:spPr>
          <a:xfrm>
            <a:off x="3275856" y="430952"/>
            <a:ext cx="5405413" cy="457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37742161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72BC54-18EF-4485-93B9-0AD40EE14AF3}"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TextBox 8"/>
          <p:cNvSpPr txBox="1"/>
          <p:nvPr/>
        </p:nvSpPr>
        <p:spPr>
          <a:xfrm>
            <a:off x="255588" y="550640"/>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1:</a:t>
            </a:r>
          </a:p>
          <a:p>
            <a:pPr>
              <a:defRPr/>
            </a:pPr>
            <a:endParaRPr lang="en-US" dirty="0">
              <a:solidFill>
                <a:srgbClr val="1D4C72"/>
              </a:solidFill>
            </a:endParaRPr>
          </a:p>
        </p:txBody>
      </p:sp>
      <p:sp>
        <p:nvSpPr>
          <p:cNvPr id="12" name="Rectangle 12"/>
          <p:cNvSpPr/>
          <p:nvPr/>
        </p:nvSpPr>
        <p:spPr>
          <a:xfrm>
            <a:off x="309563" y="1022052"/>
            <a:ext cx="8359775" cy="5575300"/>
          </a:xfrm>
          <a:prstGeom prst="rect">
            <a:avLst/>
          </a:prstGeom>
          <a:no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latin typeface="Arial"/>
                <a:cs typeface="Arial"/>
              </a:rPr>
              <a:t>תשובה:</a:t>
            </a:r>
          </a:p>
          <a:p>
            <a:pPr>
              <a:defRPr/>
            </a:pPr>
            <a:r>
              <a:rPr lang="he-IL" dirty="0"/>
              <a:t>א.</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r>
              <a:rPr lang="he-IL" dirty="0">
                <a:solidFill>
                  <a:prstClr val="black"/>
                </a:solidFill>
              </a:rPr>
              <a:t>ב. חלבוני הדם מורכבים ממולקולות גדולות ולכן אינם יכולים לעבור דרך קרומי התאים.</a:t>
            </a:r>
          </a:p>
          <a:p>
            <a:pPr>
              <a:defRPr/>
            </a:pPr>
            <a:endParaRPr lang="he-IL" dirty="0"/>
          </a:p>
          <a:p>
            <a:pPr fontAlgn="auto">
              <a:spcBef>
                <a:spcPts val="0"/>
              </a:spcBef>
              <a:spcAft>
                <a:spcPts val="0"/>
              </a:spcAft>
              <a:defRPr/>
            </a:pPr>
            <a:endParaRPr lang="he-IL" kern="0" dirty="0">
              <a:latin typeface="Arial"/>
              <a:cs typeface="Arial"/>
            </a:endParaRPr>
          </a:p>
        </p:txBody>
      </p:sp>
      <p:graphicFrame>
        <p:nvGraphicFramePr>
          <p:cNvPr id="8" name="טבלה 7"/>
          <p:cNvGraphicFramePr>
            <a:graphicFrameLocks noGrp="1"/>
          </p:cNvGraphicFramePr>
          <p:nvPr>
            <p:extLst>
              <p:ext uri="{D42A27DB-BD31-4B8C-83A1-F6EECF244321}">
                <p14:modId xmlns:p14="http://schemas.microsoft.com/office/powerpoint/2010/main" val="1953303906"/>
              </p:ext>
            </p:extLst>
          </p:nvPr>
        </p:nvGraphicFramePr>
        <p:xfrm>
          <a:off x="884238" y="1643683"/>
          <a:ext cx="7680325" cy="2865437"/>
        </p:xfrm>
        <a:graphic>
          <a:graphicData uri="http://schemas.openxmlformats.org/drawingml/2006/table">
            <a:tbl>
              <a:tblPr rtl="1" firstRow="1" bandRow="1">
                <a:tableStyleId>{5C22544A-7EE6-4342-B048-85BDC9FD1C3A}</a:tableStyleId>
              </a:tblPr>
              <a:tblGrid>
                <a:gridCol w="3694617"/>
                <a:gridCol w="2120853"/>
                <a:gridCol w="1864855"/>
              </a:tblGrid>
              <a:tr h="370881">
                <a:tc>
                  <a:txBody>
                    <a:bodyPr/>
                    <a:lstStyle/>
                    <a:p>
                      <a:pPr rtl="1"/>
                      <a:r>
                        <a:rPr lang="he-IL" sz="1800" b="0" dirty="0" smtClean="0">
                          <a:solidFill>
                            <a:schemeClr val="tx1"/>
                          </a:solidFill>
                        </a:rPr>
                        <a:t>החומר</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1"/>
                          </a:solidFill>
                        </a:rPr>
                        <a:t>מגיע אל הדם מ:</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b="0" dirty="0" smtClean="0">
                          <a:solidFill>
                            <a:schemeClr val="tx1"/>
                          </a:solidFill>
                        </a:rPr>
                        <a:t>נע בדם אל:</a:t>
                      </a:r>
                      <a:endParaRPr lang="he-IL" sz="1800" b="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חמצן</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ריאות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פחמן דו-חמצני</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ריאות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תוצרי</a:t>
                      </a:r>
                      <a:r>
                        <a:rPr lang="he-IL" sz="1800" baseline="0" dirty="0" smtClean="0">
                          <a:solidFill>
                            <a:schemeClr val="tx1"/>
                          </a:solidFill>
                        </a:rPr>
                        <a:t> עיכול כגון גלוקוז, חומצות אמיניות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מערכת העיכול</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מלחים</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מערכת העיכול</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 הרקמות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151">
                <a:tc>
                  <a:txBody>
                    <a:bodyPr/>
                    <a:lstStyle/>
                    <a:p>
                      <a:pPr rtl="1"/>
                      <a:r>
                        <a:rPr lang="he-IL" sz="1800" dirty="0" smtClean="0">
                          <a:solidFill>
                            <a:schemeClr val="tx1"/>
                          </a:solidFill>
                        </a:rPr>
                        <a:t>הורמונים</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בלוטות הפרשה פנימית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אברי המטרה</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81">
                <a:tc>
                  <a:txBody>
                    <a:bodyPr/>
                    <a:lstStyle/>
                    <a:p>
                      <a:pPr rtl="1"/>
                      <a:r>
                        <a:rPr lang="he-IL" sz="1800" dirty="0" smtClean="0">
                          <a:solidFill>
                            <a:schemeClr val="tx1"/>
                          </a:solidFill>
                        </a:rPr>
                        <a:t>שתנן</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כבד</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sz="1800" dirty="0" smtClean="0">
                          <a:solidFill>
                            <a:schemeClr val="tx1"/>
                          </a:solidFill>
                        </a:rPr>
                        <a:t>כליות</a:t>
                      </a:r>
                      <a:endParaRPr lang="he-IL" sz="1800" dirty="0">
                        <a:solidFill>
                          <a:schemeClr val="tx1"/>
                        </a:solidFill>
                      </a:endParaRPr>
                    </a:p>
                  </a:txBody>
                  <a:tcPr marL="91442" marR="91442"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396875" y="5229225"/>
            <a:ext cx="8183563" cy="1076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sz="1600" u="sng" dirty="0"/>
              <a:t>הרחבה</a:t>
            </a:r>
            <a:r>
              <a:rPr lang="he-IL" sz="1600" dirty="0"/>
              <a:t>:</a:t>
            </a:r>
          </a:p>
          <a:p>
            <a:pPr>
              <a:defRPr/>
            </a:pPr>
            <a:r>
              <a:rPr lang="he-IL" sz="1600" dirty="0"/>
              <a:t>חומצות שומן מגיעות ממערכת העיכול לדם דרך הלימפה, ומועברות לכל הרקמות.</a:t>
            </a:r>
          </a:p>
          <a:p>
            <a:pPr>
              <a:defRPr/>
            </a:pPr>
            <a:r>
              <a:rPr lang="he-IL" sz="1600" dirty="0"/>
              <a:t>נוגדנים מגיעים ממערכת הלימפה לדם ומועברים לכל הרקמות.</a:t>
            </a:r>
          </a:p>
          <a:p>
            <a:pPr>
              <a:defRPr/>
            </a:pPr>
            <a:r>
              <a:rPr lang="he-IL" sz="1600" dirty="0"/>
              <a:t>(נדון במערכת הלימפה במצגת נפרדת</a:t>
            </a:r>
            <a:r>
              <a:rPr lang="he-IL" sz="1600" dirty="0" smtClean="0"/>
              <a:t>).</a:t>
            </a:r>
            <a:endParaRPr lang="en-US" sz="1600" dirty="0"/>
          </a:p>
        </p:txBody>
      </p:sp>
      <p:sp>
        <p:nvSpPr>
          <p:cNvPr id="11"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13"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00895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1A947D-8A2E-4BDE-922E-C1A06377EB72}" type="slidenum">
              <a:rPr lang="he-IL" smtClean="0"/>
              <a:pPr fontAlgn="base">
                <a:spcBef>
                  <a:spcPct val="0"/>
                </a:spcBef>
                <a:spcAft>
                  <a:spcPct val="0"/>
                </a:spcAft>
                <a:defRPr/>
              </a:pPr>
              <a:t>6</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חשיבות שמירת </a:t>
            </a:r>
            <a:r>
              <a:rPr lang="he-IL" sz="1800" b="1" noProof="1" smtClean="0">
                <a:solidFill>
                  <a:srgbClr val="FF6600"/>
                </a:solidFill>
                <a:ea typeface="+mn-ea"/>
              </a:rPr>
              <a:t>ההומאוסטזיס</a:t>
            </a:r>
            <a:r>
              <a:rPr lang="he-IL" sz="1800" b="1" dirty="0" smtClean="0">
                <a:solidFill>
                  <a:srgbClr val="FF6600"/>
                </a:solidFill>
                <a:ea typeface="+mn-ea"/>
              </a:rPr>
              <a:t> של ריכוז המומסים בפלסמה</a:t>
            </a:r>
            <a:endParaRPr lang="he-IL" sz="1800" dirty="0" smtClean="0"/>
          </a:p>
        </p:txBody>
      </p:sp>
      <p:sp>
        <p:nvSpPr>
          <p:cNvPr id="10" name="TextBox 9"/>
          <p:cNvSpPr txBox="1"/>
          <p:nvPr/>
        </p:nvSpPr>
        <p:spPr>
          <a:xfrm>
            <a:off x="409575" y="538833"/>
            <a:ext cx="8397875"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כלל המומסים בפלסמה נשמר קבוע פחות או יותר. יש לכך חשיבות רבה מכיוון ש:</a:t>
            </a:r>
          </a:p>
        </p:txBody>
      </p:sp>
      <p:sp>
        <p:nvSpPr>
          <p:cNvPr id="9" name="TextBox 8"/>
          <p:cNvSpPr txBox="1"/>
          <p:nvPr/>
        </p:nvSpPr>
        <p:spPr>
          <a:xfrm>
            <a:off x="-88900" y="1217613"/>
            <a:ext cx="461962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עלייה בריכוז המומסים עלולה לגרום ליציאת מים </a:t>
            </a:r>
          </a:p>
          <a:p>
            <a:pPr fontAlgn="auto">
              <a:spcBef>
                <a:spcPts val="0"/>
              </a:spcBef>
              <a:spcAft>
                <a:spcPts val="0"/>
              </a:spcAft>
              <a:defRPr/>
            </a:pPr>
            <a:r>
              <a:rPr lang="he-IL" kern="0" dirty="0"/>
              <a:t>מתאי הדם לפלסמה בתהליך אוסמוזה ובעקבות זאת להתכווצות תאי הדם. </a:t>
            </a:r>
          </a:p>
        </p:txBody>
      </p:sp>
      <p:sp>
        <p:nvSpPr>
          <p:cNvPr id="11" name="TextBox 10"/>
          <p:cNvSpPr txBox="1"/>
          <p:nvPr/>
        </p:nvSpPr>
        <p:spPr>
          <a:xfrm>
            <a:off x="5003800" y="1217613"/>
            <a:ext cx="3717925"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ירידה בריכוז המומסים בפלסמה</a:t>
            </a:r>
          </a:p>
          <a:p>
            <a:pPr fontAlgn="auto">
              <a:spcBef>
                <a:spcPts val="0"/>
              </a:spcBef>
              <a:spcAft>
                <a:spcPts val="0"/>
              </a:spcAft>
              <a:defRPr/>
            </a:pPr>
            <a:r>
              <a:rPr lang="he-IL" kern="0" dirty="0"/>
              <a:t> עלולה לגרום למעבר מים מן הפלסמה לתאי הדם בתהליך אוסמוזה, ובעקבות זאת להתנפחותם ולהתפוצצותם.</a:t>
            </a:r>
          </a:p>
        </p:txBody>
      </p:sp>
      <p:sp>
        <p:nvSpPr>
          <p:cNvPr id="2" name="מלבן 1"/>
          <p:cNvSpPr/>
          <p:nvPr/>
        </p:nvSpPr>
        <p:spPr>
          <a:xfrm>
            <a:off x="231775" y="5800725"/>
            <a:ext cx="8215313" cy="647700"/>
          </a:xfrm>
          <a:prstGeom prst="rect">
            <a:avLst/>
          </a:prstGeom>
        </p:spPr>
        <p:txBody>
          <a:bodyPr>
            <a:spAutoFit/>
          </a:bodyPr>
          <a:lstStyle/>
          <a:p>
            <a:pPr fontAlgn="auto">
              <a:spcBef>
                <a:spcPts val="0"/>
              </a:spcBef>
              <a:spcAft>
                <a:spcPts val="0"/>
              </a:spcAft>
              <a:defRPr/>
            </a:pPr>
            <a:r>
              <a:rPr lang="he-IL" kern="0" dirty="0"/>
              <a:t>שני המצבים האלה הם מסכני חיים, ולכן יש בגוף מנגנונים לשמירת </a:t>
            </a:r>
            <a:r>
              <a:rPr lang="he-IL" kern="0" noProof="1"/>
              <a:t>ההומאוסטזיס</a:t>
            </a:r>
            <a:r>
              <a:rPr lang="he-IL" kern="0" dirty="0"/>
              <a:t> של </a:t>
            </a:r>
            <a:endParaRPr lang="he-IL" kern="0" dirty="0" smtClean="0"/>
          </a:p>
          <a:p>
            <a:pPr fontAlgn="auto">
              <a:spcBef>
                <a:spcPts val="0"/>
              </a:spcBef>
              <a:spcAft>
                <a:spcPts val="0"/>
              </a:spcAft>
              <a:defRPr/>
            </a:pPr>
            <a:r>
              <a:rPr lang="he-IL" kern="0" dirty="0" smtClean="0"/>
              <a:t>ריכוז </a:t>
            </a:r>
            <a:r>
              <a:rPr lang="he-IL" kern="0" dirty="0"/>
              <a:t>המומסים בדם. </a:t>
            </a:r>
          </a:p>
        </p:txBody>
      </p:sp>
      <p:sp>
        <p:nvSpPr>
          <p:cNvPr id="13" name="חץ למטה 12"/>
          <p:cNvSpPr/>
          <p:nvPr/>
        </p:nvSpPr>
        <p:spPr>
          <a:xfrm>
            <a:off x="6011863" y="2417763"/>
            <a:ext cx="576262"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חץ למטה 14"/>
          <p:cNvSpPr/>
          <p:nvPr/>
        </p:nvSpPr>
        <p:spPr>
          <a:xfrm>
            <a:off x="2555875" y="2416175"/>
            <a:ext cx="576263" cy="219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3" name="Picture 6"/>
          <p:cNvPicPr>
            <a:picLocks noChangeAspect="1" noChangeArrowheads="1"/>
          </p:cNvPicPr>
          <p:nvPr/>
        </p:nvPicPr>
        <p:blipFill>
          <a:blip r:embed="rId2" cstate="print">
            <a:extLst/>
          </a:blip>
          <a:srcRect/>
          <a:stretch>
            <a:fillRect/>
          </a:stretch>
        </p:blipFill>
        <p:spPr bwMode="auto">
          <a:xfrm>
            <a:off x="1911350" y="2668164"/>
            <a:ext cx="5238750" cy="272415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a:extLst/>
        </p:spPr>
      </p:pic>
      <p:sp>
        <p:nvSpPr>
          <p:cNvPr id="110604" name="מלבן 6"/>
          <p:cNvSpPr>
            <a:spLocks noChangeArrowheads="1"/>
          </p:cNvSpPr>
          <p:nvPr/>
        </p:nvSpPr>
        <p:spPr bwMode="auto">
          <a:xfrm>
            <a:off x="1912938" y="5364163"/>
            <a:ext cx="2330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hlinkClick r:id="rId3"/>
              </a:rPr>
              <a:t>LadyofHats (Wikimedia commons)</a:t>
            </a:r>
            <a:endParaRPr lang="he-IL" sz="1100"/>
          </a:p>
        </p:txBody>
      </p:sp>
      <p:sp>
        <p:nvSpPr>
          <p:cNvPr id="14"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16"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738070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D50C3B5-415B-49DA-ADA3-EB6527C4E9BD}" type="slidenum">
              <a:rPr lang="he-IL" smtClean="0"/>
              <a:pPr fontAlgn="base">
                <a:spcBef>
                  <a:spcPct val="0"/>
                </a:spcBef>
                <a:spcAft>
                  <a:spcPct val="0"/>
                </a:spcAft>
                <a:defRPr/>
              </a:pPr>
              <a:t>7</a:t>
            </a:fld>
            <a:endParaRPr lang="he-IL" dirty="0" smtClean="0"/>
          </a:p>
        </p:txBody>
      </p:sp>
      <p:sp>
        <p:nvSpPr>
          <p:cNvPr id="6" name="כותרת 5"/>
          <p:cNvSpPr>
            <a:spLocks noGrp="1"/>
          </p:cNvSpPr>
          <p:nvPr>
            <p:ph type="ctrTitle"/>
          </p:nvPr>
        </p:nvSpPr>
        <p:spPr>
          <a:xfrm>
            <a:off x="-323850" y="30163"/>
            <a:ext cx="8963025" cy="441325"/>
          </a:xfrm>
        </p:spPr>
        <p:txBody>
          <a:bodyPr/>
          <a:lstStyle/>
          <a:p>
            <a:pPr fontAlgn="auto">
              <a:defRPr/>
            </a:pPr>
            <a:r>
              <a:rPr lang="he-IL" sz="1800" b="1" dirty="0" smtClean="0">
                <a:solidFill>
                  <a:srgbClr val="FF6600"/>
                </a:solidFill>
                <a:ea typeface="+mn-ea"/>
              </a:rPr>
              <a:t>שאלה 2: שינויים בריכוז החומרים בנוזל הדם במצב תת-תזונה</a:t>
            </a:r>
            <a:endParaRPr lang="he-IL" sz="1800" dirty="0" smtClean="0">
              <a:solidFill>
                <a:schemeClr val="accent6">
                  <a:lumMod val="50000"/>
                  <a:lumOff val="50000"/>
                </a:schemeClr>
              </a:solidFill>
            </a:endParaRPr>
          </a:p>
        </p:txBody>
      </p:sp>
      <p:sp>
        <p:nvSpPr>
          <p:cNvPr id="20" name="TextBox 19"/>
          <p:cNvSpPr txBox="1"/>
          <p:nvPr/>
        </p:nvSpPr>
        <p:spPr>
          <a:xfrm>
            <a:off x="139700" y="4651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rPr>
              <a:t>שאלה 2:</a:t>
            </a:r>
          </a:p>
          <a:p>
            <a:pPr fontAlgn="auto">
              <a:spcBef>
                <a:spcPts val="0"/>
              </a:spcBef>
              <a:spcAft>
                <a:spcPts val="0"/>
              </a:spcAft>
              <a:defRPr/>
            </a:pPr>
            <a:r>
              <a:rPr lang="he-IL" kern="0" dirty="0">
                <a:solidFill>
                  <a:schemeClr val="tx2"/>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a:t>
            </a:r>
            <a:endParaRPr lang="he-IL" kern="0" dirty="0" smtClean="0">
              <a:solidFill>
                <a:schemeClr val="tx2"/>
              </a:solidFill>
            </a:endParaRPr>
          </a:p>
          <a:p>
            <a:pPr fontAlgn="auto">
              <a:spcBef>
                <a:spcPts val="0"/>
              </a:spcBef>
              <a:spcAft>
                <a:spcPts val="0"/>
              </a:spcAft>
              <a:defRPr/>
            </a:pPr>
            <a:r>
              <a:rPr lang="he-IL" kern="0" dirty="0" smtClean="0">
                <a:solidFill>
                  <a:schemeClr val="tx2"/>
                </a:solidFill>
              </a:rPr>
              <a:t>תופעה </a:t>
            </a:r>
            <a:r>
              <a:rPr lang="he-IL" kern="0" dirty="0">
                <a:solidFill>
                  <a:schemeClr val="tx2"/>
                </a:solidFill>
              </a:rPr>
              <a:t>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אל הנוזל הבין-תאי? הסבירו.</a:t>
            </a:r>
          </a:p>
        </p:txBody>
      </p:sp>
      <p:pic>
        <p:nvPicPr>
          <p:cNvPr id="111622" name="Picture 7" descr="http://upload.wikimedia.org/wikipedia/he/2/2f/Hu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2924175"/>
            <a:ext cx="2152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מלבן 1"/>
          <p:cNvSpPr>
            <a:spLocks noChangeArrowheads="1"/>
          </p:cNvSpPr>
          <p:nvPr/>
        </p:nvSpPr>
        <p:spPr bwMode="auto">
          <a:xfrm>
            <a:off x="4060825" y="6064250"/>
            <a:ext cx="538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3"/>
              </a:rPr>
              <a:t>Carny</a:t>
            </a:r>
            <a:endParaRPr lang="he-IL" sz="1200"/>
          </a:p>
        </p:txBody>
      </p:sp>
      <p:sp>
        <p:nvSpPr>
          <p:cNvPr id="8"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9" name="Rectangle 3"/>
          <p:cNvSpPr/>
          <p:nvPr/>
        </p:nvSpPr>
        <p:spPr>
          <a:xfrm>
            <a:off x="467544" y="43063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362271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087FE8-57C9-4403-9D59-32E6C2999801}" type="slidenum">
              <a:rPr lang="he-IL" smtClean="0"/>
              <a:pPr fontAlgn="base">
                <a:spcBef>
                  <a:spcPct val="0"/>
                </a:spcBef>
                <a:spcAft>
                  <a:spcPct val="0"/>
                </a:spcAft>
                <a:defRPr/>
              </a:pPr>
              <a:t>8</a:t>
            </a:fld>
            <a:endParaRPr lang="he-IL" dirty="0" smtClean="0"/>
          </a:p>
        </p:txBody>
      </p:sp>
      <p:sp>
        <p:nvSpPr>
          <p:cNvPr id="6" name="כותרת 5"/>
          <p:cNvSpPr>
            <a:spLocks noGrp="1"/>
          </p:cNvSpPr>
          <p:nvPr>
            <p:ph type="ctrTitle"/>
          </p:nvPr>
        </p:nvSpPr>
        <p:spPr>
          <a:xfrm>
            <a:off x="-361528" y="35347"/>
            <a:ext cx="8963025"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20"/>
          <p:cNvSpPr/>
          <p:nvPr/>
        </p:nvSpPr>
        <p:spPr bwMode="auto">
          <a:xfrm>
            <a:off x="323850" y="2924174"/>
            <a:ext cx="8286750" cy="259305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marL="268288" indent="-268288" fontAlgn="auto">
              <a:spcBef>
                <a:spcPts val="0"/>
              </a:spcBef>
              <a:spcAft>
                <a:spcPts val="0"/>
              </a:spcAft>
              <a:defRPr/>
            </a:pPr>
            <a:r>
              <a:rPr lang="he-IL" kern="0" dirty="0">
                <a:solidFill>
                  <a:prstClr val="black"/>
                </a:solidFill>
                <a:latin typeface="Arial"/>
                <a:cs typeface="Arial"/>
              </a:rPr>
              <a:t>א. מקור החומרים בדם ובתאי הגוף הוא במזון, ולכן תת-תזונה יכולה להתבטא בירידה בריכוז החלבונים בדם.</a:t>
            </a:r>
          </a:p>
          <a:p>
            <a:pPr marL="268288" indent="-268288" fontAlgn="auto">
              <a:spcBef>
                <a:spcPts val="0"/>
              </a:spcBef>
              <a:spcAft>
                <a:spcPts val="0"/>
              </a:spcAft>
              <a:defRPr/>
            </a:pPr>
            <a:r>
              <a:rPr lang="he-IL" kern="0" dirty="0">
                <a:solidFill>
                  <a:prstClr val="black"/>
                </a:solidFill>
                <a:latin typeface="Arial"/>
                <a:cs typeface="Arial"/>
              </a:rPr>
              <a:t>ב. המים עוברים בתהליך </a:t>
            </a:r>
            <a:r>
              <a:rPr lang="he-IL" kern="0" dirty="0" smtClean="0">
                <a:solidFill>
                  <a:prstClr val="black"/>
                </a:solidFill>
                <a:latin typeface="Arial"/>
                <a:cs typeface="Arial"/>
              </a:rPr>
              <a:t>אוסמוזה, </a:t>
            </a:r>
            <a:r>
              <a:rPr lang="he-IL" kern="0" dirty="0">
                <a:solidFill>
                  <a:prstClr val="black"/>
                </a:solidFill>
                <a:latin typeface="Arial"/>
                <a:cs typeface="Arial"/>
              </a:rPr>
              <a:t>משום שריכוז המומסים בפלסמה ירד ונעשה נמוך מריכוז המומסים בנוזל הבין-תאי</a:t>
            </a:r>
            <a:r>
              <a:rPr lang="he-IL" kern="0" dirty="0" smtClean="0">
                <a:solidFill>
                  <a:prstClr val="black"/>
                </a:solidFill>
                <a:latin typeface="Arial"/>
                <a:cs typeface="Arial"/>
              </a:rPr>
              <a:t>.</a:t>
            </a:r>
          </a:p>
          <a:p>
            <a:pPr marL="268288" indent="-268288" fontAlgn="auto">
              <a:spcBef>
                <a:spcPts val="0"/>
              </a:spcBef>
              <a:spcAft>
                <a:spcPts val="0"/>
              </a:spcAft>
              <a:defRPr/>
            </a:pPr>
            <a:endParaRPr lang="he-IL" kern="0" dirty="0">
              <a:solidFill>
                <a:prstClr val="black"/>
              </a:solidFill>
              <a:latin typeface="Arial"/>
              <a:cs typeface="Arial"/>
            </a:endParaRPr>
          </a:p>
        </p:txBody>
      </p:sp>
      <p:sp>
        <p:nvSpPr>
          <p:cNvPr id="8" name="TextBox 7"/>
          <p:cNvSpPr txBox="1"/>
          <p:nvPr/>
        </p:nvSpPr>
        <p:spPr>
          <a:xfrm>
            <a:off x="139700" y="490538"/>
            <a:ext cx="8397875"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F497D"/>
                </a:solidFill>
              </a:rPr>
              <a:t>שאלה 2:</a:t>
            </a:r>
          </a:p>
          <a:p>
            <a:pPr fontAlgn="auto">
              <a:spcBef>
                <a:spcPts val="0"/>
              </a:spcBef>
              <a:spcAft>
                <a:spcPts val="0"/>
              </a:spcAft>
              <a:defRPr/>
            </a:pPr>
            <a:r>
              <a:rPr lang="he-IL" kern="0" dirty="0">
                <a:solidFill>
                  <a:srgbClr val="1F497D"/>
                </a:solidFill>
              </a:rPr>
              <a:t>בשאלה זו נדון בדוגמה להשלכות של אי-שמירה על ריכוז מומסים קבוע בדם.</a:t>
            </a:r>
          </a:p>
          <a:p>
            <a:pPr fontAlgn="auto">
              <a:spcBef>
                <a:spcPts val="0"/>
              </a:spcBef>
              <a:spcAft>
                <a:spcPts val="0"/>
              </a:spcAft>
              <a:defRPr/>
            </a:pPr>
            <a:r>
              <a:rPr lang="he-IL" kern="0" dirty="0">
                <a:solidFill>
                  <a:schemeClr val="tx2"/>
                </a:solidFill>
              </a:rPr>
              <a:t>הילד המופיע בתמונה סובל מתת-תזונה, המתבטאת, בין היתר, בירידה בריכוז החלבונים בדם. בעקבותיה עברו מים מכלי הדם אל הנוזל הבין-תאי, דבר המתבטא בהתנפחות הבטן. תופעה זו נקראת בצקת. תת-תזונה גורמת לעוד בעיות קשות שלא נדון בהם בשאלה זו.</a:t>
            </a:r>
          </a:p>
          <a:p>
            <a:pPr fontAlgn="auto">
              <a:spcBef>
                <a:spcPts val="0"/>
              </a:spcBef>
              <a:spcAft>
                <a:spcPts val="0"/>
              </a:spcAft>
              <a:defRPr/>
            </a:pPr>
            <a:r>
              <a:rPr lang="he-IL" kern="0" dirty="0">
                <a:solidFill>
                  <a:schemeClr val="tx2"/>
                </a:solidFill>
              </a:rPr>
              <a:t>א. הסבירו מדוע תת-תזונה גרמה לירידת ריכוז החלבונים בדם?</a:t>
            </a:r>
          </a:p>
          <a:p>
            <a:pPr fontAlgn="auto">
              <a:spcBef>
                <a:spcPts val="0"/>
              </a:spcBef>
              <a:spcAft>
                <a:spcPts val="0"/>
              </a:spcAft>
              <a:defRPr/>
            </a:pPr>
            <a:r>
              <a:rPr lang="he-IL" kern="0" dirty="0">
                <a:solidFill>
                  <a:schemeClr val="tx2"/>
                </a:solidFill>
              </a:rPr>
              <a:t>ב. באיזה תהליך עברו המים מכלי הדם </a:t>
            </a:r>
            <a:r>
              <a:rPr lang="he-IL" kern="0" dirty="0">
                <a:solidFill>
                  <a:srgbClr val="1F497D"/>
                </a:solidFill>
              </a:rPr>
              <a:t>אל הנוזל הבין-תאי? הסבירו.</a:t>
            </a:r>
          </a:p>
        </p:txBody>
      </p:sp>
      <p:sp>
        <p:nvSpPr>
          <p:cNvPr id="9" name="Slide Number Placeholder 15"/>
          <p:cNvSpPr txBox="1">
            <a:spLocks/>
          </p:cNvSpPr>
          <p:nvPr/>
        </p:nvSpPr>
        <p:spPr bwMode="auto">
          <a:xfrm>
            <a:off x="107950" y="6547321"/>
            <a:ext cx="50361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39D45C4-1992-4CC0-B1B5-4B58341BA150}"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109401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xfrm>
            <a:off x="428625" y="6592267"/>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10C2E31-02B0-4BD1-A1AB-A93F7467F0FA}" type="slidenum">
              <a:rPr lang="he-IL" smtClean="0"/>
              <a:pPr fontAlgn="base">
                <a:spcBef>
                  <a:spcPct val="0"/>
                </a:spcBef>
                <a:spcAft>
                  <a:spcPct val="0"/>
                </a:spcAft>
                <a:defRPr/>
              </a:pPr>
              <a:t>9</a:t>
            </a:fld>
            <a:endParaRPr lang="he-IL" dirty="0" smtClean="0"/>
          </a:p>
        </p:txBody>
      </p:sp>
      <p:sp>
        <p:nvSpPr>
          <p:cNvPr id="6" name="כותרת 5"/>
          <p:cNvSpPr>
            <a:spLocks noGrp="1"/>
          </p:cNvSpPr>
          <p:nvPr>
            <p:ph type="ctrTitle"/>
          </p:nvPr>
        </p:nvSpPr>
        <p:spPr>
          <a:xfrm>
            <a:off x="-252413" y="35347"/>
            <a:ext cx="8963026" cy="441325"/>
          </a:xfrm>
        </p:spPr>
        <p:txBody>
          <a:bodyPr/>
          <a:lstStyle/>
          <a:p>
            <a:pPr fontAlgn="auto">
              <a:defRPr/>
            </a:pPr>
            <a:r>
              <a:rPr lang="he-IL" sz="1800" b="1" dirty="0" smtClean="0">
                <a:solidFill>
                  <a:srgbClr val="FF6600"/>
                </a:solidFill>
                <a:ea typeface="+mn-ea"/>
              </a:rPr>
              <a:t>ריכוז מומסים קבוע בפלסמה נשמר הודות לפעולת מנגנונים לשמירת </a:t>
            </a:r>
            <a:r>
              <a:rPr lang="he-IL" sz="1800" b="1" noProof="1" smtClean="0">
                <a:solidFill>
                  <a:srgbClr val="FF6600"/>
                </a:solidFill>
                <a:ea typeface="+mn-ea"/>
              </a:rPr>
              <a:t>ההומאוסטזיס</a:t>
            </a:r>
            <a:endParaRPr lang="he-IL" sz="1800" noProof="1" smtClean="0"/>
          </a:p>
        </p:txBody>
      </p:sp>
      <p:sp>
        <p:nvSpPr>
          <p:cNvPr id="10" name="TextBox 9"/>
          <p:cNvSpPr txBox="1"/>
          <p:nvPr/>
        </p:nvSpPr>
        <p:spPr>
          <a:xfrm>
            <a:off x="242888" y="650602"/>
            <a:ext cx="8397875" cy="6461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ריכוז המומסים בפלסמה משתנה במצבים שונים כגון שתיית מים מרובים או הזעה מוגברת. </a:t>
            </a:r>
          </a:p>
          <a:p>
            <a:pPr fontAlgn="auto">
              <a:spcBef>
                <a:spcPts val="0"/>
              </a:spcBef>
              <a:spcAft>
                <a:spcPts val="0"/>
              </a:spcAft>
              <a:defRPr/>
            </a:pPr>
            <a:endParaRPr lang="he-IL" kern="0" dirty="0">
              <a:solidFill>
                <a:prstClr val="black"/>
              </a:solidFill>
            </a:endParaRPr>
          </a:p>
        </p:txBody>
      </p:sp>
      <p:grpSp>
        <p:nvGrpSpPr>
          <p:cNvPr id="79878" name="קבוצה 4"/>
          <p:cNvGrpSpPr>
            <a:grpSpLocks/>
          </p:cNvGrpSpPr>
          <p:nvPr/>
        </p:nvGrpSpPr>
        <p:grpSpPr bwMode="auto">
          <a:xfrm>
            <a:off x="-831850" y="1096342"/>
            <a:ext cx="9732963" cy="4578350"/>
            <a:chOff x="-1168455" y="2225125"/>
            <a:chExt cx="9732797" cy="4577841"/>
          </a:xfrm>
        </p:grpSpPr>
        <p:grpSp>
          <p:nvGrpSpPr>
            <p:cNvPr id="79880" name="קבוצה 2"/>
            <p:cNvGrpSpPr>
              <a:grpSpLocks/>
            </p:cNvGrpSpPr>
            <p:nvPr/>
          </p:nvGrpSpPr>
          <p:grpSpPr bwMode="auto">
            <a:xfrm>
              <a:off x="7237734" y="3014297"/>
              <a:ext cx="792088" cy="664674"/>
              <a:chOff x="8211512" y="4396188"/>
              <a:chExt cx="936104" cy="936104"/>
            </a:xfrm>
          </p:grpSpPr>
          <p:sp>
            <p:nvSpPr>
              <p:cNvPr id="2" name="תרשים זרימה: פעולה ידנית 1"/>
              <p:cNvSpPr/>
              <p:nvPr/>
            </p:nvSpPr>
            <p:spPr>
              <a:xfrm>
                <a:off x="8210899" y="4395804"/>
                <a:ext cx="936175" cy="93668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7" name="תרשים זרימה: פעולה ידנית 6"/>
              <p:cNvSpPr/>
              <p:nvPr/>
            </p:nvSpPr>
            <p:spPr>
              <a:xfrm>
                <a:off x="8246544" y="4554527"/>
                <a:ext cx="864884" cy="775729"/>
              </a:xfrm>
              <a:prstGeom prst="flowChartManualOperation">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pic>
          <p:nvPicPr>
            <p:cNvPr id="7988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50" y="2225125"/>
              <a:ext cx="1224555" cy="367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595552" y="3926736"/>
              <a:ext cx="4968790" cy="92382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שתיית מים מרובים, העוברים ממערכת העיכול לדם, תגרום למיהול המומסים בדם ולירידה בריכוזם. </a:t>
              </a:r>
            </a:p>
            <a:p>
              <a:pPr fontAlgn="auto">
                <a:spcBef>
                  <a:spcPts val="0"/>
                </a:spcBef>
                <a:spcAft>
                  <a:spcPts val="0"/>
                </a:spcAft>
                <a:defRPr/>
              </a:pPr>
              <a:endParaRPr lang="he-IL" kern="0" dirty="0"/>
            </a:p>
          </p:txBody>
        </p:sp>
        <p:sp>
          <p:nvSpPr>
            <p:cNvPr id="12" name="TextBox 11"/>
            <p:cNvSpPr txBox="1"/>
            <p:nvPr/>
          </p:nvSpPr>
          <p:spPr>
            <a:xfrm>
              <a:off x="-1168455" y="5879144"/>
              <a:ext cx="4343326" cy="92382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t>אי שתייה מספקת והפסד מים מן </a:t>
              </a:r>
            </a:p>
            <a:p>
              <a:pPr fontAlgn="auto">
                <a:spcBef>
                  <a:spcPts val="0"/>
                </a:spcBef>
                <a:spcAft>
                  <a:spcPts val="0"/>
                </a:spcAft>
                <a:defRPr/>
              </a:pPr>
              <a:r>
                <a:rPr lang="he-IL" kern="0" dirty="0"/>
                <a:t>הגוף דרך הזעה, יגרמו לעליית ריכוז </a:t>
              </a:r>
            </a:p>
            <a:p>
              <a:pPr fontAlgn="auto">
                <a:spcBef>
                  <a:spcPts val="0"/>
                </a:spcBef>
                <a:spcAft>
                  <a:spcPts val="0"/>
                </a:spcAft>
                <a:defRPr/>
              </a:pPr>
              <a:r>
                <a:rPr lang="he-IL" kern="0" dirty="0"/>
                <a:t>המומסים בדם.</a:t>
              </a:r>
            </a:p>
          </p:txBody>
        </p:sp>
      </p:grpSp>
      <p:sp>
        <p:nvSpPr>
          <p:cNvPr id="13" name="TextBox 12"/>
          <p:cNvSpPr txBox="1"/>
          <p:nvPr/>
        </p:nvSpPr>
        <p:spPr>
          <a:xfrm>
            <a:off x="503238" y="5688979"/>
            <a:ext cx="8397875"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במצבים  אלו מופעלים מנגנונים לשמירת </a:t>
            </a:r>
            <a:r>
              <a:rPr lang="he-IL" kern="0" noProof="1">
                <a:solidFill>
                  <a:prstClr val="black"/>
                </a:solidFill>
              </a:rPr>
              <a:t>ההומאוסטזיס</a:t>
            </a:r>
            <a:r>
              <a:rPr lang="he-IL" kern="0" dirty="0">
                <a:solidFill>
                  <a:prstClr val="black"/>
                </a:solidFill>
              </a:rPr>
              <a:t>. </a:t>
            </a:r>
          </a:p>
          <a:p>
            <a:pPr fontAlgn="auto">
              <a:spcBef>
                <a:spcPts val="0"/>
              </a:spcBef>
              <a:spcAft>
                <a:spcPts val="0"/>
              </a:spcAft>
              <a:defRPr/>
            </a:pPr>
            <a:r>
              <a:rPr lang="he-IL" kern="0" dirty="0"/>
              <a:t>על כך - בשאלה 2.</a:t>
            </a:r>
          </a:p>
          <a:p>
            <a:pPr fontAlgn="auto">
              <a:spcBef>
                <a:spcPts val="0"/>
              </a:spcBef>
              <a:spcAft>
                <a:spcPts val="0"/>
              </a:spcAft>
              <a:defRPr/>
            </a:pPr>
            <a:endParaRPr lang="he-IL" kern="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25" y="6581154"/>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3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9391</TotalTime>
  <Words>5695</Words>
  <Application>Microsoft Office PowerPoint</Application>
  <PresentationFormat>‫הצגה על המסך (4:3)</PresentationFormat>
  <Paragraphs>877</Paragraphs>
  <Slides>49</Slides>
  <Notes>4</Notes>
  <HiddenSlides>0</HiddenSlides>
  <MMClips>0</MMClips>
  <ScaleCrop>false</ScaleCrop>
  <HeadingPairs>
    <vt:vector size="4" baseType="variant">
      <vt:variant>
        <vt:lpstr>ערכת נושא</vt:lpstr>
      </vt:variant>
      <vt:variant>
        <vt:i4>20</vt:i4>
      </vt:variant>
      <vt:variant>
        <vt:lpstr>כותרות שקופיות</vt:lpstr>
      </vt:variant>
      <vt:variant>
        <vt:i4>49</vt:i4>
      </vt:variant>
    </vt:vector>
  </HeadingPairs>
  <TitlesOfParts>
    <vt:vector size="6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19_Office Theme</vt:lpstr>
      <vt:lpstr>36_Office Theme</vt:lpstr>
      <vt:lpstr>18_Office Theme</vt:lpstr>
      <vt:lpstr>מצגת של PowerPoint</vt:lpstr>
      <vt:lpstr>הרכב הדם</vt:lpstr>
      <vt:lpstr>הרכב הדם</vt:lpstr>
      <vt:lpstr>שאלה 1: אחד מתפקידי הפלסמה העיקריים: העברת חומרים ממקום למקום בגוף</vt:lpstr>
      <vt:lpstr>תשובה</vt:lpstr>
      <vt:lpstr>חשיבות שמירת ההומאוסטזיס של ריכוז המומסים בפלסמה</vt:lpstr>
      <vt:lpstr>שאלה 2: שינויים בריכוז החומרים בנוזל הדם במצב תת-תזונה</vt:lpstr>
      <vt:lpstr>תשובה</vt:lpstr>
      <vt:lpstr>ריכוז מומסים קבוע בפלסמה נשמר הודות לפעולת מנגנונים לשמירת ההומאוסטזיס</vt:lpstr>
      <vt:lpstr>שאלה 3: שמירת ההומאוסטזיס של נפח הדם, לחץ הדם וריכוז המומסים בדם</vt:lpstr>
      <vt:lpstr>תשובה</vt:lpstr>
      <vt:lpstr>הרכב קבוע (פחות או יותר) של החומרים בפלסמה הוא תנאי הכרחי לקיום ההומאוסטזיס</vt:lpstr>
      <vt:lpstr>שאלה 4: בדיקות דם (כימיה של הדם)</vt:lpstr>
      <vt:lpstr>תשובה</vt:lpstr>
      <vt:lpstr>שאלה 5: שמירת ההומאוסטזיס של ריכוז הסוכר בדם </vt:lpstr>
      <vt:lpstr>תשובה</vt:lpstr>
      <vt:lpstr>שאלה 6: מחלת הסוכרת</vt:lpstr>
      <vt:lpstr>תשובה</vt:lpstr>
      <vt:lpstr>תפקוד נוסף של הפלסמה – שמירה על טמפרטורת גוף קבועה</vt:lpstr>
      <vt:lpstr>מקור תאי הדם + שאלה 7</vt:lpstr>
      <vt:lpstr>תשובה</vt:lpstr>
      <vt:lpstr>תאי דם אדומים</vt:lpstr>
      <vt:lpstr>המוגלובין</vt:lpstr>
      <vt:lpstr>הדמיות המתארות את תפקודה של מערכת ההובלה בהעברת חמצן מהריאות לרקמות </vt:lpstr>
      <vt:lpstr>שאלה 8: מעבר חמצן מהנאדיות אל הדם</vt:lpstr>
      <vt:lpstr>תשובה</vt:lpstr>
      <vt:lpstr>שאלה 9: מעבר חמצן מהדם אל התאים</vt:lpstr>
      <vt:lpstr>תשובה</vt:lpstr>
      <vt:lpstr>הובלת פחמן דו־חמצני בדם</vt:lpstr>
      <vt:lpstr>הגורמים המשפיעים על קישור החמצן להמוגלובין ושחרורו ממנו + שאלה 10</vt:lpstr>
      <vt:lpstr>תשובה</vt:lpstr>
      <vt:lpstr>שאלה 11: תאי הדם האדומים – התאמה בין מבנה לתפקוד </vt:lpstr>
      <vt:lpstr>תשובה</vt:lpstr>
      <vt:lpstr>שאלה 12: תופעות הקשורות להובלת חמצן בדם</vt:lpstr>
      <vt:lpstr>תשובה</vt:lpstr>
      <vt:lpstr>תאי דם לבנים</vt:lpstr>
      <vt:lpstr>לוחיות (טסיות) הדם ותהליך קרישת הדם.</vt:lpstr>
      <vt:lpstr>שאלה 13: ליקויים בקרישת הדם</vt:lpstr>
      <vt:lpstr>תשובה</vt:lpstr>
      <vt:lpstr>שאלה 14: לוחיות הדם</vt:lpstr>
      <vt:lpstr>תשובה</vt:lpstr>
      <vt:lpstr>שאלה 15: בדיקות דם (ספירת דם)</vt:lpstr>
      <vt:lpstr>תשובה</vt:lpstr>
      <vt:lpstr>סיכום: רקמת הדם</vt:lpstr>
      <vt:lpstr>סיכום: תאי הדם האדומים, הובלת חמצן ופחמן דו-חמצני בדם</vt:lpstr>
      <vt:lpstr>סיכום: תאי הדם האדומים, הובלת חמצן ופחמן דו-חמצני בדם</vt:lpstr>
      <vt:lpstr>סיכום: לוחיות הדם ותהליך הקרישה</vt:lpstr>
      <vt:lpstr>שאלה 16: ביולוגיה בחיוך בשילוב עם דרכי החקר המדעי*</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O_B</cp:lastModifiedBy>
  <cp:revision>637</cp:revision>
  <dcterms:created xsi:type="dcterms:W3CDTF">2010-09-05T07:07:37Z</dcterms:created>
  <dcterms:modified xsi:type="dcterms:W3CDTF">2016-10-08T16:41:24Z</dcterms:modified>
</cp:coreProperties>
</file>