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76" r:id="rId2"/>
    <p:sldId id="277" r:id="rId3"/>
    <p:sldId id="278" r:id="rId4"/>
    <p:sldId id="279" r:id="rId5"/>
    <p:sldId id="280" r:id="rId6"/>
    <p:sldId id="281" r:id="rId7"/>
    <p:sldId id="282" r:id="rId8"/>
    <p:sldId id="257" r:id="rId9"/>
    <p:sldId id="258" r:id="rId10"/>
    <p:sldId id="266" r:id="rId11"/>
    <p:sldId id="259" r:id="rId12"/>
    <p:sldId id="260" r:id="rId13"/>
    <p:sldId id="261" r:id="rId14"/>
    <p:sldId id="264" r:id="rId15"/>
    <p:sldId id="267" r:id="rId16"/>
    <p:sldId id="270" r:id="rId17"/>
    <p:sldId id="273" r:id="rId18"/>
    <p:sldId id="269" r:id="rId19"/>
    <p:sldId id="265" r:id="rId20"/>
    <p:sldId id="275" r:id="rId21"/>
    <p:sldId id="271" r:id="rId22"/>
    <p:sldId id="272" r:id="rId23"/>
    <p:sldId id="274"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CF5B8E-161D-4EAB-B776-0F553E71CE90}" type="datetimeFigureOut">
              <a:rPr lang="en-GB" smtClean="0"/>
              <a:t>06/11/2016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CEC0D7-7FE8-4F2C-9B50-BFF627F0385B}" type="slidenum">
              <a:rPr lang="en-GB" smtClean="0"/>
              <a:t>‹#›</a:t>
            </a:fld>
            <a:endParaRPr lang="en-GB"/>
          </a:p>
        </p:txBody>
      </p:sp>
    </p:spTree>
    <p:extLst>
      <p:ext uri="{BB962C8B-B14F-4D97-AF65-F5344CB8AC3E}">
        <p14:creationId xmlns:p14="http://schemas.microsoft.com/office/powerpoint/2010/main" val="321048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A83F182-6A26-4FB0-B512-B630E364C00E}" type="slidenum">
              <a:rPr lang="en-GB" smtClean="0"/>
              <a:t>6</a:t>
            </a:fld>
            <a:endParaRPr lang="en-GB"/>
          </a:p>
        </p:txBody>
      </p:sp>
    </p:spTree>
    <p:extLst>
      <p:ext uri="{BB962C8B-B14F-4D97-AF65-F5344CB8AC3E}">
        <p14:creationId xmlns:p14="http://schemas.microsoft.com/office/powerpoint/2010/main" val="28945300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Ask why the features not sufficient</a:t>
            </a:r>
            <a:r>
              <a:rPr lang="en-GB" baseline="0" dirty="0"/>
              <a:t> for congruence are not sufficient.</a:t>
            </a:r>
            <a:endParaRPr lang="en-GB" dirty="0"/>
          </a:p>
        </p:txBody>
      </p:sp>
      <p:sp>
        <p:nvSpPr>
          <p:cNvPr id="4" name="Slide Number Placeholder 3"/>
          <p:cNvSpPr>
            <a:spLocks noGrp="1"/>
          </p:cNvSpPr>
          <p:nvPr>
            <p:ph type="sldNum" sz="quarter" idx="10"/>
          </p:nvPr>
        </p:nvSpPr>
        <p:spPr/>
        <p:txBody>
          <a:bodyPr/>
          <a:lstStyle/>
          <a:p>
            <a:fld id="{3A318A44-AEFD-4C30-BB4F-F223FB2AE5D3}" type="slidenum">
              <a:rPr lang="en-GB" smtClean="0"/>
              <a:t>13</a:t>
            </a:fld>
            <a:endParaRPr lang="en-GB"/>
          </a:p>
        </p:txBody>
      </p:sp>
    </p:spTree>
    <p:extLst>
      <p:ext uri="{BB962C8B-B14F-4D97-AF65-F5344CB8AC3E}">
        <p14:creationId xmlns:p14="http://schemas.microsoft.com/office/powerpoint/2010/main" val="1041522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55E52BA-C731-4CB0-8530-16F4372DE6A3}" type="datetimeFigureOut">
              <a:rPr lang="en-GB" smtClean="0"/>
              <a:t>06/11/2016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F3CFA8-3BFB-45AC-8007-2ED47EFD9257}" type="slidenum">
              <a:rPr lang="en-GB" smtClean="0"/>
              <a:t>‹#›</a:t>
            </a:fld>
            <a:endParaRPr lang="en-GB"/>
          </a:p>
        </p:txBody>
      </p:sp>
    </p:spTree>
    <p:extLst>
      <p:ext uri="{BB962C8B-B14F-4D97-AF65-F5344CB8AC3E}">
        <p14:creationId xmlns:p14="http://schemas.microsoft.com/office/powerpoint/2010/main" val="64712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55E52BA-C731-4CB0-8530-16F4372DE6A3}" type="datetimeFigureOut">
              <a:rPr lang="en-GB" smtClean="0"/>
              <a:t>06/11/2016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F3CFA8-3BFB-45AC-8007-2ED47EFD9257}" type="slidenum">
              <a:rPr lang="en-GB" smtClean="0"/>
              <a:t>‹#›</a:t>
            </a:fld>
            <a:endParaRPr lang="en-GB"/>
          </a:p>
        </p:txBody>
      </p:sp>
    </p:spTree>
    <p:extLst>
      <p:ext uri="{BB962C8B-B14F-4D97-AF65-F5344CB8AC3E}">
        <p14:creationId xmlns:p14="http://schemas.microsoft.com/office/powerpoint/2010/main" val="7207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55E52BA-C731-4CB0-8530-16F4372DE6A3}" type="datetimeFigureOut">
              <a:rPr lang="en-GB" smtClean="0"/>
              <a:t>06/11/2016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F3CFA8-3BFB-45AC-8007-2ED47EFD9257}" type="slidenum">
              <a:rPr lang="en-GB" smtClean="0"/>
              <a:t>‹#›</a:t>
            </a:fld>
            <a:endParaRPr lang="en-GB"/>
          </a:p>
        </p:txBody>
      </p:sp>
    </p:spTree>
    <p:extLst>
      <p:ext uri="{BB962C8B-B14F-4D97-AF65-F5344CB8AC3E}">
        <p14:creationId xmlns:p14="http://schemas.microsoft.com/office/powerpoint/2010/main" val="633960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55E52BA-C731-4CB0-8530-16F4372DE6A3}" type="datetimeFigureOut">
              <a:rPr lang="en-GB" smtClean="0"/>
              <a:t>06/11/2016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F3CFA8-3BFB-45AC-8007-2ED47EFD9257}" type="slidenum">
              <a:rPr lang="en-GB" smtClean="0"/>
              <a:t>‹#›</a:t>
            </a:fld>
            <a:endParaRPr lang="en-GB"/>
          </a:p>
        </p:txBody>
      </p:sp>
    </p:spTree>
    <p:extLst>
      <p:ext uri="{BB962C8B-B14F-4D97-AF65-F5344CB8AC3E}">
        <p14:creationId xmlns:p14="http://schemas.microsoft.com/office/powerpoint/2010/main" val="1378751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5E52BA-C731-4CB0-8530-16F4372DE6A3}" type="datetimeFigureOut">
              <a:rPr lang="en-GB" smtClean="0"/>
              <a:t>06/11/2016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F3CFA8-3BFB-45AC-8007-2ED47EFD9257}" type="slidenum">
              <a:rPr lang="en-GB" smtClean="0"/>
              <a:t>‹#›</a:t>
            </a:fld>
            <a:endParaRPr lang="en-GB"/>
          </a:p>
        </p:txBody>
      </p:sp>
    </p:spTree>
    <p:extLst>
      <p:ext uri="{BB962C8B-B14F-4D97-AF65-F5344CB8AC3E}">
        <p14:creationId xmlns:p14="http://schemas.microsoft.com/office/powerpoint/2010/main" val="1932471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55E52BA-C731-4CB0-8530-16F4372DE6A3}" type="datetimeFigureOut">
              <a:rPr lang="en-GB" smtClean="0"/>
              <a:t>06/11/2016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F3CFA8-3BFB-45AC-8007-2ED47EFD9257}" type="slidenum">
              <a:rPr lang="en-GB" smtClean="0"/>
              <a:t>‹#›</a:t>
            </a:fld>
            <a:endParaRPr lang="en-GB"/>
          </a:p>
        </p:txBody>
      </p:sp>
    </p:spTree>
    <p:extLst>
      <p:ext uri="{BB962C8B-B14F-4D97-AF65-F5344CB8AC3E}">
        <p14:creationId xmlns:p14="http://schemas.microsoft.com/office/powerpoint/2010/main" val="3908712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55E52BA-C731-4CB0-8530-16F4372DE6A3}" type="datetimeFigureOut">
              <a:rPr lang="en-GB" smtClean="0"/>
              <a:t>06/11/2016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BF3CFA8-3BFB-45AC-8007-2ED47EFD9257}" type="slidenum">
              <a:rPr lang="en-GB" smtClean="0"/>
              <a:t>‹#›</a:t>
            </a:fld>
            <a:endParaRPr lang="en-GB"/>
          </a:p>
        </p:txBody>
      </p:sp>
    </p:spTree>
    <p:extLst>
      <p:ext uri="{BB962C8B-B14F-4D97-AF65-F5344CB8AC3E}">
        <p14:creationId xmlns:p14="http://schemas.microsoft.com/office/powerpoint/2010/main" val="1306790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55E52BA-C731-4CB0-8530-16F4372DE6A3}" type="datetimeFigureOut">
              <a:rPr lang="en-GB" smtClean="0"/>
              <a:t>06/11/2016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BF3CFA8-3BFB-45AC-8007-2ED47EFD9257}" type="slidenum">
              <a:rPr lang="en-GB" smtClean="0"/>
              <a:t>‹#›</a:t>
            </a:fld>
            <a:endParaRPr lang="en-GB"/>
          </a:p>
        </p:txBody>
      </p:sp>
    </p:spTree>
    <p:extLst>
      <p:ext uri="{BB962C8B-B14F-4D97-AF65-F5344CB8AC3E}">
        <p14:creationId xmlns:p14="http://schemas.microsoft.com/office/powerpoint/2010/main" val="2826393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5E52BA-C731-4CB0-8530-16F4372DE6A3}" type="datetimeFigureOut">
              <a:rPr lang="en-GB" smtClean="0"/>
              <a:t>06/11/2016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BF3CFA8-3BFB-45AC-8007-2ED47EFD9257}" type="slidenum">
              <a:rPr lang="en-GB" smtClean="0"/>
              <a:t>‹#›</a:t>
            </a:fld>
            <a:endParaRPr lang="en-GB"/>
          </a:p>
        </p:txBody>
      </p:sp>
    </p:spTree>
    <p:extLst>
      <p:ext uri="{BB962C8B-B14F-4D97-AF65-F5344CB8AC3E}">
        <p14:creationId xmlns:p14="http://schemas.microsoft.com/office/powerpoint/2010/main" val="1261040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5E52BA-C731-4CB0-8530-16F4372DE6A3}" type="datetimeFigureOut">
              <a:rPr lang="en-GB" smtClean="0"/>
              <a:t>06/11/2016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F3CFA8-3BFB-45AC-8007-2ED47EFD9257}" type="slidenum">
              <a:rPr lang="en-GB" smtClean="0"/>
              <a:t>‹#›</a:t>
            </a:fld>
            <a:endParaRPr lang="en-GB"/>
          </a:p>
        </p:txBody>
      </p:sp>
    </p:spTree>
    <p:extLst>
      <p:ext uri="{BB962C8B-B14F-4D97-AF65-F5344CB8AC3E}">
        <p14:creationId xmlns:p14="http://schemas.microsoft.com/office/powerpoint/2010/main" val="2731651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5E52BA-C731-4CB0-8530-16F4372DE6A3}" type="datetimeFigureOut">
              <a:rPr lang="en-GB" smtClean="0"/>
              <a:t>06/11/2016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F3CFA8-3BFB-45AC-8007-2ED47EFD9257}" type="slidenum">
              <a:rPr lang="en-GB" smtClean="0"/>
              <a:t>‹#›</a:t>
            </a:fld>
            <a:endParaRPr lang="en-GB"/>
          </a:p>
        </p:txBody>
      </p:sp>
    </p:spTree>
    <p:extLst>
      <p:ext uri="{BB962C8B-B14F-4D97-AF65-F5344CB8AC3E}">
        <p14:creationId xmlns:p14="http://schemas.microsoft.com/office/powerpoint/2010/main" val="1389067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5E52BA-C731-4CB0-8530-16F4372DE6A3}" type="datetimeFigureOut">
              <a:rPr lang="en-GB" smtClean="0"/>
              <a:t>06/11/2016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F3CFA8-3BFB-45AC-8007-2ED47EFD9257}" type="slidenum">
              <a:rPr lang="en-GB" smtClean="0"/>
              <a:t>‹#›</a:t>
            </a:fld>
            <a:endParaRPr lang="en-GB"/>
          </a:p>
        </p:txBody>
      </p:sp>
    </p:spTree>
    <p:extLst>
      <p:ext uri="{BB962C8B-B14F-4D97-AF65-F5344CB8AC3E}">
        <p14:creationId xmlns:p14="http://schemas.microsoft.com/office/powerpoint/2010/main" val="968253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10.png"/><Relationship Id="rId2" Type="http://schemas.openxmlformats.org/officeDocument/2006/relationships/image" Target="../media/image5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image" Target="../media/image100.png"/><Relationship Id="rId3" Type="http://schemas.openxmlformats.org/officeDocument/2006/relationships/image" Target="../media/image510.png"/><Relationship Id="rId7" Type="http://schemas.openxmlformats.org/officeDocument/2006/relationships/image" Target="../media/image90.png"/><Relationship Id="rId12" Type="http://schemas.openxmlformats.org/officeDocument/2006/relationships/image" Target="../media/image140.png"/><Relationship Id="rId2" Type="http://schemas.openxmlformats.org/officeDocument/2006/relationships/image" Target="../media/image411.png"/><Relationship Id="rId1" Type="http://schemas.openxmlformats.org/officeDocument/2006/relationships/slideLayout" Target="../slideLayouts/slideLayout7.xml"/><Relationship Id="rId6" Type="http://schemas.openxmlformats.org/officeDocument/2006/relationships/image" Target="../media/image80.png"/><Relationship Id="rId11" Type="http://schemas.openxmlformats.org/officeDocument/2006/relationships/image" Target="../media/image130.png"/><Relationship Id="rId5" Type="http://schemas.openxmlformats.org/officeDocument/2006/relationships/image" Target="../media/image70.png"/><Relationship Id="rId10" Type="http://schemas.openxmlformats.org/officeDocument/2006/relationships/image" Target="../media/image120.png"/><Relationship Id="rId4" Type="http://schemas.openxmlformats.org/officeDocument/2006/relationships/image" Target="../media/image65.png"/><Relationship Id="rId9" Type="http://schemas.openxmlformats.org/officeDocument/2006/relationships/image" Target="../media/image110.png"/></Relationships>
</file>

<file path=ppt/slides/_rels/slide16.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image" Target="../media/image5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80.png"/><Relationship Id="rId2" Type="http://schemas.openxmlformats.org/officeDocument/2006/relationships/image" Target="../media/image61.png"/><Relationship Id="rId1" Type="http://schemas.openxmlformats.org/officeDocument/2006/relationships/slideLayout" Target="../slideLayouts/slideLayout7.xml"/><Relationship Id="rId4" Type="http://schemas.openxmlformats.org/officeDocument/2006/relationships/image" Target="../media/image190.png"/></Relationships>
</file>

<file path=ppt/slides/_rels/slide18.xml.rels><?xml version="1.0" encoding="UTF-8" standalone="yes"?>
<Relationships xmlns="http://schemas.openxmlformats.org/package/2006/relationships"><Relationship Id="rId3" Type="http://schemas.openxmlformats.org/officeDocument/2006/relationships/image" Target="../media/image63.png"/><Relationship Id="rId2" Type="http://schemas.openxmlformats.org/officeDocument/2006/relationships/image" Target="../media/image6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30.png"/><Relationship Id="rId2" Type="http://schemas.openxmlformats.org/officeDocument/2006/relationships/image" Target="../media/image62.png"/><Relationship Id="rId1" Type="http://schemas.openxmlformats.org/officeDocument/2006/relationships/slideLayout" Target="../slideLayouts/slideLayout7.xml"/><Relationship Id="rId4" Type="http://schemas.openxmlformats.org/officeDocument/2006/relationships/image" Target="../media/image240.png"/></Relationships>
</file>

<file path=ppt/slides/_rels/slide22.xml.rels><?xml version="1.0" encoding="UTF-8" standalone="yes"?>
<Relationships xmlns="http://schemas.openxmlformats.org/package/2006/relationships"><Relationship Id="rId3" Type="http://schemas.openxmlformats.org/officeDocument/2006/relationships/image" Target="../media/image180.png"/><Relationship Id="rId2" Type="http://schemas.openxmlformats.org/officeDocument/2006/relationships/image" Target="../media/image61.png"/><Relationship Id="rId1" Type="http://schemas.openxmlformats.org/officeDocument/2006/relationships/slideLayout" Target="../slideLayouts/slideLayout7.xml"/><Relationship Id="rId5" Type="http://schemas.openxmlformats.org/officeDocument/2006/relationships/image" Target="../media/image250.png"/><Relationship Id="rId4" Type="http://schemas.openxmlformats.org/officeDocument/2006/relationships/image" Target="../media/image190.png"/></Relationships>
</file>

<file path=ppt/slides/_rels/slide23.xml.rels><?xml version="1.0" encoding="UTF-8" standalone="yes"?>
<Relationships xmlns="http://schemas.openxmlformats.org/package/2006/relationships"><Relationship Id="rId2" Type="http://schemas.openxmlformats.org/officeDocument/2006/relationships/image" Target="../media/image6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3" Type="http://schemas.openxmlformats.org/officeDocument/2006/relationships/image" Target="../media/image18.png"/><Relationship Id="rId18" Type="http://schemas.openxmlformats.org/officeDocument/2006/relationships/image" Target="../media/image23.png"/><Relationship Id="rId26" Type="http://schemas.openxmlformats.org/officeDocument/2006/relationships/image" Target="../media/image31.png"/><Relationship Id="rId39" Type="http://schemas.openxmlformats.org/officeDocument/2006/relationships/image" Target="../media/image44.png"/><Relationship Id="rId3" Type="http://schemas.openxmlformats.org/officeDocument/2006/relationships/image" Target="../media/image8.png"/><Relationship Id="rId21" Type="http://schemas.openxmlformats.org/officeDocument/2006/relationships/image" Target="../media/image26.png"/><Relationship Id="rId34" Type="http://schemas.openxmlformats.org/officeDocument/2006/relationships/image" Target="../media/image39.png"/><Relationship Id="rId42" Type="http://schemas.openxmlformats.org/officeDocument/2006/relationships/image" Target="../media/image47.png"/><Relationship Id="rId47" Type="http://schemas.openxmlformats.org/officeDocument/2006/relationships/image" Target="../media/image52.png"/><Relationship Id="rId50" Type="http://schemas.openxmlformats.org/officeDocument/2006/relationships/image" Target="../media/image55.png"/><Relationship Id="rId7" Type="http://schemas.openxmlformats.org/officeDocument/2006/relationships/image" Target="../media/image12.png"/><Relationship Id="rId12" Type="http://schemas.openxmlformats.org/officeDocument/2006/relationships/image" Target="../media/image17.png"/><Relationship Id="rId17" Type="http://schemas.openxmlformats.org/officeDocument/2006/relationships/image" Target="../media/image22.png"/><Relationship Id="rId25" Type="http://schemas.openxmlformats.org/officeDocument/2006/relationships/image" Target="../media/image30.png"/><Relationship Id="rId33" Type="http://schemas.openxmlformats.org/officeDocument/2006/relationships/image" Target="../media/image38.png"/><Relationship Id="rId38" Type="http://schemas.openxmlformats.org/officeDocument/2006/relationships/image" Target="../media/image43.png"/><Relationship Id="rId46" Type="http://schemas.openxmlformats.org/officeDocument/2006/relationships/image" Target="../media/image51.png"/><Relationship Id="rId2" Type="http://schemas.openxmlformats.org/officeDocument/2006/relationships/notesSlide" Target="../notesSlides/notesSlide1.xml"/><Relationship Id="rId16" Type="http://schemas.openxmlformats.org/officeDocument/2006/relationships/image" Target="../media/image21.png"/><Relationship Id="rId20" Type="http://schemas.openxmlformats.org/officeDocument/2006/relationships/image" Target="../media/image25.png"/><Relationship Id="rId29" Type="http://schemas.openxmlformats.org/officeDocument/2006/relationships/image" Target="../media/image34.png"/><Relationship Id="rId41" Type="http://schemas.openxmlformats.org/officeDocument/2006/relationships/image" Target="../media/image46.png"/><Relationship Id="rId1" Type="http://schemas.openxmlformats.org/officeDocument/2006/relationships/slideLayout" Target="../slideLayouts/slideLayout7.xml"/><Relationship Id="rId6" Type="http://schemas.openxmlformats.org/officeDocument/2006/relationships/image" Target="../media/image11.png"/><Relationship Id="rId11" Type="http://schemas.openxmlformats.org/officeDocument/2006/relationships/image" Target="../media/image16.png"/><Relationship Id="rId24" Type="http://schemas.openxmlformats.org/officeDocument/2006/relationships/image" Target="../media/image29.png"/><Relationship Id="rId32" Type="http://schemas.openxmlformats.org/officeDocument/2006/relationships/image" Target="../media/image37.png"/><Relationship Id="rId37" Type="http://schemas.openxmlformats.org/officeDocument/2006/relationships/image" Target="../media/image42.png"/><Relationship Id="rId40" Type="http://schemas.openxmlformats.org/officeDocument/2006/relationships/image" Target="../media/image45.png"/><Relationship Id="rId45" Type="http://schemas.openxmlformats.org/officeDocument/2006/relationships/image" Target="../media/image50.png"/><Relationship Id="rId53" Type="http://schemas.openxmlformats.org/officeDocument/2006/relationships/image" Target="../media/image58.png"/><Relationship Id="rId5" Type="http://schemas.openxmlformats.org/officeDocument/2006/relationships/image" Target="../media/image10.png"/><Relationship Id="rId15" Type="http://schemas.openxmlformats.org/officeDocument/2006/relationships/image" Target="../media/image20.png"/><Relationship Id="rId23" Type="http://schemas.openxmlformats.org/officeDocument/2006/relationships/image" Target="../media/image28.png"/><Relationship Id="rId28" Type="http://schemas.openxmlformats.org/officeDocument/2006/relationships/image" Target="../media/image33.png"/><Relationship Id="rId36" Type="http://schemas.openxmlformats.org/officeDocument/2006/relationships/image" Target="../media/image41.png"/><Relationship Id="rId49" Type="http://schemas.openxmlformats.org/officeDocument/2006/relationships/image" Target="../media/image54.png"/><Relationship Id="rId10" Type="http://schemas.openxmlformats.org/officeDocument/2006/relationships/image" Target="../media/image15.png"/><Relationship Id="rId19" Type="http://schemas.openxmlformats.org/officeDocument/2006/relationships/image" Target="../media/image24.png"/><Relationship Id="rId31" Type="http://schemas.openxmlformats.org/officeDocument/2006/relationships/image" Target="../media/image36.png"/><Relationship Id="rId44" Type="http://schemas.openxmlformats.org/officeDocument/2006/relationships/image" Target="../media/image49.png"/><Relationship Id="rId52" Type="http://schemas.openxmlformats.org/officeDocument/2006/relationships/image" Target="../media/image57.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 Id="rId22" Type="http://schemas.openxmlformats.org/officeDocument/2006/relationships/image" Target="../media/image27.png"/><Relationship Id="rId27" Type="http://schemas.openxmlformats.org/officeDocument/2006/relationships/image" Target="../media/image32.png"/><Relationship Id="rId30" Type="http://schemas.openxmlformats.org/officeDocument/2006/relationships/image" Target="../media/image35.png"/><Relationship Id="rId35" Type="http://schemas.openxmlformats.org/officeDocument/2006/relationships/image" Target="../media/image40.png"/><Relationship Id="rId43" Type="http://schemas.openxmlformats.org/officeDocument/2006/relationships/image" Target="../media/image48.png"/><Relationship Id="rId48" Type="http://schemas.openxmlformats.org/officeDocument/2006/relationships/image" Target="../media/image53.png"/><Relationship Id="rId8" Type="http://schemas.openxmlformats.org/officeDocument/2006/relationships/image" Target="../media/image13.png"/><Relationship Id="rId5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420.png"/><Relationship Id="rId2" Type="http://schemas.openxmlformats.org/officeDocument/2006/relationships/image" Target="../media/image410.png"/><Relationship Id="rId1" Type="http://schemas.openxmlformats.org/officeDocument/2006/relationships/slideLayout" Target="../slideLayouts/slideLayout7.xml"/><Relationship Id="rId4" Type="http://schemas.openxmlformats.org/officeDocument/2006/relationships/image" Target="../media/image43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8134672" cy="1470025"/>
          </a:xfrm>
        </p:spPr>
        <p:txBody>
          <a:bodyPr/>
          <a:lstStyle/>
          <a:p>
            <a:r>
              <a:rPr lang="en-GB" b="1" dirty="0">
                <a:solidFill>
                  <a:srgbClr val="92D050"/>
                </a:solidFill>
              </a:rPr>
              <a:t>Geometry </a:t>
            </a:r>
            <a:br>
              <a:rPr lang="en-GB" dirty="0"/>
            </a:br>
            <a:r>
              <a:rPr lang="en-GB" dirty="0"/>
              <a:t>Similarity and Congruency</a:t>
            </a:r>
          </a:p>
        </p:txBody>
      </p:sp>
      <p:sp>
        <p:nvSpPr>
          <p:cNvPr id="3" name="Subtitle 2"/>
          <p:cNvSpPr>
            <a:spLocks noGrp="1"/>
          </p:cNvSpPr>
          <p:nvPr>
            <p:ph type="subTitle" idx="1"/>
          </p:nvPr>
        </p:nvSpPr>
        <p:spPr>
          <a:xfrm>
            <a:off x="1079612" y="3645024"/>
            <a:ext cx="6984776" cy="1417712"/>
          </a:xfrm>
        </p:spPr>
        <p:txBody>
          <a:bodyPr>
            <a:normAutofit/>
          </a:bodyPr>
          <a:lstStyle/>
          <a:p>
            <a:r>
              <a:rPr lang="en-GB" sz="2800" dirty="0"/>
              <a:t>Skipton Girls’ High School </a:t>
            </a:r>
          </a:p>
        </p:txBody>
      </p:sp>
      <p:cxnSp>
        <p:nvCxnSpPr>
          <p:cNvPr id="8" name="Straight Connector 7"/>
          <p:cNvCxnSpPr/>
          <p:nvPr/>
        </p:nvCxnSpPr>
        <p:spPr>
          <a:xfrm>
            <a:off x="0" y="1268760"/>
            <a:ext cx="9144000" cy="0"/>
          </a:xfrm>
          <a:prstGeom prst="line">
            <a:avLst/>
          </a:prstGeom>
          <a:ln w="762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2029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ectangle 48"/>
          <p:cNvSpPr/>
          <p:nvPr/>
        </p:nvSpPr>
        <p:spPr>
          <a:xfrm>
            <a:off x="98635" y="4792092"/>
            <a:ext cx="1695356" cy="1015778"/>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Starter</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cxnSp>
        <p:nvCxnSpPr>
          <p:cNvPr id="6" name="Straight Connector 5"/>
          <p:cNvCxnSpPr/>
          <p:nvPr/>
        </p:nvCxnSpPr>
        <p:spPr>
          <a:xfrm flipV="1">
            <a:off x="179512" y="808137"/>
            <a:ext cx="2664296" cy="720080"/>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p:cNvCxnSpPr/>
          <p:nvPr/>
        </p:nvCxnSpPr>
        <p:spPr>
          <a:xfrm flipH="1">
            <a:off x="2267744" y="808137"/>
            <a:ext cx="576064" cy="1800200"/>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Connector 9"/>
          <p:cNvCxnSpPr/>
          <p:nvPr/>
        </p:nvCxnSpPr>
        <p:spPr>
          <a:xfrm>
            <a:off x="179512" y="1528217"/>
            <a:ext cx="2088232" cy="1080120"/>
          </a:xfrm>
          <a:prstGeom prst="line">
            <a:avLst/>
          </a:prstGeom>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a:off x="2452886" y="1714500"/>
            <a:ext cx="238125" cy="57150"/>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p:cNvCxnSpPr/>
          <p:nvPr/>
        </p:nvCxnSpPr>
        <p:spPr>
          <a:xfrm flipH="1">
            <a:off x="1176536" y="1962150"/>
            <a:ext cx="123825" cy="190500"/>
          </a:xfrm>
          <a:prstGeom prst="line">
            <a:avLst/>
          </a:prstGeom>
        </p:spPr>
        <p:style>
          <a:lnRef idx="1">
            <a:schemeClr val="dk1"/>
          </a:lnRef>
          <a:fillRef idx="0">
            <a:schemeClr val="dk1"/>
          </a:fillRef>
          <a:effectRef idx="0">
            <a:schemeClr val="dk1"/>
          </a:effectRef>
          <a:fontRef idx="minor">
            <a:schemeClr val="tx1"/>
          </a:fontRef>
        </p:style>
      </p:cxnSp>
      <p:cxnSp>
        <p:nvCxnSpPr>
          <p:cNvPr id="19" name="Straight Connector 18"/>
          <p:cNvCxnSpPr/>
          <p:nvPr/>
        </p:nvCxnSpPr>
        <p:spPr>
          <a:xfrm flipH="1">
            <a:off x="1238448" y="1981200"/>
            <a:ext cx="123825" cy="190500"/>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a:off x="1243212" y="1155477"/>
            <a:ext cx="53974" cy="187548"/>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p:nvCxnSpPr>
        <p:spPr>
          <a:xfrm>
            <a:off x="1308299" y="1131553"/>
            <a:ext cx="53974" cy="187548"/>
          </a:xfrm>
          <a:prstGeom prst="line">
            <a:avLst/>
          </a:prstGeom>
        </p:spPr>
        <p:style>
          <a:lnRef idx="1">
            <a:schemeClr val="dk1"/>
          </a:lnRef>
          <a:fillRef idx="0">
            <a:schemeClr val="dk1"/>
          </a:fillRef>
          <a:effectRef idx="0">
            <a:schemeClr val="dk1"/>
          </a:effectRef>
          <a:fontRef idx="minor">
            <a:schemeClr val="tx1"/>
          </a:fontRef>
        </p:style>
      </p:cxnSp>
      <p:cxnSp>
        <p:nvCxnSpPr>
          <p:cNvPr id="24" name="Straight Connector 23"/>
          <p:cNvCxnSpPr/>
          <p:nvPr/>
        </p:nvCxnSpPr>
        <p:spPr>
          <a:xfrm>
            <a:off x="1381323" y="1113979"/>
            <a:ext cx="53974" cy="187548"/>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p:cNvCxnSpPr/>
          <p:nvPr/>
        </p:nvCxnSpPr>
        <p:spPr>
          <a:xfrm flipV="1">
            <a:off x="3203848" y="871550"/>
            <a:ext cx="2664296" cy="72008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p:cNvCxnSpPr/>
          <p:nvPr/>
        </p:nvCxnSpPr>
        <p:spPr>
          <a:xfrm flipH="1">
            <a:off x="5292080" y="871550"/>
            <a:ext cx="576064" cy="1800200"/>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p:cNvCxnSpPr/>
          <p:nvPr/>
        </p:nvCxnSpPr>
        <p:spPr>
          <a:xfrm>
            <a:off x="3203848" y="1591630"/>
            <a:ext cx="2088232" cy="1080120"/>
          </a:xfrm>
          <a:prstGeom prst="line">
            <a:avLst/>
          </a:prstGeom>
        </p:spPr>
        <p:style>
          <a:lnRef idx="1">
            <a:schemeClr val="dk1"/>
          </a:lnRef>
          <a:fillRef idx="0">
            <a:schemeClr val="dk1"/>
          </a:fillRef>
          <a:effectRef idx="0">
            <a:schemeClr val="dk1"/>
          </a:effectRef>
          <a:fontRef idx="minor">
            <a:schemeClr val="tx1"/>
          </a:fontRef>
        </p:style>
      </p:cxnSp>
      <p:cxnSp>
        <p:nvCxnSpPr>
          <p:cNvPr id="28" name="Straight Connector 27"/>
          <p:cNvCxnSpPr/>
          <p:nvPr/>
        </p:nvCxnSpPr>
        <p:spPr>
          <a:xfrm>
            <a:off x="5477222" y="1777913"/>
            <a:ext cx="238125" cy="57150"/>
          </a:xfrm>
          <a:prstGeom prst="line">
            <a:avLst/>
          </a:prstGeom>
        </p:spPr>
        <p:style>
          <a:lnRef idx="1">
            <a:schemeClr val="dk1"/>
          </a:lnRef>
          <a:fillRef idx="0">
            <a:schemeClr val="dk1"/>
          </a:fillRef>
          <a:effectRef idx="0">
            <a:schemeClr val="dk1"/>
          </a:effectRef>
          <a:fontRef idx="minor">
            <a:schemeClr val="tx1"/>
          </a:fontRef>
        </p:style>
      </p:cxnSp>
      <p:cxnSp>
        <p:nvCxnSpPr>
          <p:cNvPr id="29" name="Straight Connector 28"/>
          <p:cNvCxnSpPr/>
          <p:nvPr/>
        </p:nvCxnSpPr>
        <p:spPr>
          <a:xfrm flipH="1">
            <a:off x="4200872" y="2025563"/>
            <a:ext cx="123825" cy="190500"/>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Connector 29"/>
          <p:cNvCxnSpPr/>
          <p:nvPr/>
        </p:nvCxnSpPr>
        <p:spPr>
          <a:xfrm flipH="1">
            <a:off x="4262784" y="2044613"/>
            <a:ext cx="123825" cy="190500"/>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30"/>
          <p:cNvCxnSpPr/>
          <p:nvPr/>
        </p:nvCxnSpPr>
        <p:spPr>
          <a:xfrm>
            <a:off x="4267548" y="1218890"/>
            <a:ext cx="53974" cy="187548"/>
          </a:xfrm>
          <a:prstGeom prst="line">
            <a:avLst/>
          </a:prstGeom>
        </p:spPr>
        <p:style>
          <a:lnRef idx="1">
            <a:schemeClr val="dk1"/>
          </a:lnRef>
          <a:fillRef idx="0">
            <a:schemeClr val="dk1"/>
          </a:fillRef>
          <a:effectRef idx="0">
            <a:schemeClr val="dk1"/>
          </a:effectRef>
          <a:fontRef idx="minor">
            <a:schemeClr val="tx1"/>
          </a:fontRef>
        </p:style>
      </p:cxnSp>
      <p:cxnSp>
        <p:nvCxnSpPr>
          <p:cNvPr id="32" name="Straight Connector 31"/>
          <p:cNvCxnSpPr/>
          <p:nvPr/>
        </p:nvCxnSpPr>
        <p:spPr>
          <a:xfrm>
            <a:off x="4332635" y="1194966"/>
            <a:ext cx="53974" cy="187548"/>
          </a:xfrm>
          <a:prstGeom prst="line">
            <a:avLst/>
          </a:prstGeom>
        </p:spPr>
        <p:style>
          <a:lnRef idx="1">
            <a:schemeClr val="dk1"/>
          </a:lnRef>
          <a:fillRef idx="0">
            <a:schemeClr val="dk1"/>
          </a:fillRef>
          <a:effectRef idx="0">
            <a:schemeClr val="dk1"/>
          </a:effectRef>
          <a:fontRef idx="minor">
            <a:schemeClr val="tx1"/>
          </a:fontRef>
        </p:style>
      </p:cxnSp>
      <p:cxnSp>
        <p:nvCxnSpPr>
          <p:cNvPr id="33" name="Straight Connector 32"/>
          <p:cNvCxnSpPr/>
          <p:nvPr/>
        </p:nvCxnSpPr>
        <p:spPr>
          <a:xfrm>
            <a:off x="4405659" y="1177392"/>
            <a:ext cx="53974" cy="187548"/>
          </a:xfrm>
          <a:prstGeom prst="line">
            <a:avLst/>
          </a:prstGeom>
        </p:spPr>
        <p:style>
          <a:lnRef idx="1">
            <a:schemeClr val="dk1"/>
          </a:lnRef>
          <a:fillRef idx="0">
            <a:schemeClr val="dk1"/>
          </a:fillRef>
          <a:effectRef idx="0">
            <a:schemeClr val="dk1"/>
          </a:effectRef>
          <a:fontRef idx="minor">
            <a:schemeClr val="tx1"/>
          </a:fontRef>
        </p:style>
      </p:cxnSp>
      <p:sp>
        <p:nvSpPr>
          <p:cNvPr id="34" name="TextBox 33"/>
          <p:cNvSpPr txBox="1"/>
          <p:nvPr/>
        </p:nvSpPr>
        <p:spPr>
          <a:xfrm>
            <a:off x="6012160" y="769513"/>
            <a:ext cx="3024336" cy="3046988"/>
          </a:xfrm>
          <a:prstGeom prst="rect">
            <a:avLst/>
          </a:prstGeom>
          <a:noFill/>
        </p:spPr>
        <p:txBody>
          <a:bodyPr wrap="square" rtlCol="0">
            <a:spAutoFit/>
          </a:bodyPr>
          <a:lstStyle/>
          <a:p>
            <a:r>
              <a:rPr lang="en-GB" sz="1600" dirty="0"/>
              <a:t>Suppose two triangles have the side lengths. Do the triangles have to be congruent?</a:t>
            </a:r>
          </a:p>
          <a:p>
            <a:r>
              <a:rPr lang="en-GB" sz="1600" b="1" dirty="0"/>
              <a:t>Yes, because the all the angles are determined by the sides.</a:t>
            </a:r>
          </a:p>
          <a:p>
            <a:endParaRPr lang="en-GB" sz="1600" dirty="0"/>
          </a:p>
          <a:p>
            <a:r>
              <a:rPr lang="en-GB" sz="1600" dirty="0"/>
              <a:t>Would the same be true if two quadrilaterals had the same lengths?</a:t>
            </a:r>
          </a:p>
          <a:p>
            <a:r>
              <a:rPr lang="en-GB" sz="1600" b="1" dirty="0"/>
              <a:t>No. Square and rhombus have same side lengths but are different shapes.</a:t>
            </a:r>
          </a:p>
        </p:txBody>
      </p:sp>
      <p:sp>
        <p:nvSpPr>
          <p:cNvPr id="35" name="Rectangle 34"/>
          <p:cNvSpPr/>
          <p:nvPr/>
        </p:nvSpPr>
        <p:spPr>
          <a:xfrm>
            <a:off x="6074938" y="1595822"/>
            <a:ext cx="2581275" cy="53703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6" name="Rectangle 35"/>
          <p:cNvSpPr/>
          <p:nvPr/>
        </p:nvSpPr>
        <p:spPr>
          <a:xfrm>
            <a:off x="6084464" y="3018470"/>
            <a:ext cx="2581275" cy="72008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7" name="TextBox 36"/>
          <p:cNvSpPr txBox="1"/>
          <p:nvPr/>
        </p:nvSpPr>
        <p:spPr>
          <a:xfrm>
            <a:off x="395536" y="3861048"/>
            <a:ext cx="8136904" cy="646331"/>
          </a:xfrm>
          <a:prstGeom prst="rect">
            <a:avLst/>
          </a:prstGeom>
          <a:noFill/>
        </p:spPr>
        <p:txBody>
          <a:bodyPr wrap="square" rtlCol="0">
            <a:spAutoFit/>
          </a:bodyPr>
          <a:lstStyle/>
          <a:p>
            <a:r>
              <a:rPr lang="en-GB" dirty="0"/>
              <a:t>In pairs, determine whether comparing the following pieces of information would be sufficient to show the triangles are congruent.</a:t>
            </a:r>
          </a:p>
        </p:txBody>
      </p:sp>
      <p:grpSp>
        <p:nvGrpSpPr>
          <p:cNvPr id="47" name="Group 46"/>
          <p:cNvGrpSpPr/>
          <p:nvPr/>
        </p:nvGrpSpPr>
        <p:grpSpPr>
          <a:xfrm>
            <a:off x="179045" y="4821835"/>
            <a:ext cx="1368152" cy="597386"/>
            <a:chOff x="895450" y="4797152"/>
            <a:chExt cx="1368152" cy="597386"/>
          </a:xfrm>
        </p:grpSpPr>
        <p:cxnSp>
          <p:nvCxnSpPr>
            <p:cNvPr id="38" name="Straight Connector 37"/>
            <p:cNvCxnSpPr/>
            <p:nvPr/>
          </p:nvCxnSpPr>
          <p:spPr>
            <a:xfrm flipV="1">
              <a:off x="895450" y="4797152"/>
              <a:ext cx="936104" cy="5760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H="1" flipV="1">
              <a:off x="1831554" y="4797152"/>
              <a:ext cx="432048"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a:off x="895450" y="5301208"/>
              <a:ext cx="1368152" cy="72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flipV="1">
              <a:off x="1390442" y="4964008"/>
              <a:ext cx="81280" cy="1371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H="1" flipV="1">
              <a:off x="1488232" y="5284048"/>
              <a:ext cx="5715" cy="1104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flipV="1">
              <a:off x="1528282" y="5282158"/>
              <a:ext cx="5715" cy="1104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1981286" y="4983058"/>
              <a:ext cx="78446" cy="686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V="1">
              <a:off x="2005668" y="5009728"/>
              <a:ext cx="80734" cy="682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V="1">
              <a:off x="2026623" y="5034493"/>
              <a:ext cx="86449" cy="71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8" name="TextBox 47"/>
          <p:cNvSpPr txBox="1"/>
          <p:nvPr/>
        </p:nvSpPr>
        <p:spPr>
          <a:xfrm>
            <a:off x="71033" y="5455153"/>
            <a:ext cx="1789633" cy="369332"/>
          </a:xfrm>
          <a:prstGeom prst="rect">
            <a:avLst/>
          </a:prstGeom>
          <a:noFill/>
        </p:spPr>
        <p:txBody>
          <a:bodyPr wrap="square" rtlCol="0">
            <a:spAutoFit/>
          </a:bodyPr>
          <a:lstStyle/>
          <a:p>
            <a:r>
              <a:rPr lang="en-GB" dirty="0"/>
              <a:t>3 sides the same.</a:t>
            </a:r>
          </a:p>
        </p:txBody>
      </p:sp>
      <p:sp>
        <p:nvSpPr>
          <p:cNvPr id="50" name="TextBox 49"/>
          <p:cNvSpPr txBox="1"/>
          <p:nvPr/>
        </p:nvSpPr>
        <p:spPr>
          <a:xfrm>
            <a:off x="342358" y="5866352"/>
            <a:ext cx="1225674" cy="307777"/>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en-GB" sz="1400" dirty="0">
                <a:sym typeface="Wingdings"/>
              </a:rPr>
              <a:t></a:t>
            </a:r>
            <a:r>
              <a:rPr lang="en-GB" sz="1400" dirty="0"/>
              <a:t>Congruent</a:t>
            </a:r>
          </a:p>
        </p:txBody>
      </p:sp>
      <p:sp>
        <p:nvSpPr>
          <p:cNvPr id="51" name="Rectangle 50"/>
          <p:cNvSpPr/>
          <p:nvPr/>
        </p:nvSpPr>
        <p:spPr>
          <a:xfrm>
            <a:off x="1949092" y="4821835"/>
            <a:ext cx="1695356" cy="1015778"/>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TextBox 61"/>
          <p:cNvSpPr txBox="1"/>
          <p:nvPr/>
        </p:nvSpPr>
        <p:spPr>
          <a:xfrm>
            <a:off x="1921490" y="5389646"/>
            <a:ext cx="1789633" cy="461665"/>
          </a:xfrm>
          <a:prstGeom prst="rect">
            <a:avLst/>
          </a:prstGeom>
          <a:noFill/>
        </p:spPr>
        <p:txBody>
          <a:bodyPr wrap="square" rtlCol="0">
            <a:spAutoFit/>
          </a:bodyPr>
          <a:lstStyle/>
          <a:p>
            <a:r>
              <a:rPr lang="en-GB" sz="1200" dirty="0"/>
              <a:t>Two sides the same and angle between them.</a:t>
            </a:r>
          </a:p>
        </p:txBody>
      </p:sp>
      <p:sp>
        <p:nvSpPr>
          <p:cNvPr id="63" name="TextBox 62"/>
          <p:cNvSpPr txBox="1"/>
          <p:nvPr/>
        </p:nvSpPr>
        <p:spPr>
          <a:xfrm>
            <a:off x="2192815" y="5896095"/>
            <a:ext cx="1225674" cy="307777"/>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en-GB" sz="1400" dirty="0">
                <a:sym typeface="Wingdings"/>
              </a:rPr>
              <a:t></a:t>
            </a:r>
            <a:r>
              <a:rPr lang="en-GB" sz="1400" dirty="0"/>
              <a:t>Congruent</a:t>
            </a:r>
          </a:p>
        </p:txBody>
      </p:sp>
      <p:grpSp>
        <p:nvGrpSpPr>
          <p:cNvPr id="71" name="Group 70"/>
          <p:cNvGrpSpPr/>
          <p:nvPr/>
        </p:nvGrpSpPr>
        <p:grpSpPr>
          <a:xfrm rot="11678330">
            <a:off x="2100055" y="4878952"/>
            <a:ext cx="1368152" cy="605036"/>
            <a:chOff x="2915816" y="4293096"/>
            <a:chExt cx="1368152" cy="605036"/>
          </a:xfrm>
        </p:grpSpPr>
        <p:cxnSp>
          <p:nvCxnSpPr>
            <p:cNvPr id="64" name="Straight Connector 63"/>
            <p:cNvCxnSpPr/>
            <p:nvPr/>
          </p:nvCxnSpPr>
          <p:spPr>
            <a:xfrm flipV="1">
              <a:off x="2915816" y="4293096"/>
              <a:ext cx="936104" cy="5760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H="1" flipV="1">
              <a:off x="3851920" y="4293096"/>
              <a:ext cx="432048"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a:off x="2915816" y="4797152"/>
              <a:ext cx="1368152" cy="72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Freeform 66"/>
            <p:cNvSpPr/>
            <p:nvPr/>
          </p:nvSpPr>
          <p:spPr>
            <a:xfrm>
              <a:off x="3140120" y="4734272"/>
              <a:ext cx="50800" cy="124460"/>
            </a:xfrm>
            <a:custGeom>
              <a:avLst/>
              <a:gdLst>
                <a:gd name="connsiteX0" fmla="*/ 50800 w 50800"/>
                <a:gd name="connsiteY0" fmla="*/ 124460 h 124460"/>
                <a:gd name="connsiteX1" fmla="*/ 15240 w 50800"/>
                <a:gd name="connsiteY1" fmla="*/ 22860 h 124460"/>
                <a:gd name="connsiteX2" fmla="*/ 0 w 50800"/>
                <a:gd name="connsiteY2" fmla="*/ 0 h 124460"/>
              </a:gdLst>
              <a:ahLst/>
              <a:cxnLst>
                <a:cxn ang="0">
                  <a:pos x="connsiteX0" y="connsiteY0"/>
                </a:cxn>
                <a:cxn ang="0">
                  <a:pos x="connsiteX1" y="connsiteY1"/>
                </a:cxn>
                <a:cxn ang="0">
                  <a:pos x="connsiteX2" y="connsiteY2"/>
                </a:cxn>
              </a:cxnLst>
              <a:rect l="l" t="t" r="r" b="b"/>
              <a:pathLst>
                <a:path w="50800" h="124460">
                  <a:moveTo>
                    <a:pt x="50800" y="124460"/>
                  </a:moveTo>
                  <a:cubicBezTo>
                    <a:pt x="37253" y="84031"/>
                    <a:pt x="23707" y="43603"/>
                    <a:pt x="15240" y="22860"/>
                  </a:cubicBezTo>
                  <a:cubicBezTo>
                    <a:pt x="6773" y="2117"/>
                    <a:pt x="3386" y="1058"/>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en-GB"/>
            </a:p>
          </p:txBody>
        </p:sp>
        <p:cxnSp>
          <p:nvCxnSpPr>
            <p:cNvPr id="68" name="Straight Connector 67"/>
            <p:cNvCxnSpPr/>
            <p:nvPr/>
          </p:nvCxnSpPr>
          <p:spPr>
            <a:xfrm flipH="1" flipV="1">
              <a:off x="3451280" y="4459600"/>
              <a:ext cx="86360" cy="1219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H="1" flipV="1">
              <a:off x="3555588" y="4781292"/>
              <a:ext cx="7620" cy="1168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flipH="1" flipV="1">
              <a:off x="3592716" y="4779372"/>
              <a:ext cx="7620" cy="1168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2" name="Rectangle 71"/>
          <p:cNvSpPr/>
          <p:nvPr/>
        </p:nvSpPr>
        <p:spPr>
          <a:xfrm>
            <a:off x="3793794" y="4813590"/>
            <a:ext cx="1695356" cy="1015778"/>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TextBox 72"/>
          <p:cNvSpPr txBox="1"/>
          <p:nvPr/>
        </p:nvSpPr>
        <p:spPr>
          <a:xfrm>
            <a:off x="3816609" y="5508551"/>
            <a:ext cx="1789633" cy="276999"/>
          </a:xfrm>
          <a:prstGeom prst="rect">
            <a:avLst/>
          </a:prstGeom>
          <a:noFill/>
        </p:spPr>
        <p:txBody>
          <a:bodyPr wrap="square" rtlCol="0">
            <a:spAutoFit/>
          </a:bodyPr>
          <a:lstStyle/>
          <a:p>
            <a:r>
              <a:rPr lang="en-GB" sz="1200" dirty="0"/>
              <a:t>All angles the same.</a:t>
            </a:r>
          </a:p>
        </p:txBody>
      </p:sp>
      <p:sp>
        <p:nvSpPr>
          <p:cNvPr id="74" name="TextBox 73"/>
          <p:cNvSpPr txBox="1"/>
          <p:nvPr/>
        </p:nvSpPr>
        <p:spPr>
          <a:xfrm>
            <a:off x="3998119" y="5887850"/>
            <a:ext cx="1359694" cy="523220"/>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en-GB" sz="1600" b="1" dirty="0">
                <a:sym typeface="Symbol"/>
              </a:rPr>
              <a:t></a:t>
            </a:r>
            <a:r>
              <a:rPr lang="en-GB" sz="1400" dirty="0">
                <a:sym typeface="Symbol"/>
              </a:rPr>
              <a:t> </a:t>
            </a:r>
            <a:r>
              <a:rPr lang="en-GB" sz="1200" dirty="0">
                <a:sym typeface="Wingdings"/>
              </a:rPr>
              <a:t>Not necessarily </a:t>
            </a:r>
            <a:r>
              <a:rPr lang="en-GB" sz="1200" dirty="0"/>
              <a:t>Congruent </a:t>
            </a:r>
            <a:r>
              <a:rPr lang="en-GB" sz="700" dirty="0"/>
              <a:t>(but Similar)</a:t>
            </a:r>
            <a:endParaRPr lang="en-GB" sz="1200" dirty="0"/>
          </a:p>
        </p:txBody>
      </p:sp>
      <p:grpSp>
        <p:nvGrpSpPr>
          <p:cNvPr id="75" name="Group 74"/>
          <p:cNvGrpSpPr/>
          <p:nvPr/>
        </p:nvGrpSpPr>
        <p:grpSpPr>
          <a:xfrm rot="11678330">
            <a:off x="3941096" y="4899209"/>
            <a:ext cx="1368152" cy="576064"/>
            <a:chOff x="2915816" y="4293096"/>
            <a:chExt cx="1368152" cy="576064"/>
          </a:xfrm>
        </p:grpSpPr>
        <p:cxnSp>
          <p:nvCxnSpPr>
            <p:cNvPr id="76" name="Straight Connector 75"/>
            <p:cNvCxnSpPr/>
            <p:nvPr/>
          </p:nvCxnSpPr>
          <p:spPr>
            <a:xfrm flipV="1">
              <a:off x="2915816" y="4293096"/>
              <a:ext cx="936104" cy="5760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flipV="1">
              <a:off x="3851920" y="4293096"/>
              <a:ext cx="432048"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H="1">
              <a:off x="2915816" y="4797152"/>
              <a:ext cx="1368152" cy="72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Freeform 78"/>
            <p:cNvSpPr/>
            <p:nvPr/>
          </p:nvSpPr>
          <p:spPr>
            <a:xfrm>
              <a:off x="3140120" y="4734272"/>
              <a:ext cx="50800" cy="124460"/>
            </a:xfrm>
            <a:custGeom>
              <a:avLst/>
              <a:gdLst>
                <a:gd name="connsiteX0" fmla="*/ 50800 w 50800"/>
                <a:gd name="connsiteY0" fmla="*/ 124460 h 124460"/>
                <a:gd name="connsiteX1" fmla="*/ 15240 w 50800"/>
                <a:gd name="connsiteY1" fmla="*/ 22860 h 124460"/>
                <a:gd name="connsiteX2" fmla="*/ 0 w 50800"/>
                <a:gd name="connsiteY2" fmla="*/ 0 h 124460"/>
              </a:gdLst>
              <a:ahLst/>
              <a:cxnLst>
                <a:cxn ang="0">
                  <a:pos x="connsiteX0" y="connsiteY0"/>
                </a:cxn>
                <a:cxn ang="0">
                  <a:pos x="connsiteX1" y="connsiteY1"/>
                </a:cxn>
                <a:cxn ang="0">
                  <a:pos x="connsiteX2" y="connsiteY2"/>
                </a:cxn>
              </a:cxnLst>
              <a:rect l="l" t="t" r="r" b="b"/>
              <a:pathLst>
                <a:path w="50800" h="124460">
                  <a:moveTo>
                    <a:pt x="50800" y="124460"/>
                  </a:moveTo>
                  <a:cubicBezTo>
                    <a:pt x="37253" y="84031"/>
                    <a:pt x="23707" y="43603"/>
                    <a:pt x="15240" y="22860"/>
                  </a:cubicBezTo>
                  <a:cubicBezTo>
                    <a:pt x="6773" y="2117"/>
                    <a:pt x="3386" y="1058"/>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en-GB"/>
            </a:p>
          </p:txBody>
        </p:sp>
      </p:grpSp>
      <p:sp>
        <p:nvSpPr>
          <p:cNvPr id="83" name="Freeform 82"/>
          <p:cNvSpPr/>
          <p:nvPr/>
        </p:nvSpPr>
        <p:spPr>
          <a:xfrm>
            <a:off x="4241800" y="5260484"/>
            <a:ext cx="234950" cy="92566"/>
          </a:xfrm>
          <a:custGeom>
            <a:avLst/>
            <a:gdLst>
              <a:gd name="connsiteX0" fmla="*/ 0 w 234950"/>
              <a:gd name="connsiteY0" fmla="*/ 3666 h 92566"/>
              <a:gd name="connsiteX1" fmla="*/ 50800 w 234950"/>
              <a:gd name="connsiteY1" fmla="*/ 3666 h 92566"/>
              <a:gd name="connsiteX2" fmla="*/ 165100 w 234950"/>
              <a:gd name="connsiteY2" fmla="*/ 41766 h 92566"/>
              <a:gd name="connsiteX3" fmla="*/ 234950 w 234950"/>
              <a:gd name="connsiteY3" fmla="*/ 92566 h 92566"/>
            </a:gdLst>
            <a:ahLst/>
            <a:cxnLst>
              <a:cxn ang="0">
                <a:pos x="connsiteX0" y="connsiteY0"/>
              </a:cxn>
              <a:cxn ang="0">
                <a:pos x="connsiteX1" y="connsiteY1"/>
              </a:cxn>
              <a:cxn ang="0">
                <a:pos x="connsiteX2" y="connsiteY2"/>
              </a:cxn>
              <a:cxn ang="0">
                <a:pos x="connsiteX3" y="connsiteY3"/>
              </a:cxn>
            </a:cxnLst>
            <a:rect l="l" t="t" r="r" b="b"/>
            <a:pathLst>
              <a:path w="234950" h="92566">
                <a:moveTo>
                  <a:pt x="0" y="3666"/>
                </a:moveTo>
                <a:cubicBezTo>
                  <a:pt x="11641" y="491"/>
                  <a:pt x="23283" y="-2684"/>
                  <a:pt x="50800" y="3666"/>
                </a:cubicBezTo>
                <a:cubicBezTo>
                  <a:pt x="78317" y="10016"/>
                  <a:pt x="134408" y="26949"/>
                  <a:pt x="165100" y="41766"/>
                </a:cubicBezTo>
                <a:cubicBezTo>
                  <a:pt x="195792" y="56583"/>
                  <a:pt x="215371" y="74574"/>
                  <a:pt x="234950" y="92566"/>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en-GB"/>
          </a:p>
        </p:txBody>
      </p:sp>
      <p:sp>
        <p:nvSpPr>
          <p:cNvPr id="84" name="Freeform 83"/>
          <p:cNvSpPr/>
          <p:nvPr/>
        </p:nvSpPr>
        <p:spPr>
          <a:xfrm>
            <a:off x="4221956" y="5217319"/>
            <a:ext cx="293201" cy="119062"/>
          </a:xfrm>
          <a:custGeom>
            <a:avLst/>
            <a:gdLst>
              <a:gd name="connsiteX0" fmla="*/ 0 w 293201"/>
              <a:gd name="connsiteY0" fmla="*/ 0 h 119062"/>
              <a:gd name="connsiteX1" fmla="*/ 100013 w 293201"/>
              <a:gd name="connsiteY1" fmla="*/ 16669 h 119062"/>
              <a:gd name="connsiteX2" fmla="*/ 183357 w 293201"/>
              <a:gd name="connsiteY2" fmla="*/ 45244 h 119062"/>
              <a:gd name="connsiteX3" fmla="*/ 242888 w 293201"/>
              <a:gd name="connsiteY3" fmla="*/ 80962 h 119062"/>
              <a:gd name="connsiteX4" fmla="*/ 285750 w 293201"/>
              <a:gd name="connsiteY4" fmla="*/ 109537 h 119062"/>
              <a:gd name="connsiteX5" fmla="*/ 292894 w 293201"/>
              <a:gd name="connsiteY5" fmla="*/ 119062 h 119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3201" h="119062">
                <a:moveTo>
                  <a:pt x="0" y="0"/>
                </a:moveTo>
                <a:cubicBezTo>
                  <a:pt x="34727" y="4564"/>
                  <a:pt x="69454" y="9128"/>
                  <a:pt x="100013" y="16669"/>
                </a:cubicBezTo>
                <a:cubicBezTo>
                  <a:pt x="130572" y="24210"/>
                  <a:pt x="159544" y="34528"/>
                  <a:pt x="183357" y="45244"/>
                </a:cubicBezTo>
                <a:cubicBezTo>
                  <a:pt x="207170" y="55960"/>
                  <a:pt x="225823" y="70247"/>
                  <a:pt x="242888" y="80962"/>
                </a:cubicBezTo>
                <a:cubicBezTo>
                  <a:pt x="259953" y="91677"/>
                  <a:pt x="277416" y="103187"/>
                  <a:pt x="285750" y="109537"/>
                </a:cubicBezTo>
                <a:cubicBezTo>
                  <a:pt x="294084" y="115887"/>
                  <a:pt x="293489" y="117474"/>
                  <a:pt x="292894" y="11906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en-GB"/>
          </a:p>
        </p:txBody>
      </p:sp>
      <p:sp>
        <p:nvSpPr>
          <p:cNvPr id="85" name="Freeform 84"/>
          <p:cNvSpPr/>
          <p:nvPr/>
        </p:nvSpPr>
        <p:spPr>
          <a:xfrm>
            <a:off x="4081463" y="4838700"/>
            <a:ext cx="84951" cy="104775"/>
          </a:xfrm>
          <a:custGeom>
            <a:avLst/>
            <a:gdLst>
              <a:gd name="connsiteX0" fmla="*/ 0 w 84951"/>
              <a:gd name="connsiteY0" fmla="*/ 104775 h 104775"/>
              <a:gd name="connsiteX1" fmla="*/ 73818 w 84951"/>
              <a:gd name="connsiteY1" fmla="*/ 28575 h 104775"/>
              <a:gd name="connsiteX2" fmla="*/ 83343 w 84951"/>
              <a:gd name="connsiteY2" fmla="*/ 0 h 104775"/>
            </a:gdLst>
            <a:ahLst/>
            <a:cxnLst>
              <a:cxn ang="0">
                <a:pos x="connsiteX0" y="connsiteY0"/>
              </a:cxn>
              <a:cxn ang="0">
                <a:pos x="connsiteX1" y="connsiteY1"/>
              </a:cxn>
              <a:cxn ang="0">
                <a:pos x="connsiteX2" y="connsiteY2"/>
              </a:cxn>
            </a:cxnLst>
            <a:rect l="l" t="t" r="r" b="b"/>
            <a:pathLst>
              <a:path w="84951" h="104775">
                <a:moveTo>
                  <a:pt x="0" y="104775"/>
                </a:moveTo>
                <a:cubicBezTo>
                  <a:pt x="29964" y="75406"/>
                  <a:pt x="59928" y="46037"/>
                  <a:pt x="73818" y="28575"/>
                </a:cubicBezTo>
                <a:cubicBezTo>
                  <a:pt x="87708" y="11113"/>
                  <a:pt x="85525" y="5556"/>
                  <a:pt x="83343"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en-GB"/>
          </a:p>
        </p:txBody>
      </p:sp>
      <p:sp>
        <p:nvSpPr>
          <p:cNvPr id="86" name="Freeform 85"/>
          <p:cNvSpPr/>
          <p:nvPr/>
        </p:nvSpPr>
        <p:spPr>
          <a:xfrm>
            <a:off x="4100513" y="4841081"/>
            <a:ext cx="102393" cy="130969"/>
          </a:xfrm>
          <a:custGeom>
            <a:avLst/>
            <a:gdLst>
              <a:gd name="connsiteX0" fmla="*/ 0 w 102393"/>
              <a:gd name="connsiteY0" fmla="*/ 130969 h 130969"/>
              <a:gd name="connsiteX1" fmla="*/ 50006 w 102393"/>
              <a:gd name="connsiteY1" fmla="*/ 92869 h 130969"/>
              <a:gd name="connsiteX2" fmla="*/ 85725 w 102393"/>
              <a:gd name="connsiteY2" fmla="*/ 45244 h 130969"/>
              <a:gd name="connsiteX3" fmla="*/ 102393 w 102393"/>
              <a:gd name="connsiteY3" fmla="*/ 0 h 130969"/>
            </a:gdLst>
            <a:ahLst/>
            <a:cxnLst>
              <a:cxn ang="0">
                <a:pos x="connsiteX0" y="connsiteY0"/>
              </a:cxn>
              <a:cxn ang="0">
                <a:pos x="connsiteX1" y="connsiteY1"/>
              </a:cxn>
              <a:cxn ang="0">
                <a:pos x="connsiteX2" y="connsiteY2"/>
              </a:cxn>
              <a:cxn ang="0">
                <a:pos x="connsiteX3" y="connsiteY3"/>
              </a:cxn>
            </a:cxnLst>
            <a:rect l="l" t="t" r="r" b="b"/>
            <a:pathLst>
              <a:path w="102393" h="130969">
                <a:moveTo>
                  <a:pt x="0" y="130969"/>
                </a:moveTo>
                <a:cubicBezTo>
                  <a:pt x="17859" y="119062"/>
                  <a:pt x="35719" y="107156"/>
                  <a:pt x="50006" y="92869"/>
                </a:cubicBezTo>
                <a:cubicBezTo>
                  <a:pt x="64293" y="78582"/>
                  <a:pt x="76994" y="60722"/>
                  <a:pt x="85725" y="45244"/>
                </a:cubicBezTo>
                <a:cubicBezTo>
                  <a:pt x="94456" y="29766"/>
                  <a:pt x="98424" y="14883"/>
                  <a:pt x="102393"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en-GB"/>
          </a:p>
        </p:txBody>
      </p:sp>
      <p:sp>
        <p:nvSpPr>
          <p:cNvPr id="87" name="Freeform 86"/>
          <p:cNvSpPr/>
          <p:nvPr/>
        </p:nvSpPr>
        <p:spPr>
          <a:xfrm>
            <a:off x="4124325" y="4852988"/>
            <a:ext cx="123825" cy="157162"/>
          </a:xfrm>
          <a:custGeom>
            <a:avLst/>
            <a:gdLst>
              <a:gd name="connsiteX0" fmla="*/ 0 w 123825"/>
              <a:gd name="connsiteY0" fmla="*/ 157162 h 157162"/>
              <a:gd name="connsiteX1" fmla="*/ 45244 w 123825"/>
              <a:gd name="connsiteY1" fmla="*/ 126206 h 157162"/>
              <a:gd name="connsiteX2" fmla="*/ 83344 w 123825"/>
              <a:gd name="connsiteY2" fmla="*/ 85725 h 157162"/>
              <a:gd name="connsiteX3" fmla="*/ 111919 w 123825"/>
              <a:gd name="connsiteY3" fmla="*/ 40481 h 157162"/>
              <a:gd name="connsiteX4" fmla="*/ 123825 w 123825"/>
              <a:gd name="connsiteY4" fmla="*/ 0 h 1571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3825" h="157162">
                <a:moveTo>
                  <a:pt x="0" y="157162"/>
                </a:moveTo>
                <a:cubicBezTo>
                  <a:pt x="15676" y="147637"/>
                  <a:pt x="31353" y="138112"/>
                  <a:pt x="45244" y="126206"/>
                </a:cubicBezTo>
                <a:cubicBezTo>
                  <a:pt x="59135" y="114300"/>
                  <a:pt x="72232" y="100012"/>
                  <a:pt x="83344" y="85725"/>
                </a:cubicBezTo>
                <a:cubicBezTo>
                  <a:pt x="94457" y="71437"/>
                  <a:pt x="105172" y="54768"/>
                  <a:pt x="111919" y="40481"/>
                </a:cubicBezTo>
                <a:cubicBezTo>
                  <a:pt x="118666" y="26194"/>
                  <a:pt x="121245" y="13097"/>
                  <a:pt x="123825"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en-GB"/>
          </a:p>
        </p:txBody>
      </p:sp>
      <p:sp>
        <p:nvSpPr>
          <p:cNvPr id="88" name="Rectangle 87"/>
          <p:cNvSpPr/>
          <p:nvPr/>
        </p:nvSpPr>
        <p:spPr>
          <a:xfrm>
            <a:off x="5544212" y="4792092"/>
            <a:ext cx="1695356" cy="1015778"/>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TextBox 88"/>
          <p:cNvSpPr txBox="1"/>
          <p:nvPr/>
        </p:nvSpPr>
        <p:spPr>
          <a:xfrm>
            <a:off x="5566921" y="5404687"/>
            <a:ext cx="1789633" cy="461665"/>
          </a:xfrm>
          <a:prstGeom prst="rect">
            <a:avLst/>
          </a:prstGeom>
          <a:noFill/>
        </p:spPr>
        <p:txBody>
          <a:bodyPr wrap="square" rtlCol="0">
            <a:spAutoFit/>
          </a:bodyPr>
          <a:lstStyle/>
          <a:p>
            <a:r>
              <a:rPr lang="en-GB" sz="1200" dirty="0"/>
              <a:t>Two angles the same and a side the same.</a:t>
            </a:r>
          </a:p>
        </p:txBody>
      </p:sp>
      <p:grpSp>
        <p:nvGrpSpPr>
          <p:cNvPr id="91" name="Group 90"/>
          <p:cNvGrpSpPr/>
          <p:nvPr/>
        </p:nvGrpSpPr>
        <p:grpSpPr>
          <a:xfrm rot="11678330">
            <a:off x="5691514" y="4877711"/>
            <a:ext cx="1368152" cy="576064"/>
            <a:chOff x="2915816" y="4293096"/>
            <a:chExt cx="1368152" cy="576064"/>
          </a:xfrm>
        </p:grpSpPr>
        <p:cxnSp>
          <p:nvCxnSpPr>
            <p:cNvPr id="92" name="Straight Connector 91"/>
            <p:cNvCxnSpPr/>
            <p:nvPr/>
          </p:nvCxnSpPr>
          <p:spPr>
            <a:xfrm flipV="1">
              <a:off x="2915816" y="4293096"/>
              <a:ext cx="936104" cy="5760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flipH="1" flipV="1">
              <a:off x="3851920" y="4293096"/>
              <a:ext cx="432048"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flipH="1">
              <a:off x="2915816" y="4797152"/>
              <a:ext cx="1368152" cy="72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Freeform 94"/>
            <p:cNvSpPr/>
            <p:nvPr/>
          </p:nvSpPr>
          <p:spPr>
            <a:xfrm>
              <a:off x="3140120" y="4734272"/>
              <a:ext cx="50800" cy="124460"/>
            </a:xfrm>
            <a:custGeom>
              <a:avLst/>
              <a:gdLst>
                <a:gd name="connsiteX0" fmla="*/ 50800 w 50800"/>
                <a:gd name="connsiteY0" fmla="*/ 124460 h 124460"/>
                <a:gd name="connsiteX1" fmla="*/ 15240 w 50800"/>
                <a:gd name="connsiteY1" fmla="*/ 22860 h 124460"/>
                <a:gd name="connsiteX2" fmla="*/ 0 w 50800"/>
                <a:gd name="connsiteY2" fmla="*/ 0 h 124460"/>
              </a:gdLst>
              <a:ahLst/>
              <a:cxnLst>
                <a:cxn ang="0">
                  <a:pos x="connsiteX0" y="connsiteY0"/>
                </a:cxn>
                <a:cxn ang="0">
                  <a:pos x="connsiteX1" y="connsiteY1"/>
                </a:cxn>
                <a:cxn ang="0">
                  <a:pos x="connsiteX2" y="connsiteY2"/>
                </a:cxn>
              </a:cxnLst>
              <a:rect l="l" t="t" r="r" b="b"/>
              <a:pathLst>
                <a:path w="50800" h="124460">
                  <a:moveTo>
                    <a:pt x="50800" y="124460"/>
                  </a:moveTo>
                  <a:cubicBezTo>
                    <a:pt x="37253" y="84031"/>
                    <a:pt x="23707" y="43603"/>
                    <a:pt x="15240" y="22860"/>
                  </a:cubicBezTo>
                  <a:cubicBezTo>
                    <a:pt x="6773" y="2117"/>
                    <a:pt x="3386" y="1058"/>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en-GB"/>
            </a:p>
          </p:txBody>
        </p:sp>
      </p:grpSp>
      <p:sp>
        <p:nvSpPr>
          <p:cNvPr id="96" name="Freeform 95"/>
          <p:cNvSpPr/>
          <p:nvPr/>
        </p:nvSpPr>
        <p:spPr>
          <a:xfrm>
            <a:off x="5992218" y="5238986"/>
            <a:ext cx="234950" cy="92566"/>
          </a:xfrm>
          <a:custGeom>
            <a:avLst/>
            <a:gdLst>
              <a:gd name="connsiteX0" fmla="*/ 0 w 234950"/>
              <a:gd name="connsiteY0" fmla="*/ 3666 h 92566"/>
              <a:gd name="connsiteX1" fmla="*/ 50800 w 234950"/>
              <a:gd name="connsiteY1" fmla="*/ 3666 h 92566"/>
              <a:gd name="connsiteX2" fmla="*/ 165100 w 234950"/>
              <a:gd name="connsiteY2" fmla="*/ 41766 h 92566"/>
              <a:gd name="connsiteX3" fmla="*/ 234950 w 234950"/>
              <a:gd name="connsiteY3" fmla="*/ 92566 h 92566"/>
            </a:gdLst>
            <a:ahLst/>
            <a:cxnLst>
              <a:cxn ang="0">
                <a:pos x="connsiteX0" y="connsiteY0"/>
              </a:cxn>
              <a:cxn ang="0">
                <a:pos x="connsiteX1" y="connsiteY1"/>
              </a:cxn>
              <a:cxn ang="0">
                <a:pos x="connsiteX2" y="connsiteY2"/>
              </a:cxn>
              <a:cxn ang="0">
                <a:pos x="connsiteX3" y="connsiteY3"/>
              </a:cxn>
            </a:cxnLst>
            <a:rect l="l" t="t" r="r" b="b"/>
            <a:pathLst>
              <a:path w="234950" h="92566">
                <a:moveTo>
                  <a:pt x="0" y="3666"/>
                </a:moveTo>
                <a:cubicBezTo>
                  <a:pt x="11641" y="491"/>
                  <a:pt x="23283" y="-2684"/>
                  <a:pt x="50800" y="3666"/>
                </a:cubicBezTo>
                <a:cubicBezTo>
                  <a:pt x="78317" y="10016"/>
                  <a:pt x="134408" y="26949"/>
                  <a:pt x="165100" y="41766"/>
                </a:cubicBezTo>
                <a:cubicBezTo>
                  <a:pt x="195792" y="56583"/>
                  <a:pt x="215371" y="74574"/>
                  <a:pt x="234950" y="92566"/>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en-GB"/>
          </a:p>
        </p:txBody>
      </p:sp>
      <p:sp>
        <p:nvSpPr>
          <p:cNvPr id="97" name="Freeform 96"/>
          <p:cNvSpPr/>
          <p:nvPr/>
        </p:nvSpPr>
        <p:spPr>
          <a:xfrm>
            <a:off x="5972374" y="5195821"/>
            <a:ext cx="293201" cy="119062"/>
          </a:xfrm>
          <a:custGeom>
            <a:avLst/>
            <a:gdLst>
              <a:gd name="connsiteX0" fmla="*/ 0 w 293201"/>
              <a:gd name="connsiteY0" fmla="*/ 0 h 119062"/>
              <a:gd name="connsiteX1" fmla="*/ 100013 w 293201"/>
              <a:gd name="connsiteY1" fmla="*/ 16669 h 119062"/>
              <a:gd name="connsiteX2" fmla="*/ 183357 w 293201"/>
              <a:gd name="connsiteY2" fmla="*/ 45244 h 119062"/>
              <a:gd name="connsiteX3" fmla="*/ 242888 w 293201"/>
              <a:gd name="connsiteY3" fmla="*/ 80962 h 119062"/>
              <a:gd name="connsiteX4" fmla="*/ 285750 w 293201"/>
              <a:gd name="connsiteY4" fmla="*/ 109537 h 119062"/>
              <a:gd name="connsiteX5" fmla="*/ 292894 w 293201"/>
              <a:gd name="connsiteY5" fmla="*/ 119062 h 119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3201" h="119062">
                <a:moveTo>
                  <a:pt x="0" y="0"/>
                </a:moveTo>
                <a:cubicBezTo>
                  <a:pt x="34727" y="4564"/>
                  <a:pt x="69454" y="9128"/>
                  <a:pt x="100013" y="16669"/>
                </a:cubicBezTo>
                <a:cubicBezTo>
                  <a:pt x="130572" y="24210"/>
                  <a:pt x="159544" y="34528"/>
                  <a:pt x="183357" y="45244"/>
                </a:cubicBezTo>
                <a:cubicBezTo>
                  <a:pt x="207170" y="55960"/>
                  <a:pt x="225823" y="70247"/>
                  <a:pt x="242888" y="80962"/>
                </a:cubicBezTo>
                <a:cubicBezTo>
                  <a:pt x="259953" y="91677"/>
                  <a:pt x="277416" y="103187"/>
                  <a:pt x="285750" y="109537"/>
                </a:cubicBezTo>
                <a:cubicBezTo>
                  <a:pt x="294084" y="115887"/>
                  <a:pt x="293489" y="117474"/>
                  <a:pt x="292894" y="119062"/>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en-GB"/>
          </a:p>
        </p:txBody>
      </p:sp>
      <p:cxnSp>
        <p:nvCxnSpPr>
          <p:cNvPr id="101" name="Straight Connector 100"/>
          <p:cNvCxnSpPr/>
          <p:nvPr/>
        </p:nvCxnSpPr>
        <p:spPr>
          <a:xfrm rot="11678330" flipH="1" flipV="1">
            <a:off x="6369630" y="4856143"/>
            <a:ext cx="7620" cy="1168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2" name="TextBox 101"/>
          <p:cNvSpPr txBox="1"/>
          <p:nvPr/>
        </p:nvSpPr>
        <p:spPr>
          <a:xfrm>
            <a:off x="5712969" y="5896095"/>
            <a:ext cx="1225674" cy="307777"/>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en-GB" sz="1400" dirty="0">
                <a:sym typeface="Wingdings"/>
              </a:rPr>
              <a:t></a:t>
            </a:r>
            <a:r>
              <a:rPr lang="en-GB" sz="1400" dirty="0"/>
              <a:t>Congruent</a:t>
            </a:r>
          </a:p>
        </p:txBody>
      </p:sp>
      <p:sp>
        <p:nvSpPr>
          <p:cNvPr id="114" name="Rectangle 113"/>
          <p:cNvSpPr/>
          <p:nvPr/>
        </p:nvSpPr>
        <p:spPr>
          <a:xfrm>
            <a:off x="7344194" y="4798878"/>
            <a:ext cx="1695356" cy="1015778"/>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5" name="TextBox 114"/>
          <p:cNvSpPr txBox="1"/>
          <p:nvPr/>
        </p:nvSpPr>
        <p:spPr>
          <a:xfrm>
            <a:off x="7270068" y="5412676"/>
            <a:ext cx="1789633" cy="461665"/>
          </a:xfrm>
          <a:prstGeom prst="rect">
            <a:avLst/>
          </a:prstGeom>
          <a:noFill/>
        </p:spPr>
        <p:txBody>
          <a:bodyPr wrap="square" rtlCol="0">
            <a:spAutoFit/>
          </a:bodyPr>
          <a:lstStyle/>
          <a:p>
            <a:r>
              <a:rPr lang="en-GB" sz="1200" dirty="0"/>
              <a:t>Two sides the same and angle not between them.</a:t>
            </a:r>
          </a:p>
        </p:txBody>
      </p:sp>
      <p:grpSp>
        <p:nvGrpSpPr>
          <p:cNvPr id="117" name="Group 116"/>
          <p:cNvGrpSpPr/>
          <p:nvPr/>
        </p:nvGrpSpPr>
        <p:grpSpPr>
          <a:xfrm rot="11678330">
            <a:off x="7444972" y="4930484"/>
            <a:ext cx="1368152" cy="576064"/>
            <a:chOff x="2915816" y="4293096"/>
            <a:chExt cx="1368152" cy="576064"/>
          </a:xfrm>
        </p:grpSpPr>
        <p:cxnSp>
          <p:nvCxnSpPr>
            <p:cNvPr id="118" name="Straight Connector 117"/>
            <p:cNvCxnSpPr/>
            <p:nvPr/>
          </p:nvCxnSpPr>
          <p:spPr>
            <a:xfrm flipV="1">
              <a:off x="2915816" y="4293096"/>
              <a:ext cx="936104" cy="5760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flipH="1" flipV="1">
              <a:off x="3851920" y="4293096"/>
              <a:ext cx="432048"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H="1">
              <a:off x="2915816" y="4797152"/>
              <a:ext cx="1368152" cy="72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1" name="Freeform 120"/>
            <p:cNvSpPr/>
            <p:nvPr/>
          </p:nvSpPr>
          <p:spPr>
            <a:xfrm>
              <a:off x="3140120" y="4734272"/>
              <a:ext cx="50800" cy="124460"/>
            </a:xfrm>
            <a:custGeom>
              <a:avLst/>
              <a:gdLst>
                <a:gd name="connsiteX0" fmla="*/ 50800 w 50800"/>
                <a:gd name="connsiteY0" fmla="*/ 124460 h 124460"/>
                <a:gd name="connsiteX1" fmla="*/ 15240 w 50800"/>
                <a:gd name="connsiteY1" fmla="*/ 22860 h 124460"/>
                <a:gd name="connsiteX2" fmla="*/ 0 w 50800"/>
                <a:gd name="connsiteY2" fmla="*/ 0 h 124460"/>
              </a:gdLst>
              <a:ahLst/>
              <a:cxnLst>
                <a:cxn ang="0">
                  <a:pos x="connsiteX0" y="connsiteY0"/>
                </a:cxn>
                <a:cxn ang="0">
                  <a:pos x="connsiteX1" y="connsiteY1"/>
                </a:cxn>
                <a:cxn ang="0">
                  <a:pos x="connsiteX2" y="connsiteY2"/>
                </a:cxn>
              </a:cxnLst>
              <a:rect l="l" t="t" r="r" b="b"/>
              <a:pathLst>
                <a:path w="50800" h="124460">
                  <a:moveTo>
                    <a:pt x="50800" y="124460"/>
                  </a:moveTo>
                  <a:cubicBezTo>
                    <a:pt x="37253" y="84031"/>
                    <a:pt x="23707" y="43603"/>
                    <a:pt x="15240" y="22860"/>
                  </a:cubicBezTo>
                  <a:cubicBezTo>
                    <a:pt x="6773" y="2117"/>
                    <a:pt x="3386" y="1058"/>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en-GB"/>
            </a:p>
          </p:txBody>
        </p:sp>
        <p:cxnSp>
          <p:nvCxnSpPr>
            <p:cNvPr id="122" name="Straight Connector 121"/>
            <p:cNvCxnSpPr/>
            <p:nvPr/>
          </p:nvCxnSpPr>
          <p:spPr>
            <a:xfrm flipH="1" flipV="1">
              <a:off x="3451280" y="4459600"/>
              <a:ext cx="86360" cy="1219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rot="9921670" flipH="1">
              <a:off x="4025990" y="4528561"/>
              <a:ext cx="100658" cy="612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rot="9921670" flipH="1">
              <a:off x="4011110" y="4504055"/>
              <a:ext cx="85724" cy="547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9" name="TextBox 128"/>
          <p:cNvSpPr txBox="1"/>
          <p:nvPr/>
        </p:nvSpPr>
        <p:spPr>
          <a:xfrm>
            <a:off x="7383870" y="5942262"/>
            <a:ext cx="1359694" cy="630942"/>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en-GB" sz="1600" b="1" dirty="0">
                <a:sym typeface="Symbol"/>
              </a:rPr>
              <a:t></a:t>
            </a:r>
            <a:r>
              <a:rPr lang="en-GB" sz="1400" dirty="0">
                <a:sym typeface="Symbol"/>
              </a:rPr>
              <a:t> </a:t>
            </a:r>
            <a:r>
              <a:rPr lang="en-GB" sz="1200" dirty="0">
                <a:sym typeface="Wingdings"/>
              </a:rPr>
              <a:t>Not necessarily </a:t>
            </a:r>
            <a:r>
              <a:rPr lang="en-GB" sz="1200" dirty="0"/>
              <a:t>Congruent </a:t>
            </a:r>
            <a:r>
              <a:rPr lang="en-GB" sz="700" dirty="0"/>
              <a:t>(we’ll see why)</a:t>
            </a:r>
            <a:endParaRPr lang="en-GB" sz="1200" dirty="0"/>
          </a:p>
        </p:txBody>
      </p:sp>
      <p:sp>
        <p:nvSpPr>
          <p:cNvPr id="131" name="Rectangle 130"/>
          <p:cNvSpPr/>
          <p:nvPr/>
        </p:nvSpPr>
        <p:spPr>
          <a:xfrm>
            <a:off x="1941142" y="5824485"/>
            <a:ext cx="1703306" cy="93349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32" name="Rectangle 131"/>
          <p:cNvSpPr/>
          <p:nvPr/>
        </p:nvSpPr>
        <p:spPr>
          <a:xfrm>
            <a:off x="3773916" y="5824485"/>
            <a:ext cx="1703306" cy="93349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33" name="Rectangle 132"/>
          <p:cNvSpPr/>
          <p:nvPr/>
        </p:nvSpPr>
        <p:spPr>
          <a:xfrm>
            <a:off x="5544212" y="5815495"/>
            <a:ext cx="1703306" cy="93349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34" name="Rectangle 133"/>
          <p:cNvSpPr/>
          <p:nvPr/>
        </p:nvSpPr>
        <p:spPr>
          <a:xfrm>
            <a:off x="7327993" y="5815495"/>
            <a:ext cx="1703306" cy="93349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35" name="Rectangle 134"/>
          <p:cNvSpPr/>
          <p:nvPr/>
        </p:nvSpPr>
        <p:spPr>
          <a:xfrm>
            <a:off x="1878803" y="4673401"/>
            <a:ext cx="271325" cy="23738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a</a:t>
            </a:r>
          </a:p>
        </p:txBody>
      </p:sp>
      <p:sp>
        <p:nvSpPr>
          <p:cNvPr id="136" name="Rectangle 135"/>
          <p:cNvSpPr/>
          <p:nvPr/>
        </p:nvSpPr>
        <p:spPr>
          <a:xfrm>
            <a:off x="3712892" y="4653706"/>
            <a:ext cx="271325" cy="23738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b</a:t>
            </a:r>
          </a:p>
        </p:txBody>
      </p:sp>
      <p:sp>
        <p:nvSpPr>
          <p:cNvPr id="137" name="Rectangle 136"/>
          <p:cNvSpPr/>
          <p:nvPr/>
        </p:nvSpPr>
        <p:spPr>
          <a:xfrm>
            <a:off x="5460621" y="4607484"/>
            <a:ext cx="271325" cy="23738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c</a:t>
            </a:r>
          </a:p>
        </p:txBody>
      </p:sp>
      <p:sp>
        <p:nvSpPr>
          <p:cNvPr id="138" name="Rectangle 137"/>
          <p:cNvSpPr/>
          <p:nvPr/>
        </p:nvSpPr>
        <p:spPr>
          <a:xfrm>
            <a:off x="7270068" y="4578548"/>
            <a:ext cx="271325" cy="23738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a:t>
            </a:r>
          </a:p>
        </p:txBody>
      </p:sp>
    </p:spTree>
    <p:extLst>
      <p:ext uri="{BB962C8B-B14F-4D97-AF65-F5344CB8AC3E}">
        <p14:creationId xmlns:p14="http://schemas.microsoft.com/office/powerpoint/2010/main" val="254852568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5"/>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5"/>
                                        </p:tgtEl>
                                      </p:cBhvr>
                                    </p:animEffect>
                                    <p:set>
                                      <p:cBhvr>
                                        <p:cTn id="7" dur="1" fill="hold">
                                          <p:stCondLst>
                                            <p:cond delay="499"/>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35"/>
                  </p:tgtEl>
                </p:cond>
              </p:nextCondLst>
            </p:seq>
            <p:seq concurrent="1" nextAc="seek">
              <p:cTn id="8" restart="whenNotActive" fill="hold" evtFilter="cancelBubble" nodeType="interactiveSeq">
                <p:stCondLst>
                  <p:cond evt="onClick" delay="0">
                    <p:tgtEl>
                      <p:spTgt spid="36"/>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36"/>
                                        </p:tgtEl>
                                      </p:cBhvr>
                                    </p:animEffect>
                                    <p:set>
                                      <p:cBhvr>
                                        <p:cTn id="13" dur="1" fill="hold">
                                          <p:stCondLst>
                                            <p:cond delay="499"/>
                                          </p:stCondLst>
                                        </p:cTn>
                                        <p:tgtEl>
                                          <p:spTgt spid="36"/>
                                        </p:tgtEl>
                                        <p:attrNameLst>
                                          <p:attrName>style.visibility</p:attrName>
                                        </p:attrNameLst>
                                      </p:cBhvr>
                                      <p:to>
                                        <p:strVal val="hidden"/>
                                      </p:to>
                                    </p:set>
                                  </p:childTnLst>
                                </p:cTn>
                              </p:par>
                            </p:childTnLst>
                          </p:cTn>
                        </p:par>
                      </p:childTnLst>
                    </p:cTn>
                  </p:par>
                </p:childTnLst>
              </p:cTn>
              <p:nextCondLst>
                <p:cond evt="onClick" delay="0">
                  <p:tgtEl>
                    <p:spTgt spid="36"/>
                  </p:tgtEl>
                </p:cond>
              </p:nextCondLst>
            </p:seq>
            <p:seq concurrent="1" nextAc="seek">
              <p:cTn id="14" restart="whenNotActive" fill="hold" evtFilter="cancelBubble" nodeType="interactiveSeq">
                <p:stCondLst>
                  <p:cond evt="onClick" delay="0">
                    <p:tgtEl>
                      <p:spTgt spid="131"/>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131"/>
                                        </p:tgtEl>
                                      </p:cBhvr>
                                    </p:animEffect>
                                    <p:set>
                                      <p:cBhvr>
                                        <p:cTn id="19" dur="1" fill="hold">
                                          <p:stCondLst>
                                            <p:cond delay="499"/>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0" restart="whenNotActive" fill="hold" evtFilter="cancelBubble" nodeType="interactiveSeq">
                <p:stCondLst>
                  <p:cond evt="onClick" delay="0">
                    <p:tgtEl>
                      <p:spTgt spid="132"/>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132"/>
                                        </p:tgtEl>
                                      </p:cBhvr>
                                    </p:animEffect>
                                    <p:set>
                                      <p:cBhvr>
                                        <p:cTn id="25" dur="1" fill="hold">
                                          <p:stCondLst>
                                            <p:cond delay="499"/>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6" restart="whenNotActive" fill="hold" evtFilter="cancelBubble" nodeType="interactiveSeq">
                <p:stCondLst>
                  <p:cond evt="onClick" delay="0">
                    <p:tgtEl>
                      <p:spTgt spid="133"/>
                    </p:tgtEl>
                  </p:cond>
                </p:stCondLst>
                <p:endSync evt="end" delay="0">
                  <p:rtn val="all"/>
                </p:endSync>
                <p:childTnLst>
                  <p:par>
                    <p:cTn id="27" fill="hold">
                      <p:stCondLst>
                        <p:cond delay="0"/>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133"/>
                                        </p:tgtEl>
                                      </p:cBhvr>
                                    </p:animEffect>
                                    <p:set>
                                      <p:cBhvr>
                                        <p:cTn id="31" dur="1" fill="hold">
                                          <p:stCondLst>
                                            <p:cond delay="499"/>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134"/>
                                        </p:tgtEl>
                                      </p:cBhvr>
                                    </p:animEffect>
                                    <p:set>
                                      <p:cBhvr>
                                        <p:cTn id="37" dur="1" fill="hold">
                                          <p:stCondLst>
                                            <p:cond delay="499"/>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childTnLst>
        </p:cTn>
      </p:par>
    </p:tnLst>
    <p:bldLst>
      <p:bldP spid="35" grpId="0" animBg="1"/>
      <p:bldP spid="36" grpId="0" animBg="1"/>
      <p:bldP spid="131" grpId="0" animBg="1"/>
      <p:bldP spid="132" grpId="0" animBg="1"/>
      <p:bldP spid="133" grpId="0" animBg="1"/>
      <p:bldP spid="13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Proving congruence</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323528" y="836712"/>
            <a:ext cx="8280920" cy="646331"/>
          </a:xfrm>
          <a:prstGeom prst="rect">
            <a:avLst/>
          </a:prstGeom>
          <a:noFill/>
        </p:spPr>
        <p:txBody>
          <a:bodyPr wrap="square" rtlCol="0">
            <a:spAutoFit/>
          </a:bodyPr>
          <a:lstStyle/>
          <a:p>
            <a:r>
              <a:rPr lang="en-GB" dirty="0"/>
              <a:t>GCSE papers will often ask for you to prove that two triangles are congruent. </a:t>
            </a:r>
          </a:p>
          <a:p>
            <a:r>
              <a:rPr lang="en-GB" dirty="0"/>
              <a:t>There’s 4 different ways in which we could show this:</a:t>
            </a:r>
          </a:p>
        </p:txBody>
      </p:sp>
      <p:sp>
        <p:nvSpPr>
          <p:cNvPr id="6" name="Rectangle 5"/>
          <p:cNvSpPr/>
          <p:nvPr/>
        </p:nvSpPr>
        <p:spPr>
          <a:xfrm>
            <a:off x="395536" y="1772816"/>
            <a:ext cx="504056" cy="3600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a</a:t>
            </a:r>
          </a:p>
        </p:txBody>
      </p:sp>
      <p:grpSp>
        <p:nvGrpSpPr>
          <p:cNvPr id="16" name="Group 15"/>
          <p:cNvGrpSpPr/>
          <p:nvPr/>
        </p:nvGrpSpPr>
        <p:grpSpPr>
          <a:xfrm>
            <a:off x="1076960" y="1808480"/>
            <a:ext cx="1960880" cy="1066800"/>
            <a:chOff x="1076960" y="1808480"/>
            <a:chExt cx="1960880" cy="1066800"/>
          </a:xfrm>
        </p:grpSpPr>
        <p:sp>
          <p:nvSpPr>
            <p:cNvPr id="7" name="Freeform 6"/>
            <p:cNvSpPr/>
            <p:nvPr/>
          </p:nvSpPr>
          <p:spPr>
            <a:xfrm>
              <a:off x="1076960" y="1808480"/>
              <a:ext cx="1960880" cy="1066800"/>
            </a:xfrm>
            <a:custGeom>
              <a:avLst/>
              <a:gdLst>
                <a:gd name="connsiteX0" fmla="*/ 0 w 1960880"/>
                <a:gd name="connsiteY0" fmla="*/ 995680 h 1066800"/>
                <a:gd name="connsiteX1" fmla="*/ 670560 w 1960880"/>
                <a:gd name="connsiteY1" fmla="*/ 0 h 1066800"/>
                <a:gd name="connsiteX2" fmla="*/ 1960880 w 1960880"/>
                <a:gd name="connsiteY2" fmla="*/ 1066800 h 1066800"/>
                <a:gd name="connsiteX3" fmla="*/ 0 w 1960880"/>
                <a:gd name="connsiteY3" fmla="*/ 995680 h 1066800"/>
              </a:gdLst>
              <a:ahLst/>
              <a:cxnLst>
                <a:cxn ang="0">
                  <a:pos x="connsiteX0" y="connsiteY0"/>
                </a:cxn>
                <a:cxn ang="0">
                  <a:pos x="connsiteX1" y="connsiteY1"/>
                </a:cxn>
                <a:cxn ang="0">
                  <a:pos x="connsiteX2" y="connsiteY2"/>
                </a:cxn>
                <a:cxn ang="0">
                  <a:pos x="connsiteX3" y="connsiteY3"/>
                </a:cxn>
              </a:cxnLst>
              <a:rect l="l" t="t" r="r" b="b"/>
              <a:pathLst>
                <a:path w="1960880" h="1066800">
                  <a:moveTo>
                    <a:pt x="0" y="995680"/>
                  </a:moveTo>
                  <a:lnTo>
                    <a:pt x="670560" y="0"/>
                  </a:lnTo>
                  <a:lnTo>
                    <a:pt x="1960880" y="1066800"/>
                  </a:lnTo>
                  <a:lnTo>
                    <a:pt x="0" y="995680"/>
                  </a:lnTo>
                  <a:close/>
                </a:path>
              </a:pathLst>
            </a:custGeom>
            <a:ln w="63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cxnSp>
          <p:nvCxnSpPr>
            <p:cNvPr id="10" name="Straight Connector 9"/>
            <p:cNvCxnSpPr/>
            <p:nvPr/>
          </p:nvCxnSpPr>
          <p:spPr>
            <a:xfrm>
              <a:off x="1331640" y="2204864"/>
              <a:ext cx="216024"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2157224" y="2138680"/>
              <a:ext cx="144016"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2195736" y="2179464"/>
              <a:ext cx="144016"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Freeform 14"/>
            <p:cNvSpPr/>
            <p:nvPr/>
          </p:nvSpPr>
          <p:spPr>
            <a:xfrm>
              <a:off x="1544320" y="2087880"/>
              <a:ext cx="533400" cy="88053"/>
            </a:xfrm>
            <a:custGeom>
              <a:avLst/>
              <a:gdLst>
                <a:gd name="connsiteX0" fmla="*/ 0 w 533400"/>
                <a:gd name="connsiteY0" fmla="*/ 20320 h 88053"/>
                <a:gd name="connsiteX1" fmla="*/ 147320 w 533400"/>
                <a:gd name="connsiteY1" fmla="*/ 71120 h 88053"/>
                <a:gd name="connsiteX2" fmla="*/ 350520 w 533400"/>
                <a:gd name="connsiteY2" fmla="*/ 76200 h 88053"/>
                <a:gd name="connsiteX3" fmla="*/ 533400 w 533400"/>
                <a:gd name="connsiteY3" fmla="*/ 0 h 88053"/>
              </a:gdLst>
              <a:ahLst/>
              <a:cxnLst>
                <a:cxn ang="0">
                  <a:pos x="connsiteX0" y="connsiteY0"/>
                </a:cxn>
                <a:cxn ang="0">
                  <a:pos x="connsiteX1" y="connsiteY1"/>
                </a:cxn>
                <a:cxn ang="0">
                  <a:pos x="connsiteX2" y="connsiteY2"/>
                </a:cxn>
                <a:cxn ang="0">
                  <a:pos x="connsiteX3" y="connsiteY3"/>
                </a:cxn>
              </a:cxnLst>
              <a:rect l="l" t="t" r="r" b="b"/>
              <a:pathLst>
                <a:path w="533400" h="88053">
                  <a:moveTo>
                    <a:pt x="0" y="20320"/>
                  </a:moveTo>
                  <a:cubicBezTo>
                    <a:pt x="44450" y="41063"/>
                    <a:pt x="88900" y="61807"/>
                    <a:pt x="147320" y="71120"/>
                  </a:cubicBezTo>
                  <a:cubicBezTo>
                    <a:pt x="205740" y="80433"/>
                    <a:pt x="286173" y="88053"/>
                    <a:pt x="350520" y="76200"/>
                  </a:cubicBezTo>
                  <a:cubicBezTo>
                    <a:pt x="414867" y="64347"/>
                    <a:pt x="474133" y="32173"/>
                    <a:pt x="533400" y="0"/>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grpSp>
        <p:nvGrpSpPr>
          <p:cNvPr id="17" name="Group 16"/>
          <p:cNvGrpSpPr/>
          <p:nvPr/>
        </p:nvGrpSpPr>
        <p:grpSpPr>
          <a:xfrm rot="10531276">
            <a:off x="2666443" y="1847749"/>
            <a:ext cx="1960880" cy="1066800"/>
            <a:chOff x="1076960" y="1808480"/>
            <a:chExt cx="1960880" cy="1066800"/>
          </a:xfrm>
        </p:grpSpPr>
        <p:sp>
          <p:nvSpPr>
            <p:cNvPr id="18" name="Freeform 17"/>
            <p:cNvSpPr/>
            <p:nvPr/>
          </p:nvSpPr>
          <p:spPr>
            <a:xfrm>
              <a:off x="1076960" y="1808480"/>
              <a:ext cx="1960880" cy="1066800"/>
            </a:xfrm>
            <a:custGeom>
              <a:avLst/>
              <a:gdLst>
                <a:gd name="connsiteX0" fmla="*/ 0 w 1960880"/>
                <a:gd name="connsiteY0" fmla="*/ 995680 h 1066800"/>
                <a:gd name="connsiteX1" fmla="*/ 670560 w 1960880"/>
                <a:gd name="connsiteY1" fmla="*/ 0 h 1066800"/>
                <a:gd name="connsiteX2" fmla="*/ 1960880 w 1960880"/>
                <a:gd name="connsiteY2" fmla="*/ 1066800 h 1066800"/>
                <a:gd name="connsiteX3" fmla="*/ 0 w 1960880"/>
                <a:gd name="connsiteY3" fmla="*/ 995680 h 1066800"/>
              </a:gdLst>
              <a:ahLst/>
              <a:cxnLst>
                <a:cxn ang="0">
                  <a:pos x="connsiteX0" y="connsiteY0"/>
                </a:cxn>
                <a:cxn ang="0">
                  <a:pos x="connsiteX1" y="connsiteY1"/>
                </a:cxn>
                <a:cxn ang="0">
                  <a:pos x="connsiteX2" y="connsiteY2"/>
                </a:cxn>
                <a:cxn ang="0">
                  <a:pos x="connsiteX3" y="connsiteY3"/>
                </a:cxn>
              </a:cxnLst>
              <a:rect l="l" t="t" r="r" b="b"/>
              <a:pathLst>
                <a:path w="1960880" h="1066800">
                  <a:moveTo>
                    <a:pt x="0" y="995680"/>
                  </a:moveTo>
                  <a:lnTo>
                    <a:pt x="670560" y="0"/>
                  </a:lnTo>
                  <a:lnTo>
                    <a:pt x="1960880" y="1066800"/>
                  </a:lnTo>
                  <a:lnTo>
                    <a:pt x="0" y="995680"/>
                  </a:lnTo>
                  <a:close/>
                </a:path>
              </a:pathLst>
            </a:custGeom>
            <a:ln w="63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cxnSp>
          <p:nvCxnSpPr>
            <p:cNvPr id="19" name="Straight Connector 18"/>
            <p:cNvCxnSpPr/>
            <p:nvPr/>
          </p:nvCxnSpPr>
          <p:spPr>
            <a:xfrm>
              <a:off x="1331640" y="2204864"/>
              <a:ext cx="216024"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2157224" y="2138680"/>
              <a:ext cx="144016"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2195736" y="2179464"/>
              <a:ext cx="144016"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Freeform 21"/>
            <p:cNvSpPr/>
            <p:nvPr/>
          </p:nvSpPr>
          <p:spPr>
            <a:xfrm>
              <a:off x="1544320" y="2087880"/>
              <a:ext cx="533400" cy="88053"/>
            </a:xfrm>
            <a:custGeom>
              <a:avLst/>
              <a:gdLst>
                <a:gd name="connsiteX0" fmla="*/ 0 w 533400"/>
                <a:gd name="connsiteY0" fmla="*/ 20320 h 88053"/>
                <a:gd name="connsiteX1" fmla="*/ 147320 w 533400"/>
                <a:gd name="connsiteY1" fmla="*/ 71120 h 88053"/>
                <a:gd name="connsiteX2" fmla="*/ 350520 w 533400"/>
                <a:gd name="connsiteY2" fmla="*/ 76200 h 88053"/>
                <a:gd name="connsiteX3" fmla="*/ 533400 w 533400"/>
                <a:gd name="connsiteY3" fmla="*/ 0 h 88053"/>
              </a:gdLst>
              <a:ahLst/>
              <a:cxnLst>
                <a:cxn ang="0">
                  <a:pos x="connsiteX0" y="connsiteY0"/>
                </a:cxn>
                <a:cxn ang="0">
                  <a:pos x="connsiteX1" y="connsiteY1"/>
                </a:cxn>
                <a:cxn ang="0">
                  <a:pos x="connsiteX2" y="connsiteY2"/>
                </a:cxn>
                <a:cxn ang="0">
                  <a:pos x="connsiteX3" y="connsiteY3"/>
                </a:cxn>
              </a:cxnLst>
              <a:rect l="l" t="t" r="r" b="b"/>
              <a:pathLst>
                <a:path w="533400" h="88053">
                  <a:moveTo>
                    <a:pt x="0" y="20320"/>
                  </a:moveTo>
                  <a:cubicBezTo>
                    <a:pt x="44450" y="41063"/>
                    <a:pt x="88900" y="61807"/>
                    <a:pt x="147320" y="71120"/>
                  </a:cubicBezTo>
                  <a:cubicBezTo>
                    <a:pt x="205740" y="80433"/>
                    <a:pt x="286173" y="88053"/>
                    <a:pt x="350520" y="76200"/>
                  </a:cubicBezTo>
                  <a:cubicBezTo>
                    <a:pt x="414867" y="64347"/>
                    <a:pt x="474133" y="32173"/>
                    <a:pt x="533400" y="0"/>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sp>
        <p:nvSpPr>
          <p:cNvPr id="23" name="TextBox 22"/>
          <p:cNvSpPr txBox="1"/>
          <p:nvPr/>
        </p:nvSpPr>
        <p:spPr>
          <a:xfrm>
            <a:off x="4932040" y="1916832"/>
            <a:ext cx="3384376" cy="800219"/>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2800" b="1" dirty="0"/>
              <a:t>SAS</a:t>
            </a:r>
          </a:p>
          <a:p>
            <a:r>
              <a:rPr lang="en-GB" dirty="0"/>
              <a:t>Two sides and the included angle.</a:t>
            </a:r>
          </a:p>
        </p:txBody>
      </p:sp>
      <p:sp>
        <p:nvSpPr>
          <p:cNvPr id="24" name="Rectangle 23"/>
          <p:cNvSpPr/>
          <p:nvPr/>
        </p:nvSpPr>
        <p:spPr>
          <a:xfrm>
            <a:off x="395536" y="2996952"/>
            <a:ext cx="504056" cy="3600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b</a:t>
            </a:r>
          </a:p>
        </p:txBody>
      </p:sp>
      <p:sp>
        <p:nvSpPr>
          <p:cNvPr id="37" name="TextBox 36"/>
          <p:cNvSpPr txBox="1"/>
          <p:nvPr/>
        </p:nvSpPr>
        <p:spPr>
          <a:xfrm>
            <a:off x="4932040" y="3140968"/>
            <a:ext cx="2088232" cy="1077218"/>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2800" b="1" dirty="0"/>
              <a:t>ASA</a:t>
            </a:r>
          </a:p>
          <a:p>
            <a:r>
              <a:rPr lang="en-GB" dirty="0"/>
              <a:t>Two angles and a side.</a:t>
            </a:r>
          </a:p>
        </p:txBody>
      </p:sp>
      <p:grpSp>
        <p:nvGrpSpPr>
          <p:cNvPr id="41" name="Group 40"/>
          <p:cNvGrpSpPr/>
          <p:nvPr/>
        </p:nvGrpSpPr>
        <p:grpSpPr>
          <a:xfrm>
            <a:off x="1076960" y="3032616"/>
            <a:ext cx="1960880" cy="1116464"/>
            <a:chOff x="1076960" y="3032616"/>
            <a:chExt cx="1960880" cy="1116464"/>
          </a:xfrm>
        </p:grpSpPr>
        <p:grpSp>
          <p:nvGrpSpPr>
            <p:cNvPr id="25" name="Group 24"/>
            <p:cNvGrpSpPr/>
            <p:nvPr/>
          </p:nvGrpSpPr>
          <p:grpSpPr>
            <a:xfrm>
              <a:off x="1076960" y="3032616"/>
              <a:ext cx="1960880" cy="1116464"/>
              <a:chOff x="1076960" y="1808480"/>
              <a:chExt cx="1960880" cy="1116464"/>
            </a:xfrm>
          </p:grpSpPr>
          <p:sp>
            <p:nvSpPr>
              <p:cNvPr id="26" name="Freeform 25"/>
              <p:cNvSpPr/>
              <p:nvPr/>
            </p:nvSpPr>
            <p:spPr>
              <a:xfrm>
                <a:off x="1076960" y="1808480"/>
                <a:ext cx="1960880" cy="1066800"/>
              </a:xfrm>
              <a:custGeom>
                <a:avLst/>
                <a:gdLst>
                  <a:gd name="connsiteX0" fmla="*/ 0 w 1960880"/>
                  <a:gd name="connsiteY0" fmla="*/ 995680 h 1066800"/>
                  <a:gd name="connsiteX1" fmla="*/ 670560 w 1960880"/>
                  <a:gd name="connsiteY1" fmla="*/ 0 h 1066800"/>
                  <a:gd name="connsiteX2" fmla="*/ 1960880 w 1960880"/>
                  <a:gd name="connsiteY2" fmla="*/ 1066800 h 1066800"/>
                  <a:gd name="connsiteX3" fmla="*/ 0 w 1960880"/>
                  <a:gd name="connsiteY3" fmla="*/ 995680 h 1066800"/>
                </a:gdLst>
                <a:ahLst/>
                <a:cxnLst>
                  <a:cxn ang="0">
                    <a:pos x="connsiteX0" y="connsiteY0"/>
                  </a:cxn>
                  <a:cxn ang="0">
                    <a:pos x="connsiteX1" y="connsiteY1"/>
                  </a:cxn>
                  <a:cxn ang="0">
                    <a:pos x="connsiteX2" y="connsiteY2"/>
                  </a:cxn>
                  <a:cxn ang="0">
                    <a:pos x="connsiteX3" y="connsiteY3"/>
                  </a:cxn>
                </a:cxnLst>
                <a:rect l="l" t="t" r="r" b="b"/>
                <a:pathLst>
                  <a:path w="1960880" h="1066800">
                    <a:moveTo>
                      <a:pt x="0" y="995680"/>
                    </a:moveTo>
                    <a:lnTo>
                      <a:pt x="670560" y="0"/>
                    </a:lnTo>
                    <a:lnTo>
                      <a:pt x="1960880" y="1066800"/>
                    </a:lnTo>
                    <a:lnTo>
                      <a:pt x="0" y="995680"/>
                    </a:lnTo>
                    <a:close/>
                  </a:path>
                </a:pathLst>
              </a:custGeom>
              <a:ln w="63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cxnSp>
            <p:nvCxnSpPr>
              <p:cNvPr id="27" name="Straight Connector 26"/>
              <p:cNvCxnSpPr/>
              <p:nvPr/>
            </p:nvCxnSpPr>
            <p:spPr>
              <a:xfrm>
                <a:off x="1907704" y="2708920"/>
                <a:ext cx="0"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Freeform 29"/>
              <p:cNvSpPr/>
              <p:nvPr/>
            </p:nvSpPr>
            <p:spPr>
              <a:xfrm>
                <a:off x="1544320" y="2087880"/>
                <a:ext cx="533400" cy="88053"/>
              </a:xfrm>
              <a:custGeom>
                <a:avLst/>
                <a:gdLst>
                  <a:gd name="connsiteX0" fmla="*/ 0 w 533400"/>
                  <a:gd name="connsiteY0" fmla="*/ 20320 h 88053"/>
                  <a:gd name="connsiteX1" fmla="*/ 147320 w 533400"/>
                  <a:gd name="connsiteY1" fmla="*/ 71120 h 88053"/>
                  <a:gd name="connsiteX2" fmla="*/ 350520 w 533400"/>
                  <a:gd name="connsiteY2" fmla="*/ 76200 h 88053"/>
                  <a:gd name="connsiteX3" fmla="*/ 533400 w 533400"/>
                  <a:gd name="connsiteY3" fmla="*/ 0 h 88053"/>
                </a:gdLst>
                <a:ahLst/>
                <a:cxnLst>
                  <a:cxn ang="0">
                    <a:pos x="connsiteX0" y="connsiteY0"/>
                  </a:cxn>
                  <a:cxn ang="0">
                    <a:pos x="connsiteX1" y="connsiteY1"/>
                  </a:cxn>
                  <a:cxn ang="0">
                    <a:pos x="connsiteX2" y="connsiteY2"/>
                  </a:cxn>
                  <a:cxn ang="0">
                    <a:pos x="connsiteX3" y="connsiteY3"/>
                  </a:cxn>
                </a:cxnLst>
                <a:rect l="l" t="t" r="r" b="b"/>
                <a:pathLst>
                  <a:path w="533400" h="88053">
                    <a:moveTo>
                      <a:pt x="0" y="20320"/>
                    </a:moveTo>
                    <a:cubicBezTo>
                      <a:pt x="44450" y="41063"/>
                      <a:pt x="88900" y="61807"/>
                      <a:pt x="147320" y="71120"/>
                    </a:cubicBezTo>
                    <a:cubicBezTo>
                      <a:pt x="205740" y="80433"/>
                      <a:pt x="286173" y="88053"/>
                      <a:pt x="350520" y="76200"/>
                    </a:cubicBezTo>
                    <a:cubicBezTo>
                      <a:pt x="414867" y="64347"/>
                      <a:pt x="474133" y="32173"/>
                      <a:pt x="533400" y="0"/>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sp>
          <p:nvSpPr>
            <p:cNvPr id="39" name="Freeform 38"/>
            <p:cNvSpPr/>
            <p:nvPr/>
          </p:nvSpPr>
          <p:spPr>
            <a:xfrm>
              <a:off x="1578864" y="3261360"/>
              <a:ext cx="451104" cy="76200"/>
            </a:xfrm>
            <a:custGeom>
              <a:avLst/>
              <a:gdLst>
                <a:gd name="connsiteX0" fmla="*/ 0 w 451104"/>
                <a:gd name="connsiteY0" fmla="*/ 12192 h 76200"/>
                <a:gd name="connsiteX1" fmla="*/ 146304 w 451104"/>
                <a:gd name="connsiteY1" fmla="*/ 67056 h 76200"/>
                <a:gd name="connsiteX2" fmla="*/ 286512 w 451104"/>
                <a:gd name="connsiteY2" fmla="*/ 67056 h 76200"/>
                <a:gd name="connsiteX3" fmla="*/ 384048 w 451104"/>
                <a:gd name="connsiteY3" fmla="*/ 42672 h 76200"/>
                <a:gd name="connsiteX4" fmla="*/ 451104 w 451104"/>
                <a:gd name="connsiteY4" fmla="*/ 0 h 76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1104" h="76200">
                  <a:moveTo>
                    <a:pt x="0" y="12192"/>
                  </a:moveTo>
                  <a:cubicBezTo>
                    <a:pt x="49276" y="35052"/>
                    <a:pt x="98552" y="57912"/>
                    <a:pt x="146304" y="67056"/>
                  </a:cubicBezTo>
                  <a:cubicBezTo>
                    <a:pt x="194056" y="76200"/>
                    <a:pt x="246888" y="71120"/>
                    <a:pt x="286512" y="67056"/>
                  </a:cubicBezTo>
                  <a:cubicBezTo>
                    <a:pt x="326136" y="62992"/>
                    <a:pt x="356616" y="53848"/>
                    <a:pt x="384048" y="42672"/>
                  </a:cubicBezTo>
                  <a:cubicBezTo>
                    <a:pt x="411480" y="31496"/>
                    <a:pt x="431292" y="15748"/>
                    <a:pt x="451104" y="0"/>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0" name="Freeform 39"/>
            <p:cNvSpPr/>
            <p:nvPr/>
          </p:nvSpPr>
          <p:spPr>
            <a:xfrm>
              <a:off x="2609088" y="3822192"/>
              <a:ext cx="97536" cy="256032"/>
            </a:xfrm>
            <a:custGeom>
              <a:avLst/>
              <a:gdLst>
                <a:gd name="connsiteX0" fmla="*/ 0 w 97536"/>
                <a:gd name="connsiteY0" fmla="*/ 256032 h 256032"/>
                <a:gd name="connsiteX1" fmla="*/ 18288 w 97536"/>
                <a:gd name="connsiteY1" fmla="*/ 140208 h 256032"/>
                <a:gd name="connsiteX2" fmla="*/ 48768 w 97536"/>
                <a:gd name="connsiteY2" fmla="*/ 60960 h 256032"/>
                <a:gd name="connsiteX3" fmla="*/ 97536 w 97536"/>
                <a:gd name="connsiteY3" fmla="*/ 0 h 256032"/>
              </a:gdLst>
              <a:ahLst/>
              <a:cxnLst>
                <a:cxn ang="0">
                  <a:pos x="connsiteX0" y="connsiteY0"/>
                </a:cxn>
                <a:cxn ang="0">
                  <a:pos x="connsiteX1" y="connsiteY1"/>
                </a:cxn>
                <a:cxn ang="0">
                  <a:pos x="connsiteX2" y="connsiteY2"/>
                </a:cxn>
                <a:cxn ang="0">
                  <a:pos x="connsiteX3" y="connsiteY3"/>
                </a:cxn>
              </a:cxnLst>
              <a:rect l="l" t="t" r="r" b="b"/>
              <a:pathLst>
                <a:path w="97536" h="256032">
                  <a:moveTo>
                    <a:pt x="0" y="256032"/>
                  </a:moveTo>
                  <a:cubicBezTo>
                    <a:pt x="5080" y="214376"/>
                    <a:pt x="10160" y="172720"/>
                    <a:pt x="18288" y="140208"/>
                  </a:cubicBezTo>
                  <a:cubicBezTo>
                    <a:pt x="26416" y="107696"/>
                    <a:pt x="35560" y="84328"/>
                    <a:pt x="48768" y="60960"/>
                  </a:cubicBezTo>
                  <a:cubicBezTo>
                    <a:pt x="61976" y="37592"/>
                    <a:pt x="79756" y="18796"/>
                    <a:pt x="97536" y="0"/>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grpSp>
        <p:nvGrpSpPr>
          <p:cNvPr id="42" name="Group 41"/>
          <p:cNvGrpSpPr/>
          <p:nvPr/>
        </p:nvGrpSpPr>
        <p:grpSpPr>
          <a:xfrm rot="10800000">
            <a:off x="2771800" y="3140968"/>
            <a:ext cx="1960880" cy="1116464"/>
            <a:chOff x="1076960" y="3032616"/>
            <a:chExt cx="1960880" cy="1116464"/>
          </a:xfrm>
        </p:grpSpPr>
        <p:grpSp>
          <p:nvGrpSpPr>
            <p:cNvPr id="43" name="Group 42"/>
            <p:cNvGrpSpPr/>
            <p:nvPr/>
          </p:nvGrpSpPr>
          <p:grpSpPr>
            <a:xfrm>
              <a:off x="1076960" y="3032616"/>
              <a:ext cx="1960880" cy="1116464"/>
              <a:chOff x="1076960" y="1808480"/>
              <a:chExt cx="1960880" cy="1116464"/>
            </a:xfrm>
          </p:grpSpPr>
          <p:sp>
            <p:nvSpPr>
              <p:cNvPr id="46" name="Freeform 45"/>
              <p:cNvSpPr/>
              <p:nvPr/>
            </p:nvSpPr>
            <p:spPr>
              <a:xfrm>
                <a:off x="1076960" y="1808480"/>
                <a:ext cx="1960880" cy="1066800"/>
              </a:xfrm>
              <a:custGeom>
                <a:avLst/>
                <a:gdLst>
                  <a:gd name="connsiteX0" fmla="*/ 0 w 1960880"/>
                  <a:gd name="connsiteY0" fmla="*/ 995680 h 1066800"/>
                  <a:gd name="connsiteX1" fmla="*/ 670560 w 1960880"/>
                  <a:gd name="connsiteY1" fmla="*/ 0 h 1066800"/>
                  <a:gd name="connsiteX2" fmla="*/ 1960880 w 1960880"/>
                  <a:gd name="connsiteY2" fmla="*/ 1066800 h 1066800"/>
                  <a:gd name="connsiteX3" fmla="*/ 0 w 1960880"/>
                  <a:gd name="connsiteY3" fmla="*/ 995680 h 1066800"/>
                </a:gdLst>
                <a:ahLst/>
                <a:cxnLst>
                  <a:cxn ang="0">
                    <a:pos x="connsiteX0" y="connsiteY0"/>
                  </a:cxn>
                  <a:cxn ang="0">
                    <a:pos x="connsiteX1" y="connsiteY1"/>
                  </a:cxn>
                  <a:cxn ang="0">
                    <a:pos x="connsiteX2" y="connsiteY2"/>
                  </a:cxn>
                  <a:cxn ang="0">
                    <a:pos x="connsiteX3" y="connsiteY3"/>
                  </a:cxn>
                </a:cxnLst>
                <a:rect l="l" t="t" r="r" b="b"/>
                <a:pathLst>
                  <a:path w="1960880" h="1066800">
                    <a:moveTo>
                      <a:pt x="0" y="995680"/>
                    </a:moveTo>
                    <a:lnTo>
                      <a:pt x="670560" y="0"/>
                    </a:lnTo>
                    <a:lnTo>
                      <a:pt x="1960880" y="1066800"/>
                    </a:lnTo>
                    <a:lnTo>
                      <a:pt x="0" y="995680"/>
                    </a:lnTo>
                    <a:close/>
                  </a:path>
                </a:pathLst>
              </a:custGeom>
              <a:ln w="63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cxnSp>
            <p:nvCxnSpPr>
              <p:cNvPr id="47" name="Straight Connector 46"/>
              <p:cNvCxnSpPr/>
              <p:nvPr/>
            </p:nvCxnSpPr>
            <p:spPr>
              <a:xfrm>
                <a:off x="1907704" y="2708920"/>
                <a:ext cx="0"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Freeform 47"/>
              <p:cNvSpPr/>
              <p:nvPr/>
            </p:nvSpPr>
            <p:spPr>
              <a:xfrm>
                <a:off x="1544320" y="2087880"/>
                <a:ext cx="533400" cy="88053"/>
              </a:xfrm>
              <a:custGeom>
                <a:avLst/>
                <a:gdLst>
                  <a:gd name="connsiteX0" fmla="*/ 0 w 533400"/>
                  <a:gd name="connsiteY0" fmla="*/ 20320 h 88053"/>
                  <a:gd name="connsiteX1" fmla="*/ 147320 w 533400"/>
                  <a:gd name="connsiteY1" fmla="*/ 71120 h 88053"/>
                  <a:gd name="connsiteX2" fmla="*/ 350520 w 533400"/>
                  <a:gd name="connsiteY2" fmla="*/ 76200 h 88053"/>
                  <a:gd name="connsiteX3" fmla="*/ 533400 w 533400"/>
                  <a:gd name="connsiteY3" fmla="*/ 0 h 88053"/>
                </a:gdLst>
                <a:ahLst/>
                <a:cxnLst>
                  <a:cxn ang="0">
                    <a:pos x="connsiteX0" y="connsiteY0"/>
                  </a:cxn>
                  <a:cxn ang="0">
                    <a:pos x="connsiteX1" y="connsiteY1"/>
                  </a:cxn>
                  <a:cxn ang="0">
                    <a:pos x="connsiteX2" y="connsiteY2"/>
                  </a:cxn>
                  <a:cxn ang="0">
                    <a:pos x="connsiteX3" y="connsiteY3"/>
                  </a:cxn>
                </a:cxnLst>
                <a:rect l="l" t="t" r="r" b="b"/>
                <a:pathLst>
                  <a:path w="533400" h="88053">
                    <a:moveTo>
                      <a:pt x="0" y="20320"/>
                    </a:moveTo>
                    <a:cubicBezTo>
                      <a:pt x="44450" y="41063"/>
                      <a:pt x="88900" y="61807"/>
                      <a:pt x="147320" y="71120"/>
                    </a:cubicBezTo>
                    <a:cubicBezTo>
                      <a:pt x="205740" y="80433"/>
                      <a:pt x="286173" y="88053"/>
                      <a:pt x="350520" y="76200"/>
                    </a:cubicBezTo>
                    <a:cubicBezTo>
                      <a:pt x="414867" y="64347"/>
                      <a:pt x="474133" y="32173"/>
                      <a:pt x="533400" y="0"/>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sp>
          <p:nvSpPr>
            <p:cNvPr id="44" name="Freeform 43"/>
            <p:cNvSpPr/>
            <p:nvPr/>
          </p:nvSpPr>
          <p:spPr>
            <a:xfrm>
              <a:off x="1578864" y="3261360"/>
              <a:ext cx="451104" cy="76200"/>
            </a:xfrm>
            <a:custGeom>
              <a:avLst/>
              <a:gdLst>
                <a:gd name="connsiteX0" fmla="*/ 0 w 451104"/>
                <a:gd name="connsiteY0" fmla="*/ 12192 h 76200"/>
                <a:gd name="connsiteX1" fmla="*/ 146304 w 451104"/>
                <a:gd name="connsiteY1" fmla="*/ 67056 h 76200"/>
                <a:gd name="connsiteX2" fmla="*/ 286512 w 451104"/>
                <a:gd name="connsiteY2" fmla="*/ 67056 h 76200"/>
                <a:gd name="connsiteX3" fmla="*/ 384048 w 451104"/>
                <a:gd name="connsiteY3" fmla="*/ 42672 h 76200"/>
                <a:gd name="connsiteX4" fmla="*/ 451104 w 451104"/>
                <a:gd name="connsiteY4" fmla="*/ 0 h 76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1104" h="76200">
                  <a:moveTo>
                    <a:pt x="0" y="12192"/>
                  </a:moveTo>
                  <a:cubicBezTo>
                    <a:pt x="49276" y="35052"/>
                    <a:pt x="98552" y="57912"/>
                    <a:pt x="146304" y="67056"/>
                  </a:cubicBezTo>
                  <a:cubicBezTo>
                    <a:pt x="194056" y="76200"/>
                    <a:pt x="246888" y="71120"/>
                    <a:pt x="286512" y="67056"/>
                  </a:cubicBezTo>
                  <a:cubicBezTo>
                    <a:pt x="326136" y="62992"/>
                    <a:pt x="356616" y="53848"/>
                    <a:pt x="384048" y="42672"/>
                  </a:cubicBezTo>
                  <a:cubicBezTo>
                    <a:pt x="411480" y="31496"/>
                    <a:pt x="431292" y="15748"/>
                    <a:pt x="451104" y="0"/>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5" name="Freeform 44"/>
            <p:cNvSpPr/>
            <p:nvPr/>
          </p:nvSpPr>
          <p:spPr>
            <a:xfrm>
              <a:off x="2609088" y="3822192"/>
              <a:ext cx="97536" cy="256032"/>
            </a:xfrm>
            <a:custGeom>
              <a:avLst/>
              <a:gdLst>
                <a:gd name="connsiteX0" fmla="*/ 0 w 97536"/>
                <a:gd name="connsiteY0" fmla="*/ 256032 h 256032"/>
                <a:gd name="connsiteX1" fmla="*/ 18288 w 97536"/>
                <a:gd name="connsiteY1" fmla="*/ 140208 h 256032"/>
                <a:gd name="connsiteX2" fmla="*/ 48768 w 97536"/>
                <a:gd name="connsiteY2" fmla="*/ 60960 h 256032"/>
                <a:gd name="connsiteX3" fmla="*/ 97536 w 97536"/>
                <a:gd name="connsiteY3" fmla="*/ 0 h 256032"/>
              </a:gdLst>
              <a:ahLst/>
              <a:cxnLst>
                <a:cxn ang="0">
                  <a:pos x="connsiteX0" y="connsiteY0"/>
                </a:cxn>
                <a:cxn ang="0">
                  <a:pos x="connsiteX1" y="connsiteY1"/>
                </a:cxn>
                <a:cxn ang="0">
                  <a:pos x="connsiteX2" y="connsiteY2"/>
                </a:cxn>
                <a:cxn ang="0">
                  <a:pos x="connsiteX3" y="connsiteY3"/>
                </a:cxn>
              </a:cxnLst>
              <a:rect l="l" t="t" r="r" b="b"/>
              <a:pathLst>
                <a:path w="97536" h="256032">
                  <a:moveTo>
                    <a:pt x="0" y="256032"/>
                  </a:moveTo>
                  <a:cubicBezTo>
                    <a:pt x="5080" y="214376"/>
                    <a:pt x="10160" y="172720"/>
                    <a:pt x="18288" y="140208"/>
                  </a:cubicBezTo>
                  <a:cubicBezTo>
                    <a:pt x="26416" y="107696"/>
                    <a:pt x="35560" y="84328"/>
                    <a:pt x="48768" y="60960"/>
                  </a:cubicBezTo>
                  <a:cubicBezTo>
                    <a:pt x="61976" y="37592"/>
                    <a:pt x="79756" y="18796"/>
                    <a:pt x="97536" y="0"/>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sp>
        <p:nvSpPr>
          <p:cNvPr id="49" name="Rectangle 48"/>
          <p:cNvSpPr/>
          <p:nvPr/>
        </p:nvSpPr>
        <p:spPr>
          <a:xfrm>
            <a:off x="395536" y="4437112"/>
            <a:ext cx="504056" cy="3600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c</a:t>
            </a:r>
          </a:p>
        </p:txBody>
      </p:sp>
      <p:grpSp>
        <p:nvGrpSpPr>
          <p:cNvPr id="57" name="Group 56"/>
          <p:cNvGrpSpPr/>
          <p:nvPr/>
        </p:nvGrpSpPr>
        <p:grpSpPr>
          <a:xfrm>
            <a:off x="1115616" y="4437112"/>
            <a:ext cx="1960880" cy="1097900"/>
            <a:chOff x="1076960" y="1808480"/>
            <a:chExt cx="1960880" cy="1097900"/>
          </a:xfrm>
        </p:grpSpPr>
        <p:sp>
          <p:nvSpPr>
            <p:cNvPr id="58" name="Freeform 57"/>
            <p:cNvSpPr/>
            <p:nvPr/>
          </p:nvSpPr>
          <p:spPr>
            <a:xfrm>
              <a:off x="1076960" y="1808480"/>
              <a:ext cx="1960880" cy="1066800"/>
            </a:xfrm>
            <a:custGeom>
              <a:avLst/>
              <a:gdLst>
                <a:gd name="connsiteX0" fmla="*/ 0 w 1960880"/>
                <a:gd name="connsiteY0" fmla="*/ 995680 h 1066800"/>
                <a:gd name="connsiteX1" fmla="*/ 670560 w 1960880"/>
                <a:gd name="connsiteY1" fmla="*/ 0 h 1066800"/>
                <a:gd name="connsiteX2" fmla="*/ 1960880 w 1960880"/>
                <a:gd name="connsiteY2" fmla="*/ 1066800 h 1066800"/>
                <a:gd name="connsiteX3" fmla="*/ 0 w 1960880"/>
                <a:gd name="connsiteY3" fmla="*/ 995680 h 1066800"/>
              </a:gdLst>
              <a:ahLst/>
              <a:cxnLst>
                <a:cxn ang="0">
                  <a:pos x="connsiteX0" y="connsiteY0"/>
                </a:cxn>
                <a:cxn ang="0">
                  <a:pos x="connsiteX1" y="connsiteY1"/>
                </a:cxn>
                <a:cxn ang="0">
                  <a:pos x="connsiteX2" y="connsiteY2"/>
                </a:cxn>
                <a:cxn ang="0">
                  <a:pos x="connsiteX3" y="connsiteY3"/>
                </a:cxn>
              </a:cxnLst>
              <a:rect l="l" t="t" r="r" b="b"/>
              <a:pathLst>
                <a:path w="1960880" h="1066800">
                  <a:moveTo>
                    <a:pt x="0" y="995680"/>
                  </a:moveTo>
                  <a:lnTo>
                    <a:pt x="670560" y="0"/>
                  </a:lnTo>
                  <a:lnTo>
                    <a:pt x="1960880" y="1066800"/>
                  </a:lnTo>
                  <a:lnTo>
                    <a:pt x="0" y="995680"/>
                  </a:lnTo>
                  <a:close/>
                </a:path>
              </a:pathLst>
            </a:custGeom>
            <a:ln w="63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cxnSp>
          <p:nvCxnSpPr>
            <p:cNvPr id="59" name="Straight Connector 58"/>
            <p:cNvCxnSpPr/>
            <p:nvPr/>
          </p:nvCxnSpPr>
          <p:spPr>
            <a:xfrm>
              <a:off x="1331640" y="2204864"/>
              <a:ext cx="216024"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2157224" y="2138680"/>
              <a:ext cx="144016"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flipV="1">
              <a:off x="2195736" y="2179464"/>
              <a:ext cx="144016"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1739979" y="2758326"/>
              <a:ext cx="0"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1797040" y="2762364"/>
              <a:ext cx="0"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1862951" y="2762364"/>
              <a:ext cx="0"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7" name="Group 66"/>
          <p:cNvGrpSpPr/>
          <p:nvPr/>
        </p:nvGrpSpPr>
        <p:grpSpPr>
          <a:xfrm rot="10504837">
            <a:off x="2671247" y="4447158"/>
            <a:ext cx="1960880" cy="1097900"/>
            <a:chOff x="1076960" y="1808480"/>
            <a:chExt cx="1960880" cy="1097900"/>
          </a:xfrm>
        </p:grpSpPr>
        <p:sp>
          <p:nvSpPr>
            <p:cNvPr id="68" name="Freeform 67"/>
            <p:cNvSpPr/>
            <p:nvPr/>
          </p:nvSpPr>
          <p:spPr>
            <a:xfrm>
              <a:off x="1076960" y="1808480"/>
              <a:ext cx="1960880" cy="1066800"/>
            </a:xfrm>
            <a:custGeom>
              <a:avLst/>
              <a:gdLst>
                <a:gd name="connsiteX0" fmla="*/ 0 w 1960880"/>
                <a:gd name="connsiteY0" fmla="*/ 995680 h 1066800"/>
                <a:gd name="connsiteX1" fmla="*/ 670560 w 1960880"/>
                <a:gd name="connsiteY1" fmla="*/ 0 h 1066800"/>
                <a:gd name="connsiteX2" fmla="*/ 1960880 w 1960880"/>
                <a:gd name="connsiteY2" fmla="*/ 1066800 h 1066800"/>
                <a:gd name="connsiteX3" fmla="*/ 0 w 1960880"/>
                <a:gd name="connsiteY3" fmla="*/ 995680 h 1066800"/>
              </a:gdLst>
              <a:ahLst/>
              <a:cxnLst>
                <a:cxn ang="0">
                  <a:pos x="connsiteX0" y="connsiteY0"/>
                </a:cxn>
                <a:cxn ang="0">
                  <a:pos x="connsiteX1" y="connsiteY1"/>
                </a:cxn>
                <a:cxn ang="0">
                  <a:pos x="connsiteX2" y="connsiteY2"/>
                </a:cxn>
                <a:cxn ang="0">
                  <a:pos x="connsiteX3" y="connsiteY3"/>
                </a:cxn>
              </a:cxnLst>
              <a:rect l="l" t="t" r="r" b="b"/>
              <a:pathLst>
                <a:path w="1960880" h="1066800">
                  <a:moveTo>
                    <a:pt x="0" y="995680"/>
                  </a:moveTo>
                  <a:lnTo>
                    <a:pt x="670560" y="0"/>
                  </a:lnTo>
                  <a:lnTo>
                    <a:pt x="1960880" y="1066800"/>
                  </a:lnTo>
                  <a:lnTo>
                    <a:pt x="0" y="995680"/>
                  </a:lnTo>
                  <a:close/>
                </a:path>
              </a:pathLst>
            </a:custGeom>
            <a:ln w="63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cxnSp>
          <p:nvCxnSpPr>
            <p:cNvPr id="69" name="Straight Connector 68"/>
            <p:cNvCxnSpPr/>
            <p:nvPr/>
          </p:nvCxnSpPr>
          <p:spPr>
            <a:xfrm>
              <a:off x="1331640" y="2204864"/>
              <a:ext cx="216024"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flipV="1">
              <a:off x="2157224" y="2138680"/>
              <a:ext cx="144016"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V="1">
              <a:off x="2195736" y="2179464"/>
              <a:ext cx="144016"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1739979" y="2758326"/>
              <a:ext cx="0"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1797040" y="2762364"/>
              <a:ext cx="0"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1862951" y="2762364"/>
              <a:ext cx="0"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5" name="TextBox 74"/>
          <p:cNvSpPr txBox="1"/>
          <p:nvPr/>
        </p:nvSpPr>
        <p:spPr>
          <a:xfrm>
            <a:off x="4932040" y="4509120"/>
            <a:ext cx="3384376" cy="800219"/>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2800" b="1" dirty="0"/>
              <a:t>SSS</a:t>
            </a:r>
          </a:p>
          <a:p>
            <a:r>
              <a:rPr lang="en-GB" dirty="0"/>
              <a:t>Three sides.</a:t>
            </a:r>
          </a:p>
        </p:txBody>
      </p:sp>
      <p:sp>
        <p:nvSpPr>
          <p:cNvPr id="76" name="Rectangle 75"/>
          <p:cNvSpPr/>
          <p:nvPr/>
        </p:nvSpPr>
        <p:spPr>
          <a:xfrm>
            <a:off x="395536" y="5661248"/>
            <a:ext cx="504056" cy="3600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d</a:t>
            </a:r>
          </a:p>
        </p:txBody>
      </p:sp>
      <p:grpSp>
        <p:nvGrpSpPr>
          <p:cNvPr id="87" name="Group 86"/>
          <p:cNvGrpSpPr/>
          <p:nvPr/>
        </p:nvGrpSpPr>
        <p:grpSpPr>
          <a:xfrm rot="16200000">
            <a:off x="2663788" y="5841268"/>
            <a:ext cx="1080120" cy="720080"/>
            <a:chOff x="1331640" y="5661248"/>
            <a:chExt cx="1728192" cy="1038592"/>
          </a:xfrm>
        </p:grpSpPr>
        <p:sp>
          <p:nvSpPr>
            <p:cNvPr id="88" name="Right Triangle 87"/>
            <p:cNvSpPr/>
            <p:nvPr/>
          </p:nvSpPr>
          <p:spPr>
            <a:xfrm>
              <a:off x="1331640" y="5661248"/>
              <a:ext cx="1728192" cy="936104"/>
            </a:xfrm>
            <a:prstGeom prst="rtTriangle">
              <a:avLst/>
            </a:prstGeom>
            <a:ln w="9525"/>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9" name="Rectangle 88"/>
            <p:cNvSpPr/>
            <p:nvPr/>
          </p:nvSpPr>
          <p:spPr>
            <a:xfrm>
              <a:off x="1331640" y="6381328"/>
              <a:ext cx="216024" cy="216024"/>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cxnSp>
          <p:nvCxnSpPr>
            <p:cNvPr id="90" name="Straight Connector 89"/>
            <p:cNvCxnSpPr/>
            <p:nvPr/>
          </p:nvCxnSpPr>
          <p:spPr>
            <a:xfrm flipV="1">
              <a:off x="2123728" y="6021288"/>
              <a:ext cx="144016"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flipV="1">
              <a:off x="1949614" y="6483816"/>
              <a:ext cx="0"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flipV="1">
              <a:off x="2009810" y="6481911"/>
              <a:ext cx="0"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3" name="Group 92"/>
          <p:cNvGrpSpPr/>
          <p:nvPr/>
        </p:nvGrpSpPr>
        <p:grpSpPr>
          <a:xfrm>
            <a:off x="1619672" y="5805264"/>
            <a:ext cx="1080120" cy="720080"/>
            <a:chOff x="1331640" y="5661248"/>
            <a:chExt cx="1728192" cy="1038592"/>
          </a:xfrm>
        </p:grpSpPr>
        <p:sp>
          <p:nvSpPr>
            <p:cNvPr id="94" name="Right Triangle 93"/>
            <p:cNvSpPr/>
            <p:nvPr/>
          </p:nvSpPr>
          <p:spPr>
            <a:xfrm>
              <a:off x="1331640" y="5661248"/>
              <a:ext cx="1728192" cy="936104"/>
            </a:xfrm>
            <a:prstGeom prst="rtTriangle">
              <a:avLst/>
            </a:prstGeom>
            <a:ln w="9525"/>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5" name="Rectangle 94"/>
            <p:cNvSpPr/>
            <p:nvPr/>
          </p:nvSpPr>
          <p:spPr>
            <a:xfrm>
              <a:off x="1331640" y="6381328"/>
              <a:ext cx="216024" cy="216024"/>
            </a:xfrm>
            <a:prstGeom prst="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cxnSp>
          <p:nvCxnSpPr>
            <p:cNvPr id="96" name="Straight Connector 95"/>
            <p:cNvCxnSpPr/>
            <p:nvPr/>
          </p:nvCxnSpPr>
          <p:spPr>
            <a:xfrm flipV="1">
              <a:off x="2123728" y="6021288"/>
              <a:ext cx="144016"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flipV="1">
              <a:off x="1949614" y="6483816"/>
              <a:ext cx="0"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V="1">
              <a:off x="2009810" y="6481911"/>
              <a:ext cx="0"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9" name="TextBox 98"/>
          <p:cNvSpPr txBox="1"/>
          <p:nvPr/>
        </p:nvSpPr>
        <p:spPr>
          <a:xfrm>
            <a:off x="4932040" y="5733256"/>
            <a:ext cx="3384376" cy="1077218"/>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2800" b="1" dirty="0"/>
              <a:t>RHS</a:t>
            </a:r>
          </a:p>
          <a:p>
            <a:r>
              <a:rPr lang="en-GB" dirty="0"/>
              <a:t>Right-angle, hypotenuse and another side.</a:t>
            </a:r>
          </a:p>
        </p:txBody>
      </p:sp>
      <p:sp>
        <p:nvSpPr>
          <p:cNvPr id="100" name="Rectangle 99"/>
          <p:cNvSpPr/>
          <p:nvPr/>
        </p:nvSpPr>
        <p:spPr>
          <a:xfrm>
            <a:off x="4932040" y="1772816"/>
            <a:ext cx="3480439" cy="110754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01" name="Rectangle 100"/>
          <p:cNvSpPr/>
          <p:nvPr/>
        </p:nvSpPr>
        <p:spPr>
          <a:xfrm>
            <a:off x="4932040" y="2996952"/>
            <a:ext cx="3499994" cy="128548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02" name="Rectangle 101"/>
          <p:cNvSpPr/>
          <p:nvPr/>
        </p:nvSpPr>
        <p:spPr>
          <a:xfrm>
            <a:off x="4932040" y="4437112"/>
            <a:ext cx="3480440" cy="111024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03" name="Rectangle 102"/>
          <p:cNvSpPr/>
          <p:nvPr/>
        </p:nvSpPr>
        <p:spPr>
          <a:xfrm>
            <a:off x="4932040" y="5661247"/>
            <a:ext cx="3480440" cy="117687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8" name="TextBox 7"/>
          <p:cNvSpPr txBox="1"/>
          <p:nvPr/>
        </p:nvSpPr>
        <p:spPr>
          <a:xfrm>
            <a:off x="6150144" y="1254821"/>
            <a:ext cx="828092" cy="523220"/>
          </a:xfrm>
          <a:prstGeom prst="rect">
            <a:avLst/>
          </a:prstGeom>
          <a:noFill/>
        </p:spPr>
        <p:txBody>
          <a:bodyPr wrap="square" rtlCol="0">
            <a:spAutoFit/>
          </a:bodyPr>
          <a:lstStyle/>
          <a:p>
            <a:r>
              <a:rPr lang="en-GB" sz="2800" dirty="0">
                <a:latin typeface="Wingdings" panose="05000000000000000000" pitchFamily="2" charset="2"/>
              </a:rPr>
              <a:t>!</a:t>
            </a:r>
            <a:endParaRPr lang="en-GB" dirty="0">
              <a:latin typeface="Wingdings" panose="05000000000000000000" pitchFamily="2" charset="2"/>
            </a:endParaRPr>
          </a:p>
        </p:txBody>
      </p:sp>
    </p:spTree>
    <p:extLst>
      <p:ext uri="{BB962C8B-B14F-4D97-AF65-F5344CB8AC3E}">
        <p14:creationId xmlns:p14="http://schemas.microsoft.com/office/powerpoint/2010/main" val="233784589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0"/>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00"/>
                                        </p:tgtEl>
                                      </p:cBhvr>
                                    </p:animEffect>
                                    <p:set>
                                      <p:cBhvr>
                                        <p:cTn id="7" dur="1" fill="hold">
                                          <p:stCondLst>
                                            <p:cond delay="499"/>
                                          </p:stCondLst>
                                        </p:cTn>
                                        <p:tgtEl>
                                          <p:spTgt spid="100"/>
                                        </p:tgtEl>
                                        <p:attrNameLst>
                                          <p:attrName>style.visibility</p:attrName>
                                        </p:attrNameLst>
                                      </p:cBhvr>
                                      <p:to>
                                        <p:strVal val="hidden"/>
                                      </p:to>
                                    </p:set>
                                  </p:childTnLst>
                                </p:cTn>
                              </p:par>
                            </p:childTnLst>
                          </p:cTn>
                        </p:par>
                      </p:childTnLst>
                    </p:cTn>
                  </p:par>
                </p:childTnLst>
              </p:cTn>
              <p:nextCondLst>
                <p:cond evt="onClick" delay="0">
                  <p:tgtEl>
                    <p:spTgt spid="100"/>
                  </p:tgtEl>
                </p:cond>
              </p:nextCondLst>
            </p:seq>
            <p:seq concurrent="1" nextAc="seek">
              <p:cTn id="8" restart="whenNotActive" fill="hold" evtFilter="cancelBubble" nodeType="interactiveSeq">
                <p:stCondLst>
                  <p:cond evt="onClick" delay="0">
                    <p:tgtEl>
                      <p:spTgt spid="101"/>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101"/>
                                        </p:tgtEl>
                                      </p:cBhvr>
                                    </p:animEffect>
                                    <p:set>
                                      <p:cBhvr>
                                        <p:cTn id="13" dur="1" fill="hold">
                                          <p:stCondLst>
                                            <p:cond delay="499"/>
                                          </p:stCondLst>
                                        </p:cTn>
                                        <p:tgtEl>
                                          <p:spTgt spid="101"/>
                                        </p:tgtEl>
                                        <p:attrNameLst>
                                          <p:attrName>style.visibility</p:attrName>
                                        </p:attrNameLst>
                                      </p:cBhvr>
                                      <p:to>
                                        <p:strVal val="hidden"/>
                                      </p:to>
                                    </p:set>
                                  </p:childTnLst>
                                </p:cTn>
                              </p:par>
                            </p:childTnLst>
                          </p:cTn>
                        </p:par>
                      </p:childTnLst>
                    </p:cTn>
                  </p:par>
                </p:childTnLst>
              </p:cTn>
              <p:nextCondLst>
                <p:cond evt="onClick" delay="0">
                  <p:tgtEl>
                    <p:spTgt spid="101"/>
                  </p:tgtEl>
                </p:cond>
              </p:nextCondLst>
            </p:seq>
            <p:seq concurrent="1" nextAc="seek">
              <p:cTn id="14" restart="whenNotActive" fill="hold" evtFilter="cancelBubble" nodeType="interactiveSeq">
                <p:stCondLst>
                  <p:cond evt="onClick" delay="0">
                    <p:tgtEl>
                      <p:spTgt spid="102"/>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102"/>
                                        </p:tgtEl>
                                      </p:cBhvr>
                                    </p:animEffect>
                                    <p:set>
                                      <p:cBhvr>
                                        <p:cTn id="19" dur="1" fill="hold">
                                          <p:stCondLst>
                                            <p:cond delay="499"/>
                                          </p:stCondLst>
                                        </p:cTn>
                                        <p:tgtEl>
                                          <p:spTgt spid="102"/>
                                        </p:tgtEl>
                                        <p:attrNameLst>
                                          <p:attrName>style.visibility</p:attrName>
                                        </p:attrNameLst>
                                      </p:cBhvr>
                                      <p:to>
                                        <p:strVal val="hidden"/>
                                      </p:to>
                                    </p:set>
                                  </p:childTnLst>
                                </p:cTn>
                              </p:par>
                            </p:childTnLst>
                          </p:cTn>
                        </p:par>
                      </p:childTnLst>
                    </p:cTn>
                  </p:par>
                </p:childTnLst>
              </p:cTn>
              <p:nextCondLst>
                <p:cond evt="onClick" delay="0">
                  <p:tgtEl>
                    <p:spTgt spid="102"/>
                  </p:tgtEl>
                </p:cond>
              </p:nextCondLst>
            </p:seq>
            <p:seq concurrent="1" nextAc="seek">
              <p:cTn id="20" restart="whenNotActive" fill="hold" evtFilter="cancelBubble" nodeType="interactiveSeq">
                <p:stCondLst>
                  <p:cond evt="onClick" delay="0">
                    <p:tgtEl>
                      <p:spTgt spid="103"/>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103"/>
                                        </p:tgtEl>
                                      </p:cBhvr>
                                    </p:animEffect>
                                    <p:set>
                                      <p:cBhvr>
                                        <p:cTn id="25" dur="1" fill="hold">
                                          <p:stCondLst>
                                            <p:cond delay="499"/>
                                          </p:stCondLst>
                                        </p:cTn>
                                        <p:tgtEl>
                                          <p:spTgt spid="103"/>
                                        </p:tgtEl>
                                        <p:attrNameLst>
                                          <p:attrName>style.visibility</p:attrName>
                                        </p:attrNameLst>
                                      </p:cBhvr>
                                      <p:to>
                                        <p:strVal val="hidden"/>
                                      </p:to>
                                    </p:set>
                                  </p:childTnLst>
                                </p:cTn>
                              </p:par>
                            </p:childTnLst>
                          </p:cTn>
                        </p:par>
                      </p:childTnLst>
                    </p:cTn>
                  </p:par>
                </p:childTnLst>
              </p:cTn>
              <p:nextCondLst>
                <p:cond evt="onClick" delay="0">
                  <p:tgtEl>
                    <p:spTgt spid="103"/>
                  </p:tgtEl>
                </p:cond>
              </p:nextCondLst>
            </p:seq>
          </p:childTnLst>
        </p:cTn>
      </p:par>
    </p:tnLst>
    <p:bldLst>
      <p:bldP spid="100" grpId="0" animBg="1"/>
      <p:bldP spid="101" grpId="0" animBg="1"/>
      <p:bldP spid="102" grpId="0" animBg="1"/>
      <p:bldP spid="10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Proving congruence</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grpSp>
        <p:nvGrpSpPr>
          <p:cNvPr id="12" name="Group 11"/>
          <p:cNvGrpSpPr/>
          <p:nvPr/>
        </p:nvGrpSpPr>
        <p:grpSpPr>
          <a:xfrm rot="7845320">
            <a:off x="879186" y="3057921"/>
            <a:ext cx="3281171" cy="1830147"/>
            <a:chOff x="467544" y="4365104"/>
            <a:chExt cx="1368152" cy="605036"/>
          </a:xfrm>
        </p:grpSpPr>
        <p:cxnSp>
          <p:nvCxnSpPr>
            <p:cNvPr id="5" name="Straight Connector 4"/>
            <p:cNvCxnSpPr/>
            <p:nvPr/>
          </p:nvCxnSpPr>
          <p:spPr>
            <a:xfrm flipV="1">
              <a:off x="467544" y="4365104"/>
              <a:ext cx="936104" cy="5760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flipV="1">
              <a:off x="1403648" y="4365104"/>
              <a:ext cx="432048"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467544" y="4869160"/>
              <a:ext cx="1368152" cy="72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Freeform 7"/>
            <p:cNvSpPr/>
            <p:nvPr/>
          </p:nvSpPr>
          <p:spPr>
            <a:xfrm>
              <a:off x="691848" y="4806280"/>
              <a:ext cx="50800" cy="124460"/>
            </a:xfrm>
            <a:custGeom>
              <a:avLst/>
              <a:gdLst>
                <a:gd name="connsiteX0" fmla="*/ 50800 w 50800"/>
                <a:gd name="connsiteY0" fmla="*/ 124460 h 124460"/>
                <a:gd name="connsiteX1" fmla="*/ 15240 w 50800"/>
                <a:gd name="connsiteY1" fmla="*/ 22860 h 124460"/>
                <a:gd name="connsiteX2" fmla="*/ 0 w 50800"/>
                <a:gd name="connsiteY2" fmla="*/ 0 h 124460"/>
              </a:gdLst>
              <a:ahLst/>
              <a:cxnLst>
                <a:cxn ang="0">
                  <a:pos x="connsiteX0" y="connsiteY0"/>
                </a:cxn>
                <a:cxn ang="0">
                  <a:pos x="connsiteX1" y="connsiteY1"/>
                </a:cxn>
                <a:cxn ang="0">
                  <a:pos x="connsiteX2" y="connsiteY2"/>
                </a:cxn>
              </a:cxnLst>
              <a:rect l="l" t="t" r="r" b="b"/>
              <a:pathLst>
                <a:path w="50800" h="124460">
                  <a:moveTo>
                    <a:pt x="50800" y="124460"/>
                  </a:moveTo>
                  <a:cubicBezTo>
                    <a:pt x="37253" y="84031"/>
                    <a:pt x="23707" y="43603"/>
                    <a:pt x="15240" y="22860"/>
                  </a:cubicBezTo>
                  <a:cubicBezTo>
                    <a:pt x="6773" y="2117"/>
                    <a:pt x="3386" y="1058"/>
                    <a:pt x="0" y="0"/>
                  </a:cubicBez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en-GB"/>
            </a:p>
          </p:txBody>
        </p:sp>
        <p:cxnSp>
          <p:nvCxnSpPr>
            <p:cNvPr id="9" name="Straight Connector 8"/>
            <p:cNvCxnSpPr/>
            <p:nvPr/>
          </p:nvCxnSpPr>
          <p:spPr>
            <a:xfrm rot="13754680" flipH="1">
              <a:off x="1603706" y="4549908"/>
              <a:ext cx="5257" cy="1060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flipV="1">
              <a:off x="1107316" y="4853300"/>
              <a:ext cx="7620" cy="1168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1144444" y="4851380"/>
              <a:ext cx="7620" cy="1168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 name="TextBox 12"/>
          <p:cNvSpPr txBox="1"/>
          <p:nvPr/>
        </p:nvSpPr>
        <p:spPr>
          <a:xfrm>
            <a:off x="3491880" y="1700808"/>
            <a:ext cx="4536504" cy="2031325"/>
          </a:xfrm>
          <a:prstGeom prst="rect">
            <a:avLst/>
          </a:prstGeom>
          <a:solidFill>
            <a:schemeClr val="bg1"/>
          </a:solidFill>
          <a:effectLst>
            <a:outerShdw blurRad="50800" dist="38100" dir="5400000" algn="t" rotWithShape="0">
              <a:prstClr val="black">
                <a:alpha val="40000"/>
              </a:prstClr>
            </a:outerShdw>
          </a:effectLst>
        </p:spPr>
        <p:txBody>
          <a:bodyPr wrap="square" rtlCol="0">
            <a:spAutoFit/>
          </a:bodyPr>
          <a:lstStyle/>
          <a:p>
            <a:r>
              <a:rPr lang="en-GB" dirty="0"/>
              <a:t>Why is it not sufficient to show two sides are the same and an angle are the same if the side is not </a:t>
            </a:r>
            <a:r>
              <a:rPr lang="en-GB" b="1" dirty="0"/>
              <a:t>included</a:t>
            </a:r>
            <a:r>
              <a:rPr lang="en-GB" dirty="0"/>
              <a:t>?</a:t>
            </a:r>
          </a:p>
          <a:p>
            <a:endParaRPr lang="en-GB" dirty="0"/>
          </a:p>
          <a:p>
            <a:r>
              <a:rPr lang="en-GB" dirty="0"/>
              <a:t>Try and draw a triangle with the same side lengths and indicated angle, but that is not congruent to this one.</a:t>
            </a:r>
          </a:p>
        </p:txBody>
      </p:sp>
      <p:grpSp>
        <p:nvGrpSpPr>
          <p:cNvPr id="14" name="Group 13"/>
          <p:cNvGrpSpPr/>
          <p:nvPr/>
        </p:nvGrpSpPr>
        <p:grpSpPr>
          <a:xfrm rot="7845320">
            <a:off x="799267" y="2924277"/>
            <a:ext cx="3505539" cy="1856853"/>
            <a:chOff x="373989" y="4378572"/>
            <a:chExt cx="1461707" cy="613865"/>
          </a:xfrm>
        </p:grpSpPr>
        <p:cxnSp>
          <p:nvCxnSpPr>
            <p:cNvPr id="15" name="Straight Connector 14"/>
            <p:cNvCxnSpPr/>
            <p:nvPr/>
          </p:nvCxnSpPr>
          <p:spPr>
            <a:xfrm rot="13754680" flipH="1">
              <a:off x="809440" y="4264576"/>
              <a:ext cx="41454" cy="912356"/>
            </a:xfrm>
            <a:prstGeom prst="line">
              <a:avLst/>
            </a:prstGeom>
            <a:ln/>
          </p:spPr>
          <p:style>
            <a:lnRef idx="3">
              <a:schemeClr val="accent2"/>
            </a:lnRef>
            <a:fillRef idx="0">
              <a:schemeClr val="accent2"/>
            </a:fillRef>
            <a:effectRef idx="2">
              <a:schemeClr val="accent2"/>
            </a:effectRef>
            <a:fontRef idx="minor">
              <a:schemeClr val="tx1"/>
            </a:fontRef>
          </p:style>
        </p:cxnSp>
        <p:cxnSp>
          <p:nvCxnSpPr>
            <p:cNvPr id="16" name="Straight Connector 15"/>
            <p:cNvCxnSpPr/>
            <p:nvPr/>
          </p:nvCxnSpPr>
          <p:spPr>
            <a:xfrm rot="13754680" flipV="1">
              <a:off x="1204548" y="4591132"/>
              <a:ext cx="613865" cy="188746"/>
            </a:xfrm>
            <a:prstGeom prst="line">
              <a:avLst/>
            </a:prstGeom>
            <a:ln/>
          </p:spPr>
          <p:style>
            <a:lnRef idx="3">
              <a:schemeClr val="accent2"/>
            </a:lnRef>
            <a:fillRef idx="0">
              <a:schemeClr val="accent2"/>
            </a:fillRef>
            <a:effectRef idx="2">
              <a:schemeClr val="accent2"/>
            </a:effectRef>
            <a:fontRef idx="minor">
              <a:schemeClr val="tx1"/>
            </a:fontRef>
          </p:style>
        </p:cxnSp>
        <p:cxnSp>
          <p:nvCxnSpPr>
            <p:cNvPr id="17" name="Straight Connector 16"/>
            <p:cNvCxnSpPr/>
            <p:nvPr/>
          </p:nvCxnSpPr>
          <p:spPr>
            <a:xfrm flipH="1">
              <a:off x="467544" y="4869160"/>
              <a:ext cx="1368152" cy="72008"/>
            </a:xfrm>
            <a:prstGeom prst="line">
              <a:avLst/>
            </a:prstGeom>
            <a:ln/>
          </p:spPr>
          <p:style>
            <a:lnRef idx="3">
              <a:schemeClr val="accent2"/>
            </a:lnRef>
            <a:fillRef idx="0">
              <a:schemeClr val="accent2"/>
            </a:fillRef>
            <a:effectRef idx="2">
              <a:schemeClr val="accent2"/>
            </a:effectRef>
            <a:fontRef idx="minor">
              <a:schemeClr val="tx1"/>
            </a:fontRef>
          </p:style>
        </p:cxnSp>
        <p:sp>
          <p:nvSpPr>
            <p:cNvPr id="18" name="Freeform 17"/>
            <p:cNvSpPr/>
            <p:nvPr/>
          </p:nvSpPr>
          <p:spPr>
            <a:xfrm>
              <a:off x="691848" y="4806280"/>
              <a:ext cx="50800" cy="124460"/>
            </a:xfrm>
            <a:custGeom>
              <a:avLst/>
              <a:gdLst>
                <a:gd name="connsiteX0" fmla="*/ 50800 w 50800"/>
                <a:gd name="connsiteY0" fmla="*/ 124460 h 124460"/>
                <a:gd name="connsiteX1" fmla="*/ 15240 w 50800"/>
                <a:gd name="connsiteY1" fmla="*/ 22860 h 124460"/>
                <a:gd name="connsiteX2" fmla="*/ 0 w 50800"/>
                <a:gd name="connsiteY2" fmla="*/ 0 h 124460"/>
              </a:gdLst>
              <a:ahLst/>
              <a:cxnLst>
                <a:cxn ang="0">
                  <a:pos x="connsiteX0" y="connsiteY0"/>
                </a:cxn>
                <a:cxn ang="0">
                  <a:pos x="connsiteX1" y="connsiteY1"/>
                </a:cxn>
                <a:cxn ang="0">
                  <a:pos x="connsiteX2" y="connsiteY2"/>
                </a:cxn>
              </a:cxnLst>
              <a:rect l="l" t="t" r="r" b="b"/>
              <a:pathLst>
                <a:path w="50800" h="124460">
                  <a:moveTo>
                    <a:pt x="50800" y="124460"/>
                  </a:moveTo>
                  <a:cubicBezTo>
                    <a:pt x="37253" y="84031"/>
                    <a:pt x="23707" y="43603"/>
                    <a:pt x="15240" y="22860"/>
                  </a:cubicBezTo>
                  <a:cubicBezTo>
                    <a:pt x="6773" y="2117"/>
                    <a:pt x="3386" y="1058"/>
                    <a:pt x="0" y="0"/>
                  </a:cubicBezTo>
                </a:path>
              </a:pathLst>
            </a:cu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n-GB"/>
            </a:p>
          </p:txBody>
        </p:sp>
        <p:cxnSp>
          <p:nvCxnSpPr>
            <p:cNvPr id="19" name="Straight Connector 18"/>
            <p:cNvCxnSpPr/>
            <p:nvPr/>
          </p:nvCxnSpPr>
          <p:spPr>
            <a:xfrm rot="13754680">
              <a:off x="1478130" y="4637915"/>
              <a:ext cx="13143" cy="92833"/>
            </a:xfrm>
            <a:prstGeom prst="line">
              <a:avLst/>
            </a:prstGeom>
            <a:ln/>
          </p:spPr>
          <p:style>
            <a:lnRef idx="3">
              <a:schemeClr val="accent2"/>
            </a:lnRef>
            <a:fillRef idx="0">
              <a:schemeClr val="accent2"/>
            </a:fillRef>
            <a:effectRef idx="2">
              <a:schemeClr val="accent2"/>
            </a:effectRef>
            <a:fontRef idx="minor">
              <a:schemeClr val="tx1"/>
            </a:fontRef>
          </p:style>
        </p:cxnSp>
        <p:cxnSp>
          <p:nvCxnSpPr>
            <p:cNvPr id="20" name="Straight Connector 19"/>
            <p:cNvCxnSpPr/>
            <p:nvPr/>
          </p:nvCxnSpPr>
          <p:spPr>
            <a:xfrm flipH="1" flipV="1">
              <a:off x="1107316" y="4853300"/>
              <a:ext cx="7620" cy="116840"/>
            </a:xfrm>
            <a:prstGeom prst="line">
              <a:avLst/>
            </a:prstGeom>
            <a:ln/>
          </p:spPr>
          <p:style>
            <a:lnRef idx="3">
              <a:schemeClr val="accent2"/>
            </a:lnRef>
            <a:fillRef idx="0">
              <a:schemeClr val="accent2"/>
            </a:fillRef>
            <a:effectRef idx="2">
              <a:schemeClr val="accent2"/>
            </a:effectRef>
            <a:fontRef idx="minor">
              <a:schemeClr val="tx1"/>
            </a:fontRef>
          </p:style>
        </p:cxnSp>
        <p:cxnSp>
          <p:nvCxnSpPr>
            <p:cNvPr id="21" name="Straight Connector 20"/>
            <p:cNvCxnSpPr/>
            <p:nvPr/>
          </p:nvCxnSpPr>
          <p:spPr>
            <a:xfrm flipH="1" flipV="1">
              <a:off x="1144444" y="4851380"/>
              <a:ext cx="7620" cy="116840"/>
            </a:xfrm>
            <a:prstGeom prst="line">
              <a:avLst/>
            </a:prstGeom>
            <a:ln/>
          </p:spPr>
          <p:style>
            <a:lnRef idx="3">
              <a:schemeClr val="accent2"/>
            </a:lnRef>
            <a:fillRef idx="0">
              <a:schemeClr val="accent2"/>
            </a:fillRef>
            <a:effectRef idx="2">
              <a:schemeClr val="accent2"/>
            </a:effectRef>
            <a:fontRef idx="minor">
              <a:schemeClr val="tx1"/>
            </a:fontRef>
          </p:style>
        </p:cxnSp>
      </p:grpSp>
      <p:sp>
        <p:nvSpPr>
          <p:cNvPr id="28" name="Rectangle 27"/>
          <p:cNvSpPr/>
          <p:nvPr/>
        </p:nvSpPr>
        <p:spPr>
          <a:xfrm>
            <a:off x="4644008" y="4005064"/>
            <a:ext cx="2088232" cy="792088"/>
          </a:xfrm>
          <a:prstGeom prst="rect">
            <a:avLst/>
          </a:prstGeom>
          <a:scene3d>
            <a:camera prst="orthographicFront"/>
            <a:lightRig rig="threePt" dir="t"/>
          </a:scene3d>
          <a:sp3d>
            <a:bevelT w="114300" prst="artDeco"/>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t>Click to Reveal</a:t>
            </a:r>
          </a:p>
        </p:txBody>
      </p:sp>
      <p:sp>
        <p:nvSpPr>
          <p:cNvPr id="30" name="TextBox 29"/>
          <p:cNvSpPr txBox="1"/>
          <p:nvPr/>
        </p:nvSpPr>
        <p:spPr>
          <a:xfrm>
            <a:off x="3779912" y="5589240"/>
            <a:ext cx="3744416" cy="64633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en-GB" dirty="0"/>
              <a:t>In general, for “ASS”, there are always 2 possible triangles.</a:t>
            </a:r>
          </a:p>
        </p:txBody>
      </p:sp>
    </p:spTree>
    <p:extLst>
      <p:ext uri="{BB962C8B-B14F-4D97-AF65-F5344CB8AC3E}">
        <p14:creationId xmlns:p14="http://schemas.microsoft.com/office/powerpoint/2010/main" val="80731702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8"/>
                    </p:tgtEl>
                  </p:cond>
                </p:stCondLst>
                <p:endSync evt="end" delay="0">
                  <p:rtn val="all"/>
                </p:endSync>
                <p:childTnLst>
                  <p:par>
                    <p:cTn id="3" fill="hold">
                      <p:stCondLst>
                        <p:cond delay="0"/>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3000"/>
                                        <p:tgtEl>
                                          <p:spTgt spid="14"/>
                                        </p:tgtEl>
                                      </p:cBhvr>
                                    </p:animEffect>
                                  </p:childTnLst>
                                </p:cTn>
                              </p:par>
                            </p:childTnLst>
                          </p:cTn>
                        </p:par>
                        <p:par>
                          <p:cTn id="8" fill="hold">
                            <p:stCondLst>
                              <p:cond delay="3000"/>
                            </p:stCondLst>
                            <p:childTnLst>
                              <p:par>
                                <p:cTn id="9" presetID="10" presetClass="entr" presetSubtype="0" fill="hold" grpId="0" nodeType="afterEffect">
                                  <p:stCondLst>
                                    <p:cond delay="0"/>
                                  </p:stCondLst>
                                  <p:childTnLst>
                                    <p:set>
                                      <p:cBhvr>
                                        <p:cTn id="10" dur="1" fill="hold">
                                          <p:stCondLst>
                                            <p:cond delay="0"/>
                                          </p:stCondLst>
                                        </p:cTn>
                                        <p:tgtEl>
                                          <p:spTgt spid="30"/>
                                        </p:tgtEl>
                                        <p:attrNameLst>
                                          <p:attrName>style.visibility</p:attrName>
                                        </p:attrNameLst>
                                      </p:cBhvr>
                                      <p:to>
                                        <p:strVal val="visible"/>
                                      </p:to>
                                    </p:set>
                                    <p:animEffect transition="in" filter="fade">
                                      <p:cBhvr>
                                        <p:cTn id="11" dur="1000"/>
                                        <p:tgtEl>
                                          <p:spTgt spid="30"/>
                                        </p:tgtEl>
                                      </p:cBhvr>
                                    </p:animEffect>
                                  </p:childTnLst>
                                </p:cTn>
                              </p:par>
                            </p:childTnLst>
                          </p:cTn>
                        </p:par>
                      </p:childTnLst>
                    </p:cTn>
                  </p:par>
                </p:childTnLst>
              </p:cTn>
              <p:nextCondLst>
                <p:cond evt="onClick" delay="0">
                  <p:tgtEl>
                    <p:spTgt spid="28"/>
                  </p:tgtEl>
                </p:cond>
              </p:nextCondLst>
            </p:seq>
          </p:childTnLst>
        </p:cTn>
      </p:par>
    </p:tnLst>
    <p:bldLst>
      <p:bldP spid="3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Rectangle 164"/>
          <p:cNvSpPr/>
          <p:nvPr/>
        </p:nvSpPr>
        <p:spPr>
          <a:xfrm>
            <a:off x="0" y="3861048"/>
            <a:ext cx="2305878" cy="266429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6" name="Rectangle 165"/>
          <p:cNvSpPr/>
          <p:nvPr/>
        </p:nvSpPr>
        <p:spPr>
          <a:xfrm>
            <a:off x="2411760" y="3861048"/>
            <a:ext cx="2199997" cy="266429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7" name="Rectangle 166"/>
          <p:cNvSpPr/>
          <p:nvPr/>
        </p:nvSpPr>
        <p:spPr>
          <a:xfrm>
            <a:off x="4716016" y="3861048"/>
            <a:ext cx="2169813" cy="266429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8" name="Rectangle 167"/>
          <p:cNvSpPr/>
          <p:nvPr/>
        </p:nvSpPr>
        <p:spPr>
          <a:xfrm>
            <a:off x="6974188" y="3861048"/>
            <a:ext cx="2130056" cy="266429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4" name="Rectangle 163"/>
          <p:cNvSpPr/>
          <p:nvPr/>
        </p:nvSpPr>
        <p:spPr>
          <a:xfrm>
            <a:off x="6768445" y="1556792"/>
            <a:ext cx="2169910" cy="2016224"/>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3" name="Rectangle 162"/>
          <p:cNvSpPr/>
          <p:nvPr/>
        </p:nvSpPr>
        <p:spPr>
          <a:xfrm>
            <a:off x="2542205" y="1550756"/>
            <a:ext cx="2190051" cy="2016224"/>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2" name="Rectangle 161"/>
          <p:cNvSpPr/>
          <p:nvPr/>
        </p:nvSpPr>
        <p:spPr>
          <a:xfrm>
            <a:off x="93933" y="1550756"/>
            <a:ext cx="2376264" cy="2016224"/>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What type of proof</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323528" y="764704"/>
            <a:ext cx="8136904" cy="646331"/>
          </a:xfrm>
          <a:prstGeom prst="rect">
            <a:avLst/>
          </a:prstGeom>
          <a:noFill/>
        </p:spPr>
        <p:txBody>
          <a:bodyPr wrap="square" rtlCol="0">
            <a:spAutoFit/>
          </a:bodyPr>
          <a:lstStyle/>
          <a:p>
            <a:r>
              <a:rPr lang="en-GB" dirty="0"/>
              <a:t>For triangle, identify if showing the indicating things are equal (to another triangle) are sufficient to prove congruence, and if so, what type of proof we have.</a:t>
            </a:r>
          </a:p>
        </p:txBody>
      </p:sp>
      <p:cxnSp>
        <p:nvCxnSpPr>
          <p:cNvPr id="8" name="Straight Connector 7"/>
          <p:cNvCxnSpPr/>
          <p:nvPr/>
        </p:nvCxnSpPr>
        <p:spPr>
          <a:xfrm flipV="1">
            <a:off x="525981" y="1838788"/>
            <a:ext cx="936104" cy="5760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flipV="1">
            <a:off x="1462085" y="1838788"/>
            <a:ext cx="432048"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25981" y="2342844"/>
            <a:ext cx="1368152" cy="72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flipV="1">
            <a:off x="1020973" y="2005644"/>
            <a:ext cx="81280" cy="1371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flipV="1">
            <a:off x="1118763" y="2325684"/>
            <a:ext cx="5715" cy="1104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flipV="1">
            <a:off x="1158813" y="2323794"/>
            <a:ext cx="5715" cy="1104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1611817" y="2024694"/>
            <a:ext cx="78446" cy="686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1636199" y="2051364"/>
            <a:ext cx="80734" cy="682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1657154" y="2076129"/>
            <a:ext cx="86449" cy="7166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2974253" y="1838788"/>
            <a:ext cx="936104" cy="5760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flipV="1">
            <a:off x="3910357" y="1838788"/>
            <a:ext cx="432048"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H="1">
            <a:off x="2974253" y="2342844"/>
            <a:ext cx="1368152" cy="72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Freeform 37"/>
          <p:cNvSpPr/>
          <p:nvPr/>
        </p:nvSpPr>
        <p:spPr>
          <a:xfrm>
            <a:off x="3165125" y="2298632"/>
            <a:ext cx="57150" cy="118110"/>
          </a:xfrm>
          <a:custGeom>
            <a:avLst/>
            <a:gdLst>
              <a:gd name="connsiteX0" fmla="*/ 0 w 57150"/>
              <a:gd name="connsiteY0" fmla="*/ 0 h 118110"/>
              <a:gd name="connsiteX1" fmla="*/ 34290 w 57150"/>
              <a:gd name="connsiteY1" fmla="*/ 38100 h 118110"/>
              <a:gd name="connsiteX2" fmla="*/ 57150 w 57150"/>
              <a:gd name="connsiteY2" fmla="*/ 118110 h 118110"/>
            </a:gdLst>
            <a:ahLst/>
            <a:cxnLst>
              <a:cxn ang="0">
                <a:pos x="connsiteX0" y="connsiteY0"/>
              </a:cxn>
              <a:cxn ang="0">
                <a:pos x="connsiteX1" y="connsiteY1"/>
              </a:cxn>
              <a:cxn ang="0">
                <a:pos x="connsiteX2" y="connsiteY2"/>
              </a:cxn>
            </a:cxnLst>
            <a:rect l="l" t="t" r="r" b="b"/>
            <a:pathLst>
              <a:path w="57150" h="118110">
                <a:moveTo>
                  <a:pt x="0" y="0"/>
                </a:moveTo>
                <a:cubicBezTo>
                  <a:pt x="12382" y="9207"/>
                  <a:pt x="24765" y="18415"/>
                  <a:pt x="34290" y="38100"/>
                </a:cubicBezTo>
                <a:cubicBezTo>
                  <a:pt x="43815" y="57785"/>
                  <a:pt x="50482" y="87947"/>
                  <a:pt x="57150" y="11811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9" name="Freeform 38"/>
          <p:cNvSpPr/>
          <p:nvPr/>
        </p:nvSpPr>
        <p:spPr>
          <a:xfrm>
            <a:off x="3778535" y="1925252"/>
            <a:ext cx="240030" cy="43180"/>
          </a:xfrm>
          <a:custGeom>
            <a:avLst/>
            <a:gdLst>
              <a:gd name="connsiteX0" fmla="*/ 0 w 240030"/>
              <a:gd name="connsiteY0" fmla="*/ 0 h 43180"/>
              <a:gd name="connsiteX1" fmla="*/ 53340 w 240030"/>
              <a:gd name="connsiteY1" fmla="*/ 30480 h 43180"/>
              <a:gd name="connsiteX2" fmla="*/ 148590 w 240030"/>
              <a:gd name="connsiteY2" fmla="*/ 41910 h 43180"/>
              <a:gd name="connsiteX3" fmla="*/ 240030 w 240030"/>
              <a:gd name="connsiteY3" fmla="*/ 38100 h 43180"/>
            </a:gdLst>
            <a:ahLst/>
            <a:cxnLst>
              <a:cxn ang="0">
                <a:pos x="connsiteX0" y="connsiteY0"/>
              </a:cxn>
              <a:cxn ang="0">
                <a:pos x="connsiteX1" y="connsiteY1"/>
              </a:cxn>
              <a:cxn ang="0">
                <a:pos x="connsiteX2" y="connsiteY2"/>
              </a:cxn>
              <a:cxn ang="0">
                <a:pos x="connsiteX3" y="connsiteY3"/>
              </a:cxn>
            </a:cxnLst>
            <a:rect l="l" t="t" r="r" b="b"/>
            <a:pathLst>
              <a:path w="240030" h="43180">
                <a:moveTo>
                  <a:pt x="0" y="0"/>
                </a:moveTo>
                <a:cubicBezTo>
                  <a:pt x="14287" y="11747"/>
                  <a:pt x="28575" y="23495"/>
                  <a:pt x="53340" y="30480"/>
                </a:cubicBezTo>
                <a:cubicBezTo>
                  <a:pt x="78105" y="37465"/>
                  <a:pt x="117475" y="40640"/>
                  <a:pt x="148590" y="41910"/>
                </a:cubicBezTo>
                <a:cubicBezTo>
                  <a:pt x="179705" y="43180"/>
                  <a:pt x="209867" y="40640"/>
                  <a:pt x="240030" y="3810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0" name="Freeform 39"/>
          <p:cNvSpPr/>
          <p:nvPr/>
        </p:nvSpPr>
        <p:spPr>
          <a:xfrm>
            <a:off x="3751865" y="1944302"/>
            <a:ext cx="289560" cy="55245"/>
          </a:xfrm>
          <a:custGeom>
            <a:avLst/>
            <a:gdLst>
              <a:gd name="connsiteX0" fmla="*/ 0 w 289560"/>
              <a:gd name="connsiteY0" fmla="*/ 0 h 55245"/>
              <a:gd name="connsiteX1" fmla="*/ 57150 w 289560"/>
              <a:gd name="connsiteY1" fmla="*/ 38100 h 55245"/>
              <a:gd name="connsiteX2" fmla="*/ 163830 w 289560"/>
              <a:gd name="connsiteY2" fmla="*/ 53340 h 55245"/>
              <a:gd name="connsiteX3" fmla="*/ 232410 w 289560"/>
              <a:gd name="connsiteY3" fmla="*/ 49530 h 55245"/>
              <a:gd name="connsiteX4" fmla="*/ 289560 w 289560"/>
              <a:gd name="connsiteY4" fmla="*/ 41910 h 552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60" h="55245">
                <a:moveTo>
                  <a:pt x="0" y="0"/>
                </a:moveTo>
                <a:cubicBezTo>
                  <a:pt x="14922" y="14605"/>
                  <a:pt x="29845" y="29210"/>
                  <a:pt x="57150" y="38100"/>
                </a:cubicBezTo>
                <a:cubicBezTo>
                  <a:pt x="84455" y="46990"/>
                  <a:pt x="134620" y="51435"/>
                  <a:pt x="163830" y="53340"/>
                </a:cubicBezTo>
                <a:cubicBezTo>
                  <a:pt x="193040" y="55245"/>
                  <a:pt x="211455" y="51435"/>
                  <a:pt x="232410" y="49530"/>
                </a:cubicBezTo>
                <a:cubicBezTo>
                  <a:pt x="253365" y="47625"/>
                  <a:pt x="271462" y="44767"/>
                  <a:pt x="289560" y="4191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1" name="Freeform 40"/>
          <p:cNvSpPr/>
          <p:nvPr/>
        </p:nvSpPr>
        <p:spPr>
          <a:xfrm>
            <a:off x="4136040" y="2188142"/>
            <a:ext cx="73025" cy="171450"/>
          </a:xfrm>
          <a:custGeom>
            <a:avLst/>
            <a:gdLst>
              <a:gd name="connsiteX0" fmla="*/ 635 w 73025"/>
              <a:gd name="connsiteY0" fmla="*/ 171450 h 171450"/>
              <a:gd name="connsiteX1" fmla="*/ 4445 w 73025"/>
              <a:gd name="connsiteY1" fmla="*/ 110490 h 171450"/>
              <a:gd name="connsiteX2" fmla="*/ 27305 w 73025"/>
              <a:gd name="connsiteY2" fmla="*/ 49530 h 171450"/>
              <a:gd name="connsiteX3" fmla="*/ 73025 w 73025"/>
              <a:gd name="connsiteY3" fmla="*/ 0 h 171450"/>
            </a:gdLst>
            <a:ahLst/>
            <a:cxnLst>
              <a:cxn ang="0">
                <a:pos x="connsiteX0" y="connsiteY0"/>
              </a:cxn>
              <a:cxn ang="0">
                <a:pos x="connsiteX1" y="connsiteY1"/>
              </a:cxn>
              <a:cxn ang="0">
                <a:pos x="connsiteX2" y="connsiteY2"/>
              </a:cxn>
              <a:cxn ang="0">
                <a:pos x="connsiteX3" y="connsiteY3"/>
              </a:cxn>
            </a:cxnLst>
            <a:rect l="l" t="t" r="r" b="b"/>
            <a:pathLst>
              <a:path w="73025" h="171450">
                <a:moveTo>
                  <a:pt x="635" y="171450"/>
                </a:moveTo>
                <a:cubicBezTo>
                  <a:pt x="317" y="151130"/>
                  <a:pt x="0" y="130810"/>
                  <a:pt x="4445" y="110490"/>
                </a:cubicBezTo>
                <a:cubicBezTo>
                  <a:pt x="8890" y="90170"/>
                  <a:pt x="15875" y="67945"/>
                  <a:pt x="27305" y="49530"/>
                </a:cubicBezTo>
                <a:cubicBezTo>
                  <a:pt x="38735" y="31115"/>
                  <a:pt x="55880" y="15557"/>
                  <a:pt x="73025" y="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2" name="Freeform 41"/>
          <p:cNvSpPr/>
          <p:nvPr/>
        </p:nvSpPr>
        <p:spPr>
          <a:xfrm>
            <a:off x="4106195" y="2165282"/>
            <a:ext cx="87630" cy="198120"/>
          </a:xfrm>
          <a:custGeom>
            <a:avLst/>
            <a:gdLst>
              <a:gd name="connsiteX0" fmla="*/ 0 w 87630"/>
              <a:gd name="connsiteY0" fmla="*/ 198120 h 198120"/>
              <a:gd name="connsiteX1" fmla="*/ 19050 w 87630"/>
              <a:gd name="connsiteY1" fmla="*/ 91440 h 198120"/>
              <a:gd name="connsiteX2" fmla="*/ 60960 w 87630"/>
              <a:gd name="connsiteY2" fmla="*/ 19050 h 198120"/>
              <a:gd name="connsiteX3" fmla="*/ 87630 w 87630"/>
              <a:gd name="connsiteY3" fmla="*/ 0 h 198120"/>
            </a:gdLst>
            <a:ahLst/>
            <a:cxnLst>
              <a:cxn ang="0">
                <a:pos x="connsiteX0" y="connsiteY0"/>
              </a:cxn>
              <a:cxn ang="0">
                <a:pos x="connsiteX1" y="connsiteY1"/>
              </a:cxn>
              <a:cxn ang="0">
                <a:pos x="connsiteX2" y="connsiteY2"/>
              </a:cxn>
              <a:cxn ang="0">
                <a:pos x="connsiteX3" y="connsiteY3"/>
              </a:cxn>
            </a:cxnLst>
            <a:rect l="l" t="t" r="r" b="b"/>
            <a:pathLst>
              <a:path w="87630" h="198120">
                <a:moveTo>
                  <a:pt x="0" y="198120"/>
                </a:moveTo>
                <a:cubicBezTo>
                  <a:pt x="4445" y="159702"/>
                  <a:pt x="8890" y="121285"/>
                  <a:pt x="19050" y="91440"/>
                </a:cubicBezTo>
                <a:cubicBezTo>
                  <a:pt x="29210" y="61595"/>
                  <a:pt x="49530" y="34290"/>
                  <a:pt x="60960" y="19050"/>
                </a:cubicBezTo>
                <a:cubicBezTo>
                  <a:pt x="72390" y="3810"/>
                  <a:pt x="80010" y="1905"/>
                  <a:pt x="87630" y="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3" name="Freeform 42"/>
          <p:cNvSpPr/>
          <p:nvPr/>
        </p:nvSpPr>
        <p:spPr>
          <a:xfrm>
            <a:off x="4075715" y="2134167"/>
            <a:ext cx="91440" cy="221615"/>
          </a:xfrm>
          <a:custGeom>
            <a:avLst/>
            <a:gdLst>
              <a:gd name="connsiteX0" fmla="*/ 0 w 91440"/>
              <a:gd name="connsiteY0" fmla="*/ 221615 h 221615"/>
              <a:gd name="connsiteX1" fmla="*/ 19050 w 91440"/>
              <a:gd name="connsiteY1" fmla="*/ 95885 h 221615"/>
              <a:gd name="connsiteX2" fmla="*/ 76200 w 91440"/>
              <a:gd name="connsiteY2" fmla="*/ 15875 h 221615"/>
              <a:gd name="connsiteX3" fmla="*/ 91440 w 91440"/>
              <a:gd name="connsiteY3" fmla="*/ 635 h 221615"/>
            </a:gdLst>
            <a:ahLst/>
            <a:cxnLst>
              <a:cxn ang="0">
                <a:pos x="connsiteX0" y="connsiteY0"/>
              </a:cxn>
              <a:cxn ang="0">
                <a:pos x="connsiteX1" y="connsiteY1"/>
              </a:cxn>
              <a:cxn ang="0">
                <a:pos x="connsiteX2" y="connsiteY2"/>
              </a:cxn>
              <a:cxn ang="0">
                <a:pos x="connsiteX3" y="connsiteY3"/>
              </a:cxn>
            </a:cxnLst>
            <a:rect l="l" t="t" r="r" b="b"/>
            <a:pathLst>
              <a:path w="91440" h="221615">
                <a:moveTo>
                  <a:pt x="0" y="221615"/>
                </a:moveTo>
                <a:cubicBezTo>
                  <a:pt x="3175" y="175895"/>
                  <a:pt x="6350" y="130175"/>
                  <a:pt x="19050" y="95885"/>
                </a:cubicBezTo>
                <a:cubicBezTo>
                  <a:pt x="31750" y="61595"/>
                  <a:pt x="64135" y="31750"/>
                  <a:pt x="76200" y="15875"/>
                </a:cubicBezTo>
                <a:cubicBezTo>
                  <a:pt x="88265" y="0"/>
                  <a:pt x="89852" y="317"/>
                  <a:pt x="91440" y="635"/>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44" name="Straight Connector 43"/>
          <p:cNvCxnSpPr/>
          <p:nvPr/>
        </p:nvCxnSpPr>
        <p:spPr>
          <a:xfrm flipV="1">
            <a:off x="7237099" y="1844824"/>
            <a:ext cx="936104" cy="5760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H="1" flipV="1">
            <a:off x="8173203" y="1844824"/>
            <a:ext cx="432048"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H="1">
            <a:off x="7237099" y="2348880"/>
            <a:ext cx="1368152" cy="72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3" name="Freeform 52"/>
          <p:cNvSpPr/>
          <p:nvPr/>
        </p:nvSpPr>
        <p:spPr>
          <a:xfrm>
            <a:off x="7461403" y="2286000"/>
            <a:ext cx="50800" cy="124460"/>
          </a:xfrm>
          <a:custGeom>
            <a:avLst/>
            <a:gdLst>
              <a:gd name="connsiteX0" fmla="*/ 50800 w 50800"/>
              <a:gd name="connsiteY0" fmla="*/ 124460 h 124460"/>
              <a:gd name="connsiteX1" fmla="*/ 15240 w 50800"/>
              <a:gd name="connsiteY1" fmla="*/ 22860 h 124460"/>
              <a:gd name="connsiteX2" fmla="*/ 0 w 50800"/>
              <a:gd name="connsiteY2" fmla="*/ 0 h 124460"/>
            </a:gdLst>
            <a:ahLst/>
            <a:cxnLst>
              <a:cxn ang="0">
                <a:pos x="connsiteX0" y="connsiteY0"/>
              </a:cxn>
              <a:cxn ang="0">
                <a:pos x="connsiteX1" y="connsiteY1"/>
              </a:cxn>
              <a:cxn ang="0">
                <a:pos x="connsiteX2" y="connsiteY2"/>
              </a:cxn>
            </a:cxnLst>
            <a:rect l="l" t="t" r="r" b="b"/>
            <a:pathLst>
              <a:path w="50800" h="124460">
                <a:moveTo>
                  <a:pt x="50800" y="124460"/>
                </a:moveTo>
                <a:cubicBezTo>
                  <a:pt x="37253" y="84031"/>
                  <a:pt x="23707" y="43603"/>
                  <a:pt x="15240" y="22860"/>
                </a:cubicBezTo>
                <a:cubicBezTo>
                  <a:pt x="6773" y="2117"/>
                  <a:pt x="3386" y="1058"/>
                  <a:pt x="0" y="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4" name="Freeform 53"/>
          <p:cNvSpPr/>
          <p:nvPr/>
        </p:nvSpPr>
        <p:spPr>
          <a:xfrm>
            <a:off x="8020203" y="1940560"/>
            <a:ext cx="256540" cy="45297"/>
          </a:xfrm>
          <a:custGeom>
            <a:avLst/>
            <a:gdLst>
              <a:gd name="connsiteX0" fmla="*/ 0 w 256540"/>
              <a:gd name="connsiteY0" fmla="*/ 0 h 45297"/>
              <a:gd name="connsiteX1" fmla="*/ 83820 w 256540"/>
              <a:gd name="connsiteY1" fmla="*/ 38100 h 45297"/>
              <a:gd name="connsiteX2" fmla="*/ 157480 w 256540"/>
              <a:gd name="connsiteY2" fmla="*/ 43180 h 45297"/>
              <a:gd name="connsiteX3" fmla="*/ 238760 w 256540"/>
              <a:gd name="connsiteY3" fmla="*/ 30480 h 45297"/>
              <a:gd name="connsiteX4" fmla="*/ 256540 w 256540"/>
              <a:gd name="connsiteY4" fmla="*/ 17780 h 452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540" h="45297">
                <a:moveTo>
                  <a:pt x="0" y="0"/>
                </a:moveTo>
                <a:cubicBezTo>
                  <a:pt x="28786" y="15451"/>
                  <a:pt x="57573" y="30903"/>
                  <a:pt x="83820" y="38100"/>
                </a:cubicBezTo>
                <a:cubicBezTo>
                  <a:pt x="110067" y="45297"/>
                  <a:pt x="131657" y="44450"/>
                  <a:pt x="157480" y="43180"/>
                </a:cubicBezTo>
                <a:cubicBezTo>
                  <a:pt x="183303" y="41910"/>
                  <a:pt x="222250" y="34713"/>
                  <a:pt x="238760" y="30480"/>
                </a:cubicBezTo>
                <a:cubicBezTo>
                  <a:pt x="255270" y="26247"/>
                  <a:pt x="255905" y="22013"/>
                  <a:pt x="256540" y="1778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5" name="Freeform 54"/>
          <p:cNvSpPr/>
          <p:nvPr/>
        </p:nvSpPr>
        <p:spPr>
          <a:xfrm>
            <a:off x="7999883" y="1960880"/>
            <a:ext cx="297180" cy="51223"/>
          </a:xfrm>
          <a:custGeom>
            <a:avLst/>
            <a:gdLst>
              <a:gd name="connsiteX0" fmla="*/ 0 w 297180"/>
              <a:gd name="connsiteY0" fmla="*/ 0 h 51223"/>
              <a:gd name="connsiteX1" fmla="*/ 50800 w 297180"/>
              <a:gd name="connsiteY1" fmla="*/ 30480 h 51223"/>
              <a:gd name="connsiteX2" fmla="*/ 129540 w 297180"/>
              <a:gd name="connsiteY2" fmla="*/ 48260 h 51223"/>
              <a:gd name="connsiteX3" fmla="*/ 190500 w 297180"/>
              <a:gd name="connsiteY3" fmla="*/ 48260 h 51223"/>
              <a:gd name="connsiteX4" fmla="*/ 236220 w 297180"/>
              <a:gd name="connsiteY4" fmla="*/ 48260 h 51223"/>
              <a:gd name="connsiteX5" fmla="*/ 297180 w 297180"/>
              <a:gd name="connsiteY5" fmla="*/ 33020 h 512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7180" h="51223">
                <a:moveTo>
                  <a:pt x="0" y="0"/>
                </a:moveTo>
                <a:cubicBezTo>
                  <a:pt x="14605" y="11218"/>
                  <a:pt x="29210" y="22437"/>
                  <a:pt x="50800" y="30480"/>
                </a:cubicBezTo>
                <a:cubicBezTo>
                  <a:pt x="72390" y="38523"/>
                  <a:pt x="106257" y="45297"/>
                  <a:pt x="129540" y="48260"/>
                </a:cubicBezTo>
                <a:cubicBezTo>
                  <a:pt x="152823" y="51223"/>
                  <a:pt x="190500" y="48260"/>
                  <a:pt x="190500" y="48260"/>
                </a:cubicBezTo>
                <a:cubicBezTo>
                  <a:pt x="208280" y="48260"/>
                  <a:pt x="218440" y="50800"/>
                  <a:pt x="236220" y="48260"/>
                </a:cubicBezTo>
                <a:cubicBezTo>
                  <a:pt x="254000" y="45720"/>
                  <a:pt x="275590" y="39370"/>
                  <a:pt x="297180" y="3302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56" name="Straight Connector 55"/>
          <p:cNvCxnSpPr/>
          <p:nvPr/>
        </p:nvCxnSpPr>
        <p:spPr>
          <a:xfrm flipV="1">
            <a:off x="8332623" y="2070100"/>
            <a:ext cx="109220"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flipV="1">
            <a:off x="467544" y="4365104"/>
            <a:ext cx="936104" cy="5760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H="1" flipV="1">
            <a:off x="1403648" y="4365104"/>
            <a:ext cx="432048"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flipH="1">
            <a:off x="467544" y="4869160"/>
            <a:ext cx="1368152" cy="72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Freeform 61"/>
          <p:cNvSpPr/>
          <p:nvPr/>
        </p:nvSpPr>
        <p:spPr>
          <a:xfrm>
            <a:off x="691848" y="4806280"/>
            <a:ext cx="50800" cy="124460"/>
          </a:xfrm>
          <a:custGeom>
            <a:avLst/>
            <a:gdLst>
              <a:gd name="connsiteX0" fmla="*/ 50800 w 50800"/>
              <a:gd name="connsiteY0" fmla="*/ 124460 h 124460"/>
              <a:gd name="connsiteX1" fmla="*/ 15240 w 50800"/>
              <a:gd name="connsiteY1" fmla="*/ 22860 h 124460"/>
              <a:gd name="connsiteX2" fmla="*/ 0 w 50800"/>
              <a:gd name="connsiteY2" fmla="*/ 0 h 124460"/>
            </a:gdLst>
            <a:ahLst/>
            <a:cxnLst>
              <a:cxn ang="0">
                <a:pos x="connsiteX0" y="connsiteY0"/>
              </a:cxn>
              <a:cxn ang="0">
                <a:pos x="connsiteX1" y="connsiteY1"/>
              </a:cxn>
              <a:cxn ang="0">
                <a:pos x="connsiteX2" y="connsiteY2"/>
              </a:cxn>
            </a:cxnLst>
            <a:rect l="l" t="t" r="r" b="b"/>
            <a:pathLst>
              <a:path w="50800" h="124460">
                <a:moveTo>
                  <a:pt x="50800" y="124460"/>
                </a:moveTo>
                <a:cubicBezTo>
                  <a:pt x="37253" y="84031"/>
                  <a:pt x="23707" y="43603"/>
                  <a:pt x="15240" y="22860"/>
                </a:cubicBezTo>
                <a:cubicBezTo>
                  <a:pt x="6773" y="2117"/>
                  <a:pt x="3386" y="1058"/>
                  <a:pt x="0" y="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65" name="Straight Connector 64"/>
          <p:cNvCxnSpPr/>
          <p:nvPr/>
        </p:nvCxnSpPr>
        <p:spPr>
          <a:xfrm flipV="1">
            <a:off x="1563068" y="4590380"/>
            <a:ext cx="109220"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flipV="1">
            <a:off x="1107316" y="4853300"/>
            <a:ext cx="7620" cy="1168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H="1" flipV="1">
            <a:off x="1144444" y="4851380"/>
            <a:ext cx="7620" cy="1168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5508104" y="4077072"/>
            <a:ext cx="64807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5508104" y="4077072"/>
            <a:ext cx="0" cy="1368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V="1">
            <a:off x="5508104" y="4077072"/>
            <a:ext cx="648072" cy="1368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5508104" y="4293096"/>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flipV="1">
            <a:off x="5724128" y="4077072"/>
            <a:ext cx="0"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5782280" y="4607560"/>
            <a:ext cx="208280" cy="914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a:off x="5868144" y="3933056"/>
            <a:ext cx="496" cy="2427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5940152" y="3933056"/>
            <a:ext cx="496" cy="2427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7740352" y="4077072"/>
            <a:ext cx="64807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a:off x="7740352" y="4077072"/>
            <a:ext cx="0" cy="1368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flipV="1">
            <a:off x="7740352" y="4077072"/>
            <a:ext cx="648072" cy="13681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7740352" y="4293096"/>
            <a:ext cx="2160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flipV="1">
            <a:off x="7956376" y="4077072"/>
            <a:ext cx="0" cy="2160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5" name="Freeform 104"/>
          <p:cNvSpPr/>
          <p:nvPr/>
        </p:nvSpPr>
        <p:spPr>
          <a:xfrm>
            <a:off x="7741609" y="4994744"/>
            <a:ext cx="198783" cy="46383"/>
          </a:xfrm>
          <a:custGeom>
            <a:avLst/>
            <a:gdLst>
              <a:gd name="connsiteX0" fmla="*/ 0 w 198783"/>
              <a:gd name="connsiteY0" fmla="*/ 6626 h 46383"/>
              <a:gd name="connsiteX1" fmla="*/ 71562 w 198783"/>
              <a:gd name="connsiteY1" fmla="*/ 6626 h 46383"/>
              <a:gd name="connsiteX2" fmla="*/ 198783 w 198783"/>
              <a:gd name="connsiteY2" fmla="*/ 46383 h 46383"/>
            </a:gdLst>
            <a:ahLst/>
            <a:cxnLst>
              <a:cxn ang="0">
                <a:pos x="connsiteX0" y="connsiteY0"/>
              </a:cxn>
              <a:cxn ang="0">
                <a:pos x="connsiteX1" y="connsiteY1"/>
              </a:cxn>
              <a:cxn ang="0">
                <a:pos x="connsiteX2" y="connsiteY2"/>
              </a:cxn>
            </a:cxnLst>
            <a:rect l="l" t="t" r="r" b="b"/>
            <a:pathLst>
              <a:path w="198783" h="46383">
                <a:moveTo>
                  <a:pt x="0" y="6626"/>
                </a:moveTo>
                <a:cubicBezTo>
                  <a:pt x="19216" y="3313"/>
                  <a:pt x="38432" y="0"/>
                  <a:pt x="71562" y="6626"/>
                </a:cubicBezTo>
                <a:cubicBezTo>
                  <a:pt x="104693" y="13252"/>
                  <a:pt x="151738" y="29817"/>
                  <a:pt x="198783" y="46383"/>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106" name="Straight Connector 105"/>
          <p:cNvCxnSpPr/>
          <p:nvPr/>
        </p:nvCxnSpPr>
        <p:spPr>
          <a:xfrm flipH="1" flipV="1">
            <a:off x="7614389" y="4675368"/>
            <a:ext cx="222636" cy="79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flipV="1">
            <a:off x="2915816" y="4293096"/>
            <a:ext cx="936104" cy="5760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flipH="1" flipV="1">
            <a:off x="3851920" y="4293096"/>
            <a:ext cx="432048"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flipH="1">
            <a:off x="2915816" y="4797152"/>
            <a:ext cx="1368152" cy="72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4" name="Freeform 113"/>
          <p:cNvSpPr/>
          <p:nvPr/>
        </p:nvSpPr>
        <p:spPr>
          <a:xfrm>
            <a:off x="3140120" y="4734272"/>
            <a:ext cx="50800" cy="124460"/>
          </a:xfrm>
          <a:custGeom>
            <a:avLst/>
            <a:gdLst>
              <a:gd name="connsiteX0" fmla="*/ 50800 w 50800"/>
              <a:gd name="connsiteY0" fmla="*/ 124460 h 124460"/>
              <a:gd name="connsiteX1" fmla="*/ 15240 w 50800"/>
              <a:gd name="connsiteY1" fmla="*/ 22860 h 124460"/>
              <a:gd name="connsiteX2" fmla="*/ 0 w 50800"/>
              <a:gd name="connsiteY2" fmla="*/ 0 h 124460"/>
            </a:gdLst>
            <a:ahLst/>
            <a:cxnLst>
              <a:cxn ang="0">
                <a:pos x="connsiteX0" y="connsiteY0"/>
              </a:cxn>
              <a:cxn ang="0">
                <a:pos x="connsiteX1" y="connsiteY1"/>
              </a:cxn>
              <a:cxn ang="0">
                <a:pos x="connsiteX2" y="connsiteY2"/>
              </a:cxn>
            </a:cxnLst>
            <a:rect l="l" t="t" r="r" b="b"/>
            <a:pathLst>
              <a:path w="50800" h="124460">
                <a:moveTo>
                  <a:pt x="50800" y="124460"/>
                </a:moveTo>
                <a:cubicBezTo>
                  <a:pt x="37253" y="84031"/>
                  <a:pt x="23707" y="43603"/>
                  <a:pt x="15240" y="22860"/>
                </a:cubicBezTo>
                <a:cubicBezTo>
                  <a:pt x="6773" y="2117"/>
                  <a:pt x="3386" y="1058"/>
                  <a:pt x="0" y="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115" name="Straight Connector 114"/>
          <p:cNvCxnSpPr/>
          <p:nvPr/>
        </p:nvCxnSpPr>
        <p:spPr>
          <a:xfrm flipH="1" flipV="1">
            <a:off x="3451280" y="4459600"/>
            <a:ext cx="86360" cy="1219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flipH="1" flipV="1">
            <a:off x="3555588" y="4781292"/>
            <a:ext cx="7620" cy="1168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H="1" flipV="1">
            <a:off x="3592716" y="4779372"/>
            <a:ext cx="7620" cy="1168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8" name="Rectangle 117"/>
          <p:cNvSpPr/>
          <p:nvPr/>
        </p:nvSpPr>
        <p:spPr>
          <a:xfrm>
            <a:off x="363798" y="2702884"/>
            <a:ext cx="360040"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Symbol" pitchFamily="18" charset="2"/>
                <a:sym typeface="Wingdings"/>
              </a:rPr>
              <a:t></a:t>
            </a:r>
            <a:endParaRPr lang="en-GB" dirty="0">
              <a:latin typeface="Symbol" pitchFamily="18" charset="2"/>
            </a:endParaRPr>
          </a:p>
        </p:txBody>
      </p:sp>
      <p:sp>
        <p:nvSpPr>
          <p:cNvPr id="119" name="Rectangle 118"/>
          <p:cNvSpPr/>
          <p:nvPr/>
        </p:nvSpPr>
        <p:spPr>
          <a:xfrm>
            <a:off x="867854" y="2702884"/>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SSS</a:t>
            </a:r>
            <a:endParaRPr lang="en-GB" dirty="0">
              <a:latin typeface="+mj-lt"/>
            </a:endParaRPr>
          </a:p>
        </p:txBody>
      </p:sp>
      <p:sp>
        <p:nvSpPr>
          <p:cNvPr id="121" name="Rectangle 120"/>
          <p:cNvSpPr/>
          <p:nvPr/>
        </p:nvSpPr>
        <p:spPr>
          <a:xfrm>
            <a:off x="1587934" y="2702884"/>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SAS</a:t>
            </a:r>
            <a:endParaRPr lang="en-GB" dirty="0">
              <a:latin typeface="+mj-lt"/>
            </a:endParaRPr>
          </a:p>
        </p:txBody>
      </p:sp>
      <p:sp>
        <p:nvSpPr>
          <p:cNvPr id="123" name="Rectangle 122"/>
          <p:cNvSpPr/>
          <p:nvPr/>
        </p:nvSpPr>
        <p:spPr>
          <a:xfrm>
            <a:off x="615826" y="3134932"/>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ASA</a:t>
            </a:r>
            <a:endParaRPr lang="en-GB" dirty="0">
              <a:latin typeface="+mj-lt"/>
            </a:endParaRPr>
          </a:p>
        </p:txBody>
      </p:sp>
      <p:sp>
        <p:nvSpPr>
          <p:cNvPr id="124" name="Rectangle 123"/>
          <p:cNvSpPr/>
          <p:nvPr/>
        </p:nvSpPr>
        <p:spPr>
          <a:xfrm>
            <a:off x="1335906" y="3134932"/>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RHS</a:t>
            </a:r>
            <a:endParaRPr lang="en-GB" dirty="0">
              <a:latin typeface="+mj-lt"/>
            </a:endParaRPr>
          </a:p>
        </p:txBody>
      </p:sp>
      <p:sp>
        <p:nvSpPr>
          <p:cNvPr id="126" name="Rectangle 125"/>
          <p:cNvSpPr/>
          <p:nvPr/>
        </p:nvSpPr>
        <p:spPr>
          <a:xfrm>
            <a:off x="2758229" y="2702884"/>
            <a:ext cx="360040"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Symbol" pitchFamily="18" charset="2"/>
                <a:sym typeface="Wingdings"/>
              </a:rPr>
              <a:t></a:t>
            </a:r>
            <a:endParaRPr lang="en-GB" dirty="0">
              <a:latin typeface="Symbol" pitchFamily="18" charset="2"/>
            </a:endParaRPr>
          </a:p>
        </p:txBody>
      </p:sp>
      <p:sp>
        <p:nvSpPr>
          <p:cNvPr id="127" name="Rectangle 126"/>
          <p:cNvSpPr/>
          <p:nvPr/>
        </p:nvSpPr>
        <p:spPr>
          <a:xfrm>
            <a:off x="3262285" y="2702884"/>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SSS</a:t>
            </a:r>
            <a:endParaRPr lang="en-GB" dirty="0">
              <a:latin typeface="+mj-lt"/>
            </a:endParaRPr>
          </a:p>
        </p:txBody>
      </p:sp>
      <p:sp>
        <p:nvSpPr>
          <p:cNvPr id="128" name="Rectangle 127"/>
          <p:cNvSpPr/>
          <p:nvPr/>
        </p:nvSpPr>
        <p:spPr>
          <a:xfrm>
            <a:off x="3982365" y="2702884"/>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SAS</a:t>
            </a:r>
            <a:endParaRPr lang="en-GB" dirty="0">
              <a:latin typeface="+mj-lt"/>
            </a:endParaRPr>
          </a:p>
        </p:txBody>
      </p:sp>
      <p:sp>
        <p:nvSpPr>
          <p:cNvPr id="130" name="Rectangle 129"/>
          <p:cNvSpPr/>
          <p:nvPr/>
        </p:nvSpPr>
        <p:spPr>
          <a:xfrm>
            <a:off x="3009070" y="3134932"/>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ASA</a:t>
            </a:r>
            <a:endParaRPr lang="en-GB" dirty="0">
              <a:latin typeface="+mj-lt"/>
            </a:endParaRPr>
          </a:p>
        </p:txBody>
      </p:sp>
      <p:sp>
        <p:nvSpPr>
          <p:cNvPr id="131" name="Rectangle 130"/>
          <p:cNvSpPr/>
          <p:nvPr/>
        </p:nvSpPr>
        <p:spPr>
          <a:xfrm>
            <a:off x="3729150" y="3134932"/>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RHS</a:t>
            </a:r>
            <a:endParaRPr lang="en-GB" dirty="0">
              <a:latin typeface="+mj-lt"/>
            </a:endParaRPr>
          </a:p>
        </p:txBody>
      </p:sp>
      <p:sp>
        <p:nvSpPr>
          <p:cNvPr id="132" name="Rectangle 131"/>
          <p:cNvSpPr/>
          <p:nvPr/>
        </p:nvSpPr>
        <p:spPr>
          <a:xfrm>
            <a:off x="6850123" y="2708920"/>
            <a:ext cx="360040"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Symbol" pitchFamily="18" charset="2"/>
                <a:sym typeface="Wingdings"/>
              </a:rPr>
              <a:t></a:t>
            </a:r>
            <a:endParaRPr lang="en-GB" dirty="0">
              <a:latin typeface="Symbol" pitchFamily="18" charset="2"/>
            </a:endParaRPr>
          </a:p>
        </p:txBody>
      </p:sp>
      <p:sp>
        <p:nvSpPr>
          <p:cNvPr id="133" name="Rectangle 132"/>
          <p:cNvSpPr/>
          <p:nvPr/>
        </p:nvSpPr>
        <p:spPr>
          <a:xfrm>
            <a:off x="7354179" y="2708920"/>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SSS</a:t>
            </a:r>
            <a:endParaRPr lang="en-GB" dirty="0">
              <a:latin typeface="+mj-lt"/>
            </a:endParaRPr>
          </a:p>
        </p:txBody>
      </p:sp>
      <p:sp>
        <p:nvSpPr>
          <p:cNvPr id="134" name="Rectangle 133"/>
          <p:cNvSpPr/>
          <p:nvPr/>
        </p:nvSpPr>
        <p:spPr>
          <a:xfrm>
            <a:off x="8074259" y="2708920"/>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SAS</a:t>
            </a:r>
            <a:endParaRPr lang="en-GB" dirty="0">
              <a:latin typeface="+mj-lt"/>
            </a:endParaRPr>
          </a:p>
        </p:txBody>
      </p:sp>
      <p:sp>
        <p:nvSpPr>
          <p:cNvPr id="136" name="Rectangle 135"/>
          <p:cNvSpPr/>
          <p:nvPr/>
        </p:nvSpPr>
        <p:spPr>
          <a:xfrm>
            <a:off x="7030143" y="3140968"/>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ASA</a:t>
            </a:r>
            <a:endParaRPr lang="en-GB" dirty="0">
              <a:latin typeface="+mj-lt"/>
            </a:endParaRPr>
          </a:p>
        </p:txBody>
      </p:sp>
      <p:sp>
        <p:nvSpPr>
          <p:cNvPr id="137" name="Rectangle 136"/>
          <p:cNvSpPr/>
          <p:nvPr/>
        </p:nvSpPr>
        <p:spPr>
          <a:xfrm>
            <a:off x="7750223" y="3140968"/>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RHS</a:t>
            </a:r>
            <a:endParaRPr lang="en-GB" dirty="0">
              <a:latin typeface="+mj-lt"/>
            </a:endParaRPr>
          </a:p>
        </p:txBody>
      </p:sp>
      <p:sp>
        <p:nvSpPr>
          <p:cNvPr id="138" name="Rectangle 137"/>
          <p:cNvSpPr/>
          <p:nvPr/>
        </p:nvSpPr>
        <p:spPr>
          <a:xfrm>
            <a:off x="259659" y="5661248"/>
            <a:ext cx="360040"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Symbol" pitchFamily="18" charset="2"/>
                <a:sym typeface="Wingdings"/>
              </a:rPr>
              <a:t></a:t>
            </a:r>
            <a:endParaRPr lang="en-GB" dirty="0">
              <a:latin typeface="Symbol" pitchFamily="18" charset="2"/>
            </a:endParaRPr>
          </a:p>
        </p:txBody>
      </p:sp>
      <p:sp>
        <p:nvSpPr>
          <p:cNvPr id="139" name="Rectangle 138"/>
          <p:cNvSpPr/>
          <p:nvPr/>
        </p:nvSpPr>
        <p:spPr>
          <a:xfrm>
            <a:off x="763715" y="5661248"/>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SSS</a:t>
            </a:r>
            <a:endParaRPr lang="en-GB" dirty="0">
              <a:latin typeface="+mj-lt"/>
            </a:endParaRPr>
          </a:p>
        </p:txBody>
      </p:sp>
      <p:sp>
        <p:nvSpPr>
          <p:cNvPr id="140" name="Rectangle 139"/>
          <p:cNvSpPr/>
          <p:nvPr/>
        </p:nvSpPr>
        <p:spPr>
          <a:xfrm>
            <a:off x="1483795" y="5661248"/>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SAS</a:t>
            </a:r>
            <a:endParaRPr lang="en-GB" dirty="0">
              <a:latin typeface="+mj-lt"/>
            </a:endParaRPr>
          </a:p>
        </p:txBody>
      </p:sp>
      <p:sp>
        <p:nvSpPr>
          <p:cNvPr id="142" name="Rectangle 141"/>
          <p:cNvSpPr/>
          <p:nvPr/>
        </p:nvSpPr>
        <p:spPr>
          <a:xfrm>
            <a:off x="483954" y="6094180"/>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ASA</a:t>
            </a:r>
            <a:endParaRPr lang="en-GB" dirty="0">
              <a:latin typeface="+mj-lt"/>
            </a:endParaRPr>
          </a:p>
        </p:txBody>
      </p:sp>
      <p:sp>
        <p:nvSpPr>
          <p:cNvPr id="143" name="Rectangle 142"/>
          <p:cNvSpPr/>
          <p:nvPr/>
        </p:nvSpPr>
        <p:spPr>
          <a:xfrm>
            <a:off x="1204034" y="6094180"/>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RHS</a:t>
            </a:r>
            <a:endParaRPr lang="en-GB" dirty="0">
              <a:latin typeface="+mj-lt"/>
            </a:endParaRPr>
          </a:p>
        </p:txBody>
      </p:sp>
      <p:sp>
        <p:nvSpPr>
          <p:cNvPr id="144" name="Rectangle 143"/>
          <p:cNvSpPr/>
          <p:nvPr/>
        </p:nvSpPr>
        <p:spPr>
          <a:xfrm>
            <a:off x="2555776" y="5661248"/>
            <a:ext cx="360040"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Symbol" pitchFamily="18" charset="2"/>
                <a:sym typeface="Wingdings"/>
              </a:rPr>
              <a:t></a:t>
            </a:r>
            <a:endParaRPr lang="en-GB" dirty="0">
              <a:latin typeface="Symbol" pitchFamily="18" charset="2"/>
            </a:endParaRPr>
          </a:p>
        </p:txBody>
      </p:sp>
      <p:sp>
        <p:nvSpPr>
          <p:cNvPr id="145" name="Rectangle 144"/>
          <p:cNvSpPr/>
          <p:nvPr/>
        </p:nvSpPr>
        <p:spPr>
          <a:xfrm>
            <a:off x="3059832" y="5661248"/>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SSS</a:t>
            </a:r>
            <a:endParaRPr lang="en-GB" dirty="0">
              <a:latin typeface="+mj-lt"/>
            </a:endParaRPr>
          </a:p>
        </p:txBody>
      </p:sp>
      <p:sp>
        <p:nvSpPr>
          <p:cNvPr id="146" name="Rectangle 145"/>
          <p:cNvSpPr/>
          <p:nvPr/>
        </p:nvSpPr>
        <p:spPr>
          <a:xfrm>
            <a:off x="3779912" y="5661248"/>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SAS</a:t>
            </a:r>
            <a:endParaRPr lang="en-GB" dirty="0">
              <a:latin typeface="+mj-lt"/>
            </a:endParaRPr>
          </a:p>
        </p:txBody>
      </p:sp>
      <p:sp>
        <p:nvSpPr>
          <p:cNvPr id="148" name="Rectangle 147"/>
          <p:cNvSpPr/>
          <p:nvPr/>
        </p:nvSpPr>
        <p:spPr>
          <a:xfrm>
            <a:off x="2792852" y="6093296"/>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ASA</a:t>
            </a:r>
            <a:endParaRPr lang="en-GB" dirty="0">
              <a:latin typeface="+mj-lt"/>
            </a:endParaRPr>
          </a:p>
        </p:txBody>
      </p:sp>
      <p:sp>
        <p:nvSpPr>
          <p:cNvPr id="149" name="Rectangle 148"/>
          <p:cNvSpPr/>
          <p:nvPr/>
        </p:nvSpPr>
        <p:spPr>
          <a:xfrm>
            <a:off x="3512932" y="6093296"/>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RHS</a:t>
            </a:r>
            <a:endParaRPr lang="en-GB" dirty="0">
              <a:latin typeface="+mj-lt"/>
            </a:endParaRPr>
          </a:p>
        </p:txBody>
      </p:sp>
      <p:sp>
        <p:nvSpPr>
          <p:cNvPr id="150" name="Rectangle 149"/>
          <p:cNvSpPr/>
          <p:nvPr/>
        </p:nvSpPr>
        <p:spPr>
          <a:xfrm>
            <a:off x="4893712" y="5661248"/>
            <a:ext cx="360040"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Symbol" pitchFamily="18" charset="2"/>
                <a:sym typeface="Wingdings"/>
              </a:rPr>
              <a:t></a:t>
            </a:r>
            <a:endParaRPr lang="en-GB" dirty="0">
              <a:latin typeface="Symbol" pitchFamily="18" charset="2"/>
            </a:endParaRPr>
          </a:p>
        </p:txBody>
      </p:sp>
      <p:sp>
        <p:nvSpPr>
          <p:cNvPr id="151" name="Rectangle 150"/>
          <p:cNvSpPr/>
          <p:nvPr/>
        </p:nvSpPr>
        <p:spPr>
          <a:xfrm>
            <a:off x="5397768" y="5661248"/>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SSS</a:t>
            </a:r>
            <a:endParaRPr lang="en-GB" dirty="0">
              <a:latin typeface="+mj-lt"/>
            </a:endParaRPr>
          </a:p>
        </p:txBody>
      </p:sp>
      <p:sp>
        <p:nvSpPr>
          <p:cNvPr id="152" name="Rectangle 151"/>
          <p:cNvSpPr/>
          <p:nvPr/>
        </p:nvSpPr>
        <p:spPr>
          <a:xfrm>
            <a:off x="6117848" y="5661248"/>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SAS</a:t>
            </a:r>
            <a:endParaRPr lang="en-GB" dirty="0">
              <a:latin typeface="+mj-lt"/>
            </a:endParaRPr>
          </a:p>
        </p:txBody>
      </p:sp>
      <p:sp>
        <p:nvSpPr>
          <p:cNvPr id="154" name="Rectangle 153"/>
          <p:cNvSpPr/>
          <p:nvPr/>
        </p:nvSpPr>
        <p:spPr>
          <a:xfrm>
            <a:off x="5109736" y="6093296"/>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ASA</a:t>
            </a:r>
            <a:endParaRPr lang="en-GB" dirty="0">
              <a:latin typeface="+mj-lt"/>
            </a:endParaRPr>
          </a:p>
        </p:txBody>
      </p:sp>
      <p:sp>
        <p:nvSpPr>
          <p:cNvPr id="155" name="Rectangle 154"/>
          <p:cNvSpPr/>
          <p:nvPr/>
        </p:nvSpPr>
        <p:spPr>
          <a:xfrm>
            <a:off x="5829816" y="6093296"/>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RHS</a:t>
            </a:r>
            <a:endParaRPr lang="en-GB" dirty="0">
              <a:latin typeface="+mj-lt"/>
            </a:endParaRPr>
          </a:p>
        </p:txBody>
      </p:sp>
      <p:sp>
        <p:nvSpPr>
          <p:cNvPr id="156" name="Rectangle 155"/>
          <p:cNvSpPr/>
          <p:nvPr/>
        </p:nvSpPr>
        <p:spPr>
          <a:xfrm>
            <a:off x="7138155" y="5661248"/>
            <a:ext cx="360040"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Symbol" pitchFamily="18" charset="2"/>
                <a:sym typeface="Wingdings"/>
              </a:rPr>
              <a:t></a:t>
            </a:r>
            <a:endParaRPr lang="en-GB" dirty="0">
              <a:latin typeface="Symbol" pitchFamily="18" charset="2"/>
            </a:endParaRPr>
          </a:p>
        </p:txBody>
      </p:sp>
      <p:sp>
        <p:nvSpPr>
          <p:cNvPr id="157" name="Rectangle 156"/>
          <p:cNvSpPr/>
          <p:nvPr/>
        </p:nvSpPr>
        <p:spPr>
          <a:xfrm>
            <a:off x="7642211" y="5661248"/>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SSS</a:t>
            </a:r>
            <a:endParaRPr lang="en-GB" dirty="0">
              <a:latin typeface="+mj-lt"/>
            </a:endParaRPr>
          </a:p>
        </p:txBody>
      </p:sp>
      <p:sp>
        <p:nvSpPr>
          <p:cNvPr id="158" name="Rectangle 157"/>
          <p:cNvSpPr/>
          <p:nvPr/>
        </p:nvSpPr>
        <p:spPr>
          <a:xfrm>
            <a:off x="8362291" y="5661248"/>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SAS</a:t>
            </a:r>
            <a:endParaRPr lang="en-GB" dirty="0">
              <a:latin typeface="+mj-lt"/>
            </a:endParaRPr>
          </a:p>
        </p:txBody>
      </p:sp>
      <p:sp>
        <p:nvSpPr>
          <p:cNvPr id="160" name="Rectangle 159"/>
          <p:cNvSpPr/>
          <p:nvPr/>
        </p:nvSpPr>
        <p:spPr>
          <a:xfrm>
            <a:off x="7437019" y="6093296"/>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ASA</a:t>
            </a:r>
            <a:endParaRPr lang="en-GB" dirty="0">
              <a:latin typeface="+mj-lt"/>
            </a:endParaRPr>
          </a:p>
        </p:txBody>
      </p:sp>
      <p:sp>
        <p:nvSpPr>
          <p:cNvPr id="161" name="Rectangle 160"/>
          <p:cNvSpPr/>
          <p:nvPr/>
        </p:nvSpPr>
        <p:spPr>
          <a:xfrm>
            <a:off x="8157099" y="6093296"/>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RHS</a:t>
            </a:r>
            <a:endParaRPr lang="en-GB" dirty="0">
              <a:latin typeface="+mj-lt"/>
            </a:endParaRPr>
          </a:p>
        </p:txBody>
      </p:sp>
      <p:grpSp>
        <p:nvGrpSpPr>
          <p:cNvPr id="17" name="Group 16"/>
          <p:cNvGrpSpPr/>
          <p:nvPr/>
        </p:nvGrpSpPr>
        <p:grpSpPr>
          <a:xfrm>
            <a:off x="7743870" y="1119829"/>
            <a:ext cx="1234007" cy="1245546"/>
            <a:chOff x="6662947" y="1119829"/>
            <a:chExt cx="1234007" cy="1245546"/>
          </a:xfrm>
        </p:grpSpPr>
        <p:sp>
          <p:nvSpPr>
            <p:cNvPr id="6" name="TextBox 5"/>
            <p:cNvSpPr txBox="1"/>
            <p:nvPr/>
          </p:nvSpPr>
          <p:spPr>
            <a:xfrm>
              <a:off x="6662947" y="1119829"/>
              <a:ext cx="1234007" cy="64633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GB" sz="1200" dirty="0"/>
                <a:t>This angle is known from the other two.</a:t>
              </a:r>
            </a:p>
          </p:txBody>
        </p:sp>
        <p:grpSp>
          <p:nvGrpSpPr>
            <p:cNvPr id="13" name="Group 12"/>
            <p:cNvGrpSpPr/>
            <p:nvPr/>
          </p:nvGrpSpPr>
          <p:grpSpPr>
            <a:xfrm>
              <a:off x="7283450" y="2168525"/>
              <a:ext cx="139700" cy="196850"/>
              <a:chOff x="7283450" y="2168525"/>
              <a:chExt cx="139700" cy="196850"/>
            </a:xfrm>
          </p:grpSpPr>
          <p:sp>
            <p:nvSpPr>
              <p:cNvPr id="7" name="Freeform 6"/>
              <p:cNvSpPr/>
              <p:nvPr/>
            </p:nvSpPr>
            <p:spPr>
              <a:xfrm>
                <a:off x="7359650" y="2238375"/>
                <a:ext cx="63500" cy="127000"/>
              </a:xfrm>
              <a:custGeom>
                <a:avLst/>
                <a:gdLst>
                  <a:gd name="connsiteX0" fmla="*/ 0 w 63500"/>
                  <a:gd name="connsiteY0" fmla="*/ 127000 h 127000"/>
                  <a:gd name="connsiteX1" fmla="*/ 15875 w 63500"/>
                  <a:gd name="connsiteY1" fmla="*/ 63500 h 127000"/>
                  <a:gd name="connsiteX2" fmla="*/ 63500 w 63500"/>
                  <a:gd name="connsiteY2" fmla="*/ 0 h 127000"/>
                </a:gdLst>
                <a:ahLst/>
                <a:cxnLst>
                  <a:cxn ang="0">
                    <a:pos x="connsiteX0" y="connsiteY0"/>
                  </a:cxn>
                  <a:cxn ang="0">
                    <a:pos x="connsiteX1" y="connsiteY1"/>
                  </a:cxn>
                  <a:cxn ang="0">
                    <a:pos x="connsiteX2" y="connsiteY2"/>
                  </a:cxn>
                </a:cxnLst>
                <a:rect l="l" t="t" r="r" b="b"/>
                <a:pathLst>
                  <a:path w="63500" h="127000">
                    <a:moveTo>
                      <a:pt x="0" y="127000"/>
                    </a:moveTo>
                    <a:cubicBezTo>
                      <a:pt x="2646" y="105833"/>
                      <a:pt x="5292" y="84667"/>
                      <a:pt x="15875" y="63500"/>
                    </a:cubicBezTo>
                    <a:cubicBezTo>
                      <a:pt x="26458" y="42333"/>
                      <a:pt x="44979" y="21166"/>
                      <a:pt x="63500" y="0"/>
                    </a:cubicBezTo>
                  </a:path>
                </a:pathLst>
              </a:cu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GB"/>
              </a:p>
            </p:txBody>
          </p:sp>
          <p:sp>
            <p:nvSpPr>
              <p:cNvPr id="10" name="Freeform 9"/>
              <p:cNvSpPr/>
              <p:nvPr/>
            </p:nvSpPr>
            <p:spPr>
              <a:xfrm>
                <a:off x="7312025" y="2203450"/>
                <a:ext cx="82550" cy="158750"/>
              </a:xfrm>
              <a:custGeom>
                <a:avLst/>
                <a:gdLst>
                  <a:gd name="connsiteX0" fmla="*/ 0 w 82550"/>
                  <a:gd name="connsiteY0" fmla="*/ 158750 h 158750"/>
                  <a:gd name="connsiteX1" fmla="*/ 25400 w 82550"/>
                  <a:gd name="connsiteY1" fmla="*/ 82550 h 158750"/>
                  <a:gd name="connsiteX2" fmla="*/ 57150 w 82550"/>
                  <a:gd name="connsiteY2" fmla="*/ 28575 h 158750"/>
                  <a:gd name="connsiteX3" fmla="*/ 82550 w 82550"/>
                  <a:gd name="connsiteY3" fmla="*/ 0 h 158750"/>
                </a:gdLst>
                <a:ahLst/>
                <a:cxnLst>
                  <a:cxn ang="0">
                    <a:pos x="connsiteX0" y="connsiteY0"/>
                  </a:cxn>
                  <a:cxn ang="0">
                    <a:pos x="connsiteX1" y="connsiteY1"/>
                  </a:cxn>
                  <a:cxn ang="0">
                    <a:pos x="connsiteX2" y="connsiteY2"/>
                  </a:cxn>
                  <a:cxn ang="0">
                    <a:pos x="connsiteX3" y="connsiteY3"/>
                  </a:cxn>
                </a:cxnLst>
                <a:rect l="l" t="t" r="r" b="b"/>
                <a:pathLst>
                  <a:path w="82550" h="158750">
                    <a:moveTo>
                      <a:pt x="0" y="158750"/>
                    </a:moveTo>
                    <a:cubicBezTo>
                      <a:pt x="7937" y="131498"/>
                      <a:pt x="15875" y="104246"/>
                      <a:pt x="25400" y="82550"/>
                    </a:cubicBezTo>
                    <a:cubicBezTo>
                      <a:pt x="34925" y="60854"/>
                      <a:pt x="47625" y="42333"/>
                      <a:pt x="57150" y="28575"/>
                    </a:cubicBezTo>
                    <a:cubicBezTo>
                      <a:pt x="66675" y="14817"/>
                      <a:pt x="74612" y="7408"/>
                      <a:pt x="82550" y="0"/>
                    </a:cubicBezTo>
                  </a:path>
                </a:pathLst>
              </a:cu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GB"/>
              </a:p>
            </p:txBody>
          </p:sp>
          <p:sp>
            <p:nvSpPr>
              <p:cNvPr id="11" name="Freeform 10"/>
              <p:cNvSpPr/>
              <p:nvPr/>
            </p:nvSpPr>
            <p:spPr>
              <a:xfrm>
                <a:off x="7283450" y="2168525"/>
                <a:ext cx="88900" cy="196850"/>
              </a:xfrm>
              <a:custGeom>
                <a:avLst/>
                <a:gdLst>
                  <a:gd name="connsiteX0" fmla="*/ 0 w 88900"/>
                  <a:gd name="connsiteY0" fmla="*/ 196850 h 196850"/>
                  <a:gd name="connsiteX1" fmla="*/ 22225 w 88900"/>
                  <a:gd name="connsiteY1" fmla="*/ 114300 h 196850"/>
                  <a:gd name="connsiteX2" fmla="*/ 53975 w 88900"/>
                  <a:gd name="connsiteY2" fmla="*/ 50800 h 196850"/>
                  <a:gd name="connsiteX3" fmla="*/ 88900 w 88900"/>
                  <a:gd name="connsiteY3" fmla="*/ 0 h 196850"/>
                </a:gdLst>
                <a:ahLst/>
                <a:cxnLst>
                  <a:cxn ang="0">
                    <a:pos x="connsiteX0" y="connsiteY0"/>
                  </a:cxn>
                  <a:cxn ang="0">
                    <a:pos x="connsiteX1" y="connsiteY1"/>
                  </a:cxn>
                  <a:cxn ang="0">
                    <a:pos x="connsiteX2" y="connsiteY2"/>
                  </a:cxn>
                  <a:cxn ang="0">
                    <a:pos x="connsiteX3" y="connsiteY3"/>
                  </a:cxn>
                </a:cxnLst>
                <a:rect l="l" t="t" r="r" b="b"/>
                <a:pathLst>
                  <a:path w="88900" h="196850">
                    <a:moveTo>
                      <a:pt x="0" y="196850"/>
                    </a:moveTo>
                    <a:cubicBezTo>
                      <a:pt x="6614" y="167746"/>
                      <a:pt x="13229" y="138642"/>
                      <a:pt x="22225" y="114300"/>
                    </a:cubicBezTo>
                    <a:cubicBezTo>
                      <a:pt x="31221" y="89958"/>
                      <a:pt x="42863" y="69850"/>
                      <a:pt x="53975" y="50800"/>
                    </a:cubicBezTo>
                    <a:cubicBezTo>
                      <a:pt x="65087" y="31750"/>
                      <a:pt x="76993" y="15875"/>
                      <a:pt x="88900" y="0"/>
                    </a:cubicBezTo>
                  </a:path>
                </a:pathLst>
              </a:cu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GB"/>
              </a:p>
            </p:txBody>
          </p:sp>
        </p:grpSp>
        <p:cxnSp>
          <p:nvCxnSpPr>
            <p:cNvPr id="16" name="Straight Arrow Connector 15"/>
            <p:cNvCxnSpPr/>
            <p:nvPr/>
          </p:nvCxnSpPr>
          <p:spPr>
            <a:xfrm flipH="1">
              <a:off x="7504277" y="1752600"/>
              <a:ext cx="203201" cy="4064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grpSp>
      <p:sp>
        <p:nvSpPr>
          <p:cNvPr id="109" name="Rectangle 108"/>
          <p:cNvSpPr/>
          <p:nvPr/>
        </p:nvSpPr>
        <p:spPr>
          <a:xfrm>
            <a:off x="4788816" y="1548719"/>
            <a:ext cx="1989299" cy="2016224"/>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0" name="Straight Connector 109"/>
          <p:cNvCxnSpPr/>
          <p:nvPr/>
        </p:nvCxnSpPr>
        <p:spPr>
          <a:xfrm flipV="1">
            <a:off x="5082227" y="1836751"/>
            <a:ext cx="936104" cy="5760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H="1" flipV="1">
            <a:off x="6018331" y="1836751"/>
            <a:ext cx="432048" cy="5040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flipH="1">
            <a:off x="5082227" y="2340807"/>
            <a:ext cx="1368152" cy="72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5" name="Freeform 124"/>
          <p:cNvSpPr/>
          <p:nvPr/>
        </p:nvSpPr>
        <p:spPr>
          <a:xfrm>
            <a:off x="5306531" y="2277927"/>
            <a:ext cx="50800" cy="124460"/>
          </a:xfrm>
          <a:custGeom>
            <a:avLst/>
            <a:gdLst>
              <a:gd name="connsiteX0" fmla="*/ 50800 w 50800"/>
              <a:gd name="connsiteY0" fmla="*/ 124460 h 124460"/>
              <a:gd name="connsiteX1" fmla="*/ 15240 w 50800"/>
              <a:gd name="connsiteY1" fmla="*/ 22860 h 124460"/>
              <a:gd name="connsiteX2" fmla="*/ 0 w 50800"/>
              <a:gd name="connsiteY2" fmla="*/ 0 h 124460"/>
            </a:gdLst>
            <a:ahLst/>
            <a:cxnLst>
              <a:cxn ang="0">
                <a:pos x="connsiteX0" y="connsiteY0"/>
              </a:cxn>
              <a:cxn ang="0">
                <a:pos x="connsiteX1" y="connsiteY1"/>
              </a:cxn>
              <a:cxn ang="0">
                <a:pos x="connsiteX2" y="connsiteY2"/>
              </a:cxn>
            </a:cxnLst>
            <a:rect l="l" t="t" r="r" b="b"/>
            <a:pathLst>
              <a:path w="50800" h="124460">
                <a:moveTo>
                  <a:pt x="50800" y="124460"/>
                </a:moveTo>
                <a:cubicBezTo>
                  <a:pt x="37253" y="84031"/>
                  <a:pt x="23707" y="43603"/>
                  <a:pt x="15240" y="22860"/>
                </a:cubicBezTo>
                <a:cubicBezTo>
                  <a:pt x="6773" y="2117"/>
                  <a:pt x="3386" y="1058"/>
                  <a:pt x="0" y="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9" name="Freeform 128"/>
          <p:cNvSpPr/>
          <p:nvPr/>
        </p:nvSpPr>
        <p:spPr>
          <a:xfrm>
            <a:off x="5865331" y="1932487"/>
            <a:ext cx="256540" cy="45297"/>
          </a:xfrm>
          <a:custGeom>
            <a:avLst/>
            <a:gdLst>
              <a:gd name="connsiteX0" fmla="*/ 0 w 256540"/>
              <a:gd name="connsiteY0" fmla="*/ 0 h 45297"/>
              <a:gd name="connsiteX1" fmla="*/ 83820 w 256540"/>
              <a:gd name="connsiteY1" fmla="*/ 38100 h 45297"/>
              <a:gd name="connsiteX2" fmla="*/ 157480 w 256540"/>
              <a:gd name="connsiteY2" fmla="*/ 43180 h 45297"/>
              <a:gd name="connsiteX3" fmla="*/ 238760 w 256540"/>
              <a:gd name="connsiteY3" fmla="*/ 30480 h 45297"/>
              <a:gd name="connsiteX4" fmla="*/ 256540 w 256540"/>
              <a:gd name="connsiteY4" fmla="*/ 17780 h 452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540" h="45297">
                <a:moveTo>
                  <a:pt x="0" y="0"/>
                </a:moveTo>
                <a:cubicBezTo>
                  <a:pt x="28786" y="15451"/>
                  <a:pt x="57573" y="30903"/>
                  <a:pt x="83820" y="38100"/>
                </a:cubicBezTo>
                <a:cubicBezTo>
                  <a:pt x="110067" y="45297"/>
                  <a:pt x="131657" y="44450"/>
                  <a:pt x="157480" y="43180"/>
                </a:cubicBezTo>
                <a:cubicBezTo>
                  <a:pt x="183303" y="41910"/>
                  <a:pt x="222250" y="34713"/>
                  <a:pt x="238760" y="30480"/>
                </a:cubicBezTo>
                <a:cubicBezTo>
                  <a:pt x="255270" y="26247"/>
                  <a:pt x="255905" y="22013"/>
                  <a:pt x="256540" y="1778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35" name="Freeform 134"/>
          <p:cNvSpPr/>
          <p:nvPr/>
        </p:nvSpPr>
        <p:spPr>
          <a:xfrm>
            <a:off x="5845011" y="1952807"/>
            <a:ext cx="297180" cy="51223"/>
          </a:xfrm>
          <a:custGeom>
            <a:avLst/>
            <a:gdLst>
              <a:gd name="connsiteX0" fmla="*/ 0 w 297180"/>
              <a:gd name="connsiteY0" fmla="*/ 0 h 51223"/>
              <a:gd name="connsiteX1" fmla="*/ 50800 w 297180"/>
              <a:gd name="connsiteY1" fmla="*/ 30480 h 51223"/>
              <a:gd name="connsiteX2" fmla="*/ 129540 w 297180"/>
              <a:gd name="connsiteY2" fmla="*/ 48260 h 51223"/>
              <a:gd name="connsiteX3" fmla="*/ 190500 w 297180"/>
              <a:gd name="connsiteY3" fmla="*/ 48260 h 51223"/>
              <a:gd name="connsiteX4" fmla="*/ 236220 w 297180"/>
              <a:gd name="connsiteY4" fmla="*/ 48260 h 51223"/>
              <a:gd name="connsiteX5" fmla="*/ 297180 w 297180"/>
              <a:gd name="connsiteY5" fmla="*/ 33020 h 512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7180" h="51223">
                <a:moveTo>
                  <a:pt x="0" y="0"/>
                </a:moveTo>
                <a:cubicBezTo>
                  <a:pt x="14605" y="11218"/>
                  <a:pt x="29210" y="22437"/>
                  <a:pt x="50800" y="30480"/>
                </a:cubicBezTo>
                <a:cubicBezTo>
                  <a:pt x="72390" y="38523"/>
                  <a:pt x="106257" y="45297"/>
                  <a:pt x="129540" y="48260"/>
                </a:cubicBezTo>
                <a:cubicBezTo>
                  <a:pt x="152823" y="51223"/>
                  <a:pt x="190500" y="48260"/>
                  <a:pt x="190500" y="48260"/>
                </a:cubicBezTo>
                <a:cubicBezTo>
                  <a:pt x="208280" y="48260"/>
                  <a:pt x="218440" y="50800"/>
                  <a:pt x="236220" y="48260"/>
                </a:cubicBezTo>
                <a:cubicBezTo>
                  <a:pt x="254000" y="45720"/>
                  <a:pt x="275590" y="39370"/>
                  <a:pt x="297180" y="3302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141" name="Straight Connector 140"/>
          <p:cNvCxnSpPr/>
          <p:nvPr/>
        </p:nvCxnSpPr>
        <p:spPr>
          <a:xfrm flipH="1" flipV="1">
            <a:off x="5543550" y="2063751"/>
            <a:ext cx="69850" cy="1015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7" name="Rectangle 146"/>
          <p:cNvSpPr/>
          <p:nvPr/>
        </p:nvSpPr>
        <p:spPr>
          <a:xfrm>
            <a:off x="4866203" y="2700847"/>
            <a:ext cx="360040"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Symbol" pitchFamily="18" charset="2"/>
                <a:sym typeface="Wingdings"/>
              </a:rPr>
              <a:t></a:t>
            </a:r>
            <a:endParaRPr lang="en-GB" dirty="0">
              <a:latin typeface="Symbol" pitchFamily="18" charset="2"/>
            </a:endParaRPr>
          </a:p>
        </p:txBody>
      </p:sp>
      <p:sp>
        <p:nvSpPr>
          <p:cNvPr id="153" name="Rectangle 152"/>
          <p:cNvSpPr/>
          <p:nvPr/>
        </p:nvSpPr>
        <p:spPr>
          <a:xfrm>
            <a:off x="5370259" y="2700847"/>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SSS</a:t>
            </a:r>
            <a:endParaRPr lang="en-GB" dirty="0">
              <a:latin typeface="+mj-lt"/>
            </a:endParaRPr>
          </a:p>
        </p:txBody>
      </p:sp>
      <p:sp>
        <p:nvSpPr>
          <p:cNvPr id="159" name="Rectangle 158"/>
          <p:cNvSpPr/>
          <p:nvPr/>
        </p:nvSpPr>
        <p:spPr>
          <a:xfrm>
            <a:off x="6090339" y="2700847"/>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SAS</a:t>
            </a:r>
            <a:endParaRPr lang="en-GB" dirty="0">
              <a:latin typeface="+mj-lt"/>
            </a:endParaRPr>
          </a:p>
        </p:txBody>
      </p:sp>
      <p:sp>
        <p:nvSpPr>
          <p:cNvPr id="169" name="Rectangle 168"/>
          <p:cNvSpPr/>
          <p:nvPr/>
        </p:nvSpPr>
        <p:spPr>
          <a:xfrm>
            <a:off x="5046223" y="3132895"/>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ASA</a:t>
            </a:r>
            <a:endParaRPr lang="en-GB" dirty="0">
              <a:latin typeface="+mj-lt"/>
            </a:endParaRPr>
          </a:p>
        </p:txBody>
      </p:sp>
      <p:sp>
        <p:nvSpPr>
          <p:cNvPr id="170" name="Rectangle 169"/>
          <p:cNvSpPr/>
          <p:nvPr/>
        </p:nvSpPr>
        <p:spPr>
          <a:xfrm>
            <a:off x="5766303" y="3132895"/>
            <a:ext cx="576064" cy="2880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dirty="0">
                <a:latin typeface="+mj-lt"/>
                <a:sym typeface="Wingdings"/>
              </a:rPr>
              <a:t>RHS</a:t>
            </a:r>
            <a:endParaRPr lang="en-GB" dirty="0">
              <a:latin typeface="+mj-lt"/>
            </a:endParaRPr>
          </a:p>
        </p:txBody>
      </p:sp>
    </p:spTree>
    <p:extLst>
      <p:ext uri="{BB962C8B-B14F-4D97-AF65-F5344CB8AC3E}">
        <p14:creationId xmlns:p14="http://schemas.microsoft.com/office/powerpoint/2010/main" val="94105156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18"/>
                    </p:tgtEl>
                  </p:cond>
                </p:stCondLst>
                <p:endSync evt="end" delay="0">
                  <p:rtn val="all"/>
                </p:endSync>
                <p:childTnLst>
                  <p:par>
                    <p:cTn id="3" fill="hold">
                      <p:stCondLst>
                        <p:cond delay="0"/>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500" fill="hold"/>
                                        <p:tgtEl>
                                          <p:spTgt spid="118"/>
                                        </p:tgtEl>
                                        <p:attrNameLst>
                                          <p:attrName>style.color</p:attrName>
                                        </p:attrNameLst>
                                      </p:cBhvr>
                                      <p:to>
                                        <a:schemeClr val="accent2"/>
                                      </p:to>
                                    </p:animClr>
                                  </p:childTnLst>
                                </p:cTn>
                              </p:par>
                            </p:childTnLst>
                          </p:cTn>
                        </p:par>
                      </p:childTnLst>
                    </p:cTn>
                  </p:par>
                </p:childTnLst>
              </p:cTn>
              <p:nextCondLst>
                <p:cond evt="onClick" delay="0">
                  <p:tgtEl>
                    <p:spTgt spid="118"/>
                  </p:tgtEl>
                </p:cond>
              </p:nextCondLst>
            </p:seq>
            <p:seq concurrent="1" nextAc="seek">
              <p:cTn id="7" restart="whenNotActive" fill="hold" evtFilter="cancelBubble" nodeType="interactiveSeq">
                <p:stCondLst>
                  <p:cond evt="onClick" delay="0">
                    <p:tgtEl>
                      <p:spTgt spid="119"/>
                    </p:tgtEl>
                  </p:cond>
                </p:stCondLst>
                <p:endSync evt="end" delay="0">
                  <p:rtn val="all"/>
                </p:endSync>
                <p:childTnLst>
                  <p:par>
                    <p:cTn id="8" fill="hold">
                      <p:stCondLst>
                        <p:cond delay="0"/>
                      </p:stCondLst>
                      <p:childTnLst>
                        <p:par>
                          <p:cTn id="9" fill="hold">
                            <p:stCondLst>
                              <p:cond delay="0"/>
                            </p:stCondLst>
                            <p:childTnLst>
                              <p:par>
                                <p:cTn id="10" presetID="3" presetClass="emph" presetSubtype="2" fill="hold" grpId="0" nodeType="clickEffect">
                                  <p:stCondLst>
                                    <p:cond delay="0"/>
                                  </p:stCondLst>
                                  <p:childTnLst>
                                    <p:animClr clrSpc="rgb" dir="cw">
                                      <p:cBhvr override="childStyle">
                                        <p:cTn id="11" dur="500" fill="hold"/>
                                        <p:tgtEl>
                                          <p:spTgt spid="119"/>
                                        </p:tgtEl>
                                        <p:attrNameLst>
                                          <p:attrName>style.color</p:attrName>
                                        </p:attrNameLst>
                                      </p:cBhvr>
                                      <p:to>
                                        <a:srgbClr val="19F519"/>
                                      </p:to>
                                    </p:animClr>
                                  </p:childTnLst>
                                </p:cTn>
                              </p:par>
                            </p:childTnLst>
                          </p:cTn>
                        </p:par>
                      </p:childTnLst>
                    </p:cTn>
                  </p:par>
                </p:childTnLst>
              </p:cTn>
              <p:nextCondLst>
                <p:cond evt="onClick" delay="0">
                  <p:tgtEl>
                    <p:spTgt spid="119"/>
                  </p:tgtEl>
                </p:cond>
              </p:nextCondLst>
            </p:seq>
            <p:seq concurrent="1" nextAc="seek">
              <p:cTn id="12" restart="whenNotActive" fill="hold" evtFilter="cancelBubble" nodeType="interactiveSeq">
                <p:stCondLst>
                  <p:cond evt="onClick" delay="0">
                    <p:tgtEl>
                      <p:spTgt spid="121"/>
                    </p:tgtEl>
                  </p:cond>
                </p:stCondLst>
                <p:endSync evt="end" delay="0">
                  <p:rtn val="all"/>
                </p:endSync>
                <p:childTnLst>
                  <p:par>
                    <p:cTn id="13" fill="hold">
                      <p:stCondLst>
                        <p:cond delay="0"/>
                      </p:stCondLst>
                      <p:childTnLst>
                        <p:par>
                          <p:cTn id="14" fill="hold">
                            <p:stCondLst>
                              <p:cond delay="0"/>
                            </p:stCondLst>
                            <p:childTnLst>
                              <p:par>
                                <p:cTn id="15" presetID="3" presetClass="emph" presetSubtype="2" fill="hold" grpId="0" nodeType="clickEffect">
                                  <p:stCondLst>
                                    <p:cond delay="0"/>
                                  </p:stCondLst>
                                  <p:childTnLst>
                                    <p:animClr clrSpc="rgb" dir="cw">
                                      <p:cBhvr override="childStyle">
                                        <p:cTn id="16" dur="500" fill="hold"/>
                                        <p:tgtEl>
                                          <p:spTgt spid="121"/>
                                        </p:tgtEl>
                                        <p:attrNameLst>
                                          <p:attrName>style.color</p:attrName>
                                        </p:attrNameLst>
                                      </p:cBhvr>
                                      <p:to>
                                        <a:srgbClr val="E52929"/>
                                      </p:to>
                                    </p:animClr>
                                  </p:childTnLst>
                                </p:cTn>
                              </p:par>
                            </p:childTnLst>
                          </p:cTn>
                        </p:par>
                      </p:childTnLst>
                    </p:cTn>
                  </p:par>
                </p:childTnLst>
              </p:cTn>
              <p:nextCondLst>
                <p:cond evt="onClick" delay="0">
                  <p:tgtEl>
                    <p:spTgt spid="121"/>
                  </p:tgtEl>
                </p:cond>
              </p:nextCondLst>
            </p:seq>
            <p:seq concurrent="1" nextAc="seek">
              <p:cTn id="17" restart="whenNotActive" fill="hold" evtFilter="cancelBubble" nodeType="interactiveSeq">
                <p:stCondLst>
                  <p:cond evt="onClick" delay="0">
                    <p:tgtEl>
                      <p:spTgt spid="123"/>
                    </p:tgtEl>
                  </p:cond>
                </p:stCondLst>
                <p:endSync evt="end" delay="0">
                  <p:rtn val="all"/>
                </p:endSync>
                <p:childTnLst>
                  <p:par>
                    <p:cTn id="18" fill="hold">
                      <p:stCondLst>
                        <p:cond delay="0"/>
                      </p:stCondLst>
                      <p:childTnLst>
                        <p:par>
                          <p:cTn id="19" fill="hold">
                            <p:stCondLst>
                              <p:cond delay="0"/>
                            </p:stCondLst>
                            <p:childTnLst>
                              <p:par>
                                <p:cTn id="20" presetID="3" presetClass="emph" presetSubtype="2" fill="hold" grpId="0" nodeType="clickEffect">
                                  <p:stCondLst>
                                    <p:cond delay="0"/>
                                  </p:stCondLst>
                                  <p:childTnLst>
                                    <p:animClr clrSpc="rgb" dir="cw">
                                      <p:cBhvr override="childStyle">
                                        <p:cTn id="21" dur="500" fill="hold"/>
                                        <p:tgtEl>
                                          <p:spTgt spid="123"/>
                                        </p:tgtEl>
                                        <p:attrNameLst>
                                          <p:attrName>style.color</p:attrName>
                                        </p:attrNameLst>
                                      </p:cBhvr>
                                      <p:to>
                                        <a:srgbClr val="E52929"/>
                                      </p:to>
                                    </p:animClr>
                                  </p:childTnLst>
                                </p:cTn>
                              </p:par>
                            </p:childTnLst>
                          </p:cTn>
                        </p:par>
                      </p:childTnLst>
                    </p:cTn>
                  </p:par>
                </p:childTnLst>
              </p:cTn>
              <p:nextCondLst>
                <p:cond evt="onClick" delay="0">
                  <p:tgtEl>
                    <p:spTgt spid="123"/>
                  </p:tgtEl>
                </p:cond>
              </p:nextCondLst>
            </p:seq>
            <p:seq concurrent="1" nextAc="seek">
              <p:cTn id="22" restart="whenNotActive" fill="hold" evtFilter="cancelBubble" nodeType="interactiveSeq">
                <p:stCondLst>
                  <p:cond evt="onClick" delay="0">
                    <p:tgtEl>
                      <p:spTgt spid="124"/>
                    </p:tgtEl>
                  </p:cond>
                </p:stCondLst>
                <p:endSync evt="end" delay="0">
                  <p:rtn val="all"/>
                </p:endSync>
                <p:childTnLst>
                  <p:par>
                    <p:cTn id="23" fill="hold">
                      <p:stCondLst>
                        <p:cond delay="0"/>
                      </p:stCondLst>
                      <p:childTnLst>
                        <p:par>
                          <p:cTn id="24" fill="hold">
                            <p:stCondLst>
                              <p:cond delay="0"/>
                            </p:stCondLst>
                            <p:childTnLst>
                              <p:par>
                                <p:cTn id="25" presetID="3" presetClass="emph" presetSubtype="2" fill="hold" grpId="0" nodeType="clickEffect">
                                  <p:stCondLst>
                                    <p:cond delay="0"/>
                                  </p:stCondLst>
                                  <p:childTnLst>
                                    <p:animClr clrSpc="rgb" dir="cw">
                                      <p:cBhvr override="childStyle">
                                        <p:cTn id="26" dur="500" fill="hold"/>
                                        <p:tgtEl>
                                          <p:spTgt spid="124"/>
                                        </p:tgtEl>
                                        <p:attrNameLst>
                                          <p:attrName>style.color</p:attrName>
                                        </p:attrNameLst>
                                      </p:cBhvr>
                                      <p:to>
                                        <a:srgbClr val="E52929"/>
                                      </p:to>
                                    </p:animClr>
                                  </p:childTnLst>
                                </p:cTn>
                              </p:par>
                            </p:childTnLst>
                          </p:cTn>
                        </p:par>
                      </p:childTnLst>
                    </p:cTn>
                  </p:par>
                </p:childTnLst>
              </p:cTn>
              <p:nextCondLst>
                <p:cond evt="onClick" delay="0">
                  <p:tgtEl>
                    <p:spTgt spid="124"/>
                  </p:tgtEl>
                </p:cond>
              </p:nextCondLst>
            </p:seq>
            <p:seq concurrent="1" nextAc="seek">
              <p:cTn id="27" restart="whenNotActive" fill="hold" evtFilter="cancelBubble" nodeType="interactiveSeq">
                <p:stCondLst>
                  <p:cond evt="onClick" delay="0">
                    <p:tgtEl>
                      <p:spTgt spid="126"/>
                    </p:tgtEl>
                  </p:cond>
                </p:stCondLst>
                <p:endSync evt="end" delay="0">
                  <p:rtn val="all"/>
                </p:endSync>
                <p:childTnLst>
                  <p:par>
                    <p:cTn id="28" fill="hold">
                      <p:stCondLst>
                        <p:cond delay="0"/>
                      </p:stCondLst>
                      <p:childTnLst>
                        <p:par>
                          <p:cTn id="29" fill="hold">
                            <p:stCondLst>
                              <p:cond delay="0"/>
                            </p:stCondLst>
                            <p:childTnLst>
                              <p:par>
                                <p:cTn id="30" presetID="3" presetClass="emph" presetSubtype="2" fill="hold" grpId="0" nodeType="clickEffect">
                                  <p:stCondLst>
                                    <p:cond delay="0"/>
                                  </p:stCondLst>
                                  <p:childTnLst>
                                    <p:animClr clrSpc="rgb" dir="cw">
                                      <p:cBhvr override="childStyle">
                                        <p:cTn id="31" dur="500" fill="hold"/>
                                        <p:tgtEl>
                                          <p:spTgt spid="126"/>
                                        </p:tgtEl>
                                        <p:attrNameLst>
                                          <p:attrName>style.color</p:attrName>
                                        </p:attrNameLst>
                                      </p:cBhvr>
                                      <p:to>
                                        <a:srgbClr val="19F519"/>
                                      </p:to>
                                    </p:animClr>
                                  </p:childTnLst>
                                </p:cTn>
                              </p:par>
                            </p:childTnLst>
                          </p:cTn>
                        </p:par>
                      </p:childTnLst>
                    </p:cTn>
                  </p:par>
                </p:childTnLst>
              </p:cTn>
              <p:nextCondLst>
                <p:cond evt="onClick" delay="0">
                  <p:tgtEl>
                    <p:spTgt spid="126"/>
                  </p:tgtEl>
                </p:cond>
              </p:nextCondLst>
            </p:seq>
            <p:seq concurrent="1" nextAc="seek">
              <p:cTn id="32" restart="whenNotActive" fill="hold" evtFilter="cancelBubble" nodeType="interactiveSeq">
                <p:stCondLst>
                  <p:cond evt="onClick" delay="0">
                    <p:tgtEl>
                      <p:spTgt spid="127"/>
                    </p:tgtEl>
                  </p:cond>
                </p:stCondLst>
                <p:endSync evt="end" delay="0">
                  <p:rtn val="all"/>
                </p:endSync>
                <p:childTnLst>
                  <p:par>
                    <p:cTn id="33" fill="hold">
                      <p:stCondLst>
                        <p:cond delay="0"/>
                      </p:stCondLst>
                      <p:childTnLst>
                        <p:par>
                          <p:cTn id="34" fill="hold">
                            <p:stCondLst>
                              <p:cond delay="0"/>
                            </p:stCondLst>
                            <p:childTnLst>
                              <p:par>
                                <p:cTn id="35" presetID="3" presetClass="emph" presetSubtype="2" fill="hold" grpId="0" nodeType="clickEffect">
                                  <p:stCondLst>
                                    <p:cond delay="0"/>
                                  </p:stCondLst>
                                  <p:childTnLst>
                                    <p:animClr clrSpc="rgb" dir="cw">
                                      <p:cBhvr override="childStyle">
                                        <p:cTn id="36" dur="500" fill="hold"/>
                                        <p:tgtEl>
                                          <p:spTgt spid="127"/>
                                        </p:tgtEl>
                                        <p:attrNameLst>
                                          <p:attrName>style.color</p:attrName>
                                        </p:attrNameLst>
                                      </p:cBhvr>
                                      <p:to>
                                        <a:srgbClr val="E52929"/>
                                      </p:to>
                                    </p:animClr>
                                  </p:childTnLst>
                                </p:cTn>
                              </p:par>
                            </p:childTnLst>
                          </p:cTn>
                        </p:par>
                      </p:childTnLst>
                    </p:cTn>
                  </p:par>
                </p:childTnLst>
              </p:cTn>
              <p:nextCondLst>
                <p:cond evt="onClick" delay="0">
                  <p:tgtEl>
                    <p:spTgt spid="127"/>
                  </p:tgtEl>
                </p:cond>
              </p:nextCondLst>
            </p:seq>
            <p:seq concurrent="1" nextAc="seek">
              <p:cTn id="37" restart="whenNotActive" fill="hold" evtFilter="cancelBubble" nodeType="interactiveSeq">
                <p:stCondLst>
                  <p:cond evt="onClick" delay="0">
                    <p:tgtEl>
                      <p:spTgt spid="128"/>
                    </p:tgtEl>
                  </p:cond>
                </p:stCondLst>
                <p:endSync evt="end" delay="0">
                  <p:rtn val="all"/>
                </p:endSync>
                <p:childTnLst>
                  <p:par>
                    <p:cTn id="38" fill="hold">
                      <p:stCondLst>
                        <p:cond delay="0"/>
                      </p:stCondLst>
                      <p:childTnLst>
                        <p:par>
                          <p:cTn id="39" fill="hold">
                            <p:stCondLst>
                              <p:cond delay="0"/>
                            </p:stCondLst>
                            <p:childTnLst>
                              <p:par>
                                <p:cTn id="40" presetID="3" presetClass="emph" presetSubtype="2" fill="hold" grpId="0" nodeType="clickEffect">
                                  <p:stCondLst>
                                    <p:cond delay="0"/>
                                  </p:stCondLst>
                                  <p:childTnLst>
                                    <p:animClr clrSpc="rgb" dir="cw">
                                      <p:cBhvr override="childStyle">
                                        <p:cTn id="41" dur="500" fill="hold"/>
                                        <p:tgtEl>
                                          <p:spTgt spid="128"/>
                                        </p:tgtEl>
                                        <p:attrNameLst>
                                          <p:attrName>style.color</p:attrName>
                                        </p:attrNameLst>
                                      </p:cBhvr>
                                      <p:to>
                                        <a:srgbClr val="E52929"/>
                                      </p:to>
                                    </p:animClr>
                                  </p:childTnLst>
                                </p:cTn>
                              </p:par>
                            </p:childTnLst>
                          </p:cTn>
                        </p:par>
                      </p:childTnLst>
                    </p:cTn>
                  </p:par>
                </p:childTnLst>
              </p:cTn>
              <p:nextCondLst>
                <p:cond evt="onClick" delay="0">
                  <p:tgtEl>
                    <p:spTgt spid="128"/>
                  </p:tgtEl>
                </p:cond>
              </p:nextCondLst>
            </p:seq>
            <p:seq concurrent="1" nextAc="seek">
              <p:cTn id="42" restart="whenNotActive" fill="hold" evtFilter="cancelBubble" nodeType="interactiveSeq">
                <p:stCondLst>
                  <p:cond evt="onClick" delay="0">
                    <p:tgtEl>
                      <p:spTgt spid="130"/>
                    </p:tgtEl>
                  </p:cond>
                </p:stCondLst>
                <p:endSync evt="end" delay="0">
                  <p:rtn val="all"/>
                </p:endSync>
                <p:childTnLst>
                  <p:par>
                    <p:cTn id="43" fill="hold">
                      <p:stCondLst>
                        <p:cond delay="0"/>
                      </p:stCondLst>
                      <p:childTnLst>
                        <p:par>
                          <p:cTn id="44" fill="hold">
                            <p:stCondLst>
                              <p:cond delay="0"/>
                            </p:stCondLst>
                            <p:childTnLst>
                              <p:par>
                                <p:cTn id="45" presetID="3" presetClass="emph" presetSubtype="2" fill="hold" grpId="0" nodeType="clickEffect">
                                  <p:stCondLst>
                                    <p:cond delay="0"/>
                                  </p:stCondLst>
                                  <p:childTnLst>
                                    <p:animClr clrSpc="rgb" dir="cw">
                                      <p:cBhvr override="childStyle">
                                        <p:cTn id="46" dur="500" fill="hold"/>
                                        <p:tgtEl>
                                          <p:spTgt spid="130"/>
                                        </p:tgtEl>
                                        <p:attrNameLst>
                                          <p:attrName>style.color</p:attrName>
                                        </p:attrNameLst>
                                      </p:cBhvr>
                                      <p:to>
                                        <a:srgbClr val="E52929"/>
                                      </p:to>
                                    </p:animClr>
                                  </p:childTnLst>
                                </p:cTn>
                              </p:par>
                            </p:childTnLst>
                          </p:cTn>
                        </p:par>
                      </p:childTnLst>
                    </p:cTn>
                  </p:par>
                </p:childTnLst>
              </p:cTn>
              <p:nextCondLst>
                <p:cond evt="onClick" delay="0">
                  <p:tgtEl>
                    <p:spTgt spid="130"/>
                  </p:tgtEl>
                </p:cond>
              </p:nextCondLst>
            </p:seq>
            <p:seq concurrent="1" nextAc="seek">
              <p:cTn id="47" restart="whenNotActive" fill="hold" evtFilter="cancelBubble" nodeType="interactiveSeq">
                <p:stCondLst>
                  <p:cond evt="onClick" delay="0">
                    <p:tgtEl>
                      <p:spTgt spid="131"/>
                    </p:tgtEl>
                  </p:cond>
                </p:stCondLst>
                <p:endSync evt="end" delay="0">
                  <p:rtn val="all"/>
                </p:endSync>
                <p:childTnLst>
                  <p:par>
                    <p:cTn id="48" fill="hold">
                      <p:stCondLst>
                        <p:cond delay="0"/>
                      </p:stCondLst>
                      <p:childTnLst>
                        <p:par>
                          <p:cTn id="49" fill="hold">
                            <p:stCondLst>
                              <p:cond delay="0"/>
                            </p:stCondLst>
                            <p:childTnLst>
                              <p:par>
                                <p:cTn id="50" presetID="3" presetClass="emph" presetSubtype="2" fill="hold" grpId="0" nodeType="clickEffect">
                                  <p:stCondLst>
                                    <p:cond delay="0"/>
                                  </p:stCondLst>
                                  <p:childTnLst>
                                    <p:animClr clrSpc="rgb" dir="cw">
                                      <p:cBhvr override="childStyle">
                                        <p:cTn id="51" dur="500" fill="hold"/>
                                        <p:tgtEl>
                                          <p:spTgt spid="131"/>
                                        </p:tgtEl>
                                        <p:attrNameLst>
                                          <p:attrName>style.color</p:attrName>
                                        </p:attrNameLst>
                                      </p:cBhvr>
                                      <p:to>
                                        <a:srgbClr val="E52929"/>
                                      </p:to>
                                    </p:animClr>
                                  </p:childTnLst>
                                </p:cTn>
                              </p:par>
                            </p:childTnLst>
                          </p:cTn>
                        </p:par>
                      </p:childTnLst>
                    </p:cTn>
                  </p:par>
                </p:childTnLst>
              </p:cTn>
              <p:nextCondLst>
                <p:cond evt="onClick" delay="0">
                  <p:tgtEl>
                    <p:spTgt spid="131"/>
                  </p:tgtEl>
                </p:cond>
              </p:nextCondLst>
            </p:seq>
            <p:seq concurrent="1" nextAc="seek">
              <p:cTn id="52" restart="whenNotActive" fill="hold" evtFilter="cancelBubble" nodeType="interactiveSeq">
                <p:stCondLst>
                  <p:cond evt="onClick" delay="0">
                    <p:tgtEl>
                      <p:spTgt spid="132"/>
                    </p:tgtEl>
                  </p:cond>
                </p:stCondLst>
                <p:endSync evt="end" delay="0">
                  <p:rtn val="all"/>
                </p:endSync>
                <p:childTnLst>
                  <p:par>
                    <p:cTn id="53" fill="hold">
                      <p:stCondLst>
                        <p:cond delay="0"/>
                      </p:stCondLst>
                      <p:childTnLst>
                        <p:par>
                          <p:cTn id="54" fill="hold">
                            <p:stCondLst>
                              <p:cond delay="0"/>
                            </p:stCondLst>
                            <p:childTnLst>
                              <p:par>
                                <p:cTn id="55" presetID="3" presetClass="emph" presetSubtype="2" fill="hold" grpId="0" nodeType="clickEffect">
                                  <p:stCondLst>
                                    <p:cond delay="0"/>
                                  </p:stCondLst>
                                  <p:childTnLst>
                                    <p:animClr clrSpc="rgb" dir="cw">
                                      <p:cBhvr override="childStyle">
                                        <p:cTn id="56" dur="500" fill="hold"/>
                                        <p:tgtEl>
                                          <p:spTgt spid="132"/>
                                        </p:tgtEl>
                                        <p:attrNameLst>
                                          <p:attrName>style.color</p:attrName>
                                        </p:attrNameLst>
                                      </p:cBhvr>
                                      <p:to>
                                        <a:schemeClr val="accent2"/>
                                      </p:to>
                                    </p:animClr>
                                  </p:childTnLst>
                                </p:cTn>
                              </p:par>
                            </p:childTnLst>
                          </p:cTn>
                        </p:par>
                      </p:childTnLst>
                    </p:cTn>
                  </p:par>
                </p:childTnLst>
              </p:cTn>
              <p:nextCondLst>
                <p:cond evt="onClick" delay="0">
                  <p:tgtEl>
                    <p:spTgt spid="132"/>
                  </p:tgtEl>
                </p:cond>
              </p:nextCondLst>
            </p:seq>
            <p:seq concurrent="1" nextAc="seek">
              <p:cTn id="57" restart="whenNotActive" fill="hold" evtFilter="cancelBubble" nodeType="interactiveSeq">
                <p:stCondLst>
                  <p:cond evt="onClick" delay="0">
                    <p:tgtEl>
                      <p:spTgt spid="133"/>
                    </p:tgtEl>
                  </p:cond>
                </p:stCondLst>
                <p:endSync evt="end" delay="0">
                  <p:rtn val="all"/>
                </p:endSync>
                <p:childTnLst>
                  <p:par>
                    <p:cTn id="58" fill="hold">
                      <p:stCondLst>
                        <p:cond delay="0"/>
                      </p:stCondLst>
                      <p:childTnLst>
                        <p:par>
                          <p:cTn id="59" fill="hold">
                            <p:stCondLst>
                              <p:cond delay="0"/>
                            </p:stCondLst>
                            <p:childTnLst>
                              <p:par>
                                <p:cTn id="60" presetID="3" presetClass="emph" presetSubtype="2" fill="hold" grpId="0" nodeType="clickEffect">
                                  <p:stCondLst>
                                    <p:cond delay="0"/>
                                  </p:stCondLst>
                                  <p:childTnLst>
                                    <p:animClr clrSpc="rgb" dir="cw">
                                      <p:cBhvr override="childStyle">
                                        <p:cTn id="61" dur="500" fill="hold"/>
                                        <p:tgtEl>
                                          <p:spTgt spid="133"/>
                                        </p:tgtEl>
                                        <p:attrNameLst>
                                          <p:attrName>style.color</p:attrName>
                                        </p:attrNameLst>
                                      </p:cBhvr>
                                      <p:to>
                                        <a:srgbClr val="E52929"/>
                                      </p:to>
                                    </p:animClr>
                                  </p:childTnLst>
                                </p:cTn>
                              </p:par>
                            </p:childTnLst>
                          </p:cTn>
                        </p:par>
                      </p:childTnLst>
                    </p:cTn>
                  </p:par>
                </p:childTnLst>
              </p:cTn>
              <p:nextCondLst>
                <p:cond evt="onClick" delay="0">
                  <p:tgtEl>
                    <p:spTgt spid="133"/>
                  </p:tgtEl>
                </p:cond>
              </p:nextCondLst>
            </p:seq>
            <p:seq concurrent="1" nextAc="seek">
              <p:cTn id="62" restart="whenNotActive" fill="hold" evtFilter="cancelBubble" nodeType="interactiveSeq">
                <p:stCondLst>
                  <p:cond evt="onClick" delay="0">
                    <p:tgtEl>
                      <p:spTgt spid="134"/>
                    </p:tgtEl>
                  </p:cond>
                </p:stCondLst>
                <p:endSync evt="end" delay="0">
                  <p:rtn val="all"/>
                </p:endSync>
                <p:childTnLst>
                  <p:par>
                    <p:cTn id="63" fill="hold">
                      <p:stCondLst>
                        <p:cond delay="0"/>
                      </p:stCondLst>
                      <p:childTnLst>
                        <p:par>
                          <p:cTn id="64" fill="hold">
                            <p:stCondLst>
                              <p:cond delay="0"/>
                            </p:stCondLst>
                            <p:childTnLst>
                              <p:par>
                                <p:cTn id="65" presetID="3" presetClass="emph" presetSubtype="2" fill="hold" grpId="0" nodeType="clickEffect">
                                  <p:stCondLst>
                                    <p:cond delay="0"/>
                                  </p:stCondLst>
                                  <p:childTnLst>
                                    <p:animClr clrSpc="rgb" dir="cw">
                                      <p:cBhvr override="childStyle">
                                        <p:cTn id="66" dur="500" fill="hold"/>
                                        <p:tgtEl>
                                          <p:spTgt spid="134"/>
                                        </p:tgtEl>
                                        <p:attrNameLst>
                                          <p:attrName>style.color</p:attrName>
                                        </p:attrNameLst>
                                      </p:cBhvr>
                                      <p:to>
                                        <a:srgbClr val="E52929"/>
                                      </p:to>
                                    </p:animClr>
                                  </p:childTnLst>
                                </p:cTn>
                              </p:par>
                            </p:childTnLst>
                          </p:cTn>
                        </p:par>
                      </p:childTnLst>
                    </p:cTn>
                  </p:par>
                </p:childTnLst>
              </p:cTn>
              <p:nextCondLst>
                <p:cond evt="onClick" delay="0">
                  <p:tgtEl>
                    <p:spTgt spid="134"/>
                  </p:tgtEl>
                </p:cond>
              </p:nextCondLst>
            </p:seq>
            <p:seq concurrent="1" nextAc="seek">
              <p:cTn id="67" restart="whenNotActive" fill="hold" evtFilter="cancelBubble" nodeType="interactiveSeq">
                <p:stCondLst>
                  <p:cond evt="onClick" delay="0">
                    <p:tgtEl>
                      <p:spTgt spid="136"/>
                    </p:tgtEl>
                  </p:cond>
                </p:stCondLst>
                <p:endSync evt="end" delay="0">
                  <p:rtn val="all"/>
                </p:endSync>
                <p:childTnLst>
                  <p:par>
                    <p:cTn id="68" fill="hold">
                      <p:stCondLst>
                        <p:cond delay="0"/>
                      </p:stCondLst>
                      <p:childTnLst>
                        <p:par>
                          <p:cTn id="69" fill="hold">
                            <p:stCondLst>
                              <p:cond delay="0"/>
                            </p:stCondLst>
                            <p:childTnLst>
                              <p:par>
                                <p:cTn id="70" presetID="3" presetClass="emph" presetSubtype="2" fill="hold" grpId="0" nodeType="clickEffect">
                                  <p:stCondLst>
                                    <p:cond delay="0"/>
                                  </p:stCondLst>
                                  <p:childTnLst>
                                    <p:animClr clrSpc="rgb" dir="cw">
                                      <p:cBhvr override="childStyle">
                                        <p:cTn id="71" dur="500" fill="hold"/>
                                        <p:tgtEl>
                                          <p:spTgt spid="136"/>
                                        </p:tgtEl>
                                        <p:attrNameLst>
                                          <p:attrName>style.color</p:attrName>
                                        </p:attrNameLst>
                                      </p:cBhvr>
                                      <p:to>
                                        <a:srgbClr val="92D050"/>
                                      </p:to>
                                    </p:animClr>
                                  </p:childTnLst>
                                </p:cTn>
                              </p:par>
                              <p:par>
                                <p:cTn id="72" presetID="10" presetClass="entr" presetSubtype="0" fill="hold" nodeType="withEffect">
                                  <p:stCondLst>
                                    <p:cond delay="0"/>
                                  </p:stCondLst>
                                  <p:childTnLst>
                                    <p:set>
                                      <p:cBhvr>
                                        <p:cTn id="73" dur="1" fill="hold">
                                          <p:stCondLst>
                                            <p:cond delay="0"/>
                                          </p:stCondLst>
                                        </p:cTn>
                                        <p:tgtEl>
                                          <p:spTgt spid="17"/>
                                        </p:tgtEl>
                                        <p:attrNameLst>
                                          <p:attrName>style.visibility</p:attrName>
                                        </p:attrNameLst>
                                      </p:cBhvr>
                                      <p:to>
                                        <p:strVal val="visible"/>
                                      </p:to>
                                    </p:set>
                                    <p:animEffect transition="in" filter="fade">
                                      <p:cBhvr>
                                        <p:cTn id="74" dur="500"/>
                                        <p:tgtEl>
                                          <p:spTgt spid="17"/>
                                        </p:tgtEl>
                                      </p:cBhvr>
                                    </p:animEffect>
                                  </p:childTnLst>
                                </p:cTn>
                              </p:par>
                            </p:childTnLst>
                          </p:cTn>
                        </p:par>
                      </p:childTnLst>
                    </p:cTn>
                  </p:par>
                </p:childTnLst>
              </p:cTn>
              <p:nextCondLst>
                <p:cond evt="onClick" delay="0">
                  <p:tgtEl>
                    <p:spTgt spid="136"/>
                  </p:tgtEl>
                </p:cond>
              </p:nextCondLst>
            </p:seq>
            <p:seq concurrent="1" nextAc="seek">
              <p:cTn id="75" restart="whenNotActive" fill="hold" evtFilter="cancelBubble" nodeType="interactiveSeq">
                <p:stCondLst>
                  <p:cond evt="onClick" delay="0">
                    <p:tgtEl>
                      <p:spTgt spid="137"/>
                    </p:tgtEl>
                  </p:cond>
                </p:stCondLst>
                <p:endSync evt="end" delay="0">
                  <p:rtn val="all"/>
                </p:endSync>
                <p:childTnLst>
                  <p:par>
                    <p:cTn id="76" fill="hold">
                      <p:stCondLst>
                        <p:cond delay="0"/>
                      </p:stCondLst>
                      <p:childTnLst>
                        <p:par>
                          <p:cTn id="77" fill="hold">
                            <p:stCondLst>
                              <p:cond delay="0"/>
                            </p:stCondLst>
                            <p:childTnLst>
                              <p:par>
                                <p:cTn id="78" presetID="3" presetClass="emph" presetSubtype="2" fill="hold" grpId="0" nodeType="clickEffect">
                                  <p:stCondLst>
                                    <p:cond delay="0"/>
                                  </p:stCondLst>
                                  <p:childTnLst>
                                    <p:animClr clrSpc="rgb" dir="cw">
                                      <p:cBhvr override="childStyle">
                                        <p:cTn id="79" dur="500" fill="hold"/>
                                        <p:tgtEl>
                                          <p:spTgt spid="137"/>
                                        </p:tgtEl>
                                        <p:attrNameLst>
                                          <p:attrName>style.color</p:attrName>
                                        </p:attrNameLst>
                                      </p:cBhvr>
                                      <p:to>
                                        <a:srgbClr val="E52929"/>
                                      </p:to>
                                    </p:animClr>
                                  </p:childTnLst>
                                </p:cTn>
                              </p:par>
                            </p:childTnLst>
                          </p:cTn>
                        </p:par>
                      </p:childTnLst>
                    </p:cTn>
                  </p:par>
                </p:childTnLst>
              </p:cTn>
              <p:nextCondLst>
                <p:cond evt="onClick" delay="0">
                  <p:tgtEl>
                    <p:spTgt spid="137"/>
                  </p:tgtEl>
                </p:cond>
              </p:nextCondLst>
            </p:seq>
            <p:seq concurrent="1" nextAc="seek">
              <p:cTn id="80" restart="whenNotActive" fill="hold" evtFilter="cancelBubble" nodeType="interactiveSeq">
                <p:stCondLst>
                  <p:cond evt="onClick" delay="0">
                    <p:tgtEl>
                      <p:spTgt spid="138"/>
                    </p:tgtEl>
                  </p:cond>
                </p:stCondLst>
                <p:endSync evt="end" delay="0">
                  <p:rtn val="all"/>
                </p:endSync>
                <p:childTnLst>
                  <p:par>
                    <p:cTn id="81" fill="hold">
                      <p:stCondLst>
                        <p:cond delay="0"/>
                      </p:stCondLst>
                      <p:childTnLst>
                        <p:par>
                          <p:cTn id="82" fill="hold">
                            <p:stCondLst>
                              <p:cond delay="0"/>
                            </p:stCondLst>
                            <p:childTnLst>
                              <p:par>
                                <p:cTn id="83" presetID="3" presetClass="emph" presetSubtype="2" fill="hold" grpId="0" nodeType="clickEffect">
                                  <p:stCondLst>
                                    <p:cond delay="0"/>
                                  </p:stCondLst>
                                  <p:childTnLst>
                                    <p:animClr clrSpc="rgb" dir="cw">
                                      <p:cBhvr override="childStyle">
                                        <p:cTn id="84" dur="500" fill="hold"/>
                                        <p:tgtEl>
                                          <p:spTgt spid="138"/>
                                        </p:tgtEl>
                                        <p:attrNameLst>
                                          <p:attrName>style.color</p:attrName>
                                        </p:attrNameLst>
                                      </p:cBhvr>
                                      <p:to>
                                        <a:srgbClr val="19F519"/>
                                      </p:to>
                                    </p:animClr>
                                  </p:childTnLst>
                                </p:cTn>
                              </p:par>
                            </p:childTnLst>
                          </p:cTn>
                        </p:par>
                      </p:childTnLst>
                    </p:cTn>
                  </p:par>
                </p:childTnLst>
              </p:cTn>
              <p:nextCondLst>
                <p:cond evt="onClick" delay="0">
                  <p:tgtEl>
                    <p:spTgt spid="138"/>
                  </p:tgtEl>
                </p:cond>
              </p:nextCondLst>
            </p:seq>
            <p:seq concurrent="1" nextAc="seek">
              <p:cTn id="85" restart="whenNotActive" fill="hold" evtFilter="cancelBubble" nodeType="interactiveSeq">
                <p:stCondLst>
                  <p:cond evt="onClick" delay="0">
                    <p:tgtEl>
                      <p:spTgt spid="139"/>
                    </p:tgtEl>
                  </p:cond>
                </p:stCondLst>
                <p:endSync evt="end" delay="0">
                  <p:rtn val="all"/>
                </p:endSync>
                <p:childTnLst>
                  <p:par>
                    <p:cTn id="86" fill="hold">
                      <p:stCondLst>
                        <p:cond delay="0"/>
                      </p:stCondLst>
                      <p:childTnLst>
                        <p:par>
                          <p:cTn id="87" fill="hold">
                            <p:stCondLst>
                              <p:cond delay="0"/>
                            </p:stCondLst>
                            <p:childTnLst>
                              <p:par>
                                <p:cTn id="88" presetID="3" presetClass="emph" presetSubtype="2" fill="hold" grpId="0" nodeType="clickEffect">
                                  <p:stCondLst>
                                    <p:cond delay="0"/>
                                  </p:stCondLst>
                                  <p:childTnLst>
                                    <p:animClr clrSpc="rgb" dir="cw">
                                      <p:cBhvr override="childStyle">
                                        <p:cTn id="89" dur="500" fill="hold"/>
                                        <p:tgtEl>
                                          <p:spTgt spid="139"/>
                                        </p:tgtEl>
                                        <p:attrNameLst>
                                          <p:attrName>style.color</p:attrName>
                                        </p:attrNameLst>
                                      </p:cBhvr>
                                      <p:to>
                                        <a:srgbClr val="E52929"/>
                                      </p:to>
                                    </p:animClr>
                                  </p:childTnLst>
                                </p:cTn>
                              </p:par>
                            </p:childTnLst>
                          </p:cTn>
                        </p:par>
                      </p:childTnLst>
                    </p:cTn>
                  </p:par>
                </p:childTnLst>
              </p:cTn>
              <p:nextCondLst>
                <p:cond evt="onClick" delay="0">
                  <p:tgtEl>
                    <p:spTgt spid="139"/>
                  </p:tgtEl>
                </p:cond>
              </p:nextCondLst>
            </p:seq>
            <p:seq concurrent="1" nextAc="seek">
              <p:cTn id="90" restart="whenNotActive" fill="hold" evtFilter="cancelBubble" nodeType="interactiveSeq">
                <p:stCondLst>
                  <p:cond evt="onClick" delay="0">
                    <p:tgtEl>
                      <p:spTgt spid="140"/>
                    </p:tgtEl>
                  </p:cond>
                </p:stCondLst>
                <p:endSync evt="end" delay="0">
                  <p:rtn val="all"/>
                </p:endSync>
                <p:childTnLst>
                  <p:par>
                    <p:cTn id="91" fill="hold">
                      <p:stCondLst>
                        <p:cond delay="0"/>
                      </p:stCondLst>
                      <p:childTnLst>
                        <p:par>
                          <p:cTn id="92" fill="hold">
                            <p:stCondLst>
                              <p:cond delay="0"/>
                            </p:stCondLst>
                            <p:childTnLst>
                              <p:par>
                                <p:cTn id="93" presetID="3" presetClass="emph" presetSubtype="2" fill="hold" grpId="0" nodeType="clickEffect">
                                  <p:stCondLst>
                                    <p:cond delay="0"/>
                                  </p:stCondLst>
                                  <p:childTnLst>
                                    <p:animClr clrSpc="rgb" dir="cw">
                                      <p:cBhvr override="childStyle">
                                        <p:cTn id="94" dur="500" fill="hold"/>
                                        <p:tgtEl>
                                          <p:spTgt spid="140"/>
                                        </p:tgtEl>
                                        <p:attrNameLst>
                                          <p:attrName>style.color</p:attrName>
                                        </p:attrNameLst>
                                      </p:cBhvr>
                                      <p:to>
                                        <a:srgbClr val="E52929"/>
                                      </p:to>
                                    </p:animClr>
                                  </p:childTnLst>
                                </p:cTn>
                              </p:par>
                            </p:childTnLst>
                          </p:cTn>
                        </p:par>
                      </p:childTnLst>
                    </p:cTn>
                  </p:par>
                </p:childTnLst>
              </p:cTn>
              <p:nextCondLst>
                <p:cond evt="onClick" delay="0">
                  <p:tgtEl>
                    <p:spTgt spid="140"/>
                  </p:tgtEl>
                </p:cond>
              </p:nextCondLst>
            </p:seq>
            <p:seq concurrent="1" nextAc="seek">
              <p:cTn id="95" restart="whenNotActive" fill="hold" evtFilter="cancelBubble" nodeType="interactiveSeq">
                <p:stCondLst>
                  <p:cond evt="onClick" delay="0">
                    <p:tgtEl>
                      <p:spTgt spid="142"/>
                    </p:tgtEl>
                  </p:cond>
                </p:stCondLst>
                <p:endSync evt="end" delay="0">
                  <p:rtn val="all"/>
                </p:endSync>
                <p:childTnLst>
                  <p:par>
                    <p:cTn id="96" fill="hold">
                      <p:stCondLst>
                        <p:cond delay="0"/>
                      </p:stCondLst>
                      <p:childTnLst>
                        <p:par>
                          <p:cTn id="97" fill="hold">
                            <p:stCondLst>
                              <p:cond delay="0"/>
                            </p:stCondLst>
                            <p:childTnLst>
                              <p:par>
                                <p:cTn id="98" presetID="3" presetClass="emph" presetSubtype="2" fill="hold" grpId="0" nodeType="clickEffect">
                                  <p:stCondLst>
                                    <p:cond delay="0"/>
                                  </p:stCondLst>
                                  <p:childTnLst>
                                    <p:animClr clrSpc="rgb" dir="cw">
                                      <p:cBhvr override="childStyle">
                                        <p:cTn id="99" dur="500" fill="hold"/>
                                        <p:tgtEl>
                                          <p:spTgt spid="142"/>
                                        </p:tgtEl>
                                        <p:attrNameLst>
                                          <p:attrName>style.color</p:attrName>
                                        </p:attrNameLst>
                                      </p:cBhvr>
                                      <p:to>
                                        <a:srgbClr val="E52929"/>
                                      </p:to>
                                    </p:animClr>
                                  </p:childTnLst>
                                </p:cTn>
                              </p:par>
                            </p:childTnLst>
                          </p:cTn>
                        </p:par>
                      </p:childTnLst>
                    </p:cTn>
                  </p:par>
                </p:childTnLst>
              </p:cTn>
              <p:nextCondLst>
                <p:cond evt="onClick" delay="0">
                  <p:tgtEl>
                    <p:spTgt spid="142"/>
                  </p:tgtEl>
                </p:cond>
              </p:nextCondLst>
            </p:seq>
            <p:seq concurrent="1" nextAc="seek">
              <p:cTn id="100" restart="whenNotActive" fill="hold" evtFilter="cancelBubble" nodeType="interactiveSeq">
                <p:stCondLst>
                  <p:cond evt="onClick" delay="0">
                    <p:tgtEl>
                      <p:spTgt spid="143"/>
                    </p:tgtEl>
                  </p:cond>
                </p:stCondLst>
                <p:endSync evt="end" delay="0">
                  <p:rtn val="all"/>
                </p:endSync>
                <p:childTnLst>
                  <p:par>
                    <p:cTn id="101" fill="hold">
                      <p:stCondLst>
                        <p:cond delay="0"/>
                      </p:stCondLst>
                      <p:childTnLst>
                        <p:par>
                          <p:cTn id="102" fill="hold">
                            <p:stCondLst>
                              <p:cond delay="0"/>
                            </p:stCondLst>
                            <p:childTnLst>
                              <p:par>
                                <p:cTn id="103" presetID="3" presetClass="emph" presetSubtype="2" fill="hold" grpId="0" nodeType="clickEffect">
                                  <p:stCondLst>
                                    <p:cond delay="0"/>
                                  </p:stCondLst>
                                  <p:childTnLst>
                                    <p:animClr clrSpc="rgb" dir="cw">
                                      <p:cBhvr override="childStyle">
                                        <p:cTn id="104" dur="500" fill="hold"/>
                                        <p:tgtEl>
                                          <p:spTgt spid="143"/>
                                        </p:tgtEl>
                                        <p:attrNameLst>
                                          <p:attrName>style.color</p:attrName>
                                        </p:attrNameLst>
                                      </p:cBhvr>
                                      <p:to>
                                        <a:srgbClr val="E52929"/>
                                      </p:to>
                                    </p:animClr>
                                  </p:childTnLst>
                                </p:cTn>
                              </p:par>
                            </p:childTnLst>
                          </p:cTn>
                        </p:par>
                      </p:childTnLst>
                    </p:cTn>
                  </p:par>
                </p:childTnLst>
              </p:cTn>
              <p:nextCondLst>
                <p:cond evt="onClick" delay="0">
                  <p:tgtEl>
                    <p:spTgt spid="143"/>
                  </p:tgtEl>
                </p:cond>
              </p:nextCondLst>
            </p:seq>
            <p:seq concurrent="1" nextAc="seek">
              <p:cTn id="105" restart="whenNotActive" fill="hold" evtFilter="cancelBubble" nodeType="interactiveSeq">
                <p:stCondLst>
                  <p:cond evt="onClick" delay="0">
                    <p:tgtEl>
                      <p:spTgt spid="144"/>
                    </p:tgtEl>
                  </p:cond>
                </p:stCondLst>
                <p:endSync evt="end" delay="0">
                  <p:rtn val="all"/>
                </p:endSync>
                <p:childTnLst>
                  <p:par>
                    <p:cTn id="106" fill="hold">
                      <p:stCondLst>
                        <p:cond delay="0"/>
                      </p:stCondLst>
                      <p:childTnLst>
                        <p:par>
                          <p:cTn id="107" fill="hold">
                            <p:stCondLst>
                              <p:cond delay="0"/>
                            </p:stCondLst>
                            <p:childTnLst>
                              <p:par>
                                <p:cTn id="108" presetID="3" presetClass="emph" presetSubtype="2" fill="hold" grpId="0" nodeType="clickEffect">
                                  <p:stCondLst>
                                    <p:cond delay="0"/>
                                  </p:stCondLst>
                                  <p:childTnLst>
                                    <p:animClr clrSpc="rgb" dir="cw">
                                      <p:cBhvr override="childStyle">
                                        <p:cTn id="109" dur="500" fill="hold"/>
                                        <p:tgtEl>
                                          <p:spTgt spid="144"/>
                                        </p:tgtEl>
                                        <p:attrNameLst>
                                          <p:attrName>style.color</p:attrName>
                                        </p:attrNameLst>
                                      </p:cBhvr>
                                      <p:to>
                                        <a:schemeClr val="accent2"/>
                                      </p:to>
                                    </p:animClr>
                                  </p:childTnLst>
                                </p:cTn>
                              </p:par>
                            </p:childTnLst>
                          </p:cTn>
                        </p:par>
                      </p:childTnLst>
                    </p:cTn>
                  </p:par>
                </p:childTnLst>
              </p:cTn>
              <p:nextCondLst>
                <p:cond evt="onClick" delay="0">
                  <p:tgtEl>
                    <p:spTgt spid="144"/>
                  </p:tgtEl>
                </p:cond>
              </p:nextCondLst>
            </p:seq>
            <p:seq concurrent="1" nextAc="seek">
              <p:cTn id="110" restart="whenNotActive" fill="hold" evtFilter="cancelBubble" nodeType="interactiveSeq">
                <p:stCondLst>
                  <p:cond evt="onClick" delay="0">
                    <p:tgtEl>
                      <p:spTgt spid="145"/>
                    </p:tgtEl>
                  </p:cond>
                </p:stCondLst>
                <p:endSync evt="end" delay="0">
                  <p:rtn val="all"/>
                </p:endSync>
                <p:childTnLst>
                  <p:par>
                    <p:cTn id="111" fill="hold">
                      <p:stCondLst>
                        <p:cond delay="0"/>
                      </p:stCondLst>
                      <p:childTnLst>
                        <p:par>
                          <p:cTn id="112" fill="hold">
                            <p:stCondLst>
                              <p:cond delay="0"/>
                            </p:stCondLst>
                            <p:childTnLst>
                              <p:par>
                                <p:cTn id="113" presetID="3" presetClass="emph" presetSubtype="2" fill="hold" grpId="0" nodeType="clickEffect">
                                  <p:stCondLst>
                                    <p:cond delay="0"/>
                                  </p:stCondLst>
                                  <p:childTnLst>
                                    <p:animClr clrSpc="rgb" dir="cw">
                                      <p:cBhvr override="childStyle">
                                        <p:cTn id="114" dur="500" fill="hold"/>
                                        <p:tgtEl>
                                          <p:spTgt spid="145"/>
                                        </p:tgtEl>
                                        <p:attrNameLst>
                                          <p:attrName>style.color</p:attrName>
                                        </p:attrNameLst>
                                      </p:cBhvr>
                                      <p:to>
                                        <a:srgbClr val="E52929"/>
                                      </p:to>
                                    </p:animClr>
                                  </p:childTnLst>
                                </p:cTn>
                              </p:par>
                            </p:childTnLst>
                          </p:cTn>
                        </p:par>
                      </p:childTnLst>
                    </p:cTn>
                  </p:par>
                </p:childTnLst>
              </p:cTn>
              <p:nextCondLst>
                <p:cond evt="onClick" delay="0">
                  <p:tgtEl>
                    <p:spTgt spid="145"/>
                  </p:tgtEl>
                </p:cond>
              </p:nextCondLst>
            </p:seq>
            <p:seq concurrent="1" nextAc="seek">
              <p:cTn id="115" restart="whenNotActive" fill="hold" evtFilter="cancelBubble" nodeType="interactiveSeq">
                <p:stCondLst>
                  <p:cond evt="onClick" delay="0">
                    <p:tgtEl>
                      <p:spTgt spid="146"/>
                    </p:tgtEl>
                  </p:cond>
                </p:stCondLst>
                <p:endSync evt="end" delay="0">
                  <p:rtn val="all"/>
                </p:endSync>
                <p:childTnLst>
                  <p:par>
                    <p:cTn id="116" fill="hold">
                      <p:stCondLst>
                        <p:cond delay="0"/>
                      </p:stCondLst>
                      <p:childTnLst>
                        <p:par>
                          <p:cTn id="117" fill="hold">
                            <p:stCondLst>
                              <p:cond delay="0"/>
                            </p:stCondLst>
                            <p:childTnLst>
                              <p:par>
                                <p:cTn id="118" presetID="3" presetClass="emph" presetSubtype="2" fill="hold" grpId="0" nodeType="clickEffect">
                                  <p:stCondLst>
                                    <p:cond delay="0"/>
                                  </p:stCondLst>
                                  <p:childTnLst>
                                    <p:animClr clrSpc="rgb" dir="cw">
                                      <p:cBhvr override="childStyle">
                                        <p:cTn id="119" dur="500" fill="hold"/>
                                        <p:tgtEl>
                                          <p:spTgt spid="146"/>
                                        </p:tgtEl>
                                        <p:attrNameLst>
                                          <p:attrName>style.color</p:attrName>
                                        </p:attrNameLst>
                                      </p:cBhvr>
                                      <p:to>
                                        <a:srgbClr val="19F519"/>
                                      </p:to>
                                    </p:animClr>
                                  </p:childTnLst>
                                </p:cTn>
                              </p:par>
                            </p:childTnLst>
                          </p:cTn>
                        </p:par>
                      </p:childTnLst>
                    </p:cTn>
                  </p:par>
                </p:childTnLst>
              </p:cTn>
              <p:nextCondLst>
                <p:cond evt="onClick" delay="0">
                  <p:tgtEl>
                    <p:spTgt spid="146"/>
                  </p:tgtEl>
                </p:cond>
              </p:nextCondLst>
            </p:seq>
            <p:seq concurrent="1" nextAc="seek">
              <p:cTn id="120" restart="whenNotActive" fill="hold" evtFilter="cancelBubble" nodeType="interactiveSeq">
                <p:stCondLst>
                  <p:cond evt="onClick" delay="0">
                    <p:tgtEl>
                      <p:spTgt spid="148"/>
                    </p:tgtEl>
                  </p:cond>
                </p:stCondLst>
                <p:endSync evt="end" delay="0">
                  <p:rtn val="all"/>
                </p:endSync>
                <p:childTnLst>
                  <p:par>
                    <p:cTn id="121" fill="hold">
                      <p:stCondLst>
                        <p:cond delay="0"/>
                      </p:stCondLst>
                      <p:childTnLst>
                        <p:par>
                          <p:cTn id="122" fill="hold">
                            <p:stCondLst>
                              <p:cond delay="0"/>
                            </p:stCondLst>
                            <p:childTnLst>
                              <p:par>
                                <p:cTn id="123" presetID="3" presetClass="emph" presetSubtype="2" fill="hold" grpId="0" nodeType="clickEffect">
                                  <p:stCondLst>
                                    <p:cond delay="0"/>
                                  </p:stCondLst>
                                  <p:childTnLst>
                                    <p:animClr clrSpc="rgb" dir="cw">
                                      <p:cBhvr override="childStyle">
                                        <p:cTn id="124" dur="500" fill="hold"/>
                                        <p:tgtEl>
                                          <p:spTgt spid="148"/>
                                        </p:tgtEl>
                                        <p:attrNameLst>
                                          <p:attrName>style.color</p:attrName>
                                        </p:attrNameLst>
                                      </p:cBhvr>
                                      <p:to>
                                        <a:srgbClr val="E52929"/>
                                      </p:to>
                                    </p:animClr>
                                  </p:childTnLst>
                                </p:cTn>
                              </p:par>
                            </p:childTnLst>
                          </p:cTn>
                        </p:par>
                      </p:childTnLst>
                    </p:cTn>
                  </p:par>
                </p:childTnLst>
              </p:cTn>
              <p:nextCondLst>
                <p:cond evt="onClick" delay="0">
                  <p:tgtEl>
                    <p:spTgt spid="148"/>
                  </p:tgtEl>
                </p:cond>
              </p:nextCondLst>
            </p:seq>
            <p:seq concurrent="1" nextAc="seek">
              <p:cTn id="125" restart="whenNotActive" fill="hold" evtFilter="cancelBubble" nodeType="interactiveSeq">
                <p:stCondLst>
                  <p:cond evt="onClick" delay="0">
                    <p:tgtEl>
                      <p:spTgt spid="149"/>
                    </p:tgtEl>
                  </p:cond>
                </p:stCondLst>
                <p:endSync evt="end" delay="0">
                  <p:rtn val="all"/>
                </p:endSync>
                <p:childTnLst>
                  <p:par>
                    <p:cTn id="126" fill="hold">
                      <p:stCondLst>
                        <p:cond delay="0"/>
                      </p:stCondLst>
                      <p:childTnLst>
                        <p:par>
                          <p:cTn id="127" fill="hold">
                            <p:stCondLst>
                              <p:cond delay="0"/>
                            </p:stCondLst>
                            <p:childTnLst>
                              <p:par>
                                <p:cTn id="128" presetID="3" presetClass="emph" presetSubtype="2" fill="hold" grpId="0" nodeType="clickEffect">
                                  <p:stCondLst>
                                    <p:cond delay="0"/>
                                  </p:stCondLst>
                                  <p:childTnLst>
                                    <p:animClr clrSpc="rgb" dir="cw">
                                      <p:cBhvr override="childStyle">
                                        <p:cTn id="129" dur="500" fill="hold"/>
                                        <p:tgtEl>
                                          <p:spTgt spid="149"/>
                                        </p:tgtEl>
                                        <p:attrNameLst>
                                          <p:attrName>style.color</p:attrName>
                                        </p:attrNameLst>
                                      </p:cBhvr>
                                      <p:to>
                                        <a:srgbClr val="E52929"/>
                                      </p:to>
                                    </p:animClr>
                                  </p:childTnLst>
                                </p:cTn>
                              </p:par>
                            </p:childTnLst>
                          </p:cTn>
                        </p:par>
                      </p:childTnLst>
                    </p:cTn>
                  </p:par>
                </p:childTnLst>
              </p:cTn>
              <p:nextCondLst>
                <p:cond evt="onClick" delay="0">
                  <p:tgtEl>
                    <p:spTgt spid="149"/>
                  </p:tgtEl>
                </p:cond>
              </p:nextCondLst>
            </p:seq>
            <p:seq concurrent="1" nextAc="seek">
              <p:cTn id="130" restart="whenNotActive" fill="hold" evtFilter="cancelBubble" nodeType="interactiveSeq">
                <p:stCondLst>
                  <p:cond evt="onClick" delay="0">
                    <p:tgtEl>
                      <p:spTgt spid="150"/>
                    </p:tgtEl>
                  </p:cond>
                </p:stCondLst>
                <p:endSync evt="end" delay="0">
                  <p:rtn val="all"/>
                </p:endSync>
                <p:childTnLst>
                  <p:par>
                    <p:cTn id="131" fill="hold">
                      <p:stCondLst>
                        <p:cond delay="0"/>
                      </p:stCondLst>
                      <p:childTnLst>
                        <p:par>
                          <p:cTn id="132" fill="hold">
                            <p:stCondLst>
                              <p:cond delay="0"/>
                            </p:stCondLst>
                            <p:childTnLst>
                              <p:par>
                                <p:cTn id="133" presetID="3" presetClass="emph" presetSubtype="2" fill="hold" grpId="0" nodeType="clickEffect">
                                  <p:stCondLst>
                                    <p:cond delay="0"/>
                                  </p:stCondLst>
                                  <p:childTnLst>
                                    <p:animClr clrSpc="rgb" dir="cw">
                                      <p:cBhvr override="childStyle">
                                        <p:cTn id="134" dur="500" fill="hold"/>
                                        <p:tgtEl>
                                          <p:spTgt spid="150"/>
                                        </p:tgtEl>
                                        <p:attrNameLst>
                                          <p:attrName>style.color</p:attrName>
                                        </p:attrNameLst>
                                      </p:cBhvr>
                                      <p:to>
                                        <a:schemeClr val="accent2"/>
                                      </p:to>
                                    </p:animClr>
                                  </p:childTnLst>
                                </p:cTn>
                              </p:par>
                            </p:childTnLst>
                          </p:cTn>
                        </p:par>
                      </p:childTnLst>
                    </p:cTn>
                  </p:par>
                </p:childTnLst>
              </p:cTn>
              <p:nextCondLst>
                <p:cond evt="onClick" delay="0">
                  <p:tgtEl>
                    <p:spTgt spid="150"/>
                  </p:tgtEl>
                </p:cond>
              </p:nextCondLst>
            </p:seq>
            <p:seq concurrent="1" nextAc="seek">
              <p:cTn id="135" restart="whenNotActive" fill="hold" evtFilter="cancelBubble" nodeType="interactiveSeq">
                <p:stCondLst>
                  <p:cond evt="onClick" delay="0">
                    <p:tgtEl>
                      <p:spTgt spid="151"/>
                    </p:tgtEl>
                  </p:cond>
                </p:stCondLst>
                <p:endSync evt="end" delay="0">
                  <p:rtn val="all"/>
                </p:endSync>
                <p:childTnLst>
                  <p:par>
                    <p:cTn id="136" fill="hold">
                      <p:stCondLst>
                        <p:cond delay="0"/>
                      </p:stCondLst>
                      <p:childTnLst>
                        <p:par>
                          <p:cTn id="137" fill="hold">
                            <p:stCondLst>
                              <p:cond delay="0"/>
                            </p:stCondLst>
                            <p:childTnLst>
                              <p:par>
                                <p:cTn id="138" presetID="3" presetClass="emph" presetSubtype="2" fill="hold" grpId="0" nodeType="clickEffect">
                                  <p:stCondLst>
                                    <p:cond delay="0"/>
                                  </p:stCondLst>
                                  <p:childTnLst>
                                    <p:animClr clrSpc="rgb" dir="cw">
                                      <p:cBhvr override="childStyle">
                                        <p:cTn id="139" dur="500" fill="hold"/>
                                        <p:tgtEl>
                                          <p:spTgt spid="151"/>
                                        </p:tgtEl>
                                        <p:attrNameLst>
                                          <p:attrName>style.color</p:attrName>
                                        </p:attrNameLst>
                                      </p:cBhvr>
                                      <p:to>
                                        <a:srgbClr val="E52929"/>
                                      </p:to>
                                    </p:animClr>
                                  </p:childTnLst>
                                </p:cTn>
                              </p:par>
                            </p:childTnLst>
                          </p:cTn>
                        </p:par>
                      </p:childTnLst>
                    </p:cTn>
                  </p:par>
                </p:childTnLst>
              </p:cTn>
              <p:nextCondLst>
                <p:cond evt="onClick" delay="0">
                  <p:tgtEl>
                    <p:spTgt spid="151"/>
                  </p:tgtEl>
                </p:cond>
              </p:nextCondLst>
            </p:seq>
            <p:seq concurrent="1" nextAc="seek">
              <p:cTn id="140" restart="whenNotActive" fill="hold" evtFilter="cancelBubble" nodeType="interactiveSeq">
                <p:stCondLst>
                  <p:cond evt="onClick" delay="0">
                    <p:tgtEl>
                      <p:spTgt spid="152"/>
                    </p:tgtEl>
                  </p:cond>
                </p:stCondLst>
                <p:endSync evt="end" delay="0">
                  <p:rtn val="all"/>
                </p:endSync>
                <p:childTnLst>
                  <p:par>
                    <p:cTn id="141" fill="hold">
                      <p:stCondLst>
                        <p:cond delay="0"/>
                      </p:stCondLst>
                      <p:childTnLst>
                        <p:par>
                          <p:cTn id="142" fill="hold">
                            <p:stCondLst>
                              <p:cond delay="0"/>
                            </p:stCondLst>
                            <p:childTnLst>
                              <p:par>
                                <p:cTn id="143" presetID="3" presetClass="emph" presetSubtype="2" fill="hold" grpId="0" nodeType="clickEffect">
                                  <p:stCondLst>
                                    <p:cond delay="0"/>
                                  </p:stCondLst>
                                  <p:childTnLst>
                                    <p:animClr clrSpc="rgb" dir="cw">
                                      <p:cBhvr override="childStyle">
                                        <p:cTn id="144" dur="500" fill="hold"/>
                                        <p:tgtEl>
                                          <p:spTgt spid="152"/>
                                        </p:tgtEl>
                                        <p:attrNameLst>
                                          <p:attrName>style.color</p:attrName>
                                        </p:attrNameLst>
                                      </p:cBhvr>
                                      <p:to>
                                        <a:srgbClr val="E52929"/>
                                      </p:to>
                                    </p:animClr>
                                  </p:childTnLst>
                                </p:cTn>
                              </p:par>
                            </p:childTnLst>
                          </p:cTn>
                        </p:par>
                      </p:childTnLst>
                    </p:cTn>
                  </p:par>
                </p:childTnLst>
              </p:cTn>
              <p:nextCondLst>
                <p:cond evt="onClick" delay="0">
                  <p:tgtEl>
                    <p:spTgt spid="152"/>
                  </p:tgtEl>
                </p:cond>
              </p:nextCondLst>
            </p:seq>
            <p:seq concurrent="1" nextAc="seek">
              <p:cTn id="145" restart="whenNotActive" fill="hold" evtFilter="cancelBubble" nodeType="interactiveSeq">
                <p:stCondLst>
                  <p:cond evt="onClick" delay="0">
                    <p:tgtEl>
                      <p:spTgt spid="154"/>
                    </p:tgtEl>
                  </p:cond>
                </p:stCondLst>
                <p:endSync evt="end" delay="0">
                  <p:rtn val="all"/>
                </p:endSync>
                <p:childTnLst>
                  <p:par>
                    <p:cTn id="146" fill="hold">
                      <p:stCondLst>
                        <p:cond delay="0"/>
                      </p:stCondLst>
                      <p:childTnLst>
                        <p:par>
                          <p:cTn id="147" fill="hold">
                            <p:stCondLst>
                              <p:cond delay="0"/>
                            </p:stCondLst>
                            <p:childTnLst>
                              <p:par>
                                <p:cTn id="148" presetID="3" presetClass="emph" presetSubtype="2" fill="hold" grpId="0" nodeType="clickEffect">
                                  <p:stCondLst>
                                    <p:cond delay="0"/>
                                  </p:stCondLst>
                                  <p:childTnLst>
                                    <p:animClr clrSpc="rgb" dir="cw">
                                      <p:cBhvr override="childStyle">
                                        <p:cTn id="149" dur="500" fill="hold"/>
                                        <p:tgtEl>
                                          <p:spTgt spid="154"/>
                                        </p:tgtEl>
                                        <p:attrNameLst>
                                          <p:attrName>style.color</p:attrName>
                                        </p:attrNameLst>
                                      </p:cBhvr>
                                      <p:to>
                                        <a:srgbClr val="E52929"/>
                                      </p:to>
                                    </p:animClr>
                                  </p:childTnLst>
                                </p:cTn>
                              </p:par>
                            </p:childTnLst>
                          </p:cTn>
                        </p:par>
                      </p:childTnLst>
                    </p:cTn>
                  </p:par>
                </p:childTnLst>
              </p:cTn>
              <p:nextCondLst>
                <p:cond evt="onClick" delay="0">
                  <p:tgtEl>
                    <p:spTgt spid="154"/>
                  </p:tgtEl>
                </p:cond>
              </p:nextCondLst>
            </p:seq>
            <p:seq concurrent="1" nextAc="seek">
              <p:cTn id="150" restart="whenNotActive" fill="hold" evtFilter="cancelBubble" nodeType="interactiveSeq">
                <p:stCondLst>
                  <p:cond evt="onClick" delay="0">
                    <p:tgtEl>
                      <p:spTgt spid="155"/>
                    </p:tgtEl>
                  </p:cond>
                </p:stCondLst>
                <p:endSync evt="end" delay="0">
                  <p:rtn val="all"/>
                </p:endSync>
                <p:childTnLst>
                  <p:par>
                    <p:cTn id="151" fill="hold">
                      <p:stCondLst>
                        <p:cond delay="0"/>
                      </p:stCondLst>
                      <p:childTnLst>
                        <p:par>
                          <p:cTn id="152" fill="hold">
                            <p:stCondLst>
                              <p:cond delay="0"/>
                            </p:stCondLst>
                            <p:childTnLst>
                              <p:par>
                                <p:cTn id="153" presetID="3" presetClass="emph" presetSubtype="2" fill="hold" grpId="0" nodeType="clickEffect">
                                  <p:stCondLst>
                                    <p:cond delay="0"/>
                                  </p:stCondLst>
                                  <p:childTnLst>
                                    <p:animClr clrSpc="rgb" dir="cw">
                                      <p:cBhvr override="childStyle">
                                        <p:cTn id="154" dur="500" fill="hold"/>
                                        <p:tgtEl>
                                          <p:spTgt spid="155"/>
                                        </p:tgtEl>
                                        <p:attrNameLst>
                                          <p:attrName>style.color</p:attrName>
                                        </p:attrNameLst>
                                      </p:cBhvr>
                                      <p:to>
                                        <a:srgbClr val="19F519"/>
                                      </p:to>
                                    </p:animClr>
                                  </p:childTnLst>
                                </p:cTn>
                              </p:par>
                            </p:childTnLst>
                          </p:cTn>
                        </p:par>
                      </p:childTnLst>
                    </p:cTn>
                  </p:par>
                </p:childTnLst>
              </p:cTn>
              <p:nextCondLst>
                <p:cond evt="onClick" delay="0">
                  <p:tgtEl>
                    <p:spTgt spid="155"/>
                  </p:tgtEl>
                </p:cond>
              </p:nextCondLst>
            </p:seq>
            <p:seq concurrent="1" nextAc="seek">
              <p:cTn id="155" restart="whenNotActive" fill="hold" evtFilter="cancelBubble" nodeType="interactiveSeq">
                <p:stCondLst>
                  <p:cond evt="onClick" delay="0">
                    <p:tgtEl>
                      <p:spTgt spid="156"/>
                    </p:tgtEl>
                  </p:cond>
                </p:stCondLst>
                <p:endSync evt="end" delay="0">
                  <p:rtn val="all"/>
                </p:endSync>
                <p:childTnLst>
                  <p:par>
                    <p:cTn id="156" fill="hold">
                      <p:stCondLst>
                        <p:cond delay="0"/>
                      </p:stCondLst>
                      <p:childTnLst>
                        <p:par>
                          <p:cTn id="157" fill="hold">
                            <p:stCondLst>
                              <p:cond delay="0"/>
                            </p:stCondLst>
                            <p:childTnLst>
                              <p:par>
                                <p:cTn id="158" presetID="3" presetClass="emph" presetSubtype="2" fill="hold" grpId="0" nodeType="clickEffect">
                                  <p:stCondLst>
                                    <p:cond delay="0"/>
                                  </p:stCondLst>
                                  <p:childTnLst>
                                    <p:animClr clrSpc="rgb" dir="cw">
                                      <p:cBhvr override="childStyle">
                                        <p:cTn id="159" dur="500" fill="hold"/>
                                        <p:tgtEl>
                                          <p:spTgt spid="156"/>
                                        </p:tgtEl>
                                        <p:attrNameLst>
                                          <p:attrName>style.color</p:attrName>
                                        </p:attrNameLst>
                                      </p:cBhvr>
                                      <p:to>
                                        <a:schemeClr val="accent2"/>
                                      </p:to>
                                    </p:animClr>
                                  </p:childTnLst>
                                </p:cTn>
                              </p:par>
                            </p:childTnLst>
                          </p:cTn>
                        </p:par>
                      </p:childTnLst>
                    </p:cTn>
                  </p:par>
                </p:childTnLst>
              </p:cTn>
              <p:nextCondLst>
                <p:cond evt="onClick" delay="0">
                  <p:tgtEl>
                    <p:spTgt spid="156"/>
                  </p:tgtEl>
                </p:cond>
              </p:nextCondLst>
            </p:seq>
            <p:seq concurrent="1" nextAc="seek">
              <p:cTn id="160" restart="whenNotActive" fill="hold" evtFilter="cancelBubble" nodeType="interactiveSeq">
                <p:stCondLst>
                  <p:cond evt="onClick" delay="0">
                    <p:tgtEl>
                      <p:spTgt spid="157"/>
                    </p:tgtEl>
                  </p:cond>
                </p:stCondLst>
                <p:endSync evt="end" delay="0">
                  <p:rtn val="all"/>
                </p:endSync>
                <p:childTnLst>
                  <p:par>
                    <p:cTn id="161" fill="hold">
                      <p:stCondLst>
                        <p:cond delay="0"/>
                      </p:stCondLst>
                      <p:childTnLst>
                        <p:par>
                          <p:cTn id="162" fill="hold">
                            <p:stCondLst>
                              <p:cond delay="0"/>
                            </p:stCondLst>
                            <p:childTnLst>
                              <p:par>
                                <p:cTn id="163" presetID="3" presetClass="emph" presetSubtype="2" fill="hold" grpId="0" nodeType="clickEffect">
                                  <p:stCondLst>
                                    <p:cond delay="0"/>
                                  </p:stCondLst>
                                  <p:childTnLst>
                                    <p:animClr clrSpc="rgb" dir="cw">
                                      <p:cBhvr override="childStyle">
                                        <p:cTn id="164" dur="500" fill="hold"/>
                                        <p:tgtEl>
                                          <p:spTgt spid="157"/>
                                        </p:tgtEl>
                                        <p:attrNameLst>
                                          <p:attrName>style.color</p:attrName>
                                        </p:attrNameLst>
                                      </p:cBhvr>
                                      <p:to>
                                        <a:srgbClr val="E52929"/>
                                      </p:to>
                                    </p:animClr>
                                  </p:childTnLst>
                                </p:cTn>
                              </p:par>
                            </p:childTnLst>
                          </p:cTn>
                        </p:par>
                      </p:childTnLst>
                    </p:cTn>
                  </p:par>
                </p:childTnLst>
              </p:cTn>
              <p:nextCondLst>
                <p:cond evt="onClick" delay="0">
                  <p:tgtEl>
                    <p:spTgt spid="157"/>
                  </p:tgtEl>
                </p:cond>
              </p:nextCondLst>
            </p:seq>
            <p:seq concurrent="1" nextAc="seek">
              <p:cTn id="165" restart="whenNotActive" fill="hold" evtFilter="cancelBubble" nodeType="interactiveSeq">
                <p:stCondLst>
                  <p:cond evt="onClick" delay="0">
                    <p:tgtEl>
                      <p:spTgt spid="158"/>
                    </p:tgtEl>
                  </p:cond>
                </p:stCondLst>
                <p:endSync evt="end" delay="0">
                  <p:rtn val="all"/>
                </p:endSync>
                <p:childTnLst>
                  <p:par>
                    <p:cTn id="166" fill="hold">
                      <p:stCondLst>
                        <p:cond delay="0"/>
                      </p:stCondLst>
                      <p:childTnLst>
                        <p:par>
                          <p:cTn id="167" fill="hold">
                            <p:stCondLst>
                              <p:cond delay="0"/>
                            </p:stCondLst>
                            <p:childTnLst>
                              <p:par>
                                <p:cTn id="168" presetID="3" presetClass="emph" presetSubtype="2" fill="hold" grpId="0" nodeType="clickEffect">
                                  <p:stCondLst>
                                    <p:cond delay="0"/>
                                  </p:stCondLst>
                                  <p:childTnLst>
                                    <p:animClr clrSpc="rgb" dir="cw">
                                      <p:cBhvr override="childStyle">
                                        <p:cTn id="169" dur="500" fill="hold"/>
                                        <p:tgtEl>
                                          <p:spTgt spid="158"/>
                                        </p:tgtEl>
                                        <p:attrNameLst>
                                          <p:attrName>style.color</p:attrName>
                                        </p:attrNameLst>
                                      </p:cBhvr>
                                      <p:to>
                                        <a:srgbClr val="E52929"/>
                                      </p:to>
                                    </p:animClr>
                                  </p:childTnLst>
                                </p:cTn>
                              </p:par>
                            </p:childTnLst>
                          </p:cTn>
                        </p:par>
                      </p:childTnLst>
                    </p:cTn>
                  </p:par>
                </p:childTnLst>
              </p:cTn>
              <p:nextCondLst>
                <p:cond evt="onClick" delay="0">
                  <p:tgtEl>
                    <p:spTgt spid="158"/>
                  </p:tgtEl>
                </p:cond>
              </p:nextCondLst>
            </p:seq>
            <p:seq concurrent="1" nextAc="seek">
              <p:cTn id="170" restart="whenNotActive" fill="hold" evtFilter="cancelBubble" nodeType="interactiveSeq">
                <p:stCondLst>
                  <p:cond evt="onClick" delay="0">
                    <p:tgtEl>
                      <p:spTgt spid="160"/>
                    </p:tgtEl>
                  </p:cond>
                </p:stCondLst>
                <p:endSync evt="end" delay="0">
                  <p:rtn val="all"/>
                </p:endSync>
                <p:childTnLst>
                  <p:par>
                    <p:cTn id="171" fill="hold">
                      <p:stCondLst>
                        <p:cond delay="0"/>
                      </p:stCondLst>
                      <p:childTnLst>
                        <p:par>
                          <p:cTn id="172" fill="hold">
                            <p:stCondLst>
                              <p:cond delay="0"/>
                            </p:stCondLst>
                            <p:childTnLst>
                              <p:par>
                                <p:cTn id="173" presetID="3" presetClass="emph" presetSubtype="2" fill="hold" grpId="0" nodeType="clickEffect">
                                  <p:stCondLst>
                                    <p:cond delay="0"/>
                                  </p:stCondLst>
                                  <p:childTnLst>
                                    <p:animClr clrSpc="rgb" dir="cw">
                                      <p:cBhvr override="childStyle">
                                        <p:cTn id="174" dur="500" fill="hold"/>
                                        <p:tgtEl>
                                          <p:spTgt spid="160"/>
                                        </p:tgtEl>
                                        <p:attrNameLst>
                                          <p:attrName>style.color</p:attrName>
                                        </p:attrNameLst>
                                      </p:cBhvr>
                                      <p:to>
                                        <a:srgbClr val="19F519"/>
                                      </p:to>
                                    </p:animClr>
                                  </p:childTnLst>
                                </p:cTn>
                              </p:par>
                            </p:childTnLst>
                          </p:cTn>
                        </p:par>
                      </p:childTnLst>
                    </p:cTn>
                  </p:par>
                </p:childTnLst>
              </p:cTn>
              <p:nextCondLst>
                <p:cond evt="onClick" delay="0">
                  <p:tgtEl>
                    <p:spTgt spid="160"/>
                  </p:tgtEl>
                </p:cond>
              </p:nextCondLst>
            </p:seq>
            <p:seq concurrent="1" nextAc="seek">
              <p:cTn id="175" restart="whenNotActive" fill="hold" evtFilter="cancelBubble" nodeType="interactiveSeq">
                <p:stCondLst>
                  <p:cond evt="onClick" delay="0">
                    <p:tgtEl>
                      <p:spTgt spid="161"/>
                    </p:tgtEl>
                  </p:cond>
                </p:stCondLst>
                <p:endSync evt="end" delay="0">
                  <p:rtn val="all"/>
                </p:endSync>
                <p:childTnLst>
                  <p:par>
                    <p:cTn id="176" fill="hold">
                      <p:stCondLst>
                        <p:cond delay="0"/>
                      </p:stCondLst>
                      <p:childTnLst>
                        <p:par>
                          <p:cTn id="177" fill="hold">
                            <p:stCondLst>
                              <p:cond delay="0"/>
                            </p:stCondLst>
                            <p:childTnLst>
                              <p:par>
                                <p:cTn id="178" presetID="3" presetClass="emph" presetSubtype="2" fill="hold" grpId="0" nodeType="clickEffect">
                                  <p:stCondLst>
                                    <p:cond delay="0"/>
                                  </p:stCondLst>
                                  <p:childTnLst>
                                    <p:animClr clrSpc="rgb" dir="cw">
                                      <p:cBhvr override="childStyle">
                                        <p:cTn id="179" dur="500" fill="hold"/>
                                        <p:tgtEl>
                                          <p:spTgt spid="161"/>
                                        </p:tgtEl>
                                        <p:attrNameLst>
                                          <p:attrName>style.color</p:attrName>
                                        </p:attrNameLst>
                                      </p:cBhvr>
                                      <p:to>
                                        <a:srgbClr val="E52929"/>
                                      </p:to>
                                    </p:animClr>
                                  </p:childTnLst>
                                </p:cTn>
                              </p:par>
                            </p:childTnLst>
                          </p:cTn>
                        </p:par>
                      </p:childTnLst>
                    </p:cTn>
                  </p:par>
                </p:childTnLst>
              </p:cTn>
              <p:nextCondLst>
                <p:cond evt="onClick" delay="0">
                  <p:tgtEl>
                    <p:spTgt spid="161"/>
                  </p:tgtEl>
                </p:cond>
              </p:nextCondLst>
            </p:seq>
            <p:seq concurrent="1" nextAc="seek">
              <p:cTn id="180" restart="whenNotActive" fill="hold" evtFilter="cancelBubble" nodeType="interactiveSeq">
                <p:stCondLst>
                  <p:cond evt="onClick" delay="0">
                    <p:tgtEl>
                      <p:spTgt spid="147"/>
                    </p:tgtEl>
                  </p:cond>
                </p:stCondLst>
                <p:endSync evt="end" delay="0">
                  <p:rtn val="all"/>
                </p:endSync>
                <p:childTnLst>
                  <p:par>
                    <p:cTn id="181" fill="hold">
                      <p:stCondLst>
                        <p:cond delay="0"/>
                      </p:stCondLst>
                      <p:childTnLst>
                        <p:par>
                          <p:cTn id="182" fill="hold">
                            <p:stCondLst>
                              <p:cond delay="0"/>
                            </p:stCondLst>
                            <p:childTnLst>
                              <p:par>
                                <p:cTn id="183" presetID="3" presetClass="emph" presetSubtype="2" fill="hold" grpId="0" nodeType="clickEffect">
                                  <p:stCondLst>
                                    <p:cond delay="0"/>
                                  </p:stCondLst>
                                  <p:childTnLst>
                                    <p:animClr clrSpc="rgb" dir="cw">
                                      <p:cBhvr override="childStyle">
                                        <p:cTn id="184" dur="500" fill="hold"/>
                                        <p:tgtEl>
                                          <p:spTgt spid="147"/>
                                        </p:tgtEl>
                                        <p:attrNameLst>
                                          <p:attrName>style.color</p:attrName>
                                        </p:attrNameLst>
                                      </p:cBhvr>
                                      <p:to>
                                        <a:schemeClr val="accent2"/>
                                      </p:to>
                                    </p:animClr>
                                  </p:childTnLst>
                                </p:cTn>
                              </p:par>
                            </p:childTnLst>
                          </p:cTn>
                        </p:par>
                      </p:childTnLst>
                    </p:cTn>
                  </p:par>
                </p:childTnLst>
              </p:cTn>
              <p:nextCondLst>
                <p:cond evt="onClick" delay="0">
                  <p:tgtEl>
                    <p:spTgt spid="147"/>
                  </p:tgtEl>
                </p:cond>
              </p:nextCondLst>
            </p:seq>
            <p:seq concurrent="1" nextAc="seek">
              <p:cTn id="185" restart="whenNotActive" fill="hold" evtFilter="cancelBubble" nodeType="interactiveSeq">
                <p:stCondLst>
                  <p:cond evt="onClick" delay="0">
                    <p:tgtEl>
                      <p:spTgt spid="153"/>
                    </p:tgtEl>
                  </p:cond>
                </p:stCondLst>
                <p:endSync evt="end" delay="0">
                  <p:rtn val="all"/>
                </p:endSync>
                <p:childTnLst>
                  <p:par>
                    <p:cTn id="186" fill="hold">
                      <p:stCondLst>
                        <p:cond delay="0"/>
                      </p:stCondLst>
                      <p:childTnLst>
                        <p:par>
                          <p:cTn id="187" fill="hold">
                            <p:stCondLst>
                              <p:cond delay="0"/>
                            </p:stCondLst>
                            <p:childTnLst>
                              <p:par>
                                <p:cTn id="188" presetID="3" presetClass="emph" presetSubtype="2" fill="hold" grpId="0" nodeType="clickEffect">
                                  <p:stCondLst>
                                    <p:cond delay="0"/>
                                  </p:stCondLst>
                                  <p:childTnLst>
                                    <p:animClr clrSpc="rgb" dir="cw">
                                      <p:cBhvr override="childStyle">
                                        <p:cTn id="189" dur="500" fill="hold"/>
                                        <p:tgtEl>
                                          <p:spTgt spid="153"/>
                                        </p:tgtEl>
                                        <p:attrNameLst>
                                          <p:attrName>style.color</p:attrName>
                                        </p:attrNameLst>
                                      </p:cBhvr>
                                      <p:to>
                                        <a:srgbClr val="E52929"/>
                                      </p:to>
                                    </p:animClr>
                                  </p:childTnLst>
                                </p:cTn>
                              </p:par>
                            </p:childTnLst>
                          </p:cTn>
                        </p:par>
                      </p:childTnLst>
                    </p:cTn>
                  </p:par>
                </p:childTnLst>
              </p:cTn>
              <p:nextCondLst>
                <p:cond evt="onClick" delay="0">
                  <p:tgtEl>
                    <p:spTgt spid="153"/>
                  </p:tgtEl>
                </p:cond>
              </p:nextCondLst>
            </p:seq>
            <p:seq concurrent="1" nextAc="seek">
              <p:cTn id="190" restart="whenNotActive" fill="hold" evtFilter="cancelBubble" nodeType="interactiveSeq">
                <p:stCondLst>
                  <p:cond evt="onClick" delay="0">
                    <p:tgtEl>
                      <p:spTgt spid="159"/>
                    </p:tgtEl>
                  </p:cond>
                </p:stCondLst>
                <p:endSync evt="end" delay="0">
                  <p:rtn val="all"/>
                </p:endSync>
                <p:childTnLst>
                  <p:par>
                    <p:cTn id="191" fill="hold">
                      <p:stCondLst>
                        <p:cond delay="0"/>
                      </p:stCondLst>
                      <p:childTnLst>
                        <p:par>
                          <p:cTn id="192" fill="hold">
                            <p:stCondLst>
                              <p:cond delay="0"/>
                            </p:stCondLst>
                            <p:childTnLst>
                              <p:par>
                                <p:cTn id="193" presetID="3" presetClass="emph" presetSubtype="2" fill="hold" grpId="0" nodeType="clickEffect">
                                  <p:stCondLst>
                                    <p:cond delay="0"/>
                                  </p:stCondLst>
                                  <p:childTnLst>
                                    <p:animClr clrSpc="rgb" dir="cw">
                                      <p:cBhvr override="childStyle">
                                        <p:cTn id="194" dur="500" fill="hold"/>
                                        <p:tgtEl>
                                          <p:spTgt spid="159"/>
                                        </p:tgtEl>
                                        <p:attrNameLst>
                                          <p:attrName>style.color</p:attrName>
                                        </p:attrNameLst>
                                      </p:cBhvr>
                                      <p:to>
                                        <a:srgbClr val="E52929"/>
                                      </p:to>
                                    </p:animClr>
                                  </p:childTnLst>
                                </p:cTn>
                              </p:par>
                            </p:childTnLst>
                          </p:cTn>
                        </p:par>
                      </p:childTnLst>
                    </p:cTn>
                  </p:par>
                </p:childTnLst>
              </p:cTn>
              <p:nextCondLst>
                <p:cond evt="onClick" delay="0">
                  <p:tgtEl>
                    <p:spTgt spid="159"/>
                  </p:tgtEl>
                </p:cond>
              </p:nextCondLst>
            </p:seq>
            <p:seq concurrent="1" nextAc="seek">
              <p:cTn id="195" restart="whenNotActive" fill="hold" evtFilter="cancelBubble" nodeType="interactiveSeq">
                <p:stCondLst>
                  <p:cond evt="onClick" delay="0">
                    <p:tgtEl>
                      <p:spTgt spid="169"/>
                    </p:tgtEl>
                  </p:cond>
                </p:stCondLst>
                <p:endSync evt="end" delay="0">
                  <p:rtn val="all"/>
                </p:endSync>
                <p:childTnLst>
                  <p:par>
                    <p:cTn id="196" fill="hold">
                      <p:stCondLst>
                        <p:cond delay="0"/>
                      </p:stCondLst>
                      <p:childTnLst>
                        <p:par>
                          <p:cTn id="197" fill="hold">
                            <p:stCondLst>
                              <p:cond delay="0"/>
                            </p:stCondLst>
                            <p:childTnLst>
                              <p:par>
                                <p:cTn id="198" presetID="3" presetClass="emph" presetSubtype="2" fill="hold" grpId="0" nodeType="clickEffect">
                                  <p:stCondLst>
                                    <p:cond delay="0"/>
                                  </p:stCondLst>
                                  <p:childTnLst>
                                    <p:animClr clrSpc="rgb" dir="cw">
                                      <p:cBhvr override="childStyle">
                                        <p:cTn id="199" dur="500" fill="hold"/>
                                        <p:tgtEl>
                                          <p:spTgt spid="169"/>
                                        </p:tgtEl>
                                        <p:attrNameLst>
                                          <p:attrName>style.color</p:attrName>
                                        </p:attrNameLst>
                                      </p:cBhvr>
                                      <p:to>
                                        <a:srgbClr val="92D050"/>
                                      </p:to>
                                    </p:animClr>
                                  </p:childTnLst>
                                </p:cTn>
                              </p:par>
                            </p:childTnLst>
                          </p:cTn>
                        </p:par>
                      </p:childTnLst>
                    </p:cTn>
                  </p:par>
                </p:childTnLst>
              </p:cTn>
              <p:nextCondLst>
                <p:cond evt="onClick" delay="0">
                  <p:tgtEl>
                    <p:spTgt spid="169"/>
                  </p:tgtEl>
                </p:cond>
              </p:nextCondLst>
            </p:seq>
            <p:seq concurrent="1" nextAc="seek">
              <p:cTn id="200" restart="whenNotActive" fill="hold" evtFilter="cancelBubble" nodeType="interactiveSeq">
                <p:stCondLst>
                  <p:cond evt="onClick" delay="0">
                    <p:tgtEl>
                      <p:spTgt spid="170"/>
                    </p:tgtEl>
                  </p:cond>
                </p:stCondLst>
                <p:endSync evt="end" delay="0">
                  <p:rtn val="all"/>
                </p:endSync>
                <p:childTnLst>
                  <p:par>
                    <p:cTn id="201" fill="hold">
                      <p:stCondLst>
                        <p:cond delay="0"/>
                      </p:stCondLst>
                      <p:childTnLst>
                        <p:par>
                          <p:cTn id="202" fill="hold">
                            <p:stCondLst>
                              <p:cond delay="0"/>
                            </p:stCondLst>
                            <p:childTnLst>
                              <p:par>
                                <p:cTn id="203" presetID="3" presetClass="emph" presetSubtype="2" fill="hold" grpId="0" nodeType="clickEffect">
                                  <p:stCondLst>
                                    <p:cond delay="0"/>
                                  </p:stCondLst>
                                  <p:childTnLst>
                                    <p:animClr clrSpc="rgb" dir="cw">
                                      <p:cBhvr override="childStyle">
                                        <p:cTn id="204" dur="500" fill="hold"/>
                                        <p:tgtEl>
                                          <p:spTgt spid="170"/>
                                        </p:tgtEl>
                                        <p:attrNameLst>
                                          <p:attrName>style.color</p:attrName>
                                        </p:attrNameLst>
                                      </p:cBhvr>
                                      <p:to>
                                        <a:srgbClr val="E52929"/>
                                      </p:to>
                                    </p:animClr>
                                  </p:childTnLst>
                                </p:cTn>
                              </p:par>
                            </p:childTnLst>
                          </p:cTn>
                        </p:par>
                      </p:childTnLst>
                    </p:cTn>
                  </p:par>
                </p:childTnLst>
              </p:cTn>
              <p:nextCondLst>
                <p:cond evt="onClick" delay="0">
                  <p:tgtEl>
                    <p:spTgt spid="170"/>
                  </p:tgtEl>
                </p:cond>
              </p:nextCondLst>
            </p:seq>
          </p:childTnLst>
        </p:cTn>
      </p:par>
    </p:tnLst>
    <p:bldLst>
      <p:bldP spid="118" grpId="0" animBg="1"/>
      <p:bldP spid="119" grpId="0" animBg="1"/>
      <p:bldP spid="121" grpId="0" animBg="1"/>
      <p:bldP spid="123" grpId="0" animBg="1"/>
      <p:bldP spid="124" grpId="0" animBg="1"/>
      <p:bldP spid="126" grpId="0" animBg="1"/>
      <p:bldP spid="127" grpId="0" animBg="1"/>
      <p:bldP spid="128" grpId="0" animBg="1"/>
      <p:bldP spid="130" grpId="0" animBg="1"/>
      <p:bldP spid="131" grpId="0" animBg="1"/>
      <p:bldP spid="132" grpId="0" animBg="1"/>
      <p:bldP spid="133" grpId="0" animBg="1"/>
      <p:bldP spid="134" grpId="0" animBg="1"/>
      <p:bldP spid="136" grpId="0" animBg="1"/>
      <p:bldP spid="137" grpId="0" animBg="1"/>
      <p:bldP spid="138" grpId="0" animBg="1"/>
      <p:bldP spid="139" grpId="0" animBg="1"/>
      <p:bldP spid="140" grpId="0" animBg="1"/>
      <p:bldP spid="142" grpId="0" animBg="1"/>
      <p:bldP spid="143" grpId="0" animBg="1"/>
      <p:bldP spid="144" grpId="0" animBg="1"/>
      <p:bldP spid="145" grpId="0" animBg="1"/>
      <p:bldP spid="146" grpId="0" animBg="1"/>
      <p:bldP spid="148" grpId="0" animBg="1"/>
      <p:bldP spid="149" grpId="0" animBg="1"/>
      <p:bldP spid="150" grpId="0" animBg="1"/>
      <p:bldP spid="151" grpId="0" animBg="1"/>
      <p:bldP spid="152" grpId="0" animBg="1"/>
      <p:bldP spid="154" grpId="0" animBg="1"/>
      <p:bldP spid="155" grpId="0" animBg="1"/>
      <p:bldP spid="156" grpId="0" animBg="1"/>
      <p:bldP spid="157" grpId="0" animBg="1"/>
      <p:bldP spid="158" grpId="0" animBg="1"/>
      <p:bldP spid="160" grpId="0" animBg="1"/>
      <p:bldP spid="161" grpId="0" animBg="1"/>
      <p:bldP spid="147" grpId="0" animBg="1"/>
      <p:bldP spid="153" grpId="0" animBg="1"/>
      <p:bldP spid="159" grpId="0" animBg="1"/>
      <p:bldP spid="169" grpId="0" animBg="1"/>
      <p:bldP spid="17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Example Proof</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764704"/>
            <a:ext cx="5040560" cy="3451418"/>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755576" y="5085184"/>
            <a:ext cx="4032448" cy="830997"/>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600" b="1" dirty="0"/>
              <a:t>Bro Tip</a:t>
            </a:r>
            <a:r>
              <a:rPr lang="en-GB" sz="1600" dirty="0"/>
              <a:t>:  Always start with 4 bullet points: three for the three letters in your proof, and one for your conclusion.</a:t>
            </a:r>
          </a:p>
        </p:txBody>
      </p:sp>
      <p:sp>
        <p:nvSpPr>
          <p:cNvPr id="7" name="TextBox 6"/>
          <p:cNvSpPr txBox="1"/>
          <p:nvPr/>
        </p:nvSpPr>
        <p:spPr>
          <a:xfrm>
            <a:off x="5508104" y="767677"/>
            <a:ext cx="3384376" cy="175432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en-GB" b="1" dirty="0"/>
              <a:t>STEP 1: </a:t>
            </a:r>
            <a:r>
              <a:rPr lang="en-GB" dirty="0"/>
              <a:t>Choose your appropriate proof (SSS, SAS, etc.)</a:t>
            </a:r>
          </a:p>
          <a:p>
            <a:r>
              <a:rPr lang="en-GB" b="1" dirty="0"/>
              <a:t>STEP 2: </a:t>
            </a:r>
            <a:r>
              <a:rPr lang="en-GB" dirty="0"/>
              <a:t>Justify each of three things.</a:t>
            </a:r>
          </a:p>
          <a:p>
            <a:r>
              <a:rPr lang="en-GB" b="1" dirty="0"/>
              <a:t>STEP 3: </a:t>
            </a:r>
            <a:r>
              <a:rPr lang="en-GB" dirty="0"/>
              <a:t>Conclusion, stating the proof you used.</a:t>
            </a:r>
          </a:p>
        </p:txBody>
      </p:sp>
      <mc:AlternateContent xmlns:mc="http://schemas.openxmlformats.org/markup-compatibility/2006" xmlns:a14="http://schemas.microsoft.com/office/drawing/2010/main">
        <mc:Choice Requires="a14">
          <p:sp>
            <p:nvSpPr>
              <p:cNvPr id="9" name="TextBox 8"/>
              <p:cNvSpPr txBox="1"/>
              <p:nvPr/>
            </p:nvSpPr>
            <p:spPr>
              <a:xfrm>
                <a:off x="5502913" y="3528051"/>
                <a:ext cx="3312368" cy="1938992"/>
              </a:xfrm>
              <a:prstGeom prst="rect">
                <a:avLst/>
              </a:prstGeom>
              <a:noFill/>
            </p:spPr>
            <p:txBody>
              <a:bodyPr wrap="square" rtlCol="0">
                <a:spAutoFit/>
              </a:bodyPr>
              <a:lstStyle/>
              <a:p>
                <a:pPr marL="285750" indent="-285750">
                  <a:buFont typeface="Arial" charset="0"/>
                  <a:buChar char="•"/>
                </a:pPr>
                <a14:m>
                  <m:oMath xmlns:m="http://schemas.openxmlformats.org/officeDocument/2006/math">
                    <m:r>
                      <a:rPr lang="en-GB" sz="2400" b="0" i="1" smtClean="0">
                        <a:latin typeface="Cambria Math"/>
                      </a:rPr>
                      <m:t>𝐴𝐷</m:t>
                    </m:r>
                    <m:r>
                      <a:rPr lang="en-GB" sz="2400" b="0" i="1" smtClean="0">
                        <a:latin typeface="Cambria Math"/>
                      </a:rPr>
                      <m:t>=</m:t>
                    </m:r>
                    <m:r>
                      <a:rPr lang="en-GB" sz="2400" b="0" i="1" smtClean="0">
                        <a:latin typeface="Cambria Math"/>
                      </a:rPr>
                      <m:t>𝐶𝐷</m:t>
                    </m:r>
                  </m:oMath>
                </a14:m>
                <a:r>
                  <a:rPr lang="en-GB" sz="2400" dirty="0"/>
                  <a:t> as given</a:t>
                </a:r>
              </a:p>
              <a:p>
                <a:pPr marL="285750" indent="-285750">
                  <a:buFont typeface="Arial" charset="0"/>
                  <a:buChar char="•"/>
                </a:pPr>
                <a14:m>
                  <m:oMath xmlns:m="http://schemas.openxmlformats.org/officeDocument/2006/math">
                    <m:r>
                      <a:rPr lang="en-GB" sz="2400" b="0" i="1" smtClean="0">
                        <a:latin typeface="Cambria Math"/>
                      </a:rPr>
                      <m:t>𝐴𝐵</m:t>
                    </m:r>
                    <m:r>
                      <a:rPr lang="en-GB" sz="2400" b="0" i="1" smtClean="0">
                        <a:latin typeface="Cambria Math"/>
                      </a:rPr>
                      <m:t>=</m:t>
                    </m:r>
                    <m:r>
                      <a:rPr lang="en-GB" sz="2400" b="0" i="1" smtClean="0">
                        <a:latin typeface="Cambria Math"/>
                      </a:rPr>
                      <m:t>𝐵𝐶</m:t>
                    </m:r>
                  </m:oMath>
                </a14:m>
                <a:r>
                  <a:rPr lang="en-GB" sz="2400" dirty="0"/>
                  <a:t> as given</a:t>
                </a:r>
              </a:p>
              <a:p>
                <a:pPr marL="285750" indent="-285750">
                  <a:buFont typeface="Arial" charset="0"/>
                  <a:buChar char="•"/>
                </a:pPr>
                <a14:m>
                  <m:oMath xmlns:m="http://schemas.openxmlformats.org/officeDocument/2006/math">
                    <m:r>
                      <a:rPr lang="en-GB" sz="2400" b="0" i="1" smtClean="0">
                        <a:latin typeface="Cambria Math"/>
                      </a:rPr>
                      <m:t>𝐵𝐷</m:t>
                    </m:r>
                  </m:oMath>
                </a14:m>
                <a:r>
                  <a:rPr lang="en-GB" sz="2400" dirty="0"/>
                  <a:t> </a:t>
                </a:r>
                <a:r>
                  <a:rPr lang="en-GB" sz="2400" b="1" u="sng" dirty="0"/>
                  <a:t>is common</a:t>
                </a:r>
                <a:r>
                  <a:rPr lang="en-GB" sz="2400" dirty="0"/>
                  <a:t>.</a:t>
                </a:r>
              </a:p>
              <a:p>
                <a:pPr marL="285750" indent="-285750">
                  <a:buFont typeface="Arial" charset="0"/>
                  <a:buChar char="•"/>
                </a:pPr>
                <a14:m>
                  <m:oMath xmlns:m="http://schemas.openxmlformats.org/officeDocument/2006/math">
                    <m:r>
                      <a:rPr lang="en-GB" sz="2400" b="0" i="1" smtClean="0">
                        <a:latin typeface="Cambria Math"/>
                      </a:rPr>
                      <m:t>∴</m:t>
                    </m:r>
                    <m:r>
                      <m:rPr>
                        <m:sty m:val="p"/>
                      </m:rPr>
                      <a:rPr lang="en-GB" sz="2400" b="0" i="0" smtClean="0">
                        <a:latin typeface="Cambria Math"/>
                      </a:rPr>
                      <m:t>Δ</m:t>
                    </m:r>
                    <m:r>
                      <a:rPr lang="en-GB" sz="2400" b="0" i="1" smtClean="0">
                        <a:latin typeface="Cambria Math"/>
                      </a:rPr>
                      <m:t>𝐴𝐷𝐵</m:t>
                    </m:r>
                  </m:oMath>
                </a14:m>
                <a:r>
                  <a:rPr lang="en-GB" sz="2400" dirty="0"/>
                  <a:t> is congruent to </a:t>
                </a:r>
                <a14:m>
                  <m:oMath xmlns:m="http://schemas.openxmlformats.org/officeDocument/2006/math">
                    <m:r>
                      <m:rPr>
                        <m:sty m:val="p"/>
                      </m:rPr>
                      <a:rPr lang="en-GB" sz="2400" b="0" i="0" smtClean="0">
                        <a:latin typeface="Cambria Math"/>
                      </a:rPr>
                      <m:t>Δ</m:t>
                    </m:r>
                    <m:r>
                      <a:rPr lang="en-GB" sz="2400" b="0" i="1" smtClean="0">
                        <a:latin typeface="Cambria Math"/>
                      </a:rPr>
                      <m:t>𝐶𝐷𝐵</m:t>
                    </m:r>
                  </m:oMath>
                </a14:m>
                <a:r>
                  <a:rPr lang="en-GB" sz="2400" dirty="0"/>
                  <a:t> </a:t>
                </a:r>
                <a:r>
                  <a:rPr lang="en-GB" sz="2400" b="1" u="sng" dirty="0"/>
                  <a:t>by </a:t>
                </a:r>
                <a:r>
                  <a:rPr lang="en-GB" sz="2400" b="1" i="0" u="sng" dirty="0">
                    <a:latin typeface="+mj-lt"/>
                  </a:rPr>
                  <a:t>SSS</a:t>
                </a:r>
                <a:r>
                  <a:rPr lang="en-GB" sz="2400" dirty="0"/>
                  <a:t>.</a:t>
                </a:r>
              </a:p>
            </p:txBody>
          </p:sp>
        </mc:Choice>
        <mc:Fallback xmlns="">
          <p:sp>
            <p:nvSpPr>
              <p:cNvPr id="9" name="TextBox 8"/>
              <p:cNvSpPr txBox="1">
                <a:spLocks noRot="1" noChangeAspect="1" noMove="1" noResize="1" noEditPoints="1" noAdjustHandles="1" noChangeArrowheads="1" noChangeShapeType="1" noTextEdit="1"/>
              </p:cNvSpPr>
              <p:nvPr/>
            </p:nvSpPr>
            <p:spPr>
              <a:xfrm>
                <a:off x="5502913" y="3528051"/>
                <a:ext cx="3312368" cy="1938992"/>
              </a:xfrm>
              <a:prstGeom prst="rect">
                <a:avLst/>
              </a:prstGeom>
              <a:blipFill rotWithShape="1">
                <a:blip r:embed="rId3"/>
                <a:stretch>
                  <a:fillRect l="-2578" t="-2516" b="-6289"/>
                </a:stretch>
              </a:blipFill>
            </p:spPr>
            <p:txBody>
              <a:bodyPr/>
              <a:lstStyle/>
              <a:p>
                <a:r>
                  <a:rPr lang="en-GB">
                    <a:noFill/>
                  </a:rPr>
                  <a:t> </a:t>
                </a:r>
              </a:p>
            </p:txBody>
          </p:sp>
        </mc:Fallback>
      </mc:AlternateContent>
      <p:sp>
        <p:nvSpPr>
          <p:cNvPr id="8" name="Rectangle 7"/>
          <p:cNvSpPr/>
          <p:nvPr/>
        </p:nvSpPr>
        <p:spPr>
          <a:xfrm>
            <a:off x="5615542" y="3528051"/>
            <a:ext cx="2988332" cy="184906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0" name="TextBox 9"/>
          <p:cNvSpPr txBox="1"/>
          <p:nvPr/>
        </p:nvSpPr>
        <p:spPr>
          <a:xfrm>
            <a:off x="5502913" y="3068960"/>
            <a:ext cx="1818202" cy="369332"/>
          </a:xfrm>
          <a:prstGeom prst="rect">
            <a:avLst/>
          </a:prstGeom>
          <a:noFill/>
        </p:spPr>
        <p:txBody>
          <a:bodyPr wrap="square" rtlCol="0">
            <a:spAutoFit/>
          </a:bodyPr>
          <a:lstStyle/>
          <a:p>
            <a:r>
              <a:rPr lang="en-GB" dirty="0"/>
              <a:t>Solution:</a:t>
            </a:r>
          </a:p>
        </p:txBody>
      </p:sp>
      <p:sp>
        <p:nvSpPr>
          <p:cNvPr id="11" name="TextBox 10"/>
          <p:cNvSpPr txBox="1"/>
          <p:nvPr/>
        </p:nvSpPr>
        <p:spPr>
          <a:xfrm>
            <a:off x="217883" y="764703"/>
            <a:ext cx="1728192" cy="307777"/>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en-GB" sz="1400" dirty="0"/>
              <a:t>Nov 2008 Non </a:t>
            </a:r>
            <a:r>
              <a:rPr lang="en-GB" sz="1400" dirty="0" err="1"/>
              <a:t>Calc</a:t>
            </a:r>
            <a:endParaRPr lang="en-GB" sz="1400" dirty="0"/>
          </a:p>
        </p:txBody>
      </p:sp>
    </p:spTree>
    <p:extLst>
      <p:ext uri="{BB962C8B-B14F-4D97-AF65-F5344CB8AC3E}">
        <p14:creationId xmlns:p14="http://schemas.microsoft.com/office/powerpoint/2010/main" val="303455186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childTnLst>
        </p:cTn>
      </p:par>
    </p:tnLst>
    <p:bldLst>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Check Your Understanding</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Parallelogram 4"/>
          <p:cNvSpPr/>
          <p:nvPr/>
        </p:nvSpPr>
        <p:spPr>
          <a:xfrm>
            <a:off x="674051" y="1196752"/>
            <a:ext cx="4320480" cy="2016224"/>
          </a:xfrm>
          <a:prstGeom prst="parallelogram">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cxnSp>
        <p:nvCxnSpPr>
          <p:cNvPr id="7" name="Straight Connector 6"/>
          <p:cNvCxnSpPr/>
          <p:nvPr/>
        </p:nvCxnSpPr>
        <p:spPr>
          <a:xfrm>
            <a:off x="1187624" y="1196752"/>
            <a:ext cx="3312368" cy="2016224"/>
          </a:xfrm>
          <a:prstGeom prst="line">
            <a:avLst/>
          </a:prstGeom>
        </p:spPr>
        <p:style>
          <a:lnRef idx="2">
            <a:schemeClr val="dk1"/>
          </a:lnRef>
          <a:fillRef idx="0">
            <a:schemeClr val="dk1"/>
          </a:fillRef>
          <a:effectRef idx="1">
            <a:schemeClr val="dk1"/>
          </a:effectRef>
          <a:fontRef idx="minor">
            <a:schemeClr val="tx1"/>
          </a:fontRef>
        </p:style>
      </p:cxnSp>
      <mc:AlternateContent xmlns:mc="http://schemas.openxmlformats.org/markup-compatibility/2006" xmlns:a14="http://schemas.microsoft.com/office/drawing/2010/main">
        <mc:Choice Requires="a14">
          <p:sp>
            <p:nvSpPr>
              <p:cNvPr id="8" name="TextBox 7"/>
              <p:cNvSpPr txBox="1"/>
              <p:nvPr/>
            </p:nvSpPr>
            <p:spPr>
              <a:xfrm>
                <a:off x="4993184" y="908720"/>
                <a:ext cx="36004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𝐵</m:t>
                      </m:r>
                    </m:oMath>
                  </m:oMathPara>
                </a14:m>
                <a:endParaRPr lang="en-GB" dirty="0"/>
              </a:p>
            </p:txBody>
          </p:sp>
        </mc:Choice>
        <mc:Fallback xmlns="">
          <p:sp>
            <p:nvSpPr>
              <p:cNvPr id="8" name="TextBox 7"/>
              <p:cNvSpPr txBox="1">
                <a:spLocks noRot="1" noChangeAspect="1" noMove="1" noResize="1" noEditPoints="1" noAdjustHandles="1" noChangeArrowheads="1" noChangeShapeType="1" noTextEdit="1"/>
              </p:cNvSpPr>
              <p:nvPr/>
            </p:nvSpPr>
            <p:spPr>
              <a:xfrm>
                <a:off x="4993184" y="908720"/>
                <a:ext cx="360040" cy="369332"/>
              </a:xfrm>
              <a:prstGeom prst="rect">
                <a:avLst/>
              </a:prstGeom>
              <a:blipFill rotWithShape="1">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4499992" y="3140968"/>
                <a:ext cx="36004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𝐶</m:t>
                      </m:r>
                    </m:oMath>
                  </m:oMathPara>
                </a14:m>
                <a:endParaRPr lang="en-GB" dirty="0"/>
              </a:p>
            </p:txBody>
          </p:sp>
        </mc:Choice>
        <mc:Fallback xmlns="">
          <p:sp>
            <p:nvSpPr>
              <p:cNvPr id="9" name="TextBox 8"/>
              <p:cNvSpPr txBox="1">
                <a:spLocks noRot="1" noChangeAspect="1" noMove="1" noResize="1" noEditPoints="1" noAdjustHandles="1" noChangeArrowheads="1" noChangeShapeType="1" noTextEdit="1"/>
              </p:cNvSpPr>
              <p:nvPr/>
            </p:nvSpPr>
            <p:spPr>
              <a:xfrm>
                <a:off x="4499992" y="3140968"/>
                <a:ext cx="360040" cy="369332"/>
              </a:xfrm>
              <a:prstGeom prst="rect">
                <a:avLst/>
              </a:prstGeom>
              <a:blipFill rotWithShape="1">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TextBox 9"/>
              <p:cNvSpPr txBox="1"/>
              <p:nvPr/>
            </p:nvSpPr>
            <p:spPr>
              <a:xfrm>
                <a:off x="326835" y="3150686"/>
                <a:ext cx="36004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𝐷</m:t>
                      </m:r>
                    </m:oMath>
                  </m:oMathPara>
                </a14:m>
                <a:endParaRPr lang="en-GB" dirty="0"/>
              </a:p>
            </p:txBody>
          </p:sp>
        </mc:Choice>
        <mc:Fallback xmlns="">
          <p:sp>
            <p:nvSpPr>
              <p:cNvPr id="10" name="TextBox 9"/>
              <p:cNvSpPr txBox="1">
                <a:spLocks noRot="1" noChangeAspect="1" noMove="1" noResize="1" noEditPoints="1" noAdjustHandles="1" noChangeArrowheads="1" noChangeShapeType="1" noTextEdit="1"/>
              </p:cNvSpPr>
              <p:nvPr/>
            </p:nvSpPr>
            <p:spPr>
              <a:xfrm>
                <a:off x="326835" y="3150686"/>
                <a:ext cx="360040" cy="369332"/>
              </a:xfrm>
              <a:prstGeom prst="rect">
                <a:avLst/>
              </a:prstGeom>
              <a:blipFill rotWithShape="1">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p:cNvSpPr txBox="1"/>
              <p:nvPr/>
            </p:nvSpPr>
            <p:spPr>
              <a:xfrm>
                <a:off x="827584" y="908720"/>
                <a:ext cx="36004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𝐴</m:t>
                      </m:r>
                    </m:oMath>
                  </m:oMathPara>
                </a14:m>
                <a:endParaRPr lang="en-GB" dirty="0"/>
              </a:p>
            </p:txBody>
          </p:sp>
        </mc:Choice>
        <mc:Fallback xmlns="">
          <p:sp>
            <p:nvSpPr>
              <p:cNvPr id="11" name="TextBox 10"/>
              <p:cNvSpPr txBox="1">
                <a:spLocks noRot="1" noChangeAspect="1" noMove="1" noResize="1" noEditPoints="1" noAdjustHandles="1" noChangeArrowheads="1" noChangeShapeType="1" noTextEdit="1"/>
              </p:cNvSpPr>
              <p:nvPr/>
            </p:nvSpPr>
            <p:spPr>
              <a:xfrm>
                <a:off x="827584" y="908720"/>
                <a:ext cx="360040" cy="369332"/>
              </a:xfrm>
              <a:prstGeom prst="rect">
                <a:avLst/>
              </a:prstGeom>
              <a:blipFill rotWithShape="1">
                <a:blip r:embed="rId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5436096" y="1700808"/>
                <a:ext cx="3024336" cy="923330"/>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14:m>
                  <m:oMath xmlns:m="http://schemas.openxmlformats.org/officeDocument/2006/math">
                    <m:r>
                      <a:rPr lang="en-GB" b="0" i="1" smtClean="0">
                        <a:latin typeface="Cambria Math"/>
                      </a:rPr>
                      <m:t>𝐴𝐵𝐶𝐷</m:t>
                    </m:r>
                  </m:oMath>
                </a14:m>
                <a:r>
                  <a:rPr lang="en-GB" dirty="0"/>
                  <a:t> is a parallelogram. Prove that triangles </a:t>
                </a:r>
                <a14:m>
                  <m:oMath xmlns:m="http://schemas.openxmlformats.org/officeDocument/2006/math">
                    <m:r>
                      <a:rPr lang="en-GB" b="0" i="1" smtClean="0">
                        <a:latin typeface="Cambria Math"/>
                      </a:rPr>
                      <m:t>𝐴𝐵𝐶</m:t>
                    </m:r>
                  </m:oMath>
                </a14:m>
                <a:r>
                  <a:rPr lang="en-GB" dirty="0"/>
                  <a:t> and </a:t>
                </a:r>
                <a14:m>
                  <m:oMath xmlns:m="http://schemas.openxmlformats.org/officeDocument/2006/math">
                    <m:r>
                      <a:rPr lang="en-GB" b="0" i="1" smtClean="0">
                        <a:latin typeface="Cambria Math"/>
                      </a:rPr>
                      <m:t>𝐴𝐶𝐷</m:t>
                    </m:r>
                  </m:oMath>
                </a14:m>
                <a:r>
                  <a:rPr lang="en-GB" dirty="0"/>
                  <a:t> are congruent.</a:t>
                </a:r>
              </a:p>
            </p:txBody>
          </p:sp>
        </mc:Choice>
        <mc:Fallback xmlns="">
          <p:sp>
            <p:nvSpPr>
              <p:cNvPr id="12" name="TextBox 11"/>
              <p:cNvSpPr txBox="1">
                <a:spLocks noRot="1" noChangeAspect="1" noMove="1" noResize="1" noEditPoints="1" noAdjustHandles="1" noChangeArrowheads="1" noChangeShapeType="1" noTextEdit="1"/>
              </p:cNvSpPr>
              <p:nvPr/>
            </p:nvSpPr>
            <p:spPr>
              <a:xfrm>
                <a:off x="5436096" y="1700808"/>
                <a:ext cx="3024336" cy="923330"/>
              </a:xfrm>
              <a:prstGeom prst="rect">
                <a:avLst/>
              </a:prstGeom>
              <a:blipFill rotWithShape="1">
                <a:blip r:embed="rId6"/>
                <a:stretch>
                  <a:fillRect b="-1714"/>
                </a:stretch>
              </a:blipFill>
              <a:effectLst>
                <a:outerShdw blurRad="63500" sx="102000" sy="102000" algn="ctr" rotWithShape="0">
                  <a:prstClr val="black">
                    <a:alpha val="40000"/>
                  </a:prstClr>
                </a:outerShdw>
              </a:effectLst>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395536" y="3717032"/>
                <a:ext cx="2376264" cy="369332"/>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dirty="0"/>
                  <a:t>Using </a:t>
                </a:r>
                <a14:m>
                  <m:oMath xmlns:m="http://schemas.openxmlformats.org/officeDocument/2006/math">
                    <m:r>
                      <a:rPr lang="en-GB" b="0" i="1" smtClean="0">
                        <a:latin typeface="Cambria Math"/>
                      </a:rPr>
                      <m:t>𝑆𝑆𝑆</m:t>
                    </m:r>
                  </m:oMath>
                </a14:m>
                <a:r>
                  <a:rPr lang="en-GB" dirty="0"/>
                  <a:t>:</a:t>
                </a:r>
              </a:p>
            </p:txBody>
          </p:sp>
        </mc:Choice>
        <mc:Fallback xmlns="">
          <p:sp>
            <p:nvSpPr>
              <p:cNvPr id="13" name="TextBox 12"/>
              <p:cNvSpPr txBox="1">
                <a:spLocks noRot="1" noChangeAspect="1" noMove="1" noResize="1" noEditPoints="1" noAdjustHandles="1" noChangeArrowheads="1" noChangeShapeType="1" noTextEdit="1"/>
              </p:cNvSpPr>
              <p:nvPr/>
            </p:nvSpPr>
            <p:spPr>
              <a:xfrm>
                <a:off x="395536" y="3717032"/>
                <a:ext cx="2376264" cy="369332"/>
              </a:xfrm>
              <a:prstGeom prst="rect">
                <a:avLst/>
              </a:prstGeom>
              <a:blipFill rotWithShape="1">
                <a:blip r:embed="rId7"/>
                <a:stretch>
                  <a:fillRect l="-1777" t="-4688" b="-2187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395536" y="4221088"/>
                <a:ext cx="2376264" cy="2169825"/>
              </a:xfrm>
              <a:prstGeom prst="rect">
                <a:avLst/>
              </a:prstGeom>
              <a:noFill/>
            </p:spPr>
            <p:txBody>
              <a:bodyPr wrap="square" rtlCol="0">
                <a:spAutoFit/>
              </a:bodyPr>
              <a:lstStyle/>
              <a:p>
                <a:pPr marL="285750" indent="-285750">
                  <a:buFont typeface="Arial" charset="0"/>
                  <a:buChar char="•"/>
                </a:pPr>
                <a14:m>
                  <m:oMath xmlns:m="http://schemas.openxmlformats.org/officeDocument/2006/math">
                    <m:r>
                      <a:rPr lang="en-GB" sz="1500" b="0" i="1" smtClean="0">
                        <a:latin typeface="Cambria Math"/>
                      </a:rPr>
                      <m:t>𝐴𝐶</m:t>
                    </m:r>
                  </m:oMath>
                </a14:m>
                <a:r>
                  <a:rPr lang="en-GB" sz="1500" dirty="0"/>
                  <a:t> is common.</a:t>
                </a:r>
              </a:p>
              <a:p>
                <a:pPr marL="285750" indent="-285750">
                  <a:buFont typeface="Arial" charset="0"/>
                  <a:buChar char="•"/>
                </a:pPr>
                <a14:m>
                  <m:oMath xmlns:m="http://schemas.openxmlformats.org/officeDocument/2006/math">
                    <m:r>
                      <a:rPr lang="en-GB" sz="1500" b="0" i="1" smtClean="0">
                        <a:latin typeface="Cambria Math"/>
                      </a:rPr>
                      <m:t>𝐴𝐷</m:t>
                    </m:r>
                    <m:r>
                      <a:rPr lang="en-GB" sz="1500" b="0" i="1" smtClean="0">
                        <a:latin typeface="Cambria Math"/>
                      </a:rPr>
                      <m:t>=</m:t>
                    </m:r>
                    <m:r>
                      <a:rPr lang="en-GB" sz="1500" b="0" i="1" smtClean="0">
                        <a:latin typeface="Cambria Math"/>
                      </a:rPr>
                      <m:t>𝐵𝐶</m:t>
                    </m:r>
                  </m:oMath>
                </a14:m>
                <a:r>
                  <a:rPr lang="en-GB" sz="1500" dirty="0"/>
                  <a:t> as opposite sides of parallelogram are equal in length.</a:t>
                </a:r>
              </a:p>
              <a:p>
                <a:pPr marL="285750" indent="-285750">
                  <a:buFont typeface="Arial" charset="0"/>
                  <a:buChar char="•"/>
                </a:pPr>
                <a14:m>
                  <m:oMath xmlns:m="http://schemas.openxmlformats.org/officeDocument/2006/math">
                    <m:r>
                      <a:rPr lang="en-GB" sz="1500" b="0" i="1" smtClean="0">
                        <a:latin typeface="Cambria Math"/>
                      </a:rPr>
                      <m:t>𝐴𝐵</m:t>
                    </m:r>
                    <m:r>
                      <a:rPr lang="en-GB" sz="1500" b="0" i="1" smtClean="0">
                        <a:latin typeface="Cambria Math"/>
                      </a:rPr>
                      <m:t>=</m:t>
                    </m:r>
                    <m:r>
                      <a:rPr lang="en-GB" sz="1500" b="0" i="1" smtClean="0">
                        <a:latin typeface="Cambria Math"/>
                      </a:rPr>
                      <m:t>𝐷𝐶</m:t>
                    </m:r>
                  </m:oMath>
                </a14:m>
                <a:r>
                  <a:rPr lang="en-GB" sz="1500" dirty="0"/>
                  <a:t> for same reason.</a:t>
                </a:r>
              </a:p>
              <a:p>
                <a:pPr marL="285750" indent="-285750">
                  <a:buFont typeface="Arial" charset="0"/>
                  <a:buChar char="•"/>
                </a:pPr>
                <a14:m>
                  <m:oMath xmlns:m="http://schemas.openxmlformats.org/officeDocument/2006/math">
                    <m:r>
                      <a:rPr lang="en-GB" sz="1500" b="0" i="1" smtClean="0">
                        <a:latin typeface="Cambria Math"/>
                      </a:rPr>
                      <m:t>∴</m:t>
                    </m:r>
                  </m:oMath>
                </a14:m>
                <a:r>
                  <a:rPr lang="en-GB" sz="1500" dirty="0"/>
                  <a:t> Triangles </a:t>
                </a:r>
                <a14:m>
                  <m:oMath xmlns:m="http://schemas.openxmlformats.org/officeDocument/2006/math">
                    <m:r>
                      <a:rPr lang="en-GB" sz="1500" i="1">
                        <a:latin typeface="Cambria Math"/>
                      </a:rPr>
                      <m:t>𝐴𝐵𝐶</m:t>
                    </m:r>
                  </m:oMath>
                </a14:m>
                <a:r>
                  <a:rPr lang="en-GB" sz="1500" dirty="0"/>
                  <a:t> and </a:t>
                </a:r>
                <a14:m>
                  <m:oMath xmlns:m="http://schemas.openxmlformats.org/officeDocument/2006/math">
                    <m:r>
                      <a:rPr lang="en-GB" sz="1500" i="1">
                        <a:latin typeface="Cambria Math"/>
                      </a:rPr>
                      <m:t>𝐴𝐶𝐷</m:t>
                    </m:r>
                  </m:oMath>
                </a14:m>
                <a:r>
                  <a:rPr lang="en-GB" sz="1500" dirty="0"/>
                  <a:t> are congruent by SSS.</a:t>
                </a:r>
              </a:p>
            </p:txBody>
          </p:sp>
        </mc:Choice>
        <mc:Fallback xmlns="">
          <p:sp>
            <p:nvSpPr>
              <p:cNvPr id="14" name="TextBox 13"/>
              <p:cNvSpPr txBox="1">
                <a:spLocks noRot="1" noChangeAspect="1" noMove="1" noResize="1" noEditPoints="1" noAdjustHandles="1" noChangeArrowheads="1" noChangeShapeType="1" noTextEdit="1"/>
              </p:cNvSpPr>
              <p:nvPr/>
            </p:nvSpPr>
            <p:spPr>
              <a:xfrm>
                <a:off x="395536" y="4221088"/>
                <a:ext cx="2376264" cy="2169825"/>
              </a:xfrm>
              <a:prstGeom prst="rect">
                <a:avLst/>
              </a:prstGeom>
              <a:blipFill rotWithShape="1">
                <a:blip r:embed="rId8"/>
                <a:stretch>
                  <a:fillRect l="-769" t="-562" b="-1966"/>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5" name="TextBox 14"/>
              <p:cNvSpPr txBox="1"/>
              <p:nvPr/>
            </p:nvSpPr>
            <p:spPr>
              <a:xfrm>
                <a:off x="2998562" y="3717032"/>
                <a:ext cx="2653557" cy="369332"/>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dirty="0"/>
                  <a:t>Using </a:t>
                </a:r>
                <a14:m>
                  <m:oMath xmlns:m="http://schemas.openxmlformats.org/officeDocument/2006/math">
                    <m:r>
                      <a:rPr lang="en-GB" b="0" i="1" smtClean="0">
                        <a:latin typeface="Cambria Math"/>
                      </a:rPr>
                      <m:t>𝑆𝐴𝑆</m:t>
                    </m:r>
                  </m:oMath>
                </a14:m>
                <a:r>
                  <a:rPr lang="en-GB" dirty="0"/>
                  <a:t>:</a:t>
                </a:r>
              </a:p>
            </p:txBody>
          </p:sp>
        </mc:Choice>
        <mc:Fallback xmlns="">
          <p:sp>
            <p:nvSpPr>
              <p:cNvPr id="15" name="TextBox 14"/>
              <p:cNvSpPr txBox="1">
                <a:spLocks noRot="1" noChangeAspect="1" noMove="1" noResize="1" noEditPoints="1" noAdjustHandles="1" noChangeArrowheads="1" noChangeShapeType="1" noTextEdit="1"/>
              </p:cNvSpPr>
              <p:nvPr/>
            </p:nvSpPr>
            <p:spPr>
              <a:xfrm>
                <a:off x="2998562" y="3717032"/>
                <a:ext cx="2653557" cy="369332"/>
              </a:xfrm>
              <a:prstGeom prst="rect">
                <a:avLst/>
              </a:prstGeom>
              <a:blipFill rotWithShape="1">
                <a:blip r:embed="rId9"/>
                <a:stretch>
                  <a:fillRect l="-1595" t="-4688" b="-2187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 name="TextBox 15"/>
              <p:cNvSpPr txBox="1"/>
              <p:nvPr/>
            </p:nvSpPr>
            <p:spPr>
              <a:xfrm>
                <a:off x="2993270" y="4104907"/>
                <a:ext cx="2586842" cy="2631490"/>
              </a:xfrm>
              <a:prstGeom prst="rect">
                <a:avLst/>
              </a:prstGeom>
              <a:noFill/>
            </p:spPr>
            <p:txBody>
              <a:bodyPr wrap="square" rtlCol="0">
                <a:spAutoFit/>
              </a:bodyPr>
              <a:lstStyle/>
              <a:p>
                <a:pPr marL="285750" indent="-285750">
                  <a:buFont typeface="Arial" charset="0"/>
                  <a:buChar char="•"/>
                </a:pPr>
                <a14:m>
                  <m:oMath xmlns:m="http://schemas.openxmlformats.org/officeDocument/2006/math">
                    <m:r>
                      <a:rPr lang="en-GB" sz="1500" b="0" i="1" smtClean="0">
                        <a:latin typeface="Cambria Math"/>
                      </a:rPr>
                      <m:t>𝐴𝐷</m:t>
                    </m:r>
                    <m:r>
                      <a:rPr lang="en-GB" sz="1500" b="0" i="1" smtClean="0">
                        <a:latin typeface="Cambria Math"/>
                      </a:rPr>
                      <m:t>=</m:t>
                    </m:r>
                    <m:r>
                      <a:rPr lang="en-GB" sz="1500" b="0" i="1" smtClean="0">
                        <a:latin typeface="Cambria Math"/>
                      </a:rPr>
                      <m:t>𝐵𝐶</m:t>
                    </m:r>
                  </m:oMath>
                </a14:m>
                <a:r>
                  <a:rPr lang="en-GB" sz="1500" dirty="0"/>
                  <a:t> as opposite sides of parallelogram are equal in length.</a:t>
                </a:r>
              </a:p>
              <a:p>
                <a:pPr marL="285750" indent="-285750">
                  <a:buFont typeface="Arial" charset="0"/>
                  <a:buChar char="•"/>
                </a:pPr>
                <a14:m>
                  <m:oMath xmlns:m="http://schemas.openxmlformats.org/officeDocument/2006/math">
                    <m:r>
                      <a:rPr lang="en-GB" sz="1500" b="0" i="1" smtClean="0">
                        <a:latin typeface="Cambria Math"/>
                      </a:rPr>
                      <m:t>∠</m:t>
                    </m:r>
                    <m:r>
                      <a:rPr lang="en-GB" sz="1500" b="0" i="1" smtClean="0">
                        <a:latin typeface="Cambria Math"/>
                      </a:rPr>
                      <m:t>𝐴𝐷𝐶</m:t>
                    </m:r>
                    <m:r>
                      <a:rPr lang="en-GB" sz="1500" b="0" i="1" smtClean="0">
                        <a:latin typeface="Cambria Math"/>
                      </a:rPr>
                      <m:t>=∠</m:t>
                    </m:r>
                    <m:r>
                      <a:rPr lang="en-GB" sz="1500" b="0" i="1" smtClean="0">
                        <a:latin typeface="Cambria Math"/>
                      </a:rPr>
                      <m:t>𝐴𝐵𝐶</m:t>
                    </m:r>
                  </m:oMath>
                </a14:m>
                <a:r>
                  <a:rPr lang="en-GB" sz="1500" dirty="0"/>
                  <a:t> as opposite angles of parallelogram are equal.</a:t>
                </a:r>
              </a:p>
              <a:p>
                <a:pPr marL="285750" indent="-285750">
                  <a:buFont typeface="Arial" charset="0"/>
                  <a:buChar char="•"/>
                </a:pPr>
                <a14:m>
                  <m:oMath xmlns:m="http://schemas.openxmlformats.org/officeDocument/2006/math">
                    <m:r>
                      <a:rPr lang="en-GB" sz="1500" b="0" i="1" smtClean="0">
                        <a:latin typeface="Cambria Math"/>
                      </a:rPr>
                      <m:t>𝐴𝐵</m:t>
                    </m:r>
                    <m:r>
                      <a:rPr lang="en-GB" sz="1500" b="0" i="1" smtClean="0">
                        <a:latin typeface="Cambria Math"/>
                      </a:rPr>
                      <m:t>=</m:t>
                    </m:r>
                    <m:r>
                      <a:rPr lang="en-GB" sz="1500" b="0" i="1" smtClean="0">
                        <a:latin typeface="Cambria Math"/>
                      </a:rPr>
                      <m:t>𝐷𝐶</m:t>
                    </m:r>
                  </m:oMath>
                </a14:m>
                <a:r>
                  <a:rPr lang="en-GB" sz="1500" dirty="0"/>
                  <a:t> as opposite sides of parallelogram are equal in length.</a:t>
                </a:r>
              </a:p>
              <a:p>
                <a:pPr marL="285750" indent="-285750">
                  <a:buFont typeface="Arial" charset="0"/>
                  <a:buChar char="•"/>
                </a:pPr>
                <a14:m>
                  <m:oMath xmlns:m="http://schemas.openxmlformats.org/officeDocument/2006/math">
                    <m:r>
                      <a:rPr lang="en-GB" sz="1500" b="0" i="1" smtClean="0">
                        <a:latin typeface="Cambria Math"/>
                      </a:rPr>
                      <m:t>∴</m:t>
                    </m:r>
                  </m:oMath>
                </a14:m>
                <a:r>
                  <a:rPr lang="en-GB" sz="1500" dirty="0"/>
                  <a:t> Triangles </a:t>
                </a:r>
                <a14:m>
                  <m:oMath xmlns:m="http://schemas.openxmlformats.org/officeDocument/2006/math">
                    <m:r>
                      <a:rPr lang="en-GB" sz="1500" i="1">
                        <a:latin typeface="Cambria Math"/>
                      </a:rPr>
                      <m:t>𝐴𝐵𝐶</m:t>
                    </m:r>
                  </m:oMath>
                </a14:m>
                <a:r>
                  <a:rPr lang="en-GB" sz="1500" dirty="0"/>
                  <a:t> and </a:t>
                </a:r>
                <a14:m>
                  <m:oMath xmlns:m="http://schemas.openxmlformats.org/officeDocument/2006/math">
                    <m:r>
                      <a:rPr lang="en-GB" sz="1500" i="1">
                        <a:latin typeface="Cambria Math"/>
                      </a:rPr>
                      <m:t>𝐴𝐶𝐷</m:t>
                    </m:r>
                  </m:oMath>
                </a14:m>
                <a:r>
                  <a:rPr lang="en-GB" sz="1500" dirty="0"/>
                  <a:t> are congruent by SAS.</a:t>
                </a:r>
              </a:p>
            </p:txBody>
          </p:sp>
        </mc:Choice>
        <mc:Fallback xmlns="">
          <p:sp>
            <p:nvSpPr>
              <p:cNvPr id="16" name="TextBox 15"/>
              <p:cNvSpPr txBox="1">
                <a:spLocks noRot="1" noChangeAspect="1" noMove="1" noResize="1" noEditPoints="1" noAdjustHandles="1" noChangeArrowheads="1" noChangeShapeType="1" noTextEdit="1"/>
              </p:cNvSpPr>
              <p:nvPr/>
            </p:nvSpPr>
            <p:spPr>
              <a:xfrm>
                <a:off x="2993270" y="4104907"/>
                <a:ext cx="2586842" cy="2631490"/>
              </a:xfrm>
              <a:prstGeom prst="rect">
                <a:avLst/>
              </a:prstGeom>
              <a:blipFill rotWithShape="1">
                <a:blip r:embed="rId10"/>
                <a:stretch>
                  <a:fillRect l="-472" t="-463" r="-2830" b="-138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7" name="TextBox 16"/>
              <p:cNvSpPr txBox="1"/>
              <p:nvPr/>
            </p:nvSpPr>
            <p:spPr>
              <a:xfrm>
                <a:off x="5868144" y="3702582"/>
                <a:ext cx="2653557" cy="369332"/>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dirty="0"/>
                  <a:t>Using </a:t>
                </a:r>
                <a14:m>
                  <m:oMath xmlns:m="http://schemas.openxmlformats.org/officeDocument/2006/math">
                    <m:r>
                      <a:rPr lang="en-GB" b="0" i="1" smtClean="0">
                        <a:latin typeface="Cambria Math"/>
                      </a:rPr>
                      <m:t>𝐴𝑆𝐴</m:t>
                    </m:r>
                  </m:oMath>
                </a14:m>
                <a:r>
                  <a:rPr lang="en-GB" dirty="0"/>
                  <a:t>:</a:t>
                </a:r>
              </a:p>
            </p:txBody>
          </p:sp>
        </mc:Choice>
        <mc:Fallback xmlns="">
          <p:sp>
            <p:nvSpPr>
              <p:cNvPr id="17" name="TextBox 16"/>
              <p:cNvSpPr txBox="1">
                <a:spLocks noRot="1" noChangeAspect="1" noMove="1" noResize="1" noEditPoints="1" noAdjustHandles="1" noChangeArrowheads="1" noChangeShapeType="1" noTextEdit="1"/>
              </p:cNvSpPr>
              <p:nvPr/>
            </p:nvSpPr>
            <p:spPr>
              <a:xfrm>
                <a:off x="5868144" y="3702582"/>
                <a:ext cx="2653557" cy="369332"/>
              </a:xfrm>
              <a:prstGeom prst="rect">
                <a:avLst/>
              </a:prstGeom>
              <a:blipFill rotWithShape="1">
                <a:blip r:embed="rId11"/>
                <a:stretch>
                  <a:fillRect l="-1595" t="-4615" b="-200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8" name="TextBox 17"/>
              <p:cNvSpPr txBox="1"/>
              <p:nvPr/>
            </p:nvSpPr>
            <p:spPr>
              <a:xfrm>
                <a:off x="5936207" y="4104907"/>
                <a:ext cx="2586842" cy="2400657"/>
              </a:xfrm>
              <a:prstGeom prst="rect">
                <a:avLst/>
              </a:prstGeom>
              <a:noFill/>
            </p:spPr>
            <p:txBody>
              <a:bodyPr wrap="square" rtlCol="0">
                <a:spAutoFit/>
              </a:bodyPr>
              <a:lstStyle/>
              <a:p>
                <a:pPr marL="285750" indent="-285750">
                  <a:buFont typeface="Arial" charset="0"/>
                  <a:buChar char="•"/>
                </a:pPr>
                <a14:m>
                  <m:oMath xmlns:m="http://schemas.openxmlformats.org/officeDocument/2006/math">
                    <m:r>
                      <a:rPr lang="en-GB" sz="1500" b="0" i="1" smtClean="0">
                        <a:latin typeface="Cambria Math"/>
                      </a:rPr>
                      <m:t>∠</m:t>
                    </m:r>
                    <m:r>
                      <a:rPr lang="en-GB" sz="1500" b="0" i="1" smtClean="0">
                        <a:latin typeface="Cambria Math"/>
                      </a:rPr>
                      <m:t>𝐴𝐷𝐶</m:t>
                    </m:r>
                    <m:r>
                      <a:rPr lang="en-GB" sz="1500" b="0" i="1" smtClean="0">
                        <a:latin typeface="Cambria Math"/>
                      </a:rPr>
                      <m:t>=∠</m:t>
                    </m:r>
                    <m:r>
                      <a:rPr lang="en-GB" sz="1500" b="0" i="1" smtClean="0">
                        <a:latin typeface="Cambria Math"/>
                      </a:rPr>
                      <m:t>𝐴𝐵𝐶</m:t>
                    </m:r>
                  </m:oMath>
                </a14:m>
                <a:r>
                  <a:rPr lang="en-GB" sz="1500" dirty="0"/>
                  <a:t> as opposite angles of parallelogram are equal.</a:t>
                </a:r>
              </a:p>
              <a:p>
                <a:pPr marL="285750" indent="-285750">
                  <a:buFont typeface="Arial" charset="0"/>
                  <a:buChar char="•"/>
                </a:pPr>
                <a14:m>
                  <m:oMath xmlns:m="http://schemas.openxmlformats.org/officeDocument/2006/math">
                    <m:r>
                      <a:rPr lang="en-GB" sz="1500" b="0" i="1" smtClean="0">
                        <a:latin typeface="Cambria Math"/>
                      </a:rPr>
                      <m:t>𝐴𝐵</m:t>
                    </m:r>
                    <m:r>
                      <a:rPr lang="en-GB" sz="1500" b="0" i="1" smtClean="0">
                        <a:latin typeface="Cambria Math"/>
                      </a:rPr>
                      <m:t>=</m:t>
                    </m:r>
                    <m:r>
                      <a:rPr lang="en-GB" sz="1500" b="0" i="1" smtClean="0">
                        <a:latin typeface="Cambria Math"/>
                      </a:rPr>
                      <m:t>𝐷𝐶</m:t>
                    </m:r>
                  </m:oMath>
                </a14:m>
                <a:r>
                  <a:rPr lang="en-GB" sz="1500" dirty="0"/>
                  <a:t> as opposite sides of parallelogram are equal in length.</a:t>
                </a:r>
              </a:p>
              <a:p>
                <a:pPr marL="285750" indent="-285750">
                  <a:buFont typeface="Arial" charset="0"/>
                  <a:buChar char="•"/>
                </a:pPr>
                <a14:m>
                  <m:oMath xmlns:m="http://schemas.openxmlformats.org/officeDocument/2006/math">
                    <m:r>
                      <a:rPr lang="en-GB" sz="1500" i="1">
                        <a:latin typeface="Cambria Math"/>
                      </a:rPr>
                      <m:t>∠</m:t>
                    </m:r>
                    <m:r>
                      <a:rPr lang="en-GB" sz="1500" b="0" i="1" smtClean="0">
                        <a:latin typeface="Cambria Math"/>
                      </a:rPr>
                      <m:t>𝐷𝐴𝐶</m:t>
                    </m:r>
                    <m:r>
                      <a:rPr lang="en-GB" sz="1500" i="1">
                        <a:latin typeface="Cambria Math"/>
                      </a:rPr>
                      <m:t>=∠</m:t>
                    </m:r>
                    <m:r>
                      <a:rPr lang="en-GB" sz="1500" i="1">
                        <a:latin typeface="Cambria Math"/>
                      </a:rPr>
                      <m:t>𝐴𝐶𝐵</m:t>
                    </m:r>
                  </m:oMath>
                </a14:m>
                <a:r>
                  <a:rPr lang="en-GB" sz="1500" dirty="0"/>
                  <a:t> as alternate angles are equal. </a:t>
                </a:r>
                <a:endParaRPr lang="en-GB" sz="1500" b="0" i="1" dirty="0">
                  <a:latin typeface="Cambria Math"/>
                </a:endParaRPr>
              </a:p>
              <a:p>
                <a:pPr marL="285750" indent="-285750">
                  <a:buFont typeface="Arial" charset="0"/>
                  <a:buChar char="•"/>
                </a:pPr>
                <a14:m>
                  <m:oMath xmlns:m="http://schemas.openxmlformats.org/officeDocument/2006/math">
                    <m:r>
                      <a:rPr lang="en-GB" sz="1500" b="0" i="1" smtClean="0">
                        <a:latin typeface="Cambria Math"/>
                      </a:rPr>
                      <m:t>∴</m:t>
                    </m:r>
                  </m:oMath>
                </a14:m>
                <a:r>
                  <a:rPr lang="en-GB" sz="1500" dirty="0"/>
                  <a:t> Triangles </a:t>
                </a:r>
                <a14:m>
                  <m:oMath xmlns:m="http://schemas.openxmlformats.org/officeDocument/2006/math">
                    <m:r>
                      <a:rPr lang="en-GB" sz="1500" i="1">
                        <a:latin typeface="Cambria Math"/>
                      </a:rPr>
                      <m:t>𝐴𝐵𝐶</m:t>
                    </m:r>
                  </m:oMath>
                </a14:m>
                <a:r>
                  <a:rPr lang="en-GB" sz="1500" dirty="0"/>
                  <a:t> and </a:t>
                </a:r>
                <a14:m>
                  <m:oMath xmlns:m="http://schemas.openxmlformats.org/officeDocument/2006/math">
                    <m:r>
                      <a:rPr lang="en-GB" sz="1500" i="1">
                        <a:latin typeface="Cambria Math"/>
                      </a:rPr>
                      <m:t>𝐴𝐶𝐷</m:t>
                    </m:r>
                  </m:oMath>
                </a14:m>
                <a:r>
                  <a:rPr lang="en-GB" sz="1500" dirty="0"/>
                  <a:t> are congruent by ASA.</a:t>
                </a:r>
              </a:p>
            </p:txBody>
          </p:sp>
        </mc:Choice>
        <mc:Fallback xmlns="">
          <p:sp>
            <p:nvSpPr>
              <p:cNvPr id="18" name="TextBox 17"/>
              <p:cNvSpPr txBox="1">
                <a:spLocks noRot="1" noChangeAspect="1" noMove="1" noResize="1" noEditPoints="1" noAdjustHandles="1" noChangeArrowheads="1" noChangeShapeType="1" noTextEdit="1"/>
              </p:cNvSpPr>
              <p:nvPr/>
            </p:nvSpPr>
            <p:spPr>
              <a:xfrm>
                <a:off x="5936207" y="4104907"/>
                <a:ext cx="2586842" cy="2400657"/>
              </a:xfrm>
              <a:prstGeom prst="rect">
                <a:avLst/>
              </a:prstGeom>
              <a:blipFill rotWithShape="1">
                <a:blip r:embed="rId12"/>
                <a:stretch>
                  <a:fillRect l="-708" t="-508" r="-2594" b="-1777"/>
                </a:stretch>
              </a:blipFill>
            </p:spPr>
            <p:txBody>
              <a:bodyPr/>
              <a:lstStyle/>
              <a:p>
                <a:r>
                  <a:rPr lang="en-GB">
                    <a:noFill/>
                  </a:rPr>
                  <a:t> </a:t>
                </a:r>
              </a:p>
            </p:txBody>
          </p:sp>
        </mc:Fallback>
      </mc:AlternateContent>
      <p:grpSp>
        <p:nvGrpSpPr>
          <p:cNvPr id="23" name="Group 22"/>
          <p:cNvGrpSpPr/>
          <p:nvPr/>
        </p:nvGrpSpPr>
        <p:grpSpPr>
          <a:xfrm>
            <a:off x="3128613" y="1093386"/>
            <a:ext cx="107341" cy="192746"/>
            <a:chOff x="3128613" y="1093386"/>
            <a:chExt cx="107341" cy="192746"/>
          </a:xfrm>
        </p:grpSpPr>
        <p:cxnSp>
          <p:nvCxnSpPr>
            <p:cNvPr id="19" name="Straight Connector 18"/>
            <p:cNvCxnSpPr/>
            <p:nvPr/>
          </p:nvCxnSpPr>
          <p:spPr>
            <a:xfrm>
              <a:off x="3131840" y="1093386"/>
              <a:ext cx="100887" cy="107341"/>
            </a:xfrm>
            <a:prstGeom prst="line">
              <a:avLst/>
            </a:prstGeom>
          </p:spPr>
          <p:style>
            <a:lnRef idx="2">
              <a:schemeClr val="dk1"/>
            </a:lnRef>
            <a:fillRef idx="0">
              <a:schemeClr val="dk1"/>
            </a:fillRef>
            <a:effectRef idx="1">
              <a:schemeClr val="dk1"/>
            </a:effectRef>
            <a:fontRef idx="minor">
              <a:schemeClr val="tx1"/>
            </a:fontRef>
          </p:style>
        </p:cxnSp>
        <p:cxnSp>
          <p:nvCxnSpPr>
            <p:cNvPr id="22" name="Straight Connector 21"/>
            <p:cNvCxnSpPr/>
            <p:nvPr/>
          </p:nvCxnSpPr>
          <p:spPr>
            <a:xfrm rot="5400000">
              <a:off x="3131840" y="1182018"/>
              <a:ext cx="100887" cy="107341"/>
            </a:xfrm>
            <a:prstGeom prst="line">
              <a:avLst/>
            </a:prstGeom>
          </p:spPr>
          <p:style>
            <a:lnRef idx="2">
              <a:schemeClr val="dk1"/>
            </a:lnRef>
            <a:fillRef idx="0">
              <a:schemeClr val="dk1"/>
            </a:fillRef>
            <a:effectRef idx="1">
              <a:schemeClr val="dk1"/>
            </a:effectRef>
            <a:fontRef idx="minor">
              <a:schemeClr val="tx1"/>
            </a:fontRef>
          </p:style>
        </p:cxnSp>
      </p:grpSp>
      <p:grpSp>
        <p:nvGrpSpPr>
          <p:cNvPr id="24" name="Group 23"/>
          <p:cNvGrpSpPr/>
          <p:nvPr/>
        </p:nvGrpSpPr>
        <p:grpSpPr>
          <a:xfrm>
            <a:off x="2496153" y="3112686"/>
            <a:ext cx="107341" cy="192746"/>
            <a:chOff x="3128613" y="1093386"/>
            <a:chExt cx="107341" cy="192746"/>
          </a:xfrm>
        </p:grpSpPr>
        <p:cxnSp>
          <p:nvCxnSpPr>
            <p:cNvPr id="25" name="Straight Connector 24"/>
            <p:cNvCxnSpPr/>
            <p:nvPr/>
          </p:nvCxnSpPr>
          <p:spPr>
            <a:xfrm>
              <a:off x="3131840" y="1093386"/>
              <a:ext cx="100887" cy="107341"/>
            </a:xfrm>
            <a:prstGeom prst="line">
              <a:avLst/>
            </a:prstGeom>
          </p:spPr>
          <p:style>
            <a:lnRef idx="2">
              <a:schemeClr val="dk1"/>
            </a:lnRef>
            <a:fillRef idx="0">
              <a:schemeClr val="dk1"/>
            </a:fillRef>
            <a:effectRef idx="1">
              <a:schemeClr val="dk1"/>
            </a:effectRef>
            <a:fontRef idx="minor">
              <a:schemeClr val="tx1"/>
            </a:fontRef>
          </p:style>
        </p:cxnSp>
        <p:cxnSp>
          <p:nvCxnSpPr>
            <p:cNvPr id="26" name="Straight Connector 25"/>
            <p:cNvCxnSpPr/>
            <p:nvPr/>
          </p:nvCxnSpPr>
          <p:spPr>
            <a:xfrm rot="5400000">
              <a:off x="3131840" y="1182018"/>
              <a:ext cx="100887" cy="107341"/>
            </a:xfrm>
            <a:prstGeom prst="line">
              <a:avLst/>
            </a:prstGeom>
          </p:spPr>
          <p:style>
            <a:lnRef idx="2">
              <a:schemeClr val="dk1"/>
            </a:lnRef>
            <a:fillRef idx="0">
              <a:schemeClr val="dk1"/>
            </a:fillRef>
            <a:effectRef idx="1">
              <a:schemeClr val="dk1"/>
            </a:effectRef>
            <a:fontRef idx="minor">
              <a:schemeClr val="tx1"/>
            </a:fontRef>
          </p:style>
        </p:cxnSp>
      </p:grpSp>
      <p:grpSp>
        <p:nvGrpSpPr>
          <p:cNvPr id="27" name="Group 26"/>
          <p:cNvGrpSpPr/>
          <p:nvPr/>
        </p:nvGrpSpPr>
        <p:grpSpPr>
          <a:xfrm rot="16734073">
            <a:off x="4688582" y="2100562"/>
            <a:ext cx="107341" cy="192746"/>
            <a:chOff x="3128613" y="1093386"/>
            <a:chExt cx="107341" cy="192746"/>
          </a:xfrm>
        </p:grpSpPr>
        <p:cxnSp>
          <p:nvCxnSpPr>
            <p:cNvPr id="28" name="Straight Connector 27"/>
            <p:cNvCxnSpPr/>
            <p:nvPr/>
          </p:nvCxnSpPr>
          <p:spPr>
            <a:xfrm>
              <a:off x="3131840" y="1093386"/>
              <a:ext cx="100887" cy="107341"/>
            </a:xfrm>
            <a:prstGeom prst="line">
              <a:avLst/>
            </a:prstGeom>
          </p:spPr>
          <p:style>
            <a:lnRef idx="2">
              <a:schemeClr val="dk1"/>
            </a:lnRef>
            <a:fillRef idx="0">
              <a:schemeClr val="dk1"/>
            </a:fillRef>
            <a:effectRef idx="1">
              <a:schemeClr val="dk1"/>
            </a:effectRef>
            <a:fontRef idx="minor">
              <a:schemeClr val="tx1"/>
            </a:fontRef>
          </p:style>
        </p:cxnSp>
        <p:cxnSp>
          <p:nvCxnSpPr>
            <p:cNvPr id="29" name="Straight Connector 28"/>
            <p:cNvCxnSpPr/>
            <p:nvPr/>
          </p:nvCxnSpPr>
          <p:spPr>
            <a:xfrm rot="5400000">
              <a:off x="3131840" y="1182018"/>
              <a:ext cx="100887" cy="107341"/>
            </a:xfrm>
            <a:prstGeom prst="line">
              <a:avLst/>
            </a:prstGeom>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rot="16734073">
            <a:off x="4702844" y="2039732"/>
            <a:ext cx="107341" cy="192746"/>
            <a:chOff x="3128613" y="1093386"/>
            <a:chExt cx="107341" cy="192746"/>
          </a:xfrm>
        </p:grpSpPr>
        <p:cxnSp>
          <p:nvCxnSpPr>
            <p:cNvPr id="31" name="Straight Connector 30"/>
            <p:cNvCxnSpPr/>
            <p:nvPr/>
          </p:nvCxnSpPr>
          <p:spPr>
            <a:xfrm>
              <a:off x="3131840" y="1093386"/>
              <a:ext cx="100887" cy="107341"/>
            </a:xfrm>
            <a:prstGeom prst="line">
              <a:avLst/>
            </a:prstGeom>
          </p:spPr>
          <p:style>
            <a:lnRef idx="2">
              <a:schemeClr val="dk1"/>
            </a:lnRef>
            <a:fillRef idx="0">
              <a:schemeClr val="dk1"/>
            </a:fillRef>
            <a:effectRef idx="1">
              <a:schemeClr val="dk1"/>
            </a:effectRef>
            <a:fontRef idx="minor">
              <a:schemeClr val="tx1"/>
            </a:fontRef>
          </p:style>
        </p:cxnSp>
        <p:cxnSp>
          <p:nvCxnSpPr>
            <p:cNvPr id="32" name="Straight Connector 31"/>
            <p:cNvCxnSpPr/>
            <p:nvPr/>
          </p:nvCxnSpPr>
          <p:spPr>
            <a:xfrm rot="5400000">
              <a:off x="3131840" y="1182018"/>
              <a:ext cx="100887" cy="107341"/>
            </a:xfrm>
            <a:prstGeom prst="line">
              <a:avLst/>
            </a:prstGeom>
          </p:spPr>
          <p:style>
            <a:lnRef idx="2">
              <a:schemeClr val="dk1"/>
            </a:lnRef>
            <a:fillRef idx="0">
              <a:schemeClr val="dk1"/>
            </a:fillRef>
            <a:effectRef idx="1">
              <a:schemeClr val="dk1"/>
            </a:effectRef>
            <a:fontRef idx="minor">
              <a:schemeClr val="tx1"/>
            </a:fontRef>
          </p:style>
        </p:cxnSp>
      </p:grpSp>
      <p:grpSp>
        <p:nvGrpSpPr>
          <p:cNvPr id="33" name="Group 32"/>
          <p:cNvGrpSpPr/>
          <p:nvPr/>
        </p:nvGrpSpPr>
        <p:grpSpPr>
          <a:xfrm rot="16734073">
            <a:off x="846832" y="2214863"/>
            <a:ext cx="107341" cy="192746"/>
            <a:chOff x="3128613" y="1093386"/>
            <a:chExt cx="107341" cy="192746"/>
          </a:xfrm>
        </p:grpSpPr>
        <p:cxnSp>
          <p:nvCxnSpPr>
            <p:cNvPr id="34" name="Straight Connector 33"/>
            <p:cNvCxnSpPr/>
            <p:nvPr/>
          </p:nvCxnSpPr>
          <p:spPr>
            <a:xfrm>
              <a:off x="3131840" y="1093386"/>
              <a:ext cx="100887" cy="107341"/>
            </a:xfrm>
            <a:prstGeom prst="line">
              <a:avLst/>
            </a:prstGeom>
          </p:spPr>
          <p:style>
            <a:lnRef idx="2">
              <a:schemeClr val="dk1"/>
            </a:lnRef>
            <a:fillRef idx="0">
              <a:schemeClr val="dk1"/>
            </a:fillRef>
            <a:effectRef idx="1">
              <a:schemeClr val="dk1"/>
            </a:effectRef>
            <a:fontRef idx="minor">
              <a:schemeClr val="tx1"/>
            </a:fontRef>
          </p:style>
        </p:cxnSp>
        <p:cxnSp>
          <p:nvCxnSpPr>
            <p:cNvPr id="35" name="Straight Connector 34"/>
            <p:cNvCxnSpPr/>
            <p:nvPr/>
          </p:nvCxnSpPr>
          <p:spPr>
            <a:xfrm rot="5400000">
              <a:off x="3131840" y="1182018"/>
              <a:ext cx="100887" cy="107341"/>
            </a:xfrm>
            <a:prstGeom prst="line">
              <a:avLst/>
            </a:prstGeom>
          </p:spPr>
          <p:style>
            <a:lnRef idx="2">
              <a:schemeClr val="dk1"/>
            </a:lnRef>
            <a:fillRef idx="0">
              <a:schemeClr val="dk1"/>
            </a:fillRef>
            <a:effectRef idx="1">
              <a:schemeClr val="dk1"/>
            </a:effectRef>
            <a:fontRef idx="minor">
              <a:schemeClr val="tx1"/>
            </a:fontRef>
          </p:style>
        </p:cxnSp>
      </p:grpSp>
      <p:grpSp>
        <p:nvGrpSpPr>
          <p:cNvPr id="36" name="Group 35"/>
          <p:cNvGrpSpPr/>
          <p:nvPr/>
        </p:nvGrpSpPr>
        <p:grpSpPr>
          <a:xfrm rot="16734073">
            <a:off x="861094" y="2154033"/>
            <a:ext cx="107341" cy="192746"/>
            <a:chOff x="3128613" y="1093386"/>
            <a:chExt cx="107341" cy="192746"/>
          </a:xfrm>
        </p:grpSpPr>
        <p:cxnSp>
          <p:nvCxnSpPr>
            <p:cNvPr id="37" name="Straight Connector 36"/>
            <p:cNvCxnSpPr/>
            <p:nvPr/>
          </p:nvCxnSpPr>
          <p:spPr>
            <a:xfrm>
              <a:off x="3131840" y="1093386"/>
              <a:ext cx="100887" cy="107341"/>
            </a:xfrm>
            <a:prstGeom prst="line">
              <a:avLst/>
            </a:prstGeom>
          </p:spPr>
          <p:style>
            <a:lnRef idx="2">
              <a:schemeClr val="dk1"/>
            </a:lnRef>
            <a:fillRef idx="0">
              <a:schemeClr val="dk1"/>
            </a:fillRef>
            <a:effectRef idx="1">
              <a:schemeClr val="dk1"/>
            </a:effectRef>
            <a:fontRef idx="minor">
              <a:schemeClr val="tx1"/>
            </a:fontRef>
          </p:style>
        </p:cxnSp>
        <p:cxnSp>
          <p:nvCxnSpPr>
            <p:cNvPr id="38" name="Straight Connector 37"/>
            <p:cNvCxnSpPr/>
            <p:nvPr/>
          </p:nvCxnSpPr>
          <p:spPr>
            <a:xfrm rot="5400000">
              <a:off x="3131840" y="1182018"/>
              <a:ext cx="100887" cy="107341"/>
            </a:xfrm>
            <a:prstGeom prst="line">
              <a:avLst/>
            </a:prstGeom>
          </p:spPr>
          <p:style>
            <a:lnRef idx="2">
              <a:schemeClr val="dk1"/>
            </a:lnRef>
            <a:fillRef idx="0">
              <a:schemeClr val="dk1"/>
            </a:fillRef>
            <a:effectRef idx="1">
              <a:schemeClr val="dk1"/>
            </a:effectRef>
            <a:fontRef idx="minor">
              <a:schemeClr val="tx1"/>
            </a:fontRef>
          </p:style>
        </p:cxnSp>
      </p:grpSp>
      <p:sp>
        <p:nvSpPr>
          <p:cNvPr id="39" name="Rectangle 38"/>
          <p:cNvSpPr/>
          <p:nvPr/>
        </p:nvSpPr>
        <p:spPr>
          <a:xfrm>
            <a:off x="395536" y="4104907"/>
            <a:ext cx="2376264" cy="263149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40" name="Rectangle 39"/>
          <p:cNvSpPr/>
          <p:nvPr/>
        </p:nvSpPr>
        <p:spPr>
          <a:xfrm>
            <a:off x="2998562" y="4104907"/>
            <a:ext cx="2653557" cy="263149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41" name="Rectangle 40"/>
          <p:cNvSpPr/>
          <p:nvPr/>
        </p:nvSpPr>
        <p:spPr>
          <a:xfrm>
            <a:off x="5861620" y="4070092"/>
            <a:ext cx="2653557" cy="263149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42" name="TextBox 41"/>
          <p:cNvSpPr txBox="1"/>
          <p:nvPr/>
        </p:nvSpPr>
        <p:spPr>
          <a:xfrm>
            <a:off x="5641100" y="2689283"/>
            <a:ext cx="2664297" cy="523220"/>
          </a:xfrm>
          <a:prstGeom prst="rect">
            <a:avLst/>
          </a:prstGeom>
          <a:noFill/>
        </p:spPr>
        <p:txBody>
          <a:bodyPr wrap="square" rtlCol="0">
            <a:spAutoFit/>
          </a:bodyPr>
          <a:lstStyle/>
          <a:p>
            <a:r>
              <a:rPr lang="en-GB" sz="1400" dirty="0"/>
              <a:t>(If you finish quickly, try proving another way)</a:t>
            </a:r>
          </a:p>
        </p:txBody>
      </p:sp>
    </p:spTree>
    <p:extLst>
      <p:ext uri="{BB962C8B-B14F-4D97-AF65-F5344CB8AC3E}">
        <p14:creationId xmlns:p14="http://schemas.microsoft.com/office/powerpoint/2010/main" val="381408695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9"/>
                                        </p:tgtEl>
                                      </p:cBhvr>
                                    </p:animEffect>
                                    <p:set>
                                      <p:cBhvr>
                                        <p:cTn id="7" dur="1" fill="hold">
                                          <p:stCondLst>
                                            <p:cond delay="499"/>
                                          </p:stCondLst>
                                        </p:cTn>
                                        <p:tgtEl>
                                          <p:spTgt spid="39"/>
                                        </p:tgtEl>
                                        <p:attrNameLst>
                                          <p:attrName>style.visibility</p:attrName>
                                        </p:attrNameLst>
                                      </p:cBhvr>
                                      <p:to>
                                        <p:strVal val="hidden"/>
                                      </p:to>
                                    </p:set>
                                  </p:childTnLst>
                                </p:cTn>
                              </p:par>
                            </p:childTnLst>
                          </p:cTn>
                        </p:par>
                      </p:childTnLst>
                    </p:cTn>
                  </p:par>
                </p:childTnLst>
              </p:cTn>
              <p:nextCondLst>
                <p:cond evt="onClick" delay="0">
                  <p:tgtEl>
                    <p:spTgt spid="39"/>
                  </p:tgtEl>
                </p:cond>
              </p:nextCondLst>
            </p:seq>
            <p:seq concurrent="1" nextAc="seek">
              <p:cTn id="8" restart="whenNotActive" fill="hold" evtFilter="cancelBubble" nodeType="interactiveSeq">
                <p:stCondLst>
                  <p:cond evt="onClick" delay="0">
                    <p:tgtEl>
                      <p:spTgt spid="4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40"/>
                                        </p:tgtEl>
                                      </p:cBhvr>
                                    </p:animEffect>
                                    <p:set>
                                      <p:cBhvr>
                                        <p:cTn id="13" dur="1" fill="hold">
                                          <p:stCondLst>
                                            <p:cond delay="499"/>
                                          </p:stCondLst>
                                        </p:cTn>
                                        <p:tgtEl>
                                          <p:spTgt spid="40"/>
                                        </p:tgtEl>
                                        <p:attrNameLst>
                                          <p:attrName>style.visibility</p:attrName>
                                        </p:attrNameLst>
                                      </p:cBhvr>
                                      <p:to>
                                        <p:strVal val="hidden"/>
                                      </p:to>
                                    </p:set>
                                  </p:childTnLst>
                                </p:cTn>
                              </p:par>
                            </p:childTnLst>
                          </p:cTn>
                        </p:par>
                      </p:childTnLst>
                    </p:cTn>
                  </p:par>
                </p:childTnLst>
              </p:cTn>
              <p:nextCondLst>
                <p:cond evt="onClick" delay="0">
                  <p:tgtEl>
                    <p:spTgt spid="40"/>
                  </p:tgtEl>
                </p:cond>
              </p:nextCondLst>
            </p:seq>
            <p:seq concurrent="1" nextAc="seek">
              <p:cTn id="14" restart="whenNotActive" fill="hold" evtFilter="cancelBubble" nodeType="interactiveSeq">
                <p:stCondLst>
                  <p:cond evt="onClick" delay="0">
                    <p:tgtEl>
                      <p:spTgt spid="41"/>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41"/>
                                        </p:tgtEl>
                                      </p:cBhvr>
                                    </p:animEffect>
                                    <p:set>
                                      <p:cBhvr>
                                        <p:cTn id="19" dur="1" fill="hold">
                                          <p:stCondLst>
                                            <p:cond delay="499"/>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childTnLst>
        </p:cTn>
      </p:par>
    </p:tnLst>
    <p:bldLst>
      <p:bldP spid="39" grpId="0" animBg="1"/>
      <p:bldP spid="40" grpId="0" animBg="1"/>
      <p:bldP spid="4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599127"/>
            <a:ext cx="5328592" cy="38022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0766" y="3140968"/>
            <a:ext cx="5423233" cy="33261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3720767" y="3115022"/>
            <a:ext cx="5422090" cy="335208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grpSp>
        <p:nvGrpSpPr>
          <p:cNvPr id="10" name="Group 9"/>
          <p:cNvGrpSpPr/>
          <p:nvPr/>
        </p:nvGrpSpPr>
        <p:grpSpPr>
          <a:xfrm>
            <a:off x="0" y="0"/>
            <a:ext cx="9143074" cy="599127"/>
            <a:chOff x="0" y="13335"/>
            <a:chExt cx="9144218" cy="599127"/>
          </a:xfrm>
        </p:grpSpPr>
        <p:sp>
          <p:nvSpPr>
            <p:cNvPr id="11"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Exercises</a:t>
              </a:r>
            </a:p>
          </p:txBody>
        </p:sp>
        <p:cxnSp>
          <p:nvCxnSpPr>
            <p:cNvPr id="12" name="Straight Connector 11"/>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2" name="TextBox 1"/>
          <p:cNvSpPr txBox="1"/>
          <p:nvPr/>
        </p:nvSpPr>
        <p:spPr>
          <a:xfrm>
            <a:off x="5724128" y="116632"/>
            <a:ext cx="3240360" cy="307777"/>
          </a:xfrm>
          <a:prstGeom prst="rect">
            <a:avLst/>
          </a:prstGeom>
          <a:noFill/>
        </p:spPr>
        <p:txBody>
          <a:bodyPr wrap="square" rtlCol="0">
            <a:spAutoFit/>
          </a:bodyPr>
          <a:lstStyle/>
          <a:p>
            <a:pPr algn="r"/>
            <a:r>
              <a:rPr lang="en-GB" sz="1400" dirty="0">
                <a:solidFill>
                  <a:schemeClr val="bg1"/>
                </a:solidFill>
              </a:rPr>
              <a:t>(if multiple parts, only do (a) for now)</a:t>
            </a:r>
          </a:p>
        </p:txBody>
      </p:sp>
      <p:sp>
        <p:nvSpPr>
          <p:cNvPr id="13" name="Rectangle 12"/>
          <p:cNvSpPr/>
          <p:nvPr/>
        </p:nvSpPr>
        <p:spPr>
          <a:xfrm>
            <a:off x="395536" y="1016732"/>
            <a:ext cx="504056" cy="3600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Q1</a:t>
            </a:r>
          </a:p>
        </p:txBody>
      </p:sp>
      <p:sp>
        <p:nvSpPr>
          <p:cNvPr id="3" name="Down Arrow 2"/>
          <p:cNvSpPr/>
          <p:nvPr/>
        </p:nvSpPr>
        <p:spPr>
          <a:xfrm rot="10800000">
            <a:off x="7092280" y="470807"/>
            <a:ext cx="936104" cy="972108"/>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vert="vert" rtlCol="0" anchor="ctr"/>
          <a:lstStyle/>
          <a:p>
            <a:pPr algn="ctr"/>
            <a:r>
              <a:rPr lang="en-GB" b="1" dirty="0"/>
              <a:t>NOTE</a:t>
            </a:r>
          </a:p>
        </p:txBody>
      </p:sp>
    </p:spTree>
    <p:extLst>
      <p:ext uri="{BB962C8B-B14F-4D97-AF65-F5344CB8AC3E}">
        <p14:creationId xmlns:p14="http://schemas.microsoft.com/office/powerpoint/2010/main" val="4962092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childTnLst>
        </p:cTn>
      </p:par>
    </p:tnLst>
    <p:bldLst>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Exercises</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599126"/>
            <a:ext cx="7367688" cy="60702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mc:AlternateContent xmlns:mc="http://schemas.openxmlformats.org/markup-compatibility/2006" xmlns:a14="http://schemas.microsoft.com/office/drawing/2010/main">
        <mc:Choice Requires="a14">
          <p:sp>
            <p:nvSpPr>
              <p:cNvPr id="5" name="TextBox 4"/>
              <p:cNvSpPr txBox="1"/>
              <p:nvPr/>
            </p:nvSpPr>
            <p:spPr>
              <a:xfrm>
                <a:off x="5076056" y="3933056"/>
                <a:ext cx="3240360" cy="954107"/>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400" dirty="0"/>
                  <a:t>AB = AC (</a:t>
                </a:r>
                <a14:m>
                  <m:oMath xmlns:m="http://schemas.openxmlformats.org/officeDocument/2006/math">
                    <m:r>
                      <a:rPr lang="en-GB" sz="1400" b="0" i="1" smtClean="0">
                        <a:latin typeface="Cambria Math"/>
                      </a:rPr>
                      <m:t>𝐴𝐵𝐶</m:t>
                    </m:r>
                  </m:oMath>
                </a14:m>
                <a:r>
                  <a:rPr lang="en-GB" sz="1400" dirty="0"/>
                  <a:t> is equilateral triangle)</a:t>
                </a:r>
              </a:p>
              <a:p>
                <a:r>
                  <a:rPr lang="en-GB" sz="1400" dirty="0"/>
                  <a:t>AD is common.</a:t>
                </a:r>
              </a:p>
              <a:p>
                <a:r>
                  <a:rPr lang="en-GB" sz="1400" dirty="0"/>
                  <a:t>ADC = ADB = 90</a:t>
                </a:r>
                <a14:m>
                  <m:oMath xmlns:m="http://schemas.openxmlformats.org/officeDocument/2006/math">
                    <m:r>
                      <a:rPr lang="en-GB" sz="1400" b="0" i="1" smtClean="0">
                        <a:latin typeface="Cambria Math"/>
                      </a:rPr>
                      <m:t>°</m:t>
                    </m:r>
                  </m:oMath>
                </a14:m>
                <a:r>
                  <a:rPr lang="en-GB" sz="1400" dirty="0"/>
                  <a:t>.</a:t>
                </a:r>
              </a:p>
              <a:p>
                <a:r>
                  <a:rPr lang="en-GB" sz="1400" dirty="0"/>
                  <a:t>Therefore triangles congruent by RHS.</a:t>
                </a:r>
              </a:p>
            </p:txBody>
          </p:sp>
        </mc:Choice>
        <mc:Fallback xmlns="">
          <p:sp>
            <p:nvSpPr>
              <p:cNvPr id="5" name="TextBox 4"/>
              <p:cNvSpPr txBox="1">
                <a:spLocks noRot="1" noChangeAspect="1" noMove="1" noResize="1" noEditPoints="1" noAdjustHandles="1" noChangeArrowheads="1" noChangeShapeType="1" noTextEdit="1"/>
              </p:cNvSpPr>
              <p:nvPr/>
            </p:nvSpPr>
            <p:spPr>
              <a:xfrm>
                <a:off x="5076056" y="3933056"/>
                <a:ext cx="3240360" cy="954107"/>
              </a:xfrm>
              <a:prstGeom prst="rect">
                <a:avLst/>
              </a:prstGeom>
              <a:blipFill rotWithShape="1">
                <a:blip r:embed="rId3"/>
                <a:stretch>
                  <a:fillRect l="-187" b="-3727"/>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3995936" y="5090864"/>
                <a:ext cx="3240360" cy="1042850"/>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400" dirty="0"/>
                  <a:t>Since </a:t>
                </a:r>
                <a14:m>
                  <m:oMath xmlns:m="http://schemas.openxmlformats.org/officeDocument/2006/math">
                    <m:r>
                      <a:rPr lang="en-GB" sz="1400" b="0" i="1" smtClean="0">
                        <a:latin typeface="Cambria Math"/>
                      </a:rPr>
                      <m:t>𝐴𝐷𝐶</m:t>
                    </m:r>
                  </m:oMath>
                </a14:m>
                <a:r>
                  <a:rPr lang="en-GB" sz="1400" dirty="0"/>
                  <a:t> and </a:t>
                </a:r>
                <a14:m>
                  <m:oMath xmlns:m="http://schemas.openxmlformats.org/officeDocument/2006/math">
                    <m:r>
                      <a:rPr lang="en-GB" sz="1400" b="0" i="1" smtClean="0">
                        <a:latin typeface="Cambria Math"/>
                      </a:rPr>
                      <m:t>𝐴𝐷𝐵</m:t>
                    </m:r>
                  </m:oMath>
                </a14:m>
                <a:r>
                  <a:rPr lang="en-GB" sz="1400" dirty="0"/>
                  <a:t> are congruent triangles, </a:t>
                </a:r>
                <a14:m>
                  <m:oMath xmlns:m="http://schemas.openxmlformats.org/officeDocument/2006/math">
                    <m:r>
                      <a:rPr lang="en-GB" sz="1400" b="0" i="1" smtClean="0">
                        <a:latin typeface="Cambria Math"/>
                      </a:rPr>
                      <m:t>𝐵𝐷</m:t>
                    </m:r>
                    <m:r>
                      <a:rPr lang="en-GB" sz="1400" b="0" i="1" smtClean="0">
                        <a:latin typeface="Cambria Math"/>
                      </a:rPr>
                      <m:t>=</m:t>
                    </m:r>
                    <m:r>
                      <a:rPr lang="en-GB" sz="1400" b="0" i="1" smtClean="0">
                        <a:latin typeface="Cambria Math"/>
                      </a:rPr>
                      <m:t>𝐷𝐶</m:t>
                    </m:r>
                  </m:oMath>
                </a14:m>
                <a:r>
                  <a:rPr lang="en-GB" sz="1400" dirty="0"/>
                  <a:t>.</a:t>
                </a:r>
              </a:p>
              <a:p>
                <a14:m>
                  <m:oMath xmlns:m="http://schemas.openxmlformats.org/officeDocument/2006/math">
                    <m:r>
                      <a:rPr lang="en-GB" sz="1400" b="0" i="1" smtClean="0">
                        <a:latin typeface="Cambria Math"/>
                      </a:rPr>
                      <m:t>𝐵𝐶</m:t>
                    </m:r>
                    <m:r>
                      <a:rPr lang="en-GB" sz="1400" b="0" i="1" smtClean="0">
                        <a:latin typeface="Cambria Math"/>
                      </a:rPr>
                      <m:t>=</m:t>
                    </m:r>
                    <m:r>
                      <a:rPr lang="en-GB" sz="1400" b="0" i="1" smtClean="0">
                        <a:latin typeface="Cambria Math"/>
                      </a:rPr>
                      <m:t>𝐴𝐵</m:t>
                    </m:r>
                  </m:oMath>
                </a14:m>
                <a:r>
                  <a:rPr lang="en-GB" sz="1400" dirty="0"/>
                  <a:t> as </a:t>
                </a:r>
                <a14:m>
                  <m:oMath xmlns:m="http://schemas.openxmlformats.org/officeDocument/2006/math">
                    <m:r>
                      <a:rPr lang="en-GB" sz="1400" b="0" i="1" smtClean="0">
                        <a:latin typeface="Cambria Math"/>
                      </a:rPr>
                      <m:t>𝐴𝐵𝐶</m:t>
                    </m:r>
                  </m:oMath>
                </a14:m>
                <a:r>
                  <a:rPr lang="en-GB" sz="1400" dirty="0"/>
                  <a:t> is equilateral.</a:t>
                </a:r>
              </a:p>
              <a:p>
                <a:r>
                  <a:rPr lang="en-GB" sz="1400" dirty="0"/>
                  <a:t>Therefore </a:t>
                </a:r>
                <a14:m>
                  <m:oMath xmlns:m="http://schemas.openxmlformats.org/officeDocument/2006/math">
                    <m:r>
                      <a:rPr lang="en-GB" sz="1400" b="0" i="1" smtClean="0">
                        <a:latin typeface="Cambria Math"/>
                      </a:rPr>
                      <m:t>𝐵𝐷</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𝐵𝐶</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𝐴𝐵</m:t>
                    </m:r>
                  </m:oMath>
                </a14:m>
                <a:endParaRPr lang="en-GB" sz="1400" dirty="0"/>
              </a:p>
            </p:txBody>
          </p:sp>
        </mc:Choice>
        <mc:Fallback xmlns="">
          <p:sp>
            <p:nvSpPr>
              <p:cNvPr id="8" name="TextBox 7"/>
              <p:cNvSpPr txBox="1">
                <a:spLocks noRot="1" noChangeAspect="1" noMove="1" noResize="1" noEditPoints="1" noAdjustHandles="1" noChangeArrowheads="1" noChangeShapeType="1" noTextEdit="1"/>
              </p:cNvSpPr>
              <p:nvPr/>
            </p:nvSpPr>
            <p:spPr>
              <a:xfrm>
                <a:off x="3995936" y="5090864"/>
                <a:ext cx="3240360" cy="1042850"/>
              </a:xfrm>
              <a:prstGeom prst="rect">
                <a:avLst/>
              </a:prstGeom>
              <a:blipFill rotWithShape="1">
                <a:blip r:embed="rId4"/>
                <a:stretch>
                  <a:fillRect l="-187"/>
                </a:stretch>
              </a:blipFill>
            </p:spPr>
            <p:txBody>
              <a:bodyPr/>
              <a:lstStyle/>
              <a:p>
                <a:r>
                  <a:rPr lang="en-GB">
                    <a:noFill/>
                  </a:rPr>
                  <a:t> </a:t>
                </a:r>
              </a:p>
            </p:txBody>
          </p:sp>
        </mc:Fallback>
      </mc:AlternateContent>
      <p:sp>
        <p:nvSpPr>
          <p:cNvPr id="10" name="Rectangle 9"/>
          <p:cNvSpPr/>
          <p:nvPr/>
        </p:nvSpPr>
        <p:spPr>
          <a:xfrm>
            <a:off x="3995936" y="5090864"/>
            <a:ext cx="3240360" cy="104285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1" name="Rectangle 10"/>
          <p:cNvSpPr/>
          <p:nvPr/>
        </p:nvSpPr>
        <p:spPr>
          <a:xfrm>
            <a:off x="395536" y="836712"/>
            <a:ext cx="504056" cy="3600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Q2</a:t>
            </a:r>
          </a:p>
        </p:txBody>
      </p:sp>
      <p:sp>
        <p:nvSpPr>
          <p:cNvPr id="12" name="Rectangle 11"/>
          <p:cNvSpPr/>
          <p:nvPr/>
        </p:nvSpPr>
        <p:spPr>
          <a:xfrm>
            <a:off x="5076056" y="3933055"/>
            <a:ext cx="3240360" cy="95410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179116712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8" restart="whenNotActive" fill="hold" evtFilter="cancelBubble" nodeType="interactiveSeq">
                <p:stCondLst>
                  <p:cond evt="onClick" delay="0">
                    <p:tgtEl>
                      <p:spTgt spid="12"/>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12"/>
                                        </p:tgtEl>
                                      </p:cBhvr>
                                    </p:animEffect>
                                    <p:set>
                                      <p:cBhvr>
                                        <p:cTn id="13" dur="1" fill="hold">
                                          <p:stCondLst>
                                            <p:cond delay="499"/>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0" grpId="0" animBg="1"/>
      <p:bldP spid="1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0" y="0"/>
            <a:ext cx="9143074" cy="599127"/>
            <a:chOff x="0" y="13335"/>
            <a:chExt cx="9144218" cy="599127"/>
          </a:xfrm>
        </p:grpSpPr>
        <p:sp>
          <p:nvSpPr>
            <p:cNvPr id="4"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Congruent Triangles</a:t>
              </a:r>
            </a:p>
          </p:txBody>
        </p:sp>
        <p:cxnSp>
          <p:nvCxnSpPr>
            <p:cNvPr id="5" name="Straight Connector 4"/>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9" y="606370"/>
            <a:ext cx="5003830" cy="2803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96212" y="2780928"/>
            <a:ext cx="5046643" cy="38023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4096213" y="2775942"/>
            <a:ext cx="5046642" cy="396542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8" name="Rectangle 7"/>
          <p:cNvSpPr/>
          <p:nvPr/>
        </p:nvSpPr>
        <p:spPr>
          <a:xfrm>
            <a:off x="395536" y="1021993"/>
            <a:ext cx="504056" cy="3600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Q3</a:t>
            </a:r>
          </a:p>
        </p:txBody>
      </p:sp>
    </p:spTree>
    <p:extLst>
      <p:ext uri="{BB962C8B-B14F-4D97-AF65-F5344CB8AC3E}">
        <p14:creationId xmlns:p14="http://schemas.microsoft.com/office/powerpoint/2010/main" val="347220852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childTnLst>
        </p:cTn>
      </p:par>
    </p:tnLst>
    <p:bldLst>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38125"/>
            <a:ext cx="6705600" cy="6381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p:nvPr/>
        </p:nvSpPr>
        <p:spPr>
          <a:xfrm>
            <a:off x="366787" y="764704"/>
            <a:ext cx="499219" cy="3600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Q4</a:t>
            </a:r>
          </a:p>
        </p:txBody>
      </p:sp>
      <p:grpSp>
        <p:nvGrpSpPr>
          <p:cNvPr id="4" name="Group 3"/>
          <p:cNvGrpSpPr/>
          <p:nvPr/>
        </p:nvGrpSpPr>
        <p:grpSpPr>
          <a:xfrm>
            <a:off x="0" y="0"/>
            <a:ext cx="9143074" cy="599127"/>
            <a:chOff x="0" y="13335"/>
            <a:chExt cx="9144218" cy="599127"/>
          </a:xfrm>
        </p:grpSpPr>
        <p:sp>
          <p:nvSpPr>
            <p:cNvPr id="5"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Exercises</a:t>
              </a:r>
            </a:p>
          </p:txBody>
        </p:sp>
        <p:cxnSp>
          <p:nvCxnSpPr>
            <p:cNvPr id="6" name="Straight Connector 5"/>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2" name="TextBox 1"/>
          <p:cNvSpPr txBox="1"/>
          <p:nvPr/>
        </p:nvSpPr>
        <p:spPr>
          <a:xfrm>
            <a:off x="2483768" y="4725144"/>
            <a:ext cx="3168352" cy="954107"/>
          </a:xfrm>
          <a:prstGeom prst="rect">
            <a:avLst/>
          </a:prstGeom>
          <a:noFill/>
        </p:spPr>
        <p:txBody>
          <a:bodyPr wrap="square" rtlCol="0">
            <a:spAutoFit/>
          </a:bodyPr>
          <a:lstStyle/>
          <a:p>
            <a:r>
              <a:rPr lang="en-GB" sz="1400" b="1" i="1" dirty="0"/>
              <a:t>BC = CE </a:t>
            </a:r>
            <a:r>
              <a:rPr lang="en-GB" sz="1400" b="1" dirty="0"/>
              <a:t>equal  sides</a:t>
            </a:r>
          </a:p>
          <a:p>
            <a:r>
              <a:rPr lang="en-GB" sz="1400" b="1" i="1" dirty="0"/>
              <a:t>CF = CD </a:t>
            </a:r>
            <a:r>
              <a:rPr lang="en-GB" sz="1400" b="1" dirty="0"/>
              <a:t>equal sides</a:t>
            </a:r>
          </a:p>
          <a:p>
            <a:r>
              <a:rPr lang="en-GB" sz="1400" b="1" i="1" dirty="0"/>
              <a:t>BCF = DCE </a:t>
            </a:r>
            <a:r>
              <a:rPr lang="en-GB" sz="1400" b="1" dirty="0"/>
              <a:t>= 150</a:t>
            </a:r>
            <a:r>
              <a:rPr lang="en-GB" sz="1400" b="1" baseline="30000" dirty="0"/>
              <a:t>o</a:t>
            </a:r>
            <a:endParaRPr lang="en-GB" sz="1400" b="1" dirty="0"/>
          </a:p>
          <a:p>
            <a:r>
              <a:rPr lang="en-GB" sz="1400" b="1" i="1" dirty="0"/>
              <a:t>BFC</a:t>
            </a:r>
            <a:r>
              <a:rPr lang="en-GB" sz="1400" b="1" dirty="0"/>
              <a:t> is congruent to </a:t>
            </a:r>
            <a:r>
              <a:rPr lang="en-GB" sz="1400" b="1" i="1" dirty="0"/>
              <a:t>ECD </a:t>
            </a:r>
            <a:r>
              <a:rPr lang="en-GB" sz="1400" b="1" dirty="0"/>
              <a:t> by SAS.</a:t>
            </a:r>
          </a:p>
        </p:txBody>
      </p:sp>
      <p:sp>
        <p:nvSpPr>
          <p:cNvPr id="7" name="TextBox 6"/>
          <p:cNvSpPr txBox="1"/>
          <p:nvPr/>
        </p:nvSpPr>
        <p:spPr>
          <a:xfrm>
            <a:off x="3605057" y="6165304"/>
            <a:ext cx="4464496" cy="523220"/>
          </a:xfrm>
          <a:prstGeom prst="rect">
            <a:avLst/>
          </a:prstGeom>
          <a:noFill/>
        </p:spPr>
        <p:txBody>
          <a:bodyPr wrap="square" rtlCol="0">
            <a:spAutoFit/>
          </a:bodyPr>
          <a:lstStyle/>
          <a:p>
            <a:r>
              <a:rPr lang="en-GB" sz="1400" b="1" dirty="0"/>
              <a:t>So</a:t>
            </a:r>
            <a:r>
              <a:rPr lang="en-GB" sz="1400" b="1" i="1" dirty="0"/>
              <a:t> BF=ED (</a:t>
            </a:r>
            <a:r>
              <a:rPr lang="en-GB" sz="1400" b="1" dirty="0"/>
              <a:t>congruent triangles)</a:t>
            </a:r>
          </a:p>
          <a:p>
            <a:r>
              <a:rPr lang="en-GB" sz="1400" b="1" i="1" dirty="0"/>
              <a:t>BF = EG </a:t>
            </a:r>
            <a:r>
              <a:rPr lang="en-GB" sz="1400" b="1" dirty="0"/>
              <a:t>( </a:t>
            </a:r>
            <a:r>
              <a:rPr lang="en-GB" sz="1400" b="1" dirty="0" err="1"/>
              <a:t>opp</a:t>
            </a:r>
            <a:r>
              <a:rPr lang="en-GB" sz="1400" b="1" dirty="0"/>
              <a:t> sides of parallelogram)</a:t>
            </a:r>
          </a:p>
        </p:txBody>
      </p:sp>
      <p:sp>
        <p:nvSpPr>
          <p:cNvPr id="8" name="TextBox 7"/>
          <p:cNvSpPr txBox="1"/>
          <p:nvPr/>
        </p:nvSpPr>
        <p:spPr>
          <a:xfrm>
            <a:off x="7461176" y="6270566"/>
            <a:ext cx="463624" cy="307777"/>
          </a:xfrm>
          <a:prstGeom prst="rect">
            <a:avLst/>
          </a:prstGeom>
          <a:noFill/>
        </p:spPr>
        <p:txBody>
          <a:bodyPr wrap="square" rtlCol="0">
            <a:spAutoFit/>
          </a:bodyPr>
          <a:lstStyle/>
          <a:p>
            <a:r>
              <a:rPr lang="en-GB" sz="1400" b="1" dirty="0"/>
              <a:t>(2)</a:t>
            </a:r>
          </a:p>
        </p:txBody>
      </p:sp>
      <p:sp>
        <p:nvSpPr>
          <p:cNvPr id="10" name="Rectangle 9"/>
          <p:cNvSpPr/>
          <p:nvPr/>
        </p:nvSpPr>
        <p:spPr>
          <a:xfrm>
            <a:off x="2501280" y="4748392"/>
            <a:ext cx="4021630" cy="93085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1" name="Rectangle 10"/>
          <p:cNvSpPr/>
          <p:nvPr/>
        </p:nvSpPr>
        <p:spPr>
          <a:xfrm>
            <a:off x="3605057" y="6093296"/>
            <a:ext cx="3271199" cy="64269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267187045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11"/>
                                        </p:tgtEl>
                                      </p:cBhvr>
                                    </p:animEffect>
                                    <p:set>
                                      <p:cBhvr>
                                        <p:cTn id="13" dur="1" fill="hold">
                                          <p:stCondLst>
                                            <p:cond delay="49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childTnLst>
        </p:cTn>
      </p:par>
    </p:tnLst>
    <p:bldLst>
      <p:bldP spid="10"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Similarity </a:t>
              </a:r>
              <a:r>
                <a:rPr lang="en-GB" sz="3200" dirty="0" err="1"/>
                <a:t>vs</a:t>
              </a:r>
              <a:r>
                <a:rPr lang="en-GB" sz="3200" dirty="0"/>
                <a:t> Congruence</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827584" y="836712"/>
            <a:ext cx="7632848" cy="461665"/>
          </a:xfrm>
          <a:prstGeom prst="rect">
            <a:avLst/>
          </a:prstGeom>
          <a:noFill/>
        </p:spPr>
        <p:txBody>
          <a:bodyPr wrap="square" rtlCol="0">
            <a:spAutoFit/>
          </a:bodyPr>
          <a:lstStyle/>
          <a:p>
            <a:r>
              <a:rPr lang="en-GB" sz="2400" b="1" dirty="0"/>
              <a:t>Two shapes are congruent if:</a:t>
            </a:r>
            <a:endParaRPr lang="en-GB" sz="2400" dirty="0"/>
          </a:p>
        </p:txBody>
      </p:sp>
      <p:sp>
        <p:nvSpPr>
          <p:cNvPr id="6" name="Freeform 5"/>
          <p:cNvSpPr/>
          <p:nvPr/>
        </p:nvSpPr>
        <p:spPr>
          <a:xfrm>
            <a:off x="755576" y="1340768"/>
            <a:ext cx="1876508" cy="1614115"/>
          </a:xfrm>
          <a:custGeom>
            <a:avLst/>
            <a:gdLst>
              <a:gd name="connsiteX0" fmla="*/ 0 w 1876508"/>
              <a:gd name="connsiteY0" fmla="*/ 747423 h 1614115"/>
              <a:gd name="connsiteX1" fmla="*/ 1876508 w 1876508"/>
              <a:gd name="connsiteY1" fmla="*/ 0 h 1614115"/>
              <a:gd name="connsiteX2" fmla="*/ 405517 w 1876508"/>
              <a:gd name="connsiteY2" fmla="*/ 1614115 h 1614115"/>
              <a:gd name="connsiteX3" fmla="*/ 0 w 1876508"/>
              <a:gd name="connsiteY3" fmla="*/ 747423 h 1614115"/>
            </a:gdLst>
            <a:ahLst/>
            <a:cxnLst>
              <a:cxn ang="0">
                <a:pos x="connsiteX0" y="connsiteY0"/>
              </a:cxn>
              <a:cxn ang="0">
                <a:pos x="connsiteX1" y="connsiteY1"/>
              </a:cxn>
              <a:cxn ang="0">
                <a:pos x="connsiteX2" y="connsiteY2"/>
              </a:cxn>
              <a:cxn ang="0">
                <a:pos x="connsiteX3" y="connsiteY3"/>
              </a:cxn>
            </a:cxnLst>
            <a:rect l="l" t="t" r="r" b="b"/>
            <a:pathLst>
              <a:path w="1876508" h="1614115">
                <a:moveTo>
                  <a:pt x="0" y="747423"/>
                </a:moveTo>
                <a:lnTo>
                  <a:pt x="1876508" y="0"/>
                </a:lnTo>
                <a:lnTo>
                  <a:pt x="405517" y="1614115"/>
                </a:lnTo>
                <a:lnTo>
                  <a:pt x="0" y="747423"/>
                </a:lnTo>
                <a:close/>
              </a:path>
            </a:pathLst>
          </a:cu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 name="Freeform 6"/>
          <p:cNvSpPr/>
          <p:nvPr/>
        </p:nvSpPr>
        <p:spPr>
          <a:xfrm rot="16956251">
            <a:off x="2609871" y="1625465"/>
            <a:ext cx="1876508" cy="1614115"/>
          </a:xfrm>
          <a:custGeom>
            <a:avLst/>
            <a:gdLst>
              <a:gd name="connsiteX0" fmla="*/ 0 w 1876508"/>
              <a:gd name="connsiteY0" fmla="*/ 747423 h 1614115"/>
              <a:gd name="connsiteX1" fmla="*/ 1876508 w 1876508"/>
              <a:gd name="connsiteY1" fmla="*/ 0 h 1614115"/>
              <a:gd name="connsiteX2" fmla="*/ 405517 w 1876508"/>
              <a:gd name="connsiteY2" fmla="*/ 1614115 h 1614115"/>
              <a:gd name="connsiteX3" fmla="*/ 0 w 1876508"/>
              <a:gd name="connsiteY3" fmla="*/ 747423 h 1614115"/>
            </a:gdLst>
            <a:ahLst/>
            <a:cxnLst>
              <a:cxn ang="0">
                <a:pos x="connsiteX0" y="connsiteY0"/>
              </a:cxn>
              <a:cxn ang="0">
                <a:pos x="connsiteX1" y="connsiteY1"/>
              </a:cxn>
              <a:cxn ang="0">
                <a:pos x="connsiteX2" y="connsiteY2"/>
              </a:cxn>
              <a:cxn ang="0">
                <a:pos x="connsiteX3" y="connsiteY3"/>
              </a:cxn>
            </a:cxnLst>
            <a:rect l="l" t="t" r="r" b="b"/>
            <a:pathLst>
              <a:path w="1876508" h="1614115">
                <a:moveTo>
                  <a:pt x="0" y="747423"/>
                </a:moveTo>
                <a:lnTo>
                  <a:pt x="1876508" y="0"/>
                </a:lnTo>
                <a:lnTo>
                  <a:pt x="405517" y="1614115"/>
                </a:lnTo>
                <a:lnTo>
                  <a:pt x="0" y="747423"/>
                </a:lnTo>
                <a:close/>
              </a:path>
            </a:pathLst>
          </a:cu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 name="Freeform 7"/>
          <p:cNvSpPr/>
          <p:nvPr/>
        </p:nvSpPr>
        <p:spPr>
          <a:xfrm rot="4643749" flipH="1">
            <a:off x="4194047" y="1625466"/>
            <a:ext cx="1876508" cy="1614115"/>
          </a:xfrm>
          <a:custGeom>
            <a:avLst/>
            <a:gdLst>
              <a:gd name="connsiteX0" fmla="*/ 0 w 1876508"/>
              <a:gd name="connsiteY0" fmla="*/ 747423 h 1614115"/>
              <a:gd name="connsiteX1" fmla="*/ 1876508 w 1876508"/>
              <a:gd name="connsiteY1" fmla="*/ 0 h 1614115"/>
              <a:gd name="connsiteX2" fmla="*/ 405517 w 1876508"/>
              <a:gd name="connsiteY2" fmla="*/ 1614115 h 1614115"/>
              <a:gd name="connsiteX3" fmla="*/ 0 w 1876508"/>
              <a:gd name="connsiteY3" fmla="*/ 747423 h 1614115"/>
            </a:gdLst>
            <a:ahLst/>
            <a:cxnLst>
              <a:cxn ang="0">
                <a:pos x="connsiteX0" y="connsiteY0"/>
              </a:cxn>
              <a:cxn ang="0">
                <a:pos x="connsiteX1" y="connsiteY1"/>
              </a:cxn>
              <a:cxn ang="0">
                <a:pos x="connsiteX2" y="connsiteY2"/>
              </a:cxn>
              <a:cxn ang="0">
                <a:pos x="connsiteX3" y="connsiteY3"/>
              </a:cxn>
            </a:cxnLst>
            <a:rect l="l" t="t" r="r" b="b"/>
            <a:pathLst>
              <a:path w="1876508" h="1614115">
                <a:moveTo>
                  <a:pt x="0" y="747423"/>
                </a:moveTo>
                <a:lnTo>
                  <a:pt x="1876508" y="0"/>
                </a:lnTo>
                <a:lnTo>
                  <a:pt x="405517" y="1614115"/>
                </a:lnTo>
                <a:lnTo>
                  <a:pt x="0" y="747423"/>
                </a:lnTo>
                <a:close/>
              </a:path>
            </a:pathLst>
          </a:cu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 name="TextBox 8"/>
          <p:cNvSpPr txBox="1"/>
          <p:nvPr/>
        </p:nvSpPr>
        <p:spPr>
          <a:xfrm>
            <a:off x="5796136" y="1916832"/>
            <a:ext cx="2448272" cy="861774"/>
          </a:xfrm>
          <a:prstGeom prst="rect">
            <a:avLst/>
          </a:prstGeom>
          <a:noFill/>
        </p:spPr>
        <p:txBody>
          <a:bodyPr wrap="square" rtlCol="0">
            <a:spAutoFit/>
          </a:bodyPr>
          <a:lstStyle/>
          <a:p>
            <a:r>
              <a:rPr lang="en-GB" dirty="0"/>
              <a:t>They are the same </a:t>
            </a:r>
            <a:r>
              <a:rPr lang="en-GB" b="1" dirty="0"/>
              <a:t>shape and size </a:t>
            </a:r>
          </a:p>
          <a:p>
            <a:r>
              <a:rPr lang="en-GB" sz="1400" dirty="0"/>
              <a:t>(flipping is allowed)</a:t>
            </a:r>
          </a:p>
        </p:txBody>
      </p:sp>
      <p:sp>
        <p:nvSpPr>
          <p:cNvPr id="10" name="TextBox 9"/>
          <p:cNvSpPr txBox="1"/>
          <p:nvPr/>
        </p:nvSpPr>
        <p:spPr>
          <a:xfrm>
            <a:off x="827584" y="3501008"/>
            <a:ext cx="7632848" cy="461665"/>
          </a:xfrm>
          <a:prstGeom prst="rect">
            <a:avLst/>
          </a:prstGeom>
          <a:noFill/>
        </p:spPr>
        <p:txBody>
          <a:bodyPr wrap="square" rtlCol="0">
            <a:spAutoFit/>
          </a:bodyPr>
          <a:lstStyle/>
          <a:p>
            <a:r>
              <a:rPr lang="en-GB" sz="2400" b="1" dirty="0"/>
              <a:t>Two shapes are similar if:</a:t>
            </a:r>
            <a:endParaRPr lang="en-GB" sz="2400" dirty="0"/>
          </a:p>
        </p:txBody>
      </p:sp>
      <p:sp>
        <p:nvSpPr>
          <p:cNvPr id="11" name="TextBox 10"/>
          <p:cNvSpPr txBox="1"/>
          <p:nvPr/>
        </p:nvSpPr>
        <p:spPr>
          <a:xfrm>
            <a:off x="5796136" y="4437112"/>
            <a:ext cx="2736304" cy="584775"/>
          </a:xfrm>
          <a:prstGeom prst="rect">
            <a:avLst/>
          </a:prstGeom>
          <a:noFill/>
        </p:spPr>
        <p:txBody>
          <a:bodyPr wrap="square" rtlCol="0">
            <a:spAutoFit/>
          </a:bodyPr>
          <a:lstStyle/>
          <a:p>
            <a:r>
              <a:rPr lang="en-GB" dirty="0"/>
              <a:t>They are the same </a:t>
            </a:r>
            <a:r>
              <a:rPr lang="en-GB" b="1" dirty="0"/>
              <a:t>shape</a:t>
            </a:r>
          </a:p>
          <a:p>
            <a:r>
              <a:rPr lang="en-GB" sz="1400" dirty="0"/>
              <a:t>(flipping is again allowed)</a:t>
            </a:r>
          </a:p>
        </p:txBody>
      </p:sp>
      <p:sp>
        <p:nvSpPr>
          <p:cNvPr id="12" name="Freeform 11"/>
          <p:cNvSpPr/>
          <p:nvPr/>
        </p:nvSpPr>
        <p:spPr>
          <a:xfrm rot="16956251">
            <a:off x="809670" y="4433778"/>
            <a:ext cx="1876508" cy="1614115"/>
          </a:xfrm>
          <a:custGeom>
            <a:avLst/>
            <a:gdLst>
              <a:gd name="connsiteX0" fmla="*/ 0 w 1876508"/>
              <a:gd name="connsiteY0" fmla="*/ 747423 h 1614115"/>
              <a:gd name="connsiteX1" fmla="*/ 1876508 w 1876508"/>
              <a:gd name="connsiteY1" fmla="*/ 0 h 1614115"/>
              <a:gd name="connsiteX2" fmla="*/ 405517 w 1876508"/>
              <a:gd name="connsiteY2" fmla="*/ 1614115 h 1614115"/>
              <a:gd name="connsiteX3" fmla="*/ 0 w 1876508"/>
              <a:gd name="connsiteY3" fmla="*/ 747423 h 1614115"/>
            </a:gdLst>
            <a:ahLst/>
            <a:cxnLst>
              <a:cxn ang="0">
                <a:pos x="connsiteX0" y="connsiteY0"/>
              </a:cxn>
              <a:cxn ang="0">
                <a:pos x="connsiteX1" y="connsiteY1"/>
              </a:cxn>
              <a:cxn ang="0">
                <a:pos x="connsiteX2" y="connsiteY2"/>
              </a:cxn>
              <a:cxn ang="0">
                <a:pos x="connsiteX3" y="connsiteY3"/>
              </a:cxn>
            </a:cxnLst>
            <a:rect l="l" t="t" r="r" b="b"/>
            <a:pathLst>
              <a:path w="1876508" h="1614115">
                <a:moveTo>
                  <a:pt x="0" y="747423"/>
                </a:moveTo>
                <a:lnTo>
                  <a:pt x="1876508" y="0"/>
                </a:lnTo>
                <a:lnTo>
                  <a:pt x="405517" y="1614115"/>
                </a:lnTo>
                <a:lnTo>
                  <a:pt x="0" y="747423"/>
                </a:lnTo>
                <a:close/>
              </a:path>
            </a:pathLst>
          </a:cu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3" name="Freeform 12"/>
          <p:cNvSpPr/>
          <p:nvPr/>
        </p:nvSpPr>
        <p:spPr>
          <a:xfrm rot="16956251">
            <a:off x="2502768" y="4656150"/>
            <a:ext cx="1258145" cy="1194399"/>
          </a:xfrm>
          <a:custGeom>
            <a:avLst/>
            <a:gdLst>
              <a:gd name="connsiteX0" fmla="*/ 0 w 1876508"/>
              <a:gd name="connsiteY0" fmla="*/ 747423 h 1614115"/>
              <a:gd name="connsiteX1" fmla="*/ 1876508 w 1876508"/>
              <a:gd name="connsiteY1" fmla="*/ 0 h 1614115"/>
              <a:gd name="connsiteX2" fmla="*/ 405517 w 1876508"/>
              <a:gd name="connsiteY2" fmla="*/ 1614115 h 1614115"/>
              <a:gd name="connsiteX3" fmla="*/ 0 w 1876508"/>
              <a:gd name="connsiteY3" fmla="*/ 747423 h 1614115"/>
            </a:gdLst>
            <a:ahLst/>
            <a:cxnLst>
              <a:cxn ang="0">
                <a:pos x="connsiteX0" y="connsiteY0"/>
              </a:cxn>
              <a:cxn ang="0">
                <a:pos x="connsiteX1" y="connsiteY1"/>
              </a:cxn>
              <a:cxn ang="0">
                <a:pos x="connsiteX2" y="connsiteY2"/>
              </a:cxn>
              <a:cxn ang="0">
                <a:pos x="connsiteX3" y="connsiteY3"/>
              </a:cxn>
            </a:cxnLst>
            <a:rect l="l" t="t" r="r" b="b"/>
            <a:pathLst>
              <a:path w="1876508" h="1614115">
                <a:moveTo>
                  <a:pt x="0" y="747423"/>
                </a:moveTo>
                <a:lnTo>
                  <a:pt x="1876508" y="0"/>
                </a:lnTo>
                <a:lnTo>
                  <a:pt x="405517" y="1614115"/>
                </a:lnTo>
                <a:lnTo>
                  <a:pt x="0" y="747423"/>
                </a:lnTo>
                <a:close/>
              </a:path>
            </a:pathLst>
          </a:cu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4" name="Freeform 13"/>
          <p:cNvSpPr/>
          <p:nvPr/>
        </p:nvSpPr>
        <p:spPr>
          <a:xfrm rot="21067118">
            <a:off x="4053791" y="4854689"/>
            <a:ext cx="808442" cy="812260"/>
          </a:xfrm>
          <a:custGeom>
            <a:avLst/>
            <a:gdLst>
              <a:gd name="connsiteX0" fmla="*/ 0 w 1876508"/>
              <a:gd name="connsiteY0" fmla="*/ 747423 h 1614115"/>
              <a:gd name="connsiteX1" fmla="*/ 1876508 w 1876508"/>
              <a:gd name="connsiteY1" fmla="*/ 0 h 1614115"/>
              <a:gd name="connsiteX2" fmla="*/ 405517 w 1876508"/>
              <a:gd name="connsiteY2" fmla="*/ 1614115 h 1614115"/>
              <a:gd name="connsiteX3" fmla="*/ 0 w 1876508"/>
              <a:gd name="connsiteY3" fmla="*/ 747423 h 1614115"/>
            </a:gdLst>
            <a:ahLst/>
            <a:cxnLst>
              <a:cxn ang="0">
                <a:pos x="connsiteX0" y="connsiteY0"/>
              </a:cxn>
              <a:cxn ang="0">
                <a:pos x="connsiteX1" y="connsiteY1"/>
              </a:cxn>
              <a:cxn ang="0">
                <a:pos x="connsiteX2" y="connsiteY2"/>
              </a:cxn>
              <a:cxn ang="0">
                <a:pos x="connsiteX3" y="connsiteY3"/>
              </a:cxn>
            </a:cxnLst>
            <a:rect l="l" t="t" r="r" b="b"/>
            <a:pathLst>
              <a:path w="1876508" h="1614115">
                <a:moveTo>
                  <a:pt x="0" y="747423"/>
                </a:moveTo>
                <a:lnTo>
                  <a:pt x="1876508" y="0"/>
                </a:lnTo>
                <a:lnTo>
                  <a:pt x="405517" y="1614115"/>
                </a:lnTo>
                <a:lnTo>
                  <a:pt x="0" y="747423"/>
                </a:lnTo>
                <a:close/>
              </a:path>
            </a:pathLst>
          </a:cu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5" name="Freeform 14"/>
          <p:cNvSpPr/>
          <p:nvPr/>
        </p:nvSpPr>
        <p:spPr>
          <a:xfrm>
            <a:off x="1447137" y="5950227"/>
            <a:ext cx="238540" cy="132521"/>
          </a:xfrm>
          <a:custGeom>
            <a:avLst/>
            <a:gdLst>
              <a:gd name="connsiteX0" fmla="*/ 238540 w 238540"/>
              <a:gd name="connsiteY0" fmla="*/ 132521 h 132521"/>
              <a:gd name="connsiteX1" fmla="*/ 174929 w 238540"/>
              <a:gd name="connsiteY1" fmla="*/ 21203 h 132521"/>
              <a:gd name="connsiteX2" fmla="*/ 0 w 238540"/>
              <a:gd name="connsiteY2" fmla="*/ 5300 h 132521"/>
            </a:gdLst>
            <a:ahLst/>
            <a:cxnLst>
              <a:cxn ang="0">
                <a:pos x="connsiteX0" y="connsiteY0"/>
              </a:cxn>
              <a:cxn ang="0">
                <a:pos x="connsiteX1" y="connsiteY1"/>
              </a:cxn>
              <a:cxn ang="0">
                <a:pos x="connsiteX2" y="connsiteY2"/>
              </a:cxn>
            </a:cxnLst>
            <a:rect l="l" t="t" r="r" b="b"/>
            <a:pathLst>
              <a:path w="238540" h="132521">
                <a:moveTo>
                  <a:pt x="238540" y="132521"/>
                </a:moveTo>
                <a:cubicBezTo>
                  <a:pt x="226613" y="87463"/>
                  <a:pt x="214686" y="42406"/>
                  <a:pt x="174929" y="21203"/>
                </a:cubicBezTo>
                <a:cubicBezTo>
                  <a:pt x="135172" y="0"/>
                  <a:pt x="67586" y="2650"/>
                  <a:pt x="0" y="5300"/>
                </a:cubicBezTo>
              </a:path>
            </a:pathLst>
          </a:custGeom>
        </p:spPr>
        <p:style>
          <a:lnRef idx="2">
            <a:schemeClr val="dk1"/>
          </a:lnRef>
          <a:fillRef idx="0">
            <a:schemeClr val="dk1"/>
          </a:fillRef>
          <a:effectRef idx="1">
            <a:schemeClr val="dk1"/>
          </a:effectRef>
          <a:fontRef idx="minor">
            <a:schemeClr val="tx1"/>
          </a:fontRef>
        </p:style>
        <p:txBody>
          <a:bodyPr rtlCol="0" anchor="ctr"/>
          <a:lstStyle/>
          <a:p>
            <a:pPr algn="ctr"/>
            <a:endParaRPr lang="en-GB"/>
          </a:p>
        </p:txBody>
      </p:sp>
      <p:sp>
        <p:nvSpPr>
          <p:cNvPr id="16" name="Freeform 15"/>
          <p:cNvSpPr/>
          <p:nvPr/>
        </p:nvSpPr>
        <p:spPr>
          <a:xfrm>
            <a:off x="2918129" y="5673255"/>
            <a:ext cx="238539" cy="147100"/>
          </a:xfrm>
          <a:custGeom>
            <a:avLst/>
            <a:gdLst>
              <a:gd name="connsiteX0" fmla="*/ 238539 w 238539"/>
              <a:gd name="connsiteY0" fmla="*/ 147100 h 147100"/>
              <a:gd name="connsiteX1" fmla="*/ 206734 w 238539"/>
              <a:gd name="connsiteY1" fmla="*/ 43733 h 147100"/>
              <a:gd name="connsiteX2" fmla="*/ 87464 w 238539"/>
              <a:gd name="connsiteY2" fmla="*/ 3976 h 147100"/>
              <a:gd name="connsiteX3" fmla="*/ 0 w 238539"/>
              <a:gd name="connsiteY3" fmla="*/ 19879 h 147100"/>
            </a:gdLst>
            <a:ahLst/>
            <a:cxnLst>
              <a:cxn ang="0">
                <a:pos x="connsiteX0" y="connsiteY0"/>
              </a:cxn>
              <a:cxn ang="0">
                <a:pos x="connsiteX1" y="connsiteY1"/>
              </a:cxn>
              <a:cxn ang="0">
                <a:pos x="connsiteX2" y="connsiteY2"/>
              </a:cxn>
              <a:cxn ang="0">
                <a:pos x="connsiteX3" y="connsiteY3"/>
              </a:cxn>
            </a:cxnLst>
            <a:rect l="l" t="t" r="r" b="b"/>
            <a:pathLst>
              <a:path w="238539" h="147100">
                <a:moveTo>
                  <a:pt x="238539" y="147100"/>
                </a:moveTo>
                <a:cubicBezTo>
                  <a:pt x="235226" y="107343"/>
                  <a:pt x="231913" y="67587"/>
                  <a:pt x="206734" y="43733"/>
                </a:cubicBezTo>
                <a:cubicBezTo>
                  <a:pt x="181555" y="19879"/>
                  <a:pt x="121920" y="7952"/>
                  <a:pt x="87464" y="3976"/>
                </a:cubicBezTo>
                <a:cubicBezTo>
                  <a:pt x="53008" y="0"/>
                  <a:pt x="26504" y="9939"/>
                  <a:pt x="0" y="19879"/>
                </a:cubicBezTo>
              </a:path>
            </a:pathLst>
          </a:custGeom>
        </p:spPr>
        <p:style>
          <a:lnRef idx="2">
            <a:schemeClr val="dk1"/>
          </a:lnRef>
          <a:fillRef idx="0">
            <a:schemeClr val="dk1"/>
          </a:fillRef>
          <a:effectRef idx="1">
            <a:schemeClr val="dk1"/>
          </a:effectRef>
          <a:fontRef idx="minor">
            <a:schemeClr val="tx1"/>
          </a:fontRef>
        </p:style>
        <p:txBody>
          <a:bodyPr rtlCol="0" anchor="ctr"/>
          <a:lstStyle/>
          <a:p>
            <a:pPr algn="ctr"/>
            <a:endParaRPr lang="en-GB"/>
          </a:p>
        </p:txBody>
      </p:sp>
      <p:sp>
        <p:nvSpPr>
          <p:cNvPr id="17" name="Freeform 16"/>
          <p:cNvSpPr/>
          <p:nvPr/>
        </p:nvSpPr>
        <p:spPr>
          <a:xfrm>
            <a:off x="4118776" y="5184250"/>
            <a:ext cx="108668" cy="222637"/>
          </a:xfrm>
          <a:custGeom>
            <a:avLst/>
            <a:gdLst>
              <a:gd name="connsiteX0" fmla="*/ 0 w 108668"/>
              <a:gd name="connsiteY0" fmla="*/ 222637 h 222637"/>
              <a:gd name="connsiteX1" fmla="*/ 63610 w 108668"/>
              <a:gd name="connsiteY1" fmla="*/ 182880 h 222637"/>
              <a:gd name="connsiteX2" fmla="*/ 103367 w 108668"/>
              <a:gd name="connsiteY2" fmla="*/ 79513 h 222637"/>
              <a:gd name="connsiteX3" fmla="*/ 95415 w 108668"/>
              <a:gd name="connsiteY3" fmla="*/ 0 h 222637"/>
            </a:gdLst>
            <a:ahLst/>
            <a:cxnLst>
              <a:cxn ang="0">
                <a:pos x="connsiteX0" y="connsiteY0"/>
              </a:cxn>
              <a:cxn ang="0">
                <a:pos x="connsiteX1" y="connsiteY1"/>
              </a:cxn>
              <a:cxn ang="0">
                <a:pos x="connsiteX2" y="connsiteY2"/>
              </a:cxn>
              <a:cxn ang="0">
                <a:pos x="connsiteX3" y="connsiteY3"/>
              </a:cxn>
            </a:cxnLst>
            <a:rect l="l" t="t" r="r" b="b"/>
            <a:pathLst>
              <a:path w="108668" h="222637">
                <a:moveTo>
                  <a:pt x="0" y="222637"/>
                </a:moveTo>
                <a:cubicBezTo>
                  <a:pt x="23191" y="214685"/>
                  <a:pt x="46382" y="206734"/>
                  <a:pt x="63610" y="182880"/>
                </a:cubicBezTo>
                <a:cubicBezTo>
                  <a:pt x="80838" y="159026"/>
                  <a:pt x="98066" y="109993"/>
                  <a:pt x="103367" y="79513"/>
                </a:cubicBezTo>
                <a:cubicBezTo>
                  <a:pt x="108668" y="49033"/>
                  <a:pt x="102041" y="24516"/>
                  <a:pt x="95415" y="0"/>
                </a:cubicBezTo>
              </a:path>
            </a:pathLst>
          </a:custGeom>
        </p:spPr>
        <p:style>
          <a:lnRef idx="2">
            <a:schemeClr val="dk1"/>
          </a:lnRef>
          <a:fillRef idx="0">
            <a:schemeClr val="dk1"/>
          </a:fillRef>
          <a:effectRef idx="1">
            <a:schemeClr val="dk1"/>
          </a:effectRef>
          <a:fontRef idx="minor">
            <a:schemeClr val="tx1"/>
          </a:fontRef>
        </p:style>
        <p:txBody>
          <a:bodyPr rtlCol="0" anchor="ctr"/>
          <a:lstStyle/>
          <a:p>
            <a:pPr algn="ctr"/>
            <a:endParaRPr lang="en-GB"/>
          </a:p>
        </p:txBody>
      </p:sp>
      <p:sp>
        <p:nvSpPr>
          <p:cNvPr id="18" name="TextBox 17"/>
          <p:cNvSpPr txBox="1"/>
          <p:nvPr/>
        </p:nvSpPr>
        <p:spPr>
          <a:xfrm>
            <a:off x="1547664" y="5661248"/>
            <a:ext cx="216024" cy="369332"/>
          </a:xfrm>
          <a:prstGeom prst="rect">
            <a:avLst/>
          </a:prstGeom>
          <a:noFill/>
        </p:spPr>
        <p:txBody>
          <a:bodyPr wrap="square" rtlCol="0">
            <a:spAutoFit/>
          </a:bodyPr>
          <a:lstStyle/>
          <a:p>
            <a:r>
              <a:rPr lang="en-GB" dirty="0"/>
              <a:t>a</a:t>
            </a:r>
          </a:p>
        </p:txBody>
      </p:sp>
      <p:sp>
        <p:nvSpPr>
          <p:cNvPr id="19" name="TextBox 18"/>
          <p:cNvSpPr txBox="1"/>
          <p:nvPr/>
        </p:nvSpPr>
        <p:spPr>
          <a:xfrm>
            <a:off x="2987824" y="5373216"/>
            <a:ext cx="216024" cy="369332"/>
          </a:xfrm>
          <a:prstGeom prst="rect">
            <a:avLst/>
          </a:prstGeom>
          <a:noFill/>
        </p:spPr>
        <p:txBody>
          <a:bodyPr wrap="square" rtlCol="0">
            <a:spAutoFit/>
          </a:bodyPr>
          <a:lstStyle/>
          <a:p>
            <a:r>
              <a:rPr lang="en-GB" dirty="0"/>
              <a:t>a</a:t>
            </a:r>
          </a:p>
        </p:txBody>
      </p:sp>
      <p:sp>
        <p:nvSpPr>
          <p:cNvPr id="20" name="TextBox 19"/>
          <p:cNvSpPr txBox="1"/>
          <p:nvPr/>
        </p:nvSpPr>
        <p:spPr>
          <a:xfrm>
            <a:off x="4139952" y="5085184"/>
            <a:ext cx="216024" cy="369332"/>
          </a:xfrm>
          <a:prstGeom prst="rect">
            <a:avLst/>
          </a:prstGeom>
          <a:noFill/>
        </p:spPr>
        <p:txBody>
          <a:bodyPr wrap="square" rtlCol="0">
            <a:spAutoFit/>
          </a:bodyPr>
          <a:lstStyle/>
          <a:p>
            <a:r>
              <a:rPr lang="en-GB" dirty="0"/>
              <a:t>a</a:t>
            </a:r>
          </a:p>
        </p:txBody>
      </p:sp>
      <p:sp>
        <p:nvSpPr>
          <p:cNvPr id="21" name="Freeform 20"/>
          <p:cNvSpPr/>
          <p:nvPr/>
        </p:nvSpPr>
        <p:spPr>
          <a:xfrm>
            <a:off x="1256306" y="4611757"/>
            <a:ext cx="230588" cy="103366"/>
          </a:xfrm>
          <a:custGeom>
            <a:avLst/>
            <a:gdLst>
              <a:gd name="connsiteX0" fmla="*/ 0 w 230588"/>
              <a:gd name="connsiteY0" fmla="*/ 103366 h 103366"/>
              <a:gd name="connsiteX1" fmla="*/ 127221 w 230588"/>
              <a:gd name="connsiteY1" fmla="*/ 79513 h 103366"/>
              <a:gd name="connsiteX2" fmla="*/ 230588 w 230588"/>
              <a:gd name="connsiteY2" fmla="*/ 0 h 103366"/>
            </a:gdLst>
            <a:ahLst/>
            <a:cxnLst>
              <a:cxn ang="0">
                <a:pos x="connsiteX0" y="connsiteY0"/>
              </a:cxn>
              <a:cxn ang="0">
                <a:pos x="connsiteX1" y="connsiteY1"/>
              </a:cxn>
              <a:cxn ang="0">
                <a:pos x="connsiteX2" y="connsiteY2"/>
              </a:cxn>
            </a:cxnLst>
            <a:rect l="l" t="t" r="r" b="b"/>
            <a:pathLst>
              <a:path w="230588" h="103366">
                <a:moveTo>
                  <a:pt x="0" y="103366"/>
                </a:moveTo>
                <a:cubicBezTo>
                  <a:pt x="44395" y="100053"/>
                  <a:pt x="88790" y="96741"/>
                  <a:pt x="127221" y="79513"/>
                </a:cubicBezTo>
                <a:cubicBezTo>
                  <a:pt x="165652" y="62285"/>
                  <a:pt x="198120" y="31142"/>
                  <a:pt x="230588" y="0"/>
                </a:cubicBezTo>
              </a:path>
            </a:pathLst>
          </a:custGeom>
        </p:spPr>
        <p:style>
          <a:lnRef idx="2">
            <a:schemeClr val="dk1"/>
          </a:lnRef>
          <a:fillRef idx="0">
            <a:schemeClr val="dk1"/>
          </a:fillRef>
          <a:effectRef idx="1">
            <a:schemeClr val="dk1"/>
          </a:effectRef>
          <a:fontRef idx="minor">
            <a:schemeClr val="tx1"/>
          </a:fontRef>
        </p:style>
        <p:txBody>
          <a:bodyPr rtlCol="0" anchor="ctr"/>
          <a:lstStyle/>
          <a:p>
            <a:pPr algn="ctr"/>
            <a:endParaRPr lang="en-GB"/>
          </a:p>
        </p:txBody>
      </p:sp>
      <p:sp>
        <p:nvSpPr>
          <p:cNvPr id="22" name="Freeform 21"/>
          <p:cNvSpPr/>
          <p:nvPr/>
        </p:nvSpPr>
        <p:spPr>
          <a:xfrm>
            <a:off x="2775005" y="4850296"/>
            <a:ext cx="159026" cy="71561"/>
          </a:xfrm>
          <a:custGeom>
            <a:avLst/>
            <a:gdLst>
              <a:gd name="connsiteX0" fmla="*/ 0 w 159026"/>
              <a:gd name="connsiteY0" fmla="*/ 71561 h 71561"/>
              <a:gd name="connsiteX1" fmla="*/ 87465 w 159026"/>
              <a:gd name="connsiteY1" fmla="*/ 47707 h 71561"/>
              <a:gd name="connsiteX2" fmla="*/ 159026 w 159026"/>
              <a:gd name="connsiteY2" fmla="*/ 0 h 71561"/>
            </a:gdLst>
            <a:ahLst/>
            <a:cxnLst>
              <a:cxn ang="0">
                <a:pos x="connsiteX0" y="connsiteY0"/>
              </a:cxn>
              <a:cxn ang="0">
                <a:pos x="connsiteX1" y="connsiteY1"/>
              </a:cxn>
              <a:cxn ang="0">
                <a:pos x="connsiteX2" y="connsiteY2"/>
              </a:cxn>
            </a:cxnLst>
            <a:rect l="l" t="t" r="r" b="b"/>
            <a:pathLst>
              <a:path w="159026" h="71561">
                <a:moveTo>
                  <a:pt x="0" y="71561"/>
                </a:moveTo>
                <a:cubicBezTo>
                  <a:pt x="30480" y="65597"/>
                  <a:pt x="60961" y="59634"/>
                  <a:pt x="87465" y="47707"/>
                </a:cubicBezTo>
                <a:cubicBezTo>
                  <a:pt x="113969" y="35780"/>
                  <a:pt x="136497" y="17890"/>
                  <a:pt x="159026" y="0"/>
                </a:cubicBezTo>
              </a:path>
            </a:pathLst>
          </a:custGeom>
        </p:spPr>
        <p:style>
          <a:lnRef idx="2">
            <a:schemeClr val="dk1"/>
          </a:lnRef>
          <a:fillRef idx="0">
            <a:schemeClr val="dk1"/>
          </a:fillRef>
          <a:effectRef idx="1">
            <a:schemeClr val="dk1"/>
          </a:effectRef>
          <a:fontRef idx="minor">
            <a:schemeClr val="tx1"/>
          </a:fontRef>
        </p:style>
        <p:txBody>
          <a:bodyPr rtlCol="0" anchor="ctr"/>
          <a:lstStyle/>
          <a:p>
            <a:pPr algn="ctr"/>
            <a:endParaRPr lang="en-GB"/>
          </a:p>
        </p:txBody>
      </p:sp>
      <p:sp>
        <p:nvSpPr>
          <p:cNvPr id="23" name="Freeform 22"/>
          <p:cNvSpPr/>
          <p:nvPr/>
        </p:nvSpPr>
        <p:spPr>
          <a:xfrm>
            <a:off x="4508390" y="4985468"/>
            <a:ext cx="119269" cy="111318"/>
          </a:xfrm>
          <a:custGeom>
            <a:avLst/>
            <a:gdLst>
              <a:gd name="connsiteX0" fmla="*/ 0 w 119269"/>
              <a:gd name="connsiteY0" fmla="*/ 0 h 111318"/>
              <a:gd name="connsiteX1" fmla="*/ 47707 w 119269"/>
              <a:gd name="connsiteY1" fmla="*/ 71562 h 111318"/>
              <a:gd name="connsiteX2" fmla="*/ 119269 w 119269"/>
              <a:gd name="connsiteY2" fmla="*/ 111318 h 111318"/>
            </a:gdLst>
            <a:ahLst/>
            <a:cxnLst>
              <a:cxn ang="0">
                <a:pos x="connsiteX0" y="connsiteY0"/>
              </a:cxn>
              <a:cxn ang="0">
                <a:pos x="connsiteX1" y="connsiteY1"/>
              </a:cxn>
              <a:cxn ang="0">
                <a:pos x="connsiteX2" y="connsiteY2"/>
              </a:cxn>
            </a:cxnLst>
            <a:rect l="l" t="t" r="r" b="b"/>
            <a:pathLst>
              <a:path w="119269" h="111318">
                <a:moveTo>
                  <a:pt x="0" y="0"/>
                </a:moveTo>
                <a:cubicBezTo>
                  <a:pt x="13914" y="26504"/>
                  <a:pt x="27829" y="53009"/>
                  <a:pt x="47707" y="71562"/>
                </a:cubicBezTo>
                <a:cubicBezTo>
                  <a:pt x="67585" y="90115"/>
                  <a:pt x="93427" y="100716"/>
                  <a:pt x="119269" y="111318"/>
                </a:cubicBezTo>
              </a:path>
            </a:pathLst>
          </a:custGeom>
        </p:spPr>
        <p:style>
          <a:lnRef idx="2">
            <a:schemeClr val="dk1"/>
          </a:lnRef>
          <a:fillRef idx="0">
            <a:schemeClr val="dk1"/>
          </a:fillRef>
          <a:effectRef idx="1">
            <a:schemeClr val="dk1"/>
          </a:effectRef>
          <a:fontRef idx="minor">
            <a:schemeClr val="tx1"/>
          </a:fontRef>
        </p:style>
        <p:txBody>
          <a:bodyPr rtlCol="0" anchor="ctr"/>
          <a:lstStyle/>
          <a:p>
            <a:pPr algn="ctr"/>
            <a:endParaRPr lang="en-GB"/>
          </a:p>
        </p:txBody>
      </p:sp>
      <p:sp>
        <p:nvSpPr>
          <p:cNvPr id="24" name="TextBox 23"/>
          <p:cNvSpPr txBox="1"/>
          <p:nvPr/>
        </p:nvSpPr>
        <p:spPr>
          <a:xfrm>
            <a:off x="1331640" y="4653136"/>
            <a:ext cx="216024" cy="369332"/>
          </a:xfrm>
          <a:prstGeom prst="rect">
            <a:avLst/>
          </a:prstGeom>
          <a:noFill/>
        </p:spPr>
        <p:txBody>
          <a:bodyPr wrap="square" rtlCol="0">
            <a:spAutoFit/>
          </a:bodyPr>
          <a:lstStyle/>
          <a:p>
            <a:r>
              <a:rPr lang="en-GB" dirty="0"/>
              <a:t>b</a:t>
            </a:r>
          </a:p>
        </p:txBody>
      </p:sp>
      <p:sp>
        <p:nvSpPr>
          <p:cNvPr id="25" name="TextBox 24"/>
          <p:cNvSpPr txBox="1"/>
          <p:nvPr/>
        </p:nvSpPr>
        <p:spPr>
          <a:xfrm>
            <a:off x="2771800" y="4869160"/>
            <a:ext cx="216024" cy="369332"/>
          </a:xfrm>
          <a:prstGeom prst="rect">
            <a:avLst/>
          </a:prstGeom>
          <a:noFill/>
        </p:spPr>
        <p:txBody>
          <a:bodyPr wrap="square" rtlCol="0">
            <a:spAutoFit/>
          </a:bodyPr>
          <a:lstStyle/>
          <a:p>
            <a:r>
              <a:rPr lang="en-GB" dirty="0"/>
              <a:t>b</a:t>
            </a:r>
          </a:p>
        </p:txBody>
      </p:sp>
      <p:sp>
        <p:nvSpPr>
          <p:cNvPr id="26" name="TextBox 25"/>
          <p:cNvSpPr txBox="1"/>
          <p:nvPr/>
        </p:nvSpPr>
        <p:spPr>
          <a:xfrm>
            <a:off x="4355976" y="4941168"/>
            <a:ext cx="216024" cy="369332"/>
          </a:xfrm>
          <a:prstGeom prst="rect">
            <a:avLst/>
          </a:prstGeom>
          <a:noFill/>
        </p:spPr>
        <p:txBody>
          <a:bodyPr wrap="square" rtlCol="0">
            <a:spAutoFit/>
          </a:bodyPr>
          <a:lstStyle/>
          <a:p>
            <a:r>
              <a:rPr lang="en-GB" dirty="0"/>
              <a:t>b</a:t>
            </a:r>
          </a:p>
        </p:txBody>
      </p:sp>
      <p:sp>
        <p:nvSpPr>
          <p:cNvPr id="27" name="Rectangle 26"/>
          <p:cNvSpPr/>
          <p:nvPr/>
        </p:nvSpPr>
        <p:spPr>
          <a:xfrm>
            <a:off x="611560" y="1268760"/>
            <a:ext cx="7920880" cy="216024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8" name="Rectangle 27"/>
          <p:cNvSpPr/>
          <p:nvPr/>
        </p:nvSpPr>
        <p:spPr>
          <a:xfrm>
            <a:off x="611560" y="4077072"/>
            <a:ext cx="7920880" cy="216024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9" name="TextBox 28"/>
          <p:cNvSpPr txBox="1"/>
          <p:nvPr/>
        </p:nvSpPr>
        <p:spPr>
          <a:xfrm>
            <a:off x="179512" y="908720"/>
            <a:ext cx="360040" cy="369332"/>
          </a:xfrm>
          <a:prstGeom prst="rect">
            <a:avLst/>
          </a:prstGeom>
          <a:noFill/>
        </p:spPr>
        <p:txBody>
          <a:bodyPr wrap="square" rtlCol="0">
            <a:spAutoFit/>
          </a:bodyPr>
          <a:lstStyle/>
          <a:p>
            <a:r>
              <a:rPr lang="en-GB" dirty="0">
                <a:latin typeface="Wingdings" pitchFamily="2" charset="2"/>
              </a:rPr>
              <a:t>!</a:t>
            </a:r>
          </a:p>
        </p:txBody>
      </p:sp>
      <p:sp>
        <p:nvSpPr>
          <p:cNvPr id="30" name="TextBox 29"/>
          <p:cNvSpPr txBox="1"/>
          <p:nvPr/>
        </p:nvSpPr>
        <p:spPr>
          <a:xfrm>
            <a:off x="103615" y="3593341"/>
            <a:ext cx="360040" cy="369332"/>
          </a:xfrm>
          <a:prstGeom prst="rect">
            <a:avLst/>
          </a:prstGeom>
          <a:noFill/>
        </p:spPr>
        <p:txBody>
          <a:bodyPr wrap="square" rtlCol="0">
            <a:spAutoFit/>
          </a:bodyPr>
          <a:lstStyle/>
          <a:p>
            <a:r>
              <a:rPr lang="en-GB" dirty="0">
                <a:latin typeface="Wingdings" pitchFamily="2" charset="2"/>
              </a:rPr>
              <a:t>!</a:t>
            </a:r>
          </a:p>
        </p:txBody>
      </p:sp>
    </p:spTree>
    <p:extLst>
      <p:ext uri="{BB962C8B-B14F-4D97-AF65-F5344CB8AC3E}">
        <p14:creationId xmlns:p14="http://schemas.microsoft.com/office/powerpoint/2010/main" val="421990689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7"/>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7"/>
                                        </p:tgtEl>
                                      </p:cBhvr>
                                    </p:animEffect>
                                    <p:set>
                                      <p:cBhvr>
                                        <p:cTn id="7" dur="1" fill="hold">
                                          <p:stCondLst>
                                            <p:cond delay="499"/>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8" restart="whenNotActive" fill="hold" evtFilter="cancelBubble" nodeType="interactiveSeq">
                <p:stCondLst>
                  <p:cond evt="onClick" delay="0">
                    <p:tgtEl>
                      <p:spTgt spid="28"/>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28"/>
                                        </p:tgtEl>
                                      </p:cBhvr>
                                    </p:animEffect>
                                    <p:set>
                                      <p:cBhvr>
                                        <p:cTn id="13" dur="1" fill="hold">
                                          <p:stCondLst>
                                            <p:cond delay="499"/>
                                          </p:stCondLst>
                                        </p:cTn>
                                        <p:tgtEl>
                                          <p:spTgt spid="28"/>
                                        </p:tgtEl>
                                        <p:attrNameLst>
                                          <p:attrName>style.visibility</p:attrName>
                                        </p:attrNameLst>
                                      </p:cBhvr>
                                      <p:to>
                                        <p:strVal val="hidden"/>
                                      </p:to>
                                    </p:set>
                                  </p:childTnLst>
                                </p:cTn>
                              </p:par>
                            </p:childTnLst>
                          </p:cTn>
                        </p:par>
                      </p:childTnLst>
                    </p:cTn>
                  </p:par>
                </p:childTnLst>
              </p:cTn>
              <p:nextCondLst>
                <p:cond evt="onClick" delay="0">
                  <p:tgtEl>
                    <p:spTgt spid="28"/>
                  </p:tgtEl>
                </p:cond>
              </p:nextCondLst>
            </p:seq>
          </p:childTnLst>
        </p:cTn>
      </p:par>
    </p:tnLst>
    <p:bldLst>
      <p:bldP spid="27" grpId="0" animBg="1"/>
      <p:bldP spid="2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Check Your Understanding</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467544" y="908720"/>
            <a:ext cx="7920880" cy="4154984"/>
          </a:xfrm>
          <a:prstGeom prst="rect">
            <a:avLst/>
          </a:prstGeom>
          <a:noFill/>
        </p:spPr>
        <p:txBody>
          <a:bodyPr wrap="square" rtlCol="0">
            <a:spAutoFit/>
          </a:bodyPr>
          <a:lstStyle/>
          <a:p>
            <a:r>
              <a:rPr lang="en-GB" sz="2400" dirty="0"/>
              <a:t>What are the four types of congruent triangle proofs?</a:t>
            </a:r>
          </a:p>
          <a:p>
            <a:r>
              <a:rPr lang="en-GB" sz="2400" b="1" dirty="0"/>
              <a:t>SSS, SAS, ASA (equivalent to AAS) and RHS.</a:t>
            </a:r>
          </a:p>
          <a:p>
            <a:endParaRPr lang="en-GB" sz="2400" dirty="0"/>
          </a:p>
          <a:p>
            <a:r>
              <a:rPr lang="en-GB" sz="2400" dirty="0"/>
              <a:t>What should be the structure of our proof?</a:t>
            </a:r>
          </a:p>
          <a:p>
            <a:r>
              <a:rPr lang="en-GB" sz="2400" b="1" dirty="0"/>
              <a:t>Justification of each of the three letters, followed by conclusion in which we state which proof type we used.</a:t>
            </a:r>
          </a:p>
          <a:p>
            <a:endParaRPr lang="en-GB" sz="2400" dirty="0"/>
          </a:p>
          <a:p>
            <a:r>
              <a:rPr lang="en-GB" sz="2400" dirty="0"/>
              <a:t>What kinds of justifications can be used for sides and angles?</a:t>
            </a:r>
          </a:p>
          <a:p>
            <a:r>
              <a:rPr lang="en-GB" sz="2400" b="1" dirty="0"/>
              <a:t>Circle Theorems, ‘common’ sides, alternate/corresponding angles, properties of parallelograms,  sides/angles of regular polygon are equal.</a:t>
            </a:r>
          </a:p>
        </p:txBody>
      </p:sp>
      <p:sp>
        <p:nvSpPr>
          <p:cNvPr id="6" name="Rectangle 5"/>
          <p:cNvSpPr/>
          <p:nvPr/>
        </p:nvSpPr>
        <p:spPr>
          <a:xfrm>
            <a:off x="549798" y="1340768"/>
            <a:ext cx="7982642" cy="46542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7" name="Rectangle 6"/>
          <p:cNvSpPr/>
          <p:nvPr/>
        </p:nvSpPr>
        <p:spPr>
          <a:xfrm>
            <a:off x="549798" y="2520783"/>
            <a:ext cx="7982642" cy="69219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8" name="Rectangle 7"/>
          <p:cNvSpPr/>
          <p:nvPr/>
        </p:nvSpPr>
        <p:spPr>
          <a:xfrm>
            <a:off x="549798" y="3933056"/>
            <a:ext cx="7982642" cy="122413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272428049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childTnLst>
              </p:cTn>
              <p:nextCondLst>
                <p:cond evt="onClick" delay="0">
                  <p:tgtEl>
                    <p:spTgt spid="6"/>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7"/>
                                        </p:tgtEl>
                                      </p:cBhvr>
                                    </p:animEffect>
                                    <p:set>
                                      <p:cBhvr>
                                        <p:cTn id="13" dur="1" fill="hold">
                                          <p:stCondLst>
                                            <p:cond delay="499"/>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4" restart="whenNotActive" fill="hold" evtFilter="cancelBubble" nodeType="interactiveSeq">
                <p:stCondLst>
                  <p:cond evt="onClick" delay="0">
                    <p:tgtEl>
                      <p:spTgt spid="8"/>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8"/>
                                        </p:tgtEl>
                                      </p:cBhvr>
                                    </p:animEffect>
                                    <p:set>
                                      <p:cBhvr>
                                        <p:cTn id="19" dur="1" fill="hold">
                                          <p:stCondLst>
                                            <p:cond delay="49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childTnLst>
        </p:cTn>
      </p:par>
    </p:tnLst>
    <p:bldLst>
      <p:bldP spid="6" grpId="0" animBg="1"/>
      <p:bldP spid="7" grpId="0" animBg="1"/>
      <p:bldP spid="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Using completed proof to justify other sides/angles</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6124" y="836712"/>
            <a:ext cx="5003830" cy="2803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mc:AlternateContent xmlns:mc="http://schemas.openxmlformats.org/markup-compatibility/2006" xmlns:a14="http://schemas.microsoft.com/office/drawing/2010/main">
        <mc:Choice Requires="a14">
          <p:sp>
            <p:nvSpPr>
              <p:cNvPr id="6" name="TextBox 5"/>
              <p:cNvSpPr txBox="1"/>
              <p:nvPr/>
            </p:nvSpPr>
            <p:spPr>
              <a:xfrm>
                <a:off x="5508104" y="1052736"/>
                <a:ext cx="3312368" cy="1754326"/>
              </a:xfrm>
              <a:prstGeom prst="rect">
                <a:avLst/>
              </a:prstGeom>
              <a:noFill/>
            </p:spPr>
            <p:txBody>
              <a:bodyPr wrap="square" rtlCol="0">
                <a:spAutoFit/>
              </a:bodyPr>
              <a:lstStyle/>
              <a:p>
                <a:r>
                  <a:rPr lang="en-GB" dirty="0"/>
                  <a:t>In this proof, there was no easy way to justify that </a:t>
                </a:r>
                <a14:m>
                  <m:oMath xmlns:m="http://schemas.openxmlformats.org/officeDocument/2006/math">
                    <m:r>
                      <a:rPr lang="en-GB" b="0" i="1" smtClean="0">
                        <a:latin typeface="Cambria Math"/>
                      </a:rPr>
                      <m:t>𝐴𝐵</m:t>
                    </m:r>
                    <m:r>
                      <a:rPr lang="en-GB" b="0" i="1" smtClean="0">
                        <a:latin typeface="Cambria Math"/>
                      </a:rPr>
                      <m:t>=</m:t>
                    </m:r>
                    <m:r>
                      <a:rPr lang="en-GB" b="0" i="1" smtClean="0">
                        <a:latin typeface="Cambria Math"/>
                      </a:rPr>
                      <m:t>𝐶𝐷</m:t>
                    </m:r>
                  </m:oMath>
                </a14:m>
                <a:r>
                  <a:rPr lang="en-GB" dirty="0"/>
                  <a:t>.</a:t>
                </a:r>
              </a:p>
              <a:p>
                <a:r>
                  <a:rPr lang="en-GB" dirty="0"/>
                  <a:t>However, once we’ve completed a congruent triangle proof, this provides a justification for other sides and angles being the same.</a:t>
                </a:r>
              </a:p>
            </p:txBody>
          </p:sp>
        </mc:Choice>
        <mc:Fallback xmlns="">
          <p:sp>
            <p:nvSpPr>
              <p:cNvPr id="6" name="TextBox 5"/>
              <p:cNvSpPr txBox="1">
                <a:spLocks noRot="1" noChangeAspect="1" noMove="1" noResize="1" noEditPoints="1" noAdjustHandles="1" noChangeArrowheads="1" noChangeShapeType="1" noTextEdit="1"/>
              </p:cNvSpPr>
              <p:nvPr/>
            </p:nvSpPr>
            <p:spPr>
              <a:xfrm>
                <a:off x="5508104" y="1052736"/>
                <a:ext cx="3312368" cy="1754326"/>
              </a:xfrm>
              <a:prstGeom prst="rect">
                <a:avLst/>
              </a:prstGeom>
              <a:blipFill rotWithShape="1">
                <a:blip r:embed="rId3"/>
                <a:stretch>
                  <a:fillRect l="-1657" t="-1742" b="-487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7" name="TextBox 6"/>
              <p:cNvSpPr txBox="1"/>
              <p:nvPr/>
            </p:nvSpPr>
            <p:spPr>
              <a:xfrm>
                <a:off x="5508104" y="2993418"/>
                <a:ext cx="3168352" cy="923330"/>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r>
                  <a:rPr lang="en-GB" b="1" dirty="0"/>
                  <a:t>We might write as justification:</a:t>
                </a:r>
              </a:p>
              <a:p>
                <a:r>
                  <a:rPr lang="en-GB" dirty="0"/>
                  <a:t>“As triangles ABD and DCA are congruent, </a:t>
                </a:r>
                <a14:m>
                  <m:oMath xmlns:m="http://schemas.openxmlformats.org/officeDocument/2006/math">
                    <m:r>
                      <a:rPr lang="en-GB" b="0" i="1" smtClean="0">
                        <a:latin typeface="Cambria Math"/>
                      </a:rPr>
                      <m:t>𝐴𝐵</m:t>
                    </m:r>
                    <m:r>
                      <a:rPr lang="en-GB" b="0" i="1" smtClean="0">
                        <a:latin typeface="Cambria Math"/>
                      </a:rPr>
                      <m:t>=</m:t>
                    </m:r>
                    <m:r>
                      <a:rPr lang="en-GB" b="0" i="1" smtClean="0">
                        <a:latin typeface="Cambria Math"/>
                      </a:rPr>
                      <m:t>𝐶𝐷</m:t>
                    </m:r>
                  </m:oMath>
                </a14:m>
                <a:r>
                  <a:rPr lang="en-GB" dirty="0"/>
                  <a:t>.”</a:t>
                </a:r>
              </a:p>
            </p:txBody>
          </p:sp>
        </mc:Choice>
        <mc:Fallback xmlns="">
          <p:sp>
            <p:nvSpPr>
              <p:cNvPr id="7" name="TextBox 6"/>
              <p:cNvSpPr txBox="1">
                <a:spLocks noRot="1" noChangeAspect="1" noMove="1" noResize="1" noEditPoints="1" noAdjustHandles="1" noChangeArrowheads="1" noChangeShapeType="1" noTextEdit="1"/>
              </p:cNvSpPr>
              <p:nvPr/>
            </p:nvSpPr>
            <p:spPr>
              <a:xfrm>
                <a:off x="5508104" y="2993418"/>
                <a:ext cx="3168352" cy="923330"/>
              </a:xfrm>
              <a:prstGeom prst="rect">
                <a:avLst/>
              </a:prstGeom>
              <a:blipFill rotWithShape="1">
                <a:blip r:embed="rId4"/>
                <a:stretch>
                  <a:fillRect b="-1136"/>
                </a:stretch>
              </a:blipFill>
              <a:effectLst>
                <a:outerShdw blurRad="63500" sx="102000" sy="102000" algn="ctr" rotWithShape="0">
                  <a:prstClr val="black">
                    <a:alpha val="40000"/>
                  </a:prstClr>
                </a:outerShdw>
              </a:effectLst>
            </p:spPr>
            <p:txBody>
              <a:bodyPr/>
              <a:lstStyle/>
              <a:p>
                <a:r>
                  <a:rPr lang="en-GB">
                    <a:noFill/>
                  </a:rPr>
                  <a:t> </a:t>
                </a:r>
              </a:p>
            </p:txBody>
          </p:sp>
        </mc:Fallback>
      </mc:AlternateContent>
    </p:spTree>
    <p:extLst>
      <p:ext uri="{BB962C8B-B14F-4D97-AF65-F5344CB8AC3E}">
        <p14:creationId xmlns:p14="http://schemas.microsoft.com/office/powerpoint/2010/main" val="16008260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Exercises</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599126"/>
            <a:ext cx="7367688" cy="60702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mc:AlternateContent xmlns:mc="http://schemas.openxmlformats.org/markup-compatibility/2006" xmlns:a14="http://schemas.microsoft.com/office/drawing/2010/main">
        <mc:Choice Requires="a14">
          <p:sp>
            <p:nvSpPr>
              <p:cNvPr id="5" name="TextBox 4"/>
              <p:cNvSpPr txBox="1"/>
              <p:nvPr/>
            </p:nvSpPr>
            <p:spPr>
              <a:xfrm>
                <a:off x="5076056" y="3933056"/>
                <a:ext cx="3240360" cy="954107"/>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400" dirty="0"/>
                  <a:t>AB = AC (</a:t>
                </a:r>
                <a14:m>
                  <m:oMath xmlns:m="http://schemas.openxmlformats.org/officeDocument/2006/math">
                    <m:r>
                      <a:rPr lang="en-GB" sz="1400" b="0" i="1" smtClean="0">
                        <a:latin typeface="Cambria Math"/>
                      </a:rPr>
                      <m:t>𝐴𝐵𝐶</m:t>
                    </m:r>
                  </m:oMath>
                </a14:m>
                <a:r>
                  <a:rPr lang="en-GB" sz="1400" dirty="0"/>
                  <a:t> is equilateral triangle)</a:t>
                </a:r>
              </a:p>
              <a:p>
                <a:r>
                  <a:rPr lang="en-GB" sz="1400" dirty="0"/>
                  <a:t>AD is common.</a:t>
                </a:r>
              </a:p>
              <a:p>
                <a:r>
                  <a:rPr lang="en-GB" sz="1400" dirty="0"/>
                  <a:t>ADC = ADB = 90</a:t>
                </a:r>
                <a14:m>
                  <m:oMath xmlns:m="http://schemas.openxmlformats.org/officeDocument/2006/math">
                    <m:r>
                      <a:rPr lang="en-GB" sz="1400" b="0" i="1" smtClean="0">
                        <a:latin typeface="Cambria Math"/>
                      </a:rPr>
                      <m:t>°</m:t>
                    </m:r>
                  </m:oMath>
                </a14:m>
                <a:r>
                  <a:rPr lang="en-GB" sz="1400" dirty="0"/>
                  <a:t>.</a:t>
                </a:r>
              </a:p>
              <a:p>
                <a:r>
                  <a:rPr lang="en-GB" sz="1400" dirty="0"/>
                  <a:t>Therefore triangles congruent by RHS.</a:t>
                </a:r>
              </a:p>
            </p:txBody>
          </p:sp>
        </mc:Choice>
        <mc:Fallback xmlns="">
          <p:sp>
            <p:nvSpPr>
              <p:cNvPr id="5" name="TextBox 4"/>
              <p:cNvSpPr txBox="1">
                <a:spLocks noRot="1" noChangeAspect="1" noMove="1" noResize="1" noEditPoints="1" noAdjustHandles="1" noChangeArrowheads="1" noChangeShapeType="1" noTextEdit="1"/>
              </p:cNvSpPr>
              <p:nvPr/>
            </p:nvSpPr>
            <p:spPr>
              <a:xfrm>
                <a:off x="5076056" y="3933056"/>
                <a:ext cx="3240360" cy="954107"/>
              </a:xfrm>
              <a:prstGeom prst="rect">
                <a:avLst/>
              </a:prstGeom>
              <a:blipFill rotWithShape="1">
                <a:blip r:embed="rId3"/>
                <a:stretch>
                  <a:fillRect l="-187" b="-3727"/>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3995936" y="5090864"/>
                <a:ext cx="3240360" cy="1042850"/>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400" dirty="0"/>
                  <a:t>Since </a:t>
                </a:r>
                <a14:m>
                  <m:oMath xmlns:m="http://schemas.openxmlformats.org/officeDocument/2006/math">
                    <m:r>
                      <a:rPr lang="en-GB" sz="1400" b="0" i="1" smtClean="0">
                        <a:latin typeface="Cambria Math"/>
                      </a:rPr>
                      <m:t>𝐴𝐷𝐶</m:t>
                    </m:r>
                  </m:oMath>
                </a14:m>
                <a:r>
                  <a:rPr lang="en-GB" sz="1400" dirty="0"/>
                  <a:t> and </a:t>
                </a:r>
                <a14:m>
                  <m:oMath xmlns:m="http://schemas.openxmlformats.org/officeDocument/2006/math">
                    <m:r>
                      <a:rPr lang="en-GB" sz="1400" b="0" i="1" smtClean="0">
                        <a:latin typeface="Cambria Math"/>
                      </a:rPr>
                      <m:t>𝐴𝐷𝐵</m:t>
                    </m:r>
                  </m:oMath>
                </a14:m>
                <a:r>
                  <a:rPr lang="en-GB" sz="1400" dirty="0"/>
                  <a:t> are congruent triangles, </a:t>
                </a:r>
                <a14:m>
                  <m:oMath xmlns:m="http://schemas.openxmlformats.org/officeDocument/2006/math">
                    <m:r>
                      <a:rPr lang="en-GB" sz="1400" b="0" i="1" smtClean="0">
                        <a:latin typeface="Cambria Math"/>
                      </a:rPr>
                      <m:t>𝐵𝐷</m:t>
                    </m:r>
                    <m:r>
                      <a:rPr lang="en-GB" sz="1400" b="0" i="1" smtClean="0">
                        <a:latin typeface="Cambria Math"/>
                      </a:rPr>
                      <m:t>=</m:t>
                    </m:r>
                    <m:r>
                      <a:rPr lang="en-GB" sz="1400" b="0" i="1" smtClean="0">
                        <a:latin typeface="Cambria Math"/>
                      </a:rPr>
                      <m:t>𝐷𝐶</m:t>
                    </m:r>
                  </m:oMath>
                </a14:m>
                <a:r>
                  <a:rPr lang="en-GB" sz="1400" dirty="0"/>
                  <a:t>.</a:t>
                </a:r>
              </a:p>
              <a:p>
                <a14:m>
                  <m:oMath xmlns:m="http://schemas.openxmlformats.org/officeDocument/2006/math">
                    <m:r>
                      <a:rPr lang="en-GB" sz="1400" b="0" i="1" smtClean="0">
                        <a:latin typeface="Cambria Math"/>
                      </a:rPr>
                      <m:t>𝐵𝐶</m:t>
                    </m:r>
                    <m:r>
                      <a:rPr lang="en-GB" sz="1400" b="0" i="1" smtClean="0">
                        <a:latin typeface="Cambria Math"/>
                      </a:rPr>
                      <m:t>=</m:t>
                    </m:r>
                    <m:r>
                      <a:rPr lang="en-GB" sz="1400" b="0" i="1" smtClean="0">
                        <a:latin typeface="Cambria Math"/>
                      </a:rPr>
                      <m:t>𝐴𝐵</m:t>
                    </m:r>
                  </m:oMath>
                </a14:m>
                <a:r>
                  <a:rPr lang="en-GB" sz="1400" dirty="0"/>
                  <a:t> as </a:t>
                </a:r>
                <a14:m>
                  <m:oMath xmlns:m="http://schemas.openxmlformats.org/officeDocument/2006/math">
                    <m:r>
                      <a:rPr lang="en-GB" sz="1400" b="0" i="1" smtClean="0">
                        <a:latin typeface="Cambria Math"/>
                      </a:rPr>
                      <m:t>𝐴𝐵𝐶</m:t>
                    </m:r>
                  </m:oMath>
                </a14:m>
                <a:r>
                  <a:rPr lang="en-GB" sz="1400" dirty="0"/>
                  <a:t> is equilateral.</a:t>
                </a:r>
              </a:p>
              <a:p>
                <a:r>
                  <a:rPr lang="en-GB" sz="1400" dirty="0"/>
                  <a:t>Therefore </a:t>
                </a:r>
                <a14:m>
                  <m:oMath xmlns:m="http://schemas.openxmlformats.org/officeDocument/2006/math">
                    <m:r>
                      <a:rPr lang="en-GB" sz="1400" b="0" i="1" smtClean="0">
                        <a:latin typeface="Cambria Math"/>
                      </a:rPr>
                      <m:t>𝐵𝐷</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𝐵𝐶</m:t>
                    </m:r>
                    <m:r>
                      <a:rPr lang="en-GB" sz="1400" b="0" i="1" smtClean="0">
                        <a:latin typeface="Cambria Math"/>
                      </a:rPr>
                      <m:t>=</m:t>
                    </m:r>
                    <m:f>
                      <m:fPr>
                        <m:ctrlPr>
                          <a:rPr lang="en-GB" sz="1400" b="0" i="1" smtClean="0">
                            <a:latin typeface="Cambria Math" panose="02040503050406030204" pitchFamily="18" charset="0"/>
                          </a:rPr>
                        </m:ctrlPr>
                      </m:fPr>
                      <m:num>
                        <m:r>
                          <a:rPr lang="en-GB" sz="1400" b="0" i="1" smtClean="0">
                            <a:latin typeface="Cambria Math"/>
                          </a:rPr>
                          <m:t>1</m:t>
                        </m:r>
                      </m:num>
                      <m:den>
                        <m:r>
                          <a:rPr lang="en-GB" sz="1400" b="0" i="1" smtClean="0">
                            <a:latin typeface="Cambria Math"/>
                          </a:rPr>
                          <m:t>2</m:t>
                        </m:r>
                      </m:den>
                    </m:f>
                    <m:r>
                      <a:rPr lang="en-GB" sz="1400" b="0" i="1" smtClean="0">
                        <a:latin typeface="Cambria Math"/>
                      </a:rPr>
                      <m:t>𝐴𝐵</m:t>
                    </m:r>
                  </m:oMath>
                </a14:m>
                <a:endParaRPr lang="en-GB" sz="1400" dirty="0"/>
              </a:p>
            </p:txBody>
          </p:sp>
        </mc:Choice>
        <mc:Fallback xmlns="">
          <p:sp>
            <p:nvSpPr>
              <p:cNvPr id="8" name="TextBox 7"/>
              <p:cNvSpPr txBox="1">
                <a:spLocks noRot="1" noChangeAspect="1" noMove="1" noResize="1" noEditPoints="1" noAdjustHandles="1" noChangeArrowheads="1" noChangeShapeType="1" noTextEdit="1"/>
              </p:cNvSpPr>
              <p:nvPr/>
            </p:nvSpPr>
            <p:spPr>
              <a:xfrm>
                <a:off x="3995936" y="5090864"/>
                <a:ext cx="3240360" cy="1042850"/>
              </a:xfrm>
              <a:prstGeom prst="rect">
                <a:avLst/>
              </a:prstGeom>
              <a:blipFill rotWithShape="1">
                <a:blip r:embed="rId4"/>
                <a:stretch>
                  <a:fillRect l="-187"/>
                </a:stretch>
              </a:blipFill>
            </p:spPr>
            <p:txBody>
              <a:bodyPr/>
              <a:lstStyle/>
              <a:p>
                <a:r>
                  <a:rPr lang="en-GB">
                    <a:noFill/>
                  </a:rPr>
                  <a:t> </a:t>
                </a:r>
              </a:p>
            </p:txBody>
          </p:sp>
        </mc:Fallback>
      </mc:AlternateContent>
      <p:sp>
        <p:nvSpPr>
          <p:cNvPr id="10" name="Rectangle 9"/>
          <p:cNvSpPr/>
          <p:nvPr/>
        </p:nvSpPr>
        <p:spPr>
          <a:xfrm>
            <a:off x="3995936" y="5090864"/>
            <a:ext cx="3240360" cy="104285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1" name="Rectangle 10"/>
          <p:cNvSpPr/>
          <p:nvPr/>
        </p:nvSpPr>
        <p:spPr>
          <a:xfrm>
            <a:off x="395536" y="836712"/>
            <a:ext cx="504056" cy="3600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Q2</a:t>
            </a:r>
          </a:p>
        </p:txBody>
      </p:sp>
      <mc:AlternateContent xmlns:mc="http://schemas.openxmlformats.org/markup-compatibility/2006" xmlns:a14="http://schemas.microsoft.com/office/drawing/2010/main">
        <mc:Choice Requires="a14">
          <p:sp>
            <p:nvSpPr>
              <p:cNvPr id="6" name="TextBox 5"/>
              <p:cNvSpPr txBox="1"/>
              <p:nvPr/>
            </p:nvSpPr>
            <p:spPr>
              <a:xfrm>
                <a:off x="5616116" y="1016732"/>
                <a:ext cx="3060340" cy="1477328"/>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r>
                  <a:rPr lang="en-GB" dirty="0"/>
                  <a:t>We earlier showed </a:t>
                </a:r>
                <a14:m>
                  <m:oMath xmlns:m="http://schemas.openxmlformats.org/officeDocument/2006/math">
                    <m:r>
                      <a:rPr lang="en-GB" b="0" i="1" smtClean="0">
                        <a:latin typeface="Cambria Math"/>
                      </a:rPr>
                      <m:t>𝐴𝐷𝐶</m:t>
                    </m:r>
                  </m:oMath>
                </a14:m>
                <a:r>
                  <a:rPr lang="en-GB" dirty="0"/>
                  <a:t> and </a:t>
                </a:r>
                <a14:m>
                  <m:oMath xmlns:m="http://schemas.openxmlformats.org/officeDocument/2006/math">
                    <m:r>
                      <a:rPr lang="en-GB" b="0" i="1" smtClean="0">
                        <a:latin typeface="Cambria Math"/>
                      </a:rPr>
                      <m:t>𝐴𝐷𝐵</m:t>
                    </m:r>
                  </m:oMath>
                </a14:m>
                <a:r>
                  <a:rPr lang="en-GB" dirty="0"/>
                  <a:t> are congruent, but couldn’t at that point use </a:t>
                </a:r>
                <a14:m>
                  <m:oMath xmlns:m="http://schemas.openxmlformats.org/officeDocument/2006/math">
                    <m:r>
                      <a:rPr lang="en-GB" b="0" i="1" smtClean="0">
                        <a:latin typeface="Cambria Math"/>
                      </a:rPr>
                      <m:t>𝐵𝐷</m:t>
                    </m:r>
                    <m:r>
                      <a:rPr lang="en-GB" b="0" i="1" smtClean="0">
                        <a:latin typeface="Cambria Math"/>
                      </a:rPr>
                      <m:t>=</m:t>
                    </m:r>
                    <m:r>
                      <a:rPr lang="en-GB" b="0" i="1" smtClean="0">
                        <a:latin typeface="Cambria Math"/>
                      </a:rPr>
                      <m:t>𝐷𝐶</m:t>
                    </m:r>
                  </m:oMath>
                </a14:m>
                <a:r>
                  <a:rPr lang="en-GB" dirty="0"/>
                  <a:t> because we couldn’t justify it.</a:t>
                </a:r>
              </a:p>
            </p:txBody>
          </p:sp>
        </mc:Choice>
        <mc:Fallback xmlns="">
          <p:sp>
            <p:nvSpPr>
              <p:cNvPr id="6" name="TextBox 5"/>
              <p:cNvSpPr txBox="1">
                <a:spLocks noRot="1" noChangeAspect="1" noMove="1" noResize="1" noEditPoints="1" noAdjustHandles="1" noChangeArrowheads="1" noChangeShapeType="1" noTextEdit="1"/>
              </p:cNvSpPr>
              <p:nvPr/>
            </p:nvSpPr>
            <p:spPr>
              <a:xfrm>
                <a:off x="5616116" y="1016732"/>
                <a:ext cx="3060340" cy="1477328"/>
              </a:xfrm>
              <a:prstGeom prst="rect">
                <a:avLst/>
              </a:prstGeom>
              <a:blipFill rotWithShape="1">
                <a:blip r:embed="rId5"/>
                <a:stretch>
                  <a:fillRect b="-373"/>
                </a:stretch>
              </a:blipFill>
              <a:effectLst>
                <a:outerShdw blurRad="63500" sx="102000" sy="102000" algn="ctr" rotWithShape="0">
                  <a:prstClr val="black">
                    <a:alpha val="40000"/>
                  </a:prstClr>
                </a:outerShdw>
              </a:effectLst>
            </p:spPr>
            <p:txBody>
              <a:bodyPr/>
              <a:lstStyle/>
              <a:p>
                <a:r>
                  <a:rPr lang="en-GB">
                    <a:noFill/>
                  </a:rPr>
                  <a:t> </a:t>
                </a:r>
              </a:p>
            </p:txBody>
          </p:sp>
        </mc:Fallback>
      </mc:AlternateContent>
    </p:spTree>
    <p:extLst>
      <p:ext uri="{BB962C8B-B14F-4D97-AF65-F5344CB8AC3E}">
        <p14:creationId xmlns:p14="http://schemas.microsoft.com/office/powerpoint/2010/main" val="242013905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childTnLst>
        </p:cTn>
      </p:par>
    </p:tnLst>
    <p:bldLst>
      <p:bldP spid="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38125"/>
            <a:ext cx="6705600" cy="6381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p:nvPr/>
        </p:nvSpPr>
        <p:spPr>
          <a:xfrm>
            <a:off x="366787" y="764704"/>
            <a:ext cx="499219" cy="36004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Q4</a:t>
            </a:r>
          </a:p>
        </p:txBody>
      </p:sp>
      <p:grpSp>
        <p:nvGrpSpPr>
          <p:cNvPr id="4" name="Group 3"/>
          <p:cNvGrpSpPr/>
          <p:nvPr/>
        </p:nvGrpSpPr>
        <p:grpSpPr>
          <a:xfrm>
            <a:off x="0" y="0"/>
            <a:ext cx="9143074" cy="599127"/>
            <a:chOff x="0" y="13335"/>
            <a:chExt cx="9144218" cy="599127"/>
          </a:xfrm>
        </p:grpSpPr>
        <p:sp>
          <p:nvSpPr>
            <p:cNvPr id="5"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Exercises</a:t>
              </a:r>
            </a:p>
          </p:txBody>
        </p:sp>
        <p:cxnSp>
          <p:nvCxnSpPr>
            <p:cNvPr id="6" name="Straight Connector 5"/>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2" name="TextBox 1"/>
          <p:cNvSpPr txBox="1"/>
          <p:nvPr/>
        </p:nvSpPr>
        <p:spPr>
          <a:xfrm>
            <a:off x="2483768" y="4725144"/>
            <a:ext cx="3168352" cy="954107"/>
          </a:xfrm>
          <a:prstGeom prst="rect">
            <a:avLst/>
          </a:prstGeom>
          <a:noFill/>
        </p:spPr>
        <p:txBody>
          <a:bodyPr wrap="square" rtlCol="0">
            <a:spAutoFit/>
          </a:bodyPr>
          <a:lstStyle/>
          <a:p>
            <a:r>
              <a:rPr lang="en-GB" sz="1400" b="1" i="1" dirty="0"/>
              <a:t>BC = CE </a:t>
            </a:r>
            <a:r>
              <a:rPr lang="en-GB" sz="1400" b="1" dirty="0"/>
              <a:t>equal  sides</a:t>
            </a:r>
          </a:p>
          <a:p>
            <a:r>
              <a:rPr lang="en-GB" sz="1400" b="1" i="1" dirty="0"/>
              <a:t>CF = CD </a:t>
            </a:r>
            <a:r>
              <a:rPr lang="en-GB" sz="1400" b="1" dirty="0"/>
              <a:t>equal sides</a:t>
            </a:r>
          </a:p>
          <a:p>
            <a:r>
              <a:rPr lang="en-GB" sz="1400" b="1" i="1" dirty="0"/>
              <a:t>BCF = DCE </a:t>
            </a:r>
            <a:r>
              <a:rPr lang="en-GB" sz="1400" b="1" dirty="0"/>
              <a:t>= 150</a:t>
            </a:r>
            <a:r>
              <a:rPr lang="en-GB" sz="1400" b="1" baseline="30000" dirty="0"/>
              <a:t>o</a:t>
            </a:r>
            <a:endParaRPr lang="en-GB" sz="1400" b="1" dirty="0"/>
          </a:p>
          <a:p>
            <a:r>
              <a:rPr lang="en-GB" sz="1400" b="1" i="1" dirty="0"/>
              <a:t>BFC</a:t>
            </a:r>
            <a:r>
              <a:rPr lang="en-GB" sz="1400" b="1" dirty="0"/>
              <a:t> is congruent to </a:t>
            </a:r>
            <a:r>
              <a:rPr lang="en-GB" sz="1400" b="1" i="1" dirty="0"/>
              <a:t>ECD </a:t>
            </a:r>
            <a:r>
              <a:rPr lang="en-GB" sz="1400" b="1" dirty="0"/>
              <a:t> by SAS.</a:t>
            </a:r>
          </a:p>
        </p:txBody>
      </p:sp>
      <p:sp>
        <p:nvSpPr>
          <p:cNvPr id="7" name="TextBox 6"/>
          <p:cNvSpPr txBox="1"/>
          <p:nvPr/>
        </p:nvSpPr>
        <p:spPr>
          <a:xfrm>
            <a:off x="3605057" y="6165304"/>
            <a:ext cx="4464496" cy="523220"/>
          </a:xfrm>
          <a:prstGeom prst="rect">
            <a:avLst/>
          </a:prstGeom>
          <a:noFill/>
        </p:spPr>
        <p:txBody>
          <a:bodyPr wrap="square" rtlCol="0">
            <a:spAutoFit/>
          </a:bodyPr>
          <a:lstStyle/>
          <a:p>
            <a:r>
              <a:rPr lang="en-GB" sz="1400" b="1" dirty="0"/>
              <a:t>So</a:t>
            </a:r>
            <a:r>
              <a:rPr lang="en-GB" sz="1400" b="1" i="1" dirty="0"/>
              <a:t> BF=ED (</a:t>
            </a:r>
            <a:r>
              <a:rPr lang="en-GB" sz="1400" b="1" dirty="0"/>
              <a:t>congruent triangles)</a:t>
            </a:r>
          </a:p>
          <a:p>
            <a:r>
              <a:rPr lang="en-GB" sz="1400" b="1" i="1" dirty="0"/>
              <a:t>BF = EG </a:t>
            </a:r>
            <a:r>
              <a:rPr lang="en-GB" sz="1400" b="1" dirty="0"/>
              <a:t>( </a:t>
            </a:r>
            <a:r>
              <a:rPr lang="en-GB" sz="1400" b="1" dirty="0" err="1"/>
              <a:t>opp</a:t>
            </a:r>
            <a:r>
              <a:rPr lang="en-GB" sz="1400" b="1" dirty="0"/>
              <a:t> sides of parallelogram)</a:t>
            </a:r>
          </a:p>
        </p:txBody>
      </p:sp>
      <p:sp>
        <p:nvSpPr>
          <p:cNvPr id="8" name="TextBox 7"/>
          <p:cNvSpPr txBox="1"/>
          <p:nvPr/>
        </p:nvSpPr>
        <p:spPr>
          <a:xfrm>
            <a:off x="7461176" y="6270566"/>
            <a:ext cx="463624" cy="307777"/>
          </a:xfrm>
          <a:prstGeom prst="rect">
            <a:avLst/>
          </a:prstGeom>
          <a:noFill/>
        </p:spPr>
        <p:txBody>
          <a:bodyPr wrap="square" rtlCol="0">
            <a:spAutoFit/>
          </a:bodyPr>
          <a:lstStyle/>
          <a:p>
            <a:r>
              <a:rPr lang="en-GB" sz="1400" b="1" dirty="0"/>
              <a:t>(2)</a:t>
            </a:r>
          </a:p>
        </p:txBody>
      </p:sp>
      <p:sp>
        <p:nvSpPr>
          <p:cNvPr id="11" name="Rectangle 10"/>
          <p:cNvSpPr/>
          <p:nvPr/>
        </p:nvSpPr>
        <p:spPr>
          <a:xfrm>
            <a:off x="3605057" y="6093296"/>
            <a:ext cx="3271199" cy="64269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351520095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1"/>
                                        </p:tgtEl>
                                      </p:cBhvr>
                                    </p:animEffect>
                                    <p:set>
                                      <p:cBhvr>
                                        <p:cTn id="7" dur="1" fill="hold">
                                          <p:stCondLst>
                                            <p:cond delay="49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childTnLst>
        </p:cTn>
      </p:par>
    </p:tnLst>
    <p:bldLst>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0" y="0"/>
            <a:ext cx="9143074" cy="599127"/>
            <a:chOff x="0" y="13335"/>
            <a:chExt cx="9144218" cy="599127"/>
          </a:xfrm>
        </p:grpSpPr>
        <p:sp>
          <p:nvSpPr>
            <p:cNvPr id="5"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Similarity</a:t>
              </a:r>
            </a:p>
          </p:txBody>
        </p:sp>
        <p:cxnSp>
          <p:nvCxnSpPr>
            <p:cNvPr id="6" name="Straight Connector 5"/>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2" name="Right Triangle 1"/>
          <p:cNvSpPr/>
          <p:nvPr/>
        </p:nvSpPr>
        <p:spPr>
          <a:xfrm>
            <a:off x="899592" y="1700808"/>
            <a:ext cx="2520280" cy="1468969"/>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ight Triangle 6"/>
          <p:cNvSpPr/>
          <p:nvPr/>
        </p:nvSpPr>
        <p:spPr>
          <a:xfrm>
            <a:off x="4427984" y="1412776"/>
            <a:ext cx="4176818" cy="2376264"/>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467544" y="2204864"/>
            <a:ext cx="432048" cy="369332"/>
          </a:xfrm>
          <a:prstGeom prst="rect">
            <a:avLst/>
          </a:prstGeom>
          <a:noFill/>
        </p:spPr>
        <p:txBody>
          <a:bodyPr wrap="square" rtlCol="0">
            <a:spAutoFit/>
          </a:bodyPr>
          <a:lstStyle/>
          <a:p>
            <a:r>
              <a:rPr lang="en-GB" dirty="0"/>
              <a:t>5</a:t>
            </a:r>
          </a:p>
        </p:txBody>
      </p:sp>
      <p:sp>
        <p:nvSpPr>
          <p:cNvPr id="9" name="TextBox 8"/>
          <p:cNvSpPr txBox="1"/>
          <p:nvPr/>
        </p:nvSpPr>
        <p:spPr>
          <a:xfrm>
            <a:off x="1836943" y="3208365"/>
            <a:ext cx="432048" cy="369332"/>
          </a:xfrm>
          <a:prstGeom prst="rect">
            <a:avLst/>
          </a:prstGeom>
          <a:noFill/>
        </p:spPr>
        <p:txBody>
          <a:bodyPr wrap="square" rtlCol="0">
            <a:spAutoFit/>
          </a:bodyPr>
          <a:lstStyle/>
          <a:p>
            <a:r>
              <a:rPr lang="en-GB" dirty="0"/>
              <a:t>8</a:t>
            </a:r>
          </a:p>
        </p:txBody>
      </p:sp>
      <p:sp>
        <p:nvSpPr>
          <p:cNvPr id="10" name="TextBox 9"/>
          <p:cNvSpPr txBox="1"/>
          <p:nvPr/>
        </p:nvSpPr>
        <p:spPr>
          <a:xfrm>
            <a:off x="6156176" y="3861048"/>
            <a:ext cx="432048" cy="369332"/>
          </a:xfrm>
          <a:prstGeom prst="rect">
            <a:avLst/>
          </a:prstGeom>
          <a:noFill/>
        </p:spPr>
        <p:txBody>
          <a:bodyPr wrap="square" rtlCol="0">
            <a:spAutoFit/>
          </a:bodyPr>
          <a:lstStyle/>
          <a:p>
            <a:r>
              <a:rPr lang="en-GB" dirty="0"/>
              <a:t>12</a:t>
            </a:r>
          </a:p>
        </p:txBody>
      </p:sp>
      <p:sp>
        <p:nvSpPr>
          <p:cNvPr id="11" name="TextBox 10"/>
          <p:cNvSpPr txBox="1"/>
          <p:nvPr/>
        </p:nvSpPr>
        <p:spPr>
          <a:xfrm>
            <a:off x="3779912" y="2472363"/>
            <a:ext cx="576064" cy="369332"/>
          </a:xfrm>
          <a:prstGeom prst="rect">
            <a:avLst/>
          </a:prstGeom>
          <a:noFill/>
        </p:spPr>
        <p:txBody>
          <a:bodyPr wrap="square" rtlCol="0">
            <a:spAutoFit/>
          </a:bodyPr>
          <a:lstStyle/>
          <a:p>
            <a:r>
              <a:rPr lang="en-GB" dirty="0"/>
              <a:t>7.5</a:t>
            </a:r>
          </a:p>
        </p:txBody>
      </p:sp>
      <p:sp>
        <p:nvSpPr>
          <p:cNvPr id="12" name="TextBox 11"/>
          <p:cNvSpPr txBox="1"/>
          <p:nvPr/>
        </p:nvSpPr>
        <p:spPr>
          <a:xfrm>
            <a:off x="6167396" y="951111"/>
            <a:ext cx="2592288" cy="923330"/>
          </a:xfrm>
          <a:prstGeom prst="rect">
            <a:avLst/>
          </a:prstGeom>
          <a:noFill/>
        </p:spPr>
        <p:txBody>
          <a:bodyPr wrap="square" rtlCol="0">
            <a:spAutoFit/>
          </a:bodyPr>
          <a:lstStyle/>
          <a:p>
            <a:r>
              <a:rPr lang="en-GB" dirty="0"/>
              <a:t>These two triangles are similar. What is the missing length, and why?</a:t>
            </a:r>
          </a:p>
        </p:txBody>
      </p:sp>
      <p:sp>
        <p:nvSpPr>
          <p:cNvPr id="13" name="Rectangle 12"/>
          <p:cNvSpPr/>
          <p:nvPr/>
        </p:nvSpPr>
        <p:spPr>
          <a:xfrm>
            <a:off x="3779912" y="2409647"/>
            <a:ext cx="576064" cy="43204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4" name="TextBox 13"/>
          <p:cNvSpPr txBox="1"/>
          <p:nvPr/>
        </p:nvSpPr>
        <p:spPr>
          <a:xfrm>
            <a:off x="717918" y="4571836"/>
            <a:ext cx="6336704" cy="369332"/>
          </a:xfrm>
          <a:prstGeom prst="rect">
            <a:avLst/>
          </a:prstGeom>
          <a:noFill/>
        </p:spPr>
        <p:txBody>
          <a:bodyPr wrap="square" rtlCol="0">
            <a:spAutoFit/>
          </a:bodyPr>
          <a:lstStyle/>
          <a:p>
            <a:r>
              <a:rPr lang="en-GB" dirty="0"/>
              <a:t>There’s two ways we could solve this:</a:t>
            </a:r>
          </a:p>
        </p:txBody>
      </p:sp>
      <mc:AlternateContent xmlns:mc="http://schemas.openxmlformats.org/markup-compatibility/2006" xmlns:a14="http://schemas.microsoft.com/office/drawing/2010/main">
        <mc:Choice Requires="a14">
          <p:sp>
            <p:nvSpPr>
              <p:cNvPr id="15" name="TextBox 14"/>
              <p:cNvSpPr txBox="1"/>
              <p:nvPr/>
            </p:nvSpPr>
            <p:spPr>
              <a:xfrm>
                <a:off x="792826" y="5085184"/>
                <a:ext cx="3059093" cy="1449308"/>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dirty="0"/>
                  <a:t>The ratio of the left side and bottom side is the same in both cases, i.e.:</a:t>
                </a:r>
              </a:p>
              <a:p>
                <a:pPr/>
                <a14:m>
                  <m:oMathPara xmlns:m="http://schemas.openxmlformats.org/officeDocument/2006/math">
                    <m:oMathParaPr>
                      <m:jc m:val="centerGroup"/>
                    </m:oMathParaPr>
                    <m:oMath xmlns:m="http://schemas.openxmlformats.org/officeDocument/2006/math">
                      <m:f>
                        <m:fPr>
                          <m:ctrlPr>
                            <a:rPr lang="en-GB" b="0" i="1" smtClean="0">
                              <a:latin typeface="Cambria Math" panose="02040503050406030204" pitchFamily="18" charset="0"/>
                            </a:rPr>
                          </m:ctrlPr>
                        </m:fPr>
                        <m:num>
                          <m:r>
                            <a:rPr lang="en-GB" b="0" i="1" smtClean="0">
                              <a:latin typeface="Cambria Math"/>
                            </a:rPr>
                            <m:t>5</m:t>
                          </m:r>
                        </m:num>
                        <m:den>
                          <m:r>
                            <a:rPr lang="en-GB" b="0" i="1" smtClean="0">
                              <a:latin typeface="Cambria Math"/>
                            </a:rPr>
                            <m:t>8</m:t>
                          </m:r>
                        </m:den>
                      </m:f>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𝑥</m:t>
                          </m:r>
                        </m:num>
                        <m:den>
                          <m:r>
                            <a:rPr lang="en-GB" b="0" i="1" smtClean="0">
                              <a:latin typeface="Cambria Math"/>
                            </a:rPr>
                            <m:t>12</m:t>
                          </m:r>
                        </m:den>
                      </m:f>
                    </m:oMath>
                  </m:oMathPara>
                </a14:m>
                <a:endParaRPr lang="en-GB" dirty="0"/>
              </a:p>
            </p:txBody>
          </p:sp>
        </mc:Choice>
        <mc:Fallback xmlns="">
          <p:sp>
            <p:nvSpPr>
              <p:cNvPr id="15" name="TextBox 14"/>
              <p:cNvSpPr txBox="1">
                <a:spLocks noRot="1" noChangeAspect="1" noMove="1" noResize="1" noEditPoints="1" noAdjustHandles="1" noChangeArrowheads="1" noChangeShapeType="1" noTextEdit="1"/>
              </p:cNvSpPr>
              <p:nvPr/>
            </p:nvSpPr>
            <p:spPr>
              <a:xfrm>
                <a:off x="792826" y="5085184"/>
                <a:ext cx="3059093" cy="1449308"/>
              </a:xfrm>
              <a:prstGeom prst="rect">
                <a:avLst/>
              </a:prstGeom>
              <a:blipFill rotWithShape="1">
                <a:blip r:embed="rId2"/>
                <a:stretch>
                  <a:fillRect l="-1186" t="-124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6" name="TextBox 15"/>
              <p:cNvSpPr txBox="1"/>
              <p:nvPr/>
            </p:nvSpPr>
            <p:spPr>
              <a:xfrm>
                <a:off x="4355976" y="5085184"/>
                <a:ext cx="3816424" cy="1560299"/>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dirty="0"/>
                  <a:t>Find scale factor: </a:t>
                </a:r>
                <a14:m>
                  <m:oMath xmlns:m="http://schemas.openxmlformats.org/officeDocument/2006/math">
                    <m:f>
                      <m:fPr>
                        <m:ctrlPr>
                          <a:rPr lang="en-GB" b="0" i="1" smtClean="0">
                            <a:latin typeface="Cambria Math" panose="02040503050406030204" pitchFamily="18" charset="0"/>
                          </a:rPr>
                        </m:ctrlPr>
                      </m:fPr>
                      <m:num>
                        <m:r>
                          <a:rPr lang="en-GB" b="0" i="1" smtClean="0">
                            <a:latin typeface="Cambria Math" panose="02040503050406030204" pitchFamily="18" charset="0"/>
                          </a:rPr>
                          <m:t>12</m:t>
                        </m:r>
                      </m:num>
                      <m:den>
                        <m:r>
                          <a:rPr lang="en-GB" b="0" i="1" smtClean="0">
                            <a:latin typeface="Cambria Math" panose="02040503050406030204" pitchFamily="18" charset="0"/>
                          </a:rPr>
                          <m:t>8</m:t>
                        </m:r>
                      </m:den>
                    </m:f>
                  </m:oMath>
                </a14:m>
                <a:endParaRPr lang="en-GB" dirty="0"/>
              </a:p>
              <a:p>
                <a:r>
                  <a:rPr lang="en-GB" dirty="0"/>
                  <a:t>Then multiply or divide other sides by scale factor as appropriate.</a:t>
                </a:r>
              </a:p>
              <a:p>
                <a:pPr/>
                <a14:m>
                  <m:oMathPara xmlns:m="http://schemas.openxmlformats.org/officeDocument/2006/math">
                    <m:oMathParaPr>
                      <m:jc m:val="centerGroup"/>
                    </m:oMathParaPr>
                    <m:oMath xmlns:m="http://schemas.openxmlformats.org/officeDocument/2006/math">
                      <m:r>
                        <a:rPr lang="en-GB" b="0" i="1" smtClean="0">
                          <a:latin typeface="Cambria Math" panose="02040503050406030204" pitchFamily="18" charset="0"/>
                        </a:rPr>
                        <m:t>𝑥</m:t>
                      </m:r>
                      <m:r>
                        <a:rPr lang="en-GB" b="0" i="1" smtClean="0">
                          <a:latin typeface="Cambria Math" panose="02040503050406030204" pitchFamily="18" charset="0"/>
                        </a:rPr>
                        <m:t>=5×</m:t>
                      </m:r>
                      <m:f>
                        <m:fPr>
                          <m:ctrlPr>
                            <a:rPr lang="en-GB" b="0" i="1" smtClean="0">
                              <a:latin typeface="Cambria Math" panose="02040503050406030204" pitchFamily="18" charset="0"/>
                            </a:rPr>
                          </m:ctrlPr>
                        </m:fPr>
                        <m:num>
                          <m:r>
                            <a:rPr lang="en-GB" b="0" i="1" smtClean="0">
                              <a:latin typeface="Cambria Math"/>
                            </a:rPr>
                            <m:t>12</m:t>
                          </m:r>
                        </m:num>
                        <m:den>
                          <m:r>
                            <a:rPr lang="en-GB" b="0" i="1" smtClean="0">
                              <a:latin typeface="Cambria Math"/>
                            </a:rPr>
                            <m:t>8</m:t>
                          </m:r>
                        </m:den>
                      </m:f>
                    </m:oMath>
                  </m:oMathPara>
                </a14:m>
                <a:endParaRPr lang="en-GB" dirty="0"/>
              </a:p>
            </p:txBody>
          </p:sp>
        </mc:Choice>
        <mc:Fallback xmlns="">
          <p:sp>
            <p:nvSpPr>
              <p:cNvPr id="16" name="TextBox 15"/>
              <p:cNvSpPr txBox="1">
                <a:spLocks noRot="1" noChangeAspect="1" noMove="1" noResize="1" noEditPoints="1" noAdjustHandles="1" noChangeArrowheads="1" noChangeShapeType="1" noTextEdit="1"/>
              </p:cNvSpPr>
              <p:nvPr/>
            </p:nvSpPr>
            <p:spPr>
              <a:xfrm>
                <a:off x="4355976" y="5085184"/>
                <a:ext cx="3816424" cy="1560299"/>
              </a:xfrm>
              <a:prstGeom prst="rect">
                <a:avLst/>
              </a:prstGeom>
              <a:blipFill rotWithShape="0">
                <a:blip r:embed="rId3"/>
                <a:stretch>
                  <a:fillRect l="-1111"/>
                </a:stretch>
              </a:blipFill>
            </p:spPr>
            <p:txBody>
              <a:bodyPr/>
              <a:lstStyle/>
              <a:p>
                <a:r>
                  <a:rPr lang="en-GB">
                    <a:noFill/>
                  </a:rPr>
                  <a:t> </a:t>
                </a:r>
              </a:p>
            </p:txBody>
          </p:sp>
        </mc:Fallback>
      </mc:AlternateContent>
    </p:spTree>
    <p:extLst>
      <p:ext uri="{BB962C8B-B14F-4D97-AF65-F5344CB8AC3E}">
        <p14:creationId xmlns:p14="http://schemas.microsoft.com/office/powerpoint/2010/main" val="96162988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3"/>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3"/>
                                        </p:tgtEl>
                                      </p:cBhvr>
                                    </p:animEffect>
                                    <p:set>
                                      <p:cBhvr>
                                        <p:cTn id="7" dur="1" fill="hold">
                                          <p:stCondLst>
                                            <p:cond delay="499"/>
                                          </p:stCondLst>
                                        </p:cTn>
                                        <p:tgtEl>
                                          <p:spTgt spid="13"/>
                                        </p:tgtEl>
                                        <p:attrNameLst>
                                          <p:attrName>style.visibility</p:attrName>
                                        </p:attrNameLst>
                                      </p:cBhvr>
                                      <p:to>
                                        <p:strVal val="hidden"/>
                                      </p:to>
                                    </p:set>
                                  </p:childTnLst>
                                </p:cTn>
                              </p:par>
                              <p:par>
                                <p:cTn id="8" presetID="22" presetClass="entr" presetSubtype="4"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wipe(down)">
                                      <p:cBhvr>
                                        <p:cTn id="10" dur="500"/>
                                        <p:tgtEl>
                                          <p:spTgt spid="14"/>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wipe(down)">
                                      <p:cBhvr>
                                        <p:cTn id="13" dur="500"/>
                                        <p:tgtEl>
                                          <p:spTgt spid="15"/>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wipe(down)">
                                      <p:cBhvr>
                                        <p:cTn id="16" dur="500"/>
                                        <p:tgtEl>
                                          <p:spTgt spid="16"/>
                                        </p:tgtEl>
                                      </p:cBhvr>
                                    </p:animEffect>
                                  </p:childTnLst>
                                </p:cTn>
                              </p:par>
                            </p:childTnLst>
                          </p:cTn>
                        </p:par>
                      </p:childTnLst>
                    </p:cTn>
                  </p:par>
                </p:childTnLst>
              </p:cTn>
              <p:nextCondLst>
                <p:cond evt="onClick" delay="0">
                  <p:tgtEl>
                    <p:spTgt spid="13"/>
                  </p:tgtEl>
                </p:cond>
              </p:nextCondLst>
            </p:seq>
          </p:childTnLst>
        </p:cTn>
      </p:par>
    </p:tnLst>
    <p:bldLst>
      <p:bldP spid="13" grpId="0" animBg="1"/>
      <p:bldP spid="14" grpId="0"/>
      <p:bldP spid="15" grpId="0" animBg="1"/>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err="1"/>
                <a:t>Quickfire</a:t>
              </a:r>
              <a:r>
                <a:rPr lang="en-GB" sz="3200" dirty="0"/>
                <a:t> Examples</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251520" y="764704"/>
            <a:ext cx="8891336" cy="369332"/>
          </a:xfrm>
          <a:prstGeom prst="rect">
            <a:avLst/>
          </a:prstGeom>
          <a:noFill/>
        </p:spPr>
        <p:txBody>
          <a:bodyPr wrap="square" rtlCol="0">
            <a:spAutoFit/>
          </a:bodyPr>
          <a:lstStyle/>
          <a:p>
            <a:r>
              <a:rPr lang="en-GB" dirty="0"/>
              <a:t>Given that the shapes are similar, find the missing side (the first 3 can be done in your head).</a:t>
            </a:r>
          </a:p>
        </p:txBody>
      </p:sp>
      <p:sp>
        <p:nvSpPr>
          <p:cNvPr id="6" name="Freeform 5"/>
          <p:cNvSpPr/>
          <p:nvPr/>
        </p:nvSpPr>
        <p:spPr>
          <a:xfrm>
            <a:off x="611560" y="1523999"/>
            <a:ext cx="2111828" cy="1175657"/>
          </a:xfrm>
          <a:custGeom>
            <a:avLst/>
            <a:gdLst>
              <a:gd name="connsiteX0" fmla="*/ 0 w 2111828"/>
              <a:gd name="connsiteY0" fmla="*/ 1175657 h 1175657"/>
              <a:gd name="connsiteX1" fmla="*/ 2111828 w 2111828"/>
              <a:gd name="connsiteY1" fmla="*/ 664029 h 1175657"/>
              <a:gd name="connsiteX2" fmla="*/ 1164771 w 2111828"/>
              <a:gd name="connsiteY2" fmla="*/ 0 h 1175657"/>
              <a:gd name="connsiteX3" fmla="*/ 0 w 2111828"/>
              <a:gd name="connsiteY3" fmla="*/ 1175657 h 1175657"/>
            </a:gdLst>
            <a:ahLst/>
            <a:cxnLst>
              <a:cxn ang="0">
                <a:pos x="connsiteX0" y="connsiteY0"/>
              </a:cxn>
              <a:cxn ang="0">
                <a:pos x="connsiteX1" y="connsiteY1"/>
              </a:cxn>
              <a:cxn ang="0">
                <a:pos x="connsiteX2" y="connsiteY2"/>
              </a:cxn>
              <a:cxn ang="0">
                <a:pos x="connsiteX3" y="connsiteY3"/>
              </a:cxn>
            </a:cxnLst>
            <a:rect l="l" t="t" r="r" b="b"/>
            <a:pathLst>
              <a:path w="2111828" h="1175657">
                <a:moveTo>
                  <a:pt x="0" y="1175657"/>
                </a:moveTo>
                <a:lnTo>
                  <a:pt x="2111828" y="664029"/>
                </a:lnTo>
                <a:lnTo>
                  <a:pt x="1164771" y="0"/>
                </a:lnTo>
                <a:lnTo>
                  <a:pt x="0" y="1175657"/>
                </a:lnTo>
                <a:close/>
              </a:path>
            </a:pathLst>
          </a:cu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 name="Freeform 6"/>
          <p:cNvSpPr/>
          <p:nvPr/>
        </p:nvSpPr>
        <p:spPr>
          <a:xfrm>
            <a:off x="2723388" y="1684411"/>
            <a:ext cx="1584176" cy="854831"/>
          </a:xfrm>
          <a:custGeom>
            <a:avLst/>
            <a:gdLst>
              <a:gd name="connsiteX0" fmla="*/ 0 w 2111828"/>
              <a:gd name="connsiteY0" fmla="*/ 1175657 h 1175657"/>
              <a:gd name="connsiteX1" fmla="*/ 2111828 w 2111828"/>
              <a:gd name="connsiteY1" fmla="*/ 664029 h 1175657"/>
              <a:gd name="connsiteX2" fmla="*/ 1164771 w 2111828"/>
              <a:gd name="connsiteY2" fmla="*/ 0 h 1175657"/>
              <a:gd name="connsiteX3" fmla="*/ 0 w 2111828"/>
              <a:gd name="connsiteY3" fmla="*/ 1175657 h 1175657"/>
            </a:gdLst>
            <a:ahLst/>
            <a:cxnLst>
              <a:cxn ang="0">
                <a:pos x="connsiteX0" y="connsiteY0"/>
              </a:cxn>
              <a:cxn ang="0">
                <a:pos x="connsiteX1" y="connsiteY1"/>
              </a:cxn>
              <a:cxn ang="0">
                <a:pos x="connsiteX2" y="connsiteY2"/>
              </a:cxn>
              <a:cxn ang="0">
                <a:pos x="connsiteX3" y="connsiteY3"/>
              </a:cxn>
            </a:cxnLst>
            <a:rect l="l" t="t" r="r" b="b"/>
            <a:pathLst>
              <a:path w="2111828" h="1175657">
                <a:moveTo>
                  <a:pt x="0" y="1175657"/>
                </a:moveTo>
                <a:lnTo>
                  <a:pt x="2111828" y="664029"/>
                </a:lnTo>
                <a:lnTo>
                  <a:pt x="1164771" y="0"/>
                </a:lnTo>
                <a:lnTo>
                  <a:pt x="0" y="1175657"/>
                </a:lnTo>
                <a:close/>
              </a:path>
            </a:pathLst>
          </a:cu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 name="TextBox 7"/>
          <p:cNvSpPr txBox="1"/>
          <p:nvPr/>
        </p:nvSpPr>
        <p:spPr>
          <a:xfrm>
            <a:off x="899592" y="1684411"/>
            <a:ext cx="432048" cy="369332"/>
          </a:xfrm>
          <a:prstGeom prst="rect">
            <a:avLst/>
          </a:prstGeom>
          <a:noFill/>
        </p:spPr>
        <p:txBody>
          <a:bodyPr wrap="square" rtlCol="0">
            <a:spAutoFit/>
          </a:bodyPr>
          <a:lstStyle/>
          <a:p>
            <a:r>
              <a:rPr lang="en-GB" dirty="0"/>
              <a:t>10</a:t>
            </a:r>
          </a:p>
        </p:txBody>
      </p:sp>
      <p:sp>
        <p:nvSpPr>
          <p:cNvPr id="9" name="TextBox 8"/>
          <p:cNvSpPr txBox="1"/>
          <p:nvPr/>
        </p:nvSpPr>
        <p:spPr>
          <a:xfrm>
            <a:off x="1667474" y="2354576"/>
            <a:ext cx="432048" cy="369332"/>
          </a:xfrm>
          <a:prstGeom prst="rect">
            <a:avLst/>
          </a:prstGeom>
          <a:noFill/>
        </p:spPr>
        <p:txBody>
          <a:bodyPr wrap="square" rtlCol="0">
            <a:spAutoFit/>
          </a:bodyPr>
          <a:lstStyle/>
          <a:p>
            <a:r>
              <a:rPr lang="en-GB" dirty="0"/>
              <a:t>15</a:t>
            </a:r>
          </a:p>
        </p:txBody>
      </p:sp>
      <p:sp>
        <p:nvSpPr>
          <p:cNvPr id="10" name="TextBox 9"/>
          <p:cNvSpPr txBox="1"/>
          <p:nvPr/>
        </p:nvSpPr>
        <p:spPr>
          <a:xfrm>
            <a:off x="3481331" y="2330324"/>
            <a:ext cx="432048" cy="369332"/>
          </a:xfrm>
          <a:prstGeom prst="rect">
            <a:avLst/>
          </a:prstGeom>
          <a:noFill/>
        </p:spPr>
        <p:txBody>
          <a:bodyPr wrap="square" rtlCol="0">
            <a:spAutoFit/>
          </a:bodyPr>
          <a:lstStyle/>
          <a:p>
            <a:r>
              <a:rPr lang="en-GB" dirty="0"/>
              <a:t>18</a:t>
            </a:r>
          </a:p>
        </p:txBody>
      </p:sp>
      <p:sp>
        <p:nvSpPr>
          <p:cNvPr id="11" name="TextBox 10"/>
          <p:cNvSpPr txBox="1"/>
          <p:nvPr/>
        </p:nvSpPr>
        <p:spPr>
          <a:xfrm>
            <a:off x="2879812" y="1728734"/>
            <a:ext cx="432048" cy="369332"/>
          </a:xfrm>
          <a:prstGeom prst="rect">
            <a:avLst/>
          </a:prstGeom>
          <a:noFill/>
        </p:spPr>
        <p:txBody>
          <a:bodyPr wrap="square" rtlCol="0">
            <a:spAutoFit/>
          </a:bodyPr>
          <a:lstStyle/>
          <a:p>
            <a:r>
              <a:rPr lang="en-GB" dirty="0"/>
              <a:t>12</a:t>
            </a:r>
          </a:p>
        </p:txBody>
      </p:sp>
      <p:sp>
        <p:nvSpPr>
          <p:cNvPr id="12" name="Rectangle 11"/>
          <p:cNvSpPr/>
          <p:nvPr/>
        </p:nvSpPr>
        <p:spPr>
          <a:xfrm>
            <a:off x="2979776" y="1728734"/>
            <a:ext cx="332084" cy="32500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3" name="Isosceles Triangle 12"/>
          <p:cNvSpPr/>
          <p:nvPr/>
        </p:nvSpPr>
        <p:spPr>
          <a:xfrm>
            <a:off x="5580112" y="1461555"/>
            <a:ext cx="1296144" cy="1544961"/>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4" name="Isosceles Triangle 13"/>
          <p:cNvSpPr/>
          <p:nvPr/>
        </p:nvSpPr>
        <p:spPr>
          <a:xfrm>
            <a:off x="6892888" y="1196753"/>
            <a:ext cx="1783567" cy="2079814"/>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5" name="TextBox 14"/>
          <p:cNvSpPr txBox="1"/>
          <p:nvPr/>
        </p:nvSpPr>
        <p:spPr>
          <a:xfrm>
            <a:off x="6012160" y="3006516"/>
            <a:ext cx="432048" cy="369332"/>
          </a:xfrm>
          <a:prstGeom prst="rect">
            <a:avLst/>
          </a:prstGeom>
          <a:noFill/>
        </p:spPr>
        <p:txBody>
          <a:bodyPr wrap="square" rtlCol="0">
            <a:spAutoFit/>
          </a:bodyPr>
          <a:lstStyle/>
          <a:p>
            <a:r>
              <a:rPr lang="en-GB" dirty="0"/>
              <a:t>15</a:t>
            </a:r>
          </a:p>
        </p:txBody>
      </p:sp>
      <p:sp>
        <p:nvSpPr>
          <p:cNvPr id="16" name="TextBox 15"/>
          <p:cNvSpPr txBox="1"/>
          <p:nvPr/>
        </p:nvSpPr>
        <p:spPr>
          <a:xfrm>
            <a:off x="7568647" y="3277844"/>
            <a:ext cx="432048" cy="369332"/>
          </a:xfrm>
          <a:prstGeom prst="rect">
            <a:avLst/>
          </a:prstGeom>
          <a:noFill/>
        </p:spPr>
        <p:txBody>
          <a:bodyPr wrap="square" rtlCol="0">
            <a:spAutoFit/>
          </a:bodyPr>
          <a:lstStyle/>
          <a:p>
            <a:r>
              <a:rPr lang="en-GB" dirty="0"/>
              <a:t>20</a:t>
            </a:r>
          </a:p>
        </p:txBody>
      </p:sp>
      <p:sp>
        <p:nvSpPr>
          <p:cNvPr id="17" name="TextBox 16"/>
          <p:cNvSpPr txBox="1"/>
          <p:nvPr/>
        </p:nvSpPr>
        <p:spPr>
          <a:xfrm>
            <a:off x="5436096" y="1927161"/>
            <a:ext cx="432048" cy="369332"/>
          </a:xfrm>
          <a:prstGeom prst="rect">
            <a:avLst/>
          </a:prstGeom>
          <a:noFill/>
        </p:spPr>
        <p:txBody>
          <a:bodyPr wrap="square" rtlCol="0">
            <a:spAutoFit/>
          </a:bodyPr>
          <a:lstStyle/>
          <a:p>
            <a:r>
              <a:rPr lang="en-GB" dirty="0"/>
              <a:t>24</a:t>
            </a:r>
          </a:p>
        </p:txBody>
      </p:sp>
      <p:sp>
        <p:nvSpPr>
          <p:cNvPr id="18" name="TextBox 17"/>
          <p:cNvSpPr txBox="1"/>
          <p:nvPr/>
        </p:nvSpPr>
        <p:spPr>
          <a:xfrm>
            <a:off x="6919595" y="1864703"/>
            <a:ext cx="432048" cy="369332"/>
          </a:xfrm>
          <a:prstGeom prst="rect">
            <a:avLst/>
          </a:prstGeom>
          <a:noFill/>
        </p:spPr>
        <p:txBody>
          <a:bodyPr wrap="square" rtlCol="0">
            <a:spAutoFit/>
          </a:bodyPr>
          <a:lstStyle/>
          <a:p>
            <a:r>
              <a:rPr lang="en-GB" dirty="0"/>
              <a:t>32</a:t>
            </a:r>
          </a:p>
        </p:txBody>
      </p:sp>
      <p:sp>
        <p:nvSpPr>
          <p:cNvPr id="19" name="Rectangle 18"/>
          <p:cNvSpPr/>
          <p:nvPr/>
        </p:nvSpPr>
        <p:spPr>
          <a:xfrm>
            <a:off x="6990350" y="1870638"/>
            <a:ext cx="332084" cy="32500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0" name="Freeform 19"/>
          <p:cNvSpPr/>
          <p:nvPr/>
        </p:nvSpPr>
        <p:spPr>
          <a:xfrm>
            <a:off x="71509" y="3986416"/>
            <a:ext cx="2362200" cy="1110343"/>
          </a:xfrm>
          <a:custGeom>
            <a:avLst/>
            <a:gdLst>
              <a:gd name="connsiteX0" fmla="*/ 0 w 2362200"/>
              <a:gd name="connsiteY0" fmla="*/ 1110343 h 1110343"/>
              <a:gd name="connsiteX1" fmla="*/ 838200 w 2362200"/>
              <a:gd name="connsiteY1" fmla="*/ 1110343 h 1110343"/>
              <a:gd name="connsiteX2" fmla="*/ 2362200 w 2362200"/>
              <a:gd name="connsiteY2" fmla="*/ 0 h 1110343"/>
              <a:gd name="connsiteX3" fmla="*/ 0 w 2362200"/>
              <a:gd name="connsiteY3" fmla="*/ 1110343 h 1110343"/>
            </a:gdLst>
            <a:ahLst/>
            <a:cxnLst>
              <a:cxn ang="0">
                <a:pos x="connsiteX0" y="connsiteY0"/>
              </a:cxn>
              <a:cxn ang="0">
                <a:pos x="connsiteX1" y="connsiteY1"/>
              </a:cxn>
              <a:cxn ang="0">
                <a:pos x="connsiteX2" y="connsiteY2"/>
              </a:cxn>
              <a:cxn ang="0">
                <a:pos x="connsiteX3" y="connsiteY3"/>
              </a:cxn>
            </a:cxnLst>
            <a:rect l="l" t="t" r="r" b="b"/>
            <a:pathLst>
              <a:path w="2362200" h="1110343">
                <a:moveTo>
                  <a:pt x="0" y="1110343"/>
                </a:moveTo>
                <a:lnTo>
                  <a:pt x="838200" y="1110343"/>
                </a:lnTo>
                <a:lnTo>
                  <a:pt x="2362200" y="0"/>
                </a:lnTo>
                <a:lnTo>
                  <a:pt x="0" y="1110343"/>
                </a:lnTo>
                <a:close/>
              </a:path>
            </a:pathLst>
          </a:cu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1" name="Freeform 20"/>
          <p:cNvSpPr/>
          <p:nvPr/>
        </p:nvSpPr>
        <p:spPr>
          <a:xfrm rot="9957872">
            <a:off x="919563" y="4440102"/>
            <a:ext cx="3260595" cy="1614399"/>
          </a:xfrm>
          <a:custGeom>
            <a:avLst/>
            <a:gdLst>
              <a:gd name="connsiteX0" fmla="*/ 0 w 2362200"/>
              <a:gd name="connsiteY0" fmla="*/ 1110343 h 1110343"/>
              <a:gd name="connsiteX1" fmla="*/ 838200 w 2362200"/>
              <a:gd name="connsiteY1" fmla="*/ 1110343 h 1110343"/>
              <a:gd name="connsiteX2" fmla="*/ 2362200 w 2362200"/>
              <a:gd name="connsiteY2" fmla="*/ 0 h 1110343"/>
              <a:gd name="connsiteX3" fmla="*/ 0 w 2362200"/>
              <a:gd name="connsiteY3" fmla="*/ 1110343 h 1110343"/>
            </a:gdLst>
            <a:ahLst/>
            <a:cxnLst>
              <a:cxn ang="0">
                <a:pos x="connsiteX0" y="connsiteY0"/>
              </a:cxn>
              <a:cxn ang="0">
                <a:pos x="connsiteX1" y="connsiteY1"/>
              </a:cxn>
              <a:cxn ang="0">
                <a:pos x="connsiteX2" y="connsiteY2"/>
              </a:cxn>
              <a:cxn ang="0">
                <a:pos x="connsiteX3" y="connsiteY3"/>
              </a:cxn>
            </a:cxnLst>
            <a:rect l="l" t="t" r="r" b="b"/>
            <a:pathLst>
              <a:path w="2362200" h="1110343">
                <a:moveTo>
                  <a:pt x="0" y="1110343"/>
                </a:moveTo>
                <a:lnTo>
                  <a:pt x="838200" y="1110343"/>
                </a:lnTo>
                <a:lnTo>
                  <a:pt x="2362200" y="0"/>
                </a:lnTo>
                <a:lnTo>
                  <a:pt x="0" y="1110343"/>
                </a:lnTo>
                <a:close/>
              </a:path>
            </a:pathLst>
          </a:cu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2" name="TextBox 21"/>
          <p:cNvSpPr txBox="1"/>
          <p:nvPr/>
        </p:nvSpPr>
        <p:spPr>
          <a:xfrm>
            <a:off x="1542820" y="4541587"/>
            <a:ext cx="432048" cy="369332"/>
          </a:xfrm>
          <a:prstGeom prst="rect">
            <a:avLst/>
          </a:prstGeom>
          <a:noFill/>
        </p:spPr>
        <p:txBody>
          <a:bodyPr wrap="square" rtlCol="0">
            <a:spAutoFit/>
          </a:bodyPr>
          <a:lstStyle/>
          <a:p>
            <a:r>
              <a:rPr lang="en-GB" dirty="0"/>
              <a:t>20</a:t>
            </a:r>
          </a:p>
        </p:txBody>
      </p:sp>
      <p:sp>
        <p:nvSpPr>
          <p:cNvPr id="23" name="TextBox 22"/>
          <p:cNvSpPr txBox="1"/>
          <p:nvPr/>
        </p:nvSpPr>
        <p:spPr>
          <a:xfrm>
            <a:off x="1067431" y="4080482"/>
            <a:ext cx="432048" cy="369332"/>
          </a:xfrm>
          <a:prstGeom prst="rect">
            <a:avLst/>
          </a:prstGeom>
          <a:noFill/>
        </p:spPr>
        <p:txBody>
          <a:bodyPr wrap="square" rtlCol="0">
            <a:spAutoFit/>
          </a:bodyPr>
          <a:lstStyle/>
          <a:p>
            <a:r>
              <a:rPr lang="en-GB" dirty="0"/>
              <a:t>24</a:t>
            </a:r>
          </a:p>
        </p:txBody>
      </p:sp>
      <p:sp>
        <p:nvSpPr>
          <p:cNvPr id="24" name="TextBox 23"/>
          <p:cNvSpPr txBox="1"/>
          <p:nvPr/>
        </p:nvSpPr>
        <p:spPr>
          <a:xfrm>
            <a:off x="2590133" y="5236414"/>
            <a:ext cx="432048" cy="369332"/>
          </a:xfrm>
          <a:prstGeom prst="rect">
            <a:avLst/>
          </a:prstGeom>
          <a:noFill/>
        </p:spPr>
        <p:txBody>
          <a:bodyPr wrap="square" rtlCol="0">
            <a:spAutoFit/>
          </a:bodyPr>
          <a:lstStyle/>
          <a:p>
            <a:r>
              <a:rPr lang="en-GB" dirty="0"/>
              <a:t>30</a:t>
            </a:r>
          </a:p>
        </p:txBody>
      </p:sp>
      <p:sp>
        <p:nvSpPr>
          <p:cNvPr id="25" name="TextBox 24"/>
          <p:cNvSpPr txBox="1"/>
          <p:nvPr/>
        </p:nvSpPr>
        <p:spPr>
          <a:xfrm>
            <a:off x="1571894" y="5096759"/>
            <a:ext cx="432048" cy="369332"/>
          </a:xfrm>
          <a:prstGeom prst="rect">
            <a:avLst/>
          </a:prstGeom>
          <a:noFill/>
        </p:spPr>
        <p:txBody>
          <a:bodyPr wrap="square" rtlCol="0">
            <a:spAutoFit/>
          </a:bodyPr>
          <a:lstStyle/>
          <a:p>
            <a:r>
              <a:rPr lang="en-GB" dirty="0"/>
              <a:t>25</a:t>
            </a:r>
          </a:p>
        </p:txBody>
      </p:sp>
      <p:sp>
        <p:nvSpPr>
          <p:cNvPr id="26" name="Rectangle 25"/>
          <p:cNvSpPr/>
          <p:nvPr/>
        </p:nvSpPr>
        <p:spPr>
          <a:xfrm>
            <a:off x="1640051" y="5118920"/>
            <a:ext cx="332084" cy="32500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7" name="Rectangle 26"/>
          <p:cNvSpPr/>
          <p:nvPr/>
        </p:nvSpPr>
        <p:spPr>
          <a:xfrm>
            <a:off x="251520" y="1340768"/>
            <a:ext cx="360040" cy="38796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t>1</a:t>
            </a:r>
          </a:p>
        </p:txBody>
      </p:sp>
      <p:sp>
        <p:nvSpPr>
          <p:cNvPr id="28" name="Rectangle 27"/>
          <p:cNvSpPr/>
          <p:nvPr/>
        </p:nvSpPr>
        <p:spPr>
          <a:xfrm>
            <a:off x="5076056" y="1340768"/>
            <a:ext cx="360040" cy="38796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t>2</a:t>
            </a:r>
          </a:p>
        </p:txBody>
      </p:sp>
      <p:sp>
        <p:nvSpPr>
          <p:cNvPr id="29" name="Rectangle 28"/>
          <p:cNvSpPr/>
          <p:nvPr/>
        </p:nvSpPr>
        <p:spPr>
          <a:xfrm>
            <a:off x="336030" y="3792433"/>
            <a:ext cx="360040" cy="38796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t>3</a:t>
            </a:r>
          </a:p>
        </p:txBody>
      </p:sp>
      <p:sp>
        <p:nvSpPr>
          <p:cNvPr id="30" name="Rectangle 29"/>
          <p:cNvSpPr/>
          <p:nvPr/>
        </p:nvSpPr>
        <p:spPr>
          <a:xfrm>
            <a:off x="5182277" y="4127285"/>
            <a:ext cx="1224136" cy="20128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1" name="Rectangle 30"/>
          <p:cNvSpPr/>
          <p:nvPr/>
        </p:nvSpPr>
        <p:spPr>
          <a:xfrm>
            <a:off x="7341112" y="4635375"/>
            <a:ext cx="844994" cy="120207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2" name="Rectangle 31"/>
          <p:cNvSpPr/>
          <p:nvPr/>
        </p:nvSpPr>
        <p:spPr>
          <a:xfrm>
            <a:off x="4307564" y="3680850"/>
            <a:ext cx="360040" cy="38796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t>4</a:t>
            </a:r>
          </a:p>
        </p:txBody>
      </p:sp>
      <p:sp>
        <p:nvSpPr>
          <p:cNvPr id="33" name="TextBox 32"/>
          <p:cNvSpPr txBox="1"/>
          <p:nvPr/>
        </p:nvSpPr>
        <p:spPr>
          <a:xfrm>
            <a:off x="5578321" y="3757953"/>
            <a:ext cx="432048" cy="369332"/>
          </a:xfrm>
          <a:prstGeom prst="rect">
            <a:avLst/>
          </a:prstGeom>
          <a:noFill/>
        </p:spPr>
        <p:txBody>
          <a:bodyPr wrap="square" rtlCol="0">
            <a:spAutoFit/>
          </a:bodyPr>
          <a:lstStyle/>
          <a:p>
            <a:r>
              <a:rPr lang="en-GB" dirty="0"/>
              <a:t>17</a:t>
            </a:r>
          </a:p>
        </p:txBody>
      </p:sp>
      <p:sp>
        <p:nvSpPr>
          <p:cNvPr id="34" name="TextBox 33"/>
          <p:cNvSpPr txBox="1"/>
          <p:nvPr/>
        </p:nvSpPr>
        <p:spPr>
          <a:xfrm>
            <a:off x="4697188" y="4867082"/>
            <a:ext cx="432048" cy="369332"/>
          </a:xfrm>
          <a:prstGeom prst="rect">
            <a:avLst/>
          </a:prstGeom>
          <a:noFill/>
        </p:spPr>
        <p:txBody>
          <a:bodyPr wrap="square" rtlCol="0">
            <a:spAutoFit/>
          </a:bodyPr>
          <a:lstStyle/>
          <a:p>
            <a:r>
              <a:rPr lang="en-GB" dirty="0"/>
              <a:t>40</a:t>
            </a:r>
          </a:p>
        </p:txBody>
      </p:sp>
      <p:sp>
        <p:nvSpPr>
          <p:cNvPr id="35" name="TextBox 34"/>
          <p:cNvSpPr txBox="1"/>
          <p:nvPr/>
        </p:nvSpPr>
        <p:spPr>
          <a:xfrm>
            <a:off x="7558116" y="4270247"/>
            <a:ext cx="432048" cy="369332"/>
          </a:xfrm>
          <a:prstGeom prst="rect">
            <a:avLst/>
          </a:prstGeom>
          <a:noFill/>
        </p:spPr>
        <p:txBody>
          <a:bodyPr wrap="square" rtlCol="0">
            <a:spAutoFit/>
          </a:bodyPr>
          <a:lstStyle/>
          <a:p>
            <a:r>
              <a:rPr lang="en-GB" dirty="0"/>
              <a:t>11</a:t>
            </a:r>
          </a:p>
        </p:txBody>
      </p:sp>
      <p:sp>
        <p:nvSpPr>
          <p:cNvPr id="36" name="TextBox 35"/>
          <p:cNvSpPr txBox="1"/>
          <p:nvPr/>
        </p:nvSpPr>
        <p:spPr>
          <a:xfrm>
            <a:off x="6653807" y="5086650"/>
            <a:ext cx="734210" cy="369332"/>
          </a:xfrm>
          <a:prstGeom prst="rect">
            <a:avLst/>
          </a:prstGeom>
          <a:noFill/>
        </p:spPr>
        <p:txBody>
          <a:bodyPr wrap="square" rtlCol="0">
            <a:spAutoFit/>
          </a:bodyPr>
          <a:lstStyle/>
          <a:p>
            <a:r>
              <a:rPr lang="en-GB" dirty="0"/>
              <a:t>25.88</a:t>
            </a:r>
          </a:p>
        </p:txBody>
      </p:sp>
      <p:sp>
        <p:nvSpPr>
          <p:cNvPr id="37" name="Rectangle 36"/>
          <p:cNvSpPr/>
          <p:nvPr/>
        </p:nvSpPr>
        <p:spPr>
          <a:xfrm>
            <a:off x="6730814" y="5141082"/>
            <a:ext cx="591620" cy="32500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56746911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2"/>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2"/>
                                        </p:tgtEl>
                                      </p:cBhvr>
                                    </p:animEffect>
                                    <p:set>
                                      <p:cBhvr>
                                        <p:cTn id="7" dur="1" fill="hold">
                                          <p:stCondLst>
                                            <p:cond delay="499"/>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8" restart="whenNotActive" fill="hold" evtFilter="cancelBubble" nodeType="interactiveSeq">
                <p:stCondLst>
                  <p:cond evt="onClick" delay="0">
                    <p:tgtEl>
                      <p:spTgt spid="19"/>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19"/>
                                        </p:tgtEl>
                                      </p:cBhvr>
                                    </p:animEffect>
                                    <p:set>
                                      <p:cBhvr>
                                        <p:cTn id="13"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14" restart="whenNotActive" fill="hold" evtFilter="cancelBubble" nodeType="interactiveSeq">
                <p:stCondLst>
                  <p:cond evt="onClick" delay="0">
                    <p:tgtEl>
                      <p:spTgt spid="26"/>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26"/>
                                        </p:tgtEl>
                                      </p:cBhvr>
                                    </p:animEffect>
                                    <p:set>
                                      <p:cBhvr>
                                        <p:cTn id="19" dur="1" fill="hold">
                                          <p:stCondLst>
                                            <p:cond delay="499"/>
                                          </p:stCondLst>
                                        </p:cTn>
                                        <p:tgtEl>
                                          <p:spTgt spid="26"/>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20" restart="whenNotActive" fill="hold" evtFilter="cancelBubble" nodeType="interactiveSeq">
                <p:stCondLst>
                  <p:cond evt="onClick" delay="0">
                    <p:tgtEl>
                      <p:spTgt spid="37"/>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37"/>
                                        </p:tgtEl>
                                      </p:cBhvr>
                                    </p:animEffect>
                                    <p:set>
                                      <p:cBhvr>
                                        <p:cTn id="25" dur="1" fill="hold">
                                          <p:stCondLst>
                                            <p:cond delay="499"/>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37"/>
                  </p:tgtEl>
                </p:cond>
              </p:nextCondLst>
            </p:seq>
          </p:childTnLst>
        </p:cTn>
      </p:par>
    </p:tnLst>
    <p:bldLst>
      <p:bldP spid="12" grpId="0" animBg="1"/>
      <p:bldP spid="19" grpId="0" animBg="1"/>
      <p:bldP spid="26" grpId="0" animBg="1"/>
      <p:bldP spid="3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Harder Problems</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664673" y="833011"/>
            <a:ext cx="3888432" cy="646331"/>
          </a:xfrm>
          <a:prstGeom prst="rect">
            <a:avLst/>
          </a:prstGeom>
          <a:noFill/>
        </p:spPr>
        <p:txBody>
          <a:bodyPr wrap="square" rtlCol="0">
            <a:spAutoFit/>
          </a:bodyPr>
          <a:lstStyle/>
          <a:p>
            <a:r>
              <a:rPr lang="en-GB" dirty="0"/>
              <a:t>In the diagram BCD is similar to triangle ACE. Work out the length of BD.</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2060848"/>
            <a:ext cx="4486367" cy="32476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mc:AlternateContent xmlns:mc="http://schemas.openxmlformats.org/markup-compatibility/2006" xmlns:a14="http://schemas.microsoft.com/office/drawing/2010/main">
        <mc:Choice Requires="a14">
          <p:sp>
            <p:nvSpPr>
              <p:cNvPr id="6" name="TextBox 5"/>
              <p:cNvSpPr txBox="1"/>
              <p:nvPr/>
            </p:nvSpPr>
            <p:spPr>
              <a:xfrm>
                <a:off x="971600" y="5657896"/>
                <a:ext cx="3168352" cy="618311"/>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b="0" i="1" smtClean="0">
                              <a:latin typeface="Cambria Math" panose="02040503050406030204" pitchFamily="18" charset="0"/>
                            </a:rPr>
                          </m:ctrlPr>
                        </m:fPr>
                        <m:num>
                          <m:r>
                            <a:rPr lang="en-GB" b="0" i="1" smtClean="0">
                              <a:latin typeface="Cambria Math"/>
                            </a:rPr>
                            <m:t>𝐵𝐷</m:t>
                          </m:r>
                        </m:num>
                        <m:den>
                          <m:r>
                            <a:rPr lang="en-GB" b="0" i="1" smtClean="0">
                              <a:latin typeface="Cambria Math"/>
                            </a:rPr>
                            <m:t>4</m:t>
                          </m:r>
                        </m:den>
                      </m:f>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7.5</m:t>
                          </m:r>
                        </m:num>
                        <m:den>
                          <m:r>
                            <a:rPr lang="en-GB" b="0" i="1" smtClean="0">
                              <a:latin typeface="Cambria Math"/>
                            </a:rPr>
                            <m:t>10</m:t>
                          </m:r>
                        </m:den>
                      </m:f>
                      <m:r>
                        <a:rPr lang="en-GB" b="0" i="1" smtClean="0">
                          <a:latin typeface="Cambria Math"/>
                        </a:rPr>
                        <m:t>    →     </m:t>
                      </m:r>
                      <m:r>
                        <a:rPr lang="en-GB" b="0" i="1" smtClean="0">
                          <a:latin typeface="Cambria Math"/>
                        </a:rPr>
                        <m:t>𝐵𝐷</m:t>
                      </m:r>
                      <m:r>
                        <a:rPr lang="en-GB" b="0" i="1" smtClean="0">
                          <a:latin typeface="Cambria Math"/>
                        </a:rPr>
                        <m:t>=3</m:t>
                      </m:r>
                    </m:oMath>
                  </m:oMathPara>
                </a14:m>
                <a:endParaRPr lang="en-GB" dirty="0"/>
              </a:p>
            </p:txBody>
          </p:sp>
        </mc:Choice>
        <mc:Fallback xmlns="">
          <p:sp>
            <p:nvSpPr>
              <p:cNvPr id="6" name="TextBox 5"/>
              <p:cNvSpPr txBox="1">
                <a:spLocks noRot="1" noChangeAspect="1" noMove="1" noResize="1" noEditPoints="1" noAdjustHandles="1" noChangeArrowheads="1" noChangeShapeType="1" noTextEdit="1"/>
              </p:cNvSpPr>
              <p:nvPr/>
            </p:nvSpPr>
            <p:spPr>
              <a:xfrm>
                <a:off x="971600" y="5657896"/>
                <a:ext cx="3168352" cy="618311"/>
              </a:xfrm>
              <a:prstGeom prst="rect">
                <a:avLst/>
              </a:prstGeom>
              <a:blipFill rotWithShape="1">
                <a:blip r:embed="rId3"/>
                <a:stretch>
                  <a:fillRect/>
                </a:stretch>
              </a:blipFill>
            </p:spPr>
            <p:txBody>
              <a:bodyPr/>
              <a:lstStyle/>
              <a:p>
                <a:r>
                  <a:rPr lang="en-GB">
                    <a:noFill/>
                  </a:rPr>
                  <a:t> </a:t>
                </a:r>
              </a:p>
            </p:txBody>
          </p:sp>
        </mc:Fallback>
      </mc:AlternateContent>
      <p:sp>
        <p:nvSpPr>
          <p:cNvPr id="9" name="Rectangle 8"/>
          <p:cNvSpPr/>
          <p:nvPr/>
        </p:nvSpPr>
        <p:spPr>
          <a:xfrm>
            <a:off x="971600" y="5657896"/>
            <a:ext cx="3168352" cy="61831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0" name="Rectangle 9"/>
          <p:cNvSpPr/>
          <p:nvPr/>
        </p:nvSpPr>
        <p:spPr>
          <a:xfrm>
            <a:off x="251520" y="887305"/>
            <a:ext cx="360040" cy="38796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t>1</a:t>
            </a:r>
          </a:p>
        </p:txBody>
      </p:sp>
      <p:sp>
        <p:nvSpPr>
          <p:cNvPr id="11" name="Rectangle 10"/>
          <p:cNvSpPr/>
          <p:nvPr/>
        </p:nvSpPr>
        <p:spPr>
          <a:xfrm>
            <a:off x="4860032" y="843919"/>
            <a:ext cx="360040" cy="38796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t>2</a:t>
            </a:r>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08105" y="2204864"/>
            <a:ext cx="3312368" cy="21693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5364088" y="796982"/>
            <a:ext cx="3528392" cy="1107996"/>
          </a:xfrm>
          <a:prstGeom prst="rect">
            <a:avLst/>
          </a:prstGeom>
          <a:noFill/>
        </p:spPr>
        <p:txBody>
          <a:bodyPr wrap="square" rtlCol="0">
            <a:spAutoFit/>
          </a:bodyPr>
          <a:lstStyle/>
          <a:p>
            <a:r>
              <a:rPr lang="en-GB" dirty="0"/>
              <a:t>The diagram shows a square inside a triangle. DEF is a straight line.</a:t>
            </a:r>
          </a:p>
          <a:p>
            <a:r>
              <a:rPr lang="en-GB" dirty="0"/>
              <a:t>What is length EF?</a:t>
            </a:r>
          </a:p>
          <a:p>
            <a:r>
              <a:rPr lang="en-GB" sz="1200" dirty="0"/>
              <a:t>(Hint: you’ll need to use </a:t>
            </a:r>
            <a:r>
              <a:rPr lang="en-GB" sz="1200" dirty="0" err="1"/>
              <a:t>Pythag</a:t>
            </a:r>
            <a:r>
              <a:rPr lang="en-GB" sz="1200" dirty="0"/>
              <a:t> at some point)</a:t>
            </a:r>
          </a:p>
        </p:txBody>
      </p:sp>
      <mc:AlternateContent xmlns:mc="http://schemas.openxmlformats.org/markup-compatibility/2006" xmlns:a14="http://schemas.microsoft.com/office/drawing/2010/main">
        <mc:Choice Requires="a14">
          <p:sp>
            <p:nvSpPr>
              <p:cNvPr id="8" name="TextBox 7"/>
              <p:cNvSpPr txBox="1"/>
              <p:nvPr/>
            </p:nvSpPr>
            <p:spPr>
              <a:xfrm>
                <a:off x="5364088" y="4653136"/>
                <a:ext cx="2952328" cy="2003305"/>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dirty="0"/>
                  <a:t>Since EC = 12cm, by Pythagoras, DC = 9cm. Using similar triangles AEF and CDE:</a:t>
                </a:r>
              </a:p>
              <a:p>
                <a:pPr/>
                <a14:m>
                  <m:oMathPara xmlns:m="http://schemas.openxmlformats.org/officeDocument/2006/math">
                    <m:oMathParaPr>
                      <m:jc m:val="centerGroup"/>
                    </m:oMathParaPr>
                    <m:oMath xmlns:m="http://schemas.openxmlformats.org/officeDocument/2006/math">
                      <m:f>
                        <m:fPr>
                          <m:ctrlPr>
                            <a:rPr lang="en-GB" b="0" i="1" smtClean="0">
                              <a:latin typeface="Cambria Math" panose="02040503050406030204" pitchFamily="18" charset="0"/>
                            </a:rPr>
                          </m:ctrlPr>
                        </m:fPr>
                        <m:num>
                          <m:r>
                            <a:rPr lang="en-GB" b="0" i="1" smtClean="0">
                              <a:latin typeface="Cambria Math"/>
                            </a:rPr>
                            <m:t>15</m:t>
                          </m:r>
                        </m:num>
                        <m:den>
                          <m:r>
                            <a:rPr lang="en-GB" b="0" i="1" smtClean="0">
                              <a:latin typeface="Cambria Math"/>
                            </a:rPr>
                            <m:t>9</m:t>
                          </m:r>
                        </m:den>
                      </m:f>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𝐸𝐹</m:t>
                          </m:r>
                        </m:num>
                        <m:den>
                          <m:r>
                            <a:rPr lang="en-GB" b="0" i="1" smtClean="0">
                              <a:latin typeface="Cambria Math"/>
                            </a:rPr>
                            <m:t>12</m:t>
                          </m:r>
                        </m:den>
                      </m:f>
                    </m:oMath>
                  </m:oMathPara>
                </a14:m>
                <a:endParaRPr lang="en-GB" dirty="0"/>
              </a:p>
              <a:p>
                <a:endParaRPr lang="en-GB" dirty="0"/>
              </a:p>
              <a:p>
                <a:r>
                  <a:rPr lang="en-GB" dirty="0"/>
                  <a:t>Thus </a:t>
                </a:r>
                <a14:m>
                  <m:oMath xmlns:m="http://schemas.openxmlformats.org/officeDocument/2006/math">
                    <m:r>
                      <a:rPr lang="en-GB" b="0" i="1" smtClean="0">
                        <a:latin typeface="Cambria Math"/>
                      </a:rPr>
                      <m:t>𝐸𝐹</m:t>
                    </m:r>
                    <m:r>
                      <a:rPr lang="en-GB" b="0" i="1" smtClean="0">
                        <a:latin typeface="Cambria Math"/>
                      </a:rPr>
                      <m:t>=20</m:t>
                    </m:r>
                  </m:oMath>
                </a14:m>
                <a:endParaRPr lang="en-GB" dirty="0"/>
              </a:p>
            </p:txBody>
          </p:sp>
        </mc:Choice>
        <mc:Fallback xmlns="">
          <p:sp>
            <p:nvSpPr>
              <p:cNvPr id="8" name="TextBox 7"/>
              <p:cNvSpPr txBox="1">
                <a:spLocks noRot="1" noChangeAspect="1" noMove="1" noResize="1" noEditPoints="1" noAdjustHandles="1" noChangeArrowheads="1" noChangeShapeType="1" noTextEdit="1"/>
              </p:cNvSpPr>
              <p:nvPr/>
            </p:nvSpPr>
            <p:spPr>
              <a:xfrm>
                <a:off x="5364088" y="4653136"/>
                <a:ext cx="2952328" cy="2003305"/>
              </a:xfrm>
              <a:prstGeom prst="rect">
                <a:avLst/>
              </a:prstGeom>
              <a:blipFill rotWithShape="1">
                <a:blip r:embed="rId5"/>
                <a:stretch>
                  <a:fillRect l="-1434" t="-901" r="-1230" b="-3303"/>
                </a:stretch>
              </a:blipFill>
            </p:spPr>
            <p:txBody>
              <a:bodyPr/>
              <a:lstStyle/>
              <a:p>
                <a:r>
                  <a:rPr lang="en-GB">
                    <a:noFill/>
                  </a:rPr>
                  <a:t> </a:t>
                </a:r>
              </a:p>
            </p:txBody>
          </p:sp>
        </mc:Fallback>
      </mc:AlternateContent>
      <p:sp>
        <p:nvSpPr>
          <p:cNvPr id="12" name="TextBox 11"/>
          <p:cNvSpPr txBox="1"/>
          <p:nvPr/>
        </p:nvSpPr>
        <p:spPr>
          <a:xfrm>
            <a:off x="4576801" y="145674"/>
            <a:ext cx="4320480" cy="307777"/>
          </a:xfrm>
          <a:prstGeom prst="rect">
            <a:avLst/>
          </a:prstGeom>
          <a:noFill/>
        </p:spPr>
        <p:txBody>
          <a:bodyPr wrap="square" rtlCol="0">
            <a:spAutoFit/>
          </a:bodyPr>
          <a:lstStyle/>
          <a:p>
            <a:pPr algn="r"/>
            <a:r>
              <a:rPr lang="en-GB" sz="1400" dirty="0">
                <a:solidFill>
                  <a:schemeClr val="bg1"/>
                </a:solidFill>
              </a:rPr>
              <a:t>Work out with your neighbour.</a:t>
            </a:r>
          </a:p>
        </p:txBody>
      </p:sp>
      <p:sp>
        <p:nvSpPr>
          <p:cNvPr id="16" name="Rectangle 15"/>
          <p:cNvSpPr/>
          <p:nvPr/>
        </p:nvSpPr>
        <p:spPr>
          <a:xfrm>
            <a:off x="5364088" y="4653136"/>
            <a:ext cx="2952327" cy="200330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208505902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6"/>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16"/>
                                        </p:tgtEl>
                                      </p:cBhvr>
                                    </p:animEffect>
                                    <p:set>
                                      <p:cBhvr>
                                        <p:cTn id="13" dur="1" fill="hold">
                                          <p:stCondLst>
                                            <p:cond delay="4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childTnLst>
        </p:cTn>
      </p:par>
    </p:tnLst>
    <p:bldLst>
      <p:bldP spid="9" grpId="0" animBg="1"/>
      <p:bldP spid="1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Exercise 1</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7" name="Freeform 6"/>
          <p:cNvSpPr/>
          <p:nvPr/>
        </p:nvSpPr>
        <p:spPr>
          <a:xfrm>
            <a:off x="6490091" y="1416144"/>
            <a:ext cx="2016224" cy="1296144"/>
          </a:xfrm>
          <a:custGeom>
            <a:avLst/>
            <a:gdLst>
              <a:gd name="connsiteX0" fmla="*/ 9237 w 2503055"/>
              <a:gd name="connsiteY0" fmla="*/ 0 h 1828800"/>
              <a:gd name="connsiteX1" fmla="*/ 0 w 2503055"/>
              <a:gd name="connsiteY1" fmla="*/ 720436 h 1828800"/>
              <a:gd name="connsiteX2" fmla="*/ 2503055 w 2503055"/>
              <a:gd name="connsiteY2" fmla="*/ 1828800 h 1828800"/>
              <a:gd name="connsiteX3" fmla="*/ 2493818 w 2503055"/>
              <a:gd name="connsiteY3" fmla="*/ 55418 h 1828800"/>
              <a:gd name="connsiteX4" fmla="*/ 9237 w 2503055"/>
              <a:gd name="connsiteY4" fmla="*/ 0 h 1828800"/>
              <a:gd name="connsiteX0" fmla="*/ 9237 w 2503055"/>
              <a:gd name="connsiteY0" fmla="*/ 9237 h 1838037"/>
              <a:gd name="connsiteX1" fmla="*/ 0 w 2503055"/>
              <a:gd name="connsiteY1" fmla="*/ 729673 h 1838037"/>
              <a:gd name="connsiteX2" fmla="*/ 2503055 w 2503055"/>
              <a:gd name="connsiteY2" fmla="*/ 1838037 h 1838037"/>
              <a:gd name="connsiteX3" fmla="*/ 2493818 w 2503055"/>
              <a:gd name="connsiteY3" fmla="*/ 0 h 1838037"/>
              <a:gd name="connsiteX4" fmla="*/ 9237 w 2503055"/>
              <a:gd name="connsiteY4" fmla="*/ 9237 h 18380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03055" h="1838037">
                <a:moveTo>
                  <a:pt x="9237" y="9237"/>
                </a:moveTo>
                <a:lnTo>
                  <a:pt x="0" y="729673"/>
                </a:lnTo>
                <a:lnTo>
                  <a:pt x="2503055" y="1838037"/>
                </a:lnTo>
                <a:lnTo>
                  <a:pt x="2493818" y="0"/>
                </a:lnTo>
                <a:lnTo>
                  <a:pt x="9237" y="9237"/>
                </a:lnTo>
                <a:close/>
              </a:path>
            </a:pathLst>
          </a:cu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 name="Freeform 8"/>
          <p:cNvSpPr/>
          <p:nvPr/>
        </p:nvSpPr>
        <p:spPr>
          <a:xfrm>
            <a:off x="7478305" y="2314164"/>
            <a:ext cx="1034473" cy="387927"/>
          </a:xfrm>
          <a:custGeom>
            <a:avLst/>
            <a:gdLst>
              <a:gd name="connsiteX0" fmla="*/ 0 w 1034473"/>
              <a:gd name="connsiteY0" fmla="*/ 0 h 387927"/>
              <a:gd name="connsiteX1" fmla="*/ 1034473 w 1034473"/>
              <a:gd name="connsiteY1" fmla="*/ 9236 h 387927"/>
              <a:gd name="connsiteX2" fmla="*/ 1034473 w 1034473"/>
              <a:gd name="connsiteY2" fmla="*/ 387927 h 387927"/>
              <a:gd name="connsiteX3" fmla="*/ 0 w 1034473"/>
              <a:gd name="connsiteY3" fmla="*/ 0 h 387927"/>
            </a:gdLst>
            <a:ahLst/>
            <a:cxnLst>
              <a:cxn ang="0">
                <a:pos x="connsiteX0" y="connsiteY0"/>
              </a:cxn>
              <a:cxn ang="0">
                <a:pos x="connsiteX1" y="connsiteY1"/>
              </a:cxn>
              <a:cxn ang="0">
                <a:pos x="connsiteX2" y="connsiteY2"/>
              </a:cxn>
              <a:cxn ang="0">
                <a:pos x="connsiteX3" y="connsiteY3"/>
              </a:cxn>
            </a:cxnLst>
            <a:rect l="l" t="t" r="r" b="b"/>
            <a:pathLst>
              <a:path w="1034473" h="387927">
                <a:moveTo>
                  <a:pt x="0" y="0"/>
                </a:moveTo>
                <a:lnTo>
                  <a:pt x="1034473" y="9236"/>
                </a:lnTo>
                <a:lnTo>
                  <a:pt x="1034473" y="387927"/>
                </a:lnTo>
                <a:lnTo>
                  <a:pt x="0" y="0"/>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10" name="TextBox 9"/>
              <p:cNvSpPr txBox="1"/>
              <p:nvPr/>
            </p:nvSpPr>
            <p:spPr>
              <a:xfrm>
                <a:off x="6447753" y="682160"/>
                <a:ext cx="2520280" cy="523220"/>
              </a:xfrm>
              <a:prstGeom prst="rect">
                <a:avLst/>
              </a:prstGeom>
              <a:noFill/>
            </p:spPr>
            <p:txBody>
              <a:bodyPr wrap="square" rtlCol="0">
                <a:spAutoFit/>
              </a:bodyPr>
              <a:lstStyle/>
              <a:p>
                <a:r>
                  <a:rPr lang="en-GB" sz="1400" dirty="0"/>
                  <a:t>A swimming pool is filled with water. Find </a:t>
                </a:r>
                <a14:m>
                  <m:oMath xmlns:m="http://schemas.openxmlformats.org/officeDocument/2006/math">
                    <m:r>
                      <a:rPr lang="en-GB" sz="1400" b="0" i="1" smtClean="0">
                        <a:latin typeface="Cambria Math"/>
                      </a:rPr>
                      <m:t>𝑥</m:t>
                    </m:r>
                  </m:oMath>
                </a14:m>
                <a:r>
                  <a:rPr lang="en-GB" sz="1400" dirty="0"/>
                  <a:t>.</a:t>
                </a:r>
              </a:p>
            </p:txBody>
          </p:sp>
        </mc:Choice>
        <mc:Fallback xmlns="">
          <p:sp>
            <p:nvSpPr>
              <p:cNvPr id="10" name="TextBox 9"/>
              <p:cNvSpPr txBox="1">
                <a:spLocks noRot="1" noChangeAspect="1" noMove="1" noResize="1" noEditPoints="1" noAdjustHandles="1" noChangeArrowheads="1" noChangeShapeType="1" noTextEdit="1"/>
              </p:cNvSpPr>
              <p:nvPr/>
            </p:nvSpPr>
            <p:spPr>
              <a:xfrm>
                <a:off x="6447753" y="682160"/>
                <a:ext cx="2520280" cy="523220"/>
              </a:xfrm>
              <a:prstGeom prst="rect">
                <a:avLst/>
              </a:prstGeom>
              <a:blipFill rotWithShape="0">
                <a:blip r:embed="rId3"/>
                <a:stretch>
                  <a:fillRect l="-726" t="-2326" b="-1046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p:cNvSpPr txBox="1"/>
              <p:nvPr/>
            </p:nvSpPr>
            <p:spPr>
              <a:xfrm>
                <a:off x="7914730" y="2013826"/>
                <a:ext cx="36004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𝑥</m:t>
                      </m:r>
                    </m:oMath>
                  </m:oMathPara>
                </a14:m>
                <a:endParaRPr lang="en-GB" dirty="0"/>
              </a:p>
            </p:txBody>
          </p:sp>
        </mc:Choice>
        <mc:Fallback xmlns="">
          <p:sp>
            <p:nvSpPr>
              <p:cNvPr id="11" name="TextBox 10"/>
              <p:cNvSpPr txBox="1">
                <a:spLocks noRot="1" noChangeAspect="1" noMove="1" noResize="1" noEditPoints="1" noAdjustHandles="1" noChangeArrowheads="1" noChangeShapeType="1" noTextEdit="1"/>
              </p:cNvSpPr>
              <p:nvPr/>
            </p:nvSpPr>
            <p:spPr>
              <a:xfrm>
                <a:off x="7914730" y="2013826"/>
                <a:ext cx="360040" cy="369332"/>
              </a:xfrm>
              <a:prstGeom prst="rect">
                <a:avLst/>
              </a:prstGeom>
              <a:blipFill rotWithShape="0">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8545313" y="2383158"/>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a:rPr>
                        <m:t>1.8</m:t>
                      </m:r>
                      <m:r>
                        <a:rPr lang="en-GB" sz="1100" b="0" i="1" smtClean="0">
                          <a:latin typeface="Cambria Math"/>
                        </a:rPr>
                        <m:t>𝑚</m:t>
                      </m:r>
                    </m:oMath>
                  </m:oMathPara>
                </a14:m>
                <a:endParaRPr lang="en-GB" sz="1100" dirty="0"/>
              </a:p>
            </p:txBody>
          </p:sp>
        </mc:Choice>
        <mc:Fallback xmlns="">
          <p:sp>
            <p:nvSpPr>
              <p:cNvPr id="12" name="TextBox 11"/>
              <p:cNvSpPr txBox="1">
                <a:spLocks noRot="1" noChangeAspect="1" noMove="1" noResize="1" noEditPoints="1" noAdjustHandles="1" noChangeArrowheads="1" noChangeShapeType="1" noTextEdit="1"/>
              </p:cNvSpPr>
              <p:nvPr/>
            </p:nvSpPr>
            <p:spPr>
              <a:xfrm>
                <a:off x="8545313" y="2383158"/>
                <a:ext cx="360040" cy="261610"/>
              </a:xfrm>
              <a:prstGeom prst="rect">
                <a:avLst/>
              </a:prstGeom>
              <a:blipFill rotWithShape="0">
                <a:blip r:embed="rId5"/>
                <a:stretch>
                  <a:fillRect r="-2372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8576832" y="1730190"/>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a:rPr>
                        <m:t>3.7</m:t>
                      </m:r>
                      <m:r>
                        <a:rPr lang="en-GB" sz="1100" b="0" i="1" smtClean="0">
                          <a:latin typeface="Cambria Math"/>
                        </a:rPr>
                        <m:t>𝑚</m:t>
                      </m:r>
                    </m:oMath>
                  </m:oMathPara>
                </a14:m>
                <a:endParaRPr lang="en-GB" sz="1100" dirty="0"/>
              </a:p>
            </p:txBody>
          </p:sp>
        </mc:Choice>
        <mc:Fallback xmlns="">
          <p:sp>
            <p:nvSpPr>
              <p:cNvPr id="13" name="TextBox 12"/>
              <p:cNvSpPr txBox="1">
                <a:spLocks noRot="1" noChangeAspect="1" noMove="1" noResize="1" noEditPoints="1" noAdjustHandles="1" noChangeArrowheads="1" noChangeShapeType="1" noTextEdit="1"/>
              </p:cNvSpPr>
              <p:nvPr/>
            </p:nvSpPr>
            <p:spPr>
              <a:xfrm>
                <a:off x="8576832" y="1730190"/>
                <a:ext cx="360040" cy="261610"/>
              </a:xfrm>
              <a:prstGeom prst="rect">
                <a:avLst/>
              </a:prstGeom>
              <a:blipFill rotWithShape="0">
                <a:blip r:embed="rId6"/>
                <a:stretch>
                  <a:fillRect r="-2372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6087713" y="1540369"/>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a:rPr>
                        <m:t>1.2</m:t>
                      </m:r>
                      <m:r>
                        <a:rPr lang="en-GB" sz="1100" b="0" i="1" smtClean="0">
                          <a:latin typeface="Cambria Math"/>
                        </a:rPr>
                        <m:t>𝑚</m:t>
                      </m:r>
                    </m:oMath>
                  </m:oMathPara>
                </a14:m>
                <a:endParaRPr lang="en-GB" sz="1100" dirty="0"/>
              </a:p>
            </p:txBody>
          </p:sp>
        </mc:Choice>
        <mc:Fallback xmlns="">
          <p:sp>
            <p:nvSpPr>
              <p:cNvPr id="14" name="TextBox 13"/>
              <p:cNvSpPr txBox="1">
                <a:spLocks noRot="1" noChangeAspect="1" noMove="1" noResize="1" noEditPoints="1" noAdjustHandles="1" noChangeArrowheads="1" noChangeShapeType="1" noTextEdit="1"/>
              </p:cNvSpPr>
              <p:nvPr/>
            </p:nvSpPr>
            <p:spPr>
              <a:xfrm>
                <a:off x="6087713" y="1540369"/>
                <a:ext cx="360040" cy="261610"/>
              </a:xfrm>
              <a:prstGeom prst="rect">
                <a:avLst/>
              </a:prstGeom>
              <a:blipFill rotWithShape="0">
                <a:blip r:embed="rId7"/>
                <a:stretch>
                  <a:fillRect r="-2372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5" name="TextBox 14"/>
              <p:cNvSpPr txBox="1"/>
              <p:nvPr/>
            </p:nvSpPr>
            <p:spPr>
              <a:xfrm>
                <a:off x="7284546" y="1181050"/>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a:rPr>
                        <m:t>15</m:t>
                      </m:r>
                      <m:r>
                        <a:rPr lang="en-GB" sz="1100" b="0" i="1" smtClean="0">
                          <a:latin typeface="Cambria Math"/>
                        </a:rPr>
                        <m:t>𝑚</m:t>
                      </m:r>
                    </m:oMath>
                  </m:oMathPara>
                </a14:m>
                <a:endParaRPr lang="en-GB" sz="1100" dirty="0"/>
              </a:p>
            </p:txBody>
          </p:sp>
        </mc:Choice>
        <mc:Fallback xmlns="">
          <p:sp>
            <p:nvSpPr>
              <p:cNvPr id="15" name="TextBox 14"/>
              <p:cNvSpPr txBox="1">
                <a:spLocks noRot="1" noChangeAspect="1" noMove="1" noResize="1" noEditPoints="1" noAdjustHandles="1" noChangeArrowheads="1" noChangeShapeType="1" noTextEdit="1"/>
              </p:cNvSpPr>
              <p:nvPr/>
            </p:nvSpPr>
            <p:spPr>
              <a:xfrm>
                <a:off x="7284546" y="1181050"/>
                <a:ext cx="360040" cy="261610"/>
              </a:xfrm>
              <a:prstGeom prst="rect">
                <a:avLst/>
              </a:prstGeom>
              <a:blipFill rotWithShape="0">
                <a:blip r:embed="rId8"/>
                <a:stretch>
                  <a:fillRect r="-15254"/>
                </a:stretch>
              </a:blipFill>
            </p:spPr>
            <p:txBody>
              <a:bodyPr/>
              <a:lstStyle/>
              <a:p>
                <a:r>
                  <a:rPr lang="en-GB">
                    <a:noFill/>
                  </a:rPr>
                  <a:t> </a:t>
                </a:r>
              </a:p>
            </p:txBody>
          </p:sp>
        </mc:Fallback>
      </mc:AlternateContent>
      <p:cxnSp>
        <p:nvCxnSpPr>
          <p:cNvPr id="17" name="Straight Arrow Connector 16"/>
          <p:cNvCxnSpPr/>
          <p:nvPr/>
        </p:nvCxnSpPr>
        <p:spPr>
          <a:xfrm>
            <a:off x="8598221" y="2346213"/>
            <a:ext cx="0" cy="355878"/>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cxnSp>
        <p:nvCxnSpPr>
          <p:cNvPr id="18" name="Straight Arrow Connector 17"/>
          <p:cNvCxnSpPr/>
          <p:nvPr/>
        </p:nvCxnSpPr>
        <p:spPr>
          <a:xfrm>
            <a:off x="1746337" y="657274"/>
            <a:ext cx="1" cy="1223205"/>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23" name="Rectangle 22"/>
          <p:cNvSpPr/>
          <p:nvPr/>
        </p:nvSpPr>
        <p:spPr>
          <a:xfrm>
            <a:off x="6024406" y="692942"/>
            <a:ext cx="360040" cy="38796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t>4</a:t>
            </a:r>
          </a:p>
        </p:txBody>
      </p:sp>
      <p:sp>
        <p:nvSpPr>
          <p:cNvPr id="24" name="Rectangle 23"/>
          <p:cNvSpPr/>
          <p:nvPr/>
        </p:nvSpPr>
        <p:spPr>
          <a:xfrm>
            <a:off x="87693" y="718008"/>
            <a:ext cx="360040" cy="38796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t>1</a:t>
            </a:r>
          </a:p>
        </p:txBody>
      </p:sp>
      <p:sp>
        <p:nvSpPr>
          <p:cNvPr id="25" name="Arc 24"/>
          <p:cNvSpPr/>
          <p:nvPr/>
        </p:nvSpPr>
        <p:spPr>
          <a:xfrm>
            <a:off x="378185" y="1654732"/>
            <a:ext cx="1152128" cy="451495"/>
          </a:xfrm>
          <a:prstGeom prst="arc">
            <a:avLst>
              <a:gd name="adj1" fmla="val 21510230"/>
              <a:gd name="adj2" fmla="val 1080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6" name="Arc 25"/>
          <p:cNvSpPr/>
          <p:nvPr/>
        </p:nvSpPr>
        <p:spPr>
          <a:xfrm>
            <a:off x="378185" y="1646876"/>
            <a:ext cx="1152128" cy="451495"/>
          </a:xfrm>
          <a:prstGeom prst="arc">
            <a:avLst>
              <a:gd name="adj1" fmla="val 10833714"/>
              <a:gd name="adj2" fmla="val 21462632"/>
            </a:avLst>
          </a:prstGeom>
          <a:ln>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nvGrpSpPr>
          <p:cNvPr id="29" name="Group 28"/>
          <p:cNvGrpSpPr/>
          <p:nvPr/>
        </p:nvGrpSpPr>
        <p:grpSpPr>
          <a:xfrm>
            <a:off x="702221" y="1093287"/>
            <a:ext cx="504056" cy="194590"/>
            <a:chOff x="4644008" y="943543"/>
            <a:chExt cx="1152128" cy="459351"/>
          </a:xfrm>
        </p:grpSpPr>
        <p:sp>
          <p:nvSpPr>
            <p:cNvPr id="27" name="Arc 26"/>
            <p:cNvSpPr/>
            <p:nvPr/>
          </p:nvSpPr>
          <p:spPr>
            <a:xfrm>
              <a:off x="4644008" y="951399"/>
              <a:ext cx="1152128" cy="451495"/>
            </a:xfrm>
            <a:prstGeom prst="arc">
              <a:avLst>
                <a:gd name="adj1" fmla="val 21510230"/>
                <a:gd name="adj2" fmla="val 1080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8" name="Arc 27"/>
            <p:cNvSpPr/>
            <p:nvPr/>
          </p:nvSpPr>
          <p:spPr>
            <a:xfrm>
              <a:off x="4644008" y="943543"/>
              <a:ext cx="1152128" cy="451495"/>
            </a:xfrm>
            <a:prstGeom prst="arc">
              <a:avLst>
                <a:gd name="adj1" fmla="val 10833714"/>
                <a:gd name="adj2" fmla="val 21462632"/>
              </a:avLst>
            </a:prstGeom>
            <a:ln>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grpSp>
      <p:cxnSp>
        <p:nvCxnSpPr>
          <p:cNvPr id="31" name="Straight Connector 30"/>
          <p:cNvCxnSpPr>
            <a:stCxn id="26" idx="0"/>
          </p:cNvCxnSpPr>
          <p:nvPr/>
        </p:nvCxnSpPr>
        <p:spPr>
          <a:xfrm flipV="1">
            <a:off x="378365" y="652511"/>
            <a:ext cx="572461" cy="1214465"/>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flipV="1">
            <a:off x="950827" y="657274"/>
            <a:ext cx="585787" cy="1181099"/>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H="1">
            <a:off x="955589" y="1181148"/>
            <a:ext cx="252412" cy="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38" name="TextBox 37"/>
              <p:cNvSpPr txBox="1"/>
              <p:nvPr/>
            </p:nvSpPr>
            <p:spPr>
              <a:xfrm>
                <a:off x="901775" y="930636"/>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a:rPr>
                        <m:t>𝑟</m:t>
                      </m:r>
                    </m:oMath>
                  </m:oMathPara>
                </a14:m>
                <a:endParaRPr lang="en-GB" sz="1100" dirty="0"/>
              </a:p>
            </p:txBody>
          </p:sp>
        </mc:Choice>
        <mc:Fallback xmlns="">
          <p:sp>
            <p:nvSpPr>
              <p:cNvPr id="38" name="TextBox 37"/>
              <p:cNvSpPr txBox="1">
                <a:spLocks noRot="1" noChangeAspect="1" noMove="1" noResize="1" noEditPoints="1" noAdjustHandles="1" noChangeArrowheads="1" noChangeShapeType="1" noTextEdit="1"/>
              </p:cNvSpPr>
              <p:nvPr/>
            </p:nvSpPr>
            <p:spPr>
              <a:xfrm>
                <a:off x="901775" y="930636"/>
                <a:ext cx="360040" cy="261610"/>
              </a:xfrm>
              <a:prstGeom prst="rect">
                <a:avLst/>
              </a:prstGeom>
              <a:blipFill rotWithShape="0">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9" name="TextBox 38"/>
              <p:cNvSpPr txBox="1"/>
              <p:nvPr/>
            </p:nvSpPr>
            <p:spPr>
              <a:xfrm>
                <a:off x="967495" y="1649173"/>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a:rPr>
                        <m:t>9</m:t>
                      </m:r>
                      <m:r>
                        <a:rPr lang="en-GB" sz="1100" b="0" i="1" smtClean="0">
                          <a:latin typeface="Cambria Math"/>
                        </a:rPr>
                        <m:t>𝑐𝑚</m:t>
                      </m:r>
                    </m:oMath>
                  </m:oMathPara>
                </a14:m>
                <a:endParaRPr lang="en-GB" sz="1100" dirty="0"/>
              </a:p>
            </p:txBody>
          </p:sp>
        </mc:Choice>
        <mc:Fallback xmlns="">
          <p:sp>
            <p:nvSpPr>
              <p:cNvPr id="39" name="TextBox 38"/>
              <p:cNvSpPr txBox="1">
                <a:spLocks noRot="1" noChangeAspect="1" noMove="1" noResize="1" noEditPoints="1" noAdjustHandles="1" noChangeArrowheads="1" noChangeShapeType="1" noTextEdit="1"/>
              </p:cNvSpPr>
              <p:nvPr/>
            </p:nvSpPr>
            <p:spPr>
              <a:xfrm>
                <a:off x="967495" y="1649173"/>
                <a:ext cx="360040" cy="261610"/>
              </a:xfrm>
              <a:prstGeom prst="rect">
                <a:avLst/>
              </a:prstGeom>
              <a:blipFill rotWithShape="0">
                <a:blip r:embed="rId10"/>
                <a:stretch>
                  <a:fillRect r="-11864"/>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0" name="TextBox 39"/>
              <p:cNvSpPr txBox="1"/>
              <p:nvPr/>
            </p:nvSpPr>
            <p:spPr>
              <a:xfrm>
                <a:off x="1289422" y="798131"/>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a:rPr>
                        <m:t>5</m:t>
                      </m:r>
                      <m:r>
                        <a:rPr lang="en-GB" sz="1100" b="0" i="1" smtClean="0">
                          <a:latin typeface="Cambria Math"/>
                        </a:rPr>
                        <m:t>𝑐𝑚</m:t>
                      </m:r>
                    </m:oMath>
                  </m:oMathPara>
                </a14:m>
                <a:endParaRPr lang="en-GB" sz="1100" dirty="0"/>
              </a:p>
            </p:txBody>
          </p:sp>
        </mc:Choice>
        <mc:Fallback xmlns="">
          <p:sp>
            <p:nvSpPr>
              <p:cNvPr id="40" name="TextBox 39"/>
              <p:cNvSpPr txBox="1">
                <a:spLocks noRot="1" noChangeAspect="1" noMove="1" noResize="1" noEditPoints="1" noAdjustHandles="1" noChangeArrowheads="1" noChangeShapeType="1" noTextEdit="1"/>
              </p:cNvSpPr>
              <p:nvPr/>
            </p:nvSpPr>
            <p:spPr>
              <a:xfrm>
                <a:off x="1289422" y="798131"/>
                <a:ext cx="360040" cy="261610"/>
              </a:xfrm>
              <a:prstGeom prst="rect">
                <a:avLst/>
              </a:prstGeom>
              <a:blipFill rotWithShape="0">
                <a:blip r:embed="rId11"/>
                <a:stretch>
                  <a:fillRect r="-11864"/>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1" name="TextBox 40"/>
              <p:cNvSpPr txBox="1"/>
              <p:nvPr/>
            </p:nvSpPr>
            <p:spPr>
              <a:xfrm>
                <a:off x="1685255" y="1222111"/>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a:rPr>
                        <m:t>12</m:t>
                      </m:r>
                      <m:r>
                        <a:rPr lang="en-GB" sz="1100" b="0" i="1" smtClean="0">
                          <a:latin typeface="Cambria Math"/>
                        </a:rPr>
                        <m:t>𝑐𝑚</m:t>
                      </m:r>
                    </m:oMath>
                  </m:oMathPara>
                </a14:m>
                <a:endParaRPr lang="en-GB" sz="1100" dirty="0"/>
              </a:p>
            </p:txBody>
          </p:sp>
        </mc:Choice>
        <mc:Fallback xmlns="">
          <p:sp>
            <p:nvSpPr>
              <p:cNvPr id="41" name="TextBox 40"/>
              <p:cNvSpPr txBox="1">
                <a:spLocks noRot="1" noChangeAspect="1" noMove="1" noResize="1" noEditPoints="1" noAdjustHandles="1" noChangeArrowheads="1" noChangeShapeType="1" noTextEdit="1"/>
              </p:cNvSpPr>
              <p:nvPr/>
            </p:nvSpPr>
            <p:spPr>
              <a:xfrm>
                <a:off x="1685255" y="1222111"/>
                <a:ext cx="360040" cy="261610"/>
              </a:xfrm>
              <a:prstGeom prst="rect">
                <a:avLst/>
              </a:prstGeom>
              <a:blipFill rotWithShape="0">
                <a:blip r:embed="rId12"/>
                <a:stretch>
                  <a:fillRect r="-31667"/>
                </a:stretch>
              </a:blipFill>
            </p:spPr>
            <p:txBody>
              <a:bodyPr/>
              <a:lstStyle/>
              <a:p>
                <a:r>
                  <a:rPr lang="en-GB">
                    <a:noFill/>
                  </a:rPr>
                  <a:t> </a:t>
                </a:r>
              </a:p>
            </p:txBody>
          </p:sp>
        </mc:Fallback>
      </mc:AlternateContent>
      <p:cxnSp>
        <p:nvCxnSpPr>
          <p:cNvPr id="44" name="Straight Arrow Connector 43"/>
          <p:cNvCxnSpPr/>
          <p:nvPr/>
        </p:nvCxnSpPr>
        <p:spPr>
          <a:xfrm flipH="1">
            <a:off x="1327535" y="672946"/>
            <a:ext cx="5220" cy="51930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cxnSp>
        <p:nvCxnSpPr>
          <p:cNvPr id="46" name="Straight Arrow Connector 45"/>
          <p:cNvCxnSpPr/>
          <p:nvPr/>
        </p:nvCxnSpPr>
        <p:spPr>
          <a:xfrm>
            <a:off x="8968033" y="1416144"/>
            <a:ext cx="10257" cy="1327190"/>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48" name="TextBox 47"/>
              <p:cNvSpPr txBox="1"/>
              <p:nvPr/>
            </p:nvSpPr>
            <p:spPr>
              <a:xfrm>
                <a:off x="6272347" y="2404780"/>
                <a:ext cx="1103788" cy="338554"/>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𝑥</m:t>
                      </m:r>
                      <m:r>
                        <a:rPr lang="en-GB" sz="1600" b="0" i="1" smtClean="0">
                          <a:latin typeface="Cambria Math"/>
                        </a:rPr>
                        <m:t>=10.8</m:t>
                      </m:r>
                    </m:oMath>
                  </m:oMathPara>
                </a14:m>
                <a:endParaRPr lang="en-GB" sz="1600" dirty="0"/>
              </a:p>
            </p:txBody>
          </p:sp>
        </mc:Choice>
        <mc:Fallback xmlns="">
          <p:sp>
            <p:nvSpPr>
              <p:cNvPr id="48" name="TextBox 47"/>
              <p:cNvSpPr txBox="1">
                <a:spLocks noRot="1" noChangeAspect="1" noMove="1" noResize="1" noEditPoints="1" noAdjustHandles="1" noChangeArrowheads="1" noChangeShapeType="1" noTextEdit="1"/>
              </p:cNvSpPr>
              <p:nvPr/>
            </p:nvSpPr>
            <p:spPr>
              <a:xfrm>
                <a:off x="6272347" y="2404780"/>
                <a:ext cx="1103788" cy="338554"/>
              </a:xfrm>
              <a:prstGeom prst="rect">
                <a:avLst/>
              </a:prstGeom>
              <a:blipFill rotWithShape="0">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9" name="TextBox 48"/>
              <p:cNvSpPr txBox="1"/>
              <p:nvPr/>
            </p:nvSpPr>
            <p:spPr>
              <a:xfrm>
                <a:off x="511927" y="2229531"/>
                <a:ext cx="1271176" cy="338554"/>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𝑟</m:t>
                      </m:r>
                      <m:r>
                        <a:rPr lang="en-GB" sz="1600" b="0" i="1" smtClean="0">
                          <a:latin typeface="Cambria Math"/>
                        </a:rPr>
                        <m:t>=3.75</m:t>
                      </m:r>
                      <m:r>
                        <a:rPr lang="en-GB" sz="1600" b="0" i="1" smtClean="0">
                          <a:latin typeface="Cambria Math"/>
                        </a:rPr>
                        <m:t>𝑐𝑚</m:t>
                      </m:r>
                    </m:oMath>
                  </m:oMathPara>
                </a14:m>
                <a:endParaRPr lang="en-GB" sz="1600" dirty="0"/>
              </a:p>
            </p:txBody>
          </p:sp>
        </mc:Choice>
        <mc:Fallback xmlns="">
          <p:sp>
            <p:nvSpPr>
              <p:cNvPr id="49" name="TextBox 48"/>
              <p:cNvSpPr txBox="1">
                <a:spLocks noRot="1" noChangeAspect="1" noMove="1" noResize="1" noEditPoints="1" noAdjustHandles="1" noChangeArrowheads="1" noChangeShapeType="1" noTextEdit="1"/>
              </p:cNvSpPr>
              <p:nvPr/>
            </p:nvSpPr>
            <p:spPr>
              <a:xfrm>
                <a:off x="511927" y="2229531"/>
                <a:ext cx="1271176" cy="338554"/>
              </a:xfrm>
              <a:prstGeom prst="rect">
                <a:avLst/>
              </a:prstGeom>
              <a:blipFill rotWithShape="0">
                <a:blip r:embed="rId14"/>
                <a:stretch>
                  <a:fillRect/>
                </a:stretch>
              </a:blipFill>
            </p:spPr>
            <p:txBody>
              <a:bodyPr/>
              <a:lstStyle/>
              <a:p>
                <a:r>
                  <a:rPr lang="en-GB">
                    <a:noFill/>
                  </a:rPr>
                  <a:t> </a:t>
                </a:r>
              </a:p>
            </p:txBody>
          </p:sp>
        </mc:Fallback>
      </mc:AlternateContent>
      <p:cxnSp>
        <p:nvCxnSpPr>
          <p:cNvPr id="50" name="Straight Arrow Connector 49"/>
          <p:cNvCxnSpPr/>
          <p:nvPr/>
        </p:nvCxnSpPr>
        <p:spPr>
          <a:xfrm flipH="1">
            <a:off x="942181" y="1866976"/>
            <a:ext cx="588132" cy="2789"/>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52" name="Rectangle 51"/>
          <p:cNvSpPr/>
          <p:nvPr/>
        </p:nvSpPr>
        <p:spPr>
          <a:xfrm>
            <a:off x="1984352" y="753061"/>
            <a:ext cx="360040" cy="38796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t>2</a:t>
            </a:r>
          </a:p>
        </p:txBody>
      </p:sp>
      <p:sp>
        <p:nvSpPr>
          <p:cNvPr id="53" name="Freeform 52"/>
          <p:cNvSpPr/>
          <p:nvPr/>
        </p:nvSpPr>
        <p:spPr>
          <a:xfrm>
            <a:off x="2477262" y="732170"/>
            <a:ext cx="1727026" cy="1255689"/>
          </a:xfrm>
          <a:custGeom>
            <a:avLst/>
            <a:gdLst>
              <a:gd name="connsiteX0" fmla="*/ 0 w 1549400"/>
              <a:gd name="connsiteY0" fmla="*/ 0 h 1117600"/>
              <a:gd name="connsiteX1" fmla="*/ 1549400 w 1549400"/>
              <a:gd name="connsiteY1" fmla="*/ 0 h 1117600"/>
              <a:gd name="connsiteX2" fmla="*/ 552450 w 1549400"/>
              <a:gd name="connsiteY2" fmla="*/ 1117600 h 1117600"/>
              <a:gd name="connsiteX3" fmla="*/ 0 w 1549400"/>
              <a:gd name="connsiteY3" fmla="*/ 0 h 1117600"/>
            </a:gdLst>
            <a:ahLst/>
            <a:cxnLst>
              <a:cxn ang="0">
                <a:pos x="connsiteX0" y="connsiteY0"/>
              </a:cxn>
              <a:cxn ang="0">
                <a:pos x="connsiteX1" y="connsiteY1"/>
              </a:cxn>
              <a:cxn ang="0">
                <a:pos x="connsiteX2" y="connsiteY2"/>
              </a:cxn>
              <a:cxn ang="0">
                <a:pos x="connsiteX3" y="connsiteY3"/>
              </a:cxn>
            </a:cxnLst>
            <a:rect l="l" t="t" r="r" b="b"/>
            <a:pathLst>
              <a:path w="1549400" h="1117600">
                <a:moveTo>
                  <a:pt x="0" y="0"/>
                </a:moveTo>
                <a:lnTo>
                  <a:pt x="1549400" y="0"/>
                </a:lnTo>
                <a:lnTo>
                  <a:pt x="552450" y="1117600"/>
                </a:lnTo>
                <a:lnTo>
                  <a:pt x="0" y="0"/>
                </a:lnTo>
                <a:close/>
              </a:path>
            </a:pathLst>
          </a:custGeom>
          <a:ln w="3175"/>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54" name="Freeform 53"/>
          <p:cNvSpPr/>
          <p:nvPr/>
        </p:nvSpPr>
        <p:spPr>
          <a:xfrm>
            <a:off x="2903158" y="953316"/>
            <a:ext cx="720080" cy="561174"/>
          </a:xfrm>
          <a:custGeom>
            <a:avLst/>
            <a:gdLst>
              <a:gd name="connsiteX0" fmla="*/ 0 w 1549400"/>
              <a:gd name="connsiteY0" fmla="*/ 0 h 1117600"/>
              <a:gd name="connsiteX1" fmla="*/ 1549400 w 1549400"/>
              <a:gd name="connsiteY1" fmla="*/ 0 h 1117600"/>
              <a:gd name="connsiteX2" fmla="*/ 552450 w 1549400"/>
              <a:gd name="connsiteY2" fmla="*/ 1117600 h 1117600"/>
              <a:gd name="connsiteX3" fmla="*/ 0 w 1549400"/>
              <a:gd name="connsiteY3" fmla="*/ 0 h 1117600"/>
            </a:gdLst>
            <a:ahLst/>
            <a:cxnLst>
              <a:cxn ang="0">
                <a:pos x="connsiteX0" y="connsiteY0"/>
              </a:cxn>
              <a:cxn ang="0">
                <a:pos x="connsiteX1" y="connsiteY1"/>
              </a:cxn>
              <a:cxn ang="0">
                <a:pos x="connsiteX2" y="connsiteY2"/>
              </a:cxn>
              <a:cxn ang="0">
                <a:pos x="connsiteX3" y="connsiteY3"/>
              </a:cxn>
            </a:cxnLst>
            <a:rect l="l" t="t" r="r" b="b"/>
            <a:pathLst>
              <a:path w="1549400" h="1117600">
                <a:moveTo>
                  <a:pt x="0" y="0"/>
                </a:moveTo>
                <a:lnTo>
                  <a:pt x="1549400" y="0"/>
                </a:lnTo>
                <a:lnTo>
                  <a:pt x="552450" y="1117600"/>
                </a:lnTo>
                <a:lnTo>
                  <a:pt x="0" y="0"/>
                </a:lnTo>
                <a:close/>
              </a:path>
            </a:pathLst>
          </a:custGeom>
          <a:ln w="3175"/>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55" name="TextBox 54"/>
              <p:cNvSpPr txBox="1"/>
              <p:nvPr/>
            </p:nvSpPr>
            <p:spPr>
              <a:xfrm>
                <a:off x="3051341" y="757913"/>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a:rPr>
                        <m:t>5</m:t>
                      </m:r>
                    </m:oMath>
                  </m:oMathPara>
                </a14:m>
                <a:endParaRPr lang="en-GB" sz="1100" dirty="0"/>
              </a:p>
            </p:txBody>
          </p:sp>
        </mc:Choice>
        <mc:Fallback xmlns="">
          <p:sp>
            <p:nvSpPr>
              <p:cNvPr id="55" name="TextBox 54"/>
              <p:cNvSpPr txBox="1">
                <a:spLocks noRot="1" noChangeAspect="1" noMove="1" noResize="1" noEditPoints="1" noAdjustHandles="1" noChangeArrowheads="1" noChangeShapeType="1" noTextEdit="1"/>
              </p:cNvSpPr>
              <p:nvPr/>
            </p:nvSpPr>
            <p:spPr>
              <a:xfrm>
                <a:off x="3051341" y="757913"/>
                <a:ext cx="360040" cy="261610"/>
              </a:xfrm>
              <a:prstGeom prst="rect">
                <a:avLst/>
              </a:prstGeom>
              <a:blipFill rotWithShape="0">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6" name="TextBox 55"/>
              <p:cNvSpPr txBox="1"/>
              <p:nvPr/>
            </p:nvSpPr>
            <p:spPr>
              <a:xfrm>
                <a:off x="3291574" y="1119242"/>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a:rPr>
                        <m:t>4</m:t>
                      </m:r>
                    </m:oMath>
                  </m:oMathPara>
                </a14:m>
                <a:endParaRPr lang="en-GB" sz="1100" dirty="0"/>
              </a:p>
            </p:txBody>
          </p:sp>
        </mc:Choice>
        <mc:Fallback xmlns="">
          <p:sp>
            <p:nvSpPr>
              <p:cNvPr id="56" name="TextBox 55"/>
              <p:cNvSpPr txBox="1">
                <a:spLocks noRot="1" noChangeAspect="1" noMove="1" noResize="1" noEditPoints="1" noAdjustHandles="1" noChangeArrowheads="1" noChangeShapeType="1" noTextEdit="1"/>
              </p:cNvSpPr>
              <p:nvPr/>
            </p:nvSpPr>
            <p:spPr>
              <a:xfrm>
                <a:off x="3291574" y="1119242"/>
                <a:ext cx="360040" cy="261610"/>
              </a:xfrm>
              <a:prstGeom prst="rect">
                <a:avLst/>
              </a:prstGeom>
              <a:blipFill rotWithShape="0">
                <a:blip r:embed="rId1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7" name="TextBox 56"/>
              <p:cNvSpPr txBox="1"/>
              <p:nvPr/>
            </p:nvSpPr>
            <p:spPr>
              <a:xfrm>
                <a:off x="2764128" y="1133750"/>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a:rPr>
                        <m:t>3.75</m:t>
                      </m:r>
                    </m:oMath>
                  </m:oMathPara>
                </a14:m>
                <a:endParaRPr lang="en-GB" sz="1100" dirty="0"/>
              </a:p>
            </p:txBody>
          </p:sp>
        </mc:Choice>
        <mc:Fallback xmlns="">
          <p:sp>
            <p:nvSpPr>
              <p:cNvPr id="57" name="TextBox 56"/>
              <p:cNvSpPr txBox="1">
                <a:spLocks noRot="1" noChangeAspect="1" noMove="1" noResize="1" noEditPoints="1" noAdjustHandles="1" noChangeArrowheads="1" noChangeShapeType="1" noTextEdit="1"/>
              </p:cNvSpPr>
              <p:nvPr/>
            </p:nvSpPr>
            <p:spPr>
              <a:xfrm>
                <a:off x="2764128" y="1133750"/>
                <a:ext cx="360040" cy="261610"/>
              </a:xfrm>
              <a:prstGeom prst="rect">
                <a:avLst/>
              </a:prstGeom>
              <a:blipFill rotWithShape="0">
                <a:blip r:embed="rId17"/>
                <a:stretch>
                  <a:fillRect r="-15254"/>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8" name="TextBox 57"/>
              <p:cNvSpPr txBox="1"/>
              <p:nvPr/>
            </p:nvSpPr>
            <p:spPr>
              <a:xfrm>
                <a:off x="2505241" y="1416694"/>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a:rPr>
                        <m:t>𝑥</m:t>
                      </m:r>
                    </m:oMath>
                  </m:oMathPara>
                </a14:m>
                <a:endParaRPr lang="en-GB" sz="1100" dirty="0"/>
              </a:p>
            </p:txBody>
          </p:sp>
        </mc:Choice>
        <mc:Fallback xmlns="">
          <p:sp>
            <p:nvSpPr>
              <p:cNvPr id="58" name="TextBox 57"/>
              <p:cNvSpPr txBox="1">
                <a:spLocks noRot="1" noChangeAspect="1" noMove="1" noResize="1" noEditPoints="1" noAdjustHandles="1" noChangeArrowheads="1" noChangeShapeType="1" noTextEdit="1"/>
              </p:cNvSpPr>
              <p:nvPr/>
            </p:nvSpPr>
            <p:spPr>
              <a:xfrm>
                <a:off x="2505241" y="1416694"/>
                <a:ext cx="360040" cy="261610"/>
              </a:xfrm>
              <a:prstGeom prst="rect">
                <a:avLst/>
              </a:prstGeom>
              <a:blipFill rotWithShape="0">
                <a:blip r:embed="rId1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9" name="TextBox 58"/>
              <p:cNvSpPr txBox="1"/>
              <p:nvPr/>
            </p:nvSpPr>
            <p:spPr>
              <a:xfrm>
                <a:off x="3651614" y="1285889"/>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a:rPr>
                        <m:t>𝑦</m:t>
                      </m:r>
                    </m:oMath>
                  </m:oMathPara>
                </a14:m>
                <a:endParaRPr lang="en-GB" sz="1100" dirty="0"/>
              </a:p>
            </p:txBody>
          </p:sp>
        </mc:Choice>
        <mc:Fallback xmlns="">
          <p:sp>
            <p:nvSpPr>
              <p:cNvPr id="59" name="TextBox 58"/>
              <p:cNvSpPr txBox="1">
                <a:spLocks noRot="1" noChangeAspect="1" noMove="1" noResize="1" noEditPoints="1" noAdjustHandles="1" noChangeArrowheads="1" noChangeShapeType="1" noTextEdit="1"/>
              </p:cNvSpPr>
              <p:nvPr/>
            </p:nvSpPr>
            <p:spPr>
              <a:xfrm>
                <a:off x="3651614" y="1285889"/>
                <a:ext cx="360040" cy="261610"/>
              </a:xfrm>
              <a:prstGeom prst="rect">
                <a:avLst/>
              </a:prstGeom>
              <a:blipFill rotWithShape="0">
                <a:blip r:embed="rId1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0" name="TextBox 59"/>
              <p:cNvSpPr txBox="1"/>
              <p:nvPr/>
            </p:nvSpPr>
            <p:spPr>
              <a:xfrm>
                <a:off x="3202087" y="551355"/>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a:rPr>
                        <m:t>7</m:t>
                      </m:r>
                    </m:oMath>
                  </m:oMathPara>
                </a14:m>
                <a:endParaRPr lang="en-GB" sz="1100" dirty="0"/>
              </a:p>
            </p:txBody>
          </p:sp>
        </mc:Choice>
        <mc:Fallback xmlns="">
          <p:sp>
            <p:nvSpPr>
              <p:cNvPr id="60" name="TextBox 59"/>
              <p:cNvSpPr txBox="1">
                <a:spLocks noRot="1" noChangeAspect="1" noMove="1" noResize="1" noEditPoints="1" noAdjustHandles="1" noChangeArrowheads="1" noChangeShapeType="1" noTextEdit="1"/>
              </p:cNvSpPr>
              <p:nvPr/>
            </p:nvSpPr>
            <p:spPr>
              <a:xfrm>
                <a:off x="3202087" y="551355"/>
                <a:ext cx="360040" cy="261610"/>
              </a:xfrm>
              <a:prstGeom prst="rect">
                <a:avLst/>
              </a:prstGeom>
              <a:blipFill rotWithShape="0">
                <a:blip r:embed="rId2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2685261" y="2061548"/>
                <a:ext cx="1271176" cy="584775"/>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𝑥</m:t>
                      </m:r>
                      <m:r>
                        <a:rPr lang="en-GB" sz="1600" b="0" i="1" smtClean="0">
                          <a:latin typeface="Cambria Math"/>
                        </a:rPr>
                        <m:t>=5.25</m:t>
                      </m:r>
                    </m:oMath>
                  </m:oMathPara>
                </a14:m>
                <a:endParaRPr lang="en-GB" sz="1600" b="0" dirty="0"/>
              </a:p>
              <a:p>
                <a:pPr/>
                <a14:m>
                  <m:oMathPara xmlns:m="http://schemas.openxmlformats.org/officeDocument/2006/math">
                    <m:oMathParaPr>
                      <m:jc m:val="centerGroup"/>
                    </m:oMathParaPr>
                    <m:oMath xmlns:m="http://schemas.openxmlformats.org/officeDocument/2006/math">
                      <m:r>
                        <a:rPr lang="en-GB" sz="1600" b="0" i="1" smtClean="0">
                          <a:latin typeface="Cambria Math"/>
                        </a:rPr>
                        <m:t>𝑦</m:t>
                      </m:r>
                      <m:r>
                        <a:rPr lang="en-GB" sz="1600" b="0" i="1" smtClean="0">
                          <a:latin typeface="Cambria Math"/>
                        </a:rPr>
                        <m:t>=5.6</m:t>
                      </m:r>
                    </m:oMath>
                  </m:oMathPara>
                </a14:m>
                <a:endParaRPr lang="en-GB" sz="1600" dirty="0"/>
              </a:p>
            </p:txBody>
          </p:sp>
        </mc:Choice>
        <mc:Fallback xmlns="">
          <p:sp>
            <p:nvSpPr>
              <p:cNvPr id="61" name="TextBox 60"/>
              <p:cNvSpPr txBox="1">
                <a:spLocks noRot="1" noChangeAspect="1" noMove="1" noResize="1" noEditPoints="1" noAdjustHandles="1" noChangeArrowheads="1" noChangeShapeType="1" noTextEdit="1"/>
              </p:cNvSpPr>
              <p:nvPr/>
            </p:nvSpPr>
            <p:spPr>
              <a:xfrm>
                <a:off x="2685261" y="2061548"/>
                <a:ext cx="1271176" cy="584775"/>
              </a:xfrm>
              <a:prstGeom prst="rect">
                <a:avLst/>
              </a:prstGeom>
              <a:blipFill rotWithShape="0">
                <a:blip r:embed="rId21"/>
                <a:stretch>
                  <a:fillRect/>
                </a:stretch>
              </a:blipFill>
            </p:spPr>
            <p:txBody>
              <a:bodyPr/>
              <a:lstStyle/>
              <a:p>
                <a:r>
                  <a:rPr lang="en-GB">
                    <a:noFill/>
                  </a:rPr>
                  <a:t> </a:t>
                </a:r>
              </a:p>
            </p:txBody>
          </p:sp>
        </mc:Fallback>
      </mc:AlternateContent>
      <p:sp>
        <p:nvSpPr>
          <p:cNvPr id="62" name="Rectangle 61"/>
          <p:cNvSpPr/>
          <p:nvPr/>
        </p:nvSpPr>
        <p:spPr>
          <a:xfrm>
            <a:off x="67984" y="2820154"/>
            <a:ext cx="360040" cy="38796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t>5</a:t>
            </a:r>
          </a:p>
        </p:txBody>
      </p:sp>
      <p:grpSp>
        <p:nvGrpSpPr>
          <p:cNvPr id="45" name="Group 44"/>
          <p:cNvGrpSpPr/>
          <p:nvPr/>
        </p:nvGrpSpPr>
        <p:grpSpPr>
          <a:xfrm>
            <a:off x="589621" y="2927900"/>
            <a:ext cx="1872812" cy="1155743"/>
            <a:chOff x="698500" y="3353748"/>
            <a:chExt cx="2512232" cy="1368152"/>
          </a:xfrm>
        </p:grpSpPr>
        <p:sp>
          <p:nvSpPr>
            <p:cNvPr id="63" name="Right Triangle 62"/>
            <p:cNvSpPr/>
            <p:nvPr/>
          </p:nvSpPr>
          <p:spPr>
            <a:xfrm>
              <a:off x="698500" y="3353748"/>
              <a:ext cx="2512232" cy="1368152"/>
            </a:xfrm>
            <a:prstGeom prst="rtTriangle">
              <a:avLst/>
            </a:prstGeom>
            <a:ln w="3175"/>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64" name="Right Triangle 63"/>
            <p:cNvSpPr/>
            <p:nvPr/>
          </p:nvSpPr>
          <p:spPr>
            <a:xfrm>
              <a:off x="1626692" y="3858574"/>
              <a:ext cx="1584040" cy="863326"/>
            </a:xfrm>
            <a:prstGeom prst="rtTriangle">
              <a:avLst/>
            </a:prstGeom>
            <a:ln w="3175"/>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grpSp>
      <mc:AlternateContent xmlns:mc="http://schemas.openxmlformats.org/markup-compatibility/2006" xmlns:a14="http://schemas.microsoft.com/office/drawing/2010/main">
        <mc:Choice Requires="a14">
          <p:sp>
            <p:nvSpPr>
              <p:cNvPr id="65" name="TextBox 64"/>
              <p:cNvSpPr txBox="1"/>
              <p:nvPr/>
            </p:nvSpPr>
            <p:spPr>
              <a:xfrm>
                <a:off x="792898" y="4063449"/>
                <a:ext cx="36004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𝑥</m:t>
                      </m:r>
                    </m:oMath>
                  </m:oMathPara>
                </a14:m>
                <a:endParaRPr lang="en-GB" dirty="0"/>
              </a:p>
            </p:txBody>
          </p:sp>
        </mc:Choice>
        <mc:Fallback xmlns="">
          <p:sp>
            <p:nvSpPr>
              <p:cNvPr id="65" name="TextBox 64"/>
              <p:cNvSpPr txBox="1">
                <a:spLocks noRot="1" noChangeAspect="1" noMove="1" noResize="1" noEditPoints="1" noAdjustHandles="1" noChangeArrowheads="1" noChangeShapeType="1" noTextEdit="1"/>
              </p:cNvSpPr>
              <p:nvPr/>
            </p:nvSpPr>
            <p:spPr>
              <a:xfrm>
                <a:off x="792898" y="4063449"/>
                <a:ext cx="360040" cy="369332"/>
              </a:xfrm>
              <a:prstGeom prst="rect">
                <a:avLst/>
              </a:prstGeom>
              <a:blipFill rotWithShape="0">
                <a:blip r:embed="rId2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6" name="TextBox 65"/>
              <p:cNvSpPr txBox="1"/>
              <p:nvPr/>
            </p:nvSpPr>
            <p:spPr>
              <a:xfrm>
                <a:off x="1650967" y="4100303"/>
                <a:ext cx="36004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7</m:t>
                      </m:r>
                    </m:oMath>
                  </m:oMathPara>
                </a14:m>
                <a:endParaRPr lang="en-GB" dirty="0"/>
              </a:p>
            </p:txBody>
          </p:sp>
        </mc:Choice>
        <mc:Fallback xmlns="">
          <p:sp>
            <p:nvSpPr>
              <p:cNvPr id="66" name="TextBox 65"/>
              <p:cNvSpPr txBox="1">
                <a:spLocks noRot="1" noChangeAspect="1" noMove="1" noResize="1" noEditPoints="1" noAdjustHandles="1" noChangeArrowheads="1" noChangeShapeType="1" noTextEdit="1"/>
              </p:cNvSpPr>
              <p:nvPr/>
            </p:nvSpPr>
            <p:spPr>
              <a:xfrm>
                <a:off x="1650967" y="4100303"/>
                <a:ext cx="360040" cy="369332"/>
              </a:xfrm>
              <a:prstGeom prst="rect">
                <a:avLst/>
              </a:prstGeom>
              <a:blipFill rotWithShape="0">
                <a:blip r:embed="rId2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7" name="TextBox 66"/>
              <p:cNvSpPr txBox="1"/>
              <p:nvPr/>
            </p:nvSpPr>
            <p:spPr>
              <a:xfrm>
                <a:off x="248004" y="3315303"/>
                <a:ext cx="36004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8</m:t>
                      </m:r>
                    </m:oMath>
                  </m:oMathPara>
                </a14:m>
                <a:endParaRPr lang="en-GB" dirty="0"/>
              </a:p>
            </p:txBody>
          </p:sp>
        </mc:Choice>
        <mc:Fallback xmlns="">
          <p:sp>
            <p:nvSpPr>
              <p:cNvPr id="67" name="TextBox 66"/>
              <p:cNvSpPr txBox="1">
                <a:spLocks noRot="1" noChangeAspect="1" noMove="1" noResize="1" noEditPoints="1" noAdjustHandles="1" noChangeArrowheads="1" noChangeShapeType="1" noTextEdit="1"/>
              </p:cNvSpPr>
              <p:nvPr/>
            </p:nvSpPr>
            <p:spPr>
              <a:xfrm>
                <a:off x="248004" y="3315303"/>
                <a:ext cx="360040" cy="369332"/>
              </a:xfrm>
              <a:prstGeom prst="rect">
                <a:avLst/>
              </a:prstGeom>
              <a:blipFill rotWithShape="0">
                <a:blip r:embed="rId2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8" name="TextBox 67"/>
              <p:cNvSpPr txBox="1"/>
              <p:nvPr/>
            </p:nvSpPr>
            <p:spPr>
              <a:xfrm>
                <a:off x="981455" y="3480892"/>
                <a:ext cx="36004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5</m:t>
                      </m:r>
                    </m:oMath>
                  </m:oMathPara>
                </a14:m>
                <a:endParaRPr lang="en-GB" dirty="0"/>
              </a:p>
            </p:txBody>
          </p:sp>
        </mc:Choice>
        <mc:Fallback xmlns="">
          <p:sp>
            <p:nvSpPr>
              <p:cNvPr id="68" name="TextBox 67"/>
              <p:cNvSpPr txBox="1">
                <a:spLocks noRot="1" noChangeAspect="1" noMove="1" noResize="1" noEditPoints="1" noAdjustHandles="1" noChangeArrowheads="1" noChangeShapeType="1" noTextEdit="1"/>
              </p:cNvSpPr>
              <p:nvPr/>
            </p:nvSpPr>
            <p:spPr>
              <a:xfrm>
                <a:off x="981455" y="3480892"/>
                <a:ext cx="360040" cy="369332"/>
              </a:xfrm>
              <a:prstGeom prst="rect">
                <a:avLst/>
              </a:prstGeom>
              <a:blipFill rotWithShape="0">
                <a:blip r:embed="rId2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9" name="TextBox 68"/>
              <p:cNvSpPr txBox="1"/>
              <p:nvPr/>
            </p:nvSpPr>
            <p:spPr>
              <a:xfrm>
                <a:off x="905851" y="4397799"/>
                <a:ext cx="1271176" cy="338554"/>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𝑥</m:t>
                      </m:r>
                      <m:r>
                        <a:rPr lang="en-GB" sz="1600" b="0" i="1" smtClean="0">
                          <a:latin typeface="Cambria Math"/>
                        </a:rPr>
                        <m:t>=4.2</m:t>
                      </m:r>
                    </m:oMath>
                  </m:oMathPara>
                </a14:m>
                <a:endParaRPr lang="en-GB" sz="1600" dirty="0"/>
              </a:p>
            </p:txBody>
          </p:sp>
        </mc:Choice>
        <mc:Fallback xmlns="">
          <p:sp>
            <p:nvSpPr>
              <p:cNvPr id="69" name="TextBox 68"/>
              <p:cNvSpPr txBox="1">
                <a:spLocks noRot="1" noChangeAspect="1" noMove="1" noResize="1" noEditPoints="1" noAdjustHandles="1" noChangeArrowheads="1" noChangeShapeType="1" noTextEdit="1"/>
              </p:cNvSpPr>
              <p:nvPr/>
            </p:nvSpPr>
            <p:spPr>
              <a:xfrm>
                <a:off x="905851" y="4397799"/>
                <a:ext cx="1271176" cy="338554"/>
              </a:xfrm>
              <a:prstGeom prst="rect">
                <a:avLst/>
              </a:prstGeom>
              <a:blipFill rotWithShape="0">
                <a:blip r:embed="rId26"/>
                <a:stretch>
                  <a:fillRect/>
                </a:stretch>
              </a:blipFill>
            </p:spPr>
            <p:txBody>
              <a:bodyPr/>
              <a:lstStyle/>
              <a:p>
                <a:r>
                  <a:rPr lang="en-GB">
                    <a:noFill/>
                  </a:rPr>
                  <a:t> </a:t>
                </a:r>
              </a:p>
            </p:txBody>
          </p:sp>
        </mc:Fallback>
      </mc:AlternateContent>
      <p:sp>
        <p:nvSpPr>
          <p:cNvPr id="70" name="Rectangle 69"/>
          <p:cNvSpPr/>
          <p:nvPr/>
        </p:nvSpPr>
        <p:spPr>
          <a:xfrm>
            <a:off x="2154992" y="2829472"/>
            <a:ext cx="360040" cy="38796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t>6</a:t>
            </a:r>
          </a:p>
        </p:txBody>
      </p:sp>
      <mc:AlternateContent xmlns:mc="http://schemas.openxmlformats.org/markup-compatibility/2006" xmlns:a14="http://schemas.microsoft.com/office/drawing/2010/main">
        <mc:Choice Requires="a14">
          <p:sp>
            <p:nvSpPr>
              <p:cNvPr id="77" name="TextBox 76"/>
              <p:cNvSpPr txBox="1"/>
              <p:nvPr/>
            </p:nvSpPr>
            <p:spPr>
              <a:xfrm>
                <a:off x="2802372" y="4390066"/>
                <a:ext cx="1271176" cy="338554"/>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𝑥</m:t>
                      </m:r>
                      <m:r>
                        <a:rPr lang="en-GB" sz="1600" b="0" i="1" smtClean="0">
                          <a:latin typeface="Cambria Math"/>
                        </a:rPr>
                        <m:t>=4.5</m:t>
                      </m:r>
                    </m:oMath>
                  </m:oMathPara>
                </a14:m>
                <a:endParaRPr lang="en-GB" sz="1600" dirty="0"/>
              </a:p>
            </p:txBody>
          </p:sp>
        </mc:Choice>
        <mc:Fallback xmlns="">
          <p:sp>
            <p:nvSpPr>
              <p:cNvPr id="77" name="TextBox 76"/>
              <p:cNvSpPr txBox="1">
                <a:spLocks noRot="1" noChangeAspect="1" noMove="1" noResize="1" noEditPoints="1" noAdjustHandles="1" noChangeArrowheads="1" noChangeShapeType="1" noTextEdit="1"/>
              </p:cNvSpPr>
              <p:nvPr/>
            </p:nvSpPr>
            <p:spPr>
              <a:xfrm>
                <a:off x="2802372" y="4390066"/>
                <a:ext cx="1271176" cy="338554"/>
              </a:xfrm>
              <a:prstGeom prst="rect">
                <a:avLst/>
              </a:prstGeom>
              <a:blipFill rotWithShape="0">
                <a:blip r:embed="rId27"/>
                <a:stretch>
                  <a:fillRect/>
                </a:stretch>
              </a:blipFill>
            </p:spPr>
            <p:txBody>
              <a:bodyPr/>
              <a:lstStyle/>
              <a:p>
                <a:r>
                  <a:rPr lang="en-GB">
                    <a:noFill/>
                  </a:rPr>
                  <a:t> </a:t>
                </a:r>
              </a:p>
            </p:txBody>
          </p:sp>
        </mc:Fallback>
      </mc:AlternateContent>
      <p:cxnSp>
        <p:nvCxnSpPr>
          <p:cNvPr id="79" name="Straight Connector 78"/>
          <p:cNvCxnSpPr/>
          <p:nvPr/>
        </p:nvCxnSpPr>
        <p:spPr>
          <a:xfrm flipV="1">
            <a:off x="2563074" y="3018112"/>
            <a:ext cx="253678" cy="833380"/>
          </a:xfrm>
          <a:prstGeom prst="line">
            <a:avLst/>
          </a:prstGeom>
        </p:spPr>
        <p:style>
          <a:lnRef idx="1">
            <a:schemeClr val="dk1"/>
          </a:lnRef>
          <a:fillRef idx="0">
            <a:schemeClr val="dk1"/>
          </a:fillRef>
          <a:effectRef idx="0">
            <a:schemeClr val="dk1"/>
          </a:effectRef>
          <a:fontRef idx="minor">
            <a:schemeClr val="tx1"/>
          </a:fontRef>
        </p:style>
      </p:cxnSp>
      <p:cxnSp>
        <p:nvCxnSpPr>
          <p:cNvPr id="80" name="Straight Connector 79"/>
          <p:cNvCxnSpPr/>
          <p:nvPr/>
        </p:nvCxnSpPr>
        <p:spPr>
          <a:xfrm flipV="1">
            <a:off x="3974202" y="2723629"/>
            <a:ext cx="430397" cy="1510396"/>
          </a:xfrm>
          <a:prstGeom prst="line">
            <a:avLst/>
          </a:prstGeom>
        </p:spPr>
        <p:style>
          <a:lnRef idx="1">
            <a:schemeClr val="dk1"/>
          </a:lnRef>
          <a:fillRef idx="0">
            <a:schemeClr val="dk1"/>
          </a:fillRef>
          <a:effectRef idx="0">
            <a:schemeClr val="dk1"/>
          </a:effectRef>
          <a:fontRef idx="minor">
            <a:schemeClr val="tx1"/>
          </a:fontRef>
        </p:style>
      </p:cxnSp>
      <p:cxnSp>
        <p:nvCxnSpPr>
          <p:cNvPr id="82" name="Straight Connector 81"/>
          <p:cNvCxnSpPr/>
          <p:nvPr/>
        </p:nvCxnSpPr>
        <p:spPr>
          <a:xfrm flipH="1" flipV="1">
            <a:off x="2816754" y="3018113"/>
            <a:ext cx="1157447" cy="1215912"/>
          </a:xfrm>
          <a:prstGeom prst="line">
            <a:avLst/>
          </a:prstGeom>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2563075" y="2723629"/>
            <a:ext cx="1841524" cy="1127863"/>
          </a:xfrm>
          <a:prstGeom prst="line">
            <a:avLst/>
          </a:prstGeom>
        </p:spPr>
        <p:style>
          <a:lnRef idx="1">
            <a:schemeClr val="dk1"/>
          </a:lnRef>
          <a:fillRef idx="0">
            <a:schemeClr val="dk1"/>
          </a:fillRef>
          <a:effectRef idx="0">
            <a:schemeClr val="dk1"/>
          </a:effectRef>
          <a:fontRef idx="minor">
            <a:schemeClr val="tx1"/>
          </a:fontRef>
        </p:style>
      </p:cxnSp>
      <p:cxnSp>
        <p:nvCxnSpPr>
          <p:cNvPr id="89" name="Straight Arrow Connector 88"/>
          <p:cNvCxnSpPr/>
          <p:nvPr/>
        </p:nvCxnSpPr>
        <p:spPr>
          <a:xfrm flipV="1">
            <a:off x="2563075" y="3434802"/>
            <a:ext cx="126838" cy="41669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0" name="Straight Arrow Connector 89"/>
          <p:cNvCxnSpPr/>
          <p:nvPr/>
        </p:nvCxnSpPr>
        <p:spPr>
          <a:xfrm flipV="1">
            <a:off x="3974201" y="3375645"/>
            <a:ext cx="246769" cy="8601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95" name="TextBox 94"/>
              <p:cNvSpPr txBox="1"/>
              <p:nvPr/>
            </p:nvSpPr>
            <p:spPr>
              <a:xfrm>
                <a:off x="2881586" y="2963218"/>
                <a:ext cx="36004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3</m:t>
                      </m:r>
                    </m:oMath>
                  </m:oMathPara>
                </a14:m>
                <a:endParaRPr lang="en-GB" sz="1600" dirty="0"/>
              </a:p>
            </p:txBody>
          </p:sp>
        </mc:Choice>
        <mc:Fallback xmlns="">
          <p:sp>
            <p:nvSpPr>
              <p:cNvPr id="95" name="TextBox 94"/>
              <p:cNvSpPr txBox="1">
                <a:spLocks noRot="1" noChangeAspect="1" noMove="1" noResize="1" noEditPoints="1" noAdjustHandles="1" noChangeArrowheads="1" noChangeShapeType="1" noTextEdit="1"/>
              </p:cNvSpPr>
              <p:nvPr/>
            </p:nvSpPr>
            <p:spPr>
              <a:xfrm>
                <a:off x="2881586" y="2963218"/>
                <a:ext cx="360040" cy="338554"/>
              </a:xfrm>
              <a:prstGeom prst="rect">
                <a:avLst/>
              </a:prstGeom>
              <a:blipFill rotWithShape="0">
                <a:blip r:embed="rId2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6" name="TextBox 95"/>
              <p:cNvSpPr txBox="1"/>
              <p:nvPr/>
            </p:nvSpPr>
            <p:spPr>
              <a:xfrm>
                <a:off x="2810005" y="3571816"/>
                <a:ext cx="36004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4</m:t>
                      </m:r>
                    </m:oMath>
                  </m:oMathPara>
                </a14:m>
                <a:endParaRPr lang="en-GB" sz="1600" dirty="0"/>
              </a:p>
            </p:txBody>
          </p:sp>
        </mc:Choice>
        <mc:Fallback xmlns="">
          <p:sp>
            <p:nvSpPr>
              <p:cNvPr id="96" name="TextBox 95"/>
              <p:cNvSpPr txBox="1">
                <a:spLocks noRot="1" noChangeAspect="1" noMove="1" noResize="1" noEditPoints="1" noAdjustHandles="1" noChangeArrowheads="1" noChangeShapeType="1" noTextEdit="1"/>
              </p:cNvSpPr>
              <p:nvPr/>
            </p:nvSpPr>
            <p:spPr>
              <a:xfrm>
                <a:off x="2810005" y="3571816"/>
                <a:ext cx="360040" cy="338554"/>
              </a:xfrm>
              <a:prstGeom prst="rect">
                <a:avLst/>
              </a:prstGeom>
              <a:blipFill rotWithShape="0">
                <a:blip r:embed="rId2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7" name="TextBox 96"/>
              <p:cNvSpPr txBox="1"/>
              <p:nvPr/>
            </p:nvSpPr>
            <p:spPr>
              <a:xfrm>
                <a:off x="3508963" y="2861833"/>
                <a:ext cx="36004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6</m:t>
                      </m:r>
                    </m:oMath>
                  </m:oMathPara>
                </a14:m>
                <a:endParaRPr lang="en-GB" sz="1600" dirty="0"/>
              </a:p>
            </p:txBody>
          </p:sp>
        </mc:Choice>
        <mc:Fallback xmlns="">
          <p:sp>
            <p:nvSpPr>
              <p:cNvPr id="97" name="TextBox 96"/>
              <p:cNvSpPr txBox="1">
                <a:spLocks noRot="1" noChangeAspect="1" noMove="1" noResize="1" noEditPoints="1" noAdjustHandles="1" noChangeArrowheads="1" noChangeShapeType="1" noTextEdit="1"/>
              </p:cNvSpPr>
              <p:nvPr/>
            </p:nvSpPr>
            <p:spPr>
              <a:xfrm>
                <a:off x="3508963" y="2861833"/>
                <a:ext cx="360040" cy="338554"/>
              </a:xfrm>
              <a:prstGeom prst="rect">
                <a:avLst/>
              </a:prstGeom>
              <a:blipFill rotWithShape="0">
                <a:blip r:embed="rId3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8" name="TextBox 97"/>
              <p:cNvSpPr txBox="1"/>
              <p:nvPr/>
            </p:nvSpPr>
            <p:spPr>
              <a:xfrm>
                <a:off x="3350400" y="3797739"/>
                <a:ext cx="36004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𝑥</m:t>
                      </m:r>
                    </m:oMath>
                  </m:oMathPara>
                </a14:m>
                <a:endParaRPr lang="en-GB" sz="1600" dirty="0"/>
              </a:p>
            </p:txBody>
          </p:sp>
        </mc:Choice>
        <mc:Fallback xmlns="">
          <p:sp>
            <p:nvSpPr>
              <p:cNvPr id="98" name="TextBox 97"/>
              <p:cNvSpPr txBox="1">
                <a:spLocks noRot="1" noChangeAspect="1" noMove="1" noResize="1" noEditPoints="1" noAdjustHandles="1" noChangeArrowheads="1" noChangeShapeType="1" noTextEdit="1"/>
              </p:cNvSpPr>
              <p:nvPr/>
            </p:nvSpPr>
            <p:spPr>
              <a:xfrm>
                <a:off x="3350400" y="3797739"/>
                <a:ext cx="360040" cy="338554"/>
              </a:xfrm>
              <a:prstGeom prst="rect">
                <a:avLst/>
              </a:prstGeom>
              <a:blipFill rotWithShape="0">
                <a:blip r:embed="rId31"/>
                <a:stretch>
                  <a:fillRect/>
                </a:stretch>
              </a:blipFill>
            </p:spPr>
            <p:txBody>
              <a:bodyPr/>
              <a:lstStyle/>
              <a:p>
                <a:r>
                  <a:rPr lang="en-GB">
                    <a:noFill/>
                  </a:rPr>
                  <a:t> </a:t>
                </a:r>
              </a:p>
            </p:txBody>
          </p:sp>
        </mc:Fallback>
      </mc:AlternateContent>
      <p:sp>
        <p:nvSpPr>
          <p:cNvPr id="99" name="Rectangle 98"/>
          <p:cNvSpPr/>
          <p:nvPr/>
        </p:nvSpPr>
        <p:spPr>
          <a:xfrm>
            <a:off x="6819015" y="2404780"/>
            <a:ext cx="557120" cy="33855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00" name="Rectangle 99"/>
          <p:cNvSpPr/>
          <p:nvPr/>
        </p:nvSpPr>
        <p:spPr>
          <a:xfrm>
            <a:off x="983255" y="2233098"/>
            <a:ext cx="799848" cy="33855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01" name="Rectangle 100"/>
          <p:cNvSpPr/>
          <p:nvPr/>
        </p:nvSpPr>
        <p:spPr>
          <a:xfrm>
            <a:off x="2685261" y="2057991"/>
            <a:ext cx="1271176" cy="58833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02" name="Rectangle 101"/>
          <p:cNvSpPr/>
          <p:nvPr/>
        </p:nvSpPr>
        <p:spPr>
          <a:xfrm>
            <a:off x="1596803" y="4397799"/>
            <a:ext cx="580223" cy="33855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03" name="Rectangle 102"/>
          <p:cNvSpPr/>
          <p:nvPr/>
        </p:nvSpPr>
        <p:spPr>
          <a:xfrm>
            <a:off x="3468055" y="4376436"/>
            <a:ext cx="580223" cy="33855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71" name="Rectangle 70"/>
          <p:cNvSpPr/>
          <p:nvPr/>
        </p:nvSpPr>
        <p:spPr>
          <a:xfrm>
            <a:off x="4355545" y="749688"/>
            <a:ext cx="360040" cy="38796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t>3</a:t>
            </a:r>
          </a:p>
        </p:txBody>
      </p:sp>
      <p:cxnSp>
        <p:nvCxnSpPr>
          <p:cNvPr id="6" name="Straight Connector 5"/>
          <p:cNvCxnSpPr/>
          <p:nvPr/>
        </p:nvCxnSpPr>
        <p:spPr>
          <a:xfrm>
            <a:off x="4925534" y="930636"/>
            <a:ext cx="864096" cy="0"/>
          </a:xfrm>
          <a:prstGeom prst="line">
            <a:avLst/>
          </a:prstGeom>
        </p:spPr>
        <p:style>
          <a:lnRef idx="1">
            <a:schemeClr val="dk1"/>
          </a:lnRef>
          <a:fillRef idx="0">
            <a:schemeClr val="dk1"/>
          </a:fillRef>
          <a:effectRef idx="0">
            <a:schemeClr val="dk1"/>
          </a:effectRef>
          <a:fontRef idx="minor">
            <a:schemeClr val="tx1"/>
          </a:fontRef>
        </p:style>
      </p:cxnSp>
      <p:cxnSp>
        <p:nvCxnSpPr>
          <p:cNvPr id="72" name="Straight Connector 71"/>
          <p:cNvCxnSpPr/>
          <p:nvPr/>
        </p:nvCxnSpPr>
        <p:spPr>
          <a:xfrm>
            <a:off x="4565494" y="1987859"/>
            <a:ext cx="1368152" cy="0"/>
          </a:xfrm>
          <a:prstGeom prst="line">
            <a:avLst/>
          </a:prstGeom>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V="1">
            <a:off x="4565494" y="930636"/>
            <a:ext cx="1224136" cy="1057223"/>
          </a:xfrm>
          <a:prstGeom prst="line">
            <a:avLst/>
          </a:prstGeom>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a:off x="4925534" y="930636"/>
            <a:ext cx="1008112" cy="1057223"/>
          </a:xfrm>
          <a:prstGeom prst="line">
            <a:avLst/>
          </a:prstGeom>
        </p:spPr>
        <p:style>
          <a:lnRef idx="1">
            <a:schemeClr val="dk1"/>
          </a:lnRef>
          <a:fillRef idx="0">
            <a:schemeClr val="dk1"/>
          </a:fillRef>
          <a:effectRef idx="0">
            <a:schemeClr val="dk1"/>
          </a:effectRef>
          <a:fontRef idx="minor">
            <a:schemeClr val="tx1"/>
          </a:fontRef>
        </p:style>
      </p:cxnSp>
      <p:cxnSp>
        <p:nvCxnSpPr>
          <p:cNvPr id="34" name="Straight Arrow Connector 33"/>
          <p:cNvCxnSpPr/>
          <p:nvPr/>
        </p:nvCxnSpPr>
        <p:spPr>
          <a:xfrm>
            <a:off x="5069550" y="930636"/>
            <a:ext cx="36004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6" name="Straight Arrow Connector 85"/>
          <p:cNvCxnSpPr/>
          <p:nvPr/>
        </p:nvCxnSpPr>
        <p:spPr>
          <a:xfrm>
            <a:off x="4925534" y="1987859"/>
            <a:ext cx="36004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87" name="TextBox 86"/>
              <p:cNvSpPr txBox="1"/>
              <p:nvPr/>
            </p:nvSpPr>
            <p:spPr>
              <a:xfrm>
                <a:off x="5151237" y="601365"/>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2</m:t>
                      </m:r>
                      <m:r>
                        <a:rPr lang="en-GB" sz="1100" b="0" i="1" smtClean="0">
                          <a:latin typeface="Cambria Math"/>
                        </a:rPr>
                        <m:t>𝑐𝑚</m:t>
                      </m:r>
                    </m:oMath>
                  </m:oMathPara>
                </a14:m>
                <a:endParaRPr lang="en-GB" sz="1100" dirty="0"/>
              </a:p>
            </p:txBody>
          </p:sp>
        </mc:Choice>
        <mc:Fallback xmlns="">
          <p:sp>
            <p:nvSpPr>
              <p:cNvPr id="87" name="TextBox 86"/>
              <p:cNvSpPr txBox="1">
                <a:spLocks noRot="1" noChangeAspect="1" noMove="1" noResize="1" noEditPoints="1" noAdjustHandles="1" noChangeArrowheads="1" noChangeShapeType="1" noTextEdit="1"/>
              </p:cNvSpPr>
              <p:nvPr/>
            </p:nvSpPr>
            <p:spPr>
              <a:xfrm>
                <a:off x="5151237" y="601365"/>
                <a:ext cx="360040" cy="261610"/>
              </a:xfrm>
              <a:prstGeom prst="rect">
                <a:avLst/>
              </a:prstGeom>
              <a:blipFill rotWithShape="0">
                <a:blip r:embed="rId32"/>
                <a:stretch>
                  <a:fillRect r="-847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8" name="TextBox 87"/>
              <p:cNvSpPr txBox="1"/>
              <p:nvPr/>
            </p:nvSpPr>
            <p:spPr>
              <a:xfrm>
                <a:off x="5429590" y="1098404"/>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3</m:t>
                      </m:r>
                      <m:r>
                        <a:rPr lang="en-GB" sz="1100" b="0" i="1" smtClean="0">
                          <a:latin typeface="Cambria Math"/>
                        </a:rPr>
                        <m:t>𝑐𝑚</m:t>
                      </m:r>
                    </m:oMath>
                  </m:oMathPara>
                </a14:m>
                <a:endParaRPr lang="en-GB" sz="1100" dirty="0"/>
              </a:p>
            </p:txBody>
          </p:sp>
        </mc:Choice>
        <mc:Fallback xmlns="">
          <p:sp>
            <p:nvSpPr>
              <p:cNvPr id="88" name="TextBox 87"/>
              <p:cNvSpPr txBox="1">
                <a:spLocks noRot="1" noChangeAspect="1" noMove="1" noResize="1" noEditPoints="1" noAdjustHandles="1" noChangeArrowheads="1" noChangeShapeType="1" noTextEdit="1"/>
              </p:cNvSpPr>
              <p:nvPr/>
            </p:nvSpPr>
            <p:spPr>
              <a:xfrm>
                <a:off x="5429590" y="1098404"/>
                <a:ext cx="360040" cy="261610"/>
              </a:xfrm>
              <a:prstGeom prst="rect">
                <a:avLst/>
              </a:prstGeom>
              <a:blipFill rotWithShape="0">
                <a:blip r:embed="rId33"/>
                <a:stretch>
                  <a:fillRect r="-847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1" name="TextBox 90"/>
              <p:cNvSpPr txBox="1"/>
              <p:nvPr/>
            </p:nvSpPr>
            <p:spPr>
              <a:xfrm>
                <a:off x="4565584" y="1416694"/>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12</m:t>
                      </m:r>
                      <m:r>
                        <a:rPr lang="en-GB" sz="1100" b="0" i="1" smtClean="0">
                          <a:latin typeface="Cambria Math"/>
                        </a:rPr>
                        <m:t>𝑐𝑚</m:t>
                      </m:r>
                    </m:oMath>
                  </m:oMathPara>
                </a14:m>
                <a:endParaRPr lang="en-GB" sz="1100" dirty="0"/>
              </a:p>
            </p:txBody>
          </p:sp>
        </mc:Choice>
        <mc:Fallback xmlns="">
          <p:sp>
            <p:nvSpPr>
              <p:cNvPr id="91" name="TextBox 90"/>
              <p:cNvSpPr txBox="1">
                <a:spLocks noRot="1" noChangeAspect="1" noMove="1" noResize="1" noEditPoints="1" noAdjustHandles="1" noChangeArrowheads="1" noChangeShapeType="1" noTextEdit="1"/>
              </p:cNvSpPr>
              <p:nvPr/>
            </p:nvSpPr>
            <p:spPr>
              <a:xfrm>
                <a:off x="4565584" y="1416694"/>
                <a:ext cx="360040" cy="261610"/>
              </a:xfrm>
              <a:prstGeom prst="rect">
                <a:avLst/>
              </a:prstGeom>
              <a:blipFill rotWithShape="0">
                <a:blip r:embed="rId34"/>
                <a:stretch>
                  <a:fillRect r="-3050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2" name="TextBox 91"/>
              <p:cNvSpPr txBox="1"/>
              <p:nvPr/>
            </p:nvSpPr>
            <p:spPr>
              <a:xfrm>
                <a:off x="5556017" y="1416694"/>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10</m:t>
                      </m:r>
                      <m:r>
                        <a:rPr lang="en-GB" sz="1100" b="0" i="1" smtClean="0">
                          <a:latin typeface="Cambria Math"/>
                        </a:rPr>
                        <m:t>𝑐𝑚</m:t>
                      </m:r>
                    </m:oMath>
                  </m:oMathPara>
                </a14:m>
                <a:endParaRPr lang="en-GB" sz="1100" dirty="0"/>
              </a:p>
            </p:txBody>
          </p:sp>
        </mc:Choice>
        <mc:Fallback xmlns="">
          <p:sp>
            <p:nvSpPr>
              <p:cNvPr id="92" name="TextBox 91"/>
              <p:cNvSpPr txBox="1">
                <a:spLocks noRot="1" noChangeAspect="1" noMove="1" noResize="1" noEditPoints="1" noAdjustHandles="1" noChangeArrowheads="1" noChangeShapeType="1" noTextEdit="1"/>
              </p:cNvSpPr>
              <p:nvPr/>
            </p:nvSpPr>
            <p:spPr>
              <a:xfrm>
                <a:off x="5556017" y="1416694"/>
                <a:ext cx="360040" cy="261610"/>
              </a:xfrm>
              <a:prstGeom prst="rect">
                <a:avLst/>
              </a:prstGeom>
              <a:blipFill rotWithShape="0">
                <a:blip r:embed="rId35"/>
                <a:stretch>
                  <a:fillRect r="-30508"/>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3" name="TextBox 92"/>
              <p:cNvSpPr txBox="1"/>
              <p:nvPr/>
            </p:nvSpPr>
            <p:spPr>
              <a:xfrm>
                <a:off x="4709510" y="675333"/>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𝐴</m:t>
                      </m:r>
                    </m:oMath>
                  </m:oMathPara>
                </a14:m>
                <a:endParaRPr lang="en-GB" sz="1100" dirty="0"/>
              </a:p>
            </p:txBody>
          </p:sp>
        </mc:Choice>
        <mc:Fallback xmlns="">
          <p:sp>
            <p:nvSpPr>
              <p:cNvPr id="93" name="TextBox 92"/>
              <p:cNvSpPr txBox="1">
                <a:spLocks noRot="1" noChangeAspect="1" noMove="1" noResize="1" noEditPoints="1" noAdjustHandles="1" noChangeArrowheads="1" noChangeShapeType="1" noTextEdit="1"/>
              </p:cNvSpPr>
              <p:nvPr/>
            </p:nvSpPr>
            <p:spPr>
              <a:xfrm>
                <a:off x="4709510" y="675333"/>
                <a:ext cx="360040" cy="261610"/>
              </a:xfrm>
              <a:prstGeom prst="rect">
                <a:avLst/>
              </a:prstGeom>
              <a:blipFill rotWithShape="0">
                <a:blip r:embed="rId3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4" name="TextBox 93"/>
              <p:cNvSpPr txBox="1"/>
              <p:nvPr/>
            </p:nvSpPr>
            <p:spPr>
              <a:xfrm>
                <a:off x="4316387" y="1975422"/>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𝐵</m:t>
                      </m:r>
                    </m:oMath>
                  </m:oMathPara>
                </a14:m>
                <a:endParaRPr lang="en-GB" sz="1100" dirty="0"/>
              </a:p>
            </p:txBody>
          </p:sp>
        </mc:Choice>
        <mc:Fallback xmlns="">
          <p:sp>
            <p:nvSpPr>
              <p:cNvPr id="94" name="TextBox 93"/>
              <p:cNvSpPr txBox="1">
                <a:spLocks noRot="1" noChangeAspect="1" noMove="1" noResize="1" noEditPoints="1" noAdjustHandles="1" noChangeArrowheads="1" noChangeShapeType="1" noTextEdit="1"/>
              </p:cNvSpPr>
              <p:nvPr/>
            </p:nvSpPr>
            <p:spPr>
              <a:xfrm>
                <a:off x="4316387" y="1975422"/>
                <a:ext cx="360040" cy="261610"/>
              </a:xfrm>
              <a:prstGeom prst="rect">
                <a:avLst/>
              </a:prstGeom>
              <a:blipFill rotWithShape="0">
                <a:blip r:embed="rId3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4" name="TextBox 103"/>
              <p:cNvSpPr txBox="1"/>
              <p:nvPr/>
            </p:nvSpPr>
            <p:spPr>
              <a:xfrm>
                <a:off x="5716678" y="1967566"/>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𝐶</m:t>
                      </m:r>
                    </m:oMath>
                  </m:oMathPara>
                </a14:m>
                <a:endParaRPr lang="en-GB" sz="1100" dirty="0"/>
              </a:p>
            </p:txBody>
          </p:sp>
        </mc:Choice>
        <mc:Fallback xmlns="">
          <p:sp>
            <p:nvSpPr>
              <p:cNvPr id="104" name="TextBox 103"/>
              <p:cNvSpPr txBox="1">
                <a:spLocks noRot="1" noChangeAspect="1" noMove="1" noResize="1" noEditPoints="1" noAdjustHandles="1" noChangeArrowheads="1" noChangeShapeType="1" noTextEdit="1"/>
              </p:cNvSpPr>
              <p:nvPr/>
            </p:nvSpPr>
            <p:spPr>
              <a:xfrm>
                <a:off x="5716678" y="1967566"/>
                <a:ext cx="360040" cy="261610"/>
              </a:xfrm>
              <a:prstGeom prst="rect">
                <a:avLst/>
              </a:prstGeom>
              <a:blipFill rotWithShape="0">
                <a:blip r:embed="rId3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2" name="TextBox 41"/>
              <p:cNvSpPr txBox="1"/>
              <p:nvPr/>
            </p:nvSpPr>
            <p:spPr>
              <a:xfrm>
                <a:off x="4294367" y="2202205"/>
                <a:ext cx="1581538"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400" b="1" i="1" smtClean="0">
                          <a:latin typeface="Cambria Math" panose="02040503050406030204" pitchFamily="18" charset="0"/>
                        </a:rPr>
                        <m:t>𝑩𝑪</m:t>
                      </m:r>
                      <m:r>
                        <a:rPr lang="en-GB" sz="1400" b="1" i="1" smtClean="0">
                          <a:latin typeface="Cambria Math" panose="02040503050406030204" pitchFamily="18" charset="0"/>
                        </a:rPr>
                        <m:t>=</m:t>
                      </m:r>
                      <m:r>
                        <a:rPr lang="en-GB" sz="1400" b="1" i="1" smtClean="0">
                          <a:latin typeface="Cambria Math" panose="02040503050406030204" pitchFamily="18" charset="0"/>
                        </a:rPr>
                        <m:t>𝟖</m:t>
                      </m:r>
                      <m:r>
                        <a:rPr lang="en-GB" sz="1400" b="1" i="1" smtClean="0">
                          <a:latin typeface="Cambria Math" panose="02040503050406030204" pitchFamily="18" charset="0"/>
                        </a:rPr>
                        <m:t>𝒄𝒎</m:t>
                      </m:r>
                    </m:oMath>
                    <m:oMath xmlns:m="http://schemas.openxmlformats.org/officeDocument/2006/math">
                      <m:r>
                        <a:rPr lang="en-GB" sz="1400" b="1" i="1" smtClean="0">
                          <a:latin typeface="Cambria Math" panose="02040503050406030204" pitchFamily="18" charset="0"/>
                        </a:rPr>
                        <m:t>𝑨𝑪</m:t>
                      </m:r>
                      <m:r>
                        <a:rPr lang="en-GB" sz="1400" b="1" i="1" smtClean="0">
                          <a:latin typeface="Cambria Math" panose="02040503050406030204" pitchFamily="18" charset="0"/>
                        </a:rPr>
                        <m:t>=</m:t>
                      </m:r>
                      <m:r>
                        <a:rPr lang="en-GB" sz="1400" b="1" i="1" smtClean="0">
                          <a:latin typeface="Cambria Math" panose="02040503050406030204" pitchFamily="18" charset="0"/>
                        </a:rPr>
                        <m:t>𝟏𝟐</m:t>
                      </m:r>
                      <m:r>
                        <a:rPr lang="en-GB" sz="1400" b="1" i="1" smtClean="0">
                          <a:latin typeface="Cambria Math" panose="02040503050406030204" pitchFamily="18" charset="0"/>
                        </a:rPr>
                        <m:t>.</m:t>
                      </m:r>
                      <m:r>
                        <a:rPr lang="en-GB" sz="1400" b="1" i="1" smtClean="0">
                          <a:latin typeface="Cambria Math" panose="02040503050406030204" pitchFamily="18" charset="0"/>
                        </a:rPr>
                        <m:t>𝟓</m:t>
                      </m:r>
                      <m:r>
                        <a:rPr lang="en-GB" sz="1400" b="1" i="1" smtClean="0">
                          <a:latin typeface="Cambria Math" panose="02040503050406030204" pitchFamily="18" charset="0"/>
                        </a:rPr>
                        <m:t>𝒄𝒎</m:t>
                      </m:r>
                    </m:oMath>
                  </m:oMathPara>
                </a14:m>
                <a:endParaRPr lang="en-GB" sz="1400" b="1" dirty="0"/>
              </a:p>
            </p:txBody>
          </p:sp>
        </mc:Choice>
        <mc:Fallback xmlns="">
          <p:sp>
            <p:nvSpPr>
              <p:cNvPr id="42" name="TextBox 41"/>
              <p:cNvSpPr txBox="1">
                <a:spLocks noRot="1" noChangeAspect="1" noMove="1" noResize="1" noEditPoints="1" noAdjustHandles="1" noChangeArrowheads="1" noChangeShapeType="1" noTextEdit="1"/>
              </p:cNvSpPr>
              <p:nvPr/>
            </p:nvSpPr>
            <p:spPr>
              <a:xfrm>
                <a:off x="4294367" y="2202205"/>
                <a:ext cx="1581538" cy="523220"/>
              </a:xfrm>
              <a:prstGeom prst="rect">
                <a:avLst/>
              </a:prstGeom>
              <a:blipFill rotWithShape="0">
                <a:blip r:embed="rId39"/>
                <a:stretch>
                  <a:fillRect/>
                </a:stretch>
              </a:blipFill>
            </p:spPr>
            <p:txBody>
              <a:bodyPr/>
              <a:lstStyle/>
              <a:p>
                <a:r>
                  <a:rPr lang="en-GB">
                    <a:noFill/>
                  </a:rPr>
                  <a:t> </a:t>
                </a:r>
              </a:p>
            </p:txBody>
          </p:sp>
        </mc:Fallback>
      </mc:AlternateContent>
      <p:grpSp>
        <p:nvGrpSpPr>
          <p:cNvPr id="105" name="Group 104"/>
          <p:cNvGrpSpPr/>
          <p:nvPr/>
        </p:nvGrpSpPr>
        <p:grpSpPr>
          <a:xfrm>
            <a:off x="4727407" y="3629057"/>
            <a:ext cx="1671112" cy="898506"/>
            <a:chOff x="5716997" y="1993682"/>
            <a:chExt cx="2448272" cy="1368152"/>
          </a:xfrm>
        </p:grpSpPr>
        <p:sp>
          <p:nvSpPr>
            <p:cNvPr id="106" name="Right Triangle 105"/>
            <p:cNvSpPr/>
            <p:nvPr/>
          </p:nvSpPr>
          <p:spPr>
            <a:xfrm>
              <a:off x="5716997" y="1993682"/>
              <a:ext cx="2448272" cy="1368152"/>
            </a:xfrm>
            <a:prstGeom prst="r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07" name="Rectangle 106"/>
            <p:cNvSpPr/>
            <p:nvPr/>
          </p:nvSpPr>
          <p:spPr>
            <a:xfrm>
              <a:off x="5716997" y="2497738"/>
              <a:ext cx="864096" cy="86409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grpSp>
      <p:sp>
        <p:nvSpPr>
          <p:cNvPr id="108" name="Rectangle 107"/>
          <p:cNvSpPr/>
          <p:nvPr/>
        </p:nvSpPr>
        <p:spPr>
          <a:xfrm>
            <a:off x="4974022" y="2170323"/>
            <a:ext cx="1102696" cy="2593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09" name="Rectangle 108"/>
          <p:cNvSpPr/>
          <p:nvPr/>
        </p:nvSpPr>
        <p:spPr>
          <a:xfrm>
            <a:off x="4974022" y="2435623"/>
            <a:ext cx="1102696" cy="37367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10" name="Rectangle 109"/>
          <p:cNvSpPr/>
          <p:nvPr/>
        </p:nvSpPr>
        <p:spPr>
          <a:xfrm>
            <a:off x="4513830" y="3130613"/>
            <a:ext cx="468313" cy="38796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latin typeface="Wingdings" panose="05000000000000000000" pitchFamily="2" charset="2"/>
              </a:rPr>
              <a:t>N</a:t>
            </a:r>
            <a:r>
              <a:rPr lang="en-GB" b="1" baseline="-25000" dirty="0"/>
              <a:t>1</a:t>
            </a:r>
          </a:p>
        </p:txBody>
      </p:sp>
      <p:sp>
        <p:nvSpPr>
          <p:cNvPr id="111" name="Rectangle 110"/>
          <p:cNvSpPr/>
          <p:nvPr/>
        </p:nvSpPr>
        <p:spPr>
          <a:xfrm>
            <a:off x="4670809" y="4743713"/>
            <a:ext cx="2613737" cy="954107"/>
          </a:xfrm>
          <a:prstGeom prst="rect">
            <a:avLst/>
          </a:prstGeom>
        </p:spPr>
        <p:txBody>
          <a:bodyPr wrap="square">
            <a:spAutoFit/>
          </a:bodyPr>
          <a:lstStyle/>
          <a:p>
            <a:r>
              <a:rPr lang="en-GB" sz="1400" dirty="0"/>
              <a:t>[Source: IMO] A square is inscribed in a 3-4-5 right-angled triangle as shown. What is the side-length of the square?</a:t>
            </a:r>
          </a:p>
        </p:txBody>
      </p:sp>
      <mc:AlternateContent xmlns:mc="http://schemas.openxmlformats.org/markup-compatibility/2006" xmlns:a14="http://schemas.microsoft.com/office/drawing/2010/main">
        <mc:Choice Requires="a14">
          <p:sp>
            <p:nvSpPr>
              <p:cNvPr id="112" name="TextBox 111"/>
              <p:cNvSpPr txBox="1"/>
              <p:nvPr/>
            </p:nvSpPr>
            <p:spPr>
              <a:xfrm>
                <a:off x="4315674" y="3977972"/>
                <a:ext cx="36004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a:rPr>
                        <m:t>3</m:t>
                      </m:r>
                    </m:oMath>
                  </m:oMathPara>
                </a14:m>
                <a:endParaRPr lang="en-GB" sz="1600" dirty="0"/>
              </a:p>
            </p:txBody>
          </p:sp>
        </mc:Choice>
        <mc:Fallback xmlns="">
          <p:sp>
            <p:nvSpPr>
              <p:cNvPr id="112" name="TextBox 111"/>
              <p:cNvSpPr txBox="1">
                <a:spLocks noRot="1" noChangeAspect="1" noMove="1" noResize="1" noEditPoints="1" noAdjustHandles="1" noChangeArrowheads="1" noChangeShapeType="1" noTextEdit="1"/>
              </p:cNvSpPr>
              <p:nvPr/>
            </p:nvSpPr>
            <p:spPr>
              <a:xfrm>
                <a:off x="4315674" y="3977972"/>
                <a:ext cx="360040" cy="338554"/>
              </a:xfrm>
              <a:prstGeom prst="rect">
                <a:avLst/>
              </a:prstGeom>
              <a:blipFill rotWithShape="0">
                <a:blip r:embed="rId4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3" name="TextBox 112"/>
              <p:cNvSpPr txBox="1"/>
              <p:nvPr/>
            </p:nvSpPr>
            <p:spPr>
              <a:xfrm>
                <a:off x="5298644" y="4527563"/>
                <a:ext cx="36004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panose="02040503050406030204" pitchFamily="18" charset="0"/>
                        </a:rPr>
                        <m:t>4</m:t>
                      </m:r>
                    </m:oMath>
                  </m:oMathPara>
                </a14:m>
                <a:endParaRPr lang="en-GB" sz="1600" dirty="0"/>
              </a:p>
            </p:txBody>
          </p:sp>
        </mc:Choice>
        <mc:Fallback xmlns="">
          <p:sp>
            <p:nvSpPr>
              <p:cNvPr id="113" name="TextBox 112"/>
              <p:cNvSpPr txBox="1">
                <a:spLocks noRot="1" noChangeAspect="1" noMove="1" noResize="1" noEditPoints="1" noAdjustHandles="1" noChangeArrowheads="1" noChangeShapeType="1" noTextEdit="1"/>
              </p:cNvSpPr>
              <p:nvPr/>
            </p:nvSpPr>
            <p:spPr>
              <a:xfrm>
                <a:off x="5298644" y="4527563"/>
                <a:ext cx="360040" cy="338554"/>
              </a:xfrm>
              <a:prstGeom prst="rect">
                <a:avLst/>
              </a:prstGeom>
              <a:blipFill rotWithShape="0">
                <a:blip r:embed="rId4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4" name="TextBox 113"/>
              <p:cNvSpPr txBox="1"/>
              <p:nvPr/>
            </p:nvSpPr>
            <p:spPr>
              <a:xfrm>
                <a:off x="5456603" y="3735994"/>
                <a:ext cx="360040" cy="33855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600" b="0" i="1" smtClean="0">
                          <a:latin typeface="Cambria Math" panose="02040503050406030204" pitchFamily="18" charset="0"/>
                        </a:rPr>
                        <m:t>5</m:t>
                      </m:r>
                    </m:oMath>
                  </m:oMathPara>
                </a14:m>
                <a:endParaRPr lang="en-GB" sz="1600" dirty="0"/>
              </a:p>
            </p:txBody>
          </p:sp>
        </mc:Choice>
        <mc:Fallback xmlns="">
          <p:sp>
            <p:nvSpPr>
              <p:cNvPr id="114" name="TextBox 113"/>
              <p:cNvSpPr txBox="1">
                <a:spLocks noRot="1" noChangeAspect="1" noMove="1" noResize="1" noEditPoints="1" noAdjustHandles="1" noChangeArrowheads="1" noChangeShapeType="1" noTextEdit="1"/>
              </p:cNvSpPr>
              <p:nvPr/>
            </p:nvSpPr>
            <p:spPr>
              <a:xfrm>
                <a:off x="5456603" y="3735994"/>
                <a:ext cx="360040" cy="338554"/>
              </a:xfrm>
              <a:prstGeom prst="rect">
                <a:avLst/>
              </a:prstGeom>
              <a:blipFill rotWithShape="0">
                <a:blip r:embed="rId42"/>
                <a:stretch>
                  <a:fillRect/>
                </a:stretch>
              </a:blipFill>
            </p:spPr>
            <p:txBody>
              <a:bodyPr/>
              <a:lstStyle/>
              <a:p>
                <a:r>
                  <a:rPr lang="en-GB">
                    <a:noFill/>
                  </a:rPr>
                  <a:t> </a:t>
                </a:r>
              </a:p>
            </p:txBody>
          </p:sp>
        </mc:Fallback>
      </mc:AlternateContent>
      <p:cxnSp>
        <p:nvCxnSpPr>
          <p:cNvPr id="51" name="Straight Arrow Connector 50"/>
          <p:cNvCxnSpPr/>
          <p:nvPr/>
        </p:nvCxnSpPr>
        <p:spPr>
          <a:xfrm flipH="1">
            <a:off x="4561155" y="3629057"/>
            <a:ext cx="10273" cy="89850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p:nvPr/>
        </p:nvCxnSpPr>
        <p:spPr>
          <a:xfrm flipV="1">
            <a:off x="4777179" y="4615936"/>
            <a:ext cx="1621340" cy="765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6" name="Rectangle 75"/>
              <p:cNvSpPr/>
              <p:nvPr/>
            </p:nvSpPr>
            <p:spPr>
              <a:xfrm>
                <a:off x="4510701" y="5664640"/>
                <a:ext cx="2410803" cy="1048813"/>
              </a:xfrm>
              <a:prstGeom prst="rect">
                <a:avLst/>
              </a:prstGeom>
            </p:spPr>
            <p:txBody>
              <a:bodyPr wrap="square">
                <a:spAutoFit/>
              </a:bodyPr>
              <a:lstStyle/>
              <a:p>
                <a:r>
                  <a:rPr lang="en-GB" sz="1600" b="1" dirty="0"/>
                  <a:t>Suppose the length of the square is </a:t>
                </a:r>
                <a14:m>
                  <m:oMath xmlns:m="http://schemas.openxmlformats.org/officeDocument/2006/math">
                    <m:r>
                      <a:rPr lang="en-GB" sz="1600" b="1" i="1">
                        <a:latin typeface="Cambria Math"/>
                      </a:rPr>
                      <m:t>𝒙</m:t>
                    </m:r>
                  </m:oMath>
                </a14:m>
                <a:r>
                  <a:rPr lang="en-GB" sz="1600" b="1" dirty="0"/>
                  <a:t>. Then </a:t>
                </a:r>
                <a14:m>
                  <m:oMath xmlns:m="http://schemas.openxmlformats.org/officeDocument/2006/math">
                    <m:f>
                      <m:fPr>
                        <m:ctrlPr>
                          <a:rPr lang="en-GB" sz="1600" b="1" i="1">
                            <a:latin typeface="Cambria Math" panose="02040503050406030204" pitchFamily="18" charset="0"/>
                          </a:rPr>
                        </m:ctrlPr>
                      </m:fPr>
                      <m:num>
                        <m:r>
                          <a:rPr lang="en-GB" sz="1600" b="1" i="1">
                            <a:latin typeface="Cambria Math"/>
                          </a:rPr>
                          <m:t>𝟑</m:t>
                        </m:r>
                        <m:r>
                          <a:rPr lang="en-GB" sz="1600" b="1" i="1">
                            <a:latin typeface="Cambria Math"/>
                          </a:rPr>
                          <m:t>−</m:t>
                        </m:r>
                        <m:r>
                          <a:rPr lang="en-GB" sz="1600" b="1" i="1">
                            <a:latin typeface="Cambria Math"/>
                          </a:rPr>
                          <m:t>𝒙</m:t>
                        </m:r>
                      </m:num>
                      <m:den>
                        <m:r>
                          <a:rPr lang="en-GB" sz="1600" b="1" i="1">
                            <a:latin typeface="Cambria Math"/>
                          </a:rPr>
                          <m:t>𝒙</m:t>
                        </m:r>
                      </m:den>
                    </m:f>
                    <m:r>
                      <a:rPr lang="en-GB" sz="1600" b="1" i="1">
                        <a:latin typeface="Cambria Math"/>
                      </a:rPr>
                      <m:t>=</m:t>
                    </m:r>
                    <m:f>
                      <m:fPr>
                        <m:ctrlPr>
                          <a:rPr lang="en-GB" sz="1600" b="1" i="1">
                            <a:latin typeface="Cambria Math" panose="02040503050406030204" pitchFamily="18" charset="0"/>
                          </a:rPr>
                        </m:ctrlPr>
                      </m:fPr>
                      <m:num>
                        <m:r>
                          <a:rPr lang="en-GB" sz="1600" b="1" i="1">
                            <a:latin typeface="Cambria Math"/>
                          </a:rPr>
                          <m:t>𝒙</m:t>
                        </m:r>
                      </m:num>
                      <m:den>
                        <m:r>
                          <a:rPr lang="en-GB" sz="1600" b="1" i="1">
                            <a:latin typeface="Cambria Math"/>
                          </a:rPr>
                          <m:t>𝟒</m:t>
                        </m:r>
                        <m:r>
                          <a:rPr lang="en-GB" sz="1600" b="1" i="1">
                            <a:latin typeface="Cambria Math"/>
                          </a:rPr>
                          <m:t>−</m:t>
                        </m:r>
                        <m:r>
                          <a:rPr lang="en-GB" sz="1600" b="1" i="1">
                            <a:latin typeface="Cambria Math"/>
                          </a:rPr>
                          <m:t>𝒙</m:t>
                        </m:r>
                      </m:den>
                    </m:f>
                  </m:oMath>
                </a14:m>
                <a:r>
                  <a:rPr lang="en-GB" sz="1600" b="1" dirty="0"/>
                  <a:t>. Solving: </a:t>
                </a:r>
                <a14:m>
                  <m:oMath xmlns:m="http://schemas.openxmlformats.org/officeDocument/2006/math">
                    <m:r>
                      <a:rPr lang="en-GB" sz="1600" b="1" i="1" smtClean="0">
                        <a:latin typeface="Cambria Math" panose="02040503050406030204" pitchFamily="18" charset="0"/>
                      </a:rPr>
                      <m:t>𝒙</m:t>
                    </m:r>
                    <m:r>
                      <a:rPr lang="en-GB" sz="1600" b="1" i="1" smtClean="0">
                        <a:latin typeface="Cambria Math" panose="02040503050406030204" pitchFamily="18" charset="0"/>
                      </a:rPr>
                      <m:t>=</m:t>
                    </m:r>
                    <m:f>
                      <m:fPr>
                        <m:ctrlPr>
                          <a:rPr lang="en-GB" sz="1600" b="1" i="1" smtClean="0">
                            <a:latin typeface="Cambria Math" panose="02040503050406030204" pitchFamily="18" charset="0"/>
                          </a:rPr>
                        </m:ctrlPr>
                      </m:fPr>
                      <m:num>
                        <m:r>
                          <a:rPr lang="en-GB" sz="1600" b="1" i="1" smtClean="0">
                            <a:latin typeface="Cambria Math" panose="02040503050406030204" pitchFamily="18" charset="0"/>
                          </a:rPr>
                          <m:t>𝟏𝟐</m:t>
                        </m:r>
                      </m:num>
                      <m:den>
                        <m:r>
                          <a:rPr lang="en-GB" sz="1600" b="1" i="1" smtClean="0">
                            <a:latin typeface="Cambria Math" panose="02040503050406030204" pitchFamily="18" charset="0"/>
                          </a:rPr>
                          <m:t>𝟕</m:t>
                        </m:r>
                      </m:den>
                    </m:f>
                  </m:oMath>
                </a14:m>
                <a:endParaRPr lang="en-GB" sz="1600" b="1" dirty="0"/>
              </a:p>
            </p:txBody>
          </p:sp>
        </mc:Choice>
        <mc:Fallback xmlns="">
          <p:sp>
            <p:nvSpPr>
              <p:cNvPr id="76" name="Rectangle 75"/>
              <p:cNvSpPr>
                <a:spLocks noRot="1" noChangeAspect="1" noMove="1" noResize="1" noEditPoints="1" noAdjustHandles="1" noChangeArrowheads="1" noChangeShapeType="1" noTextEdit="1"/>
              </p:cNvSpPr>
              <p:nvPr/>
            </p:nvSpPr>
            <p:spPr>
              <a:xfrm>
                <a:off x="4510701" y="5664640"/>
                <a:ext cx="2410803" cy="1048813"/>
              </a:xfrm>
              <a:prstGeom prst="rect">
                <a:avLst/>
              </a:prstGeom>
              <a:blipFill rotWithShape="0">
                <a:blip r:embed="rId43"/>
                <a:stretch>
                  <a:fillRect l="-1519" t="-1744" r="-1013" b="-1744"/>
                </a:stretch>
              </a:blipFill>
            </p:spPr>
            <p:txBody>
              <a:bodyPr/>
              <a:lstStyle/>
              <a:p>
                <a:r>
                  <a:rPr lang="en-GB">
                    <a:noFill/>
                  </a:rPr>
                  <a:t> </a:t>
                </a:r>
              </a:p>
            </p:txBody>
          </p:sp>
        </mc:Fallback>
      </mc:AlternateContent>
      <p:sp>
        <p:nvSpPr>
          <p:cNvPr id="116" name="Rectangle 115"/>
          <p:cNvSpPr/>
          <p:nvPr/>
        </p:nvSpPr>
        <p:spPr>
          <a:xfrm>
            <a:off x="6213596" y="3113906"/>
            <a:ext cx="468313" cy="38796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latin typeface="Wingdings" panose="05000000000000000000" pitchFamily="2" charset="2"/>
              </a:rPr>
              <a:t>N</a:t>
            </a:r>
            <a:r>
              <a:rPr lang="en-GB" b="1" baseline="-25000" dirty="0"/>
              <a:t>2</a:t>
            </a:r>
          </a:p>
        </p:txBody>
      </p:sp>
      <mc:AlternateContent xmlns:mc="http://schemas.openxmlformats.org/markup-compatibility/2006" xmlns:a14="http://schemas.microsoft.com/office/drawing/2010/main">
        <mc:Choice Requires="a14">
          <p:sp>
            <p:nvSpPr>
              <p:cNvPr id="81" name="TextBox 80"/>
              <p:cNvSpPr txBox="1"/>
              <p:nvPr/>
            </p:nvSpPr>
            <p:spPr>
              <a:xfrm>
                <a:off x="675625" y="4862779"/>
                <a:ext cx="3702849" cy="1044004"/>
              </a:xfrm>
              <a:prstGeom prst="rect">
                <a:avLst/>
              </a:prstGeom>
              <a:noFill/>
            </p:spPr>
            <p:txBody>
              <a:bodyPr wrap="square" rtlCol="0">
                <a:spAutoFit/>
              </a:bodyPr>
              <a:lstStyle/>
              <a:p>
                <a:r>
                  <a:rPr lang="en-GB" sz="1400" dirty="0"/>
                  <a:t>Let </a:t>
                </a:r>
                <a14:m>
                  <m:oMath xmlns:m="http://schemas.openxmlformats.org/officeDocument/2006/math">
                    <m:r>
                      <a:rPr lang="en-GB" sz="1400" b="0" i="1" smtClean="0">
                        <a:latin typeface="Cambria Math" panose="02040503050406030204" pitchFamily="18" charset="0"/>
                      </a:rPr>
                      <m:t>𝑎</m:t>
                    </m:r>
                  </m:oMath>
                </a14:m>
                <a:r>
                  <a:rPr lang="en-GB" sz="1400" dirty="0"/>
                  <a:t> and </a:t>
                </a:r>
                <a14:m>
                  <m:oMath xmlns:m="http://schemas.openxmlformats.org/officeDocument/2006/math">
                    <m:r>
                      <a:rPr lang="en-GB" sz="1400" b="0" i="1" smtClean="0">
                        <a:latin typeface="Cambria Math" panose="02040503050406030204" pitchFamily="18" charset="0"/>
                      </a:rPr>
                      <m:t>𝑏</m:t>
                    </m:r>
                  </m:oMath>
                </a14:m>
                <a:r>
                  <a:rPr lang="en-GB" sz="1400" dirty="0"/>
                  <a:t> be the lengths of the two shorter sides of a right-angled triangle, and let </a:t>
                </a:r>
                <a14:m>
                  <m:oMath xmlns:m="http://schemas.openxmlformats.org/officeDocument/2006/math">
                    <m:r>
                      <a:rPr lang="en-GB" sz="1400" b="0" i="1" smtClean="0">
                        <a:latin typeface="Cambria Math" panose="02040503050406030204" pitchFamily="18" charset="0"/>
                      </a:rPr>
                      <m:t>h</m:t>
                    </m:r>
                  </m:oMath>
                </a14:m>
                <a:r>
                  <a:rPr lang="en-GB" sz="1400" dirty="0"/>
                  <a:t> be the distance from the right angle to the hypotenuse. Prove </a:t>
                </a:r>
                <a14:m>
                  <m:oMath xmlns:m="http://schemas.openxmlformats.org/officeDocument/2006/math">
                    <m:f>
                      <m:fPr>
                        <m:ctrlPr>
                          <a:rPr lang="en-GB" sz="1400" b="0" i="1" smtClean="0">
                            <a:latin typeface="Cambria Math" panose="02040503050406030204" pitchFamily="18" charset="0"/>
                          </a:rPr>
                        </m:ctrlPr>
                      </m:fPr>
                      <m:num>
                        <m:r>
                          <a:rPr lang="en-GB" sz="1400" b="0" i="1" smtClean="0">
                            <a:latin typeface="Cambria Math" panose="02040503050406030204" pitchFamily="18" charset="0"/>
                          </a:rPr>
                          <m:t>1</m:t>
                        </m:r>
                      </m:num>
                      <m:den>
                        <m:sSup>
                          <m:sSupPr>
                            <m:ctrlPr>
                              <a:rPr lang="en-GB" sz="1400" b="0" i="1" smtClean="0">
                                <a:latin typeface="Cambria Math" panose="02040503050406030204" pitchFamily="18" charset="0"/>
                              </a:rPr>
                            </m:ctrlPr>
                          </m:sSupPr>
                          <m:e>
                            <m:r>
                              <a:rPr lang="en-GB" sz="1400" b="0" i="1" smtClean="0">
                                <a:latin typeface="Cambria Math" panose="02040503050406030204" pitchFamily="18" charset="0"/>
                              </a:rPr>
                              <m:t>𝑎</m:t>
                            </m:r>
                          </m:e>
                          <m:sup>
                            <m:r>
                              <a:rPr lang="en-GB" sz="1400" b="0" i="1" smtClean="0">
                                <a:latin typeface="Cambria Math" panose="02040503050406030204" pitchFamily="18" charset="0"/>
                              </a:rPr>
                              <m:t>2</m:t>
                            </m:r>
                          </m:sup>
                        </m:sSup>
                      </m:den>
                    </m:f>
                    <m:r>
                      <a:rPr lang="en-GB" sz="1400" b="0" i="1" smtClean="0">
                        <a:latin typeface="Cambria Math" panose="02040503050406030204" pitchFamily="18" charset="0"/>
                      </a:rPr>
                      <m:t>+</m:t>
                    </m:r>
                    <m:f>
                      <m:fPr>
                        <m:ctrlPr>
                          <a:rPr lang="en-GB" sz="1400" b="0" i="1" smtClean="0">
                            <a:latin typeface="Cambria Math" panose="02040503050406030204" pitchFamily="18" charset="0"/>
                          </a:rPr>
                        </m:ctrlPr>
                      </m:fPr>
                      <m:num>
                        <m:r>
                          <a:rPr lang="en-GB" sz="1400" b="0" i="1" smtClean="0">
                            <a:latin typeface="Cambria Math" panose="02040503050406030204" pitchFamily="18" charset="0"/>
                          </a:rPr>
                          <m:t>1</m:t>
                        </m:r>
                      </m:num>
                      <m:den>
                        <m:sSup>
                          <m:sSupPr>
                            <m:ctrlPr>
                              <a:rPr lang="en-GB" sz="1400" b="0" i="1" smtClean="0">
                                <a:latin typeface="Cambria Math" panose="02040503050406030204" pitchFamily="18" charset="0"/>
                              </a:rPr>
                            </m:ctrlPr>
                          </m:sSupPr>
                          <m:e>
                            <m:r>
                              <a:rPr lang="en-GB" sz="1400" b="0" i="1" smtClean="0">
                                <a:latin typeface="Cambria Math" panose="02040503050406030204" pitchFamily="18" charset="0"/>
                              </a:rPr>
                              <m:t>𝑏</m:t>
                            </m:r>
                          </m:e>
                          <m:sup>
                            <m:r>
                              <a:rPr lang="en-GB" sz="1400" b="0" i="1" smtClean="0">
                                <a:latin typeface="Cambria Math" panose="02040503050406030204" pitchFamily="18" charset="0"/>
                              </a:rPr>
                              <m:t>2</m:t>
                            </m:r>
                          </m:sup>
                        </m:sSup>
                      </m:den>
                    </m:f>
                    <m:r>
                      <a:rPr lang="en-GB" sz="1400" b="0" i="1" smtClean="0">
                        <a:latin typeface="Cambria Math" panose="02040503050406030204" pitchFamily="18" charset="0"/>
                      </a:rPr>
                      <m:t>=</m:t>
                    </m:r>
                    <m:f>
                      <m:fPr>
                        <m:ctrlPr>
                          <a:rPr lang="en-GB" sz="1400" b="0" i="1" smtClean="0">
                            <a:latin typeface="Cambria Math" panose="02040503050406030204" pitchFamily="18" charset="0"/>
                          </a:rPr>
                        </m:ctrlPr>
                      </m:fPr>
                      <m:num>
                        <m:r>
                          <a:rPr lang="en-GB" sz="1400" b="0" i="1" smtClean="0">
                            <a:latin typeface="Cambria Math" panose="02040503050406030204" pitchFamily="18" charset="0"/>
                          </a:rPr>
                          <m:t>1</m:t>
                        </m:r>
                      </m:num>
                      <m:den>
                        <m:sSup>
                          <m:sSupPr>
                            <m:ctrlPr>
                              <a:rPr lang="en-GB" sz="1400" b="0" i="1" smtClean="0">
                                <a:latin typeface="Cambria Math" panose="02040503050406030204" pitchFamily="18" charset="0"/>
                              </a:rPr>
                            </m:ctrlPr>
                          </m:sSupPr>
                          <m:e>
                            <m:r>
                              <a:rPr lang="en-GB" sz="1400" b="0" i="1" smtClean="0">
                                <a:latin typeface="Cambria Math" panose="02040503050406030204" pitchFamily="18" charset="0"/>
                              </a:rPr>
                              <m:t>h</m:t>
                            </m:r>
                          </m:e>
                          <m:sup>
                            <m:r>
                              <a:rPr lang="en-GB" sz="1400" b="0" i="1" smtClean="0">
                                <a:latin typeface="Cambria Math" panose="02040503050406030204" pitchFamily="18" charset="0"/>
                              </a:rPr>
                              <m:t>2</m:t>
                            </m:r>
                          </m:sup>
                        </m:sSup>
                      </m:den>
                    </m:f>
                  </m:oMath>
                </a14:m>
                <a:endParaRPr lang="en-GB" sz="1400" dirty="0"/>
              </a:p>
            </p:txBody>
          </p:sp>
        </mc:Choice>
        <mc:Fallback xmlns="">
          <p:sp>
            <p:nvSpPr>
              <p:cNvPr id="81" name="TextBox 80"/>
              <p:cNvSpPr txBox="1">
                <a:spLocks noRot="1" noChangeAspect="1" noMove="1" noResize="1" noEditPoints="1" noAdjustHandles="1" noChangeArrowheads="1" noChangeShapeType="1" noTextEdit="1"/>
              </p:cNvSpPr>
              <p:nvPr/>
            </p:nvSpPr>
            <p:spPr>
              <a:xfrm>
                <a:off x="675625" y="4862779"/>
                <a:ext cx="3702849" cy="1044004"/>
              </a:xfrm>
              <a:prstGeom prst="rect">
                <a:avLst/>
              </a:prstGeom>
              <a:blipFill rotWithShape="0">
                <a:blip r:embed="rId44"/>
                <a:stretch>
                  <a:fillRect l="-494" t="-1170" r="-988" b="-1170"/>
                </a:stretch>
              </a:blipFill>
            </p:spPr>
            <p:txBody>
              <a:bodyPr/>
              <a:lstStyle/>
              <a:p>
                <a:r>
                  <a:rPr lang="en-GB">
                    <a:noFill/>
                  </a:rPr>
                  <a:t> </a:t>
                </a:r>
              </a:p>
            </p:txBody>
          </p:sp>
        </mc:Fallback>
      </mc:AlternateContent>
      <p:sp>
        <p:nvSpPr>
          <p:cNvPr id="117" name="Rectangle 116"/>
          <p:cNvSpPr/>
          <p:nvPr/>
        </p:nvSpPr>
        <p:spPr>
          <a:xfrm>
            <a:off x="139731" y="4862779"/>
            <a:ext cx="468313" cy="38796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latin typeface="Wingdings" panose="05000000000000000000" pitchFamily="2" charset="2"/>
              </a:rPr>
              <a:t>N</a:t>
            </a:r>
            <a:r>
              <a:rPr lang="en-GB" b="1" baseline="-25000" dirty="0"/>
              <a:t>3</a:t>
            </a:r>
          </a:p>
        </p:txBody>
      </p:sp>
      <p:sp>
        <p:nvSpPr>
          <p:cNvPr id="83" name="Right Triangle 82"/>
          <p:cNvSpPr/>
          <p:nvPr/>
        </p:nvSpPr>
        <p:spPr>
          <a:xfrm>
            <a:off x="307055" y="5858395"/>
            <a:ext cx="1348799" cy="827524"/>
          </a:xfrm>
          <a:prstGeom prst="rtTriangle">
            <a:avLst/>
          </a:prstGeom>
          <a:ln w="9525"/>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cxnSp>
        <p:nvCxnSpPr>
          <p:cNvPr id="118" name="Straight Connector 117"/>
          <p:cNvCxnSpPr>
            <a:stCxn id="83" idx="2"/>
          </p:cNvCxnSpPr>
          <p:nvPr/>
        </p:nvCxnSpPr>
        <p:spPr>
          <a:xfrm flipV="1">
            <a:off x="307055" y="6114976"/>
            <a:ext cx="395166" cy="570943"/>
          </a:xfrm>
          <a:prstGeom prst="line">
            <a:avLst/>
          </a:prstGeom>
          <a:ln w="9525"/>
        </p:spPr>
        <p:style>
          <a:lnRef idx="2">
            <a:schemeClr val="dk1"/>
          </a:lnRef>
          <a:fillRef idx="0">
            <a:schemeClr val="dk1"/>
          </a:fillRef>
          <a:effectRef idx="1">
            <a:schemeClr val="dk1"/>
          </a:effectRef>
          <a:fontRef idx="minor">
            <a:schemeClr val="tx1"/>
          </a:fontRef>
        </p:style>
      </p:cxnSp>
      <mc:AlternateContent xmlns:mc="http://schemas.openxmlformats.org/markup-compatibility/2006" xmlns:a14="http://schemas.microsoft.com/office/drawing/2010/main">
        <mc:Choice Requires="a14">
          <p:sp>
            <p:nvSpPr>
              <p:cNvPr id="119" name="TextBox 118"/>
              <p:cNvSpPr txBox="1"/>
              <p:nvPr/>
            </p:nvSpPr>
            <p:spPr>
              <a:xfrm>
                <a:off x="55511" y="5618465"/>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𝐴</m:t>
                      </m:r>
                    </m:oMath>
                  </m:oMathPara>
                </a14:m>
                <a:endParaRPr lang="en-GB" sz="1100" dirty="0"/>
              </a:p>
            </p:txBody>
          </p:sp>
        </mc:Choice>
        <mc:Fallback xmlns="">
          <p:sp>
            <p:nvSpPr>
              <p:cNvPr id="119" name="TextBox 118"/>
              <p:cNvSpPr txBox="1">
                <a:spLocks noRot="1" noChangeAspect="1" noMove="1" noResize="1" noEditPoints="1" noAdjustHandles="1" noChangeArrowheads="1" noChangeShapeType="1" noTextEdit="1"/>
              </p:cNvSpPr>
              <p:nvPr/>
            </p:nvSpPr>
            <p:spPr>
              <a:xfrm>
                <a:off x="55511" y="5618465"/>
                <a:ext cx="360040" cy="261610"/>
              </a:xfrm>
              <a:prstGeom prst="rect">
                <a:avLst/>
              </a:prstGeom>
              <a:blipFill rotWithShape="0">
                <a:blip r:embed="rId3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0" name="TextBox 119"/>
              <p:cNvSpPr txBox="1"/>
              <p:nvPr/>
            </p:nvSpPr>
            <p:spPr>
              <a:xfrm>
                <a:off x="32146" y="6610121"/>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𝑂</m:t>
                      </m:r>
                    </m:oMath>
                  </m:oMathPara>
                </a14:m>
                <a:endParaRPr lang="en-GB" sz="1100" dirty="0"/>
              </a:p>
            </p:txBody>
          </p:sp>
        </mc:Choice>
        <mc:Fallback xmlns="">
          <p:sp>
            <p:nvSpPr>
              <p:cNvPr id="120" name="TextBox 119"/>
              <p:cNvSpPr txBox="1">
                <a:spLocks noRot="1" noChangeAspect="1" noMove="1" noResize="1" noEditPoints="1" noAdjustHandles="1" noChangeArrowheads="1" noChangeShapeType="1" noTextEdit="1"/>
              </p:cNvSpPr>
              <p:nvPr/>
            </p:nvSpPr>
            <p:spPr>
              <a:xfrm>
                <a:off x="32146" y="6610121"/>
                <a:ext cx="360040" cy="261610"/>
              </a:xfrm>
              <a:prstGeom prst="rect">
                <a:avLst/>
              </a:prstGeom>
              <a:blipFill rotWithShape="0">
                <a:blip r:embed="rId4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1" name="TextBox 120"/>
              <p:cNvSpPr txBox="1"/>
              <p:nvPr/>
            </p:nvSpPr>
            <p:spPr>
              <a:xfrm>
                <a:off x="1511960" y="6596390"/>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𝐵</m:t>
                      </m:r>
                    </m:oMath>
                  </m:oMathPara>
                </a14:m>
                <a:endParaRPr lang="en-GB" sz="1100" dirty="0"/>
              </a:p>
            </p:txBody>
          </p:sp>
        </mc:Choice>
        <mc:Fallback xmlns="">
          <p:sp>
            <p:nvSpPr>
              <p:cNvPr id="121" name="TextBox 120"/>
              <p:cNvSpPr txBox="1">
                <a:spLocks noRot="1" noChangeAspect="1" noMove="1" noResize="1" noEditPoints="1" noAdjustHandles="1" noChangeArrowheads="1" noChangeShapeType="1" noTextEdit="1"/>
              </p:cNvSpPr>
              <p:nvPr/>
            </p:nvSpPr>
            <p:spPr>
              <a:xfrm>
                <a:off x="1511960" y="6596390"/>
                <a:ext cx="360040" cy="261610"/>
              </a:xfrm>
              <a:prstGeom prst="rect">
                <a:avLst/>
              </a:prstGeom>
              <a:blipFill rotWithShape="0">
                <a:blip r:embed="rId3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2" name="TextBox 121"/>
              <p:cNvSpPr txBox="1"/>
              <p:nvPr/>
            </p:nvSpPr>
            <p:spPr>
              <a:xfrm>
                <a:off x="594741" y="5875008"/>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𝐻</m:t>
                      </m:r>
                    </m:oMath>
                  </m:oMathPara>
                </a14:m>
                <a:endParaRPr lang="en-GB" sz="1100" dirty="0"/>
              </a:p>
            </p:txBody>
          </p:sp>
        </mc:Choice>
        <mc:Fallback xmlns="">
          <p:sp>
            <p:nvSpPr>
              <p:cNvPr id="122" name="TextBox 121"/>
              <p:cNvSpPr txBox="1">
                <a:spLocks noRot="1" noChangeAspect="1" noMove="1" noResize="1" noEditPoints="1" noAdjustHandles="1" noChangeArrowheads="1" noChangeShapeType="1" noTextEdit="1"/>
              </p:cNvSpPr>
              <p:nvPr/>
            </p:nvSpPr>
            <p:spPr>
              <a:xfrm>
                <a:off x="594741" y="5875008"/>
                <a:ext cx="360040" cy="261610"/>
              </a:xfrm>
              <a:prstGeom prst="rect">
                <a:avLst/>
              </a:prstGeom>
              <a:blipFill rotWithShape="0">
                <a:blip r:embed="rId4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3" name="TextBox 122"/>
              <p:cNvSpPr txBox="1"/>
              <p:nvPr/>
            </p:nvSpPr>
            <p:spPr>
              <a:xfrm>
                <a:off x="750914" y="6664239"/>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𝑏</m:t>
                      </m:r>
                    </m:oMath>
                  </m:oMathPara>
                </a14:m>
                <a:endParaRPr lang="en-GB" sz="1100" dirty="0"/>
              </a:p>
            </p:txBody>
          </p:sp>
        </mc:Choice>
        <mc:Fallback xmlns="">
          <p:sp>
            <p:nvSpPr>
              <p:cNvPr id="123" name="TextBox 122"/>
              <p:cNvSpPr txBox="1">
                <a:spLocks noRot="1" noChangeAspect="1" noMove="1" noResize="1" noEditPoints="1" noAdjustHandles="1" noChangeArrowheads="1" noChangeShapeType="1" noTextEdit="1"/>
              </p:cNvSpPr>
              <p:nvPr/>
            </p:nvSpPr>
            <p:spPr>
              <a:xfrm>
                <a:off x="750914" y="6664239"/>
                <a:ext cx="360040" cy="261610"/>
              </a:xfrm>
              <a:prstGeom prst="rect">
                <a:avLst/>
              </a:prstGeom>
              <a:blipFill rotWithShape="0">
                <a:blip r:embed="rId4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4" name="TextBox 123"/>
              <p:cNvSpPr txBox="1"/>
              <p:nvPr/>
            </p:nvSpPr>
            <p:spPr>
              <a:xfrm>
                <a:off x="495605" y="6262814"/>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h</m:t>
                      </m:r>
                    </m:oMath>
                  </m:oMathPara>
                </a14:m>
                <a:endParaRPr lang="en-GB" sz="1100" dirty="0"/>
              </a:p>
            </p:txBody>
          </p:sp>
        </mc:Choice>
        <mc:Fallback xmlns="">
          <p:sp>
            <p:nvSpPr>
              <p:cNvPr id="124" name="TextBox 123"/>
              <p:cNvSpPr txBox="1">
                <a:spLocks noRot="1" noChangeAspect="1" noMove="1" noResize="1" noEditPoints="1" noAdjustHandles="1" noChangeArrowheads="1" noChangeShapeType="1" noTextEdit="1"/>
              </p:cNvSpPr>
              <p:nvPr/>
            </p:nvSpPr>
            <p:spPr>
              <a:xfrm>
                <a:off x="495605" y="6262814"/>
                <a:ext cx="360040" cy="261610"/>
              </a:xfrm>
              <a:prstGeom prst="rect">
                <a:avLst/>
              </a:prstGeom>
              <a:blipFill rotWithShape="0">
                <a:blip r:embed="rId4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5" name="TextBox 124"/>
              <p:cNvSpPr txBox="1"/>
              <p:nvPr/>
            </p:nvSpPr>
            <p:spPr>
              <a:xfrm>
                <a:off x="15948" y="6141352"/>
                <a:ext cx="360040" cy="2616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1100" b="0" i="1" smtClean="0">
                          <a:latin typeface="Cambria Math" panose="02040503050406030204" pitchFamily="18" charset="0"/>
                        </a:rPr>
                        <m:t>𝑎</m:t>
                      </m:r>
                    </m:oMath>
                  </m:oMathPara>
                </a14:m>
                <a:endParaRPr lang="en-GB" sz="1100" dirty="0"/>
              </a:p>
            </p:txBody>
          </p:sp>
        </mc:Choice>
        <mc:Fallback xmlns="">
          <p:sp>
            <p:nvSpPr>
              <p:cNvPr id="125" name="TextBox 124"/>
              <p:cNvSpPr txBox="1">
                <a:spLocks noRot="1" noChangeAspect="1" noMove="1" noResize="1" noEditPoints="1" noAdjustHandles="1" noChangeArrowheads="1" noChangeShapeType="1" noTextEdit="1"/>
              </p:cNvSpPr>
              <p:nvPr/>
            </p:nvSpPr>
            <p:spPr>
              <a:xfrm>
                <a:off x="15948" y="6141352"/>
                <a:ext cx="360040" cy="261610"/>
              </a:xfrm>
              <a:prstGeom prst="rect">
                <a:avLst/>
              </a:prstGeom>
              <a:blipFill rotWithShape="0">
                <a:blip r:embed="rId4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26" name="TextBox 125"/>
              <p:cNvSpPr txBox="1"/>
              <p:nvPr/>
            </p:nvSpPr>
            <p:spPr>
              <a:xfrm>
                <a:off x="2087522" y="5747258"/>
                <a:ext cx="2268023" cy="1110625"/>
              </a:xfrm>
              <a:prstGeom prst="rect">
                <a:avLst/>
              </a:prstGeom>
              <a:noFill/>
            </p:spPr>
            <p:txBody>
              <a:bodyPr wrap="square" rtlCol="0">
                <a:spAutoFit/>
              </a:bodyPr>
              <a:lstStyle/>
              <a:p>
                <a:r>
                  <a:rPr lang="en-GB" sz="1200" b="1" dirty="0"/>
                  <a:t>By similar triangles </a:t>
                </a:r>
                <a14:m>
                  <m:oMath xmlns:m="http://schemas.openxmlformats.org/officeDocument/2006/math">
                    <m:r>
                      <a:rPr lang="en-GB" sz="1200" b="1" i="1" smtClean="0">
                        <a:latin typeface="Cambria Math" panose="02040503050406030204" pitchFamily="18" charset="0"/>
                      </a:rPr>
                      <m:t>𝑨𝑯</m:t>
                    </m:r>
                    <m:r>
                      <a:rPr lang="en-GB" sz="1200" b="1" i="1" smtClean="0">
                        <a:latin typeface="Cambria Math" panose="02040503050406030204" pitchFamily="18" charset="0"/>
                      </a:rPr>
                      <m:t>=</m:t>
                    </m:r>
                    <m:f>
                      <m:fPr>
                        <m:ctrlPr>
                          <a:rPr lang="en-GB" sz="1200" b="1" i="1" smtClean="0">
                            <a:latin typeface="Cambria Math" panose="02040503050406030204" pitchFamily="18" charset="0"/>
                          </a:rPr>
                        </m:ctrlPr>
                      </m:fPr>
                      <m:num>
                        <m:r>
                          <a:rPr lang="en-GB" sz="1200" b="1" i="1" smtClean="0">
                            <a:latin typeface="Cambria Math" panose="02040503050406030204" pitchFamily="18" charset="0"/>
                          </a:rPr>
                          <m:t>𝒂𝒉</m:t>
                        </m:r>
                      </m:num>
                      <m:den>
                        <m:r>
                          <a:rPr lang="en-GB" sz="1200" b="1" i="1" smtClean="0">
                            <a:latin typeface="Cambria Math" panose="02040503050406030204" pitchFamily="18" charset="0"/>
                          </a:rPr>
                          <m:t>𝒃</m:t>
                        </m:r>
                      </m:den>
                    </m:f>
                  </m:oMath>
                </a14:m>
                <a:endParaRPr lang="en-GB" sz="1200" b="1" dirty="0"/>
              </a:p>
              <a:p>
                <a:r>
                  <a:rPr lang="en-GB" sz="1200" b="1" dirty="0"/>
                  <a:t>Using </a:t>
                </a:r>
                <a:r>
                  <a:rPr lang="en-GB" sz="1200" b="1" dirty="0" err="1"/>
                  <a:t>Pythag</a:t>
                </a:r>
                <a:r>
                  <a:rPr lang="en-GB" sz="1200" b="1" dirty="0"/>
                  <a:t> on </a:t>
                </a:r>
                <a14:m>
                  <m:oMath xmlns:m="http://schemas.openxmlformats.org/officeDocument/2006/math">
                    <m:r>
                      <a:rPr lang="en-GB" sz="1200" b="1" i="0" smtClean="0">
                        <a:latin typeface="Cambria Math" panose="02040503050406030204" pitchFamily="18" charset="0"/>
                      </a:rPr>
                      <m:t>𝚫</m:t>
                    </m:r>
                    <m:r>
                      <a:rPr lang="en-GB" sz="1200" b="1" i="1" smtClean="0">
                        <a:latin typeface="Cambria Math" panose="02040503050406030204" pitchFamily="18" charset="0"/>
                      </a:rPr>
                      <m:t>𝑨𝑶𝑯</m:t>
                    </m:r>
                    <m:r>
                      <a:rPr lang="en-GB" sz="1200" b="1" i="1" smtClean="0">
                        <a:latin typeface="Cambria Math" panose="02040503050406030204" pitchFamily="18" charset="0"/>
                      </a:rPr>
                      <m:t>:</m:t>
                    </m:r>
                  </m:oMath>
                </a14:m>
                <a:endParaRPr lang="en-GB" sz="1200" b="1" dirty="0"/>
              </a:p>
              <a:p>
                <a:pPr/>
                <a14:m>
                  <m:oMathPara xmlns:m="http://schemas.openxmlformats.org/officeDocument/2006/math">
                    <m:oMathParaPr>
                      <m:jc m:val="centerGroup"/>
                    </m:oMathParaPr>
                    <m:oMath xmlns:m="http://schemas.openxmlformats.org/officeDocument/2006/math">
                      <m:sSup>
                        <m:sSupPr>
                          <m:ctrlPr>
                            <a:rPr lang="en-GB" sz="1200" b="1" i="1" smtClean="0">
                              <a:latin typeface="Cambria Math" panose="02040503050406030204" pitchFamily="18" charset="0"/>
                            </a:rPr>
                          </m:ctrlPr>
                        </m:sSupPr>
                        <m:e>
                          <m:r>
                            <a:rPr lang="en-GB" sz="1200" b="1" i="1" smtClean="0">
                              <a:latin typeface="Cambria Math" panose="02040503050406030204" pitchFamily="18" charset="0"/>
                            </a:rPr>
                            <m:t>𝒂</m:t>
                          </m:r>
                        </m:e>
                        <m:sup>
                          <m:r>
                            <a:rPr lang="en-GB" sz="1200" b="1" i="1" smtClean="0">
                              <a:latin typeface="Cambria Math" panose="02040503050406030204" pitchFamily="18" charset="0"/>
                            </a:rPr>
                            <m:t>𝟐</m:t>
                          </m:r>
                        </m:sup>
                      </m:sSup>
                      <m:r>
                        <a:rPr lang="en-GB" sz="1200" b="1" i="1" smtClean="0">
                          <a:latin typeface="Cambria Math" panose="02040503050406030204" pitchFamily="18" charset="0"/>
                        </a:rPr>
                        <m:t>=</m:t>
                      </m:r>
                      <m:sSup>
                        <m:sSupPr>
                          <m:ctrlPr>
                            <a:rPr lang="en-GB" sz="1200" b="1" i="1" smtClean="0">
                              <a:latin typeface="Cambria Math" panose="02040503050406030204" pitchFamily="18" charset="0"/>
                            </a:rPr>
                          </m:ctrlPr>
                        </m:sSupPr>
                        <m:e>
                          <m:r>
                            <a:rPr lang="en-GB" sz="1200" b="1" i="1" smtClean="0">
                              <a:latin typeface="Cambria Math" panose="02040503050406030204" pitchFamily="18" charset="0"/>
                            </a:rPr>
                            <m:t>𝒉</m:t>
                          </m:r>
                        </m:e>
                        <m:sup>
                          <m:r>
                            <a:rPr lang="en-GB" sz="1200" b="1" i="1" smtClean="0">
                              <a:latin typeface="Cambria Math" panose="02040503050406030204" pitchFamily="18" charset="0"/>
                            </a:rPr>
                            <m:t>𝟐</m:t>
                          </m:r>
                        </m:sup>
                      </m:sSup>
                      <m:r>
                        <a:rPr lang="en-GB" sz="1200" b="1" i="1" smtClean="0">
                          <a:latin typeface="Cambria Math" panose="02040503050406030204" pitchFamily="18" charset="0"/>
                        </a:rPr>
                        <m:t>+</m:t>
                      </m:r>
                      <m:f>
                        <m:fPr>
                          <m:ctrlPr>
                            <a:rPr lang="en-GB" sz="1200" b="1" i="1" smtClean="0">
                              <a:latin typeface="Cambria Math" panose="02040503050406030204" pitchFamily="18" charset="0"/>
                            </a:rPr>
                          </m:ctrlPr>
                        </m:fPr>
                        <m:num>
                          <m:sSup>
                            <m:sSupPr>
                              <m:ctrlPr>
                                <a:rPr lang="en-GB" sz="1200" b="1" i="1" smtClean="0">
                                  <a:latin typeface="Cambria Math" panose="02040503050406030204" pitchFamily="18" charset="0"/>
                                </a:rPr>
                              </m:ctrlPr>
                            </m:sSupPr>
                            <m:e>
                              <m:r>
                                <a:rPr lang="en-GB" sz="1200" b="1" i="1" smtClean="0">
                                  <a:latin typeface="Cambria Math" panose="02040503050406030204" pitchFamily="18" charset="0"/>
                                </a:rPr>
                                <m:t>𝒂</m:t>
                              </m:r>
                            </m:e>
                            <m:sup>
                              <m:r>
                                <a:rPr lang="en-GB" sz="1200" b="1" i="1" smtClean="0">
                                  <a:latin typeface="Cambria Math" panose="02040503050406030204" pitchFamily="18" charset="0"/>
                                </a:rPr>
                                <m:t>𝟐</m:t>
                              </m:r>
                            </m:sup>
                          </m:sSup>
                          <m:sSup>
                            <m:sSupPr>
                              <m:ctrlPr>
                                <a:rPr lang="en-GB" sz="1200" b="1" i="1" smtClean="0">
                                  <a:latin typeface="Cambria Math" panose="02040503050406030204" pitchFamily="18" charset="0"/>
                                </a:rPr>
                              </m:ctrlPr>
                            </m:sSupPr>
                            <m:e>
                              <m:r>
                                <a:rPr lang="en-GB" sz="1200" b="1" i="1" smtClean="0">
                                  <a:latin typeface="Cambria Math" panose="02040503050406030204" pitchFamily="18" charset="0"/>
                                </a:rPr>
                                <m:t>𝒉</m:t>
                              </m:r>
                            </m:e>
                            <m:sup>
                              <m:r>
                                <a:rPr lang="en-GB" sz="1200" b="1" i="1" smtClean="0">
                                  <a:latin typeface="Cambria Math" panose="02040503050406030204" pitchFamily="18" charset="0"/>
                                </a:rPr>
                                <m:t>𝟐</m:t>
                              </m:r>
                            </m:sup>
                          </m:sSup>
                        </m:num>
                        <m:den>
                          <m:sSup>
                            <m:sSupPr>
                              <m:ctrlPr>
                                <a:rPr lang="en-GB" sz="1200" b="1" i="1" smtClean="0">
                                  <a:latin typeface="Cambria Math" panose="02040503050406030204" pitchFamily="18" charset="0"/>
                                </a:rPr>
                              </m:ctrlPr>
                            </m:sSupPr>
                            <m:e>
                              <m:r>
                                <a:rPr lang="en-GB" sz="1200" b="1" i="1" smtClean="0">
                                  <a:latin typeface="Cambria Math" panose="02040503050406030204" pitchFamily="18" charset="0"/>
                                </a:rPr>
                                <m:t>𝒃</m:t>
                              </m:r>
                            </m:e>
                            <m:sup>
                              <m:r>
                                <a:rPr lang="en-GB" sz="1200" b="1" i="1" smtClean="0">
                                  <a:latin typeface="Cambria Math" panose="02040503050406030204" pitchFamily="18" charset="0"/>
                                </a:rPr>
                                <m:t>𝟐</m:t>
                              </m:r>
                            </m:sup>
                          </m:sSup>
                        </m:den>
                      </m:f>
                    </m:oMath>
                  </m:oMathPara>
                </a14:m>
                <a:endParaRPr lang="en-GB" sz="1200" b="1" dirty="0"/>
              </a:p>
              <a:p>
                <a:r>
                  <a:rPr lang="en-GB" sz="1200" b="1" dirty="0"/>
                  <a:t>Divide by </a:t>
                </a:r>
                <a14:m>
                  <m:oMath xmlns:m="http://schemas.openxmlformats.org/officeDocument/2006/math">
                    <m:sSup>
                      <m:sSupPr>
                        <m:ctrlPr>
                          <a:rPr lang="en-GB" sz="1200" b="1" i="1" smtClean="0">
                            <a:latin typeface="Cambria Math" panose="02040503050406030204" pitchFamily="18" charset="0"/>
                          </a:rPr>
                        </m:ctrlPr>
                      </m:sSupPr>
                      <m:e>
                        <m:r>
                          <a:rPr lang="en-GB" sz="1200" b="1" i="1" smtClean="0">
                            <a:latin typeface="Cambria Math" panose="02040503050406030204" pitchFamily="18" charset="0"/>
                          </a:rPr>
                          <m:t>𝒂</m:t>
                        </m:r>
                      </m:e>
                      <m:sup>
                        <m:r>
                          <a:rPr lang="en-GB" sz="1200" b="1" i="1" smtClean="0">
                            <a:latin typeface="Cambria Math" panose="02040503050406030204" pitchFamily="18" charset="0"/>
                          </a:rPr>
                          <m:t>𝟐</m:t>
                        </m:r>
                      </m:sup>
                    </m:sSup>
                    <m:sSup>
                      <m:sSupPr>
                        <m:ctrlPr>
                          <a:rPr lang="en-GB" sz="1200" b="1" i="1" smtClean="0">
                            <a:latin typeface="Cambria Math" panose="02040503050406030204" pitchFamily="18" charset="0"/>
                          </a:rPr>
                        </m:ctrlPr>
                      </m:sSupPr>
                      <m:e>
                        <m:r>
                          <a:rPr lang="en-GB" sz="1200" b="1" i="1" smtClean="0">
                            <a:latin typeface="Cambria Math" panose="02040503050406030204" pitchFamily="18" charset="0"/>
                          </a:rPr>
                          <m:t>𝒉</m:t>
                        </m:r>
                      </m:e>
                      <m:sup>
                        <m:r>
                          <a:rPr lang="en-GB" sz="1200" b="1" i="1" smtClean="0">
                            <a:latin typeface="Cambria Math" panose="02040503050406030204" pitchFamily="18" charset="0"/>
                          </a:rPr>
                          <m:t>𝟐</m:t>
                        </m:r>
                      </m:sup>
                    </m:sSup>
                  </m:oMath>
                </a14:m>
                <a:r>
                  <a:rPr lang="en-GB" sz="1200" b="1" dirty="0"/>
                  <a:t> and we’re done. </a:t>
                </a:r>
              </a:p>
            </p:txBody>
          </p:sp>
        </mc:Choice>
        <mc:Fallback xmlns="">
          <p:sp>
            <p:nvSpPr>
              <p:cNvPr id="126" name="TextBox 125"/>
              <p:cNvSpPr txBox="1">
                <a:spLocks noRot="1" noChangeAspect="1" noMove="1" noResize="1" noEditPoints="1" noAdjustHandles="1" noChangeArrowheads="1" noChangeShapeType="1" noTextEdit="1"/>
              </p:cNvSpPr>
              <p:nvPr/>
            </p:nvSpPr>
            <p:spPr>
              <a:xfrm>
                <a:off x="2087522" y="5747258"/>
                <a:ext cx="2268023" cy="1110625"/>
              </a:xfrm>
              <a:prstGeom prst="rect">
                <a:avLst/>
              </a:prstGeom>
              <a:blipFill rotWithShape="0">
                <a:blip r:embed="rId50"/>
                <a:stretch>
                  <a:fillRect b="-3846"/>
                </a:stretch>
              </a:blipFill>
            </p:spPr>
            <p:txBody>
              <a:bodyPr/>
              <a:lstStyle/>
              <a:p>
                <a:r>
                  <a:rPr lang="en-GB">
                    <a:noFill/>
                  </a:rPr>
                  <a:t> </a:t>
                </a:r>
              </a:p>
            </p:txBody>
          </p:sp>
        </mc:Fallback>
      </mc:AlternateContent>
      <p:sp>
        <p:nvSpPr>
          <p:cNvPr id="127" name="Rectangle 126"/>
          <p:cNvSpPr/>
          <p:nvPr/>
        </p:nvSpPr>
        <p:spPr>
          <a:xfrm>
            <a:off x="2164372" y="5836535"/>
            <a:ext cx="2039916" cy="102134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28" name="Rectangle 127"/>
          <p:cNvSpPr/>
          <p:nvPr/>
        </p:nvSpPr>
        <p:spPr>
          <a:xfrm>
            <a:off x="4560382" y="5681233"/>
            <a:ext cx="2361121" cy="115366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pic>
        <p:nvPicPr>
          <p:cNvPr id="129" name="Picture 128"/>
          <p:cNvPicPr/>
          <p:nvPr/>
        </p:nvPicPr>
        <p:blipFill>
          <a:blip r:embed="rId51" cstate="print"/>
          <a:srcRect/>
          <a:stretch>
            <a:fillRect/>
          </a:stretch>
        </p:blipFill>
        <p:spPr bwMode="auto">
          <a:xfrm>
            <a:off x="7349318" y="4173857"/>
            <a:ext cx="1299999" cy="1327301"/>
          </a:xfrm>
          <a:prstGeom prst="rect">
            <a:avLst/>
          </a:prstGeom>
          <a:noFill/>
          <a:ln w="9525">
            <a:noFill/>
            <a:miter lim="800000"/>
            <a:headEnd/>
            <a:tailEnd/>
          </a:ln>
        </p:spPr>
      </p:pic>
      <mc:AlternateContent xmlns:mc="http://schemas.openxmlformats.org/markup-compatibility/2006" xmlns:a14="http://schemas.microsoft.com/office/drawing/2010/main">
        <mc:Choice Requires="a14">
          <p:sp>
            <p:nvSpPr>
              <p:cNvPr id="130" name="Rectangle 129"/>
              <p:cNvSpPr/>
              <p:nvPr/>
            </p:nvSpPr>
            <p:spPr>
              <a:xfrm>
                <a:off x="6663474" y="3053477"/>
                <a:ext cx="2480526" cy="1169551"/>
              </a:xfrm>
              <a:prstGeom prst="rect">
                <a:avLst/>
              </a:prstGeom>
            </p:spPr>
            <p:txBody>
              <a:bodyPr wrap="square">
                <a:spAutoFit/>
              </a:bodyPr>
              <a:lstStyle/>
              <a:p>
                <a:r>
                  <a:rPr lang="en-GB" sz="1400" dirty="0">
                    <a:latin typeface="Calibri" panose="020F0502020204030204" pitchFamily="34" charset="0"/>
                    <a:ea typeface="Calibri" panose="020F0502020204030204" pitchFamily="34" charset="0"/>
                    <a:cs typeface="Times New Roman" panose="02020603050405020304" pitchFamily="18" charset="0"/>
                  </a:rPr>
                  <a:t>[Source: IMC] The diagram shows a square, a diagonal and a line joining a vertex to the midpoint of a side. What is the ratio of area </a:t>
                </a:r>
                <a14:m>
                  <m:oMath xmlns:m="http://schemas.openxmlformats.org/officeDocument/2006/math">
                    <m:r>
                      <a:rPr lang="en-GB" sz="1400" i="1">
                        <a:effectLst/>
                        <a:latin typeface="Cambria Math" panose="02040503050406030204" pitchFamily="18" charset="0"/>
                        <a:ea typeface="Calibri" panose="020F0502020204030204" pitchFamily="34" charset="0"/>
                        <a:cs typeface="Times New Roman" panose="02020603050405020304" pitchFamily="18" charset="0"/>
                      </a:rPr>
                      <m:t>𝑃</m:t>
                    </m:r>
                  </m:oMath>
                </a14:m>
                <a:r>
                  <a:rPr lang="en-GB" sz="1400" dirty="0">
                    <a:effectLst/>
                    <a:latin typeface="Calibri" panose="020F0502020204030204" pitchFamily="34" charset="0"/>
                    <a:ea typeface="Times New Roman" panose="02020603050405020304" pitchFamily="18" charset="0"/>
                    <a:cs typeface="Times New Roman" panose="02020603050405020304" pitchFamily="18" charset="0"/>
                  </a:rPr>
                  <a:t> to area </a:t>
                </a:r>
                <a14:m>
                  <m:oMath xmlns:m="http://schemas.openxmlformats.org/officeDocument/2006/math">
                    <m:r>
                      <a:rPr lang="en-GB" sz="1400" i="1">
                        <a:effectLst/>
                        <a:latin typeface="Cambria Math" panose="02040503050406030204" pitchFamily="18" charset="0"/>
                        <a:ea typeface="Times New Roman" panose="02020603050405020304" pitchFamily="18" charset="0"/>
                        <a:cs typeface="Times New Roman" panose="02020603050405020304" pitchFamily="18" charset="0"/>
                      </a:rPr>
                      <m:t>𝑄</m:t>
                    </m:r>
                  </m:oMath>
                </a14:m>
                <a:r>
                  <a:rPr lang="en-GB" sz="1400" dirty="0">
                    <a:effectLst/>
                    <a:latin typeface="Calibri" panose="020F0502020204030204" pitchFamily="34" charset="0"/>
                    <a:ea typeface="Times New Roman" panose="02020603050405020304" pitchFamily="18" charset="0"/>
                    <a:cs typeface="Times New Roman" panose="02020603050405020304" pitchFamily="18" charset="0"/>
                  </a:rPr>
                  <a:t>?</a:t>
                </a:r>
                <a:endParaRPr lang="en-GB" sz="1400" dirty="0"/>
              </a:p>
            </p:txBody>
          </p:sp>
        </mc:Choice>
        <mc:Fallback xmlns="">
          <p:sp>
            <p:nvSpPr>
              <p:cNvPr id="130" name="Rectangle 129"/>
              <p:cNvSpPr>
                <a:spLocks noRot="1" noChangeAspect="1" noMove="1" noResize="1" noEditPoints="1" noAdjustHandles="1" noChangeArrowheads="1" noChangeShapeType="1" noTextEdit="1"/>
              </p:cNvSpPr>
              <p:nvPr/>
            </p:nvSpPr>
            <p:spPr>
              <a:xfrm>
                <a:off x="6663474" y="3053477"/>
                <a:ext cx="2480526" cy="1169551"/>
              </a:xfrm>
              <a:prstGeom prst="rect">
                <a:avLst/>
              </a:prstGeom>
              <a:blipFill rotWithShape="0">
                <a:blip r:embed="rId52"/>
                <a:stretch>
                  <a:fillRect l="-737" t="-1042" r="-246" b="-4167"/>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1" name="TextBox 130"/>
              <p:cNvSpPr txBox="1"/>
              <p:nvPr/>
            </p:nvSpPr>
            <p:spPr>
              <a:xfrm>
                <a:off x="7003091" y="5410049"/>
                <a:ext cx="2110925" cy="1384995"/>
              </a:xfrm>
              <a:prstGeom prst="rect">
                <a:avLst/>
              </a:prstGeom>
              <a:noFill/>
            </p:spPr>
            <p:txBody>
              <a:bodyPr wrap="square" rtlCol="0">
                <a:spAutoFit/>
              </a:bodyPr>
              <a:lstStyle/>
              <a:p>
                <a:r>
                  <a:rPr lang="en-GB" sz="1200" b="1" dirty="0"/>
                  <a:t>The two unlabelled triangles are similar, with bases in the ratio 2:1. If we made the sides of the square say 6, then the areas of the four triangles are 12, 15, 6, 3. </a:t>
                </a:r>
              </a:p>
              <a:p>
                <a:pPr/>
                <a14:m>
                  <m:oMathPara xmlns:m="http://schemas.openxmlformats.org/officeDocument/2006/math">
                    <m:oMathParaPr>
                      <m:jc m:val="centerGroup"/>
                    </m:oMathParaPr>
                    <m:oMath xmlns:m="http://schemas.openxmlformats.org/officeDocument/2006/math">
                      <m:r>
                        <a:rPr lang="en-GB" sz="1200" b="1" i="1" smtClean="0">
                          <a:latin typeface="Cambria Math" panose="02040503050406030204" pitchFamily="18" charset="0"/>
                        </a:rPr>
                        <m:t>𝑷</m:t>
                      </m:r>
                      <m:r>
                        <a:rPr lang="en-GB" sz="1200" b="1" i="1" smtClean="0">
                          <a:latin typeface="Cambria Math" panose="02040503050406030204" pitchFamily="18" charset="0"/>
                        </a:rPr>
                        <m:t>:</m:t>
                      </m:r>
                      <m:r>
                        <a:rPr lang="en-GB" sz="1200" b="1" i="1" smtClean="0">
                          <a:latin typeface="Cambria Math" panose="02040503050406030204" pitchFamily="18" charset="0"/>
                        </a:rPr>
                        <m:t>𝑸</m:t>
                      </m:r>
                      <m:r>
                        <a:rPr lang="en-GB" sz="1200" b="1" i="1" smtClean="0">
                          <a:latin typeface="Cambria Math" panose="02040503050406030204" pitchFamily="18" charset="0"/>
                        </a:rPr>
                        <m:t>=</m:t>
                      </m:r>
                      <m:r>
                        <a:rPr lang="en-GB" sz="1200" b="1" i="1" smtClean="0">
                          <a:latin typeface="Cambria Math" panose="02040503050406030204" pitchFamily="18" charset="0"/>
                        </a:rPr>
                        <m:t>𝟔</m:t>
                      </m:r>
                      <m:r>
                        <a:rPr lang="en-GB" sz="1200" b="1" i="1" smtClean="0">
                          <a:latin typeface="Cambria Math" panose="02040503050406030204" pitchFamily="18" charset="0"/>
                        </a:rPr>
                        <m:t>:</m:t>
                      </m:r>
                      <m:r>
                        <a:rPr lang="en-GB" sz="1200" b="1" i="1" smtClean="0">
                          <a:latin typeface="Cambria Math" panose="02040503050406030204" pitchFamily="18" charset="0"/>
                        </a:rPr>
                        <m:t>𝟏𝟓</m:t>
                      </m:r>
                    </m:oMath>
                  </m:oMathPara>
                </a14:m>
                <a:endParaRPr lang="en-GB" sz="1200" b="1" dirty="0"/>
              </a:p>
            </p:txBody>
          </p:sp>
        </mc:Choice>
        <mc:Fallback xmlns="">
          <p:sp>
            <p:nvSpPr>
              <p:cNvPr id="131" name="TextBox 130"/>
              <p:cNvSpPr txBox="1">
                <a:spLocks noRot="1" noChangeAspect="1" noMove="1" noResize="1" noEditPoints="1" noAdjustHandles="1" noChangeArrowheads="1" noChangeShapeType="1" noTextEdit="1"/>
              </p:cNvSpPr>
              <p:nvPr/>
            </p:nvSpPr>
            <p:spPr>
              <a:xfrm>
                <a:off x="7003091" y="5410049"/>
                <a:ext cx="2110925" cy="1384995"/>
              </a:xfrm>
              <a:prstGeom prst="rect">
                <a:avLst/>
              </a:prstGeom>
              <a:blipFill rotWithShape="0">
                <a:blip r:embed="rId53"/>
                <a:stretch>
                  <a:fillRect l="-289" r="-867"/>
                </a:stretch>
              </a:blipFill>
            </p:spPr>
            <p:txBody>
              <a:bodyPr/>
              <a:lstStyle/>
              <a:p>
                <a:r>
                  <a:rPr lang="en-GB">
                    <a:noFill/>
                  </a:rPr>
                  <a:t> </a:t>
                </a:r>
              </a:p>
            </p:txBody>
          </p:sp>
        </mc:Fallback>
      </mc:AlternateContent>
      <p:sp>
        <p:nvSpPr>
          <p:cNvPr id="132" name="Rectangle 131"/>
          <p:cNvSpPr/>
          <p:nvPr/>
        </p:nvSpPr>
        <p:spPr>
          <a:xfrm>
            <a:off x="7070391" y="5483988"/>
            <a:ext cx="2043625" cy="125693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139573184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99"/>
                                        </p:tgtEl>
                                      </p:cBhvr>
                                    </p:animEffect>
                                    <p:set>
                                      <p:cBhvr>
                                        <p:cTn id="7" dur="1" fill="hold">
                                          <p:stCondLst>
                                            <p:cond delay="499"/>
                                          </p:stCondLst>
                                        </p:cTn>
                                        <p:tgtEl>
                                          <p:spTgt spid="99"/>
                                        </p:tgtEl>
                                        <p:attrNameLst>
                                          <p:attrName>style.visibility</p:attrName>
                                        </p:attrNameLst>
                                      </p:cBhvr>
                                      <p:to>
                                        <p:strVal val="hidden"/>
                                      </p:to>
                                    </p:set>
                                  </p:childTnLst>
                                </p:cTn>
                              </p:par>
                            </p:childTnLst>
                          </p:cTn>
                        </p:par>
                      </p:childTnLst>
                    </p:cTn>
                  </p:par>
                </p:childTnLst>
              </p:cTn>
              <p:nextCondLst>
                <p:cond evt="onClick" delay="0">
                  <p:tgtEl>
                    <p:spTgt spid="99"/>
                  </p:tgtEl>
                </p:cond>
              </p:nextCondLst>
            </p:seq>
            <p:seq concurrent="1" nextAc="seek">
              <p:cTn id="8" restart="whenNotActive" fill="hold" evtFilter="cancelBubble" nodeType="interactiveSeq">
                <p:stCondLst>
                  <p:cond evt="onClick" delay="0">
                    <p:tgtEl>
                      <p:spTgt spid="10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100"/>
                                        </p:tgtEl>
                                      </p:cBhvr>
                                    </p:animEffect>
                                    <p:set>
                                      <p:cBhvr>
                                        <p:cTn id="13" dur="1" fill="hold">
                                          <p:stCondLst>
                                            <p:cond delay="499"/>
                                          </p:stCondLst>
                                        </p:cTn>
                                        <p:tgtEl>
                                          <p:spTgt spid="100"/>
                                        </p:tgtEl>
                                        <p:attrNameLst>
                                          <p:attrName>style.visibility</p:attrName>
                                        </p:attrNameLst>
                                      </p:cBhvr>
                                      <p:to>
                                        <p:strVal val="hidden"/>
                                      </p:to>
                                    </p:set>
                                  </p:childTnLst>
                                </p:cTn>
                              </p:par>
                            </p:childTnLst>
                          </p:cTn>
                        </p:par>
                      </p:childTnLst>
                    </p:cTn>
                  </p:par>
                </p:childTnLst>
              </p:cTn>
              <p:nextCondLst>
                <p:cond evt="onClick" delay="0">
                  <p:tgtEl>
                    <p:spTgt spid="100"/>
                  </p:tgtEl>
                </p:cond>
              </p:nextCondLst>
            </p:seq>
            <p:seq concurrent="1" nextAc="seek">
              <p:cTn id="14" restart="whenNotActive" fill="hold" evtFilter="cancelBubble" nodeType="interactiveSeq">
                <p:stCondLst>
                  <p:cond evt="onClick" delay="0">
                    <p:tgtEl>
                      <p:spTgt spid="101"/>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101"/>
                                        </p:tgtEl>
                                      </p:cBhvr>
                                    </p:animEffect>
                                    <p:set>
                                      <p:cBhvr>
                                        <p:cTn id="19" dur="1" fill="hold">
                                          <p:stCondLst>
                                            <p:cond delay="499"/>
                                          </p:stCondLst>
                                        </p:cTn>
                                        <p:tgtEl>
                                          <p:spTgt spid="101"/>
                                        </p:tgtEl>
                                        <p:attrNameLst>
                                          <p:attrName>style.visibility</p:attrName>
                                        </p:attrNameLst>
                                      </p:cBhvr>
                                      <p:to>
                                        <p:strVal val="hidden"/>
                                      </p:to>
                                    </p:set>
                                  </p:childTnLst>
                                </p:cTn>
                              </p:par>
                            </p:childTnLst>
                          </p:cTn>
                        </p:par>
                      </p:childTnLst>
                    </p:cTn>
                  </p:par>
                </p:childTnLst>
              </p:cTn>
              <p:nextCondLst>
                <p:cond evt="onClick" delay="0">
                  <p:tgtEl>
                    <p:spTgt spid="101"/>
                  </p:tgtEl>
                </p:cond>
              </p:nextCondLst>
            </p:seq>
            <p:seq concurrent="1" nextAc="seek">
              <p:cTn id="20" restart="whenNotActive" fill="hold" evtFilter="cancelBubble" nodeType="interactiveSeq">
                <p:stCondLst>
                  <p:cond evt="onClick" delay="0">
                    <p:tgtEl>
                      <p:spTgt spid="102"/>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102"/>
                                        </p:tgtEl>
                                      </p:cBhvr>
                                    </p:animEffect>
                                    <p:set>
                                      <p:cBhvr>
                                        <p:cTn id="25" dur="1" fill="hold">
                                          <p:stCondLst>
                                            <p:cond delay="499"/>
                                          </p:stCondLst>
                                        </p:cTn>
                                        <p:tgtEl>
                                          <p:spTgt spid="102"/>
                                        </p:tgtEl>
                                        <p:attrNameLst>
                                          <p:attrName>style.visibility</p:attrName>
                                        </p:attrNameLst>
                                      </p:cBhvr>
                                      <p:to>
                                        <p:strVal val="hidden"/>
                                      </p:to>
                                    </p:set>
                                  </p:childTnLst>
                                </p:cTn>
                              </p:par>
                            </p:childTnLst>
                          </p:cTn>
                        </p:par>
                      </p:childTnLst>
                    </p:cTn>
                  </p:par>
                </p:childTnLst>
              </p:cTn>
              <p:nextCondLst>
                <p:cond evt="onClick" delay="0">
                  <p:tgtEl>
                    <p:spTgt spid="102"/>
                  </p:tgtEl>
                </p:cond>
              </p:nextCondLst>
            </p:seq>
            <p:seq concurrent="1" nextAc="seek">
              <p:cTn id="26" restart="whenNotActive" fill="hold" evtFilter="cancelBubble" nodeType="interactiveSeq">
                <p:stCondLst>
                  <p:cond evt="onClick" delay="0">
                    <p:tgtEl>
                      <p:spTgt spid="103"/>
                    </p:tgtEl>
                  </p:cond>
                </p:stCondLst>
                <p:endSync evt="end" delay="0">
                  <p:rtn val="all"/>
                </p:endSync>
                <p:childTnLst>
                  <p:par>
                    <p:cTn id="27" fill="hold">
                      <p:stCondLst>
                        <p:cond delay="0"/>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103"/>
                                        </p:tgtEl>
                                      </p:cBhvr>
                                    </p:animEffect>
                                    <p:set>
                                      <p:cBhvr>
                                        <p:cTn id="31" dur="1" fill="hold">
                                          <p:stCondLst>
                                            <p:cond delay="499"/>
                                          </p:stCondLst>
                                        </p:cTn>
                                        <p:tgtEl>
                                          <p:spTgt spid="103"/>
                                        </p:tgtEl>
                                        <p:attrNameLst>
                                          <p:attrName>style.visibility</p:attrName>
                                        </p:attrNameLst>
                                      </p:cBhvr>
                                      <p:to>
                                        <p:strVal val="hidden"/>
                                      </p:to>
                                    </p:set>
                                  </p:childTnLst>
                                </p:cTn>
                              </p:par>
                            </p:childTnLst>
                          </p:cTn>
                        </p:par>
                      </p:childTnLst>
                    </p:cTn>
                  </p:par>
                </p:childTnLst>
              </p:cTn>
              <p:nextCondLst>
                <p:cond evt="onClick" delay="0">
                  <p:tgtEl>
                    <p:spTgt spid="103"/>
                  </p:tgtEl>
                </p:cond>
              </p:nextCondLst>
            </p:seq>
            <p:seq concurrent="1" nextAc="seek">
              <p:cTn id="32" restart="whenNotActive" fill="hold" evtFilter="cancelBubble" nodeType="interactiveSeq">
                <p:stCondLst>
                  <p:cond evt="onClick" delay="0">
                    <p:tgtEl>
                      <p:spTgt spid="108"/>
                    </p:tgtEl>
                  </p:cond>
                </p:stCondLst>
                <p:endSync evt="end" delay="0">
                  <p:rtn val="all"/>
                </p:endSync>
                <p:childTnLst>
                  <p:par>
                    <p:cTn id="33" fill="hold">
                      <p:stCondLst>
                        <p:cond delay="0"/>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108"/>
                                        </p:tgtEl>
                                      </p:cBhvr>
                                    </p:animEffect>
                                    <p:set>
                                      <p:cBhvr>
                                        <p:cTn id="37" dur="1" fill="hold">
                                          <p:stCondLst>
                                            <p:cond delay="499"/>
                                          </p:stCondLst>
                                        </p:cTn>
                                        <p:tgtEl>
                                          <p:spTgt spid="108"/>
                                        </p:tgtEl>
                                        <p:attrNameLst>
                                          <p:attrName>style.visibility</p:attrName>
                                        </p:attrNameLst>
                                      </p:cBhvr>
                                      <p:to>
                                        <p:strVal val="hidden"/>
                                      </p:to>
                                    </p:set>
                                  </p:childTnLst>
                                </p:cTn>
                              </p:par>
                            </p:childTnLst>
                          </p:cTn>
                        </p:par>
                      </p:childTnLst>
                    </p:cTn>
                  </p:par>
                </p:childTnLst>
              </p:cTn>
              <p:nextCondLst>
                <p:cond evt="onClick" delay="0">
                  <p:tgtEl>
                    <p:spTgt spid="108"/>
                  </p:tgtEl>
                </p:cond>
              </p:nextCondLst>
            </p:seq>
            <p:seq concurrent="1" nextAc="seek">
              <p:cTn id="38" restart="whenNotActive" fill="hold" evtFilter="cancelBubble" nodeType="interactiveSeq">
                <p:stCondLst>
                  <p:cond evt="onClick" delay="0">
                    <p:tgtEl>
                      <p:spTgt spid="109"/>
                    </p:tgtEl>
                  </p:cond>
                </p:stCondLst>
                <p:endSync evt="end" delay="0">
                  <p:rtn val="all"/>
                </p:endSync>
                <p:childTnLst>
                  <p:par>
                    <p:cTn id="39" fill="hold">
                      <p:stCondLst>
                        <p:cond delay="0"/>
                      </p:stCondLst>
                      <p:childTnLst>
                        <p:par>
                          <p:cTn id="40" fill="hold">
                            <p:stCondLst>
                              <p:cond delay="0"/>
                            </p:stCondLst>
                            <p:childTnLst>
                              <p:par>
                                <p:cTn id="41" presetID="10" presetClass="exit" presetSubtype="0" fill="hold" grpId="0" nodeType="clickEffect">
                                  <p:stCondLst>
                                    <p:cond delay="0"/>
                                  </p:stCondLst>
                                  <p:childTnLst>
                                    <p:animEffect transition="out" filter="fade">
                                      <p:cBhvr>
                                        <p:cTn id="42" dur="500"/>
                                        <p:tgtEl>
                                          <p:spTgt spid="109"/>
                                        </p:tgtEl>
                                      </p:cBhvr>
                                    </p:animEffect>
                                    <p:set>
                                      <p:cBhvr>
                                        <p:cTn id="43" dur="1" fill="hold">
                                          <p:stCondLst>
                                            <p:cond delay="499"/>
                                          </p:stCondLst>
                                        </p:cTn>
                                        <p:tgtEl>
                                          <p:spTgt spid="109"/>
                                        </p:tgtEl>
                                        <p:attrNameLst>
                                          <p:attrName>style.visibility</p:attrName>
                                        </p:attrNameLst>
                                      </p:cBhvr>
                                      <p:to>
                                        <p:strVal val="hidden"/>
                                      </p:to>
                                    </p:set>
                                  </p:childTnLst>
                                </p:cTn>
                              </p:par>
                            </p:childTnLst>
                          </p:cTn>
                        </p:par>
                      </p:childTnLst>
                    </p:cTn>
                  </p:par>
                </p:childTnLst>
              </p:cTn>
              <p:nextCondLst>
                <p:cond evt="onClick" delay="0">
                  <p:tgtEl>
                    <p:spTgt spid="109"/>
                  </p:tgtEl>
                </p:cond>
              </p:nextCondLst>
            </p:seq>
            <p:seq concurrent="1" nextAc="seek">
              <p:cTn id="44" restart="whenNotActive" fill="hold" evtFilter="cancelBubble" nodeType="interactiveSeq">
                <p:stCondLst>
                  <p:cond evt="onClick" delay="0">
                    <p:tgtEl>
                      <p:spTgt spid="127"/>
                    </p:tgtEl>
                  </p:cond>
                </p:stCondLst>
                <p:endSync evt="end" delay="0">
                  <p:rtn val="all"/>
                </p:endSync>
                <p:childTnLst>
                  <p:par>
                    <p:cTn id="45" fill="hold">
                      <p:stCondLst>
                        <p:cond delay="0"/>
                      </p:stCondLst>
                      <p:childTnLst>
                        <p:par>
                          <p:cTn id="46" fill="hold">
                            <p:stCondLst>
                              <p:cond delay="0"/>
                            </p:stCondLst>
                            <p:childTnLst>
                              <p:par>
                                <p:cTn id="47" presetID="10" presetClass="exit" presetSubtype="0" fill="hold" grpId="0" nodeType="clickEffect">
                                  <p:stCondLst>
                                    <p:cond delay="0"/>
                                  </p:stCondLst>
                                  <p:childTnLst>
                                    <p:animEffect transition="out" filter="fade">
                                      <p:cBhvr>
                                        <p:cTn id="48" dur="500"/>
                                        <p:tgtEl>
                                          <p:spTgt spid="127"/>
                                        </p:tgtEl>
                                      </p:cBhvr>
                                    </p:animEffect>
                                    <p:set>
                                      <p:cBhvr>
                                        <p:cTn id="49" dur="1" fill="hold">
                                          <p:stCondLst>
                                            <p:cond delay="499"/>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50" restart="whenNotActive" fill="hold" evtFilter="cancelBubble" nodeType="interactiveSeq">
                <p:stCondLst>
                  <p:cond evt="onClick" delay="0">
                    <p:tgtEl>
                      <p:spTgt spid="128"/>
                    </p:tgtEl>
                  </p:cond>
                </p:stCondLst>
                <p:endSync evt="end" delay="0">
                  <p:rtn val="all"/>
                </p:endSync>
                <p:childTnLst>
                  <p:par>
                    <p:cTn id="51" fill="hold">
                      <p:stCondLst>
                        <p:cond delay="0"/>
                      </p:stCondLst>
                      <p:childTnLst>
                        <p:par>
                          <p:cTn id="52" fill="hold">
                            <p:stCondLst>
                              <p:cond delay="0"/>
                            </p:stCondLst>
                            <p:childTnLst>
                              <p:par>
                                <p:cTn id="53" presetID="10" presetClass="exit" presetSubtype="0" fill="hold" grpId="0" nodeType="clickEffect">
                                  <p:stCondLst>
                                    <p:cond delay="0"/>
                                  </p:stCondLst>
                                  <p:childTnLst>
                                    <p:animEffect transition="out" filter="fade">
                                      <p:cBhvr>
                                        <p:cTn id="54" dur="500"/>
                                        <p:tgtEl>
                                          <p:spTgt spid="128"/>
                                        </p:tgtEl>
                                      </p:cBhvr>
                                    </p:animEffect>
                                    <p:set>
                                      <p:cBhvr>
                                        <p:cTn id="55" dur="1" fill="hold">
                                          <p:stCondLst>
                                            <p:cond delay="499"/>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56" restart="whenNotActive" fill="hold" evtFilter="cancelBubble" nodeType="interactiveSeq">
                <p:stCondLst>
                  <p:cond evt="onClick" delay="0">
                    <p:tgtEl>
                      <p:spTgt spid="132"/>
                    </p:tgtEl>
                  </p:cond>
                </p:stCondLst>
                <p:endSync evt="end" delay="0">
                  <p:rtn val="all"/>
                </p:endSync>
                <p:childTnLst>
                  <p:par>
                    <p:cTn id="57" fill="hold">
                      <p:stCondLst>
                        <p:cond delay="0"/>
                      </p:stCondLst>
                      <p:childTnLst>
                        <p:par>
                          <p:cTn id="58" fill="hold">
                            <p:stCondLst>
                              <p:cond delay="0"/>
                            </p:stCondLst>
                            <p:childTnLst>
                              <p:par>
                                <p:cTn id="59" presetID="10" presetClass="exit" presetSubtype="0" fill="hold" grpId="0" nodeType="clickEffect">
                                  <p:stCondLst>
                                    <p:cond delay="0"/>
                                  </p:stCondLst>
                                  <p:childTnLst>
                                    <p:animEffect transition="out" filter="fade">
                                      <p:cBhvr>
                                        <p:cTn id="60" dur="500"/>
                                        <p:tgtEl>
                                          <p:spTgt spid="132"/>
                                        </p:tgtEl>
                                      </p:cBhvr>
                                    </p:animEffect>
                                    <p:set>
                                      <p:cBhvr>
                                        <p:cTn id="61" dur="1" fill="hold">
                                          <p:stCondLst>
                                            <p:cond delay="499"/>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childTnLst>
        </p:cTn>
      </p:par>
    </p:tnLst>
    <p:bldLst>
      <p:bldP spid="99" grpId="0" animBg="1"/>
      <p:bldP spid="100" grpId="0" animBg="1"/>
      <p:bldP spid="101" grpId="0" animBg="1"/>
      <p:bldP spid="102" grpId="0" animBg="1"/>
      <p:bldP spid="103" grpId="0" animBg="1"/>
      <p:bldP spid="108" grpId="0" animBg="1"/>
      <p:bldP spid="109" grpId="0" animBg="1"/>
      <p:bldP spid="127" grpId="0" animBg="1"/>
      <p:bldP spid="128" grpId="0" animBg="1"/>
      <p:bldP spid="13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A4/A3/A2 paper</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6" name="Rectangle 5"/>
          <p:cNvSpPr/>
          <p:nvPr/>
        </p:nvSpPr>
        <p:spPr>
          <a:xfrm>
            <a:off x="755576" y="1196752"/>
            <a:ext cx="3455812" cy="432048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7" name="Rectangle 6"/>
          <p:cNvSpPr/>
          <p:nvPr/>
        </p:nvSpPr>
        <p:spPr>
          <a:xfrm rot="16200000">
            <a:off x="1403362" y="2709206"/>
            <a:ext cx="2160240" cy="34558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 name="TextBox 7"/>
          <p:cNvSpPr txBox="1"/>
          <p:nvPr/>
        </p:nvSpPr>
        <p:spPr>
          <a:xfrm>
            <a:off x="1691393" y="2802994"/>
            <a:ext cx="1584176" cy="1107996"/>
          </a:xfrm>
          <a:prstGeom prst="rect">
            <a:avLst/>
          </a:prstGeom>
          <a:noFill/>
        </p:spPr>
        <p:txBody>
          <a:bodyPr wrap="square" rtlCol="0">
            <a:spAutoFit/>
          </a:bodyPr>
          <a:lstStyle/>
          <a:p>
            <a:pPr algn="ctr"/>
            <a:r>
              <a:rPr lang="en-GB" sz="6600" dirty="0"/>
              <a:t>A4</a:t>
            </a:r>
          </a:p>
        </p:txBody>
      </p:sp>
      <p:sp>
        <p:nvSpPr>
          <p:cNvPr id="9" name="TextBox 8"/>
          <p:cNvSpPr txBox="1"/>
          <p:nvPr/>
        </p:nvSpPr>
        <p:spPr>
          <a:xfrm rot="16200000">
            <a:off x="1691393" y="1844824"/>
            <a:ext cx="1584176" cy="769441"/>
          </a:xfrm>
          <a:prstGeom prst="rect">
            <a:avLst/>
          </a:prstGeom>
          <a:noFill/>
        </p:spPr>
        <p:txBody>
          <a:bodyPr wrap="square" rtlCol="0">
            <a:spAutoFit/>
          </a:bodyPr>
          <a:lstStyle/>
          <a:p>
            <a:pPr algn="ctr"/>
            <a:r>
              <a:rPr lang="en-GB" sz="4400" dirty="0"/>
              <a:t>A5</a:t>
            </a:r>
          </a:p>
        </p:txBody>
      </p:sp>
      <p:sp>
        <p:nvSpPr>
          <p:cNvPr id="10" name="TextBox 9"/>
          <p:cNvSpPr txBox="1"/>
          <p:nvPr/>
        </p:nvSpPr>
        <p:spPr>
          <a:xfrm rot="16200000">
            <a:off x="1691392" y="4304791"/>
            <a:ext cx="1584176" cy="769441"/>
          </a:xfrm>
          <a:prstGeom prst="rect">
            <a:avLst/>
          </a:prstGeom>
          <a:noFill/>
        </p:spPr>
        <p:txBody>
          <a:bodyPr wrap="square" rtlCol="0">
            <a:spAutoFit/>
          </a:bodyPr>
          <a:lstStyle/>
          <a:p>
            <a:pPr algn="ctr"/>
            <a:r>
              <a:rPr lang="en-GB" sz="4400" dirty="0"/>
              <a:t>A5</a:t>
            </a:r>
          </a:p>
        </p:txBody>
      </p:sp>
      <p:sp>
        <p:nvSpPr>
          <p:cNvPr id="11" name="TextBox 10"/>
          <p:cNvSpPr txBox="1"/>
          <p:nvPr/>
        </p:nvSpPr>
        <p:spPr>
          <a:xfrm>
            <a:off x="4644008" y="1174304"/>
            <a:ext cx="3744416" cy="2585323"/>
          </a:xfrm>
          <a:prstGeom prst="rect">
            <a:avLst/>
          </a:prstGeom>
          <a:noFill/>
        </p:spPr>
        <p:txBody>
          <a:bodyPr wrap="square" rtlCol="0">
            <a:spAutoFit/>
          </a:bodyPr>
          <a:lstStyle/>
          <a:p>
            <a:r>
              <a:rPr lang="en-GB" dirty="0"/>
              <a:t>“A” sizes of paper (A4, A3, etc.) have the special property that what two sheets of one size paper are put together, the combined sheet is mathematically similar to each individual sheet.</a:t>
            </a:r>
          </a:p>
          <a:p>
            <a:endParaRPr lang="en-GB" dirty="0"/>
          </a:p>
          <a:p>
            <a:r>
              <a:rPr lang="en-GB" dirty="0"/>
              <a:t>What therefore is the ratio of length to width?</a:t>
            </a:r>
          </a:p>
        </p:txBody>
      </p:sp>
      <mc:AlternateContent xmlns:mc="http://schemas.openxmlformats.org/markup-compatibility/2006" xmlns:a14="http://schemas.microsoft.com/office/drawing/2010/main">
        <mc:Choice Requires="a14">
          <p:sp>
            <p:nvSpPr>
              <p:cNvPr id="12" name="TextBox 11"/>
              <p:cNvSpPr txBox="1"/>
              <p:nvPr/>
            </p:nvSpPr>
            <p:spPr>
              <a:xfrm>
                <a:off x="2291120" y="800532"/>
                <a:ext cx="38472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𝑥</m:t>
                      </m:r>
                    </m:oMath>
                  </m:oMathPara>
                </a14:m>
                <a:endParaRPr lang="en-GB" dirty="0"/>
              </a:p>
            </p:txBody>
          </p:sp>
        </mc:Choice>
        <mc:Fallback xmlns="">
          <p:sp>
            <p:nvSpPr>
              <p:cNvPr id="12" name="TextBox 11"/>
              <p:cNvSpPr txBox="1">
                <a:spLocks noRot="1" noChangeAspect="1" noMove="1" noResize="1" noEditPoints="1" noAdjustHandles="1" noChangeArrowheads="1" noChangeShapeType="1" noTextEdit="1"/>
              </p:cNvSpPr>
              <p:nvPr/>
            </p:nvSpPr>
            <p:spPr>
              <a:xfrm>
                <a:off x="2291120" y="800532"/>
                <a:ext cx="384720" cy="369332"/>
              </a:xfrm>
              <a:prstGeom prst="rect">
                <a:avLst/>
              </a:prstGeom>
              <a:blipFill rotWithShape="1">
                <a:blip r:embed="rId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348531" y="2204576"/>
                <a:ext cx="38472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𝑦</m:t>
                      </m:r>
                    </m:oMath>
                  </m:oMathPara>
                </a14:m>
                <a:endParaRPr lang="en-GB" dirty="0"/>
              </a:p>
            </p:txBody>
          </p:sp>
        </mc:Choice>
        <mc:Fallback xmlns="">
          <p:sp>
            <p:nvSpPr>
              <p:cNvPr id="13" name="TextBox 12"/>
              <p:cNvSpPr txBox="1">
                <a:spLocks noRot="1" noChangeAspect="1" noMove="1" noResize="1" noEditPoints="1" noAdjustHandles="1" noChangeArrowheads="1" noChangeShapeType="1" noTextEdit="1"/>
              </p:cNvSpPr>
              <p:nvPr/>
            </p:nvSpPr>
            <p:spPr>
              <a:xfrm>
                <a:off x="348531" y="2204576"/>
                <a:ext cx="384720" cy="369332"/>
              </a:xfrm>
              <a:prstGeom prst="rect">
                <a:avLst/>
              </a:prstGeom>
              <a:blipFill rotWithShape="1">
                <a:blip r:embed="rId3"/>
                <a:stretch>
                  <a:fillRect b="-6667"/>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5112060" y="4077072"/>
                <a:ext cx="2808312" cy="2104679"/>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b="0" i="1" smtClean="0">
                              <a:latin typeface="Cambria Math" panose="02040503050406030204" pitchFamily="18" charset="0"/>
                            </a:rPr>
                          </m:ctrlPr>
                        </m:fPr>
                        <m:num>
                          <m:r>
                            <a:rPr lang="en-GB" b="0" i="1" smtClean="0">
                              <a:latin typeface="Cambria Math"/>
                            </a:rPr>
                            <m:t>𝑥</m:t>
                          </m:r>
                        </m:num>
                        <m:den>
                          <m:r>
                            <a:rPr lang="en-GB" b="0" i="1" smtClean="0">
                              <a:latin typeface="Cambria Math"/>
                            </a:rPr>
                            <m:t>𝑦</m:t>
                          </m:r>
                        </m:den>
                      </m:f>
                      <m:r>
                        <a:rPr lang="en-GB" b="0" i="1" smtClean="0">
                          <a:latin typeface="Cambria Math"/>
                        </a:rPr>
                        <m:t>=</m:t>
                      </m:r>
                      <m:f>
                        <m:fPr>
                          <m:ctrlPr>
                            <a:rPr lang="en-GB" b="0" i="1" smtClean="0">
                              <a:latin typeface="Cambria Math" panose="02040503050406030204" pitchFamily="18" charset="0"/>
                            </a:rPr>
                          </m:ctrlPr>
                        </m:fPr>
                        <m:num>
                          <m:r>
                            <a:rPr lang="en-GB" b="0" i="1" smtClean="0">
                              <a:latin typeface="Cambria Math"/>
                            </a:rPr>
                            <m:t>2</m:t>
                          </m:r>
                          <m:r>
                            <a:rPr lang="en-GB" b="0" i="1" smtClean="0">
                              <a:latin typeface="Cambria Math"/>
                            </a:rPr>
                            <m:t>𝑦</m:t>
                          </m:r>
                        </m:num>
                        <m:den>
                          <m:r>
                            <a:rPr lang="en-GB" b="0" i="1" smtClean="0">
                              <a:latin typeface="Cambria Math"/>
                            </a:rPr>
                            <m:t>𝑥</m:t>
                          </m:r>
                        </m:den>
                      </m:f>
                    </m:oMath>
                  </m:oMathPara>
                </a14:m>
                <a:endParaRPr lang="en-GB" b="0" dirty="0"/>
              </a:p>
              <a:p>
                <a:endParaRPr lang="en-GB" dirty="0"/>
              </a:p>
              <a:p>
                <a:pPr/>
                <a14:m>
                  <m:oMathPara xmlns:m="http://schemas.openxmlformats.org/officeDocument/2006/math">
                    <m:oMathParaPr>
                      <m:jc m:val="centerGroup"/>
                    </m:oMathParaPr>
                    <m:oMath xmlns:m="http://schemas.openxmlformats.org/officeDocument/2006/math">
                      <m:r>
                        <a:rPr lang="en-GB" b="0" i="1" smtClean="0">
                          <a:latin typeface="Cambria Math"/>
                        </a:rPr>
                        <m:t>∴  </m:t>
                      </m:r>
                      <m:r>
                        <a:rPr lang="en-GB" b="0" i="1" smtClean="0">
                          <a:latin typeface="Cambria Math"/>
                        </a:rPr>
                        <m:t>𝑥</m:t>
                      </m:r>
                      <m:r>
                        <a:rPr lang="en-GB" b="0" i="1" smtClean="0">
                          <a:latin typeface="Cambria Math"/>
                        </a:rPr>
                        <m:t>=</m:t>
                      </m:r>
                      <m:rad>
                        <m:radPr>
                          <m:degHide m:val="on"/>
                          <m:ctrlPr>
                            <a:rPr lang="en-GB" b="0" i="1" smtClean="0">
                              <a:latin typeface="Cambria Math" panose="02040503050406030204" pitchFamily="18" charset="0"/>
                            </a:rPr>
                          </m:ctrlPr>
                        </m:radPr>
                        <m:deg/>
                        <m:e>
                          <m:r>
                            <a:rPr lang="en-GB" b="0" i="1" smtClean="0">
                              <a:latin typeface="Cambria Math"/>
                            </a:rPr>
                            <m:t>2</m:t>
                          </m:r>
                        </m:e>
                      </m:rad>
                      <m:r>
                        <a:rPr lang="en-GB" b="0" i="1" smtClean="0">
                          <a:latin typeface="Cambria Math"/>
                        </a:rPr>
                        <m:t>𝑦</m:t>
                      </m:r>
                    </m:oMath>
                  </m:oMathPara>
                </a14:m>
                <a:endParaRPr lang="en-GB" dirty="0"/>
              </a:p>
              <a:p>
                <a:endParaRPr lang="en-GB" dirty="0"/>
              </a:p>
              <a:p>
                <a:r>
                  <a:rPr lang="en-GB" dirty="0"/>
                  <a:t>So the length is </a:t>
                </a:r>
                <a14:m>
                  <m:oMath xmlns:m="http://schemas.openxmlformats.org/officeDocument/2006/math">
                    <m:rad>
                      <m:radPr>
                        <m:degHide m:val="on"/>
                        <m:ctrlPr>
                          <a:rPr lang="en-GB" b="0" i="1" smtClean="0">
                            <a:latin typeface="Cambria Math" panose="02040503050406030204" pitchFamily="18" charset="0"/>
                          </a:rPr>
                        </m:ctrlPr>
                      </m:radPr>
                      <m:deg/>
                      <m:e>
                        <m:r>
                          <a:rPr lang="en-GB" b="0" i="1" smtClean="0">
                            <a:latin typeface="Cambria Math"/>
                          </a:rPr>
                          <m:t>2</m:t>
                        </m:r>
                      </m:e>
                    </m:rad>
                  </m:oMath>
                </a14:m>
                <a:r>
                  <a:rPr lang="en-GB" dirty="0"/>
                  <a:t> times greater than the width.</a:t>
                </a:r>
              </a:p>
            </p:txBody>
          </p:sp>
        </mc:Choice>
        <mc:Fallback xmlns="">
          <p:sp>
            <p:nvSpPr>
              <p:cNvPr id="14" name="TextBox 13"/>
              <p:cNvSpPr txBox="1">
                <a:spLocks noRot="1" noChangeAspect="1" noMove="1" noResize="1" noEditPoints="1" noAdjustHandles="1" noChangeArrowheads="1" noChangeShapeType="1" noTextEdit="1"/>
              </p:cNvSpPr>
              <p:nvPr/>
            </p:nvSpPr>
            <p:spPr>
              <a:xfrm>
                <a:off x="5112060" y="4077072"/>
                <a:ext cx="2808312" cy="2104679"/>
              </a:xfrm>
              <a:prstGeom prst="rect">
                <a:avLst/>
              </a:prstGeom>
              <a:blipFill rotWithShape="1">
                <a:blip r:embed="rId4"/>
                <a:stretch>
                  <a:fillRect l="-1509" b="-3152"/>
                </a:stretch>
              </a:blipFill>
            </p:spPr>
            <p:txBody>
              <a:bodyPr/>
              <a:lstStyle/>
              <a:p>
                <a:r>
                  <a:rPr lang="en-GB">
                    <a:noFill/>
                  </a:rPr>
                  <a:t> </a:t>
                </a:r>
              </a:p>
            </p:txBody>
          </p:sp>
        </mc:Fallback>
      </mc:AlternateContent>
      <p:sp>
        <p:nvSpPr>
          <p:cNvPr id="15" name="Rectangle 14"/>
          <p:cNvSpPr/>
          <p:nvPr/>
        </p:nvSpPr>
        <p:spPr>
          <a:xfrm>
            <a:off x="5112060" y="4077072"/>
            <a:ext cx="2808312" cy="210467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413109878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5"/>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5"/>
                                        </p:tgtEl>
                                      </p:cBhvr>
                                    </p:animEffect>
                                    <p:set>
                                      <p:cBhvr>
                                        <p:cTn id="7" dur="1" fill="hold">
                                          <p:stCondLst>
                                            <p:cond delay="499"/>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childTnLst>
        </p:cTn>
      </p:par>
    </p:tnLst>
    <p:bldLst>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solidFill>
                  <a:srgbClr val="92D050"/>
                </a:solidFill>
              </a:rPr>
              <a:t>GCSE: </a:t>
            </a:r>
            <a:r>
              <a:rPr lang="en-GB" dirty="0"/>
              <a:t>Congruent Triangles</a:t>
            </a:r>
          </a:p>
        </p:txBody>
      </p:sp>
      <p:sp>
        <p:nvSpPr>
          <p:cNvPr id="3" name="Subtitle 2"/>
          <p:cNvSpPr>
            <a:spLocks noGrp="1"/>
          </p:cNvSpPr>
          <p:nvPr>
            <p:ph type="subTitle" idx="1"/>
          </p:nvPr>
        </p:nvSpPr>
        <p:spPr>
          <a:xfrm>
            <a:off x="1079612" y="3156384"/>
            <a:ext cx="6984776" cy="1417712"/>
          </a:xfrm>
        </p:spPr>
        <p:txBody>
          <a:bodyPr>
            <a:normAutofit/>
          </a:bodyPr>
          <a:lstStyle/>
          <a:p>
            <a:endParaRPr lang="en-GB" sz="2800" dirty="0"/>
          </a:p>
        </p:txBody>
      </p:sp>
      <p:cxnSp>
        <p:nvCxnSpPr>
          <p:cNvPr id="8" name="Straight Connector 7"/>
          <p:cNvCxnSpPr/>
          <p:nvPr/>
        </p:nvCxnSpPr>
        <p:spPr>
          <a:xfrm>
            <a:off x="0" y="1268760"/>
            <a:ext cx="9144000" cy="0"/>
          </a:xfrm>
          <a:prstGeom prst="line">
            <a:avLst/>
          </a:prstGeom>
          <a:ln w="76200">
            <a:solidFill>
              <a:schemeClr val="accent3"/>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1748857" y="4676268"/>
            <a:ext cx="5307419" cy="1015663"/>
          </a:xfrm>
          <a:prstGeom prst="rect">
            <a:avLst/>
          </a:prstGeom>
          <a:noFill/>
        </p:spPr>
        <p:txBody>
          <a:bodyPr wrap="square" rtlCol="0">
            <a:spAutoFit/>
          </a:bodyPr>
          <a:lstStyle/>
          <a:p>
            <a:r>
              <a:rPr lang="en-GB" sz="2000" dirty="0"/>
              <a:t>Objective: Understand and use SSS, SAS, ASA and RHS conditions to prove the congruence of triangles using formal arguments.</a:t>
            </a:r>
          </a:p>
        </p:txBody>
      </p:sp>
    </p:spTree>
    <p:extLst>
      <p:ext uri="{BB962C8B-B14F-4D97-AF65-F5344CB8AC3E}">
        <p14:creationId xmlns:p14="http://schemas.microsoft.com/office/powerpoint/2010/main" val="8018150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5076056" y="692696"/>
            <a:ext cx="3888432" cy="3816424"/>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323528" y="692696"/>
            <a:ext cx="4392488" cy="3816424"/>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What is congruence?</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Right Triangle 4"/>
          <p:cNvSpPr/>
          <p:nvPr/>
        </p:nvSpPr>
        <p:spPr>
          <a:xfrm>
            <a:off x="755576" y="1916832"/>
            <a:ext cx="1368152" cy="216024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ight Triangle 5"/>
          <p:cNvSpPr/>
          <p:nvPr/>
        </p:nvSpPr>
        <p:spPr>
          <a:xfrm>
            <a:off x="2411760" y="908720"/>
            <a:ext cx="1872208" cy="3168352"/>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ight Triangle 6"/>
          <p:cNvSpPr/>
          <p:nvPr/>
        </p:nvSpPr>
        <p:spPr>
          <a:xfrm>
            <a:off x="5436096" y="1412776"/>
            <a:ext cx="1368152" cy="216024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ight Triangle 7"/>
          <p:cNvSpPr/>
          <p:nvPr/>
        </p:nvSpPr>
        <p:spPr>
          <a:xfrm rot="5400000">
            <a:off x="6768244" y="872716"/>
            <a:ext cx="1368152" cy="216024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ight Triangle 8"/>
          <p:cNvSpPr/>
          <p:nvPr/>
        </p:nvSpPr>
        <p:spPr>
          <a:xfrm rot="10800000">
            <a:off x="1331640" y="1484784"/>
            <a:ext cx="576064" cy="1152128"/>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323528" y="4725144"/>
            <a:ext cx="4392488" cy="461665"/>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2400" dirty="0"/>
              <a:t>These triangles are </a:t>
            </a:r>
            <a:r>
              <a:rPr lang="en-GB" sz="2400" b="1" dirty="0"/>
              <a:t>similar</a:t>
            </a:r>
            <a:r>
              <a:rPr lang="en-GB" sz="2400" dirty="0"/>
              <a:t>.</a:t>
            </a:r>
          </a:p>
        </p:txBody>
      </p:sp>
      <p:sp>
        <p:nvSpPr>
          <p:cNvPr id="13" name="TextBox 12"/>
          <p:cNvSpPr txBox="1"/>
          <p:nvPr/>
        </p:nvSpPr>
        <p:spPr>
          <a:xfrm>
            <a:off x="5076056" y="4725144"/>
            <a:ext cx="3960440" cy="461665"/>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2400" dirty="0"/>
              <a:t>These triangles are </a:t>
            </a:r>
            <a:r>
              <a:rPr lang="en-GB" sz="2400" b="1" dirty="0"/>
              <a:t>congruent</a:t>
            </a:r>
            <a:r>
              <a:rPr lang="en-GB" sz="2400" dirty="0"/>
              <a:t>.</a:t>
            </a:r>
          </a:p>
        </p:txBody>
      </p:sp>
      <p:sp>
        <p:nvSpPr>
          <p:cNvPr id="14" name="TextBox 13"/>
          <p:cNvSpPr txBox="1"/>
          <p:nvPr/>
        </p:nvSpPr>
        <p:spPr>
          <a:xfrm>
            <a:off x="323528" y="5301208"/>
            <a:ext cx="4392488" cy="369332"/>
          </a:xfrm>
          <a:prstGeom prst="rect">
            <a:avLst/>
          </a:prstGeom>
          <a:noFill/>
        </p:spPr>
        <p:txBody>
          <a:bodyPr wrap="square" rtlCol="0">
            <a:spAutoFit/>
          </a:bodyPr>
          <a:lstStyle/>
          <a:p>
            <a:r>
              <a:rPr lang="en-GB" dirty="0"/>
              <a:t>They are the same </a:t>
            </a:r>
            <a:r>
              <a:rPr lang="en-GB" b="1" dirty="0"/>
              <a:t>shape</a:t>
            </a:r>
            <a:r>
              <a:rPr lang="en-GB" dirty="0"/>
              <a:t>.</a:t>
            </a:r>
          </a:p>
        </p:txBody>
      </p:sp>
      <p:sp>
        <p:nvSpPr>
          <p:cNvPr id="15" name="TextBox 14"/>
          <p:cNvSpPr txBox="1"/>
          <p:nvPr/>
        </p:nvSpPr>
        <p:spPr>
          <a:xfrm>
            <a:off x="5004048" y="5301208"/>
            <a:ext cx="4032448" cy="646331"/>
          </a:xfrm>
          <a:prstGeom prst="rect">
            <a:avLst/>
          </a:prstGeom>
          <a:noFill/>
        </p:spPr>
        <p:txBody>
          <a:bodyPr wrap="square" rtlCol="0">
            <a:spAutoFit/>
          </a:bodyPr>
          <a:lstStyle/>
          <a:p>
            <a:r>
              <a:rPr lang="en-GB" dirty="0"/>
              <a:t>They are the same </a:t>
            </a:r>
            <a:r>
              <a:rPr lang="en-GB" b="1" dirty="0"/>
              <a:t>shape and size</a:t>
            </a:r>
            <a:r>
              <a:rPr lang="en-GB" dirty="0"/>
              <a:t>.</a:t>
            </a:r>
          </a:p>
          <a:p>
            <a:r>
              <a:rPr lang="en-GB" dirty="0"/>
              <a:t>(Only rotation and flips allowed)</a:t>
            </a:r>
          </a:p>
        </p:txBody>
      </p:sp>
      <p:sp>
        <p:nvSpPr>
          <p:cNvPr id="16" name="Rectangle 15"/>
          <p:cNvSpPr/>
          <p:nvPr/>
        </p:nvSpPr>
        <p:spPr>
          <a:xfrm>
            <a:off x="2771800" y="4797152"/>
            <a:ext cx="1872208" cy="36004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7" name="Rectangle 16"/>
          <p:cNvSpPr/>
          <p:nvPr/>
        </p:nvSpPr>
        <p:spPr>
          <a:xfrm>
            <a:off x="7579360" y="4797152"/>
            <a:ext cx="1385128" cy="36004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57396355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6"/>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6"/>
                                        </p:tgtEl>
                                      </p:cBhvr>
                                    </p:animEffect>
                                    <p:set>
                                      <p:cBhvr>
                                        <p:cTn id="7" dur="1" fill="hold">
                                          <p:stCondLst>
                                            <p:cond delay="499"/>
                                          </p:stCondLst>
                                        </p:cTn>
                                        <p:tgtEl>
                                          <p:spTgt spid="16"/>
                                        </p:tgtEl>
                                        <p:attrNameLst>
                                          <p:attrName>style.visibility</p:attrName>
                                        </p:attrNameLst>
                                      </p:cBhvr>
                                      <p:to>
                                        <p:strVal val="hidden"/>
                                      </p:to>
                                    </p:set>
                                  </p:childTnLst>
                                </p:cTn>
                              </p:par>
                              <p:par>
                                <p:cTn id="8" presetID="29"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 calcmode="lin" valueType="num">
                                      <p:cBhvr>
                                        <p:cTn id="10" dur="1000" fill="hold"/>
                                        <p:tgtEl>
                                          <p:spTgt spid="14"/>
                                        </p:tgtEl>
                                        <p:attrNameLst>
                                          <p:attrName>ppt_x</p:attrName>
                                        </p:attrNameLst>
                                      </p:cBhvr>
                                      <p:tavLst>
                                        <p:tav tm="0">
                                          <p:val>
                                            <p:strVal val="#ppt_x-.2"/>
                                          </p:val>
                                        </p:tav>
                                        <p:tav tm="100000">
                                          <p:val>
                                            <p:strVal val="#ppt_x"/>
                                          </p:val>
                                        </p:tav>
                                      </p:tavLst>
                                    </p:anim>
                                    <p:anim calcmode="lin" valueType="num">
                                      <p:cBhvr>
                                        <p:cTn id="11" dur="1000" fill="hold"/>
                                        <p:tgtEl>
                                          <p:spTgt spid="14"/>
                                        </p:tgtEl>
                                        <p:attrNameLst>
                                          <p:attrName>ppt_y</p:attrName>
                                        </p:attrNameLst>
                                      </p:cBhvr>
                                      <p:tavLst>
                                        <p:tav tm="0">
                                          <p:val>
                                            <p:strVal val="#ppt_y"/>
                                          </p:val>
                                        </p:tav>
                                        <p:tav tm="100000">
                                          <p:val>
                                            <p:strVal val="#ppt_y"/>
                                          </p:val>
                                        </p:tav>
                                      </p:tavLst>
                                    </p:anim>
                                    <p:animEffect transition="in" filter="wipe(right)" prLst="gradientSize: 0.1">
                                      <p:cBhvr>
                                        <p:cTn id="12" dur="1000"/>
                                        <p:tgtEl>
                                          <p:spTgt spid="14"/>
                                        </p:tgtEl>
                                      </p:cBhvr>
                                    </p:animEffect>
                                  </p:childTnLst>
                                </p:cTn>
                              </p:par>
                            </p:childTnLst>
                          </p:cTn>
                        </p:par>
                      </p:childTnLst>
                    </p:cTn>
                  </p:par>
                </p:childTnLst>
              </p:cTn>
              <p:nextCondLst>
                <p:cond evt="onClick" delay="0">
                  <p:tgtEl>
                    <p:spTgt spid="16"/>
                  </p:tgtEl>
                </p:cond>
              </p:nextCondLst>
            </p:seq>
            <p:seq concurrent="1" nextAc="seek">
              <p:cTn id="13" restart="whenNotActive" fill="hold" evtFilter="cancelBubble" nodeType="interactiveSeq">
                <p:stCondLst>
                  <p:cond evt="onClick" delay="0">
                    <p:tgtEl>
                      <p:spTgt spid="17"/>
                    </p:tgtEl>
                  </p:cond>
                </p:stCondLst>
                <p:endSync evt="end" delay="0">
                  <p:rtn val="all"/>
                </p:endSync>
                <p:childTnLst>
                  <p:par>
                    <p:cTn id="14" fill="hold">
                      <p:stCondLst>
                        <p:cond delay="0"/>
                      </p:stCondLst>
                      <p:childTnLst>
                        <p:par>
                          <p:cTn id="15" fill="hold">
                            <p:stCondLst>
                              <p:cond delay="0"/>
                            </p:stCondLst>
                            <p:childTnLst>
                              <p:par>
                                <p:cTn id="16" presetID="10" presetClass="exit" presetSubtype="0" fill="hold" grpId="0" nodeType="clickEffect">
                                  <p:stCondLst>
                                    <p:cond delay="0"/>
                                  </p:stCondLst>
                                  <p:childTnLst>
                                    <p:animEffect transition="out" filter="fade">
                                      <p:cBhvr>
                                        <p:cTn id="17" dur="500"/>
                                        <p:tgtEl>
                                          <p:spTgt spid="17"/>
                                        </p:tgtEl>
                                      </p:cBhvr>
                                    </p:animEffect>
                                    <p:set>
                                      <p:cBhvr>
                                        <p:cTn id="18" dur="1" fill="hold">
                                          <p:stCondLst>
                                            <p:cond delay="499"/>
                                          </p:stCondLst>
                                        </p:cTn>
                                        <p:tgtEl>
                                          <p:spTgt spid="17"/>
                                        </p:tgtEl>
                                        <p:attrNameLst>
                                          <p:attrName>style.visibility</p:attrName>
                                        </p:attrNameLst>
                                      </p:cBhvr>
                                      <p:to>
                                        <p:strVal val="hidden"/>
                                      </p:to>
                                    </p:set>
                                  </p:childTnLst>
                                </p:cTn>
                              </p:par>
                              <p:par>
                                <p:cTn id="19" presetID="29"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p:cTn id="21" dur="1000" fill="hold"/>
                                        <p:tgtEl>
                                          <p:spTgt spid="15"/>
                                        </p:tgtEl>
                                        <p:attrNameLst>
                                          <p:attrName>ppt_x</p:attrName>
                                        </p:attrNameLst>
                                      </p:cBhvr>
                                      <p:tavLst>
                                        <p:tav tm="0">
                                          <p:val>
                                            <p:strVal val="#ppt_x-.2"/>
                                          </p:val>
                                        </p:tav>
                                        <p:tav tm="100000">
                                          <p:val>
                                            <p:strVal val="#ppt_x"/>
                                          </p:val>
                                        </p:tav>
                                      </p:tavLst>
                                    </p:anim>
                                    <p:anim calcmode="lin" valueType="num">
                                      <p:cBhvr>
                                        <p:cTn id="22"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5"/>
                                        </p:tgtEl>
                                      </p:cBhvr>
                                    </p:animEffect>
                                  </p:childTnLst>
                                </p:cTn>
                              </p:par>
                            </p:childTnLst>
                          </p:cTn>
                        </p:par>
                      </p:childTnLst>
                    </p:cTn>
                  </p:par>
                </p:childTnLst>
              </p:cTn>
              <p:nextCondLst>
                <p:cond evt="onClick" delay="0">
                  <p:tgtEl>
                    <p:spTgt spid="17"/>
                  </p:tgtEl>
                </p:cond>
              </p:nextCondLst>
            </p:seq>
          </p:childTnLst>
        </p:cTn>
      </p:par>
    </p:tnLst>
    <p:bldLst>
      <p:bldP spid="14" grpId="0"/>
      <p:bldP spid="15" grpId="0"/>
      <p:bldP spid="16" grpId="0" animBg="1"/>
      <p:bldP spid="1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1856</Words>
  <Application>Microsoft Office PowerPoint</Application>
  <PresentationFormat>On-screen Show (4:3)</PresentationFormat>
  <Paragraphs>380</Paragraphs>
  <Slides>23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Cambria Math</vt:lpstr>
      <vt:lpstr>Symbol</vt:lpstr>
      <vt:lpstr>Times New Roman</vt:lpstr>
      <vt:lpstr>Wingdings</vt:lpstr>
      <vt:lpstr>Office Theme</vt:lpstr>
      <vt:lpstr>Geometry  Similarity and Congruency</vt:lpstr>
      <vt:lpstr>PowerPoint Presentation</vt:lpstr>
      <vt:lpstr>PowerPoint Presentation</vt:lpstr>
      <vt:lpstr>PowerPoint Presentation</vt:lpstr>
      <vt:lpstr>PowerPoint Presentation</vt:lpstr>
      <vt:lpstr>PowerPoint Presentation</vt:lpstr>
      <vt:lpstr>PowerPoint Presentation</vt:lpstr>
      <vt:lpstr>GCSE: Congruent Triangles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Tiffin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GCSE: Congruent Triangles</dc:title>
  <dc:creator>J FROST</dc:creator>
  <cp:lastModifiedBy>Mr J Barker</cp:lastModifiedBy>
  <cp:revision>23</cp:revision>
  <dcterms:created xsi:type="dcterms:W3CDTF">2014-03-18T07:47:07Z</dcterms:created>
  <dcterms:modified xsi:type="dcterms:W3CDTF">2016-11-06T17:03:33Z</dcterms:modified>
</cp:coreProperties>
</file>