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0"/>
  </p:notesMasterIdLst>
  <p:sldIdLst>
    <p:sldId id="291" r:id="rId2"/>
    <p:sldId id="478" r:id="rId3"/>
    <p:sldId id="267" r:id="rId4"/>
    <p:sldId id="452" r:id="rId5"/>
    <p:sldId id="453" r:id="rId6"/>
    <p:sldId id="454" r:id="rId7"/>
    <p:sldId id="455" r:id="rId8"/>
    <p:sldId id="456" r:id="rId9"/>
    <p:sldId id="457" r:id="rId10"/>
    <p:sldId id="458" r:id="rId11"/>
    <p:sldId id="459" r:id="rId12"/>
    <p:sldId id="460" r:id="rId13"/>
    <p:sldId id="461" r:id="rId14"/>
    <p:sldId id="475" r:id="rId15"/>
    <p:sldId id="462" r:id="rId16"/>
    <p:sldId id="465" r:id="rId17"/>
    <p:sldId id="476" r:id="rId18"/>
    <p:sldId id="474" r:id="rId19"/>
    <p:sldId id="463" r:id="rId20"/>
    <p:sldId id="464" r:id="rId21"/>
    <p:sldId id="466" r:id="rId22"/>
    <p:sldId id="467" r:id="rId23"/>
    <p:sldId id="470" r:id="rId24"/>
    <p:sldId id="468" r:id="rId25"/>
    <p:sldId id="469" r:id="rId26"/>
    <p:sldId id="471" r:id="rId27"/>
    <p:sldId id="472" r:id="rId28"/>
    <p:sldId id="473" r:id="rId29"/>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0126" autoAdjust="0"/>
    <p:restoredTop sz="87179" autoAdjust="0"/>
  </p:normalViewPr>
  <p:slideViewPr>
    <p:cSldViewPr>
      <p:cViewPr varScale="1">
        <p:scale>
          <a:sx n="63" d="100"/>
          <a:sy n="63" d="100"/>
        </p:scale>
        <p:origin x="1158" y="72"/>
      </p:cViewPr>
      <p:guideLst>
        <p:guide orient="horz" pos="2160"/>
        <p:guide pos="2880"/>
      </p:guideLst>
    </p:cSldViewPr>
  </p:slideViewPr>
  <p:notesTextViewPr>
    <p:cViewPr>
      <p:scale>
        <a:sx n="150" d="100"/>
        <a:sy n="15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4E87F4A-DD11-41AF-8B76-F2E5B6202836}" type="datetimeFigureOut">
              <a:rPr lang="en-GB" smtClean="0"/>
              <a:pPr/>
              <a:t>13/11/2016</a:t>
            </a:fld>
            <a:endParaRPr lang="en-GB"/>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462F2399-CD51-4C4C-BC34-03B9F40F9CF8}" type="slidenum">
              <a:rPr lang="en-GB" smtClean="0"/>
              <a:pPr/>
              <a:t>‹#›</a:t>
            </a:fld>
            <a:endParaRPr lang="en-GB"/>
          </a:p>
        </p:txBody>
      </p:sp>
    </p:spTree>
    <p:extLst>
      <p:ext uri="{BB962C8B-B14F-4D97-AF65-F5344CB8AC3E}">
        <p14:creationId xmlns:p14="http://schemas.microsoft.com/office/powerpoint/2010/main" val="54745071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100" dirty="0"/>
              <a:t>Proof for unit fractions that will be completely beyond most Year 7s: Suppose we want to express 1/c</a:t>
            </a:r>
            <a:r>
              <a:rPr lang="en-GB" sz="1100" baseline="0" dirty="0"/>
              <a:t> as 1/a + 1/b. Therefore 1/c = (</a:t>
            </a:r>
            <a:r>
              <a:rPr lang="en-GB" sz="1100" baseline="0" dirty="0" err="1"/>
              <a:t>a+b</a:t>
            </a:r>
            <a:r>
              <a:rPr lang="en-GB" sz="1100" baseline="0" dirty="0"/>
              <a:t>)/ab and so cross-multiplying and expanding we get ab – ac – </a:t>
            </a:r>
            <a:r>
              <a:rPr lang="en-GB" sz="1100" baseline="0" dirty="0" err="1"/>
              <a:t>bc</a:t>
            </a:r>
            <a:r>
              <a:rPr lang="en-GB" sz="1100" baseline="0" dirty="0"/>
              <a:t> = 0. Factorising gives (a – c)(b – c) – c^2 = 0 thus (a – c)(b – c) = c^2. If we find two numbers that multiply to give c^2, then we can add c to each to give a and b. For example, if we had 1/7, then numbers which multiply to give 49 are 1 x 49, so adding 7 to each gives 8 and 56, i.e. 1/7 = 1/8 + 1/56. If c is prime, then there is only one pair of distinct numbers which multiplies to give c^2, and thus there is only one possibility.</a:t>
            </a:r>
            <a:endParaRPr lang="en-GB" sz="1100" dirty="0"/>
          </a:p>
        </p:txBody>
      </p:sp>
      <p:sp>
        <p:nvSpPr>
          <p:cNvPr id="4" name="Slide Number Placeholder 3"/>
          <p:cNvSpPr>
            <a:spLocks noGrp="1"/>
          </p:cNvSpPr>
          <p:nvPr>
            <p:ph type="sldNum" sz="quarter" idx="10"/>
          </p:nvPr>
        </p:nvSpPr>
        <p:spPr/>
        <p:txBody>
          <a:bodyPr/>
          <a:lstStyle/>
          <a:p>
            <a:fld id="{462F2399-CD51-4C4C-BC34-03B9F40F9CF8}" type="slidenum">
              <a:rPr lang="en-GB" smtClean="0"/>
              <a:pPr/>
              <a:t>9</a:t>
            </a:fld>
            <a:endParaRPr lang="en-GB"/>
          </a:p>
        </p:txBody>
      </p:sp>
    </p:spTree>
    <p:extLst>
      <p:ext uri="{BB962C8B-B14F-4D97-AF65-F5344CB8AC3E}">
        <p14:creationId xmlns:p14="http://schemas.microsoft.com/office/powerpoint/2010/main" val="382105881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sz="1100" dirty="0"/>
          </a:p>
        </p:txBody>
      </p:sp>
      <p:sp>
        <p:nvSpPr>
          <p:cNvPr id="4" name="Slide Number Placeholder 3"/>
          <p:cNvSpPr>
            <a:spLocks noGrp="1"/>
          </p:cNvSpPr>
          <p:nvPr>
            <p:ph type="sldNum" sz="quarter" idx="10"/>
          </p:nvPr>
        </p:nvSpPr>
        <p:spPr/>
        <p:txBody>
          <a:bodyPr/>
          <a:lstStyle/>
          <a:p>
            <a:fld id="{462F2399-CD51-4C4C-BC34-03B9F40F9CF8}" type="slidenum">
              <a:rPr lang="en-GB" smtClean="0"/>
              <a:pPr/>
              <a:t>18</a:t>
            </a:fld>
            <a:endParaRPr lang="en-GB"/>
          </a:p>
        </p:txBody>
      </p:sp>
    </p:spTree>
    <p:extLst>
      <p:ext uri="{BB962C8B-B14F-4D97-AF65-F5344CB8AC3E}">
        <p14:creationId xmlns:p14="http://schemas.microsoft.com/office/powerpoint/2010/main" val="382105881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462F2399-CD51-4C4C-BC34-03B9F40F9CF8}" type="slidenum">
              <a:rPr lang="en-GB" smtClean="0"/>
              <a:pPr/>
              <a:t>23</a:t>
            </a:fld>
            <a:endParaRPr lang="en-GB"/>
          </a:p>
        </p:txBody>
      </p:sp>
    </p:spTree>
    <p:extLst>
      <p:ext uri="{BB962C8B-B14F-4D97-AF65-F5344CB8AC3E}">
        <p14:creationId xmlns:p14="http://schemas.microsoft.com/office/powerpoint/2010/main" val="30803694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0B9AFE4D-3339-4F90-AB07-DAB31D79E32A}" type="datetimeFigureOut">
              <a:rPr lang="en-GB" smtClean="0"/>
              <a:pPr/>
              <a:t>13/11/2016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48177B05-5D28-4021-9BD2-A7A72850B659}" type="slidenum">
              <a:rPr lang="en-GB" smtClean="0"/>
              <a:pPr/>
              <a:t>‹#›</a:t>
            </a:fld>
            <a:endParaRPr lang="en-GB"/>
          </a:p>
        </p:txBody>
      </p:sp>
    </p:spTree>
    <p:extLst>
      <p:ext uri="{BB962C8B-B14F-4D97-AF65-F5344CB8AC3E}">
        <p14:creationId xmlns:p14="http://schemas.microsoft.com/office/powerpoint/2010/main" val="428161148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0B9AFE4D-3339-4F90-AB07-DAB31D79E32A}" type="datetimeFigureOut">
              <a:rPr lang="en-GB" smtClean="0"/>
              <a:pPr/>
              <a:t>13/11/2016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48177B05-5D28-4021-9BD2-A7A72850B659}" type="slidenum">
              <a:rPr lang="en-GB" smtClean="0"/>
              <a:pPr/>
              <a:t>‹#›</a:t>
            </a:fld>
            <a:endParaRPr lang="en-GB"/>
          </a:p>
        </p:txBody>
      </p:sp>
    </p:spTree>
    <p:extLst>
      <p:ext uri="{BB962C8B-B14F-4D97-AF65-F5344CB8AC3E}">
        <p14:creationId xmlns:p14="http://schemas.microsoft.com/office/powerpoint/2010/main" val="202339918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0B9AFE4D-3339-4F90-AB07-DAB31D79E32A}" type="datetimeFigureOut">
              <a:rPr lang="en-GB" smtClean="0"/>
              <a:pPr/>
              <a:t>13/11/2016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48177B05-5D28-4021-9BD2-A7A72850B659}" type="slidenum">
              <a:rPr lang="en-GB" smtClean="0"/>
              <a:pPr/>
              <a:t>‹#›</a:t>
            </a:fld>
            <a:endParaRPr lang="en-GB"/>
          </a:p>
        </p:txBody>
      </p:sp>
    </p:spTree>
    <p:extLst>
      <p:ext uri="{BB962C8B-B14F-4D97-AF65-F5344CB8AC3E}">
        <p14:creationId xmlns:p14="http://schemas.microsoft.com/office/powerpoint/2010/main" val="96221132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0B9AFE4D-3339-4F90-AB07-DAB31D79E32A}" type="datetimeFigureOut">
              <a:rPr lang="en-GB" smtClean="0"/>
              <a:pPr/>
              <a:t>13/11/2016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48177B05-5D28-4021-9BD2-A7A72850B659}" type="slidenum">
              <a:rPr lang="en-GB" smtClean="0"/>
              <a:pPr/>
              <a:t>‹#›</a:t>
            </a:fld>
            <a:endParaRPr lang="en-GB"/>
          </a:p>
        </p:txBody>
      </p:sp>
    </p:spTree>
    <p:extLst>
      <p:ext uri="{BB962C8B-B14F-4D97-AF65-F5344CB8AC3E}">
        <p14:creationId xmlns:p14="http://schemas.microsoft.com/office/powerpoint/2010/main" val="87517185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B9AFE4D-3339-4F90-AB07-DAB31D79E32A}" type="datetimeFigureOut">
              <a:rPr lang="en-GB" smtClean="0"/>
              <a:pPr/>
              <a:t>13/11/2016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48177B05-5D28-4021-9BD2-A7A72850B659}" type="slidenum">
              <a:rPr lang="en-GB" smtClean="0"/>
              <a:pPr/>
              <a:t>‹#›</a:t>
            </a:fld>
            <a:endParaRPr lang="en-GB"/>
          </a:p>
        </p:txBody>
      </p:sp>
    </p:spTree>
    <p:extLst>
      <p:ext uri="{BB962C8B-B14F-4D97-AF65-F5344CB8AC3E}">
        <p14:creationId xmlns:p14="http://schemas.microsoft.com/office/powerpoint/2010/main" val="293252035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0B9AFE4D-3339-4F90-AB07-DAB31D79E32A}" type="datetimeFigureOut">
              <a:rPr lang="en-GB" smtClean="0"/>
              <a:pPr/>
              <a:t>13/11/2016</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48177B05-5D28-4021-9BD2-A7A72850B659}" type="slidenum">
              <a:rPr lang="en-GB" smtClean="0"/>
              <a:pPr/>
              <a:t>‹#›</a:t>
            </a:fld>
            <a:endParaRPr lang="en-GB"/>
          </a:p>
        </p:txBody>
      </p:sp>
    </p:spTree>
    <p:extLst>
      <p:ext uri="{BB962C8B-B14F-4D97-AF65-F5344CB8AC3E}">
        <p14:creationId xmlns:p14="http://schemas.microsoft.com/office/powerpoint/2010/main" val="56617246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0B9AFE4D-3339-4F90-AB07-DAB31D79E32A}" type="datetimeFigureOut">
              <a:rPr lang="en-GB" smtClean="0"/>
              <a:pPr/>
              <a:t>13/11/2016</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48177B05-5D28-4021-9BD2-A7A72850B659}" type="slidenum">
              <a:rPr lang="en-GB" smtClean="0"/>
              <a:pPr/>
              <a:t>‹#›</a:t>
            </a:fld>
            <a:endParaRPr lang="en-GB"/>
          </a:p>
        </p:txBody>
      </p:sp>
    </p:spTree>
    <p:extLst>
      <p:ext uri="{BB962C8B-B14F-4D97-AF65-F5344CB8AC3E}">
        <p14:creationId xmlns:p14="http://schemas.microsoft.com/office/powerpoint/2010/main" val="402005251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0B9AFE4D-3339-4F90-AB07-DAB31D79E32A}" type="datetimeFigureOut">
              <a:rPr lang="en-GB" smtClean="0"/>
              <a:pPr/>
              <a:t>13/11/2016</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48177B05-5D28-4021-9BD2-A7A72850B659}" type="slidenum">
              <a:rPr lang="en-GB" smtClean="0"/>
              <a:pPr/>
              <a:t>‹#›</a:t>
            </a:fld>
            <a:endParaRPr lang="en-GB"/>
          </a:p>
        </p:txBody>
      </p:sp>
    </p:spTree>
    <p:extLst>
      <p:ext uri="{BB962C8B-B14F-4D97-AF65-F5344CB8AC3E}">
        <p14:creationId xmlns:p14="http://schemas.microsoft.com/office/powerpoint/2010/main" val="340891239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B9AFE4D-3339-4F90-AB07-DAB31D79E32A}" type="datetimeFigureOut">
              <a:rPr lang="en-GB" smtClean="0"/>
              <a:pPr/>
              <a:t>13/11/2016</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48177B05-5D28-4021-9BD2-A7A72850B659}" type="slidenum">
              <a:rPr lang="en-GB" smtClean="0"/>
              <a:pPr/>
              <a:t>‹#›</a:t>
            </a:fld>
            <a:endParaRPr lang="en-GB"/>
          </a:p>
        </p:txBody>
      </p:sp>
    </p:spTree>
    <p:extLst>
      <p:ext uri="{BB962C8B-B14F-4D97-AF65-F5344CB8AC3E}">
        <p14:creationId xmlns:p14="http://schemas.microsoft.com/office/powerpoint/2010/main" val="17933691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B9AFE4D-3339-4F90-AB07-DAB31D79E32A}" type="datetimeFigureOut">
              <a:rPr lang="en-GB" smtClean="0"/>
              <a:pPr/>
              <a:t>13/11/2016</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48177B05-5D28-4021-9BD2-A7A72850B659}" type="slidenum">
              <a:rPr lang="en-GB" smtClean="0"/>
              <a:pPr/>
              <a:t>‹#›</a:t>
            </a:fld>
            <a:endParaRPr lang="en-GB"/>
          </a:p>
        </p:txBody>
      </p:sp>
    </p:spTree>
    <p:extLst>
      <p:ext uri="{BB962C8B-B14F-4D97-AF65-F5344CB8AC3E}">
        <p14:creationId xmlns:p14="http://schemas.microsoft.com/office/powerpoint/2010/main" val="299712853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B9AFE4D-3339-4F90-AB07-DAB31D79E32A}" type="datetimeFigureOut">
              <a:rPr lang="en-GB" smtClean="0"/>
              <a:pPr/>
              <a:t>13/11/2016</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48177B05-5D28-4021-9BD2-A7A72850B659}" type="slidenum">
              <a:rPr lang="en-GB" smtClean="0"/>
              <a:pPr/>
              <a:t>‹#›</a:t>
            </a:fld>
            <a:endParaRPr lang="en-GB"/>
          </a:p>
        </p:txBody>
      </p:sp>
    </p:spTree>
    <p:extLst>
      <p:ext uri="{BB962C8B-B14F-4D97-AF65-F5344CB8AC3E}">
        <p14:creationId xmlns:p14="http://schemas.microsoft.com/office/powerpoint/2010/main" val="406649664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B9AFE4D-3339-4F90-AB07-DAB31D79E32A}" type="datetimeFigureOut">
              <a:rPr lang="en-GB" smtClean="0"/>
              <a:pPr/>
              <a:t>13/11/2016</a:t>
            </a:fld>
            <a:endParaRPr lang="en-GB"/>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8177B05-5D28-4021-9BD2-A7A72850B659}" type="slidenum">
              <a:rPr lang="en-GB" smtClean="0"/>
              <a:pPr/>
              <a:t>‹#›</a:t>
            </a:fld>
            <a:endParaRPr lang="en-GB"/>
          </a:p>
        </p:txBody>
      </p:sp>
    </p:spTree>
    <p:extLst>
      <p:ext uri="{BB962C8B-B14F-4D97-AF65-F5344CB8AC3E}">
        <p14:creationId xmlns:p14="http://schemas.microsoft.com/office/powerpoint/2010/main" val="389674524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60.png"/><Relationship Id="rId2" Type="http://schemas.openxmlformats.org/officeDocument/2006/relationships/image" Target="../media/image150.png"/><Relationship Id="rId1" Type="http://schemas.openxmlformats.org/officeDocument/2006/relationships/slideLayout" Target="../slideLayouts/slideLayout7.xml"/><Relationship Id="rId4" Type="http://schemas.openxmlformats.org/officeDocument/2006/relationships/image" Target="../media/image170.png"/></Relationships>
</file>

<file path=ppt/slides/_rels/slide11.xml.rels><?xml version="1.0" encoding="UTF-8" standalone="yes"?>
<Relationships xmlns="http://schemas.openxmlformats.org/package/2006/relationships"><Relationship Id="rId3" Type="http://schemas.openxmlformats.org/officeDocument/2006/relationships/image" Target="../media/image180.png"/><Relationship Id="rId2" Type="http://schemas.openxmlformats.org/officeDocument/2006/relationships/image" Target="../media/image150.png"/><Relationship Id="rId1" Type="http://schemas.openxmlformats.org/officeDocument/2006/relationships/slideLayout" Target="../slideLayouts/slideLayout7.xml"/><Relationship Id="rId4" Type="http://schemas.openxmlformats.org/officeDocument/2006/relationships/image" Target="../media/image190.png"/></Relationships>
</file>

<file path=ppt/slides/_rels/slide12.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7.xml"/><Relationship Id="rId4" Type="http://schemas.openxmlformats.org/officeDocument/2006/relationships/image" Target="../media/image23.png"/></Relationships>
</file>

<file path=ppt/slides/_rels/slide14.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260.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png"/><Relationship Id="rId1" Type="http://schemas.openxmlformats.org/officeDocument/2006/relationships/slideLayout" Target="../slideLayouts/slideLayout7.xml"/><Relationship Id="rId5" Type="http://schemas.openxmlformats.org/officeDocument/2006/relationships/image" Target="../media/image26.png"/><Relationship Id="rId4" Type="http://schemas.openxmlformats.org/officeDocument/2006/relationships/image" Target="../media/image32.png"/></Relationships>
</file>

<file path=ppt/slides/_rels/slide17.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2.xml"/><Relationship Id="rId1" Type="http://schemas.openxmlformats.org/officeDocument/2006/relationships/slideLayout" Target="../slideLayouts/slideLayout7.xml"/><Relationship Id="rId5" Type="http://schemas.openxmlformats.org/officeDocument/2006/relationships/image" Target="../media/image33.png"/><Relationship Id="rId4" Type="http://schemas.openxmlformats.org/officeDocument/2006/relationships/image" Target="../media/image29.png"/></Relationships>
</file>

<file path=ppt/slides/_rels/slide19.xml.rels><?xml version="1.0" encoding="UTF-8" standalone="yes"?>
<Relationships xmlns="http://schemas.openxmlformats.org/package/2006/relationships"><Relationship Id="rId3" Type="http://schemas.openxmlformats.org/officeDocument/2006/relationships/image" Target="../media/image280.png"/><Relationship Id="rId2" Type="http://schemas.openxmlformats.org/officeDocument/2006/relationships/image" Target="../media/image270.png"/><Relationship Id="rId1" Type="http://schemas.openxmlformats.org/officeDocument/2006/relationships/slideLayout" Target="../slideLayouts/slideLayout7.xml"/><Relationship Id="rId4" Type="http://schemas.openxmlformats.org/officeDocument/2006/relationships/image" Target="../media/image290.png"/></Relationships>
</file>

<file path=ppt/slides/_rels/slide2.xml.rels><?xml version="1.0" encoding="UTF-8" standalone="yes"?>
<Relationships xmlns="http://schemas.openxmlformats.org/package/2006/relationships"><Relationship Id="rId3" Type="http://schemas.openxmlformats.org/officeDocument/2006/relationships/slide" Target="slide10.xml"/><Relationship Id="rId2" Type="http://schemas.openxmlformats.org/officeDocument/2006/relationships/slide" Target="slide3.xml"/><Relationship Id="rId1" Type="http://schemas.openxmlformats.org/officeDocument/2006/relationships/slideLayout" Target="../slideLayouts/slideLayout7.xml"/><Relationship Id="rId5" Type="http://schemas.openxmlformats.org/officeDocument/2006/relationships/slide" Target="slide26.xml"/><Relationship Id="rId4" Type="http://schemas.openxmlformats.org/officeDocument/2006/relationships/slide" Target="slide19.xml"/></Relationships>
</file>

<file path=ppt/slides/_rels/slide20.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30.png"/><Relationship Id="rId1" Type="http://schemas.openxmlformats.org/officeDocument/2006/relationships/slideLayout" Target="../slideLayouts/slideLayout7.xml"/><Relationship Id="rId6" Type="http://schemas.openxmlformats.org/officeDocument/2006/relationships/image" Target="../media/image37.png"/><Relationship Id="rId5" Type="http://schemas.openxmlformats.org/officeDocument/2006/relationships/image" Target="../media/image36.png"/><Relationship Id="rId4" Type="http://schemas.openxmlformats.org/officeDocument/2006/relationships/image" Target="../media/image35.png"/></Relationships>
</file>

<file path=ppt/slides/_rels/slide21.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38.png"/><Relationship Id="rId1" Type="http://schemas.openxmlformats.org/officeDocument/2006/relationships/slideLayout" Target="../slideLayouts/slideLayout7.xml"/><Relationship Id="rId6" Type="http://schemas.openxmlformats.org/officeDocument/2006/relationships/image" Target="../media/image42.png"/><Relationship Id="rId5" Type="http://schemas.openxmlformats.org/officeDocument/2006/relationships/image" Target="../media/image41.png"/><Relationship Id="rId4" Type="http://schemas.openxmlformats.org/officeDocument/2006/relationships/image" Target="../media/image40.png"/></Relationships>
</file>

<file path=ppt/slides/_rels/slide22.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image" Target="../media/image43.png"/><Relationship Id="rId1" Type="http://schemas.openxmlformats.org/officeDocument/2006/relationships/slideLayout" Target="../slideLayouts/slideLayout7.xml"/><Relationship Id="rId5" Type="http://schemas.openxmlformats.org/officeDocument/2006/relationships/image" Target="../media/image46.png"/><Relationship Id="rId4" Type="http://schemas.openxmlformats.org/officeDocument/2006/relationships/image" Target="../media/image45.png"/></Relationships>
</file>

<file path=ppt/slides/_rels/slide23.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notesSlide" Target="../notesSlides/notesSlide3.xml"/><Relationship Id="rId1" Type="http://schemas.openxmlformats.org/officeDocument/2006/relationships/slideLayout" Target="../slideLayouts/slideLayout7.xml"/><Relationship Id="rId4" Type="http://schemas.openxmlformats.org/officeDocument/2006/relationships/image" Target="../media/image47.png"/></Relationships>
</file>

<file path=ppt/slides/_rels/slide24.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image" Target="../media/image470.png"/><Relationship Id="rId1" Type="http://schemas.openxmlformats.org/officeDocument/2006/relationships/slideLayout" Target="../slideLayouts/slideLayout7.xml"/><Relationship Id="rId4" Type="http://schemas.openxmlformats.org/officeDocument/2006/relationships/image" Target="../media/image49.png"/></Relationships>
</file>

<file path=ppt/slides/_rels/slide25.xml.rels><?xml version="1.0" encoding="UTF-8" standalone="yes"?>
<Relationships xmlns="http://schemas.openxmlformats.org/package/2006/relationships"><Relationship Id="rId2" Type="http://schemas.openxmlformats.org/officeDocument/2006/relationships/image" Target="../media/image50.pn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image" Target="../media/image53.pn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image" Target="../media/image54.pn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image" Target="../media/image55.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7.xml"/><Relationship Id="rId5" Type="http://schemas.openxmlformats.org/officeDocument/2006/relationships/image" Target="../media/image5.png"/><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7.xml"/><Relationship Id="rId4" Type="http://schemas.openxmlformats.org/officeDocument/2006/relationships/image" Target="../media/image14.png"/></Relationships>
</file>

<file path=ppt/slides/_rels/slide9.xml.rels><?xml version="1.0" encoding="UTF-8" standalone="yes"?>
<Relationships xmlns="http://schemas.openxmlformats.org/package/2006/relationships"><Relationship Id="rId3" Type="http://schemas.openxmlformats.org/officeDocument/2006/relationships/image" Target="../media/image15.png"/><Relationship Id="rId7" Type="http://schemas.openxmlformats.org/officeDocument/2006/relationships/image" Target="../media/image19.png"/><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media/image18.png"/><Relationship Id="rId5" Type="http://schemas.openxmlformats.org/officeDocument/2006/relationships/image" Target="../media/image17.png"/><Relationship Id="rId4" Type="http://schemas.openxmlformats.org/officeDocument/2006/relationships/image" Target="../media/image1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b="1" dirty="0">
                <a:solidFill>
                  <a:srgbClr val="92D050"/>
                </a:solidFill>
              </a:rPr>
              <a:t>GCSE: </a:t>
            </a:r>
            <a:r>
              <a:rPr lang="en-GB" dirty="0"/>
              <a:t>Fractions</a:t>
            </a:r>
          </a:p>
        </p:txBody>
      </p:sp>
      <p:sp>
        <p:nvSpPr>
          <p:cNvPr id="3" name="Subtitle 2"/>
          <p:cNvSpPr>
            <a:spLocks noGrp="1"/>
          </p:cNvSpPr>
          <p:nvPr>
            <p:ph type="subTitle" idx="1"/>
          </p:nvPr>
        </p:nvSpPr>
        <p:spPr>
          <a:xfrm>
            <a:off x="1079612" y="3212976"/>
            <a:ext cx="6984776" cy="1417712"/>
          </a:xfrm>
        </p:spPr>
        <p:txBody>
          <a:bodyPr>
            <a:normAutofit/>
          </a:bodyPr>
          <a:lstStyle/>
          <a:p>
            <a:r>
              <a:rPr lang="en-GB" sz="2800" dirty="0"/>
              <a:t>Skipton Girls’ High School</a:t>
            </a:r>
          </a:p>
        </p:txBody>
      </p:sp>
      <p:cxnSp>
        <p:nvCxnSpPr>
          <p:cNvPr id="8" name="Straight Connector 7"/>
          <p:cNvCxnSpPr/>
          <p:nvPr/>
        </p:nvCxnSpPr>
        <p:spPr>
          <a:xfrm>
            <a:off x="0" y="1268760"/>
            <a:ext cx="9144000" cy="0"/>
          </a:xfrm>
          <a:prstGeom prst="line">
            <a:avLst/>
          </a:prstGeom>
          <a:ln w="76200">
            <a:solidFill>
              <a:schemeClr val="accent3"/>
            </a:solidFill>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1115616" y="4509120"/>
            <a:ext cx="7056784" cy="923330"/>
          </a:xfrm>
          <a:prstGeom prst="rect">
            <a:avLst/>
          </a:prstGeom>
          <a:noFill/>
        </p:spPr>
        <p:txBody>
          <a:bodyPr wrap="square" rtlCol="0">
            <a:spAutoFit/>
          </a:bodyPr>
          <a:lstStyle/>
          <a:p>
            <a:r>
              <a:rPr lang="en-GB" b="1" dirty="0"/>
              <a:t>Objectives: </a:t>
            </a:r>
            <a:r>
              <a:rPr lang="en-GB" dirty="0"/>
              <a:t>Be able to add, subtract, multiply and divide fractions, whether improper fractions or mixed numbers. Find fractions of an amount and solve problems involving successive fractions of an amount.</a:t>
            </a:r>
          </a:p>
        </p:txBody>
      </p:sp>
    </p:spTree>
    <p:extLst>
      <p:ext uri="{BB962C8B-B14F-4D97-AF65-F5344CB8AC3E}">
        <p14:creationId xmlns:p14="http://schemas.microsoft.com/office/powerpoint/2010/main" val="162930673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Pie 13"/>
          <p:cNvSpPr/>
          <p:nvPr/>
        </p:nvSpPr>
        <p:spPr>
          <a:xfrm>
            <a:off x="5883896" y="4077072"/>
            <a:ext cx="1044116" cy="1008112"/>
          </a:xfrm>
          <a:prstGeom prst="pie">
            <a:avLst>
              <a:gd name="adj1" fmla="val 10800000"/>
              <a:gd name="adj2" fmla="val 16200000"/>
            </a:avLst>
          </a:prstGeom>
          <a:solidFill>
            <a:schemeClr val="bg1">
              <a:lumMod val="65000"/>
            </a:schemeClr>
          </a:solid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GB">
              <a:solidFill>
                <a:schemeClr val="tx1"/>
              </a:solidFill>
            </a:endParaRPr>
          </a:p>
        </p:txBody>
      </p:sp>
      <p:grpSp>
        <p:nvGrpSpPr>
          <p:cNvPr id="2" name="Group 1"/>
          <p:cNvGrpSpPr/>
          <p:nvPr/>
        </p:nvGrpSpPr>
        <p:grpSpPr>
          <a:xfrm>
            <a:off x="0" y="0"/>
            <a:ext cx="9143074" cy="587744"/>
            <a:chOff x="0" y="13335"/>
            <a:chExt cx="9144218" cy="587744"/>
          </a:xfrm>
        </p:grpSpPr>
        <mc:AlternateContent xmlns:mc="http://schemas.openxmlformats.org/markup-compatibility/2006" xmlns:a14="http://schemas.microsoft.com/office/drawing/2010/main">
          <mc:Choice Requires="a14">
            <p:sp>
              <p:nvSpPr>
                <p:cNvPr id="3" name="TextBox 32"/>
                <p:cNvSpPr txBox="1"/>
                <p:nvPr/>
              </p:nvSpPr>
              <p:spPr>
                <a:xfrm>
                  <a:off x="0" y="13335"/>
                  <a:ext cx="9144000" cy="584775"/>
                </a:xfrm>
                <a:prstGeom prst="rect">
                  <a:avLst/>
                </a:prstGeom>
                <a:ln>
                  <a:noFill/>
                </a:ln>
              </p:spPr>
              <p:style>
                <a:lnRef idx="2">
                  <a:schemeClr val="dk1">
                    <a:shade val="50000"/>
                  </a:schemeClr>
                </a:lnRef>
                <a:fillRef idx="1">
                  <a:schemeClr val="dk1"/>
                </a:fillRef>
                <a:effectRef idx="0">
                  <a:schemeClr val="dk1"/>
                </a:effectRef>
                <a:fontRef idx="minor">
                  <a:schemeClr val="lt1"/>
                </a:fontRef>
              </p:style>
              <p:txBody>
                <a:bodyPr wrap="square" lIns="324000" rtlCol="0">
                  <a:sp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r>
                    <a:rPr lang="en-GB" sz="3200" dirty="0"/>
                    <a:t>Mixed Numbers </a:t>
                  </a:r>
                  <a14:m>
                    <m:oMath xmlns:m="http://schemas.openxmlformats.org/officeDocument/2006/math">
                      <m:r>
                        <a:rPr lang="en-GB" sz="3200" i="1" smtClean="0">
                          <a:latin typeface="Cambria Math"/>
                          <a:ea typeface="Cambria Math"/>
                        </a:rPr>
                        <m:t>⇔</m:t>
                      </m:r>
                    </m:oMath>
                  </a14:m>
                  <a:r>
                    <a:rPr lang="en-GB" sz="3200" dirty="0"/>
                    <a:t> Improper Fractions</a:t>
                  </a:r>
                </a:p>
              </p:txBody>
            </p:sp>
          </mc:Choice>
          <mc:Fallback xmlns="">
            <p:sp>
              <p:nvSpPr>
                <p:cNvPr id="3" name="TextBox 32"/>
                <p:cNvSpPr txBox="1">
                  <a:spLocks noRot="1" noChangeAspect="1" noMove="1" noResize="1" noEditPoints="1" noAdjustHandles="1" noChangeArrowheads="1" noChangeShapeType="1" noTextEdit="1"/>
                </p:cNvSpPr>
                <p:nvPr/>
              </p:nvSpPr>
              <p:spPr>
                <a:xfrm>
                  <a:off x="0" y="13335"/>
                  <a:ext cx="9144000" cy="584775"/>
                </a:xfrm>
                <a:prstGeom prst="rect">
                  <a:avLst/>
                </a:prstGeom>
                <a:blipFill rotWithShape="1">
                  <a:blip r:embed="rId2"/>
                  <a:stretch>
                    <a:fillRect t="-12500" b="-34375"/>
                  </a:stretch>
                </a:blipFill>
                <a:ln>
                  <a:noFill/>
                </a:ln>
              </p:spPr>
              <p:txBody>
                <a:bodyPr/>
                <a:lstStyle/>
                <a:p>
                  <a:r>
                    <a:rPr lang="en-GB">
                      <a:noFill/>
                    </a:rPr>
                    <a:t> </a:t>
                  </a:r>
                </a:p>
              </p:txBody>
            </p:sp>
          </mc:Fallback>
        </mc:AlternateContent>
        <p:cxnSp>
          <p:nvCxnSpPr>
            <p:cNvPr id="4" name="Straight Connector 3"/>
            <p:cNvCxnSpPr/>
            <p:nvPr/>
          </p:nvCxnSpPr>
          <p:spPr>
            <a:xfrm>
              <a:off x="218" y="601079"/>
              <a:ext cx="9144000" cy="0"/>
            </a:xfrm>
            <a:prstGeom prst="line">
              <a:avLst/>
            </a:prstGeom>
            <a:effectLst/>
          </p:spPr>
          <p:style>
            <a:lnRef idx="3">
              <a:schemeClr val="accent3"/>
            </a:lnRef>
            <a:fillRef idx="0">
              <a:schemeClr val="accent3"/>
            </a:fillRef>
            <a:effectRef idx="2">
              <a:schemeClr val="accent3"/>
            </a:effectRef>
            <a:fontRef idx="minor">
              <a:schemeClr val="tx1"/>
            </a:fontRef>
          </p:style>
        </p:cxnSp>
      </p:grpSp>
      <p:sp>
        <p:nvSpPr>
          <p:cNvPr id="5" name="TextBox 4"/>
          <p:cNvSpPr txBox="1"/>
          <p:nvPr/>
        </p:nvSpPr>
        <p:spPr>
          <a:xfrm>
            <a:off x="683568" y="1124744"/>
            <a:ext cx="2736304" cy="1323439"/>
          </a:xfrm>
          <a:prstGeom prst="rect">
            <a:avLst/>
          </a:prstGeom>
          <a:noFill/>
        </p:spPr>
        <p:txBody>
          <a:bodyPr wrap="square" rtlCol="0">
            <a:spAutoFit/>
          </a:bodyPr>
          <a:lstStyle/>
          <a:p>
            <a:r>
              <a:rPr lang="en-GB" sz="2000" b="1" u="sng" dirty="0"/>
              <a:t>Improper fractions </a:t>
            </a:r>
            <a:r>
              <a:rPr lang="en-GB" sz="2000" dirty="0"/>
              <a:t>are where the numerator is greater than the denominator.</a:t>
            </a:r>
          </a:p>
        </p:txBody>
      </p:sp>
      <mc:AlternateContent xmlns:mc="http://schemas.openxmlformats.org/markup-compatibility/2006" xmlns:a14="http://schemas.microsoft.com/office/drawing/2010/main">
        <mc:Choice Requires="a14">
          <p:sp>
            <p:nvSpPr>
              <p:cNvPr id="6" name="TextBox 5"/>
              <p:cNvSpPr txBox="1"/>
              <p:nvPr/>
            </p:nvSpPr>
            <p:spPr>
              <a:xfrm>
                <a:off x="899592" y="2636912"/>
                <a:ext cx="1800200" cy="898964"/>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f>
                        <m:fPr>
                          <m:ctrlPr>
                            <a:rPr lang="en-GB" sz="2800" b="0" i="1" smtClean="0">
                              <a:latin typeface="Cambria Math" panose="02040503050406030204" pitchFamily="18" charset="0"/>
                            </a:rPr>
                          </m:ctrlPr>
                        </m:fPr>
                        <m:num>
                          <m:r>
                            <a:rPr lang="en-GB" sz="2800" b="0" i="1" smtClean="0">
                              <a:latin typeface="Cambria Math"/>
                            </a:rPr>
                            <m:t>13</m:t>
                          </m:r>
                        </m:num>
                        <m:den>
                          <m:r>
                            <a:rPr lang="en-GB" sz="2800" b="0" i="1" smtClean="0">
                              <a:latin typeface="Cambria Math"/>
                            </a:rPr>
                            <m:t>4</m:t>
                          </m:r>
                        </m:den>
                      </m:f>
                    </m:oMath>
                  </m:oMathPara>
                </a14:m>
                <a:endParaRPr lang="en-GB" sz="2800" dirty="0"/>
              </a:p>
            </p:txBody>
          </p:sp>
        </mc:Choice>
        <mc:Fallback xmlns="">
          <p:sp>
            <p:nvSpPr>
              <p:cNvPr id="6" name="TextBox 5"/>
              <p:cNvSpPr txBox="1">
                <a:spLocks noRot="1" noChangeAspect="1" noMove="1" noResize="1" noEditPoints="1" noAdjustHandles="1" noChangeArrowheads="1" noChangeShapeType="1" noTextEdit="1"/>
              </p:cNvSpPr>
              <p:nvPr/>
            </p:nvSpPr>
            <p:spPr>
              <a:xfrm>
                <a:off x="899592" y="2636912"/>
                <a:ext cx="1800200" cy="898964"/>
              </a:xfrm>
              <a:prstGeom prst="rect">
                <a:avLst/>
              </a:prstGeom>
              <a:blipFill rotWithShape="1">
                <a:blip r:embed="rId3"/>
                <a:stretch>
                  <a:fillRect/>
                </a:stretch>
              </a:blipFill>
            </p:spPr>
            <p:txBody>
              <a:bodyPr/>
              <a:lstStyle/>
              <a:p>
                <a:r>
                  <a:rPr lang="en-GB">
                    <a:noFill/>
                  </a:rPr>
                  <a:t> </a:t>
                </a:r>
              </a:p>
            </p:txBody>
          </p:sp>
        </mc:Fallback>
      </mc:AlternateContent>
      <p:sp>
        <p:nvSpPr>
          <p:cNvPr id="7" name="Oval 6"/>
          <p:cNvSpPr/>
          <p:nvPr/>
        </p:nvSpPr>
        <p:spPr>
          <a:xfrm>
            <a:off x="5883896" y="4077072"/>
            <a:ext cx="1044116" cy="1008112"/>
          </a:xfrm>
          <a:prstGeom prst="ellipse">
            <a:avLst/>
          </a:prstGeom>
          <a:noFill/>
        </p:spPr>
        <p:style>
          <a:lnRef idx="2">
            <a:schemeClr val="dk1"/>
          </a:lnRef>
          <a:fillRef idx="1">
            <a:schemeClr val="lt1"/>
          </a:fillRef>
          <a:effectRef idx="0">
            <a:schemeClr val="dk1"/>
          </a:effectRef>
          <a:fontRef idx="minor">
            <a:schemeClr val="dk1"/>
          </a:fontRef>
        </p:style>
        <p:txBody>
          <a:bodyPr rtlCol="0" anchor="ctr"/>
          <a:lstStyle/>
          <a:p>
            <a:pPr algn="ctr"/>
            <a:endParaRPr lang="en-GB"/>
          </a:p>
        </p:txBody>
      </p:sp>
      <p:cxnSp>
        <p:nvCxnSpPr>
          <p:cNvPr id="9" name="Straight Connector 8"/>
          <p:cNvCxnSpPr>
            <a:stCxn id="7" idx="0"/>
            <a:endCxn id="7" idx="4"/>
          </p:cNvCxnSpPr>
          <p:nvPr/>
        </p:nvCxnSpPr>
        <p:spPr>
          <a:xfrm>
            <a:off x="6405954" y="4077072"/>
            <a:ext cx="0" cy="1008112"/>
          </a:xfrm>
          <a:prstGeom prst="line">
            <a:avLst/>
          </a:prstGeom>
        </p:spPr>
        <p:style>
          <a:lnRef idx="2">
            <a:schemeClr val="dk1"/>
          </a:lnRef>
          <a:fillRef idx="0">
            <a:schemeClr val="dk1"/>
          </a:fillRef>
          <a:effectRef idx="1">
            <a:schemeClr val="dk1"/>
          </a:effectRef>
          <a:fontRef idx="minor">
            <a:schemeClr val="tx1"/>
          </a:fontRef>
        </p:style>
      </p:cxnSp>
      <p:cxnSp>
        <p:nvCxnSpPr>
          <p:cNvPr id="10" name="Straight Connector 9"/>
          <p:cNvCxnSpPr>
            <a:stCxn id="7" idx="2"/>
            <a:endCxn id="7" idx="6"/>
          </p:cNvCxnSpPr>
          <p:nvPr/>
        </p:nvCxnSpPr>
        <p:spPr>
          <a:xfrm>
            <a:off x="5883896" y="4581128"/>
            <a:ext cx="1044116" cy="0"/>
          </a:xfrm>
          <a:prstGeom prst="line">
            <a:avLst/>
          </a:prstGeom>
        </p:spPr>
        <p:style>
          <a:lnRef idx="2">
            <a:schemeClr val="dk1"/>
          </a:lnRef>
          <a:fillRef idx="0">
            <a:schemeClr val="dk1"/>
          </a:fillRef>
          <a:effectRef idx="1">
            <a:schemeClr val="dk1"/>
          </a:effectRef>
          <a:fontRef idx="minor">
            <a:schemeClr val="tx1"/>
          </a:fontRef>
        </p:style>
      </p:cxnSp>
      <p:sp>
        <p:nvSpPr>
          <p:cNvPr id="15" name="Pie 14"/>
          <p:cNvSpPr/>
          <p:nvPr/>
        </p:nvSpPr>
        <p:spPr>
          <a:xfrm>
            <a:off x="4587752" y="4062754"/>
            <a:ext cx="1044116" cy="1008112"/>
          </a:xfrm>
          <a:prstGeom prst="pie">
            <a:avLst>
              <a:gd name="adj1" fmla="val 10800000"/>
              <a:gd name="adj2" fmla="val 10799849"/>
            </a:avLst>
          </a:prstGeom>
          <a:solidFill>
            <a:schemeClr val="bg1">
              <a:lumMod val="65000"/>
            </a:schemeClr>
          </a:solid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GB">
              <a:solidFill>
                <a:schemeClr val="tx1"/>
              </a:solidFill>
            </a:endParaRPr>
          </a:p>
        </p:txBody>
      </p:sp>
      <p:sp>
        <p:nvSpPr>
          <p:cNvPr id="16" name="Oval 15"/>
          <p:cNvSpPr/>
          <p:nvPr/>
        </p:nvSpPr>
        <p:spPr>
          <a:xfrm>
            <a:off x="4587752" y="4062754"/>
            <a:ext cx="1044116" cy="1008112"/>
          </a:xfrm>
          <a:prstGeom prst="ellipse">
            <a:avLst/>
          </a:prstGeom>
          <a:noFill/>
        </p:spPr>
        <p:style>
          <a:lnRef idx="2">
            <a:schemeClr val="dk1"/>
          </a:lnRef>
          <a:fillRef idx="1">
            <a:schemeClr val="lt1"/>
          </a:fillRef>
          <a:effectRef idx="0">
            <a:schemeClr val="dk1"/>
          </a:effectRef>
          <a:fontRef idx="minor">
            <a:schemeClr val="dk1"/>
          </a:fontRef>
        </p:style>
        <p:txBody>
          <a:bodyPr rtlCol="0" anchor="ctr"/>
          <a:lstStyle/>
          <a:p>
            <a:pPr algn="ctr"/>
            <a:endParaRPr lang="en-GB"/>
          </a:p>
        </p:txBody>
      </p:sp>
      <p:cxnSp>
        <p:nvCxnSpPr>
          <p:cNvPr id="17" name="Straight Connector 16"/>
          <p:cNvCxnSpPr>
            <a:stCxn id="16" idx="0"/>
            <a:endCxn id="16" idx="4"/>
          </p:cNvCxnSpPr>
          <p:nvPr/>
        </p:nvCxnSpPr>
        <p:spPr>
          <a:xfrm>
            <a:off x="5109810" y="4062754"/>
            <a:ext cx="0" cy="1008112"/>
          </a:xfrm>
          <a:prstGeom prst="line">
            <a:avLst/>
          </a:prstGeom>
        </p:spPr>
        <p:style>
          <a:lnRef idx="2">
            <a:schemeClr val="dk1"/>
          </a:lnRef>
          <a:fillRef idx="0">
            <a:schemeClr val="dk1"/>
          </a:fillRef>
          <a:effectRef idx="1">
            <a:schemeClr val="dk1"/>
          </a:effectRef>
          <a:fontRef idx="minor">
            <a:schemeClr val="tx1"/>
          </a:fontRef>
        </p:style>
      </p:cxnSp>
      <p:cxnSp>
        <p:nvCxnSpPr>
          <p:cNvPr id="18" name="Straight Connector 17"/>
          <p:cNvCxnSpPr>
            <a:stCxn id="16" idx="2"/>
            <a:endCxn id="16" idx="6"/>
          </p:cNvCxnSpPr>
          <p:nvPr/>
        </p:nvCxnSpPr>
        <p:spPr>
          <a:xfrm>
            <a:off x="4587752" y="4566810"/>
            <a:ext cx="1044116" cy="0"/>
          </a:xfrm>
          <a:prstGeom prst="line">
            <a:avLst/>
          </a:prstGeom>
        </p:spPr>
        <p:style>
          <a:lnRef idx="2">
            <a:schemeClr val="dk1"/>
          </a:lnRef>
          <a:fillRef idx="0">
            <a:schemeClr val="dk1"/>
          </a:fillRef>
          <a:effectRef idx="1">
            <a:schemeClr val="dk1"/>
          </a:effectRef>
          <a:fontRef idx="minor">
            <a:schemeClr val="tx1"/>
          </a:fontRef>
        </p:style>
      </p:cxnSp>
      <p:sp>
        <p:nvSpPr>
          <p:cNvPr id="19" name="Pie 18"/>
          <p:cNvSpPr/>
          <p:nvPr/>
        </p:nvSpPr>
        <p:spPr>
          <a:xfrm>
            <a:off x="3345614" y="4074477"/>
            <a:ext cx="1044116" cy="1008112"/>
          </a:xfrm>
          <a:prstGeom prst="pie">
            <a:avLst>
              <a:gd name="adj1" fmla="val 10800000"/>
              <a:gd name="adj2" fmla="val 10799849"/>
            </a:avLst>
          </a:prstGeom>
          <a:solidFill>
            <a:schemeClr val="bg1">
              <a:lumMod val="65000"/>
            </a:schemeClr>
          </a:solid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GB">
              <a:solidFill>
                <a:schemeClr val="tx1"/>
              </a:solidFill>
            </a:endParaRPr>
          </a:p>
        </p:txBody>
      </p:sp>
      <p:sp>
        <p:nvSpPr>
          <p:cNvPr id="20" name="Oval 19"/>
          <p:cNvSpPr/>
          <p:nvPr/>
        </p:nvSpPr>
        <p:spPr>
          <a:xfrm>
            <a:off x="3345614" y="4074477"/>
            <a:ext cx="1044116" cy="1008112"/>
          </a:xfrm>
          <a:prstGeom prst="ellipse">
            <a:avLst/>
          </a:prstGeom>
          <a:noFill/>
        </p:spPr>
        <p:style>
          <a:lnRef idx="2">
            <a:schemeClr val="dk1"/>
          </a:lnRef>
          <a:fillRef idx="1">
            <a:schemeClr val="lt1"/>
          </a:fillRef>
          <a:effectRef idx="0">
            <a:schemeClr val="dk1"/>
          </a:effectRef>
          <a:fontRef idx="minor">
            <a:schemeClr val="dk1"/>
          </a:fontRef>
        </p:style>
        <p:txBody>
          <a:bodyPr rtlCol="0" anchor="ctr"/>
          <a:lstStyle/>
          <a:p>
            <a:pPr algn="ctr"/>
            <a:endParaRPr lang="en-GB"/>
          </a:p>
        </p:txBody>
      </p:sp>
      <p:cxnSp>
        <p:nvCxnSpPr>
          <p:cNvPr id="21" name="Straight Connector 20"/>
          <p:cNvCxnSpPr>
            <a:stCxn id="20" idx="0"/>
            <a:endCxn id="20" idx="4"/>
          </p:cNvCxnSpPr>
          <p:nvPr/>
        </p:nvCxnSpPr>
        <p:spPr>
          <a:xfrm>
            <a:off x="3867672" y="4074477"/>
            <a:ext cx="0" cy="1008112"/>
          </a:xfrm>
          <a:prstGeom prst="line">
            <a:avLst/>
          </a:prstGeom>
        </p:spPr>
        <p:style>
          <a:lnRef idx="2">
            <a:schemeClr val="dk1"/>
          </a:lnRef>
          <a:fillRef idx="0">
            <a:schemeClr val="dk1"/>
          </a:fillRef>
          <a:effectRef idx="1">
            <a:schemeClr val="dk1"/>
          </a:effectRef>
          <a:fontRef idx="minor">
            <a:schemeClr val="tx1"/>
          </a:fontRef>
        </p:style>
      </p:cxnSp>
      <p:cxnSp>
        <p:nvCxnSpPr>
          <p:cNvPr id="22" name="Straight Connector 21"/>
          <p:cNvCxnSpPr>
            <a:stCxn id="20" idx="2"/>
            <a:endCxn id="20" idx="6"/>
          </p:cNvCxnSpPr>
          <p:nvPr/>
        </p:nvCxnSpPr>
        <p:spPr>
          <a:xfrm>
            <a:off x="3345614" y="4578533"/>
            <a:ext cx="1044116" cy="0"/>
          </a:xfrm>
          <a:prstGeom prst="line">
            <a:avLst/>
          </a:prstGeom>
        </p:spPr>
        <p:style>
          <a:lnRef idx="2">
            <a:schemeClr val="dk1"/>
          </a:lnRef>
          <a:fillRef idx="0">
            <a:schemeClr val="dk1"/>
          </a:fillRef>
          <a:effectRef idx="1">
            <a:schemeClr val="dk1"/>
          </a:effectRef>
          <a:fontRef idx="minor">
            <a:schemeClr val="tx1"/>
          </a:fontRef>
        </p:style>
      </p:cxnSp>
      <p:sp>
        <p:nvSpPr>
          <p:cNvPr id="23" name="Pie 22"/>
          <p:cNvSpPr/>
          <p:nvPr/>
        </p:nvSpPr>
        <p:spPr>
          <a:xfrm>
            <a:off x="2070049" y="4077072"/>
            <a:ext cx="1044116" cy="1008112"/>
          </a:xfrm>
          <a:prstGeom prst="pie">
            <a:avLst>
              <a:gd name="adj1" fmla="val 10800000"/>
              <a:gd name="adj2" fmla="val 10799849"/>
            </a:avLst>
          </a:prstGeom>
          <a:solidFill>
            <a:schemeClr val="bg1">
              <a:lumMod val="65000"/>
            </a:schemeClr>
          </a:solid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GB">
              <a:solidFill>
                <a:schemeClr val="tx1"/>
              </a:solidFill>
            </a:endParaRPr>
          </a:p>
        </p:txBody>
      </p:sp>
      <p:sp>
        <p:nvSpPr>
          <p:cNvPr id="24" name="Oval 23"/>
          <p:cNvSpPr/>
          <p:nvPr/>
        </p:nvSpPr>
        <p:spPr>
          <a:xfrm>
            <a:off x="2070049" y="4077072"/>
            <a:ext cx="1044116" cy="1008112"/>
          </a:xfrm>
          <a:prstGeom prst="ellipse">
            <a:avLst/>
          </a:prstGeom>
          <a:noFill/>
        </p:spPr>
        <p:style>
          <a:lnRef idx="2">
            <a:schemeClr val="dk1"/>
          </a:lnRef>
          <a:fillRef idx="1">
            <a:schemeClr val="lt1"/>
          </a:fillRef>
          <a:effectRef idx="0">
            <a:schemeClr val="dk1"/>
          </a:effectRef>
          <a:fontRef idx="minor">
            <a:schemeClr val="dk1"/>
          </a:fontRef>
        </p:style>
        <p:txBody>
          <a:bodyPr rtlCol="0" anchor="ctr"/>
          <a:lstStyle/>
          <a:p>
            <a:pPr algn="ctr"/>
            <a:endParaRPr lang="en-GB"/>
          </a:p>
        </p:txBody>
      </p:sp>
      <p:cxnSp>
        <p:nvCxnSpPr>
          <p:cNvPr id="25" name="Straight Connector 24"/>
          <p:cNvCxnSpPr>
            <a:stCxn id="24" idx="0"/>
            <a:endCxn id="24" idx="4"/>
          </p:cNvCxnSpPr>
          <p:nvPr/>
        </p:nvCxnSpPr>
        <p:spPr>
          <a:xfrm>
            <a:off x="2592107" y="4077072"/>
            <a:ext cx="0" cy="1008112"/>
          </a:xfrm>
          <a:prstGeom prst="line">
            <a:avLst/>
          </a:prstGeom>
        </p:spPr>
        <p:style>
          <a:lnRef idx="2">
            <a:schemeClr val="dk1"/>
          </a:lnRef>
          <a:fillRef idx="0">
            <a:schemeClr val="dk1"/>
          </a:fillRef>
          <a:effectRef idx="1">
            <a:schemeClr val="dk1"/>
          </a:effectRef>
          <a:fontRef idx="minor">
            <a:schemeClr val="tx1"/>
          </a:fontRef>
        </p:style>
      </p:cxnSp>
      <p:cxnSp>
        <p:nvCxnSpPr>
          <p:cNvPr id="26" name="Straight Connector 25"/>
          <p:cNvCxnSpPr>
            <a:stCxn id="24" idx="2"/>
            <a:endCxn id="24" idx="6"/>
          </p:cNvCxnSpPr>
          <p:nvPr/>
        </p:nvCxnSpPr>
        <p:spPr>
          <a:xfrm>
            <a:off x="2070049" y="4581128"/>
            <a:ext cx="1044116" cy="0"/>
          </a:xfrm>
          <a:prstGeom prst="line">
            <a:avLst/>
          </a:prstGeom>
        </p:spPr>
        <p:style>
          <a:lnRef idx="2">
            <a:schemeClr val="dk1"/>
          </a:lnRef>
          <a:fillRef idx="0">
            <a:schemeClr val="dk1"/>
          </a:fillRef>
          <a:effectRef idx="1">
            <a:schemeClr val="dk1"/>
          </a:effectRef>
          <a:fontRef idx="minor">
            <a:schemeClr val="tx1"/>
          </a:fontRef>
        </p:style>
      </p:cxnSp>
      <p:sp>
        <p:nvSpPr>
          <p:cNvPr id="27" name="TextBox 26"/>
          <p:cNvSpPr txBox="1"/>
          <p:nvPr/>
        </p:nvSpPr>
        <p:spPr>
          <a:xfrm>
            <a:off x="5109810" y="1124743"/>
            <a:ext cx="2736304" cy="1015663"/>
          </a:xfrm>
          <a:prstGeom prst="rect">
            <a:avLst/>
          </a:prstGeom>
          <a:noFill/>
        </p:spPr>
        <p:txBody>
          <a:bodyPr wrap="square" rtlCol="0">
            <a:spAutoFit/>
          </a:bodyPr>
          <a:lstStyle/>
          <a:p>
            <a:r>
              <a:rPr lang="en-GB" sz="2000" b="1" u="sng" dirty="0"/>
              <a:t>Mixed numbers </a:t>
            </a:r>
            <a:r>
              <a:rPr lang="en-GB" sz="2000" dirty="0"/>
              <a:t>have an integer and fractional part.</a:t>
            </a:r>
          </a:p>
        </p:txBody>
      </p:sp>
      <mc:AlternateContent xmlns:mc="http://schemas.openxmlformats.org/markup-compatibility/2006" xmlns:a14="http://schemas.microsoft.com/office/drawing/2010/main">
        <mc:Choice Requires="a14">
          <p:sp>
            <p:nvSpPr>
              <p:cNvPr id="28" name="TextBox 27"/>
              <p:cNvSpPr txBox="1"/>
              <p:nvPr/>
            </p:nvSpPr>
            <p:spPr>
              <a:xfrm>
                <a:off x="5505854" y="2634972"/>
                <a:ext cx="1800200" cy="898964"/>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GB" sz="2800" b="0" i="1" smtClean="0">
                          <a:latin typeface="Cambria Math"/>
                        </a:rPr>
                        <m:t>3</m:t>
                      </m:r>
                      <m:f>
                        <m:fPr>
                          <m:ctrlPr>
                            <a:rPr lang="en-GB" sz="2800" b="0" i="1" smtClean="0">
                              <a:latin typeface="Cambria Math" panose="02040503050406030204" pitchFamily="18" charset="0"/>
                            </a:rPr>
                          </m:ctrlPr>
                        </m:fPr>
                        <m:num>
                          <m:r>
                            <a:rPr lang="en-GB" sz="2800" b="0" i="1" smtClean="0">
                              <a:latin typeface="Cambria Math"/>
                            </a:rPr>
                            <m:t>1</m:t>
                          </m:r>
                        </m:num>
                        <m:den>
                          <m:r>
                            <a:rPr lang="en-GB" sz="2800" b="0" i="1" smtClean="0">
                              <a:latin typeface="Cambria Math"/>
                            </a:rPr>
                            <m:t>4</m:t>
                          </m:r>
                        </m:den>
                      </m:f>
                    </m:oMath>
                  </m:oMathPara>
                </a14:m>
                <a:endParaRPr lang="en-GB" sz="2800" dirty="0"/>
              </a:p>
            </p:txBody>
          </p:sp>
        </mc:Choice>
        <mc:Fallback xmlns="">
          <p:sp>
            <p:nvSpPr>
              <p:cNvPr id="28" name="TextBox 27"/>
              <p:cNvSpPr txBox="1">
                <a:spLocks noRot="1" noChangeAspect="1" noMove="1" noResize="1" noEditPoints="1" noAdjustHandles="1" noChangeArrowheads="1" noChangeShapeType="1" noTextEdit="1"/>
              </p:cNvSpPr>
              <p:nvPr/>
            </p:nvSpPr>
            <p:spPr>
              <a:xfrm>
                <a:off x="5505854" y="2634972"/>
                <a:ext cx="1800200" cy="898964"/>
              </a:xfrm>
              <a:prstGeom prst="rect">
                <a:avLst/>
              </a:prstGeom>
              <a:blipFill rotWithShape="1">
                <a:blip r:embed="rId4"/>
                <a:stretch>
                  <a:fillRect/>
                </a:stretch>
              </a:blipFill>
            </p:spPr>
            <p:txBody>
              <a:bodyPr/>
              <a:lstStyle/>
              <a:p>
                <a:r>
                  <a:rPr lang="en-GB">
                    <a:noFill/>
                  </a:rPr>
                  <a:t> </a:t>
                </a:r>
              </a:p>
            </p:txBody>
          </p:sp>
        </mc:Fallback>
      </mc:AlternateContent>
      <p:sp>
        <p:nvSpPr>
          <p:cNvPr id="29" name="Right Arrow 28"/>
          <p:cNvSpPr/>
          <p:nvPr/>
        </p:nvSpPr>
        <p:spPr>
          <a:xfrm>
            <a:off x="3237602" y="2924944"/>
            <a:ext cx="2304256" cy="432048"/>
          </a:xfrm>
          <a:prstGeom prst="right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GB"/>
          </a:p>
        </p:txBody>
      </p:sp>
      <p:sp>
        <p:nvSpPr>
          <p:cNvPr id="30" name="Rectangle 29"/>
          <p:cNvSpPr/>
          <p:nvPr/>
        </p:nvSpPr>
        <p:spPr>
          <a:xfrm>
            <a:off x="5883896" y="2836985"/>
            <a:ext cx="493457" cy="644770"/>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sp>
        <p:nvSpPr>
          <p:cNvPr id="31" name="TextBox 30"/>
          <p:cNvSpPr txBox="1"/>
          <p:nvPr/>
        </p:nvSpPr>
        <p:spPr>
          <a:xfrm>
            <a:off x="664441" y="5301207"/>
            <a:ext cx="5362346" cy="646331"/>
          </a:xfrm>
          <a:prstGeom prst="rect">
            <a:avLst/>
          </a:prstGeom>
          <a:noFill/>
        </p:spPr>
        <p:txBody>
          <a:bodyPr wrap="square" rtlCol="0">
            <a:spAutoFit/>
          </a:bodyPr>
          <a:lstStyle/>
          <a:p>
            <a:r>
              <a:rPr lang="en-GB" dirty="0"/>
              <a:t>We could make up 3 wholes using quarters (because 4 goes into 13 three times).</a:t>
            </a:r>
          </a:p>
        </p:txBody>
      </p:sp>
      <p:sp>
        <p:nvSpPr>
          <p:cNvPr id="32" name="Rectangle 31"/>
          <p:cNvSpPr/>
          <p:nvPr/>
        </p:nvSpPr>
        <p:spPr>
          <a:xfrm>
            <a:off x="6434555" y="2439684"/>
            <a:ext cx="493457" cy="644770"/>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sp>
        <p:nvSpPr>
          <p:cNvPr id="33" name="TextBox 32"/>
          <p:cNvSpPr txBox="1"/>
          <p:nvPr/>
        </p:nvSpPr>
        <p:spPr>
          <a:xfrm>
            <a:off x="2045042" y="5947538"/>
            <a:ext cx="5362346" cy="369332"/>
          </a:xfrm>
          <a:prstGeom prst="rect">
            <a:avLst/>
          </a:prstGeom>
          <a:noFill/>
        </p:spPr>
        <p:txBody>
          <a:bodyPr wrap="square" rtlCol="0">
            <a:spAutoFit/>
          </a:bodyPr>
          <a:lstStyle/>
          <a:p>
            <a:r>
              <a:rPr lang="en-GB" dirty="0"/>
              <a:t>The remainder was 1, so we have 1 quarter left over.</a:t>
            </a:r>
          </a:p>
        </p:txBody>
      </p:sp>
    </p:spTree>
    <p:extLst>
      <p:ext uri="{BB962C8B-B14F-4D97-AF65-F5344CB8AC3E}">
        <p14:creationId xmlns:p14="http://schemas.microsoft.com/office/powerpoint/2010/main" val="1454534854"/>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30"/>
                    </p:tgtEl>
                  </p:cond>
                </p:stCondLst>
                <p:endSync evt="end" delay="0">
                  <p:rtn val="all"/>
                </p:endSync>
                <p:childTnLst>
                  <p:par>
                    <p:cTn id="3" fill="hold">
                      <p:stCondLst>
                        <p:cond delay="0"/>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30"/>
                                        </p:tgtEl>
                                      </p:cBhvr>
                                    </p:animEffect>
                                    <p:set>
                                      <p:cBhvr>
                                        <p:cTn id="7" dur="1" fill="hold">
                                          <p:stCondLst>
                                            <p:cond delay="499"/>
                                          </p:stCondLst>
                                        </p:cTn>
                                        <p:tgtEl>
                                          <p:spTgt spid="30"/>
                                        </p:tgtEl>
                                        <p:attrNameLst>
                                          <p:attrName>style.visibility</p:attrName>
                                        </p:attrNameLst>
                                      </p:cBhvr>
                                      <p:to>
                                        <p:strVal val="hidden"/>
                                      </p:to>
                                    </p:se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31"/>
                                        </p:tgtEl>
                                        <p:attrNameLst>
                                          <p:attrName>style.visibility</p:attrName>
                                        </p:attrNameLst>
                                      </p:cBhvr>
                                      <p:to>
                                        <p:strVal val="visible"/>
                                      </p:to>
                                    </p:set>
                                    <p:animEffect transition="in" filter="fade">
                                      <p:cBhvr>
                                        <p:cTn id="11" dur="500"/>
                                        <p:tgtEl>
                                          <p:spTgt spid="31"/>
                                        </p:tgtEl>
                                      </p:cBhvr>
                                    </p:animEffect>
                                  </p:childTnLst>
                                </p:cTn>
                              </p:par>
                              <p:par>
                                <p:cTn id="12" presetID="10" presetClass="entr" presetSubtype="0" fill="hold" grpId="0" nodeType="withEffect">
                                  <p:stCondLst>
                                    <p:cond delay="0"/>
                                  </p:stCondLst>
                                  <p:childTnLst>
                                    <p:set>
                                      <p:cBhvr>
                                        <p:cTn id="13" dur="1" fill="hold">
                                          <p:stCondLst>
                                            <p:cond delay="0"/>
                                          </p:stCondLst>
                                        </p:cTn>
                                        <p:tgtEl>
                                          <p:spTgt spid="14"/>
                                        </p:tgtEl>
                                        <p:attrNameLst>
                                          <p:attrName>style.visibility</p:attrName>
                                        </p:attrNameLst>
                                      </p:cBhvr>
                                      <p:to>
                                        <p:strVal val="visible"/>
                                      </p:to>
                                    </p:set>
                                    <p:animEffect transition="in" filter="fade">
                                      <p:cBhvr>
                                        <p:cTn id="14" dur="500"/>
                                        <p:tgtEl>
                                          <p:spTgt spid="14"/>
                                        </p:tgtEl>
                                      </p:cBhvr>
                                    </p:animEffect>
                                  </p:childTnLst>
                                </p:cTn>
                              </p:par>
                              <p:par>
                                <p:cTn id="15" presetID="10" presetClass="entr" presetSubtype="0" fill="hold" grpId="0" nodeType="with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fade">
                                      <p:cBhvr>
                                        <p:cTn id="17" dur="500"/>
                                        <p:tgtEl>
                                          <p:spTgt spid="7"/>
                                        </p:tgtEl>
                                      </p:cBhvr>
                                    </p:animEffect>
                                  </p:childTnLst>
                                </p:cTn>
                              </p:par>
                              <p:par>
                                <p:cTn id="18" presetID="10" presetClass="entr" presetSubtype="0" fill="hold" nodeType="withEffect">
                                  <p:stCondLst>
                                    <p:cond delay="0"/>
                                  </p:stCondLst>
                                  <p:childTnLst>
                                    <p:set>
                                      <p:cBhvr>
                                        <p:cTn id="19" dur="1" fill="hold">
                                          <p:stCondLst>
                                            <p:cond delay="0"/>
                                          </p:stCondLst>
                                        </p:cTn>
                                        <p:tgtEl>
                                          <p:spTgt spid="9"/>
                                        </p:tgtEl>
                                        <p:attrNameLst>
                                          <p:attrName>style.visibility</p:attrName>
                                        </p:attrNameLst>
                                      </p:cBhvr>
                                      <p:to>
                                        <p:strVal val="visible"/>
                                      </p:to>
                                    </p:set>
                                    <p:animEffect transition="in" filter="fade">
                                      <p:cBhvr>
                                        <p:cTn id="20" dur="500"/>
                                        <p:tgtEl>
                                          <p:spTgt spid="9"/>
                                        </p:tgtEl>
                                      </p:cBhvr>
                                    </p:animEffect>
                                  </p:childTnLst>
                                </p:cTn>
                              </p:par>
                              <p:par>
                                <p:cTn id="21" presetID="10" presetClass="entr" presetSubtype="0" fill="hold" nodeType="withEffect">
                                  <p:stCondLst>
                                    <p:cond delay="0"/>
                                  </p:stCondLst>
                                  <p:childTnLst>
                                    <p:set>
                                      <p:cBhvr>
                                        <p:cTn id="22" dur="1" fill="hold">
                                          <p:stCondLst>
                                            <p:cond delay="0"/>
                                          </p:stCondLst>
                                        </p:cTn>
                                        <p:tgtEl>
                                          <p:spTgt spid="10"/>
                                        </p:tgtEl>
                                        <p:attrNameLst>
                                          <p:attrName>style.visibility</p:attrName>
                                        </p:attrNameLst>
                                      </p:cBhvr>
                                      <p:to>
                                        <p:strVal val="visible"/>
                                      </p:to>
                                    </p:set>
                                    <p:animEffect transition="in" filter="fade">
                                      <p:cBhvr>
                                        <p:cTn id="23" dur="500"/>
                                        <p:tgtEl>
                                          <p:spTgt spid="10"/>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15"/>
                                        </p:tgtEl>
                                        <p:attrNameLst>
                                          <p:attrName>style.visibility</p:attrName>
                                        </p:attrNameLst>
                                      </p:cBhvr>
                                      <p:to>
                                        <p:strVal val="visible"/>
                                      </p:to>
                                    </p:set>
                                    <p:animEffect transition="in" filter="fade">
                                      <p:cBhvr>
                                        <p:cTn id="26" dur="500"/>
                                        <p:tgtEl>
                                          <p:spTgt spid="15"/>
                                        </p:tgtEl>
                                      </p:cBhvr>
                                    </p:animEffect>
                                  </p:childTnLst>
                                </p:cTn>
                              </p:par>
                              <p:par>
                                <p:cTn id="27" presetID="10" presetClass="entr" presetSubtype="0" fill="hold" grpId="0" nodeType="withEffect">
                                  <p:stCondLst>
                                    <p:cond delay="0"/>
                                  </p:stCondLst>
                                  <p:childTnLst>
                                    <p:set>
                                      <p:cBhvr>
                                        <p:cTn id="28" dur="1" fill="hold">
                                          <p:stCondLst>
                                            <p:cond delay="0"/>
                                          </p:stCondLst>
                                        </p:cTn>
                                        <p:tgtEl>
                                          <p:spTgt spid="16"/>
                                        </p:tgtEl>
                                        <p:attrNameLst>
                                          <p:attrName>style.visibility</p:attrName>
                                        </p:attrNameLst>
                                      </p:cBhvr>
                                      <p:to>
                                        <p:strVal val="visible"/>
                                      </p:to>
                                    </p:set>
                                    <p:animEffect transition="in" filter="fade">
                                      <p:cBhvr>
                                        <p:cTn id="29" dur="500"/>
                                        <p:tgtEl>
                                          <p:spTgt spid="16"/>
                                        </p:tgtEl>
                                      </p:cBhvr>
                                    </p:animEffect>
                                  </p:childTnLst>
                                </p:cTn>
                              </p:par>
                              <p:par>
                                <p:cTn id="30" presetID="10" presetClass="entr" presetSubtype="0" fill="hold" nodeType="withEffect">
                                  <p:stCondLst>
                                    <p:cond delay="0"/>
                                  </p:stCondLst>
                                  <p:childTnLst>
                                    <p:set>
                                      <p:cBhvr>
                                        <p:cTn id="31" dur="1" fill="hold">
                                          <p:stCondLst>
                                            <p:cond delay="0"/>
                                          </p:stCondLst>
                                        </p:cTn>
                                        <p:tgtEl>
                                          <p:spTgt spid="17"/>
                                        </p:tgtEl>
                                        <p:attrNameLst>
                                          <p:attrName>style.visibility</p:attrName>
                                        </p:attrNameLst>
                                      </p:cBhvr>
                                      <p:to>
                                        <p:strVal val="visible"/>
                                      </p:to>
                                    </p:set>
                                    <p:animEffect transition="in" filter="fade">
                                      <p:cBhvr>
                                        <p:cTn id="32" dur="500"/>
                                        <p:tgtEl>
                                          <p:spTgt spid="17"/>
                                        </p:tgtEl>
                                      </p:cBhvr>
                                    </p:animEffect>
                                  </p:childTnLst>
                                </p:cTn>
                              </p:par>
                              <p:par>
                                <p:cTn id="33" presetID="10" presetClass="entr" presetSubtype="0" fill="hold" nodeType="withEffect">
                                  <p:stCondLst>
                                    <p:cond delay="0"/>
                                  </p:stCondLst>
                                  <p:childTnLst>
                                    <p:set>
                                      <p:cBhvr>
                                        <p:cTn id="34" dur="1" fill="hold">
                                          <p:stCondLst>
                                            <p:cond delay="0"/>
                                          </p:stCondLst>
                                        </p:cTn>
                                        <p:tgtEl>
                                          <p:spTgt spid="18"/>
                                        </p:tgtEl>
                                        <p:attrNameLst>
                                          <p:attrName>style.visibility</p:attrName>
                                        </p:attrNameLst>
                                      </p:cBhvr>
                                      <p:to>
                                        <p:strVal val="visible"/>
                                      </p:to>
                                    </p:set>
                                    <p:animEffect transition="in" filter="fade">
                                      <p:cBhvr>
                                        <p:cTn id="35" dur="500"/>
                                        <p:tgtEl>
                                          <p:spTgt spid="18"/>
                                        </p:tgtEl>
                                      </p:cBhvr>
                                    </p:animEffect>
                                  </p:childTnLst>
                                </p:cTn>
                              </p:par>
                              <p:par>
                                <p:cTn id="36" presetID="10" presetClass="entr" presetSubtype="0" fill="hold" grpId="0" nodeType="withEffect">
                                  <p:stCondLst>
                                    <p:cond delay="0"/>
                                  </p:stCondLst>
                                  <p:childTnLst>
                                    <p:set>
                                      <p:cBhvr>
                                        <p:cTn id="37" dur="1" fill="hold">
                                          <p:stCondLst>
                                            <p:cond delay="0"/>
                                          </p:stCondLst>
                                        </p:cTn>
                                        <p:tgtEl>
                                          <p:spTgt spid="19"/>
                                        </p:tgtEl>
                                        <p:attrNameLst>
                                          <p:attrName>style.visibility</p:attrName>
                                        </p:attrNameLst>
                                      </p:cBhvr>
                                      <p:to>
                                        <p:strVal val="visible"/>
                                      </p:to>
                                    </p:set>
                                    <p:animEffect transition="in" filter="fade">
                                      <p:cBhvr>
                                        <p:cTn id="38" dur="500"/>
                                        <p:tgtEl>
                                          <p:spTgt spid="19"/>
                                        </p:tgtEl>
                                      </p:cBhvr>
                                    </p:animEffect>
                                  </p:childTnLst>
                                </p:cTn>
                              </p:par>
                              <p:par>
                                <p:cTn id="39" presetID="10" presetClass="entr" presetSubtype="0" fill="hold" grpId="0" nodeType="withEffect">
                                  <p:stCondLst>
                                    <p:cond delay="0"/>
                                  </p:stCondLst>
                                  <p:childTnLst>
                                    <p:set>
                                      <p:cBhvr>
                                        <p:cTn id="40" dur="1" fill="hold">
                                          <p:stCondLst>
                                            <p:cond delay="0"/>
                                          </p:stCondLst>
                                        </p:cTn>
                                        <p:tgtEl>
                                          <p:spTgt spid="20"/>
                                        </p:tgtEl>
                                        <p:attrNameLst>
                                          <p:attrName>style.visibility</p:attrName>
                                        </p:attrNameLst>
                                      </p:cBhvr>
                                      <p:to>
                                        <p:strVal val="visible"/>
                                      </p:to>
                                    </p:set>
                                    <p:animEffect transition="in" filter="fade">
                                      <p:cBhvr>
                                        <p:cTn id="41" dur="500"/>
                                        <p:tgtEl>
                                          <p:spTgt spid="20"/>
                                        </p:tgtEl>
                                      </p:cBhvr>
                                    </p:animEffect>
                                  </p:childTnLst>
                                </p:cTn>
                              </p:par>
                              <p:par>
                                <p:cTn id="42" presetID="10" presetClass="entr" presetSubtype="0" fill="hold" nodeType="withEffect">
                                  <p:stCondLst>
                                    <p:cond delay="0"/>
                                  </p:stCondLst>
                                  <p:childTnLst>
                                    <p:set>
                                      <p:cBhvr>
                                        <p:cTn id="43" dur="1" fill="hold">
                                          <p:stCondLst>
                                            <p:cond delay="0"/>
                                          </p:stCondLst>
                                        </p:cTn>
                                        <p:tgtEl>
                                          <p:spTgt spid="21"/>
                                        </p:tgtEl>
                                        <p:attrNameLst>
                                          <p:attrName>style.visibility</p:attrName>
                                        </p:attrNameLst>
                                      </p:cBhvr>
                                      <p:to>
                                        <p:strVal val="visible"/>
                                      </p:to>
                                    </p:set>
                                    <p:animEffect transition="in" filter="fade">
                                      <p:cBhvr>
                                        <p:cTn id="44" dur="500"/>
                                        <p:tgtEl>
                                          <p:spTgt spid="21"/>
                                        </p:tgtEl>
                                      </p:cBhvr>
                                    </p:animEffect>
                                  </p:childTnLst>
                                </p:cTn>
                              </p:par>
                              <p:par>
                                <p:cTn id="45" presetID="10" presetClass="entr" presetSubtype="0" fill="hold" nodeType="withEffect">
                                  <p:stCondLst>
                                    <p:cond delay="0"/>
                                  </p:stCondLst>
                                  <p:childTnLst>
                                    <p:set>
                                      <p:cBhvr>
                                        <p:cTn id="46" dur="1" fill="hold">
                                          <p:stCondLst>
                                            <p:cond delay="0"/>
                                          </p:stCondLst>
                                        </p:cTn>
                                        <p:tgtEl>
                                          <p:spTgt spid="22"/>
                                        </p:tgtEl>
                                        <p:attrNameLst>
                                          <p:attrName>style.visibility</p:attrName>
                                        </p:attrNameLst>
                                      </p:cBhvr>
                                      <p:to>
                                        <p:strVal val="visible"/>
                                      </p:to>
                                    </p:set>
                                    <p:animEffect transition="in" filter="fade">
                                      <p:cBhvr>
                                        <p:cTn id="47" dur="500"/>
                                        <p:tgtEl>
                                          <p:spTgt spid="22"/>
                                        </p:tgtEl>
                                      </p:cBhvr>
                                    </p:animEffect>
                                  </p:childTnLst>
                                </p:cTn>
                              </p:par>
                              <p:par>
                                <p:cTn id="48" presetID="10" presetClass="entr" presetSubtype="0" fill="hold" grpId="0" nodeType="withEffect">
                                  <p:stCondLst>
                                    <p:cond delay="0"/>
                                  </p:stCondLst>
                                  <p:childTnLst>
                                    <p:set>
                                      <p:cBhvr>
                                        <p:cTn id="49" dur="1" fill="hold">
                                          <p:stCondLst>
                                            <p:cond delay="0"/>
                                          </p:stCondLst>
                                        </p:cTn>
                                        <p:tgtEl>
                                          <p:spTgt spid="23"/>
                                        </p:tgtEl>
                                        <p:attrNameLst>
                                          <p:attrName>style.visibility</p:attrName>
                                        </p:attrNameLst>
                                      </p:cBhvr>
                                      <p:to>
                                        <p:strVal val="visible"/>
                                      </p:to>
                                    </p:set>
                                    <p:animEffect transition="in" filter="fade">
                                      <p:cBhvr>
                                        <p:cTn id="50" dur="500"/>
                                        <p:tgtEl>
                                          <p:spTgt spid="23"/>
                                        </p:tgtEl>
                                      </p:cBhvr>
                                    </p:animEffect>
                                  </p:childTnLst>
                                </p:cTn>
                              </p:par>
                              <p:par>
                                <p:cTn id="51" presetID="10" presetClass="entr" presetSubtype="0" fill="hold" grpId="0" nodeType="withEffect">
                                  <p:stCondLst>
                                    <p:cond delay="0"/>
                                  </p:stCondLst>
                                  <p:childTnLst>
                                    <p:set>
                                      <p:cBhvr>
                                        <p:cTn id="52" dur="1" fill="hold">
                                          <p:stCondLst>
                                            <p:cond delay="0"/>
                                          </p:stCondLst>
                                        </p:cTn>
                                        <p:tgtEl>
                                          <p:spTgt spid="24"/>
                                        </p:tgtEl>
                                        <p:attrNameLst>
                                          <p:attrName>style.visibility</p:attrName>
                                        </p:attrNameLst>
                                      </p:cBhvr>
                                      <p:to>
                                        <p:strVal val="visible"/>
                                      </p:to>
                                    </p:set>
                                    <p:animEffect transition="in" filter="fade">
                                      <p:cBhvr>
                                        <p:cTn id="53" dur="500"/>
                                        <p:tgtEl>
                                          <p:spTgt spid="24"/>
                                        </p:tgtEl>
                                      </p:cBhvr>
                                    </p:animEffect>
                                  </p:childTnLst>
                                </p:cTn>
                              </p:par>
                              <p:par>
                                <p:cTn id="54" presetID="10" presetClass="entr" presetSubtype="0" fill="hold" nodeType="withEffect">
                                  <p:stCondLst>
                                    <p:cond delay="0"/>
                                  </p:stCondLst>
                                  <p:childTnLst>
                                    <p:set>
                                      <p:cBhvr>
                                        <p:cTn id="55" dur="1" fill="hold">
                                          <p:stCondLst>
                                            <p:cond delay="0"/>
                                          </p:stCondLst>
                                        </p:cTn>
                                        <p:tgtEl>
                                          <p:spTgt spid="25"/>
                                        </p:tgtEl>
                                        <p:attrNameLst>
                                          <p:attrName>style.visibility</p:attrName>
                                        </p:attrNameLst>
                                      </p:cBhvr>
                                      <p:to>
                                        <p:strVal val="visible"/>
                                      </p:to>
                                    </p:set>
                                    <p:animEffect transition="in" filter="fade">
                                      <p:cBhvr>
                                        <p:cTn id="56" dur="500"/>
                                        <p:tgtEl>
                                          <p:spTgt spid="25"/>
                                        </p:tgtEl>
                                      </p:cBhvr>
                                    </p:animEffect>
                                  </p:childTnLst>
                                </p:cTn>
                              </p:par>
                              <p:par>
                                <p:cTn id="57" presetID="10" presetClass="entr" presetSubtype="0" fill="hold" nodeType="withEffect">
                                  <p:stCondLst>
                                    <p:cond delay="0"/>
                                  </p:stCondLst>
                                  <p:childTnLst>
                                    <p:set>
                                      <p:cBhvr>
                                        <p:cTn id="58" dur="1" fill="hold">
                                          <p:stCondLst>
                                            <p:cond delay="0"/>
                                          </p:stCondLst>
                                        </p:cTn>
                                        <p:tgtEl>
                                          <p:spTgt spid="26"/>
                                        </p:tgtEl>
                                        <p:attrNameLst>
                                          <p:attrName>style.visibility</p:attrName>
                                        </p:attrNameLst>
                                      </p:cBhvr>
                                      <p:to>
                                        <p:strVal val="visible"/>
                                      </p:to>
                                    </p:set>
                                    <p:animEffect transition="in" filter="fade">
                                      <p:cBhvr>
                                        <p:cTn id="59" dur="500"/>
                                        <p:tgtEl>
                                          <p:spTgt spid="26"/>
                                        </p:tgtEl>
                                      </p:cBhvr>
                                    </p:animEffect>
                                  </p:childTnLst>
                                </p:cTn>
                              </p:par>
                            </p:childTnLst>
                          </p:cTn>
                        </p:par>
                      </p:childTnLst>
                    </p:cTn>
                  </p:par>
                </p:childTnLst>
              </p:cTn>
              <p:nextCondLst>
                <p:cond evt="onClick" delay="0">
                  <p:tgtEl>
                    <p:spTgt spid="30"/>
                  </p:tgtEl>
                </p:cond>
              </p:nextCondLst>
            </p:seq>
            <p:seq concurrent="1" nextAc="seek">
              <p:cTn id="60" restart="whenNotActive" fill="hold" evtFilter="cancelBubble" nodeType="interactiveSeq">
                <p:stCondLst>
                  <p:cond evt="onClick" delay="0">
                    <p:tgtEl>
                      <p:spTgt spid="32"/>
                    </p:tgtEl>
                  </p:cond>
                </p:stCondLst>
                <p:endSync evt="end" delay="0">
                  <p:rtn val="all"/>
                </p:endSync>
                <p:childTnLst>
                  <p:par>
                    <p:cTn id="61" fill="hold">
                      <p:stCondLst>
                        <p:cond delay="0"/>
                      </p:stCondLst>
                      <p:childTnLst>
                        <p:par>
                          <p:cTn id="62" fill="hold">
                            <p:stCondLst>
                              <p:cond delay="0"/>
                            </p:stCondLst>
                            <p:childTnLst>
                              <p:par>
                                <p:cTn id="63" presetID="10" presetClass="exit" presetSubtype="0" fill="hold" grpId="0" nodeType="clickEffect">
                                  <p:stCondLst>
                                    <p:cond delay="0"/>
                                  </p:stCondLst>
                                  <p:childTnLst>
                                    <p:animEffect transition="out" filter="fade">
                                      <p:cBhvr>
                                        <p:cTn id="64" dur="500"/>
                                        <p:tgtEl>
                                          <p:spTgt spid="32"/>
                                        </p:tgtEl>
                                      </p:cBhvr>
                                    </p:animEffect>
                                    <p:set>
                                      <p:cBhvr>
                                        <p:cTn id="65" dur="1" fill="hold">
                                          <p:stCondLst>
                                            <p:cond delay="499"/>
                                          </p:stCondLst>
                                        </p:cTn>
                                        <p:tgtEl>
                                          <p:spTgt spid="32"/>
                                        </p:tgtEl>
                                        <p:attrNameLst>
                                          <p:attrName>style.visibility</p:attrName>
                                        </p:attrNameLst>
                                      </p:cBhvr>
                                      <p:to>
                                        <p:strVal val="hidden"/>
                                      </p:to>
                                    </p:set>
                                  </p:childTnLst>
                                </p:cTn>
                              </p:par>
                            </p:childTnLst>
                          </p:cTn>
                        </p:par>
                        <p:par>
                          <p:cTn id="66" fill="hold">
                            <p:stCondLst>
                              <p:cond delay="500"/>
                            </p:stCondLst>
                            <p:childTnLst>
                              <p:par>
                                <p:cTn id="67" presetID="10" presetClass="entr" presetSubtype="0" fill="hold" nodeType="afterEffect">
                                  <p:stCondLst>
                                    <p:cond delay="0"/>
                                  </p:stCondLst>
                                  <p:childTnLst>
                                    <p:set>
                                      <p:cBhvr>
                                        <p:cTn id="68" dur="1" fill="hold">
                                          <p:stCondLst>
                                            <p:cond delay="0"/>
                                          </p:stCondLst>
                                        </p:cTn>
                                        <p:tgtEl>
                                          <p:spTgt spid="33"/>
                                        </p:tgtEl>
                                        <p:attrNameLst>
                                          <p:attrName>style.visibility</p:attrName>
                                        </p:attrNameLst>
                                      </p:cBhvr>
                                      <p:to>
                                        <p:strVal val="visible"/>
                                      </p:to>
                                    </p:set>
                                    <p:animEffect transition="in" filter="fade">
                                      <p:cBhvr>
                                        <p:cTn id="69" dur="500"/>
                                        <p:tgtEl>
                                          <p:spTgt spid="33"/>
                                        </p:tgtEl>
                                      </p:cBhvr>
                                    </p:animEffect>
                                  </p:childTnLst>
                                </p:cTn>
                              </p:par>
                            </p:childTnLst>
                          </p:cTn>
                        </p:par>
                      </p:childTnLst>
                    </p:cTn>
                  </p:par>
                </p:childTnLst>
              </p:cTn>
              <p:nextCondLst>
                <p:cond evt="onClick" delay="0">
                  <p:tgtEl>
                    <p:spTgt spid="32"/>
                  </p:tgtEl>
                </p:cond>
              </p:nextCondLst>
            </p:seq>
          </p:childTnLst>
        </p:cTn>
      </p:par>
    </p:tnLst>
    <p:bldLst>
      <p:bldP spid="14" grpId="0" animBg="1"/>
      <p:bldP spid="7" grpId="0" animBg="1"/>
      <p:bldP spid="15" grpId="0" animBg="1"/>
      <p:bldP spid="16" grpId="0" animBg="1"/>
      <p:bldP spid="19" grpId="0" animBg="1"/>
      <p:bldP spid="20" grpId="0" animBg="1"/>
      <p:bldP spid="23" grpId="0" animBg="1"/>
      <p:bldP spid="24" grpId="0" animBg="1"/>
      <p:bldP spid="30" grpId="0" animBg="1"/>
      <p:bldP spid="31" grpId="0"/>
      <p:bldP spid="32"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0" y="0"/>
            <a:ext cx="9143074" cy="587744"/>
            <a:chOff x="0" y="13335"/>
            <a:chExt cx="9144218" cy="587744"/>
          </a:xfrm>
        </p:grpSpPr>
        <mc:AlternateContent xmlns:mc="http://schemas.openxmlformats.org/markup-compatibility/2006" xmlns:a14="http://schemas.microsoft.com/office/drawing/2010/main">
          <mc:Choice Requires="a14">
            <p:sp>
              <p:nvSpPr>
                <p:cNvPr id="3" name="TextBox 32"/>
                <p:cNvSpPr txBox="1"/>
                <p:nvPr/>
              </p:nvSpPr>
              <p:spPr>
                <a:xfrm>
                  <a:off x="0" y="13335"/>
                  <a:ext cx="9144000" cy="584775"/>
                </a:xfrm>
                <a:prstGeom prst="rect">
                  <a:avLst/>
                </a:prstGeom>
                <a:ln>
                  <a:noFill/>
                </a:ln>
              </p:spPr>
              <p:style>
                <a:lnRef idx="2">
                  <a:schemeClr val="dk1">
                    <a:shade val="50000"/>
                  </a:schemeClr>
                </a:lnRef>
                <a:fillRef idx="1">
                  <a:schemeClr val="dk1"/>
                </a:fillRef>
                <a:effectRef idx="0">
                  <a:schemeClr val="dk1"/>
                </a:effectRef>
                <a:fontRef idx="minor">
                  <a:schemeClr val="lt1"/>
                </a:fontRef>
              </p:style>
              <p:txBody>
                <a:bodyPr wrap="square" lIns="324000" rtlCol="0">
                  <a:sp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r>
                    <a:rPr lang="en-GB" sz="3200" dirty="0"/>
                    <a:t>Mixed Numbers </a:t>
                  </a:r>
                  <a14:m>
                    <m:oMath xmlns:m="http://schemas.openxmlformats.org/officeDocument/2006/math">
                      <m:r>
                        <a:rPr lang="en-GB" sz="3200" i="1" smtClean="0">
                          <a:latin typeface="Cambria Math"/>
                          <a:ea typeface="Cambria Math"/>
                        </a:rPr>
                        <m:t>⇔</m:t>
                      </m:r>
                    </m:oMath>
                  </a14:m>
                  <a:r>
                    <a:rPr lang="en-GB" sz="3200" dirty="0"/>
                    <a:t> Improper Fractions</a:t>
                  </a:r>
                </a:p>
              </p:txBody>
            </p:sp>
          </mc:Choice>
          <mc:Fallback xmlns="">
            <p:sp>
              <p:nvSpPr>
                <p:cNvPr id="3" name="TextBox 32"/>
                <p:cNvSpPr txBox="1">
                  <a:spLocks noRot="1" noChangeAspect="1" noMove="1" noResize="1" noEditPoints="1" noAdjustHandles="1" noChangeArrowheads="1" noChangeShapeType="1" noTextEdit="1"/>
                </p:cNvSpPr>
                <p:nvPr/>
              </p:nvSpPr>
              <p:spPr>
                <a:xfrm>
                  <a:off x="0" y="13335"/>
                  <a:ext cx="9144000" cy="584775"/>
                </a:xfrm>
                <a:prstGeom prst="rect">
                  <a:avLst/>
                </a:prstGeom>
                <a:blipFill rotWithShape="1">
                  <a:blip r:embed="rId2"/>
                  <a:stretch>
                    <a:fillRect t="-12500" b="-34375"/>
                  </a:stretch>
                </a:blipFill>
                <a:ln>
                  <a:noFill/>
                </a:ln>
              </p:spPr>
              <p:txBody>
                <a:bodyPr/>
                <a:lstStyle/>
                <a:p>
                  <a:r>
                    <a:rPr lang="en-GB">
                      <a:noFill/>
                    </a:rPr>
                    <a:t> </a:t>
                  </a:r>
                </a:p>
              </p:txBody>
            </p:sp>
          </mc:Fallback>
        </mc:AlternateContent>
        <p:cxnSp>
          <p:nvCxnSpPr>
            <p:cNvPr id="4" name="Straight Connector 3"/>
            <p:cNvCxnSpPr/>
            <p:nvPr/>
          </p:nvCxnSpPr>
          <p:spPr>
            <a:xfrm>
              <a:off x="218" y="601079"/>
              <a:ext cx="9144000" cy="0"/>
            </a:xfrm>
            <a:prstGeom prst="line">
              <a:avLst/>
            </a:prstGeom>
            <a:effectLst/>
          </p:spPr>
          <p:style>
            <a:lnRef idx="3">
              <a:schemeClr val="accent3"/>
            </a:lnRef>
            <a:fillRef idx="0">
              <a:schemeClr val="accent3"/>
            </a:fillRef>
            <a:effectRef idx="2">
              <a:schemeClr val="accent3"/>
            </a:effectRef>
            <a:fontRef idx="minor">
              <a:schemeClr val="tx1"/>
            </a:fontRef>
          </p:style>
        </p:cxnSp>
      </p:grpSp>
      <mc:AlternateContent xmlns:mc="http://schemas.openxmlformats.org/markup-compatibility/2006" xmlns:a14="http://schemas.microsoft.com/office/drawing/2010/main">
        <mc:Choice Requires="a14">
          <p:sp>
            <p:nvSpPr>
              <p:cNvPr id="5" name="TextBox 4"/>
              <p:cNvSpPr txBox="1"/>
              <p:nvPr/>
            </p:nvSpPr>
            <p:spPr>
              <a:xfrm>
                <a:off x="755576" y="1118919"/>
                <a:ext cx="2880320" cy="5035225"/>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f>
                        <m:fPr>
                          <m:ctrlPr>
                            <a:rPr lang="en-GB" sz="2400" b="0" i="1" smtClean="0">
                              <a:latin typeface="Cambria Math" panose="02040503050406030204" pitchFamily="18" charset="0"/>
                            </a:rPr>
                          </m:ctrlPr>
                        </m:fPr>
                        <m:num>
                          <m:r>
                            <a:rPr lang="en-GB" sz="2400" b="0" i="1" smtClean="0">
                              <a:latin typeface="Cambria Math"/>
                            </a:rPr>
                            <m:t>14</m:t>
                          </m:r>
                        </m:num>
                        <m:den>
                          <m:r>
                            <a:rPr lang="en-GB" sz="2400" b="0" i="1" smtClean="0">
                              <a:latin typeface="Cambria Math"/>
                            </a:rPr>
                            <m:t>5</m:t>
                          </m:r>
                        </m:den>
                      </m:f>
                      <m:r>
                        <a:rPr lang="en-GB" sz="2400" b="0" i="1" smtClean="0">
                          <a:latin typeface="Cambria Math"/>
                        </a:rPr>
                        <m:t> ⇒   2</m:t>
                      </m:r>
                      <m:f>
                        <m:fPr>
                          <m:ctrlPr>
                            <a:rPr lang="en-GB" sz="2400" b="0" i="1" smtClean="0">
                              <a:latin typeface="Cambria Math" panose="02040503050406030204" pitchFamily="18" charset="0"/>
                            </a:rPr>
                          </m:ctrlPr>
                        </m:fPr>
                        <m:num>
                          <m:r>
                            <a:rPr lang="en-GB" sz="2400" b="0" i="1" smtClean="0">
                              <a:latin typeface="Cambria Math"/>
                            </a:rPr>
                            <m:t>4</m:t>
                          </m:r>
                        </m:num>
                        <m:den>
                          <m:r>
                            <a:rPr lang="en-GB" sz="2400" b="0" i="1" smtClean="0">
                              <a:latin typeface="Cambria Math"/>
                            </a:rPr>
                            <m:t>5</m:t>
                          </m:r>
                        </m:den>
                      </m:f>
                    </m:oMath>
                  </m:oMathPara>
                </a14:m>
                <a:endParaRPr lang="en-GB" sz="2400" dirty="0"/>
              </a:p>
              <a:p>
                <a:endParaRPr lang="en-GB" sz="2400" dirty="0"/>
              </a:p>
              <a:p>
                <a:pPr/>
                <a14:m>
                  <m:oMathPara xmlns:m="http://schemas.openxmlformats.org/officeDocument/2006/math">
                    <m:oMathParaPr>
                      <m:jc m:val="centerGroup"/>
                    </m:oMathParaPr>
                    <m:oMath xmlns:m="http://schemas.openxmlformats.org/officeDocument/2006/math">
                      <m:f>
                        <m:fPr>
                          <m:ctrlPr>
                            <a:rPr lang="en-GB" sz="2400" b="0" i="1" smtClean="0">
                              <a:latin typeface="Cambria Math" panose="02040503050406030204" pitchFamily="18" charset="0"/>
                            </a:rPr>
                          </m:ctrlPr>
                        </m:fPr>
                        <m:num>
                          <m:r>
                            <a:rPr lang="en-GB" sz="2400" b="0" i="1" smtClean="0">
                              <a:latin typeface="Cambria Math"/>
                            </a:rPr>
                            <m:t>17</m:t>
                          </m:r>
                        </m:num>
                        <m:den>
                          <m:r>
                            <a:rPr lang="en-GB" sz="2400" b="0" i="1" smtClean="0">
                              <a:latin typeface="Cambria Math"/>
                            </a:rPr>
                            <m:t>3</m:t>
                          </m:r>
                        </m:den>
                      </m:f>
                      <m:r>
                        <a:rPr lang="en-GB" sz="2400" b="0" i="1" smtClean="0">
                          <a:latin typeface="Cambria Math"/>
                        </a:rPr>
                        <m:t>  ⇒  5</m:t>
                      </m:r>
                      <m:f>
                        <m:fPr>
                          <m:ctrlPr>
                            <a:rPr lang="en-GB" sz="2400" b="0" i="1" smtClean="0">
                              <a:latin typeface="Cambria Math" panose="02040503050406030204" pitchFamily="18" charset="0"/>
                            </a:rPr>
                          </m:ctrlPr>
                        </m:fPr>
                        <m:num>
                          <m:r>
                            <a:rPr lang="en-GB" sz="2400" b="0" i="1" smtClean="0">
                              <a:latin typeface="Cambria Math"/>
                            </a:rPr>
                            <m:t>2</m:t>
                          </m:r>
                        </m:num>
                        <m:den>
                          <m:r>
                            <a:rPr lang="en-GB" sz="2400" b="0" i="1" smtClean="0">
                              <a:latin typeface="Cambria Math"/>
                            </a:rPr>
                            <m:t>3</m:t>
                          </m:r>
                        </m:den>
                      </m:f>
                    </m:oMath>
                  </m:oMathPara>
                </a14:m>
                <a:endParaRPr lang="en-GB" sz="2400" dirty="0"/>
              </a:p>
              <a:p>
                <a:endParaRPr lang="en-GB" sz="2400" dirty="0"/>
              </a:p>
              <a:p>
                <a:pPr/>
                <a14:m>
                  <m:oMathPara xmlns:m="http://schemas.openxmlformats.org/officeDocument/2006/math">
                    <m:oMathParaPr>
                      <m:jc m:val="centerGroup"/>
                    </m:oMathParaPr>
                    <m:oMath xmlns:m="http://schemas.openxmlformats.org/officeDocument/2006/math">
                      <m:f>
                        <m:fPr>
                          <m:ctrlPr>
                            <a:rPr lang="en-GB" sz="2400" b="0" i="1" smtClean="0">
                              <a:latin typeface="Cambria Math" panose="02040503050406030204" pitchFamily="18" charset="0"/>
                            </a:rPr>
                          </m:ctrlPr>
                        </m:fPr>
                        <m:num>
                          <m:r>
                            <a:rPr lang="en-GB" sz="2400" b="0" i="1" smtClean="0">
                              <a:latin typeface="Cambria Math"/>
                            </a:rPr>
                            <m:t>13</m:t>
                          </m:r>
                        </m:num>
                        <m:den>
                          <m:r>
                            <a:rPr lang="en-GB" sz="2400" b="0" i="1" smtClean="0">
                              <a:latin typeface="Cambria Math"/>
                            </a:rPr>
                            <m:t>2</m:t>
                          </m:r>
                        </m:den>
                      </m:f>
                      <m:r>
                        <a:rPr lang="en-GB" sz="2400" b="0" i="1" smtClean="0">
                          <a:latin typeface="Cambria Math"/>
                        </a:rPr>
                        <m:t>  ⇒   6</m:t>
                      </m:r>
                      <m:f>
                        <m:fPr>
                          <m:ctrlPr>
                            <a:rPr lang="en-GB" sz="2400" b="0" i="1" smtClean="0">
                              <a:latin typeface="Cambria Math" panose="02040503050406030204" pitchFamily="18" charset="0"/>
                            </a:rPr>
                          </m:ctrlPr>
                        </m:fPr>
                        <m:num>
                          <m:r>
                            <a:rPr lang="en-GB" sz="2400" b="0" i="1" smtClean="0">
                              <a:latin typeface="Cambria Math"/>
                            </a:rPr>
                            <m:t>1</m:t>
                          </m:r>
                        </m:num>
                        <m:den>
                          <m:r>
                            <a:rPr lang="en-GB" sz="2400" b="0" i="1" smtClean="0">
                              <a:latin typeface="Cambria Math"/>
                            </a:rPr>
                            <m:t>2</m:t>
                          </m:r>
                        </m:den>
                      </m:f>
                    </m:oMath>
                  </m:oMathPara>
                </a14:m>
                <a:endParaRPr lang="en-GB" sz="2400" dirty="0"/>
              </a:p>
              <a:p>
                <a:endParaRPr lang="en-GB" sz="2400" dirty="0"/>
              </a:p>
              <a:p>
                <a:pPr/>
                <a14:m>
                  <m:oMathPara xmlns:m="http://schemas.openxmlformats.org/officeDocument/2006/math">
                    <m:oMathParaPr>
                      <m:jc m:val="centerGroup"/>
                    </m:oMathParaPr>
                    <m:oMath xmlns:m="http://schemas.openxmlformats.org/officeDocument/2006/math">
                      <m:f>
                        <m:fPr>
                          <m:ctrlPr>
                            <a:rPr lang="en-GB" sz="2400" b="0" i="1" smtClean="0">
                              <a:latin typeface="Cambria Math" panose="02040503050406030204" pitchFamily="18" charset="0"/>
                            </a:rPr>
                          </m:ctrlPr>
                        </m:fPr>
                        <m:num>
                          <m:r>
                            <a:rPr lang="en-GB" sz="2400" b="0" i="1" smtClean="0">
                              <a:latin typeface="Cambria Math"/>
                            </a:rPr>
                            <m:t>24</m:t>
                          </m:r>
                        </m:num>
                        <m:den>
                          <m:r>
                            <a:rPr lang="en-GB" sz="2400" b="0" i="1" smtClean="0">
                              <a:latin typeface="Cambria Math"/>
                            </a:rPr>
                            <m:t>7</m:t>
                          </m:r>
                        </m:den>
                      </m:f>
                      <m:r>
                        <a:rPr lang="en-GB" sz="2400" b="0" i="1" smtClean="0">
                          <a:latin typeface="Cambria Math"/>
                        </a:rPr>
                        <m:t>   ⇒    3</m:t>
                      </m:r>
                      <m:f>
                        <m:fPr>
                          <m:ctrlPr>
                            <a:rPr lang="en-GB" sz="2400" b="0" i="1" smtClean="0">
                              <a:latin typeface="Cambria Math" panose="02040503050406030204" pitchFamily="18" charset="0"/>
                            </a:rPr>
                          </m:ctrlPr>
                        </m:fPr>
                        <m:num>
                          <m:r>
                            <a:rPr lang="en-GB" sz="2400" b="0" i="1" smtClean="0">
                              <a:latin typeface="Cambria Math"/>
                            </a:rPr>
                            <m:t>3</m:t>
                          </m:r>
                        </m:num>
                        <m:den>
                          <m:r>
                            <a:rPr lang="en-GB" sz="2400" b="0" i="1" smtClean="0">
                              <a:latin typeface="Cambria Math"/>
                            </a:rPr>
                            <m:t>7</m:t>
                          </m:r>
                        </m:den>
                      </m:f>
                    </m:oMath>
                  </m:oMathPara>
                </a14:m>
                <a:endParaRPr lang="en-GB" sz="2400" dirty="0"/>
              </a:p>
              <a:p>
                <a:endParaRPr lang="en-GB" sz="2400" dirty="0"/>
              </a:p>
              <a:p>
                <a:pPr/>
                <a14:m>
                  <m:oMathPara xmlns:m="http://schemas.openxmlformats.org/officeDocument/2006/math">
                    <m:oMathParaPr>
                      <m:jc m:val="centerGroup"/>
                    </m:oMathParaPr>
                    <m:oMath xmlns:m="http://schemas.openxmlformats.org/officeDocument/2006/math">
                      <m:f>
                        <m:fPr>
                          <m:ctrlPr>
                            <a:rPr lang="en-GB" sz="2400" b="0" i="1" smtClean="0">
                              <a:latin typeface="Cambria Math" panose="02040503050406030204" pitchFamily="18" charset="0"/>
                            </a:rPr>
                          </m:ctrlPr>
                        </m:fPr>
                        <m:num>
                          <m:r>
                            <a:rPr lang="en-GB" sz="2400" b="0" i="1" smtClean="0">
                              <a:latin typeface="Cambria Math"/>
                            </a:rPr>
                            <m:t>41</m:t>
                          </m:r>
                        </m:num>
                        <m:den>
                          <m:r>
                            <a:rPr lang="en-GB" sz="2400" b="0" i="1" smtClean="0">
                              <a:latin typeface="Cambria Math"/>
                            </a:rPr>
                            <m:t>10</m:t>
                          </m:r>
                        </m:den>
                      </m:f>
                      <m:r>
                        <a:rPr lang="en-GB" sz="2400" b="0" i="1" smtClean="0">
                          <a:latin typeface="Cambria Math"/>
                        </a:rPr>
                        <m:t>  ⇒   4</m:t>
                      </m:r>
                      <m:f>
                        <m:fPr>
                          <m:ctrlPr>
                            <a:rPr lang="en-GB" sz="2400" b="0" i="1" smtClean="0">
                              <a:latin typeface="Cambria Math" panose="02040503050406030204" pitchFamily="18" charset="0"/>
                            </a:rPr>
                          </m:ctrlPr>
                        </m:fPr>
                        <m:num>
                          <m:r>
                            <a:rPr lang="en-GB" sz="2400" b="0" i="1" smtClean="0">
                              <a:latin typeface="Cambria Math"/>
                            </a:rPr>
                            <m:t>1</m:t>
                          </m:r>
                        </m:num>
                        <m:den>
                          <m:r>
                            <a:rPr lang="en-GB" sz="2400" b="0" i="1" smtClean="0">
                              <a:latin typeface="Cambria Math"/>
                            </a:rPr>
                            <m:t>10</m:t>
                          </m:r>
                        </m:den>
                      </m:f>
                    </m:oMath>
                  </m:oMathPara>
                </a14:m>
                <a:endParaRPr lang="en-GB" sz="2400" dirty="0"/>
              </a:p>
            </p:txBody>
          </p:sp>
        </mc:Choice>
        <mc:Fallback xmlns="">
          <p:sp>
            <p:nvSpPr>
              <p:cNvPr id="5" name="TextBox 4"/>
              <p:cNvSpPr txBox="1">
                <a:spLocks noRot="1" noChangeAspect="1" noMove="1" noResize="1" noEditPoints="1" noAdjustHandles="1" noChangeArrowheads="1" noChangeShapeType="1" noTextEdit="1"/>
              </p:cNvSpPr>
              <p:nvPr/>
            </p:nvSpPr>
            <p:spPr>
              <a:xfrm>
                <a:off x="755576" y="1118919"/>
                <a:ext cx="2880320" cy="5035225"/>
              </a:xfrm>
              <a:prstGeom prst="rect">
                <a:avLst/>
              </a:prstGeom>
              <a:blipFill rotWithShape="1">
                <a:blip r:embed="rId3"/>
                <a:stretch>
                  <a:fillRect/>
                </a:stretch>
              </a:blipFill>
            </p:spPr>
            <p:txBody>
              <a:bodyPr/>
              <a:lstStyle/>
              <a:p>
                <a:r>
                  <a:rPr lang="en-GB">
                    <a:noFill/>
                  </a:rPr>
                  <a:t> </a:t>
                </a:r>
              </a:p>
            </p:txBody>
          </p:sp>
        </mc:Fallback>
      </mc:AlternateContent>
      <p:cxnSp>
        <p:nvCxnSpPr>
          <p:cNvPr id="7" name="Straight Connector 6"/>
          <p:cNvCxnSpPr/>
          <p:nvPr/>
        </p:nvCxnSpPr>
        <p:spPr>
          <a:xfrm>
            <a:off x="4283968" y="1008239"/>
            <a:ext cx="0" cy="5256584"/>
          </a:xfrm>
          <a:prstGeom prst="line">
            <a:avLst/>
          </a:prstGeom>
        </p:spPr>
        <p:style>
          <a:lnRef idx="1">
            <a:schemeClr val="dk1"/>
          </a:lnRef>
          <a:fillRef idx="0">
            <a:schemeClr val="dk1"/>
          </a:fillRef>
          <a:effectRef idx="0">
            <a:schemeClr val="dk1"/>
          </a:effectRef>
          <a:fontRef idx="minor">
            <a:schemeClr val="tx1"/>
          </a:fontRef>
        </p:style>
      </p:cxnSp>
      <mc:AlternateContent xmlns:mc="http://schemas.openxmlformats.org/markup-compatibility/2006" xmlns:a14="http://schemas.microsoft.com/office/drawing/2010/main">
        <mc:Choice Requires="a14">
          <p:sp>
            <p:nvSpPr>
              <p:cNvPr id="8" name="TextBox 7"/>
              <p:cNvSpPr txBox="1"/>
              <p:nvPr/>
            </p:nvSpPr>
            <p:spPr>
              <a:xfrm>
                <a:off x="4578179" y="1412775"/>
                <a:ext cx="3528392" cy="5042727"/>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GB" sz="2400" b="0" i="1" smtClean="0">
                          <a:latin typeface="Cambria Math"/>
                        </a:rPr>
                        <m:t>4</m:t>
                      </m:r>
                      <m:f>
                        <m:fPr>
                          <m:ctrlPr>
                            <a:rPr lang="en-GB" sz="2400" b="0" i="1" smtClean="0">
                              <a:latin typeface="Cambria Math" panose="02040503050406030204" pitchFamily="18" charset="0"/>
                            </a:rPr>
                          </m:ctrlPr>
                        </m:fPr>
                        <m:num>
                          <m:r>
                            <a:rPr lang="en-GB" sz="2400" b="0" i="1" smtClean="0">
                              <a:latin typeface="Cambria Math"/>
                            </a:rPr>
                            <m:t>1</m:t>
                          </m:r>
                        </m:num>
                        <m:den>
                          <m:r>
                            <a:rPr lang="en-GB" sz="2400" b="0" i="1" smtClean="0">
                              <a:latin typeface="Cambria Math"/>
                            </a:rPr>
                            <m:t>3</m:t>
                          </m:r>
                        </m:den>
                      </m:f>
                      <m:r>
                        <a:rPr lang="en-GB" sz="2400" b="0" i="1" smtClean="0">
                          <a:latin typeface="Cambria Math"/>
                        </a:rPr>
                        <m:t>  ⇒   </m:t>
                      </m:r>
                      <m:f>
                        <m:fPr>
                          <m:ctrlPr>
                            <a:rPr lang="en-GB" sz="2400" b="0" i="1" smtClean="0">
                              <a:latin typeface="Cambria Math" panose="02040503050406030204" pitchFamily="18" charset="0"/>
                            </a:rPr>
                          </m:ctrlPr>
                        </m:fPr>
                        <m:num>
                          <m:r>
                            <a:rPr lang="en-GB" sz="2400" b="0" i="1" smtClean="0">
                              <a:latin typeface="Cambria Math"/>
                            </a:rPr>
                            <m:t>13</m:t>
                          </m:r>
                        </m:num>
                        <m:den>
                          <m:r>
                            <a:rPr lang="en-GB" sz="2400" b="0" i="1" smtClean="0">
                              <a:latin typeface="Cambria Math"/>
                            </a:rPr>
                            <m:t>3</m:t>
                          </m:r>
                        </m:den>
                      </m:f>
                    </m:oMath>
                  </m:oMathPara>
                </a14:m>
                <a:endParaRPr lang="en-GB" sz="2400" dirty="0"/>
              </a:p>
              <a:p>
                <a:endParaRPr lang="en-GB" sz="2400" dirty="0"/>
              </a:p>
              <a:p>
                <a:pPr/>
                <a14:m>
                  <m:oMathPara xmlns:m="http://schemas.openxmlformats.org/officeDocument/2006/math">
                    <m:oMathParaPr>
                      <m:jc m:val="centerGroup"/>
                    </m:oMathParaPr>
                    <m:oMath xmlns:m="http://schemas.openxmlformats.org/officeDocument/2006/math">
                      <m:r>
                        <a:rPr lang="en-GB" sz="2400" b="0" i="1" smtClean="0">
                          <a:latin typeface="Cambria Math"/>
                        </a:rPr>
                        <m:t>2</m:t>
                      </m:r>
                      <m:f>
                        <m:fPr>
                          <m:ctrlPr>
                            <a:rPr lang="en-GB" sz="2400" b="0" i="1" smtClean="0">
                              <a:latin typeface="Cambria Math" panose="02040503050406030204" pitchFamily="18" charset="0"/>
                            </a:rPr>
                          </m:ctrlPr>
                        </m:fPr>
                        <m:num>
                          <m:r>
                            <a:rPr lang="en-GB" sz="2400" b="0" i="1" smtClean="0">
                              <a:latin typeface="Cambria Math"/>
                            </a:rPr>
                            <m:t>3</m:t>
                          </m:r>
                        </m:num>
                        <m:den>
                          <m:r>
                            <a:rPr lang="en-GB" sz="2400" b="0" i="1" smtClean="0">
                              <a:latin typeface="Cambria Math"/>
                            </a:rPr>
                            <m:t>5</m:t>
                          </m:r>
                        </m:den>
                      </m:f>
                      <m:r>
                        <a:rPr lang="en-GB" sz="2400" b="0" i="1" smtClean="0">
                          <a:latin typeface="Cambria Math"/>
                        </a:rPr>
                        <m:t>   ⇒   </m:t>
                      </m:r>
                      <m:f>
                        <m:fPr>
                          <m:ctrlPr>
                            <a:rPr lang="en-GB" sz="2400" b="0" i="1" smtClean="0">
                              <a:latin typeface="Cambria Math" panose="02040503050406030204" pitchFamily="18" charset="0"/>
                            </a:rPr>
                          </m:ctrlPr>
                        </m:fPr>
                        <m:num>
                          <m:r>
                            <a:rPr lang="en-GB" sz="2400" b="0" i="1" smtClean="0">
                              <a:latin typeface="Cambria Math"/>
                            </a:rPr>
                            <m:t>13</m:t>
                          </m:r>
                        </m:num>
                        <m:den>
                          <m:r>
                            <a:rPr lang="en-GB" sz="2400" b="0" i="1" smtClean="0">
                              <a:latin typeface="Cambria Math"/>
                            </a:rPr>
                            <m:t>5</m:t>
                          </m:r>
                        </m:den>
                      </m:f>
                    </m:oMath>
                  </m:oMathPara>
                </a14:m>
                <a:endParaRPr lang="en-GB" sz="2400" dirty="0"/>
              </a:p>
              <a:p>
                <a:endParaRPr lang="en-GB" sz="2400" dirty="0"/>
              </a:p>
              <a:p>
                <a:pPr/>
                <a14:m>
                  <m:oMathPara xmlns:m="http://schemas.openxmlformats.org/officeDocument/2006/math">
                    <m:oMathParaPr>
                      <m:jc m:val="centerGroup"/>
                    </m:oMathParaPr>
                    <m:oMath xmlns:m="http://schemas.openxmlformats.org/officeDocument/2006/math">
                      <m:r>
                        <a:rPr lang="en-GB" sz="2400" b="0" i="1" smtClean="0">
                          <a:latin typeface="Cambria Math"/>
                        </a:rPr>
                        <m:t>7</m:t>
                      </m:r>
                      <m:f>
                        <m:fPr>
                          <m:ctrlPr>
                            <a:rPr lang="en-GB" sz="2400" b="0" i="1" smtClean="0">
                              <a:latin typeface="Cambria Math" panose="02040503050406030204" pitchFamily="18" charset="0"/>
                            </a:rPr>
                          </m:ctrlPr>
                        </m:fPr>
                        <m:num>
                          <m:r>
                            <a:rPr lang="en-GB" sz="2400" b="0" i="1" smtClean="0">
                              <a:latin typeface="Cambria Math"/>
                            </a:rPr>
                            <m:t>1</m:t>
                          </m:r>
                        </m:num>
                        <m:den>
                          <m:r>
                            <a:rPr lang="en-GB" sz="2400" b="0" i="1" smtClean="0">
                              <a:latin typeface="Cambria Math"/>
                            </a:rPr>
                            <m:t>2</m:t>
                          </m:r>
                        </m:den>
                      </m:f>
                      <m:r>
                        <a:rPr lang="en-GB" sz="2400" b="0" i="1" smtClean="0">
                          <a:latin typeface="Cambria Math"/>
                        </a:rPr>
                        <m:t>  ⇒  </m:t>
                      </m:r>
                      <m:f>
                        <m:fPr>
                          <m:ctrlPr>
                            <a:rPr lang="en-GB" sz="2400" b="0" i="1" smtClean="0">
                              <a:latin typeface="Cambria Math" panose="02040503050406030204" pitchFamily="18" charset="0"/>
                            </a:rPr>
                          </m:ctrlPr>
                        </m:fPr>
                        <m:num>
                          <m:r>
                            <a:rPr lang="en-GB" sz="2400" b="0" i="1" smtClean="0">
                              <a:latin typeface="Cambria Math"/>
                            </a:rPr>
                            <m:t>15</m:t>
                          </m:r>
                        </m:num>
                        <m:den>
                          <m:r>
                            <a:rPr lang="en-GB" sz="2400" b="0" i="1" smtClean="0">
                              <a:latin typeface="Cambria Math"/>
                            </a:rPr>
                            <m:t>2</m:t>
                          </m:r>
                        </m:den>
                      </m:f>
                    </m:oMath>
                  </m:oMathPara>
                </a14:m>
                <a:endParaRPr lang="en-GB" sz="2400" dirty="0"/>
              </a:p>
              <a:p>
                <a:endParaRPr lang="en-GB" sz="2400" dirty="0"/>
              </a:p>
              <a:p>
                <a:pPr/>
                <a14:m>
                  <m:oMathPara xmlns:m="http://schemas.openxmlformats.org/officeDocument/2006/math">
                    <m:oMathParaPr>
                      <m:jc m:val="centerGroup"/>
                    </m:oMathParaPr>
                    <m:oMath xmlns:m="http://schemas.openxmlformats.org/officeDocument/2006/math">
                      <m:r>
                        <a:rPr lang="en-GB" sz="2400" b="0" i="1" smtClean="0">
                          <a:latin typeface="Cambria Math"/>
                        </a:rPr>
                        <m:t>8</m:t>
                      </m:r>
                      <m:f>
                        <m:fPr>
                          <m:ctrlPr>
                            <a:rPr lang="en-GB" sz="2400" b="0" i="1" smtClean="0">
                              <a:latin typeface="Cambria Math" panose="02040503050406030204" pitchFamily="18" charset="0"/>
                            </a:rPr>
                          </m:ctrlPr>
                        </m:fPr>
                        <m:num>
                          <m:r>
                            <a:rPr lang="en-GB" sz="2400" b="0" i="1" smtClean="0">
                              <a:latin typeface="Cambria Math"/>
                            </a:rPr>
                            <m:t>2</m:t>
                          </m:r>
                        </m:num>
                        <m:den>
                          <m:r>
                            <a:rPr lang="en-GB" sz="2400" b="0" i="1" smtClean="0">
                              <a:latin typeface="Cambria Math"/>
                            </a:rPr>
                            <m:t>3</m:t>
                          </m:r>
                        </m:den>
                      </m:f>
                      <m:r>
                        <a:rPr lang="en-GB" sz="2400" b="0" i="1" smtClean="0">
                          <a:latin typeface="Cambria Math"/>
                        </a:rPr>
                        <m:t>  ⇒ </m:t>
                      </m:r>
                      <m:f>
                        <m:fPr>
                          <m:ctrlPr>
                            <a:rPr lang="en-GB" sz="2400" b="0" i="1" smtClean="0">
                              <a:latin typeface="Cambria Math" panose="02040503050406030204" pitchFamily="18" charset="0"/>
                            </a:rPr>
                          </m:ctrlPr>
                        </m:fPr>
                        <m:num>
                          <m:r>
                            <a:rPr lang="en-GB" sz="2400" b="0" i="1" smtClean="0">
                              <a:latin typeface="Cambria Math"/>
                            </a:rPr>
                            <m:t>26</m:t>
                          </m:r>
                        </m:num>
                        <m:den>
                          <m:r>
                            <a:rPr lang="en-GB" sz="2400" b="0" i="1" smtClean="0">
                              <a:latin typeface="Cambria Math"/>
                            </a:rPr>
                            <m:t>3</m:t>
                          </m:r>
                        </m:den>
                      </m:f>
                    </m:oMath>
                  </m:oMathPara>
                </a14:m>
                <a:endParaRPr lang="en-GB" sz="2400" b="0" dirty="0"/>
              </a:p>
              <a:p>
                <a:endParaRPr lang="en-GB" sz="2400" dirty="0"/>
              </a:p>
              <a:p>
                <a:pPr/>
                <a14:m>
                  <m:oMathPara xmlns:m="http://schemas.openxmlformats.org/officeDocument/2006/math">
                    <m:oMathParaPr>
                      <m:jc m:val="centerGroup"/>
                    </m:oMathParaPr>
                    <m:oMath xmlns:m="http://schemas.openxmlformats.org/officeDocument/2006/math">
                      <m:r>
                        <a:rPr lang="en-GB" sz="2400" b="0" i="1" smtClean="0">
                          <a:latin typeface="Cambria Math"/>
                        </a:rPr>
                        <m:t>11</m:t>
                      </m:r>
                      <m:f>
                        <m:fPr>
                          <m:ctrlPr>
                            <a:rPr lang="en-GB" sz="2400" b="0" i="1" smtClean="0">
                              <a:latin typeface="Cambria Math" panose="02040503050406030204" pitchFamily="18" charset="0"/>
                            </a:rPr>
                          </m:ctrlPr>
                        </m:fPr>
                        <m:num>
                          <m:r>
                            <a:rPr lang="en-GB" sz="2400" b="0" i="1" smtClean="0">
                              <a:latin typeface="Cambria Math"/>
                            </a:rPr>
                            <m:t>6</m:t>
                          </m:r>
                        </m:num>
                        <m:den>
                          <m:r>
                            <a:rPr lang="en-GB" sz="2400" b="0" i="1" smtClean="0">
                              <a:latin typeface="Cambria Math"/>
                            </a:rPr>
                            <m:t>7</m:t>
                          </m:r>
                        </m:den>
                      </m:f>
                      <m:r>
                        <a:rPr lang="en-GB" sz="2400" b="0" i="1" smtClean="0">
                          <a:latin typeface="Cambria Math"/>
                        </a:rPr>
                        <m:t> ⇒ </m:t>
                      </m:r>
                      <m:f>
                        <m:fPr>
                          <m:ctrlPr>
                            <a:rPr lang="en-GB" sz="2400" b="0" i="1" smtClean="0">
                              <a:latin typeface="Cambria Math" panose="02040503050406030204" pitchFamily="18" charset="0"/>
                            </a:rPr>
                          </m:ctrlPr>
                        </m:fPr>
                        <m:num>
                          <m:r>
                            <a:rPr lang="en-GB" sz="2400" b="0" i="1" smtClean="0">
                              <a:latin typeface="Cambria Math"/>
                            </a:rPr>
                            <m:t>83</m:t>
                          </m:r>
                        </m:num>
                        <m:den>
                          <m:r>
                            <a:rPr lang="en-GB" sz="2400" b="0" i="1" smtClean="0">
                              <a:latin typeface="Cambria Math"/>
                            </a:rPr>
                            <m:t>7</m:t>
                          </m:r>
                        </m:den>
                      </m:f>
                    </m:oMath>
                  </m:oMathPara>
                </a14:m>
                <a:endParaRPr lang="en-GB" sz="2400" dirty="0"/>
              </a:p>
            </p:txBody>
          </p:sp>
        </mc:Choice>
        <mc:Fallback xmlns="">
          <p:sp>
            <p:nvSpPr>
              <p:cNvPr id="8" name="TextBox 7"/>
              <p:cNvSpPr txBox="1">
                <a:spLocks noRot="1" noChangeAspect="1" noMove="1" noResize="1" noEditPoints="1" noAdjustHandles="1" noChangeArrowheads="1" noChangeShapeType="1" noTextEdit="1"/>
              </p:cNvSpPr>
              <p:nvPr/>
            </p:nvSpPr>
            <p:spPr>
              <a:xfrm>
                <a:off x="4578179" y="1412775"/>
                <a:ext cx="3528392" cy="5042727"/>
              </a:xfrm>
              <a:prstGeom prst="rect">
                <a:avLst/>
              </a:prstGeom>
              <a:blipFill rotWithShape="1">
                <a:blip r:embed="rId4"/>
                <a:stretch>
                  <a:fillRect/>
                </a:stretch>
              </a:blipFill>
            </p:spPr>
            <p:txBody>
              <a:bodyPr/>
              <a:lstStyle/>
              <a:p>
                <a:r>
                  <a:rPr lang="en-GB">
                    <a:noFill/>
                  </a:rPr>
                  <a:t> </a:t>
                </a:r>
              </a:p>
            </p:txBody>
          </p:sp>
        </mc:Fallback>
      </mc:AlternateContent>
      <p:sp>
        <p:nvSpPr>
          <p:cNvPr id="9" name="TextBox 8"/>
          <p:cNvSpPr txBox="1"/>
          <p:nvPr/>
        </p:nvSpPr>
        <p:spPr>
          <a:xfrm>
            <a:off x="6228184" y="764704"/>
            <a:ext cx="2592288" cy="584775"/>
          </a:xfrm>
          <a:prstGeom prst="rect">
            <a:avLst/>
          </a:prstGeom>
          <a:noFill/>
        </p:spPr>
        <p:txBody>
          <a:bodyPr wrap="square" rtlCol="0">
            <a:spAutoFit/>
          </a:bodyPr>
          <a:lstStyle/>
          <a:p>
            <a:r>
              <a:rPr lang="en-GB" sz="1600" dirty="0"/>
              <a:t>How many thirds does the 4 wholes give you?</a:t>
            </a:r>
          </a:p>
        </p:txBody>
      </p:sp>
      <p:cxnSp>
        <p:nvCxnSpPr>
          <p:cNvPr id="11" name="Straight Arrow Connector 10"/>
          <p:cNvCxnSpPr/>
          <p:nvPr/>
        </p:nvCxnSpPr>
        <p:spPr>
          <a:xfrm flipH="1">
            <a:off x="7221415" y="1349479"/>
            <a:ext cx="446930" cy="373813"/>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sp>
        <p:nvSpPr>
          <p:cNvPr id="14" name="Rectangle 13"/>
          <p:cNvSpPr/>
          <p:nvPr/>
        </p:nvSpPr>
        <p:spPr>
          <a:xfrm>
            <a:off x="2472155" y="1032914"/>
            <a:ext cx="731693" cy="883917"/>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sp>
        <p:nvSpPr>
          <p:cNvPr id="15" name="Rectangle 14"/>
          <p:cNvSpPr/>
          <p:nvPr/>
        </p:nvSpPr>
        <p:spPr>
          <a:xfrm>
            <a:off x="2472154" y="2060848"/>
            <a:ext cx="731693" cy="883917"/>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sp>
        <p:nvSpPr>
          <p:cNvPr id="16" name="Rectangle 15"/>
          <p:cNvSpPr/>
          <p:nvPr/>
        </p:nvSpPr>
        <p:spPr>
          <a:xfrm>
            <a:off x="2472154" y="3194572"/>
            <a:ext cx="731693" cy="883917"/>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sp>
        <p:nvSpPr>
          <p:cNvPr id="17" name="Rectangle 16"/>
          <p:cNvSpPr/>
          <p:nvPr/>
        </p:nvSpPr>
        <p:spPr>
          <a:xfrm>
            <a:off x="2472155" y="4293096"/>
            <a:ext cx="731693" cy="883917"/>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sp>
        <p:nvSpPr>
          <p:cNvPr id="18" name="Rectangle 17"/>
          <p:cNvSpPr/>
          <p:nvPr/>
        </p:nvSpPr>
        <p:spPr>
          <a:xfrm>
            <a:off x="2472155" y="5380906"/>
            <a:ext cx="731693" cy="883917"/>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sp>
        <p:nvSpPr>
          <p:cNvPr id="19" name="Rectangle 18"/>
          <p:cNvSpPr/>
          <p:nvPr/>
        </p:nvSpPr>
        <p:spPr>
          <a:xfrm>
            <a:off x="6588225" y="1359877"/>
            <a:ext cx="621468" cy="431560"/>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sp>
        <p:nvSpPr>
          <p:cNvPr id="20" name="Rectangle 19"/>
          <p:cNvSpPr/>
          <p:nvPr/>
        </p:nvSpPr>
        <p:spPr>
          <a:xfrm>
            <a:off x="6588224" y="2447630"/>
            <a:ext cx="856655" cy="746941"/>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sp>
        <p:nvSpPr>
          <p:cNvPr id="21" name="Rectangle 20"/>
          <p:cNvSpPr/>
          <p:nvPr/>
        </p:nvSpPr>
        <p:spPr>
          <a:xfrm>
            <a:off x="6588224" y="3518547"/>
            <a:ext cx="856655" cy="746941"/>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sp>
        <p:nvSpPr>
          <p:cNvPr id="22" name="Rectangle 21"/>
          <p:cNvSpPr/>
          <p:nvPr/>
        </p:nvSpPr>
        <p:spPr>
          <a:xfrm>
            <a:off x="6588225" y="4633965"/>
            <a:ext cx="856655" cy="746941"/>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sp>
        <p:nvSpPr>
          <p:cNvPr id="23" name="Rectangle 22"/>
          <p:cNvSpPr/>
          <p:nvPr/>
        </p:nvSpPr>
        <p:spPr>
          <a:xfrm>
            <a:off x="6588225" y="5708561"/>
            <a:ext cx="856655" cy="746941"/>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spTree>
    <p:extLst>
      <p:ext uri="{BB962C8B-B14F-4D97-AF65-F5344CB8AC3E}">
        <p14:creationId xmlns:p14="http://schemas.microsoft.com/office/powerpoint/2010/main" val="197653350"/>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14"/>
                    </p:tgtEl>
                  </p:cond>
                </p:stCondLst>
                <p:endSync evt="end" delay="0">
                  <p:rtn val="all"/>
                </p:endSync>
                <p:childTnLst>
                  <p:par>
                    <p:cTn id="3" fill="hold">
                      <p:stCondLst>
                        <p:cond delay="0"/>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14"/>
                                        </p:tgtEl>
                                      </p:cBhvr>
                                    </p:animEffect>
                                    <p:set>
                                      <p:cBhvr>
                                        <p:cTn id="7" dur="1" fill="hold">
                                          <p:stCondLst>
                                            <p:cond delay="499"/>
                                          </p:stCondLst>
                                        </p:cTn>
                                        <p:tgtEl>
                                          <p:spTgt spid="14"/>
                                        </p:tgtEl>
                                        <p:attrNameLst>
                                          <p:attrName>style.visibility</p:attrName>
                                        </p:attrNameLst>
                                      </p:cBhvr>
                                      <p:to>
                                        <p:strVal val="hidden"/>
                                      </p:to>
                                    </p:set>
                                  </p:childTnLst>
                                </p:cTn>
                              </p:par>
                            </p:childTnLst>
                          </p:cTn>
                        </p:par>
                      </p:childTnLst>
                    </p:cTn>
                  </p:par>
                </p:childTnLst>
              </p:cTn>
              <p:nextCondLst>
                <p:cond evt="onClick" delay="0">
                  <p:tgtEl>
                    <p:spTgt spid="14"/>
                  </p:tgtEl>
                </p:cond>
              </p:nextCondLst>
            </p:seq>
            <p:seq concurrent="1" nextAc="seek">
              <p:cTn id="8" restart="whenNotActive" fill="hold" evtFilter="cancelBubble" nodeType="interactiveSeq">
                <p:stCondLst>
                  <p:cond evt="onClick" delay="0">
                    <p:tgtEl>
                      <p:spTgt spid="15"/>
                    </p:tgtEl>
                  </p:cond>
                </p:stCondLst>
                <p:endSync evt="end" delay="0">
                  <p:rtn val="all"/>
                </p:endSync>
                <p:childTnLst>
                  <p:par>
                    <p:cTn id="9" fill="hold">
                      <p:stCondLst>
                        <p:cond delay="0"/>
                      </p:stCondLst>
                      <p:childTnLst>
                        <p:par>
                          <p:cTn id="10" fill="hold">
                            <p:stCondLst>
                              <p:cond delay="0"/>
                            </p:stCondLst>
                            <p:childTnLst>
                              <p:par>
                                <p:cTn id="11" presetID="10" presetClass="exit" presetSubtype="0" fill="hold" grpId="0" nodeType="clickEffect">
                                  <p:stCondLst>
                                    <p:cond delay="0"/>
                                  </p:stCondLst>
                                  <p:childTnLst>
                                    <p:animEffect transition="out" filter="fade">
                                      <p:cBhvr>
                                        <p:cTn id="12" dur="500"/>
                                        <p:tgtEl>
                                          <p:spTgt spid="15"/>
                                        </p:tgtEl>
                                      </p:cBhvr>
                                    </p:animEffect>
                                    <p:set>
                                      <p:cBhvr>
                                        <p:cTn id="13" dur="1" fill="hold">
                                          <p:stCondLst>
                                            <p:cond delay="499"/>
                                          </p:stCondLst>
                                        </p:cTn>
                                        <p:tgtEl>
                                          <p:spTgt spid="15"/>
                                        </p:tgtEl>
                                        <p:attrNameLst>
                                          <p:attrName>style.visibility</p:attrName>
                                        </p:attrNameLst>
                                      </p:cBhvr>
                                      <p:to>
                                        <p:strVal val="hidden"/>
                                      </p:to>
                                    </p:set>
                                  </p:childTnLst>
                                </p:cTn>
                              </p:par>
                            </p:childTnLst>
                          </p:cTn>
                        </p:par>
                      </p:childTnLst>
                    </p:cTn>
                  </p:par>
                </p:childTnLst>
              </p:cTn>
              <p:nextCondLst>
                <p:cond evt="onClick" delay="0">
                  <p:tgtEl>
                    <p:spTgt spid="15"/>
                  </p:tgtEl>
                </p:cond>
              </p:nextCondLst>
            </p:seq>
            <p:seq concurrent="1" nextAc="seek">
              <p:cTn id="14" restart="whenNotActive" fill="hold" evtFilter="cancelBubble" nodeType="interactiveSeq">
                <p:stCondLst>
                  <p:cond evt="onClick" delay="0">
                    <p:tgtEl>
                      <p:spTgt spid="16"/>
                    </p:tgtEl>
                  </p:cond>
                </p:stCondLst>
                <p:endSync evt="end" delay="0">
                  <p:rtn val="all"/>
                </p:endSync>
                <p:childTnLst>
                  <p:par>
                    <p:cTn id="15" fill="hold">
                      <p:stCondLst>
                        <p:cond delay="0"/>
                      </p:stCondLst>
                      <p:childTnLst>
                        <p:par>
                          <p:cTn id="16" fill="hold">
                            <p:stCondLst>
                              <p:cond delay="0"/>
                            </p:stCondLst>
                            <p:childTnLst>
                              <p:par>
                                <p:cTn id="17" presetID="10" presetClass="exit" presetSubtype="0" fill="hold" grpId="0" nodeType="clickEffect">
                                  <p:stCondLst>
                                    <p:cond delay="0"/>
                                  </p:stCondLst>
                                  <p:childTnLst>
                                    <p:animEffect transition="out" filter="fade">
                                      <p:cBhvr>
                                        <p:cTn id="18" dur="500"/>
                                        <p:tgtEl>
                                          <p:spTgt spid="16"/>
                                        </p:tgtEl>
                                      </p:cBhvr>
                                    </p:animEffect>
                                    <p:set>
                                      <p:cBhvr>
                                        <p:cTn id="19" dur="1" fill="hold">
                                          <p:stCondLst>
                                            <p:cond delay="499"/>
                                          </p:stCondLst>
                                        </p:cTn>
                                        <p:tgtEl>
                                          <p:spTgt spid="16"/>
                                        </p:tgtEl>
                                        <p:attrNameLst>
                                          <p:attrName>style.visibility</p:attrName>
                                        </p:attrNameLst>
                                      </p:cBhvr>
                                      <p:to>
                                        <p:strVal val="hidden"/>
                                      </p:to>
                                    </p:set>
                                  </p:childTnLst>
                                </p:cTn>
                              </p:par>
                            </p:childTnLst>
                          </p:cTn>
                        </p:par>
                      </p:childTnLst>
                    </p:cTn>
                  </p:par>
                </p:childTnLst>
              </p:cTn>
              <p:nextCondLst>
                <p:cond evt="onClick" delay="0">
                  <p:tgtEl>
                    <p:spTgt spid="16"/>
                  </p:tgtEl>
                </p:cond>
              </p:nextCondLst>
            </p:seq>
            <p:seq concurrent="1" nextAc="seek">
              <p:cTn id="20" restart="whenNotActive" fill="hold" evtFilter="cancelBubble" nodeType="interactiveSeq">
                <p:stCondLst>
                  <p:cond evt="onClick" delay="0">
                    <p:tgtEl>
                      <p:spTgt spid="17"/>
                    </p:tgtEl>
                  </p:cond>
                </p:stCondLst>
                <p:endSync evt="end" delay="0">
                  <p:rtn val="all"/>
                </p:endSync>
                <p:childTnLst>
                  <p:par>
                    <p:cTn id="21" fill="hold">
                      <p:stCondLst>
                        <p:cond delay="0"/>
                      </p:stCondLst>
                      <p:childTnLst>
                        <p:par>
                          <p:cTn id="22" fill="hold">
                            <p:stCondLst>
                              <p:cond delay="0"/>
                            </p:stCondLst>
                            <p:childTnLst>
                              <p:par>
                                <p:cTn id="23" presetID="10" presetClass="exit" presetSubtype="0" fill="hold" grpId="0" nodeType="clickEffect">
                                  <p:stCondLst>
                                    <p:cond delay="0"/>
                                  </p:stCondLst>
                                  <p:childTnLst>
                                    <p:animEffect transition="out" filter="fade">
                                      <p:cBhvr>
                                        <p:cTn id="24" dur="500"/>
                                        <p:tgtEl>
                                          <p:spTgt spid="17"/>
                                        </p:tgtEl>
                                      </p:cBhvr>
                                    </p:animEffect>
                                    <p:set>
                                      <p:cBhvr>
                                        <p:cTn id="25" dur="1" fill="hold">
                                          <p:stCondLst>
                                            <p:cond delay="499"/>
                                          </p:stCondLst>
                                        </p:cTn>
                                        <p:tgtEl>
                                          <p:spTgt spid="17"/>
                                        </p:tgtEl>
                                        <p:attrNameLst>
                                          <p:attrName>style.visibility</p:attrName>
                                        </p:attrNameLst>
                                      </p:cBhvr>
                                      <p:to>
                                        <p:strVal val="hidden"/>
                                      </p:to>
                                    </p:set>
                                  </p:childTnLst>
                                </p:cTn>
                              </p:par>
                            </p:childTnLst>
                          </p:cTn>
                        </p:par>
                      </p:childTnLst>
                    </p:cTn>
                  </p:par>
                </p:childTnLst>
              </p:cTn>
              <p:nextCondLst>
                <p:cond evt="onClick" delay="0">
                  <p:tgtEl>
                    <p:spTgt spid="17"/>
                  </p:tgtEl>
                </p:cond>
              </p:nextCondLst>
            </p:seq>
            <p:seq concurrent="1" nextAc="seek">
              <p:cTn id="26" restart="whenNotActive" fill="hold" evtFilter="cancelBubble" nodeType="interactiveSeq">
                <p:stCondLst>
                  <p:cond evt="onClick" delay="0">
                    <p:tgtEl>
                      <p:spTgt spid="18"/>
                    </p:tgtEl>
                  </p:cond>
                </p:stCondLst>
                <p:endSync evt="end" delay="0">
                  <p:rtn val="all"/>
                </p:endSync>
                <p:childTnLst>
                  <p:par>
                    <p:cTn id="27" fill="hold">
                      <p:stCondLst>
                        <p:cond delay="0"/>
                      </p:stCondLst>
                      <p:childTnLst>
                        <p:par>
                          <p:cTn id="28" fill="hold">
                            <p:stCondLst>
                              <p:cond delay="0"/>
                            </p:stCondLst>
                            <p:childTnLst>
                              <p:par>
                                <p:cTn id="29" presetID="10" presetClass="exit" presetSubtype="0" fill="hold" grpId="0" nodeType="clickEffect">
                                  <p:stCondLst>
                                    <p:cond delay="0"/>
                                  </p:stCondLst>
                                  <p:childTnLst>
                                    <p:animEffect transition="out" filter="fade">
                                      <p:cBhvr>
                                        <p:cTn id="30" dur="500"/>
                                        <p:tgtEl>
                                          <p:spTgt spid="18"/>
                                        </p:tgtEl>
                                      </p:cBhvr>
                                    </p:animEffect>
                                    <p:set>
                                      <p:cBhvr>
                                        <p:cTn id="31" dur="1" fill="hold">
                                          <p:stCondLst>
                                            <p:cond delay="499"/>
                                          </p:stCondLst>
                                        </p:cTn>
                                        <p:tgtEl>
                                          <p:spTgt spid="18"/>
                                        </p:tgtEl>
                                        <p:attrNameLst>
                                          <p:attrName>style.visibility</p:attrName>
                                        </p:attrNameLst>
                                      </p:cBhvr>
                                      <p:to>
                                        <p:strVal val="hidden"/>
                                      </p:to>
                                    </p:set>
                                  </p:childTnLst>
                                </p:cTn>
                              </p:par>
                            </p:childTnLst>
                          </p:cTn>
                        </p:par>
                      </p:childTnLst>
                    </p:cTn>
                  </p:par>
                </p:childTnLst>
              </p:cTn>
              <p:nextCondLst>
                <p:cond evt="onClick" delay="0">
                  <p:tgtEl>
                    <p:spTgt spid="18"/>
                  </p:tgtEl>
                </p:cond>
              </p:nextCondLst>
            </p:seq>
            <p:seq concurrent="1" nextAc="seek">
              <p:cTn id="32" restart="whenNotActive" fill="hold" evtFilter="cancelBubble" nodeType="interactiveSeq">
                <p:stCondLst>
                  <p:cond evt="onClick" delay="0">
                    <p:tgtEl>
                      <p:spTgt spid="19"/>
                    </p:tgtEl>
                  </p:cond>
                </p:stCondLst>
                <p:endSync evt="end" delay="0">
                  <p:rtn val="all"/>
                </p:endSync>
                <p:childTnLst>
                  <p:par>
                    <p:cTn id="33" fill="hold">
                      <p:stCondLst>
                        <p:cond delay="0"/>
                      </p:stCondLst>
                      <p:childTnLst>
                        <p:par>
                          <p:cTn id="34" fill="hold">
                            <p:stCondLst>
                              <p:cond delay="0"/>
                            </p:stCondLst>
                            <p:childTnLst>
                              <p:par>
                                <p:cTn id="35" presetID="10" presetClass="exit" presetSubtype="0" fill="hold" grpId="0" nodeType="clickEffect">
                                  <p:stCondLst>
                                    <p:cond delay="0"/>
                                  </p:stCondLst>
                                  <p:childTnLst>
                                    <p:animEffect transition="out" filter="fade">
                                      <p:cBhvr>
                                        <p:cTn id="36" dur="500"/>
                                        <p:tgtEl>
                                          <p:spTgt spid="19"/>
                                        </p:tgtEl>
                                      </p:cBhvr>
                                    </p:animEffect>
                                    <p:set>
                                      <p:cBhvr>
                                        <p:cTn id="37" dur="1" fill="hold">
                                          <p:stCondLst>
                                            <p:cond delay="499"/>
                                          </p:stCondLst>
                                        </p:cTn>
                                        <p:tgtEl>
                                          <p:spTgt spid="19"/>
                                        </p:tgtEl>
                                        <p:attrNameLst>
                                          <p:attrName>style.visibility</p:attrName>
                                        </p:attrNameLst>
                                      </p:cBhvr>
                                      <p:to>
                                        <p:strVal val="hidden"/>
                                      </p:to>
                                    </p:set>
                                  </p:childTnLst>
                                </p:cTn>
                              </p:par>
                            </p:childTnLst>
                          </p:cTn>
                        </p:par>
                      </p:childTnLst>
                    </p:cTn>
                  </p:par>
                </p:childTnLst>
              </p:cTn>
              <p:nextCondLst>
                <p:cond evt="onClick" delay="0">
                  <p:tgtEl>
                    <p:spTgt spid="19"/>
                  </p:tgtEl>
                </p:cond>
              </p:nextCondLst>
            </p:seq>
            <p:seq concurrent="1" nextAc="seek">
              <p:cTn id="38" restart="whenNotActive" fill="hold" evtFilter="cancelBubble" nodeType="interactiveSeq">
                <p:stCondLst>
                  <p:cond evt="onClick" delay="0">
                    <p:tgtEl>
                      <p:spTgt spid="20"/>
                    </p:tgtEl>
                  </p:cond>
                </p:stCondLst>
                <p:endSync evt="end" delay="0">
                  <p:rtn val="all"/>
                </p:endSync>
                <p:childTnLst>
                  <p:par>
                    <p:cTn id="39" fill="hold">
                      <p:stCondLst>
                        <p:cond delay="0"/>
                      </p:stCondLst>
                      <p:childTnLst>
                        <p:par>
                          <p:cTn id="40" fill="hold">
                            <p:stCondLst>
                              <p:cond delay="0"/>
                            </p:stCondLst>
                            <p:childTnLst>
                              <p:par>
                                <p:cTn id="41" presetID="10" presetClass="exit" presetSubtype="0" fill="hold" grpId="0" nodeType="clickEffect">
                                  <p:stCondLst>
                                    <p:cond delay="0"/>
                                  </p:stCondLst>
                                  <p:childTnLst>
                                    <p:animEffect transition="out" filter="fade">
                                      <p:cBhvr>
                                        <p:cTn id="42" dur="500"/>
                                        <p:tgtEl>
                                          <p:spTgt spid="20"/>
                                        </p:tgtEl>
                                      </p:cBhvr>
                                    </p:animEffect>
                                    <p:set>
                                      <p:cBhvr>
                                        <p:cTn id="43" dur="1" fill="hold">
                                          <p:stCondLst>
                                            <p:cond delay="499"/>
                                          </p:stCondLst>
                                        </p:cTn>
                                        <p:tgtEl>
                                          <p:spTgt spid="20"/>
                                        </p:tgtEl>
                                        <p:attrNameLst>
                                          <p:attrName>style.visibility</p:attrName>
                                        </p:attrNameLst>
                                      </p:cBhvr>
                                      <p:to>
                                        <p:strVal val="hidden"/>
                                      </p:to>
                                    </p:set>
                                  </p:childTnLst>
                                </p:cTn>
                              </p:par>
                            </p:childTnLst>
                          </p:cTn>
                        </p:par>
                      </p:childTnLst>
                    </p:cTn>
                  </p:par>
                </p:childTnLst>
              </p:cTn>
              <p:nextCondLst>
                <p:cond evt="onClick" delay="0">
                  <p:tgtEl>
                    <p:spTgt spid="20"/>
                  </p:tgtEl>
                </p:cond>
              </p:nextCondLst>
            </p:seq>
            <p:seq concurrent="1" nextAc="seek">
              <p:cTn id="44" restart="whenNotActive" fill="hold" evtFilter="cancelBubble" nodeType="interactiveSeq">
                <p:stCondLst>
                  <p:cond evt="onClick" delay="0">
                    <p:tgtEl>
                      <p:spTgt spid="21"/>
                    </p:tgtEl>
                  </p:cond>
                </p:stCondLst>
                <p:endSync evt="end" delay="0">
                  <p:rtn val="all"/>
                </p:endSync>
                <p:childTnLst>
                  <p:par>
                    <p:cTn id="45" fill="hold">
                      <p:stCondLst>
                        <p:cond delay="0"/>
                      </p:stCondLst>
                      <p:childTnLst>
                        <p:par>
                          <p:cTn id="46" fill="hold">
                            <p:stCondLst>
                              <p:cond delay="0"/>
                            </p:stCondLst>
                            <p:childTnLst>
                              <p:par>
                                <p:cTn id="47" presetID="10" presetClass="exit" presetSubtype="0" fill="hold" grpId="0" nodeType="clickEffect">
                                  <p:stCondLst>
                                    <p:cond delay="0"/>
                                  </p:stCondLst>
                                  <p:childTnLst>
                                    <p:animEffect transition="out" filter="fade">
                                      <p:cBhvr>
                                        <p:cTn id="48" dur="500"/>
                                        <p:tgtEl>
                                          <p:spTgt spid="21"/>
                                        </p:tgtEl>
                                      </p:cBhvr>
                                    </p:animEffect>
                                    <p:set>
                                      <p:cBhvr>
                                        <p:cTn id="49" dur="1" fill="hold">
                                          <p:stCondLst>
                                            <p:cond delay="499"/>
                                          </p:stCondLst>
                                        </p:cTn>
                                        <p:tgtEl>
                                          <p:spTgt spid="21"/>
                                        </p:tgtEl>
                                        <p:attrNameLst>
                                          <p:attrName>style.visibility</p:attrName>
                                        </p:attrNameLst>
                                      </p:cBhvr>
                                      <p:to>
                                        <p:strVal val="hidden"/>
                                      </p:to>
                                    </p:set>
                                  </p:childTnLst>
                                </p:cTn>
                              </p:par>
                            </p:childTnLst>
                          </p:cTn>
                        </p:par>
                      </p:childTnLst>
                    </p:cTn>
                  </p:par>
                </p:childTnLst>
              </p:cTn>
              <p:nextCondLst>
                <p:cond evt="onClick" delay="0">
                  <p:tgtEl>
                    <p:spTgt spid="21"/>
                  </p:tgtEl>
                </p:cond>
              </p:nextCondLst>
            </p:seq>
            <p:seq concurrent="1" nextAc="seek">
              <p:cTn id="50" restart="whenNotActive" fill="hold" evtFilter="cancelBubble" nodeType="interactiveSeq">
                <p:stCondLst>
                  <p:cond evt="onClick" delay="0">
                    <p:tgtEl>
                      <p:spTgt spid="22"/>
                    </p:tgtEl>
                  </p:cond>
                </p:stCondLst>
                <p:endSync evt="end" delay="0">
                  <p:rtn val="all"/>
                </p:endSync>
                <p:childTnLst>
                  <p:par>
                    <p:cTn id="51" fill="hold">
                      <p:stCondLst>
                        <p:cond delay="0"/>
                      </p:stCondLst>
                      <p:childTnLst>
                        <p:par>
                          <p:cTn id="52" fill="hold">
                            <p:stCondLst>
                              <p:cond delay="0"/>
                            </p:stCondLst>
                            <p:childTnLst>
                              <p:par>
                                <p:cTn id="53" presetID="10" presetClass="exit" presetSubtype="0" fill="hold" grpId="0" nodeType="clickEffect">
                                  <p:stCondLst>
                                    <p:cond delay="0"/>
                                  </p:stCondLst>
                                  <p:childTnLst>
                                    <p:animEffect transition="out" filter="fade">
                                      <p:cBhvr>
                                        <p:cTn id="54" dur="500"/>
                                        <p:tgtEl>
                                          <p:spTgt spid="22"/>
                                        </p:tgtEl>
                                      </p:cBhvr>
                                    </p:animEffect>
                                    <p:set>
                                      <p:cBhvr>
                                        <p:cTn id="55" dur="1" fill="hold">
                                          <p:stCondLst>
                                            <p:cond delay="499"/>
                                          </p:stCondLst>
                                        </p:cTn>
                                        <p:tgtEl>
                                          <p:spTgt spid="22"/>
                                        </p:tgtEl>
                                        <p:attrNameLst>
                                          <p:attrName>style.visibility</p:attrName>
                                        </p:attrNameLst>
                                      </p:cBhvr>
                                      <p:to>
                                        <p:strVal val="hidden"/>
                                      </p:to>
                                    </p:set>
                                  </p:childTnLst>
                                </p:cTn>
                              </p:par>
                            </p:childTnLst>
                          </p:cTn>
                        </p:par>
                      </p:childTnLst>
                    </p:cTn>
                  </p:par>
                </p:childTnLst>
              </p:cTn>
              <p:nextCondLst>
                <p:cond evt="onClick" delay="0">
                  <p:tgtEl>
                    <p:spTgt spid="22"/>
                  </p:tgtEl>
                </p:cond>
              </p:nextCondLst>
            </p:seq>
            <p:seq concurrent="1" nextAc="seek">
              <p:cTn id="56" restart="whenNotActive" fill="hold" evtFilter="cancelBubble" nodeType="interactiveSeq">
                <p:stCondLst>
                  <p:cond evt="onClick" delay="0">
                    <p:tgtEl>
                      <p:spTgt spid="23"/>
                    </p:tgtEl>
                  </p:cond>
                </p:stCondLst>
                <p:endSync evt="end" delay="0">
                  <p:rtn val="all"/>
                </p:endSync>
                <p:childTnLst>
                  <p:par>
                    <p:cTn id="57" fill="hold">
                      <p:stCondLst>
                        <p:cond delay="0"/>
                      </p:stCondLst>
                      <p:childTnLst>
                        <p:par>
                          <p:cTn id="58" fill="hold">
                            <p:stCondLst>
                              <p:cond delay="0"/>
                            </p:stCondLst>
                            <p:childTnLst>
                              <p:par>
                                <p:cTn id="59" presetID="10" presetClass="exit" presetSubtype="0" fill="hold" grpId="0" nodeType="clickEffect">
                                  <p:stCondLst>
                                    <p:cond delay="0"/>
                                  </p:stCondLst>
                                  <p:childTnLst>
                                    <p:animEffect transition="out" filter="fade">
                                      <p:cBhvr>
                                        <p:cTn id="60" dur="500"/>
                                        <p:tgtEl>
                                          <p:spTgt spid="23"/>
                                        </p:tgtEl>
                                      </p:cBhvr>
                                    </p:animEffect>
                                    <p:set>
                                      <p:cBhvr>
                                        <p:cTn id="61" dur="1" fill="hold">
                                          <p:stCondLst>
                                            <p:cond delay="499"/>
                                          </p:stCondLst>
                                        </p:cTn>
                                        <p:tgtEl>
                                          <p:spTgt spid="23"/>
                                        </p:tgtEl>
                                        <p:attrNameLst>
                                          <p:attrName>style.visibility</p:attrName>
                                        </p:attrNameLst>
                                      </p:cBhvr>
                                      <p:to>
                                        <p:strVal val="hidden"/>
                                      </p:to>
                                    </p:set>
                                  </p:childTnLst>
                                </p:cTn>
                              </p:par>
                            </p:childTnLst>
                          </p:cTn>
                        </p:par>
                      </p:childTnLst>
                    </p:cTn>
                  </p:par>
                </p:childTnLst>
              </p:cTn>
              <p:nextCondLst>
                <p:cond evt="onClick" delay="0">
                  <p:tgtEl>
                    <p:spTgt spid="23"/>
                  </p:tgtEl>
                </p:cond>
              </p:nextCondLst>
            </p:seq>
          </p:childTnLst>
        </p:cTn>
      </p:par>
    </p:tnLst>
    <p:bldLst>
      <p:bldP spid="14" grpId="0" animBg="1"/>
      <p:bldP spid="15" grpId="0" animBg="1"/>
      <p:bldP spid="16" grpId="0" animBg="1"/>
      <p:bldP spid="17" grpId="0" animBg="1"/>
      <p:bldP spid="18" grpId="0" animBg="1"/>
      <p:bldP spid="19" grpId="0" animBg="1"/>
      <p:bldP spid="20" grpId="0" animBg="1"/>
      <p:bldP spid="21" grpId="0" animBg="1"/>
      <p:bldP spid="22" grpId="0" animBg="1"/>
      <p:bldP spid="23"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0" y="0"/>
            <a:ext cx="9143074" cy="587744"/>
            <a:chOff x="0" y="13335"/>
            <a:chExt cx="9144218" cy="587744"/>
          </a:xfrm>
        </p:grpSpPr>
        <p:sp>
          <p:nvSpPr>
            <p:cNvPr id="3" name="TextBox 32"/>
            <p:cNvSpPr txBox="1"/>
            <p:nvPr/>
          </p:nvSpPr>
          <p:spPr>
            <a:xfrm>
              <a:off x="0" y="13335"/>
              <a:ext cx="9144000" cy="584775"/>
            </a:xfrm>
            <a:prstGeom prst="rect">
              <a:avLst/>
            </a:prstGeom>
            <a:ln>
              <a:noFill/>
            </a:ln>
          </p:spPr>
          <p:style>
            <a:lnRef idx="2">
              <a:schemeClr val="dk1">
                <a:shade val="50000"/>
              </a:schemeClr>
            </a:lnRef>
            <a:fillRef idx="1">
              <a:schemeClr val="dk1"/>
            </a:fillRef>
            <a:effectRef idx="0">
              <a:schemeClr val="dk1"/>
            </a:effectRef>
            <a:fontRef idx="minor">
              <a:schemeClr val="lt1"/>
            </a:fontRef>
          </p:style>
          <p:txBody>
            <a:bodyPr wrap="square" lIns="324000" rtlCol="0">
              <a:sp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r>
                <a:rPr lang="en-GB" sz="3200" dirty="0"/>
                <a:t>Adding Mixed Numbers</a:t>
              </a:r>
            </a:p>
          </p:txBody>
        </p:sp>
        <p:cxnSp>
          <p:nvCxnSpPr>
            <p:cNvPr id="4" name="Straight Connector 3"/>
            <p:cNvCxnSpPr/>
            <p:nvPr/>
          </p:nvCxnSpPr>
          <p:spPr>
            <a:xfrm>
              <a:off x="218" y="601079"/>
              <a:ext cx="9144000" cy="0"/>
            </a:xfrm>
            <a:prstGeom prst="line">
              <a:avLst/>
            </a:prstGeom>
            <a:effectLst/>
          </p:spPr>
          <p:style>
            <a:lnRef idx="3">
              <a:schemeClr val="accent3"/>
            </a:lnRef>
            <a:fillRef idx="0">
              <a:schemeClr val="accent3"/>
            </a:fillRef>
            <a:effectRef idx="2">
              <a:schemeClr val="accent3"/>
            </a:effectRef>
            <a:fontRef idx="minor">
              <a:schemeClr val="tx1"/>
            </a:fontRef>
          </p:style>
        </p:cxnSp>
      </p:grpSp>
      <mc:AlternateContent xmlns:mc="http://schemas.openxmlformats.org/markup-compatibility/2006" xmlns:a14="http://schemas.microsoft.com/office/drawing/2010/main">
        <mc:Choice Requires="a14">
          <p:sp>
            <p:nvSpPr>
              <p:cNvPr id="5" name="TextBox 4"/>
              <p:cNvSpPr txBox="1"/>
              <p:nvPr/>
            </p:nvSpPr>
            <p:spPr>
              <a:xfrm>
                <a:off x="467544" y="908720"/>
                <a:ext cx="7416824" cy="3701783"/>
              </a:xfrm>
              <a:prstGeom prst="rect">
                <a:avLst/>
              </a:prstGeom>
              <a:noFill/>
            </p:spPr>
            <p:txBody>
              <a:bodyPr wrap="square" rtlCol="0">
                <a:spAutoFit/>
              </a:bodyPr>
              <a:lstStyle/>
              <a:p>
                <a:r>
                  <a:rPr lang="en-GB" dirty="0"/>
                  <a:t>To add mixed numbers:</a:t>
                </a:r>
              </a:p>
              <a:p>
                <a:endParaRPr lang="en-GB" dirty="0"/>
              </a:p>
              <a:p>
                <a:pPr/>
                <a14:m>
                  <m:oMathPara xmlns:m="http://schemas.openxmlformats.org/officeDocument/2006/math">
                    <m:oMathParaPr>
                      <m:jc m:val="centerGroup"/>
                    </m:oMathParaPr>
                    <m:oMath xmlns:m="http://schemas.openxmlformats.org/officeDocument/2006/math">
                      <m:r>
                        <a:rPr lang="en-GB" b="0" i="1" smtClean="0">
                          <a:latin typeface="Cambria Math"/>
                        </a:rPr>
                        <m:t>3</m:t>
                      </m:r>
                      <m:f>
                        <m:fPr>
                          <m:ctrlPr>
                            <a:rPr lang="en-GB" b="0" i="1" smtClean="0">
                              <a:latin typeface="Cambria Math" panose="02040503050406030204" pitchFamily="18" charset="0"/>
                            </a:rPr>
                          </m:ctrlPr>
                        </m:fPr>
                        <m:num>
                          <m:r>
                            <a:rPr lang="en-GB" b="0" i="1" smtClean="0">
                              <a:latin typeface="Cambria Math"/>
                            </a:rPr>
                            <m:t>1</m:t>
                          </m:r>
                        </m:num>
                        <m:den>
                          <m:r>
                            <a:rPr lang="en-GB" b="0" i="1" smtClean="0">
                              <a:latin typeface="Cambria Math"/>
                            </a:rPr>
                            <m:t>2</m:t>
                          </m:r>
                        </m:den>
                      </m:f>
                      <m:r>
                        <a:rPr lang="en-GB" b="0" i="1" smtClean="0">
                          <a:latin typeface="Cambria Math"/>
                        </a:rPr>
                        <m:t>+5</m:t>
                      </m:r>
                      <m:f>
                        <m:fPr>
                          <m:ctrlPr>
                            <a:rPr lang="en-GB" b="0" i="1" smtClean="0">
                              <a:latin typeface="Cambria Math" panose="02040503050406030204" pitchFamily="18" charset="0"/>
                            </a:rPr>
                          </m:ctrlPr>
                        </m:fPr>
                        <m:num>
                          <m:r>
                            <a:rPr lang="en-GB" b="0" i="1" smtClean="0">
                              <a:latin typeface="Cambria Math"/>
                            </a:rPr>
                            <m:t>1</m:t>
                          </m:r>
                        </m:num>
                        <m:den>
                          <m:r>
                            <a:rPr lang="en-GB" b="0" i="1" smtClean="0">
                              <a:latin typeface="Cambria Math"/>
                            </a:rPr>
                            <m:t>3</m:t>
                          </m:r>
                        </m:den>
                      </m:f>
                      <m:r>
                        <a:rPr lang="en-GB" b="0" i="1" smtClean="0">
                          <a:latin typeface="Cambria Math"/>
                        </a:rPr>
                        <m:t> =3</m:t>
                      </m:r>
                      <m:f>
                        <m:fPr>
                          <m:ctrlPr>
                            <a:rPr lang="en-GB" b="0" i="1" smtClean="0">
                              <a:latin typeface="Cambria Math" panose="02040503050406030204" pitchFamily="18" charset="0"/>
                            </a:rPr>
                          </m:ctrlPr>
                        </m:fPr>
                        <m:num>
                          <m:r>
                            <a:rPr lang="en-GB" b="0" i="1" smtClean="0">
                              <a:latin typeface="Cambria Math"/>
                            </a:rPr>
                            <m:t>3</m:t>
                          </m:r>
                        </m:num>
                        <m:den>
                          <m:r>
                            <a:rPr lang="en-GB" b="0" i="1" smtClean="0">
                              <a:latin typeface="Cambria Math"/>
                            </a:rPr>
                            <m:t>6</m:t>
                          </m:r>
                        </m:den>
                      </m:f>
                      <m:r>
                        <a:rPr lang="en-GB" b="0" i="1" smtClean="0">
                          <a:latin typeface="Cambria Math"/>
                        </a:rPr>
                        <m:t>+5</m:t>
                      </m:r>
                      <m:f>
                        <m:fPr>
                          <m:ctrlPr>
                            <a:rPr lang="en-GB" b="0" i="1" smtClean="0">
                              <a:latin typeface="Cambria Math" panose="02040503050406030204" pitchFamily="18" charset="0"/>
                            </a:rPr>
                          </m:ctrlPr>
                        </m:fPr>
                        <m:num>
                          <m:r>
                            <a:rPr lang="en-GB" b="0" i="1" smtClean="0">
                              <a:latin typeface="Cambria Math"/>
                            </a:rPr>
                            <m:t>2</m:t>
                          </m:r>
                        </m:num>
                        <m:den>
                          <m:r>
                            <a:rPr lang="en-GB" b="0" i="1" smtClean="0">
                              <a:latin typeface="Cambria Math"/>
                            </a:rPr>
                            <m:t>6</m:t>
                          </m:r>
                        </m:den>
                      </m:f>
                    </m:oMath>
                    <m:oMath xmlns:m="http://schemas.openxmlformats.org/officeDocument/2006/math">
                      <m:r>
                        <a:rPr lang="en-GB" b="1" i="1" smtClean="0">
                          <a:latin typeface="Cambria Math"/>
                        </a:rPr>
                        <m:t>                   =</m:t>
                      </m:r>
                      <m:r>
                        <a:rPr lang="en-GB" b="1" i="1" smtClean="0">
                          <a:latin typeface="Cambria Math"/>
                        </a:rPr>
                        <m:t>𝟓</m:t>
                      </m:r>
                      <m:f>
                        <m:fPr>
                          <m:ctrlPr>
                            <a:rPr lang="en-GB" b="1" i="1" smtClean="0">
                              <a:latin typeface="Cambria Math" panose="02040503050406030204" pitchFamily="18" charset="0"/>
                            </a:rPr>
                          </m:ctrlPr>
                        </m:fPr>
                        <m:num>
                          <m:r>
                            <a:rPr lang="en-GB" b="1" i="1" smtClean="0">
                              <a:latin typeface="Cambria Math"/>
                            </a:rPr>
                            <m:t>𝟓</m:t>
                          </m:r>
                        </m:num>
                        <m:den>
                          <m:r>
                            <a:rPr lang="en-GB" b="1" i="1" smtClean="0">
                              <a:latin typeface="Cambria Math"/>
                            </a:rPr>
                            <m:t>𝟔</m:t>
                          </m:r>
                        </m:den>
                      </m:f>
                    </m:oMath>
                  </m:oMathPara>
                </a14:m>
                <a:endParaRPr lang="en-GB" b="1" dirty="0"/>
              </a:p>
              <a:p>
                <a:endParaRPr lang="en-GB" dirty="0"/>
              </a:p>
              <a:p>
                <a:pPr/>
                <a14:m>
                  <m:oMathPara xmlns:m="http://schemas.openxmlformats.org/officeDocument/2006/math">
                    <m:oMathParaPr>
                      <m:jc m:val="centerGroup"/>
                    </m:oMathParaPr>
                    <m:oMath xmlns:m="http://schemas.openxmlformats.org/officeDocument/2006/math">
                      <m:r>
                        <a:rPr lang="en-GB" b="0" i="1" smtClean="0">
                          <a:latin typeface="Cambria Math"/>
                        </a:rPr>
                        <m:t>2</m:t>
                      </m:r>
                      <m:f>
                        <m:fPr>
                          <m:ctrlPr>
                            <a:rPr lang="en-GB" b="0" i="1" smtClean="0">
                              <a:latin typeface="Cambria Math" panose="02040503050406030204" pitchFamily="18" charset="0"/>
                            </a:rPr>
                          </m:ctrlPr>
                        </m:fPr>
                        <m:num>
                          <m:r>
                            <a:rPr lang="en-GB" b="0" i="1" smtClean="0">
                              <a:latin typeface="Cambria Math"/>
                            </a:rPr>
                            <m:t>5</m:t>
                          </m:r>
                        </m:num>
                        <m:den>
                          <m:r>
                            <a:rPr lang="en-GB" b="0" i="1" smtClean="0">
                              <a:latin typeface="Cambria Math"/>
                            </a:rPr>
                            <m:t>6</m:t>
                          </m:r>
                        </m:den>
                      </m:f>
                      <m:r>
                        <a:rPr lang="en-GB" b="0" i="1" smtClean="0">
                          <a:latin typeface="Cambria Math"/>
                        </a:rPr>
                        <m:t>+5</m:t>
                      </m:r>
                      <m:f>
                        <m:fPr>
                          <m:ctrlPr>
                            <a:rPr lang="en-GB" b="0" i="1" smtClean="0">
                              <a:latin typeface="Cambria Math" panose="02040503050406030204" pitchFamily="18" charset="0"/>
                            </a:rPr>
                          </m:ctrlPr>
                        </m:fPr>
                        <m:num>
                          <m:r>
                            <a:rPr lang="en-GB" b="0" i="1" smtClean="0">
                              <a:latin typeface="Cambria Math"/>
                            </a:rPr>
                            <m:t>1</m:t>
                          </m:r>
                        </m:num>
                        <m:den>
                          <m:r>
                            <a:rPr lang="en-GB" b="0" i="1" smtClean="0">
                              <a:latin typeface="Cambria Math"/>
                            </a:rPr>
                            <m:t>3</m:t>
                          </m:r>
                        </m:den>
                      </m:f>
                      <m:r>
                        <a:rPr lang="en-GB" b="0" i="1" smtClean="0">
                          <a:latin typeface="Cambria Math"/>
                        </a:rPr>
                        <m:t>=</m:t>
                      </m:r>
                      <m:r>
                        <a:rPr lang="en-GB" b="1" i="1" smtClean="0">
                          <a:latin typeface="Cambria Math"/>
                        </a:rPr>
                        <m:t>𝟐</m:t>
                      </m:r>
                      <m:f>
                        <m:fPr>
                          <m:ctrlPr>
                            <a:rPr lang="en-GB" b="1" i="1" smtClean="0">
                              <a:latin typeface="Cambria Math" panose="02040503050406030204" pitchFamily="18" charset="0"/>
                            </a:rPr>
                          </m:ctrlPr>
                        </m:fPr>
                        <m:num>
                          <m:r>
                            <a:rPr lang="en-GB" b="1" i="1" smtClean="0">
                              <a:latin typeface="Cambria Math"/>
                            </a:rPr>
                            <m:t>𝟓</m:t>
                          </m:r>
                        </m:num>
                        <m:den>
                          <m:r>
                            <a:rPr lang="en-GB" b="1" i="1" smtClean="0">
                              <a:latin typeface="Cambria Math"/>
                            </a:rPr>
                            <m:t>𝟔</m:t>
                          </m:r>
                        </m:den>
                      </m:f>
                      <m:r>
                        <a:rPr lang="en-GB" b="1" i="1" smtClean="0">
                          <a:latin typeface="Cambria Math"/>
                        </a:rPr>
                        <m:t>+</m:t>
                      </m:r>
                      <m:r>
                        <a:rPr lang="en-GB" b="1" i="1" smtClean="0">
                          <a:latin typeface="Cambria Math"/>
                        </a:rPr>
                        <m:t>𝟓</m:t>
                      </m:r>
                      <m:f>
                        <m:fPr>
                          <m:ctrlPr>
                            <a:rPr lang="en-GB" b="1" i="1" smtClean="0">
                              <a:latin typeface="Cambria Math" panose="02040503050406030204" pitchFamily="18" charset="0"/>
                            </a:rPr>
                          </m:ctrlPr>
                        </m:fPr>
                        <m:num>
                          <m:r>
                            <a:rPr lang="en-GB" b="1" i="1" smtClean="0">
                              <a:latin typeface="Cambria Math"/>
                            </a:rPr>
                            <m:t>𝟐</m:t>
                          </m:r>
                        </m:num>
                        <m:den>
                          <m:r>
                            <a:rPr lang="en-GB" b="1" i="1" smtClean="0">
                              <a:latin typeface="Cambria Math"/>
                            </a:rPr>
                            <m:t>𝟔</m:t>
                          </m:r>
                        </m:den>
                      </m:f>
                    </m:oMath>
                    <m:oMath xmlns:m="http://schemas.openxmlformats.org/officeDocument/2006/math">
                      <m:r>
                        <a:rPr lang="en-GB" b="1" i="1" smtClean="0">
                          <a:latin typeface="Cambria Math"/>
                        </a:rPr>
                        <m:t>                  =</m:t>
                      </m:r>
                      <m:r>
                        <a:rPr lang="en-GB" b="1" i="1" smtClean="0">
                          <a:latin typeface="Cambria Math"/>
                        </a:rPr>
                        <m:t>𝟕</m:t>
                      </m:r>
                      <m:f>
                        <m:fPr>
                          <m:ctrlPr>
                            <a:rPr lang="en-GB" b="1" i="1" smtClean="0">
                              <a:latin typeface="Cambria Math" panose="02040503050406030204" pitchFamily="18" charset="0"/>
                            </a:rPr>
                          </m:ctrlPr>
                        </m:fPr>
                        <m:num>
                          <m:r>
                            <a:rPr lang="en-GB" b="1" i="1" smtClean="0">
                              <a:latin typeface="Cambria Math"/>
                            </a:rPr>
                            <m:t>𝟕</m:t>
                          </m:r>
                        </m:num>
                        <m:den>
                          <m:r>
                            <a:rPr lang="en-GB" b="1" i="1" smtClean="0">
                              <a:latin typeface="Cambria Math"/>
                            </a:rPr>
                            <m:t>𝟔</m:t>
                          </m:r>
                        </m:den>
                      </m:f>
                    </m:oMath>
                    <m:oMath xmlns:m="http://schemas.openxmlformats.org/officeDocument/2006/math">
                      <m:r>
                        <a:rPr lang="en-GB" b="1" i="1" smtClean="0">
                          <a:latin typeface="Cambria Math"/>
                        </a:rPr>
                        <m:t>                  =</m:t>
                      </m:r>
                      <m:r>
                        <a:rPr lang="en-GB" b="1" i="1" smtClean="0">
                          <a:latin typeface="Cambria Math"/>
                        </a:rPr>
                        <m:t>𝟖</m:t>
                      </m:r>
                      <m:f>
                        <m:fPr>
                          <m:ctrlPr>
                            <a:rPr lang="en-GB" b="1" i="1" smtClean="0">
                              <a:latin typeface="Cambria Math" panose="02040503050406030204" pitchFamily="18" charset="0"/>
                            </a:rPr>
                          </m:ctrlPr>
                        </m:fPr>
                        <m:num>
                          <m:r>
                            <a:rPr lang="en-GB" b="1" i="1" smtClean="0">
                              <a:latin typeface="Cambria Math"/>
                            </a:rPr>
                            <m:t>𝟏</m:t>
                          </m:r>
                        </m:num>
                        <m:den>
                          <m:r>
                            <a:rPr lang="en-GB" b="1" i="1" smtClean="0">
                              <a:latin typeface="Cambria Math"/>
                            </a:rPr>
                            <m:t>𝟔</m:t>
                          </m:r>
                        </m:den>
                      </m:f>
                    </m:oMath>
                  </m:oMathPara>
                </a14:m>
                <a:endParaRPr lang="en-GB" b="1" dirty="0"/>
              </a:p>
              <a:p>
                <a:endParaRPr lang="en-GB" sz="1050" dirty="0"/>
              </a:p>
            </p:txBody>
          </p:sp>
        </mc:Choice>
        <mc:Fallback xmlns="">
          <p:sp>
            <p:nvSpPr>
              <p:cNvPr id="5" name="TextBox 4"/>
              <p:cNvSpPr txBox="1">
                <a:spLocks noRot="1" noChangeAspect="1" noMove="1" noResize="1" noEditPoints="1" noAdjustHandles="1" noChangeArrowheads="1" noChangeShapeType="1" noTextEdit="1"/>
              </p:cNvSpPr>
              <p:nvPr/>
            </p:nvSpPr>
            <p:spPr>
              <a:xfrm>
                <a:off x="467544" y="908720"/>
                <a:ext cx="7416824" cy="3701783"/>
              </a:xfrm>
              <a:prstGeom prst="rect">
                <a:avLst/>
              </a:prstGeom>
              <a:blipFill rotWithShape="1">
                <a:blip r:embed="rId2"/>
                <a:stretch>
                  <a:fillRect l="-740" t="-824"/>
                </a:stretch>
              </a:blipFill>
            </p:spPr>
            <p:txBody>
              <a:bodyPr/>
              <a:lstStyle/>
              <a:p>
                <a:r>
                  <a:rPr lang="en-GB">
                    <a:noFill/>
                  </a:rPr>
                  <a:t> </a:t>
                </a:r>
              </a:p>
            </p:txBody>
          </p:sp>
        </mc:Fallback>
      </mc:AlternateContent>
      <p:sp>
        <p:nvSpPr>
          <p:cNvPr id="9" name="Rectangle 8"/>
          <p:cNvSpPr/>
          <p:nvPr/>
        </p:nvSpPr>
        <p:spPr>
          <a:xfrm>
            <a:off x="4325645" y="1431110"/>
            <a:ext cx="1010030" cy="558463"/>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sp>
        <p:nvSpPr>
          <p:cNvPr id="10" name="Rectangle 9"/>
          <p:cNvSpPr/>
          <p:nvPr/>
        </p:nvSpPr>
        <p:spPr>
          <a:xfrm>
            <a:off x="4289039" y="2740611"/>
            <a:ext cx="1217458" cy="575345"/>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sp>
        <p:nvSpPr>
          <p:cNvPr id="6" name="TextBox 5"/>
          <p:cNvSpPr txBox="1"/>
          <p:nvPr/>
        </p:nvSpPr>
        <p:spPr>
          <a:xfrm>
            <a:off x="5724127" y="1340768"/>
            <a:ext cx="2749479" cy="307777"/>
          </a:xfrm>
          <a:prstGeom prst="rect">
            <a:avLst/>
          </a:prstGeom>
        </p:spPr>
        <p:style>
          <a:lnRef idx="2">
            <a:schemeClr val="dk1">
              <a:shade val="50000"/>
            </a:schemeClr>
          </a:lnRef>
          <a:fillRef idx="1">
            <a:schemeClr val="dk1"/>
          </a:fillRef>
          <a:effectRef idx="0">
            <a:schemeClr val="dk1"/>
          </a:effectRef>
          <a:fontRef idx="minor">
            <a:schemeClr val="lt1"/>
          </a:fontRef>
        </p:style>
        <p:txBody>
          <a:bodyPr wrap="square" rtlCol="0">
            <a:spAutoFit/>
          </a:bodyPr>
          <a:lstStyle/>
          <a:p>
            <a:r>
              <a:rPr lang="en-GB" sz="1400" dirty="0"/>
              <a:t>Make fractional parts the same.</a:t>
            </a:r>
          </a:p>
        </p:txBody>
      </p:sp>
      <p:cxnSp>
        <p:nvCxnSpPr>
          <p:cNvPr id="8" name="Straight Arrow Connector 7"/>
          <p:cNvCxnSpPr>
            <a:stCxn id="6" idx="1"/>
          </p:cNvCxnSpPr>
          <p:nvPr/>
        </p:nvCxnSpPr>
        <p:spPr>
          <a:xfrm flipH="1">
            <a:off x="5436096" y="1494657"/>
            <a:ext cx="288031" cy="153888"/>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sp>
        <p:nvSpPr>
          <p:cNvPr id="11" name="TextBox 10"/>
          <p:cNvSpPr txBox="1"/>
          <p:nvPr/>
        </p:nvSpPr>
        <p:spPr>
          <a:xfrm>
            <a:off x="5724127" y="2060848"/>
            <a:ext cx="2749479" cy="523220"/>
          </a:xfrm>
          <a:prstGeom prst="rect">
            <a:avLst/>
          </a:prstGeom>
        </p:spPr>
        <p:style>
          <a:lnRef idx="2">
            <a:schemeClr val="dk1">
              <a:shade val="50000"/>
            </a:schemeClr>
          </a:lnRef>
          <a:fillRef idx="1">
            <a:schemeClr val="dk1"/>
          </a:fillRef>
          <a:effectRef idx="0">
            <a:schemeClr val="dk1"/>
          </a:effectRef>
          <a:fontRef idx="minor">
            <a:schemeClr val="lt1"/>
          </a:fontRef>
        </p:style>
        <p:txBody>
          <a:bodyPr wrap="square" rtlCol="0">
            <a:spAutoFit/>
          </a:bodyPr>
          <a:lstStyle/>
          <a:p>
            <a:r>
              <a:rPr lang="en-GB" sz="1400" dirty="0"/>
              <a:t>Add whole parts and fractional parts separately.</a:t>
            </a:r>
          </a:p>
        </p:txBody>
      </p:sp>
      <p:cxnSp>
        <p:nvCxnSpPr>
          <p:cNvPr id="12" name="Straight Arrow Connector 11"/>
          <p:cNvCxnSpPr/>
          <p:nvPr/>
        </p:nvCxnSpPr>
        <p:spPr>
          <a:xfrm flipH="1" flipV="1">
            <a:off x="5436096" y="2230125"/>
            <a:ext cx="288032" cy="92333"/>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sp>
        <p:nvSpPr>
          <p:cNvPr id="15" name="Rectangle 14"/>
          <p:cNvSpPr/>
          <p:nvPr/>
        </p:nvSpPr>
        <p:spPr>
          <a:xfrm>
            <a:off x="4325645" y="1997059"/>
            <a:ext cx="1010030" cy="558463"/>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sp>
        <p:nvSpPr>
          <p:cNvPr id="16" name="TextBox 15"/>
          <p:cNvSpPr txBox="1"/>
          <p:nvPr/>
        </p:nvSpPr>
        <p:spPr>
          <a:xfrm>
            <a:off x="6012160" y="3501008"/>
            <a:ext cx="2749479" cy="523220"/>
          </a:xfrm>
          <a:prstGeom prst="rect">
            <a:avLst/>
          </a:prstGeom>
        </p:spPr>
        <p:style>
          <a:lnRef idx="2">
            <a:schemeClr val="dk1">
              <a:shade val="50000"/>
            </a:schemeClr>
          </a:lnRef>
          <a:fillRef idx="1">
            <a:schemeClr val="dk1"/>
          </a:fillRef>
          <a:effectRef idx="0">
            <a:schemeClr val="dk1"/>
          </a:effectRef>
          <a:fontRef idx="minor">
            <a:schemeClr val="lt1"/>
          </a:fontRef>
        </p:style>
        <p:txBody>
          <a:bodyPr wrap="square" rtlCol="0">
            <a:spAutoFit/>
          </a:bodyPr>
          <a:lstStyle/>
          <a:p>
            <a:r>
              <a:rPr lang="en-GB" sz="1400" dirty="0"/>
              <a:t>If we’ve ‘overflown’ into the next whole, we need to carry.</a:t>
            </a:r>
          </a:p>
        </p:txBody>
      </p:sp>
      <p:cxnSp>
        <p:nvCxnSpPr>
          <p:cNvPr id="17" name="Straight Arrow Connector 16"/>
          <p:cNvCxnSpPr/>
          <p:nvPr/>
        </p:nvCxnSpPr>
        <p:spPr>
          <a:xfrm flipH="1" flipV="1">
            <a:off x="5697259" y="3655552"/>
            <a:ext cx="288032" cy="92333"/>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sp>
        <p:nvSpPr>
          <p:cNvPr id="18" name="Rectangle 17"/>
          <p:cNvSpPr/>
          <p:nvPr/>
        </p:nvSpPr>
        <p:spPr>
          <a:xfrm>
            <a:off x="4289039" y="3311791"/>
            <a:ext cx="1217458" cy="516632"/>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sp>
        <p:nvSpPr>
          <p:cNvPr id="19" name="Rectangle 18"/>
          <p:cNvSpPr/>
          <p:nvPr/>
        </p:nvSpPr>
        <p:spPr>
          <a:xfrm>
            <a:off x="4289039" y="3828423"/>
            <a:ext cx="1217458" cy="575345"/>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spTree>
    <p:extLst>
      <p:ext uri="{BB962C8B-B14F-4D97-AF65-F5344CB8AC3E}">
        <p14:creationId xmlns:p14="http://schemas.microsoft.com/office/powerpoint/2010/main" val="1141417444"/>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9"/>
                    </p:tgtEl>
                  </p:cond>
                </p:stCondLst>
                <p:endSync evt="end" delay="0">
                  <p:rtn val="all"/>
                </p:endSync>
                <p:childTnLst>
                  <p:par>
                    <p:cTn id="3" fill="hold">
                      <p:stCondLst>
                        <p:cond delay="0"/>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9"/>
                                        </p:tgtEl>
                                      </p:cBhvr>
                                    </p:animEffect>
                                    <p:set>
                                      <p:cBhvr>
                                        <p:cTn id="7" dur="1" fill="hold">
                                          <p:stCondLst>
                                            <p:cond delay="499"/>
                                          </p:stCondLst>
                                        </p:cTn>
                                        <p:tgtEl>
                                          <p:spTgt spid="9"/>
                                        </p:tgtEl>
                                        <p:attrNameLst>
                                          <p:attrName>style.visibility</p:attrName>
                                        </p:attrNameLst>
                                      </p:cBhvr>
                                      <p:to>
                                        <p:strVal val="hidden"/>
                                      </p:to>
                                    </p:set>
                                  </p:childTnLst>
                                </p:cTn>
                              </p:par>
                            </p:childTnLst>
                          </p:cTn>
                        </p:par>
                      </p:childTnLst>
                    </p:cTn>
                  </p:par>
                </p:childTnLst>
              </p:cTn>
              <p:nextCondLst>
                <p:cond evt="onClick" delay="0">
                  <p:tgtEl>
                    <p:spTgt spid="9"/>
                  </p:tgtEl>
                </p:cond>
              </p:nextCondLst>
            </p:seq>
            <p:seq concurrent="1" nextAc="seek">
              <p:cTn id="8" restart="whenNotActive" fill="hold" evtFilter="cancelBubble" nodeType="interactiveSeq">
                <p:stCondLst>
                  <p:cond evt="onClick" delay="0">
                    <p:tgtEl>
                      <p:spTgt spid="10"/>
                    </p:tgtEl>
                  </p:cond>
                </p:stCondLst>
                <p:endSync evt="end" delay="0">
                  <p:rtn val="all"/>
                </p:endSync>
                <p:childTnLst>
                  <p:par>
                    <p:cTn id="9" fill="hold">
                      <p:stCondLst>
                        <p:cond delay="0"/>
                      </p:stCondLst>
                      <p:childTnLst>
                        <p:par>
                          <p:cTn id="10" fill="hold">
                            <p:stCondLst>
                              <p:cond delay="0"/>
                            </p:stCondLst>
                            <p:childTnLst>
                              <p:par>
                                <p:cTn id="11" presetID="10" presetClass="exit" presetSubtype="0" fill="hold" grpId="0" nodeType="clickEffect">
                                  <p:stCondLst>
                                    <p:cond delay="0"/>
                                  </p:stCondLst>
                                  <p:childTnLst>
                                    <p:animEffect transition="out" filter="fade">
                                      <p:cBhvr>
                                        <p:cTn id="12" dur="500"/>
                                        <p:tgtEl>
                                          <p:spTgt spid="10"/>
                                        </p:tgtEl>
                                      </p:cBhvr>
                                    </p:animEffect>
                                    <p:set>
                                      <p:cBhvr>
                                        <p:cTn id="13" dur="1" fill="hold">
                                          <p:stCondLst>
                                            <p:cond delay="499"/>
                                          </p:stCondLst>
                                        </p:cTn>
                                        <p:tgtEl>
                                          <p:spTgt spid="10"/>
                                        </p:tgtEl>
                                        <p:attrNameLst>
                                          <p:attrName>style.visibility</p:attrName>
                                        </p:attrNameLst>
                                      </p:cBhvr>
                                      <p:to>
                                        <p:strVal val="hidden"/>
                                      </p:to>
                                    </p:set>
                                  </p:childTnLst>
                                </p:cTn>
                              </p:par>
                            </p:childTnLst>
                          </p:cTn>
                        </p:par>
                      </p:childTnLst>
                    </p:cTn>
                  </p:par>
                </p:childTnLst>
              </p:cTn>
              <p:nextCondLst>
                <p:cond evt="onClick" delay="0">
                  <p:tgtEl>
                    <p:spTgt spid="10"/>
                  </p:tgtEl>
                </p:cond>
              </p:nextCondLst>
            </p:seq>
            <p:seq concurrent="1" nextAc="seek">
              <p:cTn id="14" restart="whenNotActive" fill="hold" evtFilter="cancelBubble" nodeType="interactiveSeq">
                <p:stCondLst>
                  <p:cond evt="onClick" delay="0">
                    <p:tgtEl>
                      <p:spTgt spid="15"/>
                    </p:tgtEl>
                  </p:cond>
                </p:stCondLst>
                <p:endSync evt="end" delay="0">
                  <p:rtn val="all"/>
                </p:endSync>
                <p:childTnLst>
                  <p:par>
                    <p:cTn id="15" fill="hold">
                      <p:stCondLst>
                        <p:cond delay="0"/>
                      </p:stCondLst>
                      <p:childTnLst>
                        <p:par>
                          <p:cTn id="16" fill="hold">
                            <p:stCondLst>
                              <p:cond delay="0"/>
                            </p:stCondLst>
                            <p:childTnLst>
                              <p:par>
                                <p:cTn id="17" presetID="10" presetClass="exit" presetSubtype="0" fill="hold" grpId="0" nodeType="clickEffect">
                                  <p:stCondLst>
                                    <p:cond delay="0"/>
                                  </p:stCondLst>
                                  <p:childTnLst>
                                    <p:animEffect transition="out" filter="fade">
                                      <p:cBhvr>
                                        <p:cTn id="18" dur="500"/>
                                        <p:tgtEl>
                                          <p:spTgt spid="15"/>
                                        </p:tgtEl>
                                      </p:cBhvr>
                                    </p:animEffect>
                                    <p:set>
                                      <p:cBhvr>
                                        <p:cTn id="19" dur="1" fill="hold">
                                          <p:stCondLst>
                                            <p:cond delay="499"/>
                                          </p:stCondLst>
                                        </p:cTn>
                                        <p:tgtEl>
                                          <p:spTgt spid="15"/>
                                        </p:tgtEl>
                                        <p:attrNameLst>
                                          <p:attrName>style.visibility</p:attrName>
                                        </p:attrNameLst>
                                      </p:cBhvr>
                                      <p:to>
                                        <p:strVal val="hidden"/>
                                      </p:to>
                                    </p:set>
                                  </p:childTnLst>
                                </p:cTn>
                              </p:par>
                            </p:childTnLst>
                          </p:cTn>
                        </p:par>
                      </p:childTnLst>
                    </p:cTn>
                  </p:par>
                </p:childTnLst>
              </p:cTn>
              <p:nextCondLst>
                <p:cond evt="onClick" delay="0">
                  <p:tgtEl>
                    <p:spTgt spid="15"/>
                  </p:tgtEl>
                </p:cond>
              </p:nextCondLst>
            </p:seq>
            <p:seq concurrent="1" nextAc="seek">
              <p:cTn id="20" restart="whenNotActive" fill="hold" evtFilter="cancelBubble" nodeType="interactiveSeq">
                <p:stCondLst>
                  <p:cond evt="onClick" delay="0">
                    <p:tgtEl>
                      <p:spTgt spid="18"/>
                    </p:tgtEl>
                  </p:cond>
                </p:stCondLst>
                <p:endSync evt="end" delay="0">
                  <p:rtn val="all"/>
                </p:endSync>
                <p:childTnLst>
                  <p:par>
                    <p:cTn id="21" fill="hold">
                      <p:stCondLst>
                        <p:cond delay="0"/>
                      </p:stCondLst>
                      <p:childTnLst>
                        <p:par>
                          <p:cTn id="22" fill="hold">
                            <p:stCondLst>
                              <p:cond delay="0"/>
                            </p:stCondLst>
                            <p:childTnLst>
                              <p:par>
                                <p:cTn id="23" presetID="10" presetClass="exit" presetSubtype="0" fill="hold" grpId="0" nodeType="clickEffect">
                                  <p:stCondLst>
                                    <p:cond delay="0"/>
                                  </p:stCondLst>
                                  <p:childTnLst>
                                    <p:animEffect transition="out" filter="fade">
                                      <p:cBhvr>
                                        <p:cTn id="24" dur="500"/>
                                        <p:tgtEl>
                                          <p:spTgt spid="18"/>
                                        </p:tgtEl>
                                      </p:cBhvr>
                                    </p:animEffect>
                                    <p:set>
                                      <p:cBhvr>
                                        <p:cTn id="25" dur="1" fill="hold">
                                          <p:stCondLst>
                                            <p:cond delay="499"/>
                                          </p:stCondLst>
                                        </p:cTn>
                                        <p:tgtEl>
                                          <p:spTgt spid="18"/>
                                        </p:tgtEl>
                                        <p:attrNameLst>
                                          <p:attrName>style.visibility</p:attrName>
                                        </p:attrNameLst>
                                      </p:cBhvr>
                                      <p:to>
                                        <p:strVal val="hidden"/>
                                      </p:to>
                                    </p:set>
                                  </p:childTnLst>
                                </p:cTn>
                              </p:par>
                            </p:childTnLst>
                          </p:cTn>
                        </p:par>
                      </p:childTnLst>
                    </p:cTn>
                  </p:par>
                </p:childTnLst>
              </p:cTn>
              <p:nextCondLst>
                <p:cond evt="onClick" delay="0">
                  <p:tgtEl>
                    <p:spTgt spid="18"/>
                  </p:tgtEl>
                </p:cond>
              </p:nextCondLst>
            </p:seq>
            <p:seq concurrent="1" nextAc="seek">
              <p:cTn id="26" restart="whenNotActive" fill="hold" evtFilter="cancelBubble" nodeType="interactiveSeq">
                <p:stCondLst>
                  <p:cond evt="onClick" delay="0">
                    <p:tgtEl>
                      <p:spTgt spid="19"/>
                    </p:tgtEl>
                  </p:cond>
                </p:stCondLst>
                <p:endSync evt="end" delay="0">
                  <p:rtn val="all"/>
                </p:endSync>
                <p:childTnLst>
                  <p:par>
                    <p:cTn id="27" fill="hold">
                      <p:stCondLst>
                        <p:cond delay="0"/>
                      </p:stCondLst>
                      <p:childTnLst>
                        <p:par>
                          <p:cTn id="28" fill="hold">
                            <p:stCondLst>
                              <p:cond delay="0"/>
                            </p:stCondLst>
                            <p:childTnLst>
                              <p:par>
                                <p:cTn id="29" presetID="10" presetClass="exit" presetSubtype="0" fill="hold" grpId="0" nodeType="clickEffect">
                                  <p:stCondLst>
                                    <p:cond delay="0"/>
                                  </p:stCondLst>
                                  <p:childTnLst>
                                    <p:animEffect transition="out" filter="fade">
                                      <p:cBhvr>
                                        <p:cTn id="30" dur="500"/>
                                        <p:tgtEl>
                                          <p:spTgt spid="19"/>
                                        </p:tgtEl>
                                      </p:cBhvr>
                                    </p:animEffect>
                                    <p:set>
                                      <p:cBhvr>
                                        <p:cTn id="31" dur="1" fill="hold">
                                          <p:stCondLst>
                                            <p:cond delay="499"/>
                                          </p:stCondLst>
                                        </p:cTn>
                                        <p:tgtEl>
                                          <p:spTgt spid="19"/>
                                        </p:tgtEl>
                                        <p:attrNameLst>
                                          <p:attrName>style.visibility</p:attrName>
                                        </p:attrNameLst>
                                      </p:cBhvr>
                                      <p:to>
                                        <p:strVal val="hidden"/>
                                      </p:to>
                                    </p:set>
                                  </p:childTnLst>
                                </p:cTn>
                              </p:par>
                            </p:childTnLst>
                          </p:cTn>
                        </p:par>
                      </p:childTnLst>
                    </p:cTn>
                  </p:par>
                </p:childTnLst>
              </p:cTn>
              <p:nextCondLst>
                <p:cond evt="onClick" delay="0">
                  <p:tgtEl>
                    <p:spTgt spid="19"/>
                  </p:tgtEl>
                </p:cond>
              </p:nextCondLst>
            </p:seq>
          </p:childTnLst>
        </p:cTn>
      </p:par>
    </p:tnLst>
    <p:bldLst>
      <p:bldP spid="9" grpId="0" animBg="1"/>
      <p:bldP spid="10" grpId="0" animBg="1"/>
      <p:bldP spid="15" grpId="0" animBg="1"/>
      <p:bldP spid="18" grpId="0" animBg="1"/>
      <p:bldP spid="19"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0" y="0"/>
            <a:ext cx="9143074" cy="587744"/>
            <a:chOff x="0" y="13335"/>
            <a:chExt cx="9144218" cy="587744"/>
          </a:xfrm>
        </p:grpSpPr>
        <p:sp>
          <p:nvSpPr>
            <p:cNvPr id="3" name="TextBox 32"/>
            <p:cNvSpPr txBox="1"/>
            <p:nvPr/>
          </p:nvSpPr>
          <p:spPr>
            <a:xfrm>
              <a:off x="0" y="13335"/>
              <a:ext cx="9144000" cy="584775"/>
            </a:xfrm>
            <a:prstGeom prst="rect">
              <a:avLst/>
            </a:prstGeom>
            <a:ln>
              <a:noFill/>
            </a:ln>
          </p:spPr>
          <p:style>
            <a:lnRef idx="2">
              <a:schemeClr val="dk1">
                <a:shade val="50000"/>
              </a:schemeClr>
            </a:lnRef>
            <a:fillRef idx="1">
              <a:schemeClr val="dk1"/>
            </a:fillRef>
            <a:effectRef idx="0">
              <a:schemeClr val="dk1"/>
            </a:effectRef>
            <a:fontRef idx="minor">
              <a:schemeClr val="lt1"/>
            </a:fontRef>
          </p:style>
          <p:txBody>
            <a:bodyPr wrap="square" lIns="324000" rtlCol="0">
              <a:sp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r>
                <a:rPr lang="en-GB" sz="3200" dirty="0"/>
                <a:t>Subtracting Mixed Numbers</a:t>
              </a:r>
            </a:p>
          </p:txBody>
        </p:sp>
        <p:cxnSp>
          <p:nvCxnSpPr>
            <p:cNvPr id="4" name="Straight Connector 3"/>
            <p:cNvCxnSpPr/>
            <p:nvPr/>
          </p:nvCxnSpPr>
          <p:spPr>
            <a:xfrm>
              <a:off x="218" y="601079"/>
              <a:ext cx="9144000" cy="0"/>
            </a:xfrm>
            <a:prstGeom prst="line">
              <a:avLst/>
            </a:prstGeom>
            <a:effectLst/>
          </p:spPr>
          <p:style>
            <a:lnRef idx="3">
              <a:schemeClr val="accent3"/>
            </a:lnRef>
            <a:fillRef idx="0">
              <a:schemeClr val="accent3"/>
            </a:fillRef>
            <a:effectRef idx="2">
              <a:schemeClr val="accent3"/>
            </a:effectRef>
            <a:fontRef idx="minor">
              <a:schemeClr val="tx1"/>
            </a:fontRef>
          </p:style>
        </p:cxnSp>
      </p:grpSp>
      <mc:AlternateContent xmlns:mc="http://schemas.openxmlformats.org/markup-compatibility/2006" xmlns:a14="http://schemas.microsoft.com/office/drawing/2010/main">
        <mc:Choice Requires="a14">
          <p:sp>
            <p:nvSpPr>
              <p:cNvPr id="8" name="Rectangle 7"/>
              <p:cNvSpPr/>
              <p:nvPr/>
            </p:nvSpPr>
            <p:spPr>
              <a:xfrm>
                <a:off x="323528" y="836712"/>
                <a:ext cx="8208912" cy="3044103"/>
              </a:xfrm>
              <a:prstGeom prst="rect">
                <a:avLst/>
              </a:prstGeom>
            </p:spPr>
            <p:txBody>
              <a:bodyPr wrap="square">
                <a:spAutoFit/>
              </a:bodyPr>
              <a:lstStyle/>
              <a:p>
                <a:r>
                  <a:rPr lang="en-GB" dirty="0"/>
                  <a:t>To subtract mixed numbers… </a:t>
                </a:r>
              </a:p>
              <a:p>
                <a:pPr/>
                <a14:m>
                  <m:oMathPara xmlns:m="http://schemas.openxmlformats.org/officeDocument/2006/math">
                    <m:oMathParaPr>
                      <m:jc m:val="centerGroup"/>
                    </m:oMathParaPr>
                    <m:oMath xmlns:m="http://schemas.openxmlformats.org/officeDocument/2006/math">
                      <m:r>
                        <a:rPr lang="en-GB" i="1">
                          <a:latin typeface="Cambria Math"/>
                        </a:rPr>
                        <m:t>9</m:t>
                      </m:r>
                      <m:f>
                        <m:fPr>
                          <m:ctrlPr>
                            <a:rPr lang="en-GB" i="1">
                              <a:latin typeface="Cambria Math" panose="02040503050406030204" pitchFamily="18" charset="0"/>
                            </a:rPr>
                          </m:ctrlPr>
                        </m:fPr>
                        <m:num>
                          <m:r>
                            <a:rPr lang="en-GB" i="1">
                              <a:latin typeface="Cambria Math"/>
                            </a:rPr>
                            <m:t>1</m:t>
                          </m:r>
                        </m:num>
                        <m:den>
                          <m:r>
                            <a:rPr lang="en-GB" i="1">
                              <a:latin typeface="Cambria Math"/>
                            </a:rPr>
                            <m:t>3</m:t>
                          </m:r>
                        </m:den>
                      </m:f>
                      <m:r>
                        <a:rPr lang="en-GB" i="1">
                          <a:latin typeface="Cambria Math"/>
                        </a:rPr>
                        <m:t>−4</m:t>
                      </m:r>
                      <m:f>
                        <m:fPr>
                          <m:ctrlPr>
                            <a:rPr lang="en-GB" i="1">
                              <a:latin typeface="Cambria Math" panose="02040503050406030204" pitchFamily="18" charset="0"/>
                            </a:rPr>
                          </m:ctrlPr>
                        </m:fPr>
                        <m:num>
                          <m:r>
                            <a:rPr lang="en-GB" i="1">
                              <a:latin typeface="Cambria Math"/>
                            </a:rPr>
                            <m:t>1</m:t>
                          </m:r>
                        </m:num>
                        <m:den>
                          <m:r>
                            <a:rPr lang="en-GB" i="1">
                              <a:latin typeface="Cambria Math"/>
                            </a:rPr>
                            <m:t>2</m:t>
                          </m:r>
                        </m:den>
                      </m:f>
                      <m:r>
                        <a:rPr lang="en-GB" i="1">
                          <a:latin typeface="Cambria Math"/>
                        </a:rPr>
                        <m:t>=</m:t>
                      </m:r>
                      <m:r>
                        <a:rPr lang="en-GB" b="0" i="1" smtClean="0">
                          <a:latin typeface="Cambria Math" panose="02040503050406030204" pitchFamily="18" charset="0"/>
                        </a:rPr>
                        <m:t>9</m:t>
                      </m:r>
                      <m:f>
                        <m:fPr>
                          <m:ctrlPr>
                            <a:rPr lang="en-GB" b="0" i="1" smtClean="0">
                              <a:latin typeface="Cambria Math" panose="02040503050406030204" pitchFamily="18" charset="0"/>
                            </a:rPr>
                          </m:ctrlPr>
                        </m:fPr>
                        <m:num>
                          <m:r>
                            <a:rPr lang="en-GB" b="0" i="1" smtClean="0">
                              <a:latin typeface="Cambria Math" panose="02040503050406030204" pitchFamily="18" charset="0"/>
                            </a:rPr>
                            <m:t>2</m:t>
                          </m:r>
                        </m:num>
                        <m:den>
                          <m:r>
                            <a:rPr lang="en-GB" b="0" i="1" smtClean="0">
                              <a:latin typeface="Cambria Math" panose="02040503050406030204" pitchFamily="18" charset="0"/>
                            </a:rPr>
                            <m:t>6</m:t>
                          </m:r>
                        </m:den>
                      </m:f>
                      <m:r>
                        <a:rPr lang="en-GB" b="0" i="1" smtClean="0">
                          <a:latin typeface="Cambria Math" panose="02040503050406030204" pitchFamily="18" charset="0"/>
                        </a:rPr>
                        <m:t>−4</m:t>
                      </m:r>
                      <m:f>
                        <m:fPr>
                          <m:ctrlPr>
                            <a:rPr lang="en-GB" b="0" i="1" smtClean="0">
                              <a:latin typeface="Cambria Math" panose="02040503050406030204" pitchFamily="18" charset="0"/>
                            </a:rPr>
                          </m:ctrlPr>
                        </m:fPr>
                        <m:num>
                          <m:r>
                            <a:rPr lang="en-GB" b="0" i="1" smtClean="0">
                              <a:latin typeface="Cambria Math" panose="02040503050406030204" pitchFamily="18" charset="0"/>
                            </a:rPr>
                            <m:t>3</m:t>
                          </m:r>
                        </m:num>
                        <m:den>
                          <m:r>
                            <a:rPr lang="en-GB" b="0" i="1" smtClean="0">
                              <a:latin typeface="Cambria Math" panose="02040503050406030204" pitchFamily="18" charset="0"/>
                            </a:rPr>
                            <m:t>6</m:t>
                          </m:r>
                        </m:den>
                      </m:f>
                    </m:oMath>
                    <m:oMath xmlns:m="http://schemas.openxmlformats.org/officeDocument/2006/math">
                      <m:r>
                        <a:rPr lang="en-GB" b="0" i="1" smtClean="0">
                          <a:latin typeface="Cambria Math" panose="02040503050406030204" pitchFamily="18" charset="0"/>
                        </a:rPr>
                        <m:t>                  =</m:t>
                      </m:r>
                      <m:r>
                        <a:rPr lang="en-GB" b="0" i="1" smtClean="0">
                          <a:latin typeface="Cambria Math"/>
                        </a:rPr>
                        <m:t>8</m:t>
                      </m:r>
                      <m:f>
                        <m:fPr>
                          <m:ctrlPr>
                            <a:rPr lang="en-GB" b="0" i="1" smtClean="0">
                              <a:latin typeface="Cambria Math" panose="02040503050406030204" pitchFamily="18" charset="0"/>
                            </a:rPr>
                          </m:ctrlPr>
                        </m:fPr>
                        <m:num>
                          <m:r>
                            <a:rPr lang="en-GB" b="0" i="1" smtClean="0">
                              <a:latin typeface="Cambria Math"/>
                            </a:rPr>
                            <m:t>8</m:t>
                          </m:r>
                        </m:num>
                        <m:den>
                          <m:r>
                            <a:rPr lang="en-GB" b="0" i="1" smtClean="0">
                              <a:latin typeface="Cambria Math"/>
                            </a:rPr>
                            <m:t>6</m:t>
                          </m:r>
                        </m:den>
                      </m:f>
                      <m:r>
                        <a:rPr lang="en-GB" b="0" i="1" smtClean="0">
                          <a:latin typeface="Cambria Math"/>
                        </a:rPr>
                        <m:t>−4</m:t>
                      </m:r>
                      <m:f>
                        <m:fPr>
                          <m:ctrlPr>
                            <a:rPr lang="en-GB" b="0" i="1" smtClean="0">
                              <a:latin typeface="Cambria Math" panose="02040503050406030204" pitchFamily="18" charset="0"/>
                            </a:rPr>
                          </m:ctrlPr>
                        </m:fPr>
                        <m:num>
                          <m:r>
                            <a:rPr lang="en-GB" b="0" i="1" smtClean="0">
                              <a:latin typeface="Cambria Math"/>
                            </a:rPr>
                            <m:t>3</m:t>
                          </m:r>
                        </m:num>
                        <m:den>
                          <m:r>
                            <a:rPr lang="en-GB" b="0" i="1" smtClean="0">
                              <a:latin typeface="Cambria Math"/>
                            </a:rPr>
                            <m:t>6</m:t>
                          </m:r>
                        </m:den>
                      </m:f>
                    </m:oMath>
                    <m:oMath xmlns:m="http://schemas.openxmlformats.org/officeDocument/2006/math">
                      <m:r>
                        <a:rPr lang="en-GB" b="0" i="1" smtClean="0">
                          <a:latin typeface="Cambria Math"/>
                        </a:rPr>
                        <m:t>                  =4</m:t>
                      </m:r>
                      <m:f>
                        <m:fPr>
                          <m:ctrlPr>
                            <a:rPr lang="en-GB" b="0" i="1" smtClean="0">
                              <a:latin typeface="Cambria Math" panose="02040503050406030204" pitchFamily="18" charset="0"/>
                            </a:rPr>
                          </m:ctrlPr>
                        </m:fPr>
                        <m:num>
                          <m:r>
                            <a:rPr lang="en-GB" b="0" i="1" smtClean="0">
                              <a:latin typeface="Cambria Math"/>
                            </a:rPr>
                            <m:t>5</m:t>
                          </m:r>
                        </m:num>
                        <m:den>
                          <m:r>
                            <a:rPr lang="en-GB" b="0" i="1" smtClean="0">
                              <a:latin typeface="Cambria Math"/>
                            </a:rPr>
                            <m:t>6</m:t>
                          </m:r>
                        </m:den>
                      </m:f>
                    </m:oMath>
                  </m:oMathPara>
                </a14:m>
                <a:endParaRPr lang="en-GB" dirty="0"/>
              </a:p>
              <a:p>
                <a:endParaRPr lang="en-GB" dirty="0"/>
              </a:p>
              <a:p>
                <a:r>
                  <a:rPr lang="en-GB" dirty="0"/>
                  <a:t>(Alternatively you can just convert both to improper fractions and subtract as normal)</a:t>
                </a:r>
              </a:p>
              <a:p>
                <a:endParaRPr lang="en-GB" dirty="0"/>
              </a:p>
              <a:p>
                <a:endParaRPr lang="en-GB" dirty="0"/>
              </a:p>
            </p:txBody>
          </p:sp>
        </mc:Choice>
        <mc:Fallback xmlns="">
          <p:sp>
            <p:nvSpPr>
              <p:cNvPr id="8" name="Rectangle 7"/>
              <p:cNvSpPr>
                <a:spLocks noRot="1" noChangeAspect="1" noMove="1" noResize="1" noEditPoints="1" noAdjustHandles="1" noChangeArrowheads="1" noChangeShapeType="1" noTextEdit="1"/>
              </p:cNvSpPr>
              <p:nvPr/>
            </p:nvSpPr>
            <p:spPr>
              <a:xfrm>
                <a:off x="323528" y="836712"/>
                <a:ext cx="8208912" cy="3044103"/>
              </a:xfrm>
              <a:prstGeom prst="rect">
                <a:avLst/>
              </a:prstGeom>
              <a:blipFill rotWithShape="1">
                <a:blip r:embed="rId2"/>
                <a:stretch>
                  <a:fillRect l="-594" t="-1000"/>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9" name="TextBox 8"/>
              <p:cNvSpPr txBox="1"/>
              <p:nvPr/>
            </p:nvSpPr>
            <p:spPr>
              <a:xfrm>
                <a:off x="625846" y="4458817"/>
                <a:ext cx="3486508" cy="2174185"/>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GB" sz="2400" b="0" i="1" smtClean="0">
                          <a:latin typeface="Cambria Math"/>
                        </a:rPr>
                        <m:t>7</m:t>
                      </m:r>
                      <m:f>
                        <m:fPr>
                          <m:ctrlPr>
                            <a:rPr lang="en-GB" sz="2400" b="0" i="1" smtClean="0">
                              <a:latin typeface="Cambria Math" panose="02040503050406030204" pitchFamily="18" charset="0"/>
                            </a:rPr>
                          </m:ctrlPr>
                        </m:fPr>
                        <m:num>
                          <m:r>
                            <a:rPr lang="en-GB" sz="2400" b="0" i="1" smtClean="0">
                              <a:latin typeface="Cambria Math"/>
                            </a:rPr>
                            <m:t>1</m:t>
                          </m:r>
                        </m:num>
                        <m:den>
                          <m:r>
                            <a:rPr lang="en-GB" sz="2400" b="0" i="1" smtClean="0">
                              <a:latin typeface="Cambria Math"/>
                            </a:rPr>
                            <m:t>4</m:t>
                          </m:r>
                        </m:den>
                      </m:f>
                      <m:r>
                        <a:rPr lang="en-GB" sz="2400" b="0" i="1" smtClean="0">
                          <a:latin typeface="Cambria Math"/>
                        </a:rPr>
                        <m:t>−3</m:t>
                      </m:r>
                      <m:f>
                        <m:fPr>
                          <m:ctrlPr>
                            <a:rPr lang="en-GB" sz="2400" b="0" i="1" smtClean="0">
                              <a:latin typeface="Cambria Math" panose="02040503050406030204" pitchFamily="18" charset="0"/>
                            </a:rPr>
                          </m:ctrlPr>
                        </m:fPr>
                        <m:num>
                          <m:r>
                            <a:rPr lang="en-GB" sz="2400" b="0" i="1" smtClean="0">
                              <a:latin typeface="Cambria Math"/>
                            </a:rPr>
                            <m:t>2</m:t>
                          </m:r>
                        </m:num>
                        <m:den>
                          <m:r>
                            <a:rPr lang="en-GB" sz="2400" b="0" i="1" smtClean="0">
                              <a:latin typeface="Cambria Math"/>
                            </a:rPr>
                            <m:t>3</m:t>
                          </m:r>
                        </m:den>
                      </m:f>
                      <m:r>
                        <a:rPr lang="en-GB" sz="2400" b="0" i="1" smtClean="0">
                          <a:latin typeface="Cambria Math"/>
                        </a:rPr>
                        <m:t>=</m:t>
                      </m:r>
                      <m:r>
                        <a:rPr lang="en-GB" sz="2400" b="1" i="1" smtClean="0">
                          <a:latin typeface="Cambria Math" panose="02040503050406030204" pitchFamily="18" charset="0"/>
                        </a:rPr>
                        <m:t>𝟕</m:t>
                      </m:r>
                      <m:f>
                        <m:fPr>
                          <m:ctrlPr>
                            <a:rPr lang="en-GB" sz="2400" b="1" i="1" smtClean="0">
                              <a:latin typeface="Cambria Math" panose="02040503050406030204" pitchFamily="18" charset="0"/>
                            </a:rPr>
                          </m:ctrlPr>
                        </m:fPr>
                        <m:num>
                          <m:r>
                            <a:rPr lang="en-GB" sz="2400" b="1" i="1" smtClean="0">
                              <a:latin typeface="Cambria Math" panose="02040503050406030204" pitchFamily="18" charset="0"/>
                            </a:rPr>
                            <m:t>𝟑</m:t>
                          </m:r>
                        </m:num>
                        <m:den>
                          <m:r>
                            <a:rPr lang="en-GB" sz="2400" b="1" i="1" smtClean="0">
                              <a:latin typeface="Cambria Math" panose="02040503050406030204" pitchFamily="18" charset="0"/>
                            </a:rPr>
                            <m:t>𝟏𝟐</m:t>
                          </m:r>
                        </m:den>
                      </m:f>
                      <m:r>
                        <a:rPr lang="en-GB" sz="2400" b="1" i="1" smtClean="0">
                          <a:latin typeface="Cambria Math" panose="02040503050406030204" pitchFamily="18" charset="0"/>
                        </a:rPr>
                        <m:t>−</m:t>
                      </m:r>
                      <m:r>
                        <a:rPr lang="en-GB" sz="2400" b="1" i="1" smtClean="0">
                          <a:latin typeface="Cambria Math" panose="02040503050406030204" pitchFamily="18" charset="0"/>
                        </a:rPr>
                        <m:t>𝟑</m:t>
                      </m:r>
                      <m:f>
                        <m:fPr>
                          <m:ctrlPr>
                            <a:rPr lang="en-GB" sz="2400" b="1" i="1" smtClean="0">
                              <a:latin typeface="Cambria Math" panose="02040503050406030204" pitchFamily="18" charset="0"/>
                            </a:rPr>
                          </m:ctrlPr>
                        </m:fPr>
                        <m:num>
                          <m:r>
                            <a:rPr lang="en-GB" sz="2400" b="1" i="1" smtClean="0">
                              <a:latin typeface="Cambria Math" panose="02040503050406030204" pitchFamily="18" charset="0"/>
                            </a:rPr>
                            <m:t>𝟖</m:t>
                          </m:r>
                        </m:num>
                        <m:den>
                          <m:r>
                            <a:rPr lang="en-GB" sz="2400" b="1" i="1" smtClean="0">
                              <a:latin typeface="Cambria Math" panose="02040503050406030204" pitchFamily="18" charset="0"/>
                            </a:rPr>
                            <m:t>𝟏𝟐</m:t>
                          </m:r>
                        </m:den>
                      </m:f>
                    </m:oMath>
                    <m:oMath xmlns:m="http://schemas.openxmlformats.org/officeDocument/2006/math">
                      <m:r>
                        <a:rPr lang="en-GB" sz="2400" b="1" i="1" smtClean="0">
                          <a:latin typeface="Cambria Math"/>
                        </a:rPr>
                        <m:t>                  =</m:t>
                      </m:r>
                      <m:r>
                        <a:rPr lang="en-GB" sz="2400" b="1" i="1" smtClean="0">
                          <a:latin typeface="Cambria Math"/>
                        </a:rPr>
                        <m:t>𝟔</m:t>
                      </m:r>
                      <m:f>
                        <m:fPr>
                          <m:ctrlPr>
                            <a:rPr lang="en-GB" sz="2400" b="1" i="1" smtClean="0">
                              <a:latin typeface="Cambria Math" panose="02040503050406030204" pitchFamily="18" charset="0"/>
                            </a:rPr>
                          </m:ctrlPr>
                        </m:fPr>
                        <m:num>
                          <m:r>
                            <a:rPr lang="en-GB" sz="2400" b="1" i="1" smtClean="0">
                              <a:latin typeface="Cambria Math"/>
                            </a:rPr>
                            <m:t>𝟏𝟓</m:t>
                          </m:r>
                        </m:num>
                        <m:den>
                          <m:r>
                            <a:rPr lang="en-GB" sz="2400" b="1" i="1" smtClean="0">
                              <a:latin typeface="Cambria Math"/>
                            </a:rPr>
                            <m:t>𝟏𝟐</m:t>
                          </m:r>
                        </m:den>
                      </m:f>
                      <m:r>
                        <a:rPr lang="en-GB" sz="2400" b="1" i="1" smtClean="0">
                          <a:latin typeface="Cambria Math"/>
                        </a:rPr>
                        <m:t>−</m:t>
                      </m:r>
                      <m:r>
                        <a:rPr lang="en-GB" sz="2400" b="1" i="1" smtClean="0">
                          <a:latin typeface="Cambria Math"/>
                        </a:rPr>
                        <m:t>𝟑</m:t>
                      </m:r>
                      <m:f>
                        <m:fPr>
                          <m:ctrlPr>
                            <a:rPr lang="en-GB" sz="2400" b="1" i="1" smtClean="0">
                              <a:latin typeface="Cambria Math" panose="02040503050406030204" pitchFamily="18" charset="0"/>
                            </a:rPr>
                          </m:ctrlPr>
                        </m:fPr>
                        <m:num>
                          <m:r>
                            <a:rPr lang="en-GB" sz="2400" b="1" i="1" smtClean="0">
                              <a:latin typeface="Cambria Math"/>
                            </a:rPr>
                            <m:t>𝟖</m:t>
                          </m:r>
                        </m:num>
                        <m:den>
                          <m:r>
                            <a:rPr lang="en-GB" sz="2400" b="1" i="1" smtClean="0">
                              <a:latin typeface="Cambria Math"/>
                            </a:rPr>
                            <m:t>𝟏𝟐</m:t>
                          </m:r>
                        </m:den>
                      </m:f>
                    </m:oMath>
                    <m:oMath xmlns:m="http://schemas.openxmlformats.org/officeDocument/2006/math">
                      <m:r>
                        <a:rPr lang="en-GB" sz="2400" b="1" i="1" smtClean="0">
                          <a:latin typeface="Cambria Math"/>
                        </a:rPr>
                        <m:t>                  =</m:t>
                      </m:r>
                      <m:r>
                        <a:rPr lang="en-GB" sz="2400" b="1" i="1" smtClean="0">
                          <a:latin typeface="Cambria Math"/>
                        </a:rPr>
                        <m:t>𝟑</m:t>
                      </m:r>
                      <m:f>
                        <m:fPr>
                          <m:ctrlPr>
                            <a:rPr lang="en-GB" sz="2400" b="1" i="1" smtClean="0">
                              <a:latin typeface="Cambria Math" panose="02040503050406030204" pitchFamily="18" charset="0"/>
                            </a:rPr>
                          </m:ctrlPr>
                        </m:fPr>
                        <m:num>
                          <m:r>
                            <a:rPr lang="en-GB" sz="2400" b="1" i="1" smtClean="0">
                              <a:latin typeface="Cambria Math"/>
                            </a:rPr>
                            <m:t>𝟕</m:t>
                          </m:r>
                        </m:num>
                        <m:den>
                          <m:r>
                            <a:rPr lang="en-GB" sz="2400" b="1" i="1" smtClean="0">
                              <a:latin typeface="Cambria Math"/>
                            </a:rPr>
                            <m:t>𝟏𝟐</m:t>
                          </m:r>
                        </m:den>
                      </m:f>
                    </m:oMath>
                  </m:oMathPara>
                </a14:m>
                <a:endParaRPr lang="en-GB" sz="2400" b="1" dirty="0"/>
              </a:p>
            </p:txBody>
          </p:sp>
        </mc:Choice>
        <mc:Fallback xmlns="">
          <p:sp>
            <p:nvSpPr>
              <p:cNvPr id="9" name="TextBox 8"/>
              <p:cNvSpPr txBox="1">
                <a:spLocks noRot="1" noChangeAspect="1" noMove="1" noResize="1" noEditPoints="1" noAdjustHandles="1" noChangeArrowheads="1" noChangeShapeType="1" noTextEdit="1"/>
              </p:cNvSpPr>
              <p:nvPr/>
            </p:nvSpPr>
            <p:spPr>
              <a:xfrm>
                <a:off x="625846" y="4458817"/>
                <a:ext cx="3486508" cy="2174185"/>
              </a:xfrm>
              <a:prstGeom prst="rect">
                <a:avLst/>
              </a:prstGeom>
              <a:blipFill rotWithShape="1">
                <a:blip r:embed="rId3"/>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0" name="TextBox 9"/>
              <p:cNvSpPr txBox="1"/>
              <p:nvPr/>
            </p:nvSpPr>
            <p:spPr>
              <a:xfrm>
                <a:off x="4447210" y="3786720"/>
                <a:ext cx="4369403" cy="2875211"/>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GB" sz="2400" b="0" i="1" smtClean="0">
                          <a:latin typeface="Cambria Math" panose="02040503050406030204" pitchFamily="18" charset="0"/>
                        </a:rPr>
                        <m:t>56</m:t>
                      </m:r>
                      <m:f>
                        <m:fPr>
                          <m:ctrlPr>
                            <a:rPr lang="en-GB" sz="2400" b="0" i="1" smtClean="0">
                              <a:latin typeface="Cambria Math" panose="02040503050406030204" pitchFamily="18" charset="0"/>
                            </a:rPr>
                          </m:ctrlPr>
                        </m:fPr>
                        <m:num>
                          <m:r>
                            <a:rPr lang="en-GB" sz="2400" b="0" i="1" smtClean="0">
                              <a:latin typeface="Cambria Math"/>
                            </a:rPr>
                            <m:t>2</m:t>
                          </m:r>
                        </m:num>
                        <m:den>
                          <m:r>
                            <a:rPr lang="en-GB" sz="2400" b="0" i="1" smtClean="0">
                              <a:latin typeface="Cambria Math"/>
                            </a:rPr>
                            <m:t>5</m:t>
                          </m:r>
                        </m:den>
                      </m:f>
                      <m:r>
                        <a:rPr lang="en-GB" sz="2400" b="0" i="1" smtClean="0">
                          <a:latin typeface="Cambria Math"/>
                        </a:rPr>
                        <m:t>−</m:t>
                      </m:r>
                      <m:r>
                        <a:rPr lang="en-GB" sz="2400" b="0" i="1" smtClean="0">
                          <a:latin typeface="Cambria Math" panose="02040503050406030204" pitchFamily="18" charset="0"/>
                        </a:rPr>
                        <m:t>40</m:t>
                      </m:r>
                      <m:f>
                        <m:fPr>
                          <m:ctrlPr>
                            <a:rPr lang="en-GB" sz="2400" b="0" i="1" smtClean="0">
                              <a:latin typeface="Cambria Math" panose="02040503050406030204" pitchFamily="18" charset="0"/>
                            </a:rPr>
                          </m:ctrlPr>
                        </m:fPr>
                        <m:num>
                          <m:r>
                            <a:rPr lang="en-GB" sz="2400" b="0" i="1" smtClean="0">
                              <a:latin typeface="Cambria Math"/>
                            </a:rPr>
                            <m:t>3</m:t>
                          </m:r>
                        </m:num>
                        <m:den>
                          <m:r>
                            <a:rPr lang="en-GB" sz="2400" b="0" i="1" smtClean="0">
                              <a:latin typeface="Cambria Math"/>
                            </a:rPr>
                            <m:t>7</m:t>
                          </m:r>
                        </m:den>
                      </m:f>
                    </m:oMath>
                    <m:oMath xmlns:m="http://schemas.openxmlformats.org/officeDocument/2006/math">
                      <m:r>
                        <a:rPr lang="en-GB" sz="2400" b="1" i="1" smtClean="0">
                          <a:latin typeface="Cambria Math" panose="02040503050406030204" pitchFamily="18" charset="0"/>
                        </a:rPr>
                        <m:t>=</m:t>
                      </m:r>
                      <m:r>
                        <a:rPr lang="en-GB" sz="2400" b="1" i="1" smtClean="0">
                          <a:latin typeface="Cambria Math" panose="02040503050406030204" pitchFamily="18" charset="0"/>
                        </a:rPr>
                        <m:t>𝟓𝟔</m:t>
                      </m:r>
                      <m:f>
                        <m:fPr>
                          <m:ctrlPr>
                            <a:rPr lang="en-GB" sz="2400" b="1" i="1" smtClean="0">
                              <a:latin typeface="Cambria Math" panose="02040503050406030204" pitchFamily="18" charset="0"/>
                            </a:rPr>
                          </m:ctrlPr>
                        </m:fPr>
                        <m:num>
                          <m:r>
                            <a:rPr lang="en-GB" sz="2400" b="1" i="1" smtClean="0">
                              <a:latin typeface="Cambria Math" panose="02040503050406030204" pitchFamily="18" charset="0"/>
                            </a:rPr>
                            <m:t>𝟏𝟒</m:t>
                          </m:r>
                        </m:num>
                        <m:den>
                          <m:r>
                            <a:rPr lang="en-GB" sz="2400" b="1" i="1" smtClean="0">
                              <a:latin typeface="Cambria Math" panose="02040503050406030204" pitchFamily="18" charset="0"/>
                            </a:rPr>
                            <m:t>𝟑𝟓</m:t>
                          </m:r>
                        </m:den>
                      </m:f>
                      <m:r>
                        <a:rPr lang="en-GB" sz="2400" b="1" i="1" smtClean="0">
                          <a:latin typeface="Cambria Math" panose="02040503050406030204" pitchFamily="18" charset="0"/>
                        </a:rPr>
                        <m:t>−</m:t>
                      </m:r>
                      <m:r>
                        <a:rPr lang="en-GB" sz="2400" b="1" i="1" smtClean="0">
                          <a:latin typeface="Cambria Math" panose="02040503050406030204" pitchFamily="18" charset="0"/>
                        </a:rPr>
                        <m:t>𝟒𝟎</m:t>
                      </m:r>
                      <m:f>
                        <m:fPr>
                          <m:ctrlPr>
                            <a:rPr lang="en-GB" sz="2400" b="1" i="1" smtClean="0">
                              <a:latin typeface="Cambria Math" panose="02040503050406030204" pitchFamily="18" charset="0"/>
                            </a:rPr>
                          </m:ctrlPr>
                        </m:fPr>
                        <m:num>
                          <m:r>
                            <a:rPr lang="en-GB" sz="2400" b="1" i="1" smtClean="0">
                              <a:latin typeface="Cambria Math" panose="02040503050406030204" pitchFamily="18" charset="0"/>
                            </a:rPr>
                            <m:t>𝟏𝟓</m:t>
                          </m:r>
                        </m:num>
                        <m:den>
                          <m:r>
                            <a:rPr lang="en-GB" sz="2400" b="1" i="1" smtClean="0">
                              <a:latin typeface="Cambria Math" panose="02040503050406030204" pitchFamily="18" charset="0"/>
                            </a:rPr>
                            <m:t>𝟑𝟓</m:t>
                          </m:r>
                        </m:den>
                      </m:f>
                    </m:oMath>
                    <m:oMath xmlns:m="http://schemas.openxmlformats.org/officeDocument/2006/math">
                      <m:r>
                        <a:rPr lang="en-GB" sz="2400" b="1" i="1" smtClean="0">
                          <a:latin typeface="Cambria Math"/>
                        </a:rPr>
                        <m:t>=</m:t>
                      </m:r>
                      <m:r>
                        <a:rPr lang="en-GB" sz="2400" b="1" i="1" smtClean="0">
                          <a:latin typeface="Cambria Math"/>
                        </a:rPr>
                        <m:t>𝟓𝟓</m:t>
                      </m:r>
                      <m:f>
                        <m:fPr>
                          <m:ctrlPr>
                            <a:rPr lang="en-GB" sz="2400" b="1" i="1" smtClean="0">
                              <a:latin typeface="Cambria Math" panose="02040503050406030204" pitchFamily="18" charset="0"/>
                            </a:rPr>
                          </m:ctrlPr>
                        </m:fPr>
                        <m:num>
                          <m:r>
                            <a:rPr lang="en-GB" sz="2400" b="1" i="1" smtClean="0">
                              <a:latin typeface="Cambria Math"/>
                            </a:rPr>
                            <m:t>𝟒𝟗</m:t>
                          </m:r>
                        </m:num>
                        <m:den>
                          <m:r>
                            <a:rPr lang="en-GB" sz="2400" b="1" i="1" smtClean="0">
                              <a:latin typeface="Cambria Math"/>
                            </a:rPr>
                            <m:t>𝟑𝟓</m:t>
                          </m:r>
                        </m:den>
                      </m:f>
                      <m:r>
                        <a:rPr lang="en-GB" sz="2400" b="1" i="1" smtClean="0">
                          <a:latin typeface="Cambria Math"/>
                        </a:rPr>
                        <m:t>−</m:t>
                      </m:r>
                      <m:r>
                        <a:rPr lang="en-GB" sz="2400" b="1" i="1" smtClean="0">
                          <a:latin typeface="Cambria Math"/>
                        </a:rPr>
                        <m:t>𝟒𝟎</m:t>
                      </m:r>
                      <m:f>
                        <m:fPr>
                          <m:ctrlPr>
                            <a:rPr lang="en-GB" sz="2400" b="1" i="1" smtClean="0">
                              <a:latin typeface="Cambria Math" panose="02040503050406030204" pitchFamily="18" charset="0"/>
                            </a:rPr>
                          </m:ctrlPr>
                        </m:fPr>
                        <m:num>
                          <m:r>
                            <a:rPr lang="en-GB" sz="2400" b="1" i="1" smtClean="0">
                              <a:latin typeface="Cambria Math"/>
                            </a:rPr>
                            <m:t>𝟏𝟓</m:t>
                          </m:r>
                        </m:num>
                        <m:den>
                          <m:r>
                            <a:rPr lang="en-GB" sz="2400" b="1" i="1" smtClean="0">
                              <a:latin typeface="Cambria Math"/>
                            </a:rPr>
                            <m:t>𝟑𝟓</m:t>
                          </m:r>
                        </m:den>
                      </m:f>
                    </m:oMath>
                    <m:oMath xmlns:m="http://schemas.openxmlformats.org/officeDocument/2006/math">
                      <m:r>
                        <a:rPr lang="en-GB" sz="2400" b="1" i="1" smtClean="0">
                          <a:latin typeface="Cambria Math" panose="02040503050406030204" pitchFamily="18" charset="0"/>
                        </a:rPr>
                        <m:t>=</m:t>
                      </m:r>
                      <m:r>
                        <a:rPr lang="en-GB" sz="2400" b="1" i="1" smtClean="0">
                          <a:latin typeface="Cambria Math" panose="02040503050406030204" pitchFamily="18" charset="0"/>
                        </a:rPr>
                        <m:t>𝟏𝟓</m:t>
                      </m:r>
                      <m:f>
                        <m:fPr>
                          <m:ctrlPr>
                            <a:rPr lang="en-GB" sz="2400" b="1" i="1" smtClean="0">
                              <a:latin typeface="Cambria Math" panose="02040503050406030204" pitchFamily="18" charset="0"/>
                            </a:rPr>
                          </m:ctrlPr>
                        </m:fPr>
                        <m:num>
                          <m:r>
                            <a:rPr lang="en-GB" sz="2400" b="1" i="1" smtClean="0">
                              <a:latin typeface="Cambria Math" panose="02040503050406030204" pitchFamily="18" charset="0"/>
                            </a:rPr>
                            <m:t>𝟑𝟒</m:t>
                          </m:r>
                        </m:num>
                        <m:den>
                          <m:r>
                            <a:rPr lang="en-GB" sz="2400" b="1" i="1" smtClean="0">
                              <a:latin typeface="Cambria Math" panose="02040503050406030204" pitchFamily="18" charset="0"/>
                            </a:rPr>
                            <m:t>𝟑𝟓</m:t>
                          </m:r>
                        </m:den>
                      </m:f>
                    </m:oMath>
                  </m:oMathPara>
                </a14:m>
                <a:endParaRPr lang="en-GB" sz="2400" b="1" dirty="0"/>
              </a:p>
            </p:txBody>
          </p:sp>
        </mc:Choice>
        <mc:Fallback xmlns="">
          <p:sp>
            <p:nvSpPr>
              <p:cNvPr id="10" name="TextBox 9"/>
              <p:cNvSpPr txBox="1">
                <a:spLocks noRot="1" noChangeAspect="1" noMove="1" noResize="1" noEditPoints="1" noAdjustHandles="1" noChangeArrowheads="1" noChangeShapeType="1" noTextEdit="1"/>
              </p:cNvSpPr>
              <p:nvPr/>
            </p:nvSpPr>
            <p:spPr>
              <a:xfrm>
                <a:off x="4447210" y="3786720"/>
                <a:ext cx="4369403" cy="2875211"/>
              </a:xfrm>
              <a:prstGeom prst="rect">
                <a:avLst/>
              </a:prstGeom>
              <a:blipFill rotWithShape="1">
                <a:blip r:embed="rId4"/>
                <a:stretch>
                  <a:fillRect/>
                </a:stretch>
              </a:blipFill>
            </p:spPr>
            <p:txBody>
              <a:bodyPr/>
              <a:lstStyle/>
              <a:p>
                <a:r>
                  <a:rPr lang="en-GB">
                    <a:noFill/>
                  </a:rPr>
                  <a:t> </a:t>
                </a:r>
              </a:p>
            </p:txBody>
          </p:sp>
        </mc:Fallback>
      </mc:AlternateContent>
      <p:sp>
        <p:nvSpPr>
          <p:cNvPr id="12" name="Rectangle 11"/>
          <p:cNvSpPr/>
          <p:nvPr/>
        </p:nvSpPr>
        <p:spPr>
          <a:xfrm>
            <a:off x="2313482" y="4491613"/>
            <a:ext cx="1826439" cy="713132"/>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sp>
        <p:nvSpPr>
          <p:cNvPr id="13" name="Rectangle 12"/>
          <p:cNvSpPr/>
          <p:nvPr/>
        </p:nvSpPr>
        <p:spPr>
          <a:xfrm>
            <a:off x="5829892" y="4561290"/>
            <a:ext cx="2218838" cy="643755"/>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cxnSp>
        <p:nvCxnSpPr>
          <p:cNvPr id="15" name="Straight Arrow Connector 14"/>
          <p:cNvCxnSpPr/>
          <p:nvPr/>
        </p:nvCxnSpPr>
        <p:spPr>
          <a:xfrm flipH="1">
            <a:off x="5771030" y="1768510"/>
            <a:ext cx="860882" cy="182236"/>
          </a:xfrm>
          <a:prstGeom prst="straightConnector1">
            <a:avLst/>
          </a:prstGeom>
          <a:ln>
            <a:tailEnd type="triangle"/>
          </a:ln>
        </p:spPr>
        <p:style>
          <a:lnRef idx="2">
            <a:schemeClr val="dk1"/>
          </a:lnRef>
          <a:fillRef idx="0">
            <a:schemeClr val="dk1"/>
          </a:fillRef>
          <a:effectRef idx="1">
            <a:schemeClr val="dk1"/>
          </a:effectRef>
          <a:fontRef idx="minor">
            <a:schemeClr val="tx1"/>
          </a:fontRef>
        </p:style>
      </p:cxnSp>
      <p:sp>
        <p:nvSpPr>
          <p:cNvPr id="7" name="TextBox 6"/>
          <p:cNvSpPr txBox="1"/>
          <p:nvPr/>
        </p:nvSpPr>
        <p:spPr>
          <a:xfrm>
            <a:off x="6631912" y="980728"/>
            <a:ext cx="1972536" cy="1446550"/>
          </a:xfrm>
          <a:prstGeom prst="rect">
            <a:avLst/>
          </a:prstGeom>
        </p:spPr>
        <p:style>
          <a:lnRef idx="2">
            <a:schemeClr val="dk1">
              <a:shade val="50000"/>
            </a:schemeClr>
          </a:lnRef>
          <a:fillRef idx="1">
            <a:schemeClr val="dk1"/>
          </a:fillRef>
          <a:effectRef idx="0">
            <a:schemeClr val="dk1"/>
          </a:effectRef>
          <a:fontRef idx="minor">
            <a:schemeClr val="lt1"/>
          </a:fontRef>
        </p:style>
        <p:txBody>
          <a:bodyPr wrap="square" rtlCol="0">
            <a:spAutoFit/>
          </a:bodyPr>
          <a:lstStyle/>
          <a:p>
            <a:r>
              <a:rPr lang="en-GB" sz="1600" dirty="0"/>
              <a:t>We’d end up with a negative number for the fractions. Can we borrow a whole? </a:t>
            </a:r>
            <a:r>
              <a:rPr lang="en-GB" sz="1200" dirty="0"/>
              <a:t>(In the same way we borrow in column subtraction)</a:t>
            </a:r>
          </a:p>
        </p:txBody>
      </p:sp>
      <p:sp>
        <p:nvSpPr>
          <p:cNvPr id="16" name="Rectangle 15"/>
          <p:cNvSpPr/>
          <p:nvPr/>
        </p:nvSpPr>
        <p:spPr>
          <a:xfrm>
            <a:off x="4594956" y="1046488"/>
            <a:ext cx="1132603" cy="621538"/>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sp>
        <p:nvSpPr>
          <p:cNvPr id="17" name="Rectangle 16"/>
          <p:cNvSpPr/>
          <p:nvPr/>
        </p:nvSpPr>
        <p:spPr>
          <a:xfrm>
            <a:off x="4594956" y="1668026"/>
            <a:ext cx="1132603" cy="522515"/>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sp>
        <p:nvSpPr>
          <p:cNvPr id="18" name="Rectangle 17"/>
          <p:cNvSpPr/>
          <p:nvPr/>
        </p:nvSpPr>
        <p:spPr>
          <a:xfrm>
            <a:off x="4594955" y="2190541"/>
            <a:ext cx="1132603" cy="522515"/>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sp>
        <p:nvSpPr>
          <p:cNvPr id="19" name="Rectangle 18"/>
          <p:cNvSpPr/>
          <p:nvPr/>
        </p:nvSpPr>
        <p:spPr>
          <a:xfrm>
            <a:off x="2313482" y="5204745"/>
            <a:ext cx="1826439" cy="713132"/>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sp>
        <p:nvSpPr>
          <p:cNvPr id="20" name="Rectangle 19"/>
          <p:cNvSpPr/>
          <p:nvPr/>
        </p:nvSpPr>
        <p:spPr>
          <a:xfrm>
            <a:off x="2313482" y="5905177"/>
            <a:ext cx="1826439" cy="713132"/>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sp>
        <p:nvSpPr>
          <p:cNvPr id="21" name="Rectangle 20"/>
          <p:cNvSpPr/>
          <p:nvPr/>
        </p:nvSpPr>
        <p:spPr>
          <a:xfrm>
            <a:off x="5829892" y="5204745"/>
            <a:ext cx="2218838" cy="703686"/>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sp>
        <p:nvSpPr>
          <p:cNvPr id="22" name="Rectangle 21"/>
          <p:cNvSpPr/>
          <p:nvPr/>
        </p:nvSpPr>
        <p:spPr>
          <a:xfrm>
            <a:off x="5829892" y="5908431"/>
            <a:ext cx="2218838" cy="703686"/>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spTree>
    <p:extLst>
      <p:ext uri="{BB962C8B-B14F-4D97-AF65-F5344CB8AC3E}">
        <p14:creationId xmlns:p14="http://schemas.microsoft.com/office/powerpoint/2010/main" val="2024351381"/>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12"/>
                    </p:tgtEl>
                  </p:cond>
                </p:stCondLst>
                <p:endSync evt="end" delay="0">
                  <p:rtn val="all"/>
                </p:endSync>
                <p:childTnLst>
                  <p:par>
                    <p:cTn id="3" fill="hold">
                      <p:stCondLst>
                        <p:cond delay="0"/>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12"/>
                                        </p:tgtEl>
                                      </p:cBhvr>
                                    </p:animEffect>
                                    <p:set>
                                      <p:cBhvr>
                                        <p:cTn id="7" dur="1" fill="hold">
                                          <p:stCondLst>
                                            <p:cond delay="499"/>
                                          </p:stCondLst>
                                        </p:cTn>
                                        <p:tgtEl>
                                          <p:spTgt spid="12"/>
                                        </p:tgtEl>
                                        <p:attrNameLst>
                                          <p:attrName>style.visibility</p:attrName>
                                        </p:attrNameLst>
                                      </p:cBhvr>
                                      <p:to>
                                        <p:strVal val="hidden"/>
                                      </p:to>
                                    </p:set>
                                  </p:childTnLst>
                                </p:cTn>
                              </p:par>
                            </p:childTnLst>
                          </p:cTn>
                        </p:par>
                      </p:childTnLst>
                    </p:cTn>
                  </p:par>
                </p:childTnLst>
              </p:cTn>
              <p:nextCondLst>
                <p:cond evt="onClick" delay="0">
                  <p:tgtEl>
                    <p:spTgt spid="12"/>
                  </p:tgtEl>
                </p:cond>
              </p:nextCondLst>
            </p:seq>
            <p:seq concurrent="1" nextAc="seek">
              <p:cTn id="8" restart="whenNotActive" fill="hold" evtFilter="cancelBubble" nodeType="interactiveSeq">
                <p:stCondLst>
                  <p:cond evt="onClick" delay="0">
                    <p:tgtEl>
                      <p:spTgt spid="13"/>
                    </p:tgtEl>
                  </p:cond>
                </p:stCondLst>
                <p:endSync evt="end" delay="0">
                  <p:rtn val="all"/>
                </p:endSync>
                <p:childTnLst>
                  <p:par>
                    <p:cTn id="9" fill="hold">
                      <p:stCondLst>
                        <p:cond delay="0"/>
                      </p:stCondLst>
                      <p:childTnLst>
                        <p:par>
                          <p:cTn id="10" fill="hold">
                            <p:stCondLst>
                              <p:cond delay="0"/>
                            </p:stCondLst>
                            <p:childTnLst>
                              <p:par>
                                <p:cTn id="11" presetID="10" presetClass="exit" presetSubtype="0" fill="hold" grpId="0" nodeType="clickEffect">
                                  <p:stCondLst>
                                    <p:cond delay="0"/>
                                  </p:stCondLst>
                                  <p:childTnLst>
                                    <p:animEffect transition="out" filter="fade">
                                      <p:cBhvr>
                                        <p:cTn id="12" dur="500"/>
                                        <p:tgtEl>
                                          <p:spTgt spid="13"/>
                                        </p:tgtEl>
                                      </p:cBhvr>
                                    </p:animEffect>
                                    <p:set>
                                      <p:cBhvr>
                                        <p:cTn id="13" dur="1" fill="hold">
                                          <p:stCondLst>
                                            <p:cond delay="499"/>
                                          </p:stCondLst>
                                        </p:cTn>
                                        <p:tgtEl>
                                          <p:spTgt spid="13"/>
                                        </p:tgtEl>
                                        <p:attrNameLst>
                                          <p:attrName>style.visibility</p:attrName>
                                        </p:attrNameLst>
                                      </p:cBhvr>
                                      <p:to>
                                        <p:strVal val="hidden"/>
                                      </p:to>
                                    </p:set>
                                  </p:childTnLst>
                                </p:cTn>
                              </p:par>
                            </p:childTnLst>
                          </p:cTn>
                        </p:par>
                      </p:childTnLst>
                    </p:cTn>
                  </p:par>
                </p:childTnLst>
              </p:cTn>
              <p:nextCondLst>
                <p:cond evt="onClick" delay="0">
                  <p:tgtEl>
                    <p:spTgt spid="13"/>
                  </p:tgtEl>
                </p:cond>
              </p:nextCondLst>
            </p:seq>
            <p:seq concurrent="1" nextAc="seek">
              <p:cTn id="14" restart="whenNotActive" fill="hold" evtFilter="cancelBubble" nodeType="interactiveSeq">
                <p:stCondLst>
                  <p:cond evt="onClick" delay="0">
                    <p:tgtEl>
                      <p:spTgt spid="16"/>
                    </p:tgtEl>
                  </p:cond>
                </p:stCondLst>
                <p:endSync evt="end" delay="0">
                  <p:rtn val="all"/>
                </p:endSync>
                <p:childTnLst>
                  <p:par>
                    <p:cTn id="15" fill="hold">
                      <p:stCondLst>
                        <p:cond delay="0"/>
                      </p:stCondLst>
                      <p:childTnLst>
                        <p:par>
                          <p:cTn id="16" fill="hold">
                            <p:stCondLst>
                              <p:cond delay="0"/>
                            </p:stCondLst>
                            <p:childTnLst>
                              <p:par>
                                <p:cTn id="17" presetID="10" presetClass="exit" presetSubtype="0" fill="hold" grpId="0" nodeType="clickEffect">
                                  <p:stCondLst>
                                    <p:cond delay="0"/>
                                  </p:stCondLst>
                                  <p:childTnLst>
                                    <p:animEffect transition="out" filter="fade">
                                      <p:cBhvr>
                                        <p:cTn id="18" dur="500"/>
                                        <p:tgtEl>
                                          <p:spTgt spid="16"/>
                                        </p:tgtEl>
                                      </p:cBhvr>
                                    </p:animEffect>
                                    <p:set>
                                      <p:cBhvr>
                                        <p:cTn id="19" dur="1" fill="hold">
                                          <p:stCondLst>
                                            <p:cond delay="499"/>
                                          </p:stCondLst>
                                        </p:cTn>
                                        <p:tgtEl>
                                          <p:spTgt spid="16"/>
                                        </p:tgtEl>
                                        <p:attrNameLst>
                                          <p:attrName>style.visibility</p:attrName>
                                        </p:attrNameLst>
                                      </p:cBhvr>
                                      <p:to>
                                        <p:strVal val="hidden"/>
                                      </p:to>
                                    </p:set>
                                  </p:childTnLst>
                                </p:cTn>
                              </p:par>
                            </p:childTnLst>
                          </p:cTn>
                        </p:par>
                      </p:childTnLst>
                    </p:cTn>
                  </p:par>
                </p:childTnLst>
              </p:cTn>
              <p:nextCondLst>
                <p:cond evt="onClick" delay="0">
                  <p:tgtEl>
                    <p:spTgt spid="16"/>
                  </p:tgtEl>
                </p:cond>
              </p:nextCondLst>
            </p:seq>
            <p:seq concurrent="1" nextAc="seek">
              <p:cTn id="20" restart="whenNotActive" fill="hold" evtFilter="cancelBubble" nodeType="interactiveSeq">
                <p:stCondLst>
                  <p:cond evt="onClick" delay="0">
                    <p:tgtEl>
                      <p:spTgt spid="17"/>
                    </p:tgtEl>
                  </p:cond>
                </p:stCondLst>
                <p:endSync evt="end" delay="0">
                  <p:rtn val="all"/>
                </p:endSync>
                <p:childTnLst>
                  <p:par>
                    <p:cTn id="21" fill="hold">
                      <p:stCondLst>
                        <p:cond delay="0"/>
                      </p:stCondLst>
                      <p:childTnLst>
                        <p:par>
                          <p:cTn id="22" fill="hold">
                            <p:stCondLst>
                              <p:cond delay="0"/>
                            </p:stCondLst>
                            <p:childTnLst>
                              <p:par>
                                <p:cTn id="23" presetID="10" presetClass="exit" presetSubtype="0" fill="hold" grpId="0" nodeType="clickEffect">
                                  <p:stCondLst>
                                    <p:cond delay="0"/>
                                  </p:stCondLst>
                                  <p:childTnLst>
                                    <p:animEffect transition="out" filter="fade">
                                      <p:cBhvr>
                                        <p:cTn id="24" dur="500"/>
                                        <p:tgtEl>
                                          <p:spTgt spid="17"/>
                                        </p:tgtEl>
                                      </p:cBhvr>
                                    </p:animEffect>
                                    <p:set>
                                      <p:cBhvr>
                                        <p:cTn id="25" dur="1" fill="hold">
                                          <p:stCondLst>
                                            <p:cond delay="499"/>
                                          </p:stCondLst>
                                        </p:cTn>
                                        <p:tgtEl>
                                          <p:spTgt spid="17"/>
                                        </p:tgtEl>
                                        <p:attrNameLst>
                                          <p:attrName>style.visibility</p:attrName>
                                        </p:attrNameLst>
                                      </p:cBhvr>
                                      <p:to>
                                        <p:strVal val="hidden"/>
                                      </p:to>
                                    </p:set>
                                  </p:childTnLst>
                                </p:cTn>
                              </p:par>
                            </p:childTnLst>
                          </p:cTn>
                        </p:par>
                      </p:childTnLst>
                    </p:cTn>
                  </p:par>
                </p:childTnLst>
              </p:cTn>
              <p:nextCondLst>
                <p:cond evt="onClick" delay="0">
                  <p:tgtEl>
                    <p:spTgt spid="17"/>
                  </p:tgtEl>
                </p:cond>
              </p:nextCondLst>
            </p:seq>
            <p:seq concurrent="1" nextAc="seek">
              <p:cTn id="26" restart="whenNotActive" fill="hold" evtFilter="cancelBubble" nodeType="interactiveSeq">
                <p:stCondLst>
                  <p:cond evt="onClick" delay="0">
                    <p:tgtEl>
                      <p:spTgt spid="18"/>
                    </p:tgtEl>
                  </p:cond>
                </p:stCondLst>
                <p:endSync evt="end" delay="0">
                  <p:rtn val="all"/>
                </p:endSync>
                <p:childTnLst>
                  <p:par>
                    <p:cTn id="27" fill="hold">
                      <p:stCondLst>
                        <p:cond delay="0"/>
                      </p:stCondLst>
                      <p:childTnLst>
                        <p:par>
                          <p:cTn id="28" fill="hold">
                            <p:stCondLst>
                              <p:cond delay="0"/>
                            </p:stCondLst>
                            <p:childTnLst>
                              <p:par>
                                <p:cTn id="29" presetID="10" presetClass="exit" presetSubtype="0" fill="hold" grpId="0" nodeType="clickEffect">
                                  <p:stCondLst>
                                    <p:cond delay="0"/>
                                  </p:stCondLst>
                                  <p:childTnLst>
                                    <p:animEffect transition="out" filter="fade">
                                      <p:cBhvr>
                                        <p:cTn id="30" dur="500"/>
                                        <p:tgtEl>
                                          <p:spTgt spid="18"/>
                                        </p:tgtEl>
                                      </p:cBhvr>
                                    </p:animEffect>
                                    <p:set>
                                      <p:cBhvr>
                                        <p:cTn id="31" dur="1" fill="hold">
                                          <p:stCondLst>
                                            <p:cond delay="499"/>
                                          </p:stCondLst>
                                        </p:cTn>
                                        <p:tgtEl>
                                          <p:spTgt spid="18"/>
                                        </p:tgtEl>
                                        <p:attrNameLst>
                                          <p:attrName>style.visibility</p:attrName>
                                        </p:attrNameLst>
                                      </p:cBhvr>
                                      <p:to>
                                        <p:strVal val="hidden"/>
                                      </p:to>
                                    </p:set>
                                  </p:childTnLst>
                                </p:cTn>
                              </p:par>
                            </p:childTnLst>
                          </p:cTn>
                        </p:par>
                      </p:childTnLst>
                    </p:cTn>
                  </p:par>
                </p:childTnLst>
              </p:cTn>
              <p:nextCondLst>
                <p:cond evt="onClick" delay="0">
                  <p:tgtEl>
                    <p:spTgt spid="18"/>
                  </p:tgtEl>
                </p:cond>
              </p:nextCondLst>
            </p:seq>
            <p:seq concurrent="1" nextAc="seek">
              <p:cTn id="32" restart="whenNotActive" fill="hold" evtFilter="cancelBubble" nodeType="interactiveSeq">
                <p:stCondLst>
                  <p:cond evt="onClick" delay="0">
                    <p:tgtEl>
                      <p:spTgt spid="19"/>
                    </p:tgtEl>
                  </p:cond>
                </p:stCondLst>
                <p:endSync evt="end" delay="0">
                  <p:rtn val="all"/>
                </p:endSync>
                <p:childTnLst>
                  <p:par>
                    <p:cTn id="33" fill="hold">
                      <p:stCondLst>
                        <p:cond delay="0"/>
                      </p:stCondLst>
                      <p:childTnLst>
                        <p:par>
                          <p:cTn id="34" fill="hold">
                            <p:stCondLst>
                              <p:cond delay="0"/>
                            </p:stCondLst>
                            <p:childTnLst>
                              <p:par>
                                <p:cTn id="35" presetID="10" presetClass="exit" presetSubtype="0" fill="hold" grpId="0" nodeType="clickEffect">
                                  <p:stCondLst>
                                    <p:cond delay="0"/>
                                  </p:stCondLst>
                                  <p:childTnLst>
                                    <p:animEffect transition="out" filter="fade">
                                      <p:cBhvr>
                                        <p:cTn id="36" dur="500"/>
                                        <p:tgtEl>
                                          <p:spTgt spid="19"/>
                                        </p:tgtEl>
                                      </p:cBhvr>
                                    </p:animEffect>
                                    <p:set>
                                      <p:cBhvr>
                                        <p:cTn id="37" dur="1" fill="hold">
                                          <p:stCondLst>
                                            <p:cond delay="499"/>
                                          </p:stCondLst>
                                        </p:cTn>
                                        <p:tgtEl>
                                          <p:spTgt spid="19"/>
                                        </p:tgtEl>
                                        <p:attrNameLst>
                                          <p:attrName>style.visibility</p:attrName>
                                        </p:attrNameLst>
                                      </p:cBhvr>
                                      <p:to>
                                        <p:strVal val="hidden"/>
                                      </p:to>
                                    </p:set>
                                  </p:childTnLst>
                                </p:cTn>
                              </p:par>
                            </p:childTnLst>
                          </p:cTn>
                        </p:par>
                      </p:childTnLst>
                    </p:cTn>
                  </p:par>
                </p:childTnLst>
              </p:cTn>
              <p:nextCondLst>
                <p:cond evt="onClick" delay="0">
                  <p:tgtEl>
                    <p:spTgt spid="19"/>
                  </p:tgtEl>
                </p:cond>
              </p:nextCondLst>
            </p:seq>
            <p:seq concurrent="1" nextAc="seek">
              <p:cTn id="38" restart="whenNotActive" fill="hold" evtFilter="cancelBubble" nodeType="interactiveSeq">
                <p:stCondLst>
                  <p:cond evt="onClick" delay="0">
                    <p:tgtEl>
                      <p:spTgt spid="20"/>
                    </p:tgtEl>
                  </p:cond>
                </p:stCondLst>
                <p:endSync evt="end" delay="0">
                  <p:rtn val="all"/>
                </p:endSync>
                <p:childTnLst>
                  <p:par>
                    <p:cTn id="39" fill="hold">
                      <p:stCondLst>
                        <p:cond delay="0"/>
                      </p:stCondLst>
                      <p:childTnLst>
                        <p:par>
                          <p:cTn id="40" fill="hold">
                            <p:stCondLst>
                              <p:cond delay="0"/>
                            </p:stCondLst>
                            <p:childTnLst>
                              <p:par>
                                <p:cTn id="41" presetID="10" presetClass="exit" presetSubtype="0" fill="hold" grpId="0" nodeType="clickEffect">
                                  <p:stCondLst>
                                    <p:cond delay="0"/>
                                  </p:stCondLst>
                                  <p:childTnLst>
                                    <p:animEffect transition="out" filter="fade">
                                      <p:cBhvr>
                                        <p:cTn id="42" dur="500"/>
                                        <p:tgtEl>
                                          <p:spTgt spid="20"/>
                                        </p:tgtEl>
                                      </p:cBhvr>
                                    </p:animEffect>
                                    <p:set>
                                      <p:cBhvr>
                                        <p:cTn id="43" dur="1" fill="hold">
                                          <p:stCondLst>
                                            <p:cond delay="499"/>
                                          </p:stCondLst>
                                        </p:cTn>
                                        <p:tgtEl>
                                          <p:spTgt spid="20"/>
                                        </p:tgtEl>
                                        <p:attrNameLst>
                                          <p:attrName>style.visibility</p:attrName>
                                        </p:attrNameLst>
                                      </p:cBhvr>
                                      <p:to>
                                        <p:strVal val="hidden"/>
                                      </p:to>
                                    </p:set>
                                  </p:childTnLst>
                                </p:cTn>
                              </p:par>
                            </p:childTnLst>
                          </p:cTn>
                        </p:par>
                      </p:childTnLst>
                    </p:cTn>
                  </p:par>
                </p:childTnLst>
              </p:cTn>
              <p:nextCondLst>
                <p:cond evt="onClick" delay="0">
                  <p:tgtEl>
                    <p:spTgt spid="20"/>
                  </p:tgtEl>
                </p:cond>
              </p:nextCondLst>
            </p:seq>
            <p:seq concurrent="1" nextAc="seek">
              <p:cTn id="44" restart="whenNotActive" fill="hold" evtFilter="cancelBubble" nodeType="interactiveSeq">
                <p:stCondLst>
                  <p:cond evt="onClick" delay="0">
                    <p:tgtEl>
                      <p:spTgt spid="21"/>
                    </p:tgtEl>
                  </p:cond>
                </p:stCondLst>
                <p:endSync evt="end" delay="0">
                  <p:rtn val="all"/>
                </p:endSync>
                <p:childTnLst>
                  <p:par>
                    <p:cTn id="45" fill="hold">
                      <p:stCondLst>
                        <p:cond delay="0"/>
                      </p:stCondLst>
                      <p:childTnLst>
                        <p:par>
                          <p:cTn id="46" fill="hold">
                            <p:stCondLst>
                              <p:cond delay="0"/>
                            </p:stCondLst>
                            <p:childTnLst>
                              <p:par>
                                <p:cTn id="47" presetID="10" presetClass="exit" presetSubtype="0" fill="hold" grpId="0" nodeType="clickEffect">
                                  <p:stCondLst>
                                    <p:cond delay="0"/>
                                  </p:stCondLst>
                                  <p:childTnLst>
                                    <p:animEffect transition="out" filter="fade">
                                      <p:cBhvr>
                                        <p:cTn id="48" dur="500"/>
                                        <p:tgtEl>
                                          <p:spTgt spid="21"/>
                                        </p:tgtEl>
                                      </p:cBhvr>
                                    </p:animEffect>
                                    <p:set>
                                      <p:cBhvr>
                                        <p:cTn id="49" dur="1" fill="hold">
                                          <p:stCondLst>
                                            <p:cond delay="499"/>
                                          </p:stCondLst>
                                        </p:cTn>
                                        <p:tgtEl>
                                          <p:spTgt spid="21"/>
                                        </p:tgtEl>
                                        <p:attrNameLst>
                                          <p:attrName>style.visibility</p:attrName>
                                        </p:attrNameLst>
                                      </p:cBhvr>
                                      <p:to>
                                        <p:strVal val="hidden"/>
                                      </p:to>
                                    </p:set>
                                  </p:childTnLst>
                                </p:cTn>
                              </p:par>
                            </p:childTnLst>
                          </p:cTn>
                        </p:par>
                      </p:childTnLst>
                    </p:cTn>
                  </p:par>
                </p:childTnLst>
              </p:cTn>
              <p:nextCondLst>
                <p:cond evt="onClick" delay="0">
                  <p:tgtEl>
                    <p:spTgt spid="21"/>
                  </p:tgtEl>
                </p:cond>
              </p:nextCondLst>
            </p:seq>
            <p:seq concurrent="1" nextAc="seek">
              <p:cTn id="50" restart="whenNotActive" fill="hold" evtFilter="cancelBubble" nodeType="interactiveSeq">
                <p:stCondLst>
                  <p:cond evt="onClick" delay="0">
                    <p:tgtEl>
                      <p:spTgt spid="22"/>
                    </p:tgtEl>
                  </p:cond>
                </p:stCondLst>
                <p:endSync evt="end" delay="0">
                  <p:rtn val="all"/>
                </p:endSync>
                <p:childTnLst>
                  <p:par>
                    <p:cTn id="51" fill="hold">
                      <p:stCondLst>
                        <p:cond delay="0"/>
                      </p:stCondLst>
                      <p:childTnLst>
                        <p:par>
                          <p:cTn id="52" fill="hold">
                            <p:stCondLst>
                              <p:cond delay="0"/>
                            </p:stCondLst>
                            <p:childTnLst>
                              <p:par>
                                <p:cTn id="53" presetID="10" presetClass="exit" presetSubtype="0" fill="hold" grpId="0" nodeType="clickEffect">
                                  <p:stCondLst>
                                    <p:cond delay="0"/>
                                  </p:stCondLst>
                                  <p:childTnLst>
                                    <p:animEffect transition="out" filter="fade">
                                      <p:cBhvr>
                                        <p:cTn id="54" dur="500"/>
                                        <p:tgtEl>
                                          <p:spTgt spid="22"/>
                                        </p:tgtEl>
                                      </p:cBhvr>
                                    </p:animEffect>
                                    <p:set>
                                      <p:cBhvr>
                                        <p:cTn id="55" dur="1" fill="hold">
                                          <p:stCondLst>
                                            <p:cond delay="499"/>
                                          </p:stCondLst>
                                        </p:cTn>
                                        <p:tgtEl>
                                          <p:spTgt spid="22"/>
                                        </p:tgtEl>
                                        <p:attrNameLst>
                                          <p:attrName>style.visibility</p:attrName>
                                        </p:attrNameLst>
                                      </p:cBhvr>
                                      <p:to>
                                        <p:strVal val="hidden"/>
                                      </p:to>
                                    </p:set>
                                  </p:childTnLst>
                                </p:cTn>
                              </p:par>
                            </p:childTnLst>
                          </p:cTn>
                        </p:par>
                      </p:childTnLst>
                    </p:cTn>
                  </p:par>
                </p:childTnLst>
              </p:cTn>
              <p:nextCondLst>
                <p:cond evt="onClick" delay="0">
                  <p:tgtEl>
                    <p:spTgt spid="22"/>
                  </p:tgtEl>
                </p:cond>
              </p:nextCondLst>
            </p:seq>
          </p:childTnLst>
        </p:cTn>
      </p:par>
    </p:tnLst>
    <p:bldLst>
      <p:bldP spid="12" grpId="0" animBg="1"/>
      <p:bldP spid="13" grpId="0" animBg="1"/>
      <p:bldP spid="16" grpId="0" animBg="1"/>
      <p:bldP spid="17" grpId="0" animBg="1"/>
      <p:bldP spid="18" grpId="0" animBg="1"/>
      <p:bldP spid="19" grpId="0" animBg="1"/>
      <p:bldP spid="20" grpId="0" animBg="1"/>
      <p:bldP spid="21" grpId="0" animBg="1"/>
      <p:bldP spid="22"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0" y="0"/>
            <a:ext cx="9143074" cy="587744"/>
            <a:chOff x="0" y="13335"/>
            <a:chExt cx="9144218" cy="587744"/>
          </a:xfrm>
        </p:grpSpPr>
        <p:sp>
          <p:nvSpPr>
            <p:cNvPr id="3" name="TextBox 32"/>
            <p:cNvSpPr txBox="1"/>
            <p:nvPr/>
          </p:nvSpPr>
          <p:spPr>
            <a:xfrm>
              <a:off x="0" y="13335"/>
              <a:ext cx="9144000" cy="584775"/>
            </a:xfrm>
            <a:prstGeom prst="rect">
              <a:avLst/>
            </a:prstGeom>
            <a:ln>
              <a:noFill/>
            </a:ln>
          </p:spPr>
          <p:style>
            <a:lnRef idx="2">
              <a:schemeClr val="dk1">
                <a:shade val="50000"/>
              </a:schemeClr>
            </a:lnRef>
            <a:fillRef idx="1">
              <a:schemeClr val="dk1"/>
            </a:fillRef>
            <a:effectRef idx="0">
              <a:schemeClr val="dk1"/>
            </a:effectRef>
            <a:fontRef idx="minor">
              <a:schemeClr val="lt1"/>
            </a:fontRef>
          </p:style>
          <p:txBody>
            <a:bodyPr wrap="square" lIns="324000" rtlCol="0">
              <a:sp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r>
                <a:rPr lang="en-GB" sz="3200" dirty="0"/>
                <a:t>Check Your Understanding</a:t>
              </a:r>
            </a:p>
          </p:txBody>
        </p:sp>
        <p:cxnSp>
          <p:nvCxnSpPr>
            <p:cNvPr id="4" name="Straight Connector 3"/>
            <p:cNvCxnSpPr/>
            <p:nvPr/>
          </p:nvCxnSpPr>
          <p:spPr>
            <a:xfrm>
              <a:off x="218" y="601079"/>
              <a:ext cx="9144000" cy="0"/>
            </a:xfrm>
            <a:prstGeom prst="line">
              <a:avLst/>
            </a:prstGeom>
            <a:effectLst/>
          </p:spPr>
          <p:style>
            <a:lnRef idx="3">
              <a:schemeClr val="accent3"/>
            </a:lnRef>
            <a:fillRef idx="0">
              <a:schemeClr val="accent3"/>
            </a:fillRef>
            <a:effectRef idx="2">
              <a:schemeClr val="accent3"/>
            </a:effectRef>
            <a:fontRef idx="minor">
              <a:schemeClr val="tx1"/>
            </a:fontRef>
          </p:style>
        </p:cxnSp>
      </p:grpSp>
      <mc:AlternateContent xmlns:mc="http://schemas.openxmlformats.org/markup-compatibility/2006" xmlns:a14="http://schemas.microsoft.com/office/drawing/2010/main">
        <mc:Choice Requires="a14">
          <p:sp>
            <p:nvSpPr>
              <p:cNvPr id="5" name="TextBox 4"/>
              <p:cNvSpPr txBox="1"/>
              <p:nvPr/>
            </p:nvSpPr>
            <p:spPr>
              <a:xfrm>
                <a:off x="1979712" y="1700808"/>
                <a:ext cx="5400600" cy="2727798"/>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GB" sz="3600" b="0" i="1" smtClean="0">
                          <a:latin typeface="Cambria Math"/>
                        </a:rPr>
                        <m:t>2</m:t>
                      </m:r>
                      <m:f>
                        <m:fPr>
                          <m:ctrlPr>
                            <a:rPr lang="en-GB" sz="3600" b="0" i="1" smtClean="0">
                              <a:latin typeface="Cambria Math" panose="02040503050406030204" pitchFamily="18" charset="0"/>
                            </a:rPr>
                          </m:ctrlPr>
                        </m:fPr>
                        <m:num>
                          <m:r>
                            <a:rPr lang="en-GB" sz="3600" b="0" i="1" smtClean="0">
                              <a:latin typeface="Cambria Math"/>
                            </a:rPr>
                            <m:t>1</m:t>
                          </m:r>
                        </m:num>
                        <m:den>
                          <m:r>
                            <a:rPr lang="en-GB" sz="3600" b="0" i="1" smtClean="0">
                              <a:latin typeface="Cambria Math"/>
                            </a:rPr>
                            <m:t>2</m:t>
                          </m:r>
                        </m:den>
                      </m:f>
                      <m:r>
                        <a:rPr lang="en-GB" sz="3600" b="0" i="1" smtClean="0">
                          <a:latin typeface="Cambria Math"/>
                        </a:rPr>
                        <m:t>+142</m:t>
                      </m:r>
                      <m:f>
                        <m:fPr>
                          <m:ctrlPr>
                            <a:rPr lang="en-GB" sz="3600" b="0" i="1" smtClean="0">
                              <a:latin typeface="Cambria Math" panose="02040503050406030204" pitchFamily="18" charset="0"/>
                            </a:rPr>
                          </m:ctrlPr>
                        </m:fPr>
                        <m:num>
                          <m:r>
                            <a:rPr lang="en-GB" sz="3600" b="0" i="1" smtClean="0">
                              <a:latin typeface="Cambria Math"/>
                            </a:rPr>
                            <m:t>2</m:t>
                          </m:r>
                        </m:num>
                        <m:den>
                          <m:r>
                            <a:rPr lang="en-GB" sz="3600" b="0" i="1" smtClean="0">
                              <a:latin typeface="Cambria Math"/>
                            </a:rPr>
                            <m:t>3</m:t>
                          </m:r>
                        </m:den>
                      </m:f>
                      <m:r>
                        <a:rPr lang="en-GB" sz="3600" b="0" i="1" smtClean="0">
                          <a:latin typeface="Cambria Math"/>
                        </a:rPr>
                        <m:t>=</m:t>
                      </m:r>
                      <m:r>
                        <a:rPr lang="en-GB" sz="3600" b="1" i="1" smtClean="0">
                          <a:latin typeface="Cambria Math"/>
                        </a:rPr>
                        <m:t>𝟏𝟒𝟓</m:t>
                      </m:r>
                      <m:f>
                        <m:fPr>
                          <m:ctrlPr>
                            <a:rPr lang="en-GB" sz="3600" b="1" i="1" smtClean="0">
                              <a:latin typeface="Cambria Math" panose="02040503050406030204" pitchFamily="18" charset="0"/>
                            </a:rPr>
                          </m:ctrlPr>
                        </m:fPr>
                        <m:num>
                          <m:r>
                            <a:rPr lang="en-GB" sz="3600" b="1" i="1" smtClean="0">
                              <a:latin typeface="Cambria Math"/>
                            </a:rPr>
                            <m:t>𝟏</m:t>
                          </m:r>
                        </m:num>
                        <m:den>
                          <m:r>
                            <a:rPr lang="en-GB" sz="3600" b="1" i="1" smtClean="0">
                              <a:latin typeface="Cambria Math"/>
                            </a:rPr>
                            <m:t>𝟔</m:t>
                          </m:r>
                        </m:den>
                      </m:f>
                    </m:oMath>
                    <m:oMath xmlns:m="http://schemas.openxmlformats.org/officeDocument/2006/math">
                      <m:r>
                        <a:rPr lang="en-GB" sz="3600" b="0" i="1" smtClean="0">
                          <a:latin typeface="Cambria Math"/>
                        </a:rPr>
                        <m:t>   </m:t>
                      </m:r>
                    </m:oMath>
                    <m:oMath xmlns:m="http://schemas.openxmlformats.org/officeDocument/2006/math">
                      <m:r>
                        <a:rPr lang="en-GB" sz="3600" b="0" i="1" smtClean="0">
                          <a:latin typeface="Cambria Math"/>
                        </a:rPr>
                        <m:t>76</m:t>
                      </m:r>
                      <m:f>
                        <m:fPr>
                          <m:ctrlPr>
                            <a:rPr lang="en-GB" sz="3600" b="0" i="1" smtClean="0">
                              <a:latin typeface="Cambria Math" panose="02040503050406030204" pitchFamily="18" charset="0"/>
                            </a:rPr>
                          </m:ctrlPr>
                        </m:fPr>
                        <m:num>
                          <m:r>
                            <a:rPr lang="en-GB" sz="3600" b="0" i="1" smtClean="0">
                              <a:latin typeface="Cambria Math"/>
                            </a:rPr>
                            <m:t>1</m:t>
                          </m:r>
                        </m:num>
                        <m:den>
                          <m:r>
                            <a:rPr lang="en-GB" sz="3600" b="0" i="1" smtClean="0">
                              <a:latin typeface="Cambria Math"/>
                            </a:rPr>
                            <m:t>4</m:t>
                          </m:r>
                        </m:den>
                      </m:f>
                      <m:r>
                        <a:rPr lang="en-GB" sz="3600" b="0" i="1" smtClean="0">
                          <a:latin typeface="Cambria Math"/>
                        </a:rPr>
                        <m:t>−30</m:t>
                      </m:r>
                      <m:f>
                        <m:fPr>
                          <m:ctrlPr>
                            <a:rPr lang="en-GB" sz="3600" b="0" i="1" smtClean="0">
                              <a:latin typeface="Cambria Math" panose="02040503050406030204" pitchFamily="18" charset="0"/>
                            </a:rPr>
                          </m:ctrlPr>
                        </m:fPr>
                        <m:num>
                          <m:r>
                            <a:rPr lang="en-GB" sz="3600" b="0" i="1" smtClean="0">
                              <a:latin typeface="Cambria Math"/>
                            </a:rPr>
                            <m:t>1</m:t>
                          </m:r>
                        </m:num>
                        <m:den>
                          <m:r>
                            <a:rPr lang="en-GB" sz="3600" b="0" i="1" smtClean="0">
                              <a:latin typeface="Cambria Math"/>
                            </a:rPr>
                            <m:t>3</m:t>
                          </m:r>
                        </m:den>
                      </m:f>
                      <m:r>
                        <a:rPr lang="en-GB" sz="3600" b="0" i="1" smtClean="0">
                          <a:latin typeface="Cambria Math"/>
                        </a:rPr>
                        <m:t>=</m:t>
                      </m:r>
                      <m:r>
                        <a:rPr lang="en-GB" sz="3600" b="1" i="1" smtClean="0">
                          <a:latin typeface="Cambria Math"/>
                        </a:rPr>
                        <m:t>𝟒𝟓</m:t>
                      </m:r>
                      <m:f>
                        <m:fPr>
                          <m:ctrlPr>
                            <a:rPr lang="en-GB" sz="3600" b="1" i="1" smtClean="0">
                              <a:latin typeface="Cambria Math" panose="02040503050406030204" pitchFamily="18" charset="0"/>
                            </a:rPr>
                          </m:ctrlPr>
                        </m:fPr>
                        <m:num>
                          <m:r>
                            <a:rPr lang="en-GB" sz="3600" b="1" i="1" smtClean="0">
                              <a:latin typeface="Cambria Math"/>
                            </a:rPr>
                            <m:t>𝟏𝟏</m:t>
                          </m:r>
                        </m:num>
                        <m:den>
                          <m:r>
                            <a:rPr lang="en-GB" sz="3600" b="1" i="1" smtClean="0">
                              <a:latin typeface="Cambria Math"/>
                            </a:rPr>
                            <m:t>𝟏𝟐</m:t>
                          </m:r>
                        </m:den>
                      </m:f>
                    </m:oMath>
                  </m:oMathPara>
                </a14:m>
                <a:endParaRPr lang="en-GB" sz="3600" b="1" dirty="0"/>
              </a:p>
            </p:txBody>
          </p:sp>
        </mc:Choice>
        <mc:Fallback xmlns="">
          <p:sp>
            <p:nvSpPr>
              <p:cNvPr id="5" name="TextBox 4"/>
              <p:cNvSpPr txBox="1">
                <a:spLocks noRot="1" noChangeAspect="1" noMove="1" noResize="1" noEditPoints="1" noAdjustHandles="1" noChangeArrowheads="1" noChangeShapeType="1" noTextEdit="1"/>
              </p:cNvSpPr>
              <p:nvPr/>
            </p:nvSpPr>
            <p:spPr>
              <a:xfrm>
                <a:off x="1979712" y="1700808"/>
                <a:ext cx="5400600" cy="2727798"/>
              </a:xfrm>
              <a:prstGeom prst="rect">
                <a:avLst/>
              </a:prstGeom>
              <a:blipFill rotWithShape="1">
                <a:blip r:embed="rId2"/>
                <a:stretch>
                  <a:fillRect/>
                </a:stretch>
              </a:blipFill>
            </p:spPr>
            <p:txBody>
              <a:bodyPr/>
              <a:lstStyle/>
              <a:p>
                <a:r>
                  <a:rPr lang="en-GB">
                    <a:noFill/>
                  </a:rPr>
                  <a:t> </a:t>
                </a:r>
              </a:p>
            </p:txBody>
          </p:sp>
        </mc:Fallback>
      </mc:AlternateContent>
      <p:sp>
        <p:nvSpPr>
          <p:cNvPr id="6" name="Rectangle 5"/>
          <p:cNvSpPr/>
          <p:nvPr/>
        </p:nvSpPr>
        <p:spPr>
          <a:xfrm>
            <a:off x="5436096" y="1612900"/>
            <a:ext cx="1828304" cy="1246581"/>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sp>
        <p:nvSpPr>
          <p:cNvPr id="7" name="Rectangle 6"/>
          <p:cNvSpPr/>
          <p:nvPr/>
        </p:nvSpPr>
        <p:spPr>
          <a:xfrm>
            <a:off x="5436096" y="3284984"/>
            <a:ext cx="1828304" cy="1246581"/>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spTree>
    <p:extLst>
      <p:ext uri="{BB962C8B-B14F-4D97-AF65-F5344CB8AC3E}">
        <p14:creationId xmlns:p14="http://schemas.microsoft.com/office/powerpoint/2010/main" val="3249210318"/>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6"/>
                    </p:tgtEl>
                  </p:cond>
                </p:stCondLst>
                <p:endSync evt="end" delay="0">
                  <p:rtn val="all"/>
                </p:endSync>
                <p:childTnLst>
                  <p:par>
                    <p:cTn id="3" fill="hold">
                      <p:stCondLst>
                        <p:cond delay="0"/>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6"/>
                                        </p:tgtEl>
                                      </p:cBhvr>
                                    </p:animEffect>
                                    <p:set>
                                      <p:cBhvr>
                                        <p:cTn id="7" dur="1" fill="hold">
                                          <p:stCondLst>
                                            <p:cond delay="499"/>
                                          </p:stCondLst>
                                        </p:cTn>
                                        <p:tgtEl>
                                          <p:spTgt spid="6"/>
                                        </p:tgtEl>
                                        <p:attrNameLst>
                                          <p:attrName>style.visibility</p:attrName>
                                        </p:attrNameLst>
                                      </p:cBhvr>
                                      <p:to>
                                        <p:strVal val="hidden"/>
                                      </p:to>
                                    </p:set>
                                  </p:childTnLst>
                                </p:cTn>
                              </p:par>
                            </p:childTnLst>
                          </p:cTn>
                        </p:par>
                      </p:childTnLst>
                    </p:cTn>
                  </p:par>
                </p:childTnLst>
              </p:cTn>
              <p:nextCondLst>
                <p:cond evt="onClick" delay="0">
                  <p:tgtEl>
                    <p:spTgt spid="6"/>
                  </p:tgtEl>
                </p:cond>
              </p:nextCondLst>
            </p:seq>
            <p:seq concurrent="1" nextAc="seek">
              <p:cTn id="8" restart="whenNotActive" fill="hold" evtFilter="cancelBubble" nodeType="interactiveSeq">
                <p:stCondLst>
                  <p:cond evt="onClick" delay="0">
                    <p:tgtEl>
                      <p:spTgt spid="7"/>
                    </p:tgtEl>
                  </p:cond>
                </p:stCondLst>
                <p:endSync evt="end" delay="0">
                  <p:rtn val="all"/>
                </p:endSync>
                <p:childTnLst>
                  <p:par>
                    <p:cTn id="9" fill="hold">
                      <p:stCondLst>
                        <p:cond delay="0"/>
                      </p:stCondLst>
                      <p:childTnLst>
                        <p:par>
                          <p:cTn id="10" fill="hold">
                            <p:stCondLst>
                              <p:cond delay="0"/>
                            </p:stCondLst>
                            <p:childTnLst>
                              <p:par>
                                <p:cTn id="11" presetID="10" presetClass="exit" presetSubtype="0" fill="hold" grpId="0" nodeType="clickEffect">
                                  <p:stCondLst>
                                    <p:cond delay="0"/>
                                  </p:stCondLst>
                                  <p:childTnLst>
                                    <p:animEffect transition="out" filter="fade">
                                      <p:cBhvr>
                                        <p:cTn id="12" dur="500"/>
                                        <p:tgtEl>
                                          <p:spTgt spid="7"/>
                                        </p:tgtEl>
                                      </p:cBhvr>
                                    </p:animEffect>
                                    <p:set>
                                      <p:cBhvr>
                                        <p:cTn id="13" dur="1" fill="hold">
                                          <p:stCondLst>
                                            <p:cond delay="499"/>
                                          </p:stCondLst>
                                        </p:cTn>
                                        <p:tgtEl>
                                          <p:spTgt spid="7"/>
                                        </p:tgtEl>
                                        <p:attrNameLst>
                                          <p:attrName>style.visibility</p:attrName>
                                        </p:attrNameLst>
                                      </p:cBhvr>
                                      <p:to>
                                        <p:strVal val="hidden"/>
                                      </p:to>
                                    </p:set>
                                  </p:childTnLst>
                                </p:cTn>
                              </p:par>
                            </p:childTnLst>
                          </p:cTn>
                        </p:par>
                      </p:childTnLst>
                    </p:cTn>
                  </p:par>
                </p:childTnLst>
              </p:cTn>
              <p:nextCondLst>
                <p:cond evt="onClick" delay="0">
                  <p:tgtEl>
                    <p:spTgt spid="7"/>
                  </p:tgtEl>
                </p:cond>
              </p:nextCondLst>
            </p:seq>
          </p:childTnLst>
        </p:cTn>
      </p:par>
    </p:tnLst>
    <p:bldLst>
      <p:bldP spid="6" grpId="0" animBg="1"/>
      <p:bldP spid="7"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0" y="0"/>
            <a:ext cx="9143074" cy="599127"/>
            <a:chOff x="0" y="13335"/>
            <a:chExt cx="9144218" cy="599127"/>
          </a:xfrm>
        </p:grpSpPr>
        <p:sp>
          <p:nvSpPr>
            <p:cNvPr id="3" name="TextBox 32"/>
            <p:cNvSpPr txBox="1"/>
            <p:nvPr/>
          </p:nvSpPr>
          <p:spPr>
            <a:xfrm>
              <a:off x="0" y="13335"/>
              <a:ext cx="9144000" cy="599127"/>
            </a:xfrm>
            <a:prstGeom prst="rect">
              <a:avLst/>
            </a:prstGeom>
            <a:ln>
              <a:noFill/>
            </a:ln>
          </p:spPr>
          <p:style>
            <a:lnRef idx="2">
              <a:schemeClr val="dk1">
                <a:shade val="50000"/>
              </a:schemeClr>
            </a:lnRef>
            <a:fillRef idx="1">
              <a:schemeClr val="dk1"/>
            </a:fillRef>
            <a:effectRef idx="0">
              <a:schemeClr val="dk1"/>
            </a:effectRef>
            <a:fontRef idx="minor">
              <a:schemeClr val="lt1"/>
            </a:fontRef>
          </p:style>
          <p:txBody>
            <a:bodyPr wrap="square" lIns="324000" rtlCol="0">
              <a:sp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r>
                <a:rPr lang="en-GB" sz="3200" dirty="0"/>
                <a:t>Multiplying Fractions</a:t>
              </a:r>
            </a:p>
          </p:txBody>
        </p:sp>
        <p:cxnSp>
          <p:nvCxnSpPr>
            <p:cNvPr id="4" name="Straight Connector 3"/>
            <p:cNvCxnSpPr/>
            <p:nvPr/>
          </p:nvCxnSpPr>
          <p:spPr>
            <a:xfrm>
              <a:off x="218" y="601079"/>
              <a:ext cx="9144000" cy="0"/>
            </a:xfrm>
            <a:prstGeom prst="line">
              <a:avLst/>
            </a:prstGeom>
            <a:effectLst/>
          </p:spPr>
          <p:style>
            <a:lnRef idx="3">
              <a:schemeClr val="accent3"/>
            </a:lnRef>
            <a:fillRef idx="0">
              <a:schemeClr val="accent3"/>
            </a:fillRef>
            <a:effectRef idx="2">
              <a:schemeClr val="accent3"/>
            </a:effectRef>
            <a:fontRef idx="minor">
              <a:schemeClr val="tx1"/>
            </a:fontRef>
          </p:style>
        </p:cxnSp>
      </p:grpSp>
      <p:sp>
        <p:nvSpPr>
          <p:cNvPr id="5" name="TextBox 4"/>
          <p:cNvSpPr txBox="1"/>
          <p:nvPr/>
        </p:nvSpPr>
        <p:spPr>
          <a:xfrm>
            <a:off x="611560" y="3717032"/>
            <a:ext cx="8064896" cy="369332"/>
          </a:xfrm>
          <a:prstGeom prst="rect">
            <a:avLst/>
          </a:prstGeom>
          <a:noFill/>
        </p:spPr>
        <p:txBody>
          <a:bodyPr wrap="square" rtlCol="0">
            <a:spAutoFit/>
          </a:bodyPr>
          <a:lstStyle/>
          <a:p>
            <a:r>
              <a:rPr lang="en-GB" dirty="0"/>
              <a:t>Multiplying fractions is fairly easy. Simply multiply numerators and denominators.</a:t>
            </a:r>
          </a:p>
        </p:txBody>
      </p:sp>
      <p:sp>
        <p:nvSpPr>
          <p:cNvPr id="6" name="TextBox 5"/>
          <p:cNvSpPr txBox="1"/>
          <p:nvPr/>
        </p:nvSpPr>
        <p:spPr>
          <a:xfrm>
            <a:off x="322956" y="764704"/>
            <a:ext cx="8496944" cy="2585323"/>
          </a:xfrm>
          <a:prstGeom prst="rect">
            <a:avLst/>
          </a:prstGeom>
          <a:solidFill>
            <a:schemeClr val="bg1"/>
          </a:solidFill>
          <a:effectLst>
            <a:outerShdw blurRad="63500" sx="102000" sy="102000" algn="ctr" rotWithShape="0">
              <a:prstClr val="black">
                <a:alpha val="40000"/>
              </a:prstClr>
            </a:outerShdw>
          </a:effectLst>
        </p:spPr>
        <p:txBody>
          <a:bodyPr wrap="square" rtlCol="0">
            <a:spAutoFit/>
          </a:bodyPr>
          <a:lstStyle/>
          <a:p>
            <a:r>
              <a:rPr lang="en-GB" b="1" dirty="0"/>
              <a:t>Skills to do with multiplying fractions:</a:t>
            </a:r>
          </a:p>
          <a:p>
            <a:pPr marL="285750" indent="-285750">
              <a:buFont typeface="Arial" charset="0"/>
              <a:buChar char="•"/>
            </a:pPr>
            <a:r>
              <a:rPr lang="en-GB" dirty="0"/>
              <a:t>Multiply simple fractions.</a:t>
            </a:r>
          </a:p>
          <a:p>
            <a:pPr marL="285750" indent="-285750">
              <a:buFont typeface="Arial" charset="0"/>
              <a:buChar char="•"/>
            </a:pPr>
            <a:r>
              <a:rPr lang="en-GB" dirty="0"/>
              <a:t>Multiply a mixture of whole numbers, proper fractions and mixed numbers.</a:t>
            </a:r>
          </a:p>
          <a:p>
            <a:pPr marL="285750" indent="-285750">
              <a:buFont typeface="Arial" charset="0"/>
              <a:buChar char="•"/>
            </a:pPr>
            <a:r>
              <a:rPr lang="en-GB" dirty="0"/>
              <a:t>Understand ‘cross cancelling’ with fractions, including with several fractions where there may be a pattern of cancelling.</a:t>
            </a:r>
          </a:p>
          <a:p>
            <a:pPr marL="285750" indent="-285750">
              <a:buFont typeface="Arial" charset="0"/>
              <a:buChar char="•"/>
            </a:pPr>
            <a:r>
              <a:rPr lang="en-GB" dirty="0"/>
              <a:t>Find a fraction of an amount (including a fraction of a fraction).</a:t>
            </a:r>
          </a:p>
          <a:p>
            <a:pPr marL="285750" indent="-285750">
              <a:buFont typeface="Arial" charset="0"/>
              <a:buChar char="•"/>
            </a:pPr>
            <a:r>
              <a:rPr lang="en-GB" dirty="0"/>
              <a:t>Understand how to deal with fractions nested inside fractions.</a:t>
            </a:r>
          </a:p>
          <a:p>
            <a:pPr marL="285750" indent="-285750">
              <a:buFont typeface="Arial" charset="0"/>
              <a:buChar char="•"/>
            </a:pPr>
            <a:r>
              <a:rPr lang="en-GB" dirty="0"/>
              <a:t>Solve puzzles involving fractions, particularly involving successive fractions of an amount and what’s left.</a:t>
            </a:r>
          </a:p>
        </p:txBody>
      </p:sp>
      <mc:AlternateContent xmlns:mc="http://schemas.openxmlformats.org/markup-compatibility/2006" xmlns:a14="http://schemas.microsoft.com/office/drawing/2010/main">
        <mc:Choice Requires="a14">
          <p:sp>
            <p:nvSpPr>
              <p:cNvPr id="7" name="TextBox 6"/>
              <p:cNvSpPr txBox="1"/>
              <p:nvPr/>
            </p:nvSpPr>
            <p:spPr>
              <a:xfrm>
                <a:off x="1979712" y="4365104"/>
                <a:ext cx="5976664" cy="114435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f>
                        <m:fPr>
                          <m:ctrlPr>
                            <a:rPr lang="en-GB" sz="3600" b="0" i="1" smtClean="0">
                              <a:latin typeface="Cambria Math" panose="02040503050406030204" pitchFamily="18" charset="0"/>
                            </a:rPr>
                          </m:ctrlPr>
                        </m:fPr>
                        <m:num>
                          <m:r>
                            <a:rPr lang="en-GB" sz="3600" b="0" i="1" smtClean="0">
                              <a:latin typeface="Cambria Math"/>
                            </a:rPr>
                            <m:t>3</m:t>
                          </m:r>
                        </m:num>
                        <m:den>
                          <m:r>
                            <a:rPr lang="en-GB" sz="3600" b="0" i="1" smtClean="0">
                              <a:latin typeface="Cambria Math"/>
                            </a:rPr>
                            <m:t>4</m:t>
                          </m:r>
                        </m:den>
                      </m:f>
                      <m:r>
                        <a:rPr lang="en-GB" sz="3600" b="0" i="1" smtClean="0">
                          <a:latin typeface="Cambria Math"/>
                        </a:rPr>
                        <m:t>×</m:t>
                      </m:r>
                      <m:f>
                        <m:fPr>
                          <m:ctrlPr>
                            <a:rPr lang="en-GB" sz="3600" b="0" i="1" smtClean="0">
                              <a:latin typeface="Cambria Math" panose="02040503050406030204" pitchFamily="18" charset="0"/>
                            </a:rPr>
                          </m:ctrlPr>
                        </m:fPr>
                        <m:num>
                          <m:r>
                            <a:rPr lang="en-GB" sz="3600" b="0" i="1" smtClean="0">
                              <a:latin typeface="Cambria Math"/>
                            </a:rPr>
                            <m:t>5</m:t>
                          </m:r>
                        </m:num>
                        <m:den>
                          <m:r>
                            <a:rPr lang="en-GB" sz="3600" b="0" i="1" smtClean="0">
                              <a:latin typeface="Cambria Math"/>
                            </a:rPr>
                            <m:t>7</m:t>
                          </m:r>
                        </m:den>
                      </m:f>
                      <m:r>
                        <a:rPr lang="en-GB" sz="3600" b="0" i="1" smtClean="0">
                          <a:latin typeface="Cambria Math"/>
                        </a:rPr>
                        <m:t>=</m:t>
                      </m:r>
                      <m:f>
                        <m:fPr>
                          <m:ctrlPr>
                            <a:rPr lang="en-GB" sz="3600" b="0" i="1" smtClean="0">
                              <a:latin typeface="Cambria Math" panose="02040503050406030204" pitchFamily="18" charset="0"/>
                            </a:rPr>
                          </m:ctrlPr>
                        </m:fPr>
                        <m:num>
                          <m:r>
                            <a:rPr lang="en-GB" sz="3600" b="0" i="1" smtClean="0">
                              <a:latin typeface="Cambria Math"/>
                            </a:rPr>
                            <m:t>15</m:t>
                          </m:r>
                        </m:num>
                        <m:den>
                          <m:r>
                            <a:rPr lang="en-GB" sz="3600" b="0" i="1" smtClean="0">
                              <a:latin typeface="Cambria Math"/>
                            </a:rPr>
                            <m:t>28</m:t>
                          </m:r>
                        </m:den>
                      </m:f>
                    </m:oMath>
                  </m:oMathPara>
                </a14:m>
                <a:endParaRPr lang="en-GB" sz="3600" dirty="0"/>
              </a:p>
            </p:txBody>
          </p:sp>
        </mc:Choice>
        <mc:Fallback xmlns="">
          <p:sp>
            <p:nvSpPr>
              <p:cNvPr id="7" name="TextBox 6"/>
              <p:cNvSpPr txBox="1">
                <a:spLocks noRot="1" noChangeAspect="1" noMove="1" noResize="1" noEditPoints="1" noAdjustHandles="1" noChangeArrowheads="1" noChangeShapeType="1" noTextEdit="1"/>
              </p:cNvSpPr>
              <p:nvPr/>
            </p:nvSpPr>
            <p:spPr>
              <a:xfrm>
                <a:off x="1979712" y="4365104"/>
                <a:ext cx="5976664" cy="1144352"/>
              </a:xfrm>
              <a:prstGeom prst="rect">
                <a:avLst/>
              </a:prstGeom>
              <a:blipFill rotWithShape="1">
                <a:blip r:embed="rId2"/>
                <a:stretch>
                  <a:fillRect/>
                </a:stretch>
              </a:blipFill>
            </p:spPr>
            <p:txBody>
              <a:bodyPr/>
              <a:lstStyle/>
              <a:p>
                <a:r>
                  <a:rPr lang="en-GB">
                    <a:noFill/>
                  </a:rPr>
                  <a:t> </a:t>
                </a:r>
              </a:p>
            </p:txBody>
          </p:sp>
        </mc:Fallback>
      </mc:AlternateContent>
      <p:sp>
        <p:nvSpPr>
          <p:cNvPr id="8" name="Rectangle 7"/>
          <p:cNvSpPr/>
          <p:nvPr/>
        </p:nvSpPr>
        <p:spPr>
          <a:xfrm>
            <a:off x="5508104" y="4242352"/>
            <a:ext cx="1296144" cy="1389856"/>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spTree>
    <p:extLst>
      <p:ext uri="{BB962C8B-B14F-4D97-AF65-F5344CB8AC3E}">
        <p14:creationId xmlns:p14="http://schemas.microsoft.com/office/powerpoint/2010/main" val="1530659910"/>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8"/>
                    </p:tgtEl>
                  </p:cond>
                </p:stCondLst>
                <p:endSync evt="end" delay="0">
                  <p:rtn val="all"/>
                </p:endSync>
                <p:childTnLst>
                  <p:par>
                    <p:cTn id="3" fill="hold">
                      <p:stCondLst>
                        <p:cond delay="0"/>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8"/>
                                        </p:tgtEl>
                                      </p:cBhvr>
                                    </p:animEffect>
                                    <p:set>
                                      <p:cBhvr>
                                        <p:cTn id="7" dur="1" fill="hold">
                                          <p:stCondLst>
                                            <p:cond delay="499"/>
                                          </p:stCondLst>
                                        </p:cTn>
                                        <p:tgtEl>
                                          <p:spTgt spid="8"/>
                                        </p:tgtEl>
                                        <p:attrNameLst>
                                          <p:attrName>style.visibility</p:attrName>
                                        </p:attrNameLst>
                                      </p:cBhvr>
                                      <p:to>
                                        <p:strVal val="hidden"/>
                                      </p:to>
                                    </p:set>
                                  </p:childTnLst>
                                </p:cTn>
                              </p:par>
                            </p:childTnLst>
                          </p:cTn>
                        </p:par>
                      </p:childTnLst>
                    </p:cTn>
                  </p:par>
                </p:childTnLst>
              </p:cTn>
              <p:nextCondLst>
                <p:cond evt="onClick" delay="0">
                  <p:tgtEl>
                    <p:spTgt spid="8"/>
                  </p:tgtEl>
                </p:cond>
              </p:nextCondLst>
            </p:seq>
          </p:childTnLst>
        </p:cTn>
      </p:par>
    </p:tnLst>
    <p:bldLst>
      <p:bldP spid="8"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0" y="0"/>
            <a:ext cx="9143074" cy="599127"/>
            <a:chOff x="0" y="13335"/>
            <a:chExt cx="9144218" cy="599127"/>
          </a:xfrm>
        </p:grpSpPr>
        <p:sp>
          <p:nvSpPr>
            <p:cNvPr id="3" name="TextBox 32"/>
            <p:cNvSpPr txBox="1"/>
            <p:nvPr/>
          </p:nvSpPr>
          <p:spPr>
            <a:xfrm>
              <a:off x="0" y="13335"/>
              <a:ext cx="9144000" cy="599127"/>
            </a:xfrm>
            <a:prstGeom prst="rect">
              <a:avLst/>
            </a:prstGeom>
            <a:ln>
              <a:noFill/>
            </a:ln>
          </p:spPr>
          <p:style>
            <a:lnRef idx="2">
              <a:schemeClr val="dk1">
                <a:shade val="50000"/>
              </a:schemeClr>
            </a:lnRef>
            <a:fillRef idx="1">
              <a:schemeClr val="dk1"/>
            </a:fillRef>
            <a:effectRef idx="0">
              <a:schemeClr val="dk1"/>
            </a:effectRef>
            <a:fontRef idx="minor">
              <a:schemeClr val="lt1"/>
            </a:fontRef>
          </p:style>
          <p:txBody>
            <a:bodyPr wrap="square" lIns="324000" rtlCol="0">
              <a:sp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r>
                <a:rPr lang="en-GB" sz="3200" dirty="0"/>
                <a:t>Cross-Cancelling</a:t>
              </a:r>
            </a:p>
          </p:txBody>
        </p:sp>
        <p:cxnSp>
          <p:nvCxnSpPr>
            <p:cNvPr id="4" name="Straight Connector 3"/>
            <p:cNvCxnSpPr/>
            <p:nvPr/>
          </p:nvCxnSpPr>
          <p:spPr>
            <a:xfrm>
              <a:off x="218" y="601079"/>
              <a:ext cx="9144000" cy="0"/>
            </a:xfrm>
            <a:prstGeom prst="line">
              <a:avLst/>
            </a:prstGeom>
            <a:effectLst/>
          </p:spPr>
          <p:style>
            <a:lnRef idx="3">
              <a:schemeClr val="accent3"/>
            </a:lnRef>
            <a:fillRef idx="0">
              <a:schemeClr val="accent3"/>
            </a:fillRef>
            <a:effectRef idx="2">
              <a:schemeClr val="accent3"/>
            </a:effectRef>
            <a:fontRef idx="minor">
              <a:schemeClr val="tx1"/>
            </a:fontRef>
          </p:style>
        </p:cxnSp>
      </p:grpSp>
      <p:sp>
        <p:nvSpPr>
          <p:cNvPr id="5" name="TextBox 4"/>
          <p:cNvSpPr txBox="1"/>
          <p:nvPr/>
        </p:nvSpPr>
        <p:spPr>
          <a:xfrm>
            <a:off x="323528" y="908720"/>
            <a:ext cx="8208912" cy="923330"/>
          </a:xfrm>
          <a:prstGeom prst="rect">
            <a:avLst/>
          </a:prstGeom>
          <a:noFill/>
        </p:spPr>
        <p:txBody>
          <a:bodyPr wrap="square" rtlCol="0">
            <a:spAutoFit/>
          </a:bodyPr>
          <a:lstStyle/>
          <a:p>
            <a:r>
              <a:rPr lang="en-GB" dirty="0"/>
              <a:t>Recall that we can simplify fractions by dividing top and bottom by a common factor.</a:t>
            </a:r>
          </a:p>
          <a:p>
            <a:r>
              <a:rPr lang="en-GB" dirty="0"/>
              <a:t>Since numerators are being combined and denominators likewise, there’s nothing preventing us cancelling any numerator with any denominator.</a:t>
            </a:r>
          </a:p>
        </p:txBody>
      </p:sp>
      <mc:AlternateContent xmlns:mc="http://schemas.openxmlformats.org/markup-compatibility/2006" xmlns:a14="http://schemas.microsoft.com/office/drawing/2010/main">
        <mc:Choice Requires="a14">
          <p:sp>
            <p:nvSpPr>
              <p:cNvPr id="6" name="TextBox 5"/>
              <p:cNvSpPr txBox="1"/>
              <p:nvPr/>
            </p:nvSpPr>
            <p:spPr>
              <a:xfrm>
                <a:off x="1763688" y="2132856"/>
                <a:ext cx="4824536" cy="1027525"/>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f>
                        <m:fPr>
                          <m:ctrlPr>
                            <a:rPr lang="en-GB" sz="3200" b="0" i="1" smtClean="0">
                              <a:latin typeface="Cambria Math" panose="02040503050406030204" pitchFamily="18" charset="0"/>
                            </a:rPr>
                          </m:ctrlPr>
                        </m:fPr>
                        <m:num>
                          <m:r>
                            <a:rPr lang="en-GB" sz="3200" b="0" i="1" smtClean="0">
                              <a:latin typeface="Cambria Math" panose="02040503050406030204" pitchFamily="18" charset="0"/>
                            </a:rPr>
                            <m:t>6</m:t>
                          </m:r>
                        </m:num>
                        <m:den>
                          <m:r>
                            <a:rPr lang="en-GB" sz="3200" b="0" i="1" smtClean="0">
                              <a:latin typeface="Cambria Math" panose="02040503050406030204" pitchFamily="18" charset="0"/>
                            </a:rPr>
                            <m:t>11</m:t>
                          </m:r>
                        </m:den>
                      </m:f>
                      <m:r>
                        <a:rPr lang="en-GB" sz="3200" b="0" i="1" smtClean="0">
                          <a:latin typeface="Cambria Math" panose="02040503050406030204" pitchFamily="18" charset="0"/>
                        </a:rPr>
                        <m:t>×</m:t>
                      </m:r>
                      <m:f>
                        <m:fPr>
                          <m:ctrlPr>
                            <a:rPr lang="en-GB" sz="3200" b="0" i="1" smtClean="0">
                              <a:latin typeface="Cambria Math" panose="02040503050406030204" pitchFamily="18" charset="0"/>
                            </a:rPr>
                          </m:ctrlPr>
                        </m:fPr>
                        <m:num>
                          <m:r>
                            <a:rPr lang="en-GB" sz="3200" b="0" i="1" smtClean="0">
                              <a:latin typeface="Cambria Math" panose="02040503050406030204" pitchFamily="18" charset="0"/>
                            </a:rPr>
                            <m:t>55</m:t>
                          </m:r>
                        </m:num>
                        <m:den>
                          <m:r>
                            <a:rPr lang="en-GB" sz="3200" b="0" i="1" smtClean="0">
                              <a:latin typeface="Cambria Math" panose="02040503050406030204" pitchFamily="18" charset="0"/>
                            </a:rPr>
                            <m:t>18</m:t>
                          </m:r>
                        </m:den>
                      </m:f>
                      <m:r>
                        <a:rPr lang="en-GB" sz="3200" b="0" i="1" smtClean="0">
                          <a:latin typeface="Cambria Math" panose="02040503050406030204" pitchFamily="18" charset="0"/>
                        </a:rPr>
                        <m:t>=</m:t>
                      </m:r>
                      <m:f>
                        <m:fPr>
                          <m:ctrlPr>
                            <a:rPr lang="en-GB" sz="3200" b="1" i="1" smtClean="0">
                              <a:latin typeface="Cambria Math" panose="02040503050406030204" pitchFamily="18" charset="0"/>
                            </a:rPr>
                          </m:ctrlPr>
                        </m:fPr>
                        <m:num>
                          <m:r>
                            <a:rPr lang="en-GB" sz="3200" b="1" i="1" smtClean="0">
                              <a:latin typeface="Cambria Math" panose="02040503050406030204" pitchFamily="18" charset="0"/>
                            </a:rPr>
                            <m:t>𝟓</m:t>
                          </m:r>
                        </m:num>
                        <m:den>
                          <m:r>
                            <a:rPr lang="en-GB" sz="3200" b="1" i="1" smtClean="0">
                              <a:latin typeface="Cambria Math" panose="02040503050406030204" pitchFamily="18" charset="0"/>
                            </a:rPr>
                            <m:t>𝟑</m:t>
                          </m:r>
                        </m:den>
                      </m:f>
                    </m:oMath>
                  </m:oMathPara>
                </a14:m>
                <a:endParaRPr lang="en-GB" sz="3200" b="1" dirty="0"/>
              </a:p>
            </p:txBody>
          </p:sp>
        </mc:Choice>
        <mc:Fallback xmlns="">
          <p:sp>
            <p:nvSpPr>
              <p:cNvPr id="6" name="TextBox 5"/>
              <p:cNvSpPr txBox="1">
                <a:spLocks noRot="1" noChangeAspect="1" noMove="1" noResize="1" noEditPoints="1" noAdjustHandles="1" noChangeArrowheads="1" noChangeShapeType="1" noTextEdit="1"/>
              </p:cNvSpPr>
              <p:nvPr/>
            </p:nvSpPr>
            <p:spPr>
              <a:xfrm>
                <a:off x="1763688" y="2132856"/>
                <a:ext cx="4824536" cy="1027525"/>
              </a:xfrm>
              <a:prstGeom prst="rect">
                <a:avLst/>
              </a:prstGeom>
              <a:blipFill rotWithShape="0">
                <a:blip r:embed="rId2"/>
                <a:stretch>
                  <a:fillRect/>
                </a:stretch>
              </a:blipFill>
            </p:spPr>
            <p:txBody>
              <a:bodyPr/>
              <a:lstStyle/>
              <a:p>
                <a:r>
                  <a:rPr lang="en-GB">
                    <a:noFill/>
                  </a:rPr>
                  <a:t> </a:t>
                </a:r>
              </a:p>
            </p:txBody>
          </p:sp>
        </mc:Fallback>
      </mc:AlternateContent>
      <p:cxnSp>
        <p:nvCxnSpPr>
          <p:cNvPr id="8" name="Straight Connector 7"/>
          <p:cNvCxnSpPr/>
          <p:nvPr/>
        </p:nvCxnSpPr>
        <p:spPr>
          <a:xfrm flipV="1">
            <a:off x="3059832" y="2276872"/>
            <a:ext cx="504056" cy="288032"/>
          </a:xfrm>
          <a:prstGeom prst="line">
            <a:avLst/>
          </a:prstGeom>
        </p:spPr>
        <p:style>
          <a:lnRef idx="2">
            <a:schemeClr val="dk1"/>
          </a:lnRef>
          <a:fillRef idx="0">
            <a:schemeClr val="dk1"/>
          </a:fillRef>
          <a:effectRef idx="1">
            <a:schemeClr val="dk1"/>
          </a:effectRef>
          <a:fontRef idx="minor">
            <a:schemeClr val="tx1"/>
          </a:fontRef>
        </p:style>
      </p:cxnSp>
      <p:sp>
        <p:nvSpPr>
          <p:cNvPr id="9" name="TextBox 8"/>
          <p:cNvSpPr txBox="1"/>
          <p:nvPr/>
        </p:nvSpPr>
        <p:spPr>
          <a:xfrm>
            <a:off x="2993368" y="1956977"/>
            <a:ext cx="288032" cy="369332"/>
          </a:xfrm>
          <a:prstGeom prst="rect">
            <a:avLst/>
          </a:prstGeom>
          <a:noFill/>
        </p:spPr>
        <p:txBody>
          <a:bodyPr wrap="square" rtlCol="0">
            <a:spAutoFit/>
          </a:bodyPr>
          <a:lstStyle/>
          <a:p>
            <a:r>
              <a:rPr lang="en-GB" dirty="0"/>
              <a:t>1</a:t>
            </a:r>
          </a:p>
        </p:txBody>
      </p:sp>
      <p:cxnSp>
        <p:nvCxnSpPr>
          <p:cNvPr id="10" name="Straight Connector 9"/>
          <p:cNvCxnSpPr/>
          <p:nvPr/>
        </p:nvCxnSpPr>
        <p:spPr>
          <a:xfrm flipV="1">
            <a:off x="3923928" y="2252504"/>
            <a:ext cx="504056" cy="288032"/>
          </a:xfrm>
          <a:prstGeom prst="line">
            <a:avLst/>
          </a:prstGeom>
        </p:spPr>
        <p:style>
          <a:lnRef idx="2">
            <a:schemeClr val="dk1"/>
          </a:lnRef>
          <a:fillRef idx="0">
            <a:schemeClr val="dk1"/>
          </a:fillRef>
          <a:effectRef idx="1">
            <a:schemeClr val="dk1"/>
          </a:effectRef>
          <a:fontRef idx="minor">
            <a:schemeClr val="tx1"/>
          </a:fontRef>
        </p:style>
      </p:cxnSp>
      <p:sp>
        <p:nvSpPr>
          <p:cNvPr id="11" name="TextBox 10"/>
          <p:cNvSpPr txBox="1"/>
          <p:nvPr/>
        </p:nvSpPr>
        <p:spPr>
          <a:xfrm>
            <a:off x="3857464" y="1932609"/>
            <a:ext cx="288032" cy="369332"/>
          </a:xfrm>
          <a:prstGeom prst="rect">
            <a:avLst/>
          </a:prstGeom>
          <a:noFill/>
        </p:spPr>
        <p:txBody>
          <a:bodyPr wrap="square" rtlCol="0">
            <a:spAutoFit/>
          </a:bodyPr>
          <a:lstStyle/>
          <a:p>
            <a:r>
              <a:rPr lang="en-GB" dirty="0"/>
              <a:t>5</a:t>
            </a:r>
          </a:p>
        </p:txBody>
      </p:sp>
      <p:cxnSp>
        <p:nvCxnSpPr>
          <p:cNvPr id="12" name="Straight Connector 11"/>
          <p:cNvCxnSpPr/>
          <p:nvPr/>
        </p:nvCxnSpPr>
        <p:spPr>
          <a:xfrm flipV="1">
            <a:off x="3029372" y="2839780"/>
            <a:ext cx="504056" cy="288032"/>
          </a:xfrm>
          <a:prstGeom prst="line">
            <a:avLst/>
          </a:prstGeom>
        </p:spPr>
        <p:style>
          <a:lnRef idx="2">
            <a:schemeClr val="dk1"/>
          </a:lnRef>
          <a:fillRef idx="0">
            <a:schemeClr val="dk1"/>
          </a:fillRef>
          <a:effectRef idx="1">
            <a:schemeClr val="dk1"/>
          </a:effectRef>
          <a:fontRef idx="minor">
            <a:schemeClr val="tx1"/>
          </a:fontRef>
        </p:style>
      </p:cxnSp>
      <p:sp>
        <p:nvSpPr>
          <p:cNvPr id="13" name="TextBox 12"/>
          <p:cNvSpPr txBox="1"/>
          <p:nvPr/>
        </p:nvSpPr>
        <p:spPr>
          <a:xfrm>
            <a:off x="2765680" y="3033356"/>
            <a:ext cx="288032" cy="369332"/>
          </a:xfrm>
          <a:prstGeom prst="rect">
            <a:avLst/>
          </a:prstGeom>
          <a:noFill/>
        </p:spPr>
        <p:txBody>
          <a:bodyPr wrap="square" rtlCol="0">
            <a:spAutoFit/>
          </a:bodyPr>
          <a:lstStyle/>
          <a:p>
            <a:r>
              <a:rPr lang="en-GB" dirty="0"/>
              <a:t>1</a:t>
            </a:r>
          </a:p>
        </p:txBody>
      </p:sp>
      <p:cxnSp>
        <p:nvCxnSpPr>
          <p:cNvPr id="14" name="Straight Connector 13"/>
          <p:cNvCxnSpPr/>
          <p:nvPr/>
        </p:nvCxnSpPr>
        <p:spPr>
          <a:xfrm flipV="1">
            <a:off x="4012568" y="2815948"/>
            <a:ext cx="504056" cy="288032"/>
          </a:xfrm>
          <a:prstGeom prst="line">
            <a:avLst/>
          </a:prstGeom>
        </p:spPr>
        <p:style>
          <a:lnRef idx="2">
            <a:schemeClr val="dk1"/>
          </a:lnRef>
          <a:fillRef idx="0">
            <a:schemeClr val="dk1"/>
          </a:fillRef>
          <a:effectRef idx="1">
            <a:schemeClr val="dk1"/>
          </a:effectRef>
          <a:fontRef idx="minor">
            <a:schemeClr val="tx1"/>
          </a:fontRef>
        </p:style>
      </p:cxnSp>
      <p:sp>
        <p:nvSpPr>
          <p:cNvPr id="15" name="TextBox 14"/>
          <p:cNvSpPr txBox="1"/>
          <p:nvPr/>
        </p:nvSpPr>
        <p:spPr>
          <a:xfrm>
            <a:off x="3802008" y="3066461"/>
            <a:ext cx="288032" cy="369332"/>
          </a:xfrm>
          <a:prstGeom prst="rect">
            <a:avLst/>
          </a:prstGeom>
          <a:noFill/>
        </p:spPr>
        <p:txBody>
          <a:bodyPr wrap="square" rtlCol="0">
            <a:spAutoFit/>
          </a:bodyPr>
          <a:lstStyle/>
          <a:p>
            <a:r>
              <a:rPr lang="en-GB" dirty="0"/>
              <a:t>3</a:t>
            </a:r>
          </a:p>
        </p:txBody>
      </p:sp>
      <p:sp>
        <p:nvSpPr>
          <p:cNvPr id="16" name="Rectangle 15"/>
          <p:cNvSpPr/>
          <p:nvPr/>
        </p:nvSpPr>
        <p:spPr>
          <a:xfrm>
            <a:off x="4941757" y="2080261"/>
            <a:ext cx="1177045" cy="1080120"/>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mc:AlternateContent xmlns:mc="http://schemas.openxmlformats.org/markup-compatibility/2006" xmlns:a14="http://schemas.microsoft.com/office/drawing/2010/main">
        <mc:Choice Requires="a14">
          <p:sp>
            <p:nvSpPr>
              <p:cNvPr id="17" name="TextBox 16"/>
              <p:cNvSpPr txBox="1"/>
              <p:nvPr/>
            </p:nvSpPr>
            <p:spPr>
              <a:xfrm>
                <a:off x="1763688" y="3626163"/>
                <a:ext cx="4824536" cy="1017523"/>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f>
                        <m:fPr>
                          <m:ctrlPr>
                            <a:rPr lang="en-GB" sz="3200" b="0" i="1" smtClean="0">
                              <a:latin typeface="Cambria Math" panose="02040503050406030204" pitchFamily="18" charset="0"/>
                            </a:rPr>
                          </m:ctrlPr>
                        </m:fPr>
                        <m:num>
                          <m:r>
                            <a:rPr lang="en-GB" sz="3200" b="0" i="1" smtClean="0">
                              <a:latin typeface="Cambria Math" panose="02040503050406030204" pitchFamily="18" charset="0"/>
                            </a:rPr>
                            <m:t>10</m:t>
                          </m:r>
                        </m:num>
                        <m:den>
                          <m:r>
                            <a:rPr lang="en-GB" sz="3200" b="0" i="1" smtClean="0">
                              <a:latin typeface="Cambria Math" panose="02040503050406030204" pitchFamily="18" charset="0"/>
                            </a:rPr>
                            <m:t>21</m:t>
                          </m:r>
                        </m:den>
                      </m:f>
                      <m:r>
                        <a:rPr lang="en-GB" sz="3200" b="0" i="1" smtClean="0">
                          <a:latin typeface="Cambria Math" panose="02040503050406030204" pitchFamily="18" charset="0"/>
                        </a:rPr>
                        <m:t>×</m:t>
                      </m:r>
                      <m:f>
                        <m:fPr>
                          <m:ctrlPr>
                            <a:rPr lang="en-GB" sz="3200" b="0" i="1" smtClean="0">
                              <a:latin typeface="Cambria Math" panose="02040503050406030204" pitchFamily="18" charset="0"/>
                            </a:rPr>
                          </m:ctrlPr>
                        </m:fPr>
                        <m:num>
                          <m:r>
                            <a:rPr lang="en-GB" sz="3200" b="0" i="1" smtClean="0">
                              <a:latin typeface="Cambria Math" panose="02040503050406030204" pitchFamily="18" charset="0"/>
                            </a:rPr>
                            <m:t>14</m:t>
                          </m:r>
                        </m:num>
                        <m:den>
                          <m:r>
                            <a:rPr lang="en-GB" sz="3200" b="0" i="1" smtClean="0">
                              <a:latin typeface="Cambria Math" panose="02040503050406030204" pitchFamily="18" charset="0"/>
                            </a:rPr>
                            <m:t>15</m:t>
                          </m:r>
                        </m:den>
                      </m:f>
                      <m:r>
                        <a:rPr lang="en-GB" sz="3200" b="0" i="1" smtClean="0">
                          <a:latin typeface="Cambria Math" panose="02040503050406030204" pitchFamily="18" charset="0"/>
                        </a:rPr>
                        <m:t>=</m:t>
                      </m:r>
                      <m:f>
                        <m:fPr>
                          <m:ctrlPr>
                            <a:rPr lang="en-GB" sz="3200" b="1" i="1" smtClean="0">
                              <a:latin typeface="Cambria Math" panose="02040503050406030204" pitchFamily="18" charset="0"/>
                            </a:rPr>
                          </m:ctrlPr>
                        </m:fPr>
                        <m:num>
                          <m:r>
                            <a:rPr lang="en-GB" sz="3200" b="1" i="1" smtClean="0">
                              <a:latin typeface="Cambria Math" panose="02040503050406030204" pitchFamily="18" charset="0"/>
                            </a:rPr>
                            <m:t>𝟒</m:t>
                          </m:r>
                        </m:num>
                        <m:den>
                          <m:r>
                            <a:rPr lang="en-GB" sz="3200" b="1" i="1" smtClean="0">
                              <a:latin typeface="Cambria Math" panose="02040503050406030204" pitchFamily="18" charset="0"/>
                            </a:rPr>
                            <m:t>𝟗</m:t>
                          </m:r>
                        </m:den>
                      </m:f>
                    </m:oMath>
                  </m:oMathPara>
                </a14:m>
                <a:endParaRPr lang="en-GB" sz="3200" b="1" dirty="0"/>
              </a:p>
            </p:txBody>
          </p:sp>
        </mc:Choice>
        <mc:Fallback xmlns="">
          <p:sp>
            <p:nvSpPr>
              <p:cNvPr id="17" name="TextBox 16"/>
              <p:cNvSpPr txBox="1">
                <a:spLocks noRot="1" noChangeAspect="1" noMove="1" noResize="1" noEditPoints="1" noAdjustHandles="1" noChangeArrowheads="1" noChangeShapeType="1" noTextEdit="1"/>
              </p:cNvSpPr>
              <p:nvPr/>
            </p:nvSpPr>
            <p:spPr>
              <a:xfrm>
                <a:off x="1763688" y="3626163"/>
                <a:ext cx="4824536" cy="1017523"/>
              </a:xfrm>
              <a:prstGeom prst="rect">
                <a:avLst/>
              </a:prstGeom>
              <a:blipFill rotWithShape="0">
                <a:blip r:embed="rId3"/>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8" name="TextBox 17"/>
              <p:cNvSpPr txBox="1"/>
              <p:nvPr/>
            </p:nvSpPr>
            <p:spPr>
              <a:xfrm>
                <a:off x="1911714" y="5056873"/>
                <a:ext cx="5319428" cy="1017523"/>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f>
                        <m:fPr>
                          <m:ctrlPr>
                            <a:rPr lang="en-GB" sz="3200" b="0" i="1" smtClean="0">
                              <a:latin typeface="Cambria Math" panose="02040503050406030204" pitchFamily="18" charset="0"/>
                            </a:rPr>
                          </m:ctrlPr>
                        </m:fPr>
                        <m:num>
                          <m:r>
                            <a:rPr lang="en-GB" sz="3200" b="0" i="1" smtClean="0">
                              <a:latin typeface="Cambria Math" panose="02040503050406030204" pitchFamily="18" charset="0"/>
                            </a:rPr>
                            <m:t>1</m:t>
                          </m:r>
                        </m:num>
                        <m:den>
                          <m:r>
                            <a:rPr lang="en-GB" sz="3200" b="0" i="1" smtClean="0">
                              <a:latin typeface="Cambria Math" panose="02040503050406030204" pitchFamily="18" charset="0"/>
                            </a:rPr>
                            <m:t>2</m:t>
                          </m:r>
                        </m:den>
                      </m:f>
                      <m:r>
                        <a:rPr lang="en-GB" sz="3200" b="0" i="1" smtClean="0">
                          <a:latin typeface="Cambria Math" panose="02040503050406030204" pitchFamily="18" charset="0"/>
                        </a:rPr>
                        <m:t>×</m:t>
                      </m:r>
                      <m:f>
                        <m:fPr>
                          <m:ctrlPr>
                            <a:rPr lang="en-GB" sz="3200" b="0" i="1" smtClean="0">
                              <a:latin typeface="Cambria Math" panose="02040503050406030204" pitchFamily="18" charset="0"/>
                            </a:rPr>
                          </m:ctrlPr>
                        </m:fPr>
                        <m:num>
                          <m:r>
                            <a:rPr lang="en-GB" sz="3200" b="0" i="1" smtClean="0">
                              <a:latin typeface="Cambria Math" panose="02040503050406030204" pitchFamily="18" charset="0"/>
                            </a:rPr>
                            <m:t>2</m:t>
                          </m:r>
                        </m:num>
                        <m:den>
                          <m:r>
                            <a:rPr lang="en-GB" sz="3200" b="0" i="1" smtClean="0">
                              <a:latin typeface="Cambria Math" panose="02040503050406030204" pitchFamily="18" charset="0"/>
                            </a:rPr>
                            <m:t>3</m:t>
                          </m:r>
                        </m:den>
                      </m:f>
                      <m:r>
                        <a:rPr lang="en-GB" sz="3200" b="0" i="1" smtClean="0">
                          <a:latin typeface="Cambria Math" panose="02040503050406030204" pitchFamily="18" charset="0"/>
                        </a:rPr>
                        <m:t>×</m:t>
                      </m:r>
                      <m:f>
                        <m:fPr>
                          <m:ctrlPr>
                            <a:rPr lang="en-GB" sz="3200" b="0" i="1" smtClean="0">
                              <a:latin typeface="Cambria Math" panose="02040503050406030204" pitchFamily="18" charset="0"/>
                            </a:rPr>
                          </m:ctrlPr>
                        </m:fPr>
                        <m:num>
                          <m:r>
                            <a:rPr lang="en-GB" sz="3200" b="0" i="1" smtClean="0">
                              <a:latin typeface="Cambria Math" panose="02040503050406030204" pitchFamily="18" charset="0"/>
                            </a:rPr>
                            <m:t>3</m:t>
                          </m:r>
                        </m:num>
                        <m:den>
                          <m:r>
                            <a:rPr lang="en-GB" sz="3200" b="0" i="1" smtClean="0">
                              <a:latin typeface="Cambria Math" panose="02040503050406030204" pitchFamily="18" charset="0"/>
                            </a:rPr>
                            <m:t>4</m:t>
                          </m:r>
                        </m:den>
                      </m:f>
                      <m:r>
                        <a:rPr lang="en-GB" sz="3200" b="0" i="1" smtClean="0">
                          <a:latin typeface="Cambria Math" panose="02040503050406030204" pitchFamily="18" charset="0"/>
                        </a:rPr>
                        <m:t>×…×</m:t>
                      </m:r>
                      <m:f>
                        <m:fPr>
                          <m:ctrlPr>
                            <a:rPr lang="en-GB" sz="3200" b="0" i="1" smtClean="0">
                              <a:latin typeface="Cambria Math" panose="02040503050406030204" pitchFamily="18" charset="0"/>
                            </a:rPr>
                          </m:ctrlPr>
                        </m:fPr>
                        <m:num>
                          <m:r>
                            <a:rPr lang="en-GB" sz="3200" b="0" i="1" smtClean="0">
                              <a:latin typeface="Cambria Math" panose="02040503050406030204" pitchFamily="18" charset="0"/>
                            </a:rPr>
                            <m:t>𝑛</m:t>
                          </m:r>
                          <m:r>
                            <a:rPr lang="en-GB" sz="3200" b="0" i="1" smtClean="0">
                              <a:latin typeface="Cambria Math" panose="02040503050406030204" pitchFamily="18" charset="0"/>
                            </a:rPr>
                            <m:t>−1</m:t>
                          </m:r>
                        </m:num>
                        <m:den>
                          <m:r>
                            <a:rPr lang="en-GB" sz="3200" b="0" i="1" smtClean="0">
                              <a:latin typeface="Cambria Math" panose="02040503050406030204" pitchFamily="18" charset="0"/>
                            </a:rPr>
                            <m:t>𝑛</m:t>
                          </m:r>
                        </m:den>
                      </m:f>
                      <m:r>
                        <a:rPr lang="en-GB" sz="3200" b="0" i="1" smtClean="0">
                          <a:latin typeface="Cambria Math" panose="02040503050406030204" pitchFamily="18" charset="0"/>
                        </a:rPr>
                        <m:t>=</m:t>
                      </m:r>
                      <m:f>
                        <m:fPr>
                          <m:ctrlPr>
                            <a:rPr lang="en-GB" sz="3200" b="1" i="1" smtClean="0">
                              <a:latin typeface="Cambria Math" panose="02040503050406030204" pitchFamily="18" charset="0"/>
                            </a:rPr>
                          </m:ctrlPr>
                        </m:fPr>
                        <m:num>
                          <m:r>
                            <a:rPr lang="en-GB" sz="3200" b="1" i="1" smtClean="0">
                              <a:latin typeface="Cambria Math" panose="02040503050406030204" pitchFamily="18" charset="0"/>
                            </a:rPr>
                            <m:t>𝟏</m:t>
                          </m:r>
                        </m:num>
                        <m:den>
                          <m:r>
                            <a:rPr lang="en-GB" sz="3200" b="1" i="1" smtClean="0">
                              <a:latin typeface="Cambria Math" panose="02040503050406030204" pitchFamily="18" charset="0"/>
                            </a:rPr>
                            <m:t>𝒏</m:t>
                          </m:r>
                        </m:den>
                      </m:f>
                    </m:oMath>
                  </m:oMathPara>
                </a14:m>
                <a:endParaRPr lang="en-GB" sz="3200" b="1" dirty="0"/>
              </a:p>
            </p:txBody>
          </p:sp>
        </mc:Choice>
        <mc:Fallback xmlns="">
          <p:sp>
            <p:nvSpPr>
              <p:cNvPr id="18" name="TextBox 17"/>
              <p:cNvSpPr txBox="1">
                <a:spLocks noRot="1" noChangeAspect="1" noMove="1" noResize="1" noEditPoints="1" noAdjustHandles="1" noChangeArrowheads="1" noChangeShapeType="1" noTextEdit="1"/>
              </p:cNvSpPr>
              <p:nvPr/>
            </p:nvSpPr>
            <p:spPr>
              <a:xfrm>
                <a:off x="1911714" y="5056873"/>
                <a:ext cx="5319428" cy="1017523"/>
              </a:xfrm>
              <a:prstGeom prst="rect">
                <a:avLst/>
              </a:prstGeom>
              <a:blipFill rotWithShape="0">
                <a:blip r:embed="rId4"/>
                <a:stretch>
                  <a:fillRect/>
                </a:stretch>
              </a:blipFill>
            </p:spPr>
            <p:txBody>
              <a:bodyPr/>
              <a:lstStyle/>
              <a:p>
                <a:r>
                  <a:rPr lang="en-GB">
                    <a:noFill/>
                  </a:rPr>
                  <a:t> </a:t>
                </a:r>
              </a:p>
            </p:txBody>
          </p:sp>
        </mc:Fallback>
      </mc:AlternateContent>
      <p:sp>
        <p:nvSpPr>
          <p:cNvPr id="19" name="Rectangle 18"/>
          <p:cNvSpPr/>
          <p:nvPr/>
        </p:nvSpPr>
        <p:spPr>
          <a:xfrm>
            <a:off x="4941757" y="3573568"/>
            <a:ext cx="1177045" cy="1080120"/>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sp>
        <p:nvSpPr>
          <p:cNvPr id="20" name="Rectangle 19"/>
          <p:cNvSpPr/>
          <p:nvPr/>
        </p:nvSpPr>
        <p:spPr>
          <a:xfrm>
            <a:off x="6622858" y="4972979"/>
            <a:ext cx="1177045" cy="1080120"/>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mc:AlternateContent xmlns:mc="http://schemas.openxmlformats.org/markup-compatibility/2006" xmlns:a14="http://schemas.microsoft.com/office/drawing/2010/main">
        <mc:Choice Requires="a14">
          <p:sp>
            <p:nvSpPr>
              <p:cNvPr id="7" name="TextBox 6"/>
              <p:cNvSpPr txBox="1"/>
              <p:nvPr/>
            </p:nvSpPr>
            <p:spPr>
              <a:xfrm>
                <a:off x="1356974" y="6116997"/>
                <a:ext cx="6972319" cy="646331"/>
              </a:xfrm>
              <a:prstGeom prst="rect">
                <a:avLst/>
              </a:prstGeom>
              <a:noFill/>
            </p:spPr>
            <p:txBody>
              <a:bodyPr wrap="square" rtlCol="0">
                <a:spAutoFit/>
              </a:bodyPr>
              <a:lstStyle/>
              <a:p>
                <a:r>
                  <a:rPr lang="en-GB" dirty="0"/>
                  <a:t>We can see the numbers between 2 and </a:t>
                </a:r>
                <a14:m>
                  <m:oMath xmlns:m="http://schemas.openxmlformats.org/officeDocument/2006/math">
                    <m:r>
                      <a:rPr lang="en-GB" b="0" i="1" smtClean="0">
                        <a:latin typeface="Cambria Math" panose="02040503050406030204" pitchFamily="18" charset="0"/>
                      </a:rPr>
                      <m:t>𝑛</m:t>
                    </m:r>
                    <m:r>
                      <a:rPr lang="en-GB" b="0" i="1" smtClean="0">
                        <a:latin typeface="Cambria Math" panose="02040503050406030204" pitchFamily="18" charset="0"/>
                      </a:rPr>
                      <m:t>−1</m:t>
                    </m:r>
                  </m:oMath>
                </a14:m>
                <a:r>
                  <a:rPr lang="en-GB" dirty="0"/>
                  <a:t> are common to top and bottom. This leaves just 1 in the numerator and </a:t>
                </a:r>
                <a14:m>
                  <m:oMath xmlns:m="http://schemas.openxmlformats.org/officeDocument/2006/math">
                    <m:r>
                      <a:rPr lang="en-GB" b="0" i="1" smtClean="0">
                        <a:latin typeface="Cambria Math" panose="02040503050406030204" pitchFamily="18" charset="0"/>
                      </a:rPr>
                      <m:t>𝑛</m:t>
                    </m:r>
                  </m:oMath>
                </a14:m>
                <a:r>
                  <a:rPr lang="en-GB" dirty="0"/>
                  <a:t> in the denominator.</a:t>
                </a:r>
              </a:p>
            </p:txBody>
          </p:sp>
        </mc:Choice>
        <mc:Fallback xmlns="">
          <p:sp>
            <p:nvSpPr>
              <p:cNvPr id="7" name="TextBox 6"/>
              <p:cNvSpPr txBox="1">
                <a:spLocks noRot="1" noChangeAspect="1" noMove="1" noResize="1" noEditPoints="1" noAdjustHandles="1" noChangeArrowheads="1" noChangeShapeType="1" noTextEdit="1"/>
              </p:cNvSpPr>
              <p:nvPr/>
            </p:nvSpPr>
            <p:spPr>
              <a:xfrm>
                <a:off x="1356974" y="6116997"/>
                <a:ext cx="6972319" cy="646331"/>
              </a:xfrm>
              <a:prstGeom prst="rect">
                <a:avLst/>
              </a:prstGeom>
              <a:blipFill rotWithShape="0">
                <a:blip r:embed="rId5"/>
                <a:stretch>
                  <a:fillRect l="-787" t="-4717" b="-14151"/>
                </a:stretch>
              </a:blipFill>
            </p:spPr>
            <p:txBody>
              <a:bodyPr/>
              <a:lstStyle/>
              <a:p>
                <a:r>
                  <a:rPr lang="en-GB">
                    <a:noFill/>
                  </a:rPr>
                  <a:t> </a:t>
                </a:r>
              </a:p>
            </p:txBody>
          </p:sp>
        </mc:Fallback>
      </mc:AlternateContent>
    </p:spTree>
    <p:extLst>
      <p:ext uri="{BB962C8B-B14F-4D97-AF65-F5344CB8AC3E}">
        <p14:creationId xmlns:p14="http://schemas.microsoft.com/office/powerpoint/2010/main" val="2999529130"/>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16"/>
                    </p:tgtEl>
                  </p:cond>
                </p:stCondLst>
                <p:endSync evt="end" delay="0">
                  <p:rtn val="all"/>
                </p:endSync>
                <p:childTnLst>
                  <p:par>
                    <p:cTn id="3" fill="hold">
                      <p:stCondLst>
                        <p:cond delay="0"/>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16"/>
                                        </p:tgtEl>
                                      </p:cBhvr>
                                    </p:animEffect>
                                    <p:set>
                                      <p:cBhvr>
                                        <p:cTn id="7" dur="1" fill="hold">
                                          <p:stCondLst>
                                            <p:cond delay="499"/>
                                          </p:stCondLst>
                                        </p:cTn>
                                        <p:tgtEl>
                                          <p:spTgt spid="16"/>
                                        </p:tgtEl>
                                        <p:attrNameLst>
                                          <p:attrName>style.visibility</p:attrName>
                                        </p:attrNameLst>
                                      </p:cBhvr>
                                      <p:to>
                                        <p:strVal val="hidden"/>
                                      </p:to>
                                    </p:se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fade">
                                      <p:cBhvr>
                                        <p:cTn id="11" dur="500"/>
                                        <p:tgtEl>
                                          <p:spTgt spid="8"/>
                                        </p:tgtEl>
                                      </p:cBhvr>
                                    </p:animEffect>
                                  </p:childTnLst>
                                </p:cTn>
                              </p:par>
                              <p:par>
                                <p:cTn id="12" presetID="10" presetClass="entr" presetSubtype="0" fill="hold" nodeType="withEffect">
                                  <p:stCondLst>
                                    <p:cond delay="0"/>
                                  </p:stCondLst>
                                  <p:childTnLst>
                                    <p:set>
                                      <p:cBhvr>
                                        <p:cTn id="13" dur="1" fill="hold">
                                          <p:stCondLst>
                                            <p:cond delay="0"/>
                                          </p:stCondLst>
                                        </p:cTn>
                                        <p:tgtEl>
                                          <p:spTgt spid="14"/>
                                        </p:tgtEl>
                                        <p:attrNameLst>
                                          <p:attrName>style.visibility</p:attrName>
                                        </p:attrNameLst>
                                      </p:cBhvr>
                                      <p:to>
                                        <p:strVal val="visible"/>
                                      </p:to>
                                    </p:set>
                                    <p:animEffect transition="in" filter="fade">
                                      <p:cBhvr>
                                        <p:cTn id="14" dur="500"/>
                                        <p:tgtEl>
                                          <p:spTgt spid="14"/>
                                        </p:tgtEl>
                                      </p:cBhvr>
                                    </p:animEffect>
                                  </p:childTnLst>
                                </p:cTn>
                              </p:par>
                              <p:par>
                                <p:cTn id="15" presetID="10" presetClass="entr" presetSubtype="0" fill="hold" grpId="0" nodeType="with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fade">
                                      <p:cBhvr>
                                        <p:cTn id="17" dur="500"/>
                                        <p:tgtEl>
                                          <p:spTgt spid="15"/>
                                        </p:tgtEl>
                                      </p:cBhvr>
                                    </p:animEffect>
                                  </p:childTnLst>
                                </p:cTn>
                              </p:par>
                              <p:par>
                                <p:cTn id="18" presetID="10" presetClass="entr" presetSubtype="0" fill="hold" grpId="0" nodeType="withEffect">
                                  <p:stCondLst>
                                    <p:cond delay="0"/>
                                  </p:stCondLst>
                                  <p:childTnLst>
                                    <p:set>
                                      <p:cBhvr>
                                        <p:cTn id="19" dur="1" fill="hold">
                                          <p:stCondLst>
                                            <p:cond delay="0"/>
                                          </p:stCondLst>
                                        </p:cTn>
                                        <p:tgtEl>
                                          <p:spTgt spid="9"/>
                                        </p:tgtEl>
                                        <p:attrNameLst>
                                          <p:attrName>style.visibility</p:attrName>
                                        </p:attrNameLst>
                                      </p:cBhvr>
                                      <p:to>
                                        <p:strVal val="visible"/>
                                      </p:to>
                                    </p:set>
                                    <p:animEffect transition="in" filter="fade">
                                      <p:cBhvr>
                                        <p:cTn id="20" dur="500"/>
                                        <p:tgtEl>
                                          <p:spTgt spid="9"/>
                                        </p:tgtEl>
                                      </p:cBhvr>
                                    </p:animEffect>
                                  </p:childTnLst>
                                </p:cTn>
                              </p:par>
                            </p:childTnLst>
                          </p:cTn>
                        </p:par>
                        <p:par>
                          <p:cTn id="21" fill="hold">
                            <p:stCondLst>
                              <p:cond delay="1000"/>
                            </p:stCondLst>
                            <p:childTnLst>
                              <p:par>
                                <p:cTn id="22" presetID="10" presetClass="entr" presetSubtype="0" fill="hold" nodeType="afterEffect">
                                  <p:stCondLst>
                                    <p:cond delay="1500"/>
                                  </p:stCondLst>
                                  <p:childTnLst>
                                    <p:set>
                                      <p:cBhvr>
                                        <p:cTn id="23" dur="1" fill="hold">
                                          <p:stCondLst>
                                            <p:cond delay="0"/>
                                          </p:stCondLst>
                                        </p:cTn>
                                        <p:tgtEl>
                                          <p:spTgt spid="10"/>
                                        </p:tgtEl>
                                        <p:attrNameLst>
                                          <p:attrName>style.visibility</p:attrName>
                                        </p:attrNameLst>
                                      </p:cBhvr>
                                      <p:to>
                                        <p:strVal val="visible"/>
                                      </p:to>
                                    </p:set>
                                    <p:animEffect transition="in" filter="fade">
                                      <p:cBhvr>
                                        <p:cTn id="24" dur="500"/>
                                        <p:tgtEl>
                                          <p:spTgt spid="10"/>
                                        </p:tgtEl>
                                      </p:cBhvr>
                                    </p:animEffect>
                                  </p:childTnLst>
                                </p:cTn>
                              </p:par>
                              <p:par>
                                <p:cTn id="25" presetID="10" presetClass="entr" presetSubtype="0" fill="hold" grpId="0" nodeType="withEffect">
                                  <p:stCondLst>
                                    <p:cond delay="1500"/>
                                  </p:stCondLst>
                                  <p:childTnLst>
                                    <p:set>
                                      <p:cBhvr>
                                        <p:cTn id="26" dur="1" fill="hold">
                                          <p:stCondLst>
                                            <p:cond delay="0"/>
                                          </p:stCondLst>
                                        </p:cTn>
                                        <p:tgtEl>
                                          <p:spTgt spid="11"/>
                                        </p:tgtEl>
                                        <p:attrNameLst>
                                          <p:attrName>style.visibility</p:attrName>
                                        </p:attrNameLst>
                                      </p:cBhvr>
                                      <p:to>
                                        <p:strVal val="visible"/>
                                      </p:to>
                                    </p:set>
                                    <p:animEffect transition="in" filter="fade">
                                      <p:cBhvr>
                                        <p:cTn id="27" dur="500"/>
                                        <p:tgtEl>
                                          <p:spTgt spid="11"/>
                                        </p:tgtEl>
                                      </p:cBhvr>
                                    </p:animEffect>
                                  </p:childTnLst>
                                </p:cTn>
                              </p:par>
                              <p:par>
                                <p:cTn id="28" presetID="10" presetClass="entr" presetSubtype="0" fill="hold" nodeType="withEffect">
                                  <p:stCondLst>
                                    <p:cond delay="1500"/>
                                  </p:stCondLst>
                                  <p:childTnLst>
                                    <p:set>
                                      <p:cBhvr>
                                        <p:cTn id="29" dur="1" fill="hold">
                                          <p:stCondLst>
                                            <p:cond delay="0"/>
                                          </p:stCondLst>
                                        </p:cTn>
                                        <p:tgtEl>
                                          <p:spTgt spid="12"/>
                                        </p:tgtEl>
                                        <p:attrNameLst>
                                          <p:attrName>style.visibility</p:attrName>
                                        </p:attrNameLst>
                                      </p:cBhvr>
                                      <p:to>
                                        <p:strVal val="visible"/>
                                      </p:to>
                                    </p:set>
                                    <p:animEffect transition="in" filter="fade">
                                      <p:cBhvr>
                                        <p:cTn id="30" dur="500"/>
                                        <p:tgtEl>
                                          <p:spTgt spid="12"/>
                                        </p:tgtEl>
                                      </p:cBhvr>
                                    </p:animEffect>
                                  </p:childTnLst>
                                </p:cTn>
                              </p:par>
                              <p:par>
                                <p:cTn id="31" presetID="10" presetClass="entr" presetSubtype="0" fill="hold" grpId="0" nodeType="withEffect">
                                  <p:stCondLst>
                                    <p:cond delay="1500"/>
                                  </p:stCondLst>
                                  <p:childTnLst>
                                    <p:set>
                                      <p:cBhvr>
                                        <p:cTn id="32" dur="1" fill="hold">
                                          <p:stCondLst>
                                            <p:cond delay="0"/>
                                          </p:stCondLst>
                                        </p:cTn>
                                        <p:tgtEl>
                                          <p:spTgt spid="13"/>
                                        </p:tgtEl>
                                        <p:attrNameLst>
                                          <p:attrName>style.visibility</p:attrName>
                                        </p:attrNameLst>
                                      </p:cBhvr>
                                      <p:to>
                                        <p:strVal val="visible"/>
                                      </p:to>
                                    </p:set>
                                    <p:animEffect transition="in" filter="fade">
                                      <p:cBhvr>
                                        <p:cTn id="33" dur="500"/>
                                        <p:tgtEl>
                                          <p:spTgt spid="13"/>
                                        </p:tgtEl>
                                      </p:cBhvr>
                                    </p:animEffect>
                                  </p:childTnLst>
                                </p:cTn>
                              </p:par>
                            </p:childTnLst>
                          </p:cTn>
                        </p:par>
                      </p:childTnLst>
                    </p:cTn>
                  </p:par>
                </p:childTnLst>
              </p:cTn>
              <p:nextCondLst>
                <p:cond evt="onClick" delay="0">
                  <p:tgtEl>
                    <p:spTgt spid="16"/>
                  </p:tgtEl>
                </p:cond>
              </p:nextCondLst>
            </p:seq>
            <p:seq concurrent="1" nextAc="seek">
              <p:cTn id="34" restart="whenNotActive" fill="hold" evtFilter="cancelBubble" nodeType="interactiveSeq">
                <p:stCondLst>
                  <p:cond evt="onClick" delay="0">
                    <p:tgtEl>
                      <p:spTgt spid="19"/>
                    </p:tgtEl>
                  </p:cond>
                </p:stCondLst>
                <p:endSync evt="end" delay="0">
                  <p:rtn val="all"/>
                </p:endSync>
                <p:childTnLst>
                  <p:par>
                    <p:cTn id="35" fill="hold">
                      <p:stCondLst>
                        <p:cond delay="0"/>
                      </p:stCondLst>
                      <p:childTnLst>
                        <p:par>
                          <p:cTn id="36" fill="hold">
                            <p:stCondLst>
                              <p:cond delay="0"/>
                            </p:stCondLst>
                            <p:childTnLst>
                              <p:par>
                                <p:cTn id="37" presetID="10" presetClass="exit" presetSubtype="0" fill="hold" grpId="0" nodeType="clickEffect">
                                  <p:stCondLst>
                                    <p:cond delay="0"/>
                                  </p:stCondLst>
                                  <p:childTnLst>
                                    <p:animEffect transition="out" filter="fade">
                                      <p:cBhvr>
                                        <p:cTn id="38" dur="500"/>
                                        <p:tgtEl>
                                          <p:spTgt spid="19"/>
                                        </p:tgtEl>
                                      </p:cBhvr>
                                    </p:animEffect>
                                    <p:set>
                                      <p:cBhvr>
                                        <p:cTn id="39" dur="1" fill="hold">
                                          <p:stCondLst>
                                            <p:cond delay="499"/>
                                          </p:stCondLst>
                                        </p:cTn>
                                        <p:tgtEl>
                                          <p:spTgt spid="19"/>
                                        </p:tgtEl>
                                        <p:attrNameLst>
                                          <p:attrName>style.visibility</p:attrName>
                                        </p:attrNameLst>
                                      </p:cBhvr>
                                      <p:to>
                                        <p:strVal val="hidden"/>
                                      </p:to>
                                    </p:set>
                                  </p:childTnLst>
                                </p:cTn>
                              </p:par>
                            </p:childTnLst>
                          </p:cTn>
                        </p:par>
                      </p:childTnLst>
                    </p:cTn>
                  </p:par>
                </p:childTnLst>
              </p:cTn>
              <p:nextCondLst>
                <p:cond evt="onClick" delay="0">
                  <p:tgtEl>
                    <p:spTgt spid="19"/>
                  </p:tgtEl>
                </p:cond>
              </p:nextCondLst>
            </p:seq>
            <p:seq concurrent="1" nextAc="seek">
              <p:cTn id="40" restart="whenNotActive" fill="hold" evtFilter="cancelBubble" nodeType="interactiveSeq">
                <p:stCondLst>
                  <p:cond evt="onClick" delay="0">
                    <p:tgtEl>
                      <p:spTgt spid="20"/>
                    </p:tgtEl>
                  </p:cond>
                </p:stCondLst>
                <p:endSync evt="end" delay="0">
                  <p:rtn val="all"/>
                </p:endSync>
                <p:childTnLst>
                  <p:par>
                    <p:cTn id="41" fill="hold">
                      <p:stCondLst>
                        <p:cond delay="0"/>
                      </p:stCondLst>
                      <p:childTnLst>
                        <p:par>
                          <p:cTn id="42" fill="hold">
                            <p:stCondLst>
                              <p:cond delay="0"/>
                            </p:stCondLst>
                            <p:childTnLst>
                              <p:par>
                                <p:cTn id="43" presetID="10" presetClass="exit" presetSubtype="0" fill="hold" grpId="0" nodeType="clickEffect">
                                  <p:stCondLst>
                                    <p:cond delay="0"/>
                                  </p:stCondLst>
                                  <p:childTnLst>
                                    <p:animEffect transition="out" filter="fade">
                                      <p:cBhvr>
                                        <p:cTn id="44" dur="500"/>
                                        <p:tgtEl>
                                          <p:spTgt spid="20"/>
                                        </p:tgtEl>
                                      </p:cBhvr>
                                    </p:animEffect>
                                    <p:set>
                                      <p:cBhvr>
                                        <p:cTn id="45" dur="1" fill="hold">
                                          <p:stCondLst>
                                            <p:cond delay="499"/>
                                          </p:stCondLst>
                                        </p:cTn>
                                        <p:tgtEl>
                                          <p:spTgt spid="20"/>
                                        </p:tgtEl>
                                        <p:attrNameLst>
                                          <p:attrName>style.visibility</p:attrName>
                                        </p:attrNameLst>
                                      </p:cBhvr>
                                      <p:to>
                                        <p:strVal val="hidden"/>
                                      </p:to>
                                    </p:set>
                                  </p:childTnLst>
                                </p:cTn>
                              </p:par>
                            </p:childTnLst>
                          </p:cTn>
                        </p:par>
                        <p:par>
                          <p:cTn id="46" fill="hold">
                            <p:stCondLst>
                              <p:cond delay="500"/>
                            </p:stCondLst>
                            <p:childTnLst>
                              <p:par>
                                <p:cTn id="47" presetID="10" presetClass="entr" presetSubtype="0" fill="hold" grpId="0" nodeType="afterEffect">
                                  <p:stCondLst>
                                    <p:cond delay="0"/>
                                  </p:stCondLst>
                                  <p:childTnLst>
                                    <p:set>
                                      <p:cBhvr>
                                        <p:cTn id="48" dur="1" fill="hold">
                                          <p:stCondLst>
                                            <p:cond delay="0"/>
                                          </p:stCondLst>
                                        </p:cTn>
                                        <p:tgtEl>
                                          <p:spTgt spid="7"/>
                                        </p:tgtEl>
                                        <p:attrNameLst>
                                          <p:attrName>style.visibility</p:attrName>
                                        </p:attrNameLst>
                                      </p:cBhvr>
                                      <p:to>
                                        <p:strVal val="visible"/>
                                      </p:to>
                                    </p:set>
                                    <p:animEffect transition="in" filter="fade">
                                      <p:cBhvr>
                                        <p:cTn id="49" dur="500"/>
                                        <p:tgtEl>
                                          <p:spTgt spid="7"/>
                                        </p:tgtEl>
                                      </p:cBhvr>
                                    </p:animEffect>
                                  </p:childTnLst>
                                </p:cTn>
                              </p:par>
                            </p:childTnLst>
                          </p:cTn>
                        </p:par>
                      </p:childTnLst>
                    </p:cTn>
                  </p:par>
                </p:childTnLst>
              </p:cTn>
              <p:nextCondLst>
                <p:cond evt="onClick" delay="0">
                  <p:tgtEl>
                    <p:spTgt spid="20"/>
                  </p:tgtEl>
                </p:cond>
              </p:nextCondLst>
            </p:seq>
          </p:childTnLst>
        </p:cTn>
      </p:par>
    </p:tnLst>
    <p:bldLst>
      <p:bldP spid="9" grpId="0"/>
      <p:bldP spid="11" grpId="0"/>
      <p:bldP spid="13" grpId="0"/>
      <p:bldP spid="15" grpId="0"/>
      <p:bldP spid="16" grpId="0" animBg="1"/>
      <p:bldP spid="19" grpId="0" animBg="1"/>
      <p:bldP spid="20" grpId="0" animBg="1"/>
      <p:bldP spid="7"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0" y="0"/>
            <a:ext cx="9143074" cy="599127"/>
            <a:chOff x="0" y="13335"/>
            <a:chExt cx="9144218" cy="599127"/>
          </a:xfrm>
        </p:grpSpPr>
        <p:sp>
          <p:nvSpPr>
            <p:cNvPr id="3" name="TextBox 32"/>
            <p:cNvSpPr txBox="1"/>
            <p:nvPr/>
          </p:nvSpPr>
          <p:spPr>
            <a:xfrm>
              <a:off x="0" y="13335"/>
              <a:ext cx="9144000" cy="599127"/>
            </a:xfrm>
            <a:prstGeom prst="rect">
              <a:avLst/>
            </a:prstGeom>
            <a:ln>
              <a:noFill/>
            </a:ln>
          </p:spPr>
          <p:style>
            <a:lnRef idx="2">
              <a:schemeClr val="dk1">
                <a:shade val="50000"/>
              </a:schemeClr>
            </a:lnRef>
            <a:fillRef idx="1">
              <a:schemeClr val="dk1"/>
            </a:fillRef>
            <a:effectRef idx="0">
              <a:schemeClr val="dk1"/>
            </a:effectRef>
            <a:fontRef idx="minor">
              <a:schemeClr val="lt1"/>
            </a:fontRef>
          </p:style>
          <p:txBody>
            <a:bodyPr wrap="square" lIns="324000" rtlCol="0">
              <a:sp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r>
                <a:rPr lang="en-GB" sz="3200" dirty="0"/>
                <a:t>Test Your Understanding</a:t>
              </a:r>
            </a:p>
          </p:txBody>
        </p:sp>
        <p:cxnSp>
          <p:nvCxnSpPr>
            <p:cNvPr id="4" name="Straight Connector 3"/>
            <p:cNvCxnSpPr/>
            <p:nvPr/>
          </p:nvCxnSpPr>
          <p:spPr>
            <a:xfrm>
              <a:off x="218" y="601079"/>
              <a:ext cx="9144000" cy="0"/>
            </a:xfrm>
            <a:prstGeom prst="line">
              <a:avLst/>
            </a:prstGeom>
            <a:effectLst/>
          </p:spPr>
          <p:style>
            <a:lnRef idx="3">
              <a:schemeClr val="accent3"/>
            </a:lnRef>
            <a:fillRef idx="0">
              <a:schemeClr val="accent3"/>
            </a:fillRef>
            <a:effectRef idx="2">
              <a:schemeClr val="accent3"/>
            </a:effectRef>
            <a:fontRef idx="minor">
              <a:schemeClr val="tx1"/>
            </a:fontRef>
          </p:style>
        </p:cxnSp>
      </p:grpSp>
      <p:sp>
        <p:nvSpPr>
          <p:cNvPr id="5" name="TextBox 4"/>
          <p:cNvSpPr txBox="1"/>
          <p:nvPr/>
        </p:nvSpPr>
        <p:spPr>
          <a:xfrm>
            <a:off x="6876256" y="764704"/>
            <a:ext cx="2088232" cy="646331"/>
          </a:xfrm>
          <a:prstGeom prst="rect">
            <a:avLst/>
          </a:prstGeom>
          <a:noFill/>
        </p:spPr>
        <p:txBody>
          <a:bodyPr wrap="square" rtlCol="0">
            <a:spAutoFit/>
          </a:bodyPr>
          <a:lstStyle/>
          <a:p>
            <a:r>
              <a:rPr lang="en-GB" dirty="0"/>
              <a:t>Ensure you simplify your fraction.</a:t>
            </a:r>
          </a:p>
        </p:txBody>
      </p:sp>
      <mc:AlternateContent xmlns:mc="http://schemas.openxmlformats.org/markup-compatibility/2006" xmlns:a14="http://schemas.microsoft.com/office/drawing/2010/main">
        <mc:Choice Requires="a14">
          <p:sp>
            <p:nvSpPr>
              <p:cNvPr id="6" name="TextBox 5"/>
              <p:cNvSpPr txBox="1"/>
              <p:nvPr/>
            </p:nvSpPr>
            <p:spPr>
              <a:xfrm>
                <a:off x="610988" y="908720"/>
                <a:ext cx="7920880" cy="3996928"/>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f>
                        <m:fPr>
                          <m:ctrlPr>
                            <a:rPr lang="en-GB" sz="2400" b="0" i="1" smtClean="0">
                              <a:latin typeface="Cambria Math" panose="02040503050406030204" pitchFamily="18" charset="0"/>
                            </a:rPr>
                          </m:ctrlPr>
                        </m:fPr>
                        <m:num>
                          <m:r>
                            <a:rPr lang="en-GB" sz="2400" b="0" i="1" smtClean="0">
                              <a:latin typeface="Cambria Math" panose="02040503050406030204" pitchFamily="18" charset="0"/>
                            </a:rPr>
                            <m:t>3</m:t>
                          </m:r>
                        </m:num>
                        <m:den>
                          <m:r>
                            <a:rPr lang="en-GB" sz="2400" b="0" i="1" smtClean="0">
                              <a:latin typeface="Cambria Math" panose="02040503050406030204" pitchFamily="18" charset="0"/>
                            </a:rPr>
                            <m:t>7</m:t>
                          </m:r>
                        </m:den>
                      </m:f>
                      <m:r>
                        <a:rPr lang="en-GB" sz="2400" b="0" i="1" smtClean="0">
                          <a:latin typeface="Cambria Math" panose="02040503050406030204" pitchFamily="18" charset="0"/>
                        </a:rPr>
                        <m:t>×</m:t>
                      </m:r>
                      <m:f>
                        <m:fPr>
                          <m:ctrlPr>
                            <a:rPr lang="en-GB" sz="2400" b="0" i="1" smtClean="0">
                              <a:latin typeface="Cambria Math" panose="02040503050406030204" pitchFamily="18" charset="0"/>
                            </a:rPr>
                          </m:ctrlPr>
                        </m:fPr>
                        <m:num>
                          <m:r>
                            <a:rPr lang="en-GB" sz="2400" b="0" i="1" smtClean="0">
                              <a:latin typeface="Cambria Math" panose="02040503050406030204" pitchFamily="18" charset="0"/>
                            </a:rPr>
                            <m:t>5</m:t>
                          </m:r>
                        </m:num>
                        <m:den>
                          <m:r>
                            <a:rPr lang="en-GB" sz="2400" b="0" i="1" smtClean="0">
                              <a:latin typeface="Cambria Math" panose="02040503050406030204" pitchFamily="18" charset="0"/>
                            </a:rPr>
                            <m:t>11</m:t>
                          </m:r>
                        </m:den>
                      </m:f>
                      <m:r>
                        <a:rPr lang="en-GB" sz="2400" b="0" i="1" smtClean="0">
                          <a:latin typeface="Cambria Math" panose="02040503050406030204" pitchFamily="18" charset="0"/>
                        </a:rPr>
                        <m:t>=</m:t>
                      </m:r>
                      <m:f>
                        <m:fPr>
                          <m:ctrlPr>
                            <a:rPr lang="en-GB" sz="2400" b="1" i="1" smtClean="0">
                              <a:latin typeface="Cambria Math" panose="02040503050406030204" pitchFamily="18" charset="0"/>
                            </a:rPr>
                          </m:ctrlPr>
                        </m:fPr>
                        <m:num>
                          <m:r>
                            <a:rPr lang="en-GB" sz="2400" b="1" i="1" smtClean="0">
                              <a:latin typeface="Cambria Math" panose="02040503050406030204" pitchFamily="18" charset="0"/>
                            </a:rPr>
                            <m:t>𝟏𝟓</m:t>
                          </m:r>
                        </m:num>
                        <m:den>
                          <m:r>
                            <a:rPr lang="en-GB" sz="2400" b="1" i="1" smtClean="0">
                              <a:latin typeface="Cambria Math" panose="02040503050406030204" pitchFamily="18" charset="0"/>
                            </a:rPr>
                            <m:t>𝟕𝟕</m:t>
                          </m:r>
                        </m:den>
                      </m:f>
                    </m:oMath>
                    <m:oMath xmlns:m="http://schemas.openxmlformats.org/officeDocument/2006/math">
                      <m:r>
                        <a:rPr lang="en-GB" sz="2400" b="0" i="1" smtClean="0">
                          <a:latin typeface="Cambria Math" panose="02040503050406030204" pitchFamily="18" charset="0"/>
                        </a:rPr>
                        <m:t> </m:t>
                      </m:r>
                    </m:oMath>
                    <m:oMath xmlns:m="http://schemas.openxmlformats.org/officeDocument/2006/math">
                      <m:f>
                        <m:fPr>
                          <m:ctrlPr>
                            <a:rPr lang="en-GB" sz="2400" b="0" i="1" smtClean="0">
                              <a:latin typeface="Cambria Math" panose="02040503050406030204" pitchFamily="18" charset="0"/>
                            </a:rPr>
                          </m:ctrlPr>
                        </m:fPr>
                        <m:num>
                          <m:r>
                            <a:rPr lang="en-GB" sz="2400" b="0" i="1" smtClean="0">
                              <a:latin typeface="Cambria Math" panose="02040503050406030204" pitchFamily="18" charset="0"/>
                            </a:rPr>
                            <m:t>13</m:t>
                          </m:r>
                        </m:num>
                        <m:den>
                          <m:r>
                            <a:rPr lang="en-GB" sz="2400" b="0" i="1" smtClean="0">
                              <a:latin typeface="Cambria Math" panose="02040503050406030204" pitchFamily="18" charset="0"/>
                            </a:rPr>
                            <m:t>80</m:t>
                          </m:r>
                        </m:den>
                      </m:f>
                      <m:r>
                        <a:rPr lang="en-GB" sz="2400" b="0" i="1" smtClean="0">
                          <a:latin typeface="Cambria Math" panose="02040503050406030204" pitchFamily="18" charset="0"/>
                        </a:rPr>
                        <m:t>×</m:t>
                      </m:r>
                      <m:f>
                        <m:fPr>
                          <m:ctrlPr>
                            <a:rPr lang="en-GB" sz="2400" b="0" i="1" smtClean="0">
                              <a:latin typeface="Cambria Math" panose="02040503050406030204" pitchFamily="18" charset="0"/>
                            </a:rPr>
                          </m:ctrlPr>
                        </m:fPr>
                        <m:num>
                          <m:r>
                            <a:rPr lang="en-GB" sz="2400" b="0" i="1" smtClean="0">
                              <a:latin typeface="Cambria Math" panose="02040503050406030204" pitchFamily="18" charset="0"/>
                            </a:rPr>
                            <m:t>20</m:t>
                          </m:r>
                        </m:num>
                        <m:den>
                          <m:r>
                            <a:rPr lang="en-GB" sz="2400" b="0" i="1" smtClean="0">
                              <a:latin typeface="Cambria Math" panose="02040503050406030204" pitchFamily="18" charset="0"/>
                            </a:rPr>
                            <m:t>39</m:t>
                          </m:r>
                        </m:den>
                      </m:f>
                      <m:r>
                        <a:rPr lang="en-GB" sz="2400" b="0" i="1" smtClean="0">
                          <a:latin typeface="Cambria Math" panose="02040503050406030204" pitchFamily="18" charset="0"/>
                        </a:rPr>
                        <m:t>=</m:t>
                      </m:r>
                      <m:f>
                        <m:fPr>
                          <m:ctrlPr>
                            <a:rPr lang="en-GB" sz="2400" b="1" i="1" smtClean="0">
                              <a:latin typeface="Cambria Math" panose="02040503050406030204" pitchFamily="18" charset="0"/>
                            </a:rPr>
                          </m:ctrlPr>
                        </m:fPr>
                        <m:num>
                          <m:r>
                            <a:rPr lang="en-GB" sz="2400" b="1" i="1" smtClean="0">
                              <a:latin typeface="Cambria Math" panose="02040503050406030204" pitchFamily="18" charset="0"/>
                            </a:rPr>
                            <m:t>𝟏</m:t>
                          </m:r>
                        </m:num>
                        <m:den>
                          <m:r>
                            <a:rPr lang="en-GB" sz="2400" b="1" i="1" smtClean="0">
                              <a:latin typeface="Cambria Math" panose="02040503050406030204" pitchFamily="18" charset="0"/>
                            </a:rPr>
                            <m:t>𝟏𝟐</m:t>
                          </m:r>
                        </m:den>
                      </m:f>
                    </m:oMath>
                    <m:oMath xmlns:m="http://schemas.openxmlformats.org/officeDocument/2006/math">
                      <m:r>
                        <a:rPr lang="en-GB" sz="2400" b="0" i="1" smtClean="0">
                          <a:latin typeface="Cambria Math" panose="02040503050406030204" pitchFamily="18" charset="0"/>
                        </a:rPr>
                        <m:t> </m:t>
                      </m:r>
                    </m:oMath>
                    <m:oMath xmlns:m="http://schemas.openxmlformats.org/officeDocument/2006/math">
                      <m:f>
                        <m:fPr>
                          <m:ctrlPr>
                            <a:rPr lang="en-GB" sz="2400" b="0" i="1" smtClean="0">
                              <a:latin typeface="Cambria Math" panose="02040503050406030204" pitchFamily="18" charset="0"/>
                            </a:rPr>
                          </m:ctrlPr>
                        </m:fPr>
                        <m:num>
                          <m:r>
                            <a:rPr lang="en-GB" sz="2400" b="0" i="1" smtClean="0">
                              <a:latin typeface="Cambria Math" panose="02040503050406030204" pitchFamily="18" charset="0"/>
                            </a:rPr>
                            <m:t>5</m:t>
                          </m:r>
                        </m:num>
                        <m:den>
                          <m:r>
                            <a:rPr lang="en-GB" sz="2400" b="0" i="1" smtClean="0">
                              <a:latin typeface="Cambria Math" panose="02040503050406030204" pitchFamily="18" charset="0"/>
                            </a:rPr>
                            <m:t>14</m:t>
                          </m:r>
                        </m:den>
                      </m:f>
                      <m:r>
                        <a:rPr lang="en-GB" sz="2400" b="0" i="1" smtClean="0">
                          <a:latin typeface="Cambria Math" panose="02040503050406030204" pitchFamily="18" charset="0"/>
                        </a:rPr>
                        <m:t>×</m:t>
                      </m:r>
                      <m:f>
                        <m:fPr>
                          <m:ctrlPr>
                            <a:rPr lang="en-GB" sz="2400" b="0" i="1" smtClean="0">
                              <a:latin typeface="Cambria Math" panose="02040503050406030204" pitchFamily="18" charset="0"/>
                            </a:rPr>
                          </m:ctrlPr>
                        </m:fPr>
                        <m:num>
                          <m:r>
                            <a:rPr lang="en-GB" sz="2400" b="0" i="1" smtClean="0">
                              <a:latin typeface="Cambria Math" panose="02040503050406030204" pitchFamily="18" charset="0"/>
                            </a:rPr>
                            <m:t>21</m:t>
                          </m:r>
                        </m:num>
                        <m:den>
                          <m:r>
                            <a:rPr lang="en-GB" sz="2400" b="0" i="1" smtClean="0">
                              <a:latin typeface="Cambria Math" panose="02040503050406030204" pitchFamily="18" charset="0"/>
                            </a:rPr>
                            <m:t>15</m:t>
                          </m:r>
                        </m:den>
                      </m:f>
                      <m:r>
                        <a:rPr lang="en-GB" sz="2400" b="0" i="1" smtClean="0">
                          <a:latin typeface="Cambria Math" panose="02040503050406030204" pitchFamily="18" charset="0"/>
                        </a:rPr>
                        <m:t>=</m:t>
                      </m:r>
                      <m:f>
                        <m:fPr>
                          <m:ctrlPr>
                            <a:rPr lang="en-GB" sz="2400" b="1" i="1" smtClean="0">
                              <a:latin typeface="Cambria Math" panose="02040503050406030204" pitchFamily="18" charset="0"/>
                            </a:rPr>
                          </m:ctrlPr>
                        </m:fPr>
                        <m:num>
                          <m:r>
                            <a:rPr lang="en-GB" sz="2400" b="1" i="1" smtClean="0">
                              <a:latin typeface="Cambria Math" panose="02040503050406030204" pitchFamily="18" charset="0"/>
                            </a:rPr>
                            <m:t>𝟏</m:t>
                          </m:r>
                        </m:num>
                        <m:den>
                          <m:r>
                            <a:rPr lang="en-GB" sz="2400" b="1" i="1" smtClean="0">
                              <a:latin typeface="Cambria Math" panose="02040503050406030204" pitchFamily="18" charset="0"/>
                            </a:rPr>
                            <m:t>𝟐</m:t>
                          </m:r>
                        </m:den>
                      </m:f>
                    </m:oMath>
                    <m:oMath xmlns:m="http://schemas.openxmlformats.org/officeDocument/2006/math">
                      <m:r>
                        <a:rPr lang="en-GB" sz="2400" b="0" i="1" smtClean="0">
                          <a:latin typeface="Cambria Math" panose="02040503050406030204" pitchFamily="18" charset="0"/>
                        </a:rPr>
                        <m:t> </m:t>
                      </m:r>
                    </m:oMath>
                    <m:oMath xmlns:m="http://schemas.openxmlformats.org/officeDocument/2006/math">
                      <m:f>
                        <m:fPr>
                          <m:ctrlPr>
                            <a:rPr lang="en-GB" sz="2400" b="0" i="1" smtClean="0">
                              <a:latin typeface="Cambria Math" panose="02040503050406030204" pitchFamily="18" charset="0"/>
                            </a:rPr>
                          </m:ctrlPr>
                        </m:fPr>
                        <m:num>
                          <m:r>
                            <a:rPr lang="en-GB" sz="2400" b="0" i="1" smtClean="0">
                              <a:latin typeface="Cambria Math" panose="02040503050406030204" pitchFamily="18" charset="0"/>
                            </a:rPr>
                            <m:t>1</m:t>
                          </m:r>
                        </m:num>
                        <m:den>
                          <m:r>
                            <a:rPr lang="en-GB" sz="2400" b="0" i="1" smtClean="0">
                              <a:latin typeface="Cambria Math" panose="02040503050406030204" pitchFamily="18" charset="0"/>
                            </a:rPr>
                            <m:t>3</m:t>
                          </m:r>
                        </m:den>
                      </m:f>
                      <m:r>
                        <a:rPr lang="en-GB" sz="2400" b="0" i="1" smtClean="0">
                          <a:latin typeface="Cambria Math" panose="02040503050406030204" pitchFamily="18" charset="0"/>
                        </a:rPr>
                        <m:t>×</m:t>
                      </m:r>
                      <m:f>
                        <m:fPr>
                          <m:ctrlPr>
                            <a:rPr lang="en-GB" sz="2400" b="0" i="1" smtClean="0">
                              <a:latin typeface="Cambria Math" panose="02040503050406030204" pitchFamily="18" charset="0"/>
                            </a:rPr>
                          </m:ctrlPr>
                        </m:fPr>
                        <m:num>
                          <m:r>
                            <a:rPr lang="en-GB" sz="2400" b="0" i="1" smtClean="0">
                              <a:latin typeface="Cambria Math" panose="02040503050406030204" pitchFamily="18" charset="0"/>
                            </a:rPr>
                            <m:t>2</m:t>
                          </m:r>
                        </m:num>
                        <m:den>
                          <m:r>
                            <a:rPr lang="en-GB" sz="2400" b="0" i="1" smtClean="0">
                              <a:latin typeface="Cambria Math" panose="02040503050406030204" pitchFamily="18" charset="0"/>
                            </a:rPr>
                            <m:t>4</m:t>
                          </m:r>
                        </m:den>
                      </m:f>
                      <m:r>
                        <a:rPr lang="en-GB" sz="2400" b="0" i="1" smtClean="0">
                          <a:latin typeface="Cambria Math" panose="02040503050406030204" pitchFamily="18" charset="0"/>
                        </a:rPr>
                        <m:t>×</m:t>
                      </m:r>
                      <m:f>
                        <m:fPr>
                          <m:ctrlPr>
                            <a:rPr lang="en-GB" sz="2400" b="0" i="1" smtClean="0">
                              <a:latin typeface="Cambria Math" panose="02040503050406030204" pitchFamily="18" charset="0"/>
                            </a:rPr>
                          </m:ctrlPr>
                        </m:fPr>
                        <m:num>
                          <m:r>
                            <a:rPr lang="en-GB" sz="2400" b="0" i="1" smtClean="0">
                              <a:latin typeface="Cambria Math" panose="02040503050406030204" pitchFamily="18" charset="0"/>
                            </a:rPr>
                            <m:t>3</m:t>
                          </m:r>
                        </m:num>
                        <m:den>
                          <m:r>
                            <a:rPr lang="en-GB" sz="2400" b="0" i="1" smtClean="0">
                              <a:latin typeface="Cambria Math" panose="02040503050406030204" pitchFamily="18" charset="0"/>
                            </a:rPr>
                            <m:t>5</m:t>
                          </m:r>
                        </m:den>
                      </m:f>
                      <m:r>
                        <a:rPr lang="en-GB" sz="2400" b="0" i="1" smtClean="0">
                          <a:latin typeface="Cambria Math" panose="02040503050406030204" pitchFamily="18" charset="0"/>
                        </a:rPr>
                        <m:t>×</m:t>
                      </m:r>
                      <m:f>
                        <m:fPr>
                          <m:ctrlPr>
                            <a:rPr lang="en-GB" sz="2400" b="0" i="1" smtClean="0">
                              <a:latin typeface="Cambria Math" panose="02040503050406030204" pitchFamily="18" charset="0"/>
                            </a:rPr>
                          </m:ctrlPr>
                        </m:fPr>
                        <m:num>
                          <m:r>
                            <a:rPr lang="en-GB" sz="2400" b="0" i="1" smtClean="0">
                              <a:latin typeface="Cambria Math" panose="02040503050406030204" pitchFamily="18" charset="0"/>
                            </a:rPr>
                            <m:t>4</m:t>
                          </m:r>
                        </m:num>
                        <m:den>
                          <m:r>
                            <a:rPr lang="en-GB" sz="2400" b="0" i="1" smtClean="0">
                              <a:latin typeface="Cambria Math" panose="02040503050406030204" pitchFamily="18" charset="0"/>
                            </a:rPr>
                            <m:t>6</m:t>
                          </m:r>
                        </m:den>
                      </m:f>
                      <m:r>
                        <a:rPr lang="en-GB" sz="2400" b="0" i="1" smtClean="0">
                          <a:latin typeface="Cambria Math" panose="02040503050406030204" pitchFamily="18" charset="0"/>
                        </a:rPr>
                        <m:t>×</m:t>
                      </m:r>
                      <m:f>
                        <m:fPr>
                          <m:ctrlPr>
                            <a:rPr lang="en-GB" sz="2400" b="0" i="1" smtClean="0">
                              <a:latin typeface="Cambria Math" panose="02040503050406030204" pitchFamily="18" charset="0"/>
                            </a:rPr>
                          </m:ctrlPr>
                        </m:fPr>
                        <m:num>
                          <m:r>
                            <a:rPr lang="en-GB" sz="2400" b="0" i="1" smtClean="0">
                              <a:latin typeface="Cambria Math" panose="02040503050406030204" pitchFamily="18" charset="0"/>
                            </a:rPr>
                            <m:t>5</m:t>
                          </m:r>
                        </m:num>
                        <m:den>
                          <m:r>
                            <a:rPr lang="en-GB" sz="2400" b="0" i="1" smtClean="0">
                              <a:latin typeface="Cambria Math" panose="02040503050406030204" pitchFamily="18" charset="0"/>
                            </a:rPr>
                            <m:t>7</m:t>
                          </m:r>
                        </m:den>
                      </m:f>
                      <m:r>
                        <a:rPr lang="en-GB" sz="2400" b="0" i="1" smtClean="0">
                          <a:latin typeface="Cambria Math" panose="02040503050406030204" pitchFamily="18" charset="0"/>
                        </a:rPr>
                        <m:t>×…×</m:t>
                      </m:r>
                      <m:f>
                        <m:fPr>
                          <m:ctrlPr>
                            <a:rPr lang="en-GB" sz="2400" b="0" i="1" smtClean="0">
                              <a:latin typeface="Cambria Math" panose="02040503050406030204" pitchFamily="18" charset="0"/>
                            </a:rPr>
                          </m:ctrlPr>
                        </m:fPr>
                        <m:num>
                          <m:r>
                            <a:rPr lang="en-GB" sz="2400" b="0" i="1" smtClean="0">
                              <a:latin typeface="Cambria Math" panose="02040503050406030204" pitchFamily="18" charset="0"/>
                            </a:rPr>
                            <m:t>998</m:t>
                          </m:r>
                        </m:num>
                        <m:den>
                          <m:r>
                            <a:rPr lang="en-GB" sz="2400" b="0" i="1" smtClean="0">
                              <a:latin typeface="Cambria Math" panose="02040503050406030204" pitchFamily="18" charset="0"/>
                            </a:rPr>
                            <m:t>1000</m:t>
                          </m:r>
                        </m:den>
                      </m:f>
                      <m:r>
                        <a:rPr lang="en-GB" sz="2400" b="0" i="1" smtClean="0">
                          <a:latin typeface="Cambria Math" panose="02040503050406030204" pitchFamily="18" charset="0"/>
                        </a:rPr>
                        <m:t>=</m:t>
                      </m:r>
                      <m:f>
                        <m:fPr>
                          <m:ctrlPr>
                            <a:rPr lang="en-GB" sz="2400" b="1" i="1" smtClean="0">
                              <a:latin typeface="Cambria Math" panose="02040503050406030204" pitchFamily="18" charset="0"/>
                            </a:rPr>
                          </m:ctrlPr>
                        </m:fPr>
                        <m:num>
                          <m:r>
                            <a:rPr lang="en-GB" sz="2400" b="1" i="1" smtClean="0">
                              <a:latin typeface="Cambria Math" panose="02040503050406030204" pitchFamily="18" charset="0"/>
                            </a:rPr>
                            <m:t>𝟏</m:t>
                          </m:r>
                          <m:r>
                            <a:rPr lang="en-GB" sz="2400" b="1" i="1" smtClean="0">
                              <a:latin typeface="Cambria Math" panose="02040503050406030204" pitchFamily="18" charset="0"/>
                            </a:rPr>
                            <m:t>×</m:t>
                          </m:r>
                          <m:r>
                            <a:rPr lang="en-GB" sz="2400" b="1" i="1" smtClean="0">
                              <a:latin typeface="Cambria Math" panose="02040503050406030204" pitchFamily="18" charset="0"/>
                            </a:rPr>
                            <m:t>𝟐</m:t>
                          </m:r>
                        </m:num>
                        <m:den>
                          <m:r>
                            <a:rPr lang="en-GB" sz="2400" b="1" i="1" smtClean="0">
                              <a:latin typeface="Cambria Math" panose="02040503050406030204" pitchFamily="18" charset="0"/>
                            </a:rPr>
                            <m:t>𝟗𝟗𝟗</m:t>
                          </m:r>
                          <m:r>
                            <a:rPr lang="en-GB" sz="2400" b="1" i="1" smtClean="0">
                              <a:latin typeface="Cambria Math" panose="02040503050406030204" pitchFamily="18" charset="0"/>
                            </a:rPr>
                            <m:t>×</m:t>
                          </m:r>
                          <m:r>
                            <a:rPr lang="en-GB" sz="2400" b="1" i="1" smtClean="0">
                              <a:latin typeface="Cambria Math" panose="02040503050406030204" pitchFamily="18" charset="0"/>
                            </a:rPr>
                            <m:t>𝟏𝟎𝟎𝟎</m:t>
                          </m:r>
                        </m:den>
                      </m:f>
                      <m:r>
                        <a:rPr lang="en-GB" sz="2400" b="1" i="1" smtClean="0">
                          <a:latin typeface="Cambria Math" panose="02040503050406030204" pitchFamily="18" charset="0"/>
                        </a:rPr>
                        <m:t>=</m:t>
                      </m:r>
                      <m:f>
                        <m:fPr>
                          <m:ctrlPr>
                            <a:rPr lang="en-GB" sz="2400" b="1" i="1" smtClean="0">
                              <a:latin typeface="Cambria Math" panose="02040503050406030204" pitchFamily="18" charset="0"/>
                            </a:rPr>
                          </m:ctrlPr>
                        </m:fPr>
                        <m:num>
                          <m:r>
                            <a:rPr lang="en-GB" sz="2400" b="1" i="1" smtClean="0">
                              <a:latin typeface="Cambria Math" panose="02040503050406030204" pitchFamily="18" charset="0"/>
                            </a:rPr>
                            <m:t>𝟏</m:t>
                          </m:r>
                        </m:num>
                        <m:den>
                          <m:r>
                            <a:rPr lang="en-GB" sz="2400" b="1" i="1" smtClean="0">
                              <a:latin typeface="Cambria Math" panose="02040503050406030204" pitchFamily="18" charset="0"/>
                            </a:rPr>
                            <m:t>𝟒𝟗𝟗𝟓𝟎𝟎</m:t>
                          </m:r>
                        </m:den>
                      </m:f>
                    </m:oMath>
                  </m:oMathPara>
                </a14:m>
                <a:endParaRPr lang="en-GB" sz="2400" b="1" dirty="0"/>
              </a:p>
            </p:txBody>
          </p:sp>
        </mc:Choice>
        <mc:Fallback xmlns="">
          <p:sp>
            <p:nvSpPr>
              <p:cNvPr id="6" name="TextBox 5"/>
              <p:cNvSpPr txBox="1">
                <a:spLocks noRot="1" noChangeAspect="1" noMove="1" noResize="1" noEditPoints="1" noAdjustHandles="1" noChangeArrowheads="1" noChangeShapeType="1" noTextEdit="1"/>
              </p:cNvSpPr>
              <p:nvPr/>
            </p:nvSpPr>
            <p:spPr>
              <a:xfrm>
                <a:off x="610988" y="908720"/>
                <a:ext cx="7920880" cy="3996928"/>
              </a:xfrm>
              <a:prstGeom prst="rect">
                <a:avLst/>
              </a:prstGeom>
              <a:blipFill rotWithShape="0">
                <a:blip r:embed="rId2"/>
                <a:stretch>
                  <a:fillRect/>
                </a:stretch>
              </a:blipFill>
            </p:spPr>
            <p:txBody>
              <a:bodyPr/>
              <a:lstStyle/>
              <a:p>
                <a:r>
                  <a:rPr lang="en-GB">
                    <a:noFill/>
                  </a:rPr>
                  <a:t> </a:t>
                </a:r>
              </a:p>
            </p:txBody>
          </p:sp>
        </mc:Fallback>
      </mc:AlternateContent>
      <p:sp>
        <p:nvSpPr>
          <p:cNvPr id="7" name="TextBox 6"/>
          <p:cNvSpPr txBox="1"/>
          <p:nvPr/>
        </p:nvSpPr>
        <p:spPr>
          <a:xfrm>
            <a:off x="2267744" y="5067013"/>
            <a:ext cx="4968552" cy="923330"/>
          </a:xfrm>
          <a:prstGeom prst="rect">
            <a:avLst/>
          </a:prstGeom>
          <a:noFill/>
        </p:spPr>
        <p:txBody>
          <a:bodyPr wrap="square" rtlCol="0">
            <a:spAutoFit/>
          </a:bodyPr>
          <a:lstStyle/>
          <a:p>
            <a:r>
              <a:rPr lang="en-GB" dirty="0"/>
              <a:t>All numbers between 3 and 998 will cancel top and bottom. This leaves just 1 and 2 in the numerator and 999 and 1000 in the denominator.</a:t>
            </a:r>
          </a:p>
        </p:txBody>
      </p:sp>
      <p:sp>
        <p:nvSpPr>
          <p:cNvPr id="8" name="Rectangle 7"/>
          <p:cNvSpPr/>
          <p:nvPr/>
        </p:nvSpPr>
        <p:spPr>
          <a:xfrm>
            <a:off x="2114336" y="902368"/>
            <a:ext cx="953717" cy="790160"/>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sp>
        <p:nvSpPr>
          <p:cNvPr id="9" name="Rectangle 8"/>
          <p:cNvSpPr/>
          <p:nvPr/>
        </p:nvSpPr>
        <p:spPr>
          <a:xfrm>
            <a:off x="2267744" y="1998515"/>
            <a:ext cx="953717" cy="790160"/>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sp>
        <p:nvSpPr>
          <p:cNvPr id="10" name="Rectangle 9"/>
          <p:cNvSpPr/>
          <p:nvPr/>
        </p:nvSpPr>
        <p:spPr>
          <a:xfrm>
            <a:off x="2220762" y="3057001"/>
            <a:ext cx="953717" cy="790160"/>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sp>
        <p:nvSpPr>
          <p:cNvPr id="11" name="Rectangle 10"/>
          <p:cNvSpPr/>
          <p:nvPr/>
        </p:nvSpPr>
        <p:spPr>
          <a:xfrm>
            <a:off x="5076056" y="4115488"/>
            <a:ext cx="3312368" cy="790160"/>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sp>
        <p:nvSpPr>
          <p:cNvPr id="12" name="Rectangle 11"/>
          <p:cNvSpPr/>
          <p:nvPr/>
        </p:nvSpPr>
        <p:spPr>
          <a:xfrm>
            <a:off x="179512" y="1124744"/>
            <a:ext cx="431476" cy="432048"/>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GB" dirty="0"/>
              <a:t>A</a:t>
            </a:r>
          </a:p>
        </p:txBody>
      </p:sp>
      <p:sp>
        <p:nvSpPr>
          <p:cNvPr id="13" name="Rectangle 12"/>
          <p:cNvSpPr/>
          <p:nvPr/>
        </p:nvSpPr>
        <p:spPr>
          <a:xfrm>
            <a:off x="179512" y="2082409"/>
            <a:ext cx="431476" cy="432048"/>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GB" dirty="0"/>
              <a:t>B</a:t>
            </a:r>
          </a:p>
        </p:txBody>
      </p:sp>
      <p:sp>
        <p:nvSpPr>
          <p:cNvPr id="14" name="Rectangle 13"/>
          <p:cNvSpPr/>
          <p:nvPr/>
        </p:nvSpPr>
        <p:spPr>
          <a:xfrm>
            <a:off x="179512" y="3236057"/>
            <a:ext cx="431476" cy="432048"/>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GB" dirty="0"/>
              <a:t>C</a:t>
            </a:r>
          </a:p>
        </p:txBody>
      </p:sp>
      <p:sp>
        <p:nvSpPr>
          <p:cNvPr id="15" name="Rectangle 14"/>
          <p:cNvSpPr/>
          <p:nvPr/>
        </p:nvSpPr>
        <p:spPr>
          <a:xfrm>
            <a:off x="179512" y="4294544"/>
            <a:ext cx="431476" cy="432048"/>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GB" dirty="0">
                <a:latin typeface="Wingdings" panose="05000000000000000000" pitchFamily="2" charset="2"/>
              </a:rPr>
              <a:t>N</a:t>
            </a:r>
          </a:p>
        </p:txBody>
      </p:sp>
    </p:spTree>
    <p:extLst>
      <p:ext uri="{BB962C8B-B14F-4D97-AF65-F5344CB8AC3E}">
        <p14:creationId xmlns:p14="http://schemas.microsoft.com/office/powerpoint/2010/main" val="2707570691"/>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8"/>
                    </p:tgtEl>
                  </p:cond>
                </p:stCondLst>
                <p:endSync evt="end" delay="0">
                  <p:rtn val="all"/>
                </p:endSync>
                <p:childTnLst>
                  <p:par>
                    <p:cTn id="3" fill="hold">
                      <p:stCondLst>
                        <p:cond delay="0"/>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8"/>
                                        </p:tgtEl>
                                      </p:cBhvr>
                                    </p:animEffect>
                                    <p:set>
                                      <p:cBhvr>
                                        <p:cTn id="7" dur="1" fill="hold">
                                          <p:stCondLst>
                                            <p:cond delay="499"/>
                                          </p:stCondLst>
                                        </p:cTn>
                                        <p:tgtEl>
                                          <p:spTgt spid="8"/>
                                        </p:tgtEl>
                                        <p:attrNameLst>
                                          <p:attrName>style.visibility</p:attrName>
                                        </p:attrNameLst>
                                      </p:cBhvr>
                                      <p:to>
                                        <p:strVal val="hidden"/>
                                      </p:to>
                                    </p:set>
                                  </p:childTnLst>
                                </p:cTn>
                              </p:par>
                            </p:childTnLst>
                          </p:cTn>
                        </p:par>
                      </p:childTnLst>
                    </p:cTn>
                  </p:par>
                </p:childTnLst>
              </p:cTn>
              <p:nextCondLst>
                <p:cond evt="onClick" delay="0">
                  <p:tgtEl>
                    <p:spTgt spid="8"/>
                  </p:tgtEl>
                </p:cond>
              </p:nextCondLst>
            </p:seq>
            <p:seq concurrent="1" nextAc="seek">
              <p:cTn id="8" restart="whenNotActive" fill="hold" evtFilter="cancelBubble" nodeType="interactiveSeq">
                <p:stCondLst>
                  <p:cond evt="onClick" delay="0">
                    <p:tgtEl>
                      <p:spTgt spid="9"/>
                    </p:tgtEl>
                  </p:cond>
                </p:stCondLst>
                <p:endSync evt="end" delay="0">
                  <p:rtn val="all"/>
                </p:endSync>
                <p:childTnLst>
                  <p:par>
                    <p:cTn id="9" fill="hold">
                      <p:stCondLst>
                        <p:cond delay="0"/>
                      </p:stCondLst>
                      <p:childTnLst>
                        <p:par>
                          <p:cTn id="10" fill="hold">
                            <p:stCondLst>
                              <p:cond delay="0"/>
                            </p:stCondLst>
                            <p:childTnLst>
                              <p:par>
                                <p:cTn id="11" presetID="10" presetClass="exit" presetSubtype="0" fill="hold" grpId="0" nodeType="clickEffect">
                                  <p:stCondLst>
                                    <p:cond delay="0"/>
                                  </p:stCondLst>
                                  <p:childTnLst>
                                    <p:animEffect transition="out" filter="fade">
                                      <p:cBhvr>
                                        <p:cTn id="12" dur="500"/>
                                        <p:tgtEl>
                                          <p:spTgt spid="9"/>
                                        </p:tgtEl>
                                      </p:cBhvr>
                                    </p:animEffect>
                                    <p:set>
                                      <p:cBhvr>
                                        <p:cTn id="13" dur="1" fill="hold">
                                          <p:stCondLst>
                                            <p:cond delay="499"/>
                                          </p:stCondLst>
                                        </p:cTn>
                                        <p:tgtEl>
                                          <p:spTgt spid="9"/>
                                        </p:tgtEl>
                                        <p:attrNameLst>
                                          <p:attrName>style.visibility</p:attrName>
                                        </p:attrNameLst>
                                      </p:cBhvr>
                                      <p:to>
                                        <p:strVal val="hidden"/>
                                      </p:to>
                                    </p:set>
                                  </p:childTnLst>
                                </p:cTn>
                              </p:par>
                            </p:childTnLst>
                          </p:cTn>
                        </p:par>
                      </p:childTnLst>
                    </p:cTn>
                  </p:par>
                </p:childTnLst>
              </p:cTn>
              <p:nextCondLst>
                <p:cond evt="onClick" delay="0">
                  <p:tgtEl>
                    <p:spTgt spid="9"/>
                  </p:tgtEl>
                </p:cond>
              </p:nextCondLst>
            </p:seq>
            <p:seq concurrent="1" nextAc="seek">
              <p:cTn id="14" restart="whenNotActive" fill="hold" evtFilter="cancelBubble" nodeType="interactiveSeq">
                <p:stCondLst>
                  <p:cond evt="onClick" delay="0">
                    <p:tgtEl>
                      <p:spTgt spid="10"/>
                    </p:tgtEl>
                  </p:cond>
                </p:stCondLst>
                <p:endSync evt="end" delay="0">
                  <p:rtn val="all"/>
                </p:endSync>
                <p:childTnLst>
                  <p:par>
                    <p:cTn id="15" fill="hold">
                      <p:stCondLst>
                        <p:cond delay="0"/>
                      </p:stCondLst>
                      <p:childTnLst>
                        <p:par>
                          <p:cTn id="16" fill="hold">
                            <p:stCondLst>
                              <p:cond delay="0"/>
                            </p:stCondLst>
                            <p:childTnLst>
                              <p:par>
                                <p:cTn id="17" presetID="10" presetClass="exit" presetSubtype="0" fill="hold" grpId="0" nodeType="clickEffect">
                                  <p:stCondLst>
                                    <p:cond delay="0"/>
                                  </p:stCondLst>
                                  <p:childTnLst>
                                    <p:animEffect transition="out" filter="fade">
                                      <p:cBhvr>
                                        <p:cTn id="18" dur="500"/>
                                        <p:tgtEl>
                                          <p:spTgt spid="10"/>
                                        </p:tgtEl>
                                      </p:cBhvr>
                                    </p:animEffect>
                                    <p:set>
                                      <p:cBhvr>
                                        <p:cTn id="19" dur="1" fill="hold">
                                          <p:stCondLst>
                                            <p:cond delay="499"/>
                                          </p:stCondLst>
                                        </p:cTn>
                                        <p:tgtEl>
                                          <p:spTgt spid="10"/>
                                        </p:tgtEl>
                                        <p:attrNameLst>
                                          <p:attrName>style.visibility</p:attrName>
                                        </p:attrNameLst>
                                      </p:cBhvr>
                                      <p:to>
                                        <p:strVal val="hidden"/>
                                      </p:to>
                                    </p:set>
                                  </p:childTnLst>
                                </p:cTn>
                              </p:par>
                            </p:childTnLst>
                          </p:cTn>
                        </p:par>
                      </p:childTnLst>
                    </p:cTn>
                  </p:par>
                </p:childTnLst>
              </p:cTn>
              <p:nextCondLst>
                <p:cond evt="onClick" delay="0">
                  <p:tgtEl>
                    <p:spTgt spid="10"/>
                  </p:tgtEl>
                </p:cond>
              </p:nextCondLst>
            </p:seq>
            <p:seq concurrent="1" nextAc="seek">
              <p:cTn id="20" restart="whenNotActive" fill="hold" evtFilter="cancelBubble" nodeType="interactiveSeq">
                <p:stCondLst>
                  <p:cond evt="onClick" delay="0">
                    <p:tgtEl>
                      <p:spTgt spid="11"/>
                    </p:tgtEl>
                  </p:cond>
                </p:stCondLst>
                <p:endSync evt="end" delay="0">
                  <p:rtn val="all"/>
                </p:endSync>
                <p:childTnLst>
                  <p:par>
                    <p:cTn id="21" fill="hold">
                      <p:stCondLst>
                        <p:cond delay="0"/>
                      </p:stCondLst>
                      <p:childTnLst>
                        <p:par>
                          <p:cTn id="22" fill="hold">
                            <p:stCondLst>
                              <p:cond delay="0"/>
                            </p:stCondLst>
                            <p:childTnLst>
                              <p:par>
                                <p:cTn id="23" presetID="10" presetClass="exit" presetSubtype="0" fill="hold" grpId="0" nodeType="clickEffect">
                                  <p:stCondLst>
                                    <p:cond delay="0"/>
                                  </p:stCondLst>
                                  <p:childTnLst>
                                    <p:animEffect transition="out" filter="fade">
                                      <p:cBhvr>
                                        <p:cTn id="24" dur="500"/>
                                        <p:tgtEl>
                                          <p:spTgt spid="11"/>
                                        </p:tgtEl>
                                      </p:cBhvr>
                                    </p:animEffect>
                                    <p:set>
                                      <p:cBhvr>
                                        <p:cTn id="25" dur="1" fill="hold">
                                          <p:stCondLst>
                                            <p:cond delay="499"/>
                                          </p:stCondLst>
                                        </p:cTn>
                                        <p:tgtEl>
                                          <p:spTgt spid="11"/>
                                        </p:tgtEl>
                                        <p:attrNameLst>
                                          <p:attrName>style.visibility</p:attrName>
                                        </p:attrNameLst>
                                      </p:cBhvr>
                                      <p:to>
                                        <p:strVal val="hidden"/>
                                      </p:to>
                                    </p:set>
                                  </p:childTnLst>
                                </p:cTn>
                              </p:par>
                            </p:childTnLst>
                          </p:cTn>
                        </p:par>
                        <p:par>
                          <p:cTn id="26" fill="hold">
                            <p:stCondLst>
                              <p:cond delay="500"/>
                            </p:stCondLst>
                            <p:childTnLst>
                              <p:par>
                                <p:cTn id="27" presetID="10" presetClass="entr" presetSubtype="0" fill="hold" grpId="0" nodeType="afterEffect">
                                  <p:stCondLst>
                                    <p:cond delay="0"/>
                                  </p:stCondLst>
                                  <p:childTnLst>
                                    <p:set>
                                      <p:cBhvr>
                                        <p:cTn id="28" dur="1" fill="hold">
                                          <p:stCondLst>
                                            <p:cond delay="0"/>
                                          </p:stCondLst>
                                        </p:cTn>
                                        <p:tgtEl>
                                          <p:spTgt spid="7"/>
                                        </p:tgtEl>
                                        <p:attrNameLst>
                                          <p:attrName>style.visibility</p:attrName>
                                        </p:attrNameLst>
                                      </p:cBhvr>
                                      <p:to>
                                        <p:strVal val="visible"/>
                                      </p:to>
                                    </p:set>
                                    <p:animEffect transition="in" filter="fade">
                                      <p:cBhvr>
                                        <p:cTn id="29" dur="500"/>
                                        <p:tgtEl>
                                          <p:spTgt spid="7"/>
                                        </p:tgtEl>
                                      </p:cBhvr>
                                    </p:animEffect>
                                  </p:childTnLst>
                                </p:cTn>
                              </p:par>
                            </p:childTnLst>
                          </p:cTn>
                        </p:par>
                      </p:childTnLst>
                    </p:cTn>
                  </p:par>
                </p:childTnLst>
              </p:cTn>
              <p:nextCondLst>
                <p:cond evt="onClick" delay="0">
                  <p:tgtEl>
                    <p:spTgt spid="11"/>
                  </p:tgtEl>
                </p:cond>
              </p:nextCondLst>
            </p:seq>
          </p:childTnLst>
        </p:cTn>
      </p:par>
    </p:tnLst>
    <p:bldLst>
      <p:bldP spid="7" grpId="0"/>
      <p:bldP spid="8" grpId="0" animBg="1"/>
      <p:bldP spid="9" grpId="0" animBg="1"/>
      <p:bldP spid="10" grpId="0" animBg="1"/>
      <p:bldP spid="11"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0" y="0"/>
            <a:ext cx="9143074" cy="599127"/>
            <a:chOff x="0" y="13335"/>
            <a:chExt cx="9144218" cy="599127"/>
          </a:xfrm>
        </p:grpSpPr>
        <p:sp>
          <p:nvSpPr>
            <p:cNvPr id="3" name="TextBox 32"/>
            <p:cNvSpPr txBox="1"/>
            <p:nvPr/>
          </p:nvSpPr>
          <p:spPr>
            <a:xfrm>
              <a:off x="0" y="13335"/>
              <a:ext cx="9144000" cy="599127"/>
            </a:xfrm>
            <a:prstGeom prst="rect">
              <a:avLst/>
            </a:prstGeom>
            <a:ln>
              <a:noFill/>
            </a:ln>
          </p:spPr>
          <p:style>
            <a:lnRef idx="2">
              <a:schemeClr val="dk1">
                <a:shade val="50000"/>
              </a:schemeClr>
            </a:lnRef>
            <a:fillRef idx="1">
              <a:schemeClr val="dk1"/>
            </a:fillRef>
            <a:effectRef idx="0">
              <a:schemeClr val="dk1"/>
            </a:effectRef>
            <a:fontRef idx="minor">
              <a:schemeClr val="lt1"/>
            </a:fontRef>
          </p:style>
          <p:txBody>
            <a:bodyPr wrap="square" lIns="324000" rtlCol="0">
              <a:sp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r>
                <a:rPr lang="en-GB" sz="3200" dirty="0"/>
                <a:t>Exercise 2</a:t>
              </a:r>
            </a:p>
          </p:txBody>
        </p:sp>
        <p:cxnSp>
          <p:nvCxnSpPr>
            <p:cNvPr id="4" name="Straight Connector 3"/>
            <p:cNvCxnSpPr/>
            <p:nvPr/>
          </p:nvCxnSpPr>
          <p:spPr>
            <a:xfrm>
              <a:off x="218" y="601079"/>
              <a:ext cx="9144000" cy="0"/>
            </a:xfrm>
            <a:prstGeom prst="line">
              <a:avLst/>
            </a:prstGeom>
            <a:effectLst/>
          </p:spPr>
          <p:style>
            <a:lnRef idx="3">
              <a:schemeClr val="accent3"/>
            </a:lnRef>
            <a:fillRef idx="0">
              <a:schemeClr val="accent3"/>
            </a:fillRef>
            <a:effectRef idx="2">
              <a:schemeClr val="accent3"/>
            </a:effectRef>
            <a:fontRef idx="minor">
              <a:schemeClr val="tx1"/>
            </a:fontRef>
          </p:style>
        </p:cxnSp>
      </p:grpSp>
      <mc:AlternateContent xmlns:mc="http://schemas.openxmlformats.org/markup-compatibility/2006" xmlns:a14="http://schemas.microsoft.com/office/drawing/2010/main">
        <mc:Choice Requires="a14">
          <p:sp>
            <p:nvSpPr>
              <p:cNvPr id="12" name="TextBox 11"/>
              <p:cNvSpPr txBox="1"/>
              <p:nvPr/>
            </p:nvSpPr>
            <p:spPr>
              <a:xfrm>
                <a:off x="421904" y="689199"/>
                <a:ext cx="4823864" cy="6596614"/>
              </a:xfrm>
              <a:prstGeom prst="rect">
                <a:avLst/>
              </a:prstGeom>
              <a:noFill/>
            </p:spPr>
            <p:txBody>
              <a:bodyPr wrap="square" rtlCol="0">
                <a:spAutoFit/>
              </a:bodyPr>
              <a:lstStyle/>
              <a:p>
                <a:r>
                  <a:rPr lang="en-GB" sz="1600" dirty="0"/>
                  <a:t>Convert the following to mixed numbers:</a:t>
                </a:r>
              </a:p>
              <a:p>
                <a14:m>
                  <m:oMath xmlns:m="http://schemas.openxmlformats.org/officeDocument/2006/math">
                    <m:f>
                      <m:fPr>
                        <m:ctrlPr>
                          <a:rPr lang="en-GB" b="0" i="1" smtClean="0">
                            <a:latin typeface="Cambria Math" panose="02040503050406030204" pitchFamily="18" charset="0"/>
                          </a:rPr>
                        </m:ctrlPr>
                      </m:fPr>
                      <m:num>
                        <m:r>
                          <a:rPr lang="en-GB" b="0" i="1" smtClean="0">
                            <a:latin typeface="Cambria Math"/>
                          </a:rPr>
                          <m:t>8</m:t>
                        </m:r>
                      </m:num>
                      <m:den>
                        <m:r>
                          <a:rPr lang="en-GB" b="0" i="1" smtClean="0">
                            <a:latin typeface="Cambria Math"/>
                          </a:rPr>
                          <m:t>7</m:t>
                        </m:r>
                      </m:den>
                    </m:f>
                    <m:r>
                      <a:rPr lang="en-GB" b="0" i="1" smtClean="0">
                        <a:latin typeface="Cambria Math"/>
                      </a:rPr>
                      <m:t>⇒1</m:t>
                    </m:r>
                    <m:f>
                      <m:fPr>
                        <m:ctrlPr>
                          <a:rPr lang="en-GB" b="0" i="1" smtClean="0">
                            <a:latin typeface="Cambria Math" panose="02040503050406030204" pitchFamily="18" charset="0"/>
                          </a:rPr>
                        </m:ctrlPr>
                      </m:fPr>
                      <m:num>
                        <m:r>
                          <a:rPr lang="en-GB" b="0" i="1" smtClean="0">
                            <a:latin typeface="Cambria Math"/>
                          </a:rPr>
                          <m:t>1</m:t>
                        </m:r>
                      </m:num>
                      <m:den>
                        <m:r>
                          <a:rPr lang="en-GB" b="0" i="1" smtClean="0">
                            <a:latin typeface="Cambria Math"/>
                          </a:rPr>
                          <m:t>7</m:t>
                        </m:r>
                      </m:den>
                    </m:f>
                  </m:oMath>
                </a14:m>
                <a:r>
                  <a:rPr lang="en-GB" dirty="0"/>
                  <a:t>		</a:t>
                </a:r>
                <a14:m>
                  <m:oMath xmlns:m="http://schemas.openxmlformats.org/officeDocument/2006/math">
                    <m:f>
                      <m:fPr>
                        <m:ctrlPr>
                          <a:rPr lang="en-GB" b="0" i="1" smtClean="0">
                            <a:latin typeface="Cambria Math" panose="02040503050406030204" pitchFamily="18" charset="0"/>
                          </a:rPr>
                        </m:ctrlPr>
                      </m:fPr>
                      <m:num>
                        <m:r>
                          <a:rPr lang="en-GB" b="0" i="1" smtClean="0">
                            <a:latin typeface="Cambria Math"/>
                          </a:rPr>
                          <m:t>8</m:t>
                        </m:r>
                      </m:num>
                      <m:den>
                        <m:r>
                          <a:rPr lang="en-GB" b="0" i="1" smtClean="0">
                            <a:latin typeface="Cambria Math"/>
                          </a:rPr>
                          <m:t>5</m:t>
                        </m:r>
                      </m:den>
                    </m:f>
                    <m:r>
                      <a:rPr lang="en-GB" b="0" i="1" smtClean="0">
                        <a:latin typeface="Cambria Math"/>
                      </a:rPr>
                      <m:t>⇒1</m:t>
                    </m:r>
                    <m:f>
                      <m:fPr>
                        <m:ctrlPr>
                          <a:rPr lang="en-GB" b="0" i="1" smtClean="0">
                            <a:latin typeface="Cambria Math" panose="02040503050406030204" pitchFamily="18" charset="0"/>
                          </a:rPr>
                        </m:ctrlPr>
                      </m:fPr>
                      <m:num>
                        <m:r>
                          <a:rPr lang="en-GB" b="0" i="1" smtClean="0">
                            <a:latin typeface="Cambria Math"/>
                          </a:rPr>
                          <m:t>3</m:t>
                        </m:r>
                      </m:num>
                      <m:den>
                        <m:r>
                          <a:rPr lang="en-GB" b="0" i="1" smtClean="0">
                            <a:latin typeface="Cambria Math"/>
                          </a:rPr>
                          <m:t>5</m:t>
                        </m:r>
                      </m:den>
                    </m:f>
                  </m:oMath>
                </a14:m>
                <a:r>
                  <a:rPr lang="en-GB" dirty="0"/>
                  <a:t>	</a:t>
                </a:r>
              </a:p>
              <a:p>
                <a14:m>
                  <m:oMath xmlns:m="http://schemas.openxmlformats.org/officeDocument/2006/math">
                    <m:f>
                      <m:fPr>
                        <m:ctrlPr>
                          <a:rPr lang="en-GB" b="0" i="1" smtClean="0">
                            <a:latin typeface="Cambria Math" panose="02040503050406030204" pitchFamily="18" charset="0"/>
                          </a:rPr>
                        </m:ctrlPr>
                      </m:fPr>
                      <m:num>
                        <m:r>
                          <a:rPr lang="en-GB" b="0" i="1" smtClean="0">
                            <a:latin typeface="Cambria Math"/>
                          </a:rPr>
                          <m:t>11</m:t>
                        </m:r>
                      </m:num>
                      <m:den>
                        <m:r>
                          <a:rPr lang="en-GB" b="0" i="1" smtClean="0">
                            <a:latin typeface="Cambria Math"/>
                          </a:rPr>
                          <m:t>3</m:t>
                        </m:r>
                      </m:den>
                    </m:f>
                    <m:r>
                      <a:rPr lang="en-GB" b="0" i="1" smtClean="0">
                        <a:latin typeface="Cambria Math"/>
                      </a:rPr>
                      <m:t>⇒3</m:t>
                    </m:r>
                    <m:f>
                      <m:fPr>
                        <m:ctrlPr>
                          <a:rPr lang="en-GB" b="0" i="1" smtClean="0">
                            <a:latin typeface="Cambria Math" panose="02040503050406030204" pitchFamily="18" charset="0"/>
                          </a:rPr>
                        </m:ctrlPr>
                      </m:fPr>
                      <m:num>
                        <m:r>
                          <a:rPr lang="en-GB" b="0" i="1" smtClean="0">
                            <a:latin typeface="Cambria Math"/>
                          </a:rPr>
                          <m:t>2</m:t>
                        </m:r>
                      </m:num>
                      <m:den>
                        <m:r>
                          <a:rPr lang="en-GB" b="0" i="1" smtClean="0">
                            <a:latin typeface="Cambria Math"/>
                          </a:rPr>
                          <m:t>3</m:t>
                        </m:r>
                      </m:den>
                    </m:f>
                  </m:oMath>
                </a14:m>
                <a:r>
                  <a:rPr lang="en-GB" dirty="0"/>
                  <a:t>		</a:t>
                </a:r>
                <a14:m>
                  <m:oMath xmlns:m="http://schemas.openxmlformats.org/officeDocument/2006/math">
                    <m:f>
                      <m:fPr>
                        <m:ctrlPr>
                          <a:rPr lang="en-GB" b="0" i="1" smtClean="0">
                            <a:latin typeface="Cambria Math" panose="02040503050406030204" pitchFamily="18" charset="0"/>
                          </a:rPr>
                        </m:ctrlPr>
                      </m:fPr>
                      <m:num>
                        <m:r>
                          <a:rPr lang="en-GB" b="0" i="1" smtClean="0">
                            <a:latin typeface="Cambria Math"/>
                          </a:rPr>
                          <m:t>19</m:t>
                        </m:r>
                      </m:num>
                      <m:den>
                        <m:r>
                          <a:rPr lang="en-GB" b="0" i="1" smtClean="0">
                            <a:latin typeface="Cambria Math"/>
                          </a:rPr>
                          <m:t>4</m:t>
                        </m:r>
                      </m:den>
                    </m:f>
                    <m:r>
                      <a:rPr lang="en-GB" b="0" i="1" smtClean="0">
                        <a:latin typeface="Cambria Math"/>
                      </a:rPr>
                      <m:t>⇒4</m:t>
                    </m:r>
                    <m:f>
                      <m:fPr>
                        <m:ctrlPr>
                          <a:rPr lang="en-GB" b="0" i="1" smtClean="0">
                            <a:latin typeface="Cambria Math" panose="02040503050406030204" pitchFamily="18" charset="0"/>
                          </a:rPr>
                        </m:ctrlPr>
                      </m:fPr>
                      <m:num>
                        <m:r>
                          <a:rPr lang="en-GB" b="0" i="1" smtClean="0">
                            <a:latin typeface="Cambria Math"/>
                          </a:rPr>
                          <m:t>3</m:t>
                        </m:r>
                      </m:num>
                      <m:den>
                        <m:r>
                          <a:rPr lang="en-GB" b="0" i="1" smtClean="0">
                            <a:latin typeface="Cambria Math"/>
                          </a:rPr>
                          <m:t>4</m:t>
                        </m:r>
                      </m:den>
                    </m:f>
                  </m:oMath>
                </a14:m>
                <a:endParaRPr lang="en-GB" dirty="0"/>
              </a:p>
              <a:p>
                <a14:m>
                  <m:oMath xmlns:m="http://schemas.openxmlformats.org/officeDocument/2006/math">
                    <m:f>
                      <m:fPr>
                        <m:ctrlPr>
                          <a:rPr lang="en-GB" b="0" i="1" smtClean="0">
                            <a:latin typeface="Cambria Math" panose="02040503050406030204" pitchFamily="18" charset="0"/>
                          </a:rPr>
                        </m:ctrlPr>
                      </m:fPr>
                      <m:num>
                        <m:r>
                          <a:rPr lang="en-GB" b="0" i="1" smtClean="0">
                            <a:latin typeface="Cambria Math"/>
                          </a:rPr>
                          <m:t>59</m:t>
                        </m:r>
                      </m:num>
                      <m:den>
                        <m:r>
                          <a:rPr lang="en-GB" b="0" i="1" smtClean="0">
                            <a:latin typeface="Cambria Math"/>
                          </a:rPr>
                          <m:t>6</m:t>
                        </m:r>
                      </m:den>
                    </m:f>
                    <m:r>
                      <a:rPr lang="en-GB" b="0" i="1" smtClean="0">
                        <a:latin typeface="Cambria Math"/>
                      </a:rPr>
                      <m:t>⇒9</m:t>
                    </m:r>
                    <m:f>
                      <m:fPr>
                        <m:ctrlPr>
                          <a:rPr lang="en-GB" b="0" i="1" smtClean="0">
                            <a:latin typeface="Cambria Math" panose="02040503050406030204" pitchFamily="18" charset="0"/>
                          </a:rPr>
                        </m:ctrlPr>
                      </m:fPr>
                      <m:num>
                        <m:r>
                          <a:rPr lang="en-GB" b="0" i="1" smtClean="0">
                            <a:latin typeface="Cambria Math"/>
                          </a:rPr>
                          <m:t>5</m:t>
                        </m:r>
                      </m:num>
                      <m:den>
                        <m:r>
                          <a:rPr lang="en-GB" b="0" i="1" smtClean="0">
                            <a:latin typeface="Cambria Math"/>
                          </a:rPr>
                          <m:t>6</m:t>
                        </m:r>
                      </m:den>
                    </m:f>
                  </m:oMath>
                </a14:m>
                <a:r>
                  <a:rPr lang="en-GB" dirty="0"/>
                  <a:t>		</a:t>
                </a:r>
                <a14:m>
                  <m:oMath xmlns:m="http://schemas.openxmlformats.org/officeDocument/2006/math">
                    <m:f>
                      <m:fPr>
                        <m:ctrlPr>
                          <a:rPr lang="en-GB" b="0" i="1" smtClean="0">
                            <a:latin typeface="Cambria Math" panose="02040503050406030204" pitchFamily="18" charset="0"/>
                          </a:rPr>
                        </m:ctrlPr>
                      </m:fPr>
                      <m:num>
                        <m:r>
                          <a:rPr lang="en-GB" b="0" i="1" smtClean="0">
                            <a:latin typeface="Cambria Math"/>
                          </a:rPr>
                          <m:t>111</m:t>
                        </m:r>
                      </m:num>
                      <m:den>
                        <m:r>
                          <a:rPr lang="en-GB" b="0" i="1" smtClean="0">
                            <a:latin typeface="Cambria Math"/>
                          </a:rPr>
                          <m:t>5</m:t>
                        </m:r>
                      </m:den>
                    </m:f>
                    <m:r>
                      <a:rPr lang="en-GB" b="0" i="1" smtClean="0">
                        <a:latin typeface="Cambria Math"/>
                      </a:rPr>
                      <m:t>⇒22</m:t>
                    </m:r>
                    <m:f>
                      <m:fPr>
                        <m:ctrlPr>
                          <a:rPr lang="en-GB" b="0" i="1" smtClean="0">
                            <a:latin typeface="Cambria Math" panose="02040503050406030204" pitchFamily="18" charset="0"/>
                          </a:rPr>
                        </m:ctrlPr>
                      </m:fPr>
                      <m:num>
                        <m:r>
                          <a:rPr lang="en-GB" b="0" i="1" smtClean="0">
                            <a:latin typeface="Cambria Math"/>
                          </a:rPr>
                          <m:t>1</m:t>
                        </m:r>
                      </m:num>
                      <m:den>
                        <m:r>
                          <a:rPr lang="en-GB" b="0" i="1" smtClean="0">
                            <a:latin typeface="Cambria Math"/>
                          </a:rPr>
                          <m:t>5</m:t>
                        </m:r>
                      </m:den>
                    </m:f>
                  </m:oMath>
                </a14:m>
                <a:endParaRPr lang="en-GB" dirty="0"/>
              </a:p>
              <a:p>
                <a:r>
                  <a:rPr lang="en-GB" sz="1600" dirty="0"/>
                  <a:t>Convert the following to improper fractions:</a:t>
                </a:r>
              </a:p>
              <a:p>
                <a14:m>
                  <m:oMath xmlns:m="http://schemas.openxmlformats.org/officeDocument/2006/math">
                    <m:r>
                      <a:rPr lang="en-GB" b="0" i="1" smtClean="0">
                        <a:latin typeface="Cambria Math"/>
                      </a:rPr>
                      <m:t>2</m:t>
                    </m:r>
                    <m:f>
                      <m:fPr>
                        <m:ctrlPr>
                          <a:rPr lang="en-GB" b="0" i="1" smtClean="0">
                            <a:latin typeface="Cambria Math" panose="02040503050406030204" pitchFamily="18" charset="0"/>
                          </a:rPr>
                        </m:ctrlPr>
                      </m:fPr>
                      <m:num>
                        <m:r>
                          <a:rPr lang="en-GB" b="0" i="1" smtClean="0">
                            <a:latin typeface="Cambria Math"/>
                          </a:rPr>
                          <m:t>1</m:t>
                        </m:r>
                      </m:num>
                      <m:den>
                        <m:r>
                          <a:rPr lang="en-GB" b="0" i="1" smtClean="0">
                            <a:latin typeface="Cambria Math"/>
                          </a:rPr>
                          <m:t>2</m:t>
                        </m:r>
                      </m:den>
                    </m:f>
                    <m:r>
                      <a:rPr lang="en-GB" b="0" i="1" smtClean="0">
                        <a:latin typeface="Cambria Math"/>
                      </a:rPr>
                      <m:t>⇒</m:t>
                    </m:r>
                    <m:f>
                      <m:fPr>
                        <m:ctrlPr>
                          <a:rPr lang="en-GB" b="0" i="1" smtClean="0">
                            <a:latin typeface="Cambria Math" panose="02040503050406030204" pitchFamily="18" charset="0"/>
                          </a:rPr>
                        </m:ctrlPr>
                      </m:fPr>
                      <m:num>
                        <m:r>
                          <a:rPr lang="en-GB" b="0" i="1" smtClean="0">
                            <a:latin typeface="Cambria Math"/>
                          </a:rPr>
                          <m:t>5</m:t>
                        </m:r>
                      </m:num>
                      <m:den>
                        <m:r>
                          <a:rPr lang="en-GB" b="0" i="1" smtClean="0">
                            <a:latin typeface="Cambria Math"/>
                          </a:rPr>
                          <m:t>2</m:t>
                        </m:r>
                      </m:den>
                    </m:f>
                  </m:oMath>
                </a14:m>
                <a:r>
                  <a:rPr lang="en-GB" b="0" dirty="0"/>
                  <a:t>		</a:t>
                </a:r>
                <a14:m>
                  <m:oMath xmlns:m="http://schemas.openxmlformats.org/officeDocument/2006/math">
                    <m:r>
                      <a:rPr lang="en-GB" b="0" i="1" smtClean="0">
                        <a:latin typeface="Cambria Math"/>
                      </a:rPr>
                      <m:t>3</m:t>
                    </m:r>
                    <m:f>
                      <m:fPr>
                        <m:ctrlPr>
                          <a:rPr lang="en-GB" b="0" i="1" smtClean="0">
                            <a:latin typeface="Cambria Math" panose="02040503050406030204" pitchFamily="18" charset="0"/>
                          </a:rPr>
                        </m:ctrlPr>
                      </m:fPr>
                      <m:num>
                        <m:r>
                          <a:rPr lang="en-GB" b="0" i="1" smtClean="0">
                            <a:latin typeface="Cambria Math"/>
                          </a:rPr>
                          <m:t>5</m:t>
                        </m:r>
                      </m:num>
                      <m:den>
                        <m:r>
                          <a:rPr lang="en-GB" b="0" i="1" smtClean="0">
                            <a:latin typeface="Cambria Math"/>
                          </a:rPr>
                          <m:t>9</m:t>
                        </m:r>
                      </m:den>
                    </m:f>
                    <m:r>
                      <a:rPr lang="en-GB" b="0" i="1" smtClean="0">
                        <a:latin typeface="Cambria Math"/>
                      </a:rPr>
                      <m:t>⇒</m:t>
                    </m:r>
                    <m:f>
                      <m:fPr>
                        <m:ctrlPr>
                          <a:rPr lang="en-GB" b="0" i="1" smtClean="0">
                            <a:latin typeface="Cambria Math" panose="02040503050406030204" pitchFamily="18" charset="0"/>
                          </a:rPr>
                        </m:ctrlPr>
                      </m:fPr>
                      <m:num>
                        <m:r>
                          <a:rPr lang="en-GB" b="0" i="1" smtClean="0">
                            <a:latin typeface="Cambria Math"/>
                          </a:rPr>
                          <m:t>32</m:t>
                        </m:r>
                      </m:num>
                      <m:den>
                        <m:r>
                          <a:rPr lang="en-GB" b="0" i="1" smtClean="0">
                            <a:latin typeface="Cambria Math"/>
                          </a:rPr>
                          <m:t>9</m:t>
                        </m:r>
                      </m:den>
                    </m:f>
                  </m:oMath>
                </a14:m>
                <a:endParaRPr lang="en-GB" dirty="0"/>
              </a:p>
              <a:p>
                <a14:m>
                  <m:oMath xmlns:m="http://schemas.openxmlformats.org/officeDocument/2006/math">
                    <m:r>
                      <a:rPr lang="en-GB" b="0" i="1" smtClean="0">
                        <a:latin typeface="Cambria Math"/>
                      </a:rPr>
                      <m:t>7</m:t>
                    </m:r>
                    <m:f>
                      <m:fPr>
                        <m:ctrlPr>
                          <a:rPr lang="en-GB" b="0" i="1" smtClean="0">
                            <a:latin typeface="Cambria Math" panose="02040503050406030204" pitchFamily="18" charset="0"/>
                          </a:rPr>
                        </m:ctrlPr>
                      </m:fPr>
                      <m:num>
                        <m:r>
                          <a:rPr lang="en-GB" b="0" i="1" smtClean="0">
                            <a:latin typeface="Cambria Math"/>
                          </a:rPr>
                          <m:t>2</m:t>
                        </m:r>
                      </m:num>
                      <m:den>
                        <m:r>
                          <a:rPr lang="en-GB" b="0" i="1" smtClean="0">
                            <a:latin typeface="Cambria Math"/>
                          </a:rPr>
                          <m:t>3</m:t>
                        </m:r>
                      </m:den>
                    </m:f>
                    <m:r>
                      <a:rPr lang="en-GB" b="0" i="1" smtClean="0">
                        <a:latin typeface="Cambria Math"/>
                      </a:rPr>
                      <m:t>⇒</m:t>
                    </m:r>
                    <m:f>
                      <m:fPr>
                        <m:ctrlPr>
                          <a:rPr lang="en-GB" b="0" i="1" smtClean="0">
                            <a:latin typeface="Cambria Math" panose="02040503050406030204" pitchFamily="18" charset="0"/>
                          </a:rPr>
                        </m:ctrlPr>
                      </m:fPr>
                      <m:num>
                        <m:r>
                          <a:rPr lang="en-GB" b="0" i="1" smtClean="0">
                            <a:latin typeface="Cambria Math"/>
                          </a:rPr>
                          <m:t>23</m:t>
                        </m:r>
                      </m:num>
                      <m:den>
                        <m:r>
                          <a:rPr lang="en-GB" b="0" i="1" smtClean="0">
                            <a:latin typeface="Cambria Math"/>
                          </a:rPr>
                          <m:t>3</m:t>
                        </m:r>
                      </m:den>
                    </m:f>
                  </m:oMath>
                </a14:m>
                <a:r>
                  <a:rPr lang="en-GB" dirty="0"/>
                  <a:t>		</a:t>
                </a:r>
                <a14:m>
                  <m:oMath xmlns:m="http://schemas.openxmlformats.org/officeDocument/2006/math">
                    <m:r>
                      <a:rPr lang="en-GB" b="0" i="1" smtClean="0">
                        <a:latin typeface="Cambria Math"/>
                      </a:rPr>
                      <m:t>3</m:t>
                    </m:r>
                    <m:f>
                      <m:fPr>
                        <m:ctrlPr>
                          <a:rPr lang="en-GB" b="0" i="1" smtClean="0">
                            <a:latin typeface="Cambria Math" panose="02040503050406030204" pitchFamily="18" charset="0"/>
                          </a:rPr>
                        </m:ctrlPr>
                      </m:fPr>
                      <m:num>
                        <m:r>
                          <a:rPr lang="en-GB" b="0" i="1" smtClean="0">
                            <a:latin typeface="Cambria Math"/>
                          </a:rPr>
                          <m:t>4</m:t>
                        </m:r>
                      </m:num>
                      <m:den>
                        <m:r>
                          <a:rPr lang="en-GB" b="0" i="1" smtClean="0">
                            <a:latin typeface="Cambria Math"/>
                          </a:rPr>
                          <m:t>5</m:t>
                        </m:r>
                      </m:den>
                    </m:f>
                    <m:r>
                      <a:rPr lang="en-GB" b="0" i="1" smtClean="0">
                        <a:latin typeface="Cambria Math"/>
                      </a:rPr>
                      <m:t>⇒</m:t>
                    </m:r>
                    <m:f>
                      <m:fPr>
                        <m:ctrlPr>
                          <a:rPr lang="en-GB" b="0" i="1" smtClean="0">
                            <a:latin typeface="Cambria Math" panose="02040503050406030204" pitchFamily="18" charset="0"/>
                          </a:rPr>
                        </m:ctrlPr>
                      </m:fPr>
                      <m:num>
                        <m:r>
                          <a:rPr lang="en-GB" b="0" i="1" smtClean="0">
                            <a:latin typeface="Cambria Math"/>
                          </a:rPr>
                          <m:t>19</m:t>
                        </m:r>
                      </m:num>
                      <m:den>
                        <m:r>
                          <a:rPr lang="en-GB" b="0" i="1" smtClean="0">
                            <a:latin typeface="Cambria Math"/>
                          </a:rPr>
                          <m:t>5</m:t>
                        </m:r>
                      </m:den>
                    </m:f>
                  </m:oMath>
                </a14:m>
                <a:endParaRPr lang="en-GB" dirty="0"/>
              </a:p>
              <a:p>
                <a:endParaRPr lang="en-GB" sz="1600" dirty="0"/>
              </a:p>
              <a:p>
                <a:r>
                  <a:rPr lang="en-GB" sz="1600" dirty="0"/>
                  <a:t>Calculate the following (leave answer as mixed number)</a:t>
                </a:r>
              </a:p>
              <a:p>
                <a14:m>
                  <m:oMath xmlns:m="http://schemas.openxmlformats.org/officeDocument/2006/math">
                    <m:r>
                      <a:rPr lang="en-GB" b="0" i="1" smtClean="0">
                        <a:latin typeface="Cambria Math"/>
                      </a:rPr>
                      <m:t>2</m:t>
                    </m:r>
                    <m:f>
                      <m:fPr>
                        <m:ctrlPr>
                          <a:rPr lang="en-GB" b="0" i="1" smtClean="0">
                            <a:latin typeface="Cambria Math" panose="02040503050406030204" pitchFamily="18" charset="0"/>
                          </a:rPr>
                        </m:ctrlPr>
                      </m:fPr>
                      <m:num>
                        <m:r>
                          <a:rPr lang="en-GB" b="0" i="1" smtClean="0">
                            <a:latin typeface="Cambria Math"/>
                          </a:rPr>
                          <m:t>1</m:t>
                        </m:r>
                      </m:num>
                      <m:den>
                        <m:r>
                          <a:rPr lang="en-GB" b="0" i="1" smtClean="0">
                            <a:latin typeface="Cambria Math"/>
                          </a:rPr>
                          <m:t>2</m:t>
                        </m:r>
                      </m:den>
                    </m:f>
                    <m:r>
                      <a:rPr lang="en-GB" b="0" i="1" smtClean="0">
                        <a:latin typeface="Cambria Math"/>
                      </a:rPr>
                      <m:t>+</m:t>
                    </m:r>
                    <m:f>
                      <m:fPr>
                        <m:ctrlPr>
                          <a:rPr lang="en-GB" b="0" i="1" smtClean="0">
                            <a:latin typeface="Cambria Math" panose="02040503050406030204" pitchFamily="18" charset="0"/>
                          </a:rPr>
                        </m:ctrlPr>
                      </m:fPr>
                      <m:num>
                        <m:r>
                          <a:rPr lang="en-GB" b="0" i="1" smtClean="0">
                            <a:latin typeface="Cambria Math"/>
                          </a:rPr>
                          <m:t>3</m:t>
                        </m:r>
                      </m:num>
                      <m:den>
                        <m:r>
                          <a:rPr lang="en-GB" b="0" i="1" smtClean="0">
                            <a:latin typeface="Cambria Math"/>
                          </a:rPr>
                          <m:t>4</m:t>
                        </m:r>
                      </m:den>
                    </m:f>
                    <m:r>
                      <a:rPr lang="en-GB" b="0" i="1" smtClean="0">
                        <a:latin typeface="Cambria Math"/>
                      </a:rPr>
                      <m:t>=3</m:t>
                    </m:r>
                    <m:f>
                      <m:fPr>
                        <m:ctrlPr>
                          <a:rPr lang="en-GB" b="0" i="1" smtClean="0">
                            <a:latin typeface="Cambria Math" panose="02040503050406030204" pitchFamily="18" charset="0"/>
                          </a:rPr>
                        </m:ctrlPr>
                      </m:fPr>
                      <m:num>
                        <m:r>
                          <a:rPr lang="en-GB" b="0" i="1" smtClean="0">
                            <a:latin typeface="Cambria Math"/>
                          </a:rPr>
                          <m:t>1</m:t>
                        </m:r>
                      </m:num>
                      <m:den>
                        <m:r>
                          <a:rPr lang="en-GB" b="0" i="1" smtClean="0">
                            <a:latin typeface="Cambria Math"/>
                          </a:rPr>
                          <m:t>4</m:t>
                        </m:r>
                      </m:den>
                    </m:f>
                  </m:oMath>
                </a14:m>
                <a:r>
                  <a:rPr lang="en-GB" dirty="0"/>
                  <a:t>	</a:t>
                </a:r>
                <a14:m>
                  <m:oMath xmlns:m="http://schemas.openxmlformats.org/officeDocument/2006/math">
                    <m:r>
                      <a:rPr lang="en-GB" i="1">
                        <a:latin typeface="Cambria Math"/>
                      </a:rPr>
                      <m:t>5</m:t>
                    </m:r>
                    <m:f>
                      <m:fPr>
                        <m:ctrlPr>
                          <a:rPr lang="en-GB" b="0" i="1" smtClean="0">
                            <a:latin typeface="Cambria Math" panose="02040503050406030204" pitchFamily="18" charset="0"/>
                          </a:rPr>
                        </m:ctrlPr>
                      </m:fPr>
                      <m:num>
                        <m:r>
                          <a:rPr lang="en-GB" b="0" i="1" smtClean="0">
                            <a:latin typeface="Cambria Math"/>
                          </a:rPr>
                          <m:t>3</m:t>
                        </m:r>
                      </m:num>
                      <m:den>
                        <m:r>
                          <a:rPr lang="en-GB" b="0" i="1" smtClean="0">
                            <a:latin typeface="Cambria Math"/>
                          </a:rPr>
                          <m:t>4</m:t>
                        </m:r>
                      </m:den>
                    </m:f>
                    <m:r>
                      <a:rPr lang="en-GB" b="0" i="1" smtClean="0">
                        <a:latin typeface="Cambria Math"/>
                      </a:rPr>
                      <m:t>+2</m:t>
                    </m:r>
                    <m:f>
                      <m:fPr>
                        <m:ctrlPr>
                          <a:rPr lang="en-GB" b="0" i="1" smtClean="0">
                            <a:latin typeface="Cambria Math" panose="02040503050406030204" pitchFamily="18" charset="0"/>
                          </a:rPr>
                        </m:ctrlPr>
                      </m:fPr>
                      <m:num>
                        <m:r>
                          <a:rPr lang="en-GB" b="0" i="1" smtClean="0">
                            <a:latin typeface="Cambria Math"/>
                          </a:rPr>
                          <m:t>2</m:t>
                        </m:r>
                      </m:num>
                      <m:den>
                        <m:r>
                          <a:rPr lang="en-GB" b="0" i="1" smtClean="0">
                            <a:latin typeface="Cambria Math"/>
                          </a:rPr>
                          <m:t>5</m:t>
                        </m:r>
                      </m:den>
                    </m:f>
                    <m:r>
                      <a:rPr lang="en-GB" b="0" i="1" smtClean="0">
                        <a:latin typeface="Cambria Math"/>
                      </a:rPr>
                      <m:t>=8</m:t>
                    </m:r>
                    <m:f>
                      <m:fPr>
                        <m:ctrlPr>
                          <a:rPr lang="en-GB" b="0" i="1" smtClean="0">
                            <a:latin typeface="Cambria Math" panose="02040503050406030204" pitchFamily="18" charset="0"/>
                          </a:rPr>
                        </m:ctrlPr>
                      </m:fPr>
                      <m:num>
                        <m:r>
                          <a:rPr lang="en-GB" b="0" i="1" smtClean="0">
                            <a:latin typeface="Cambria Math"/>
                          </a:rPr>
                          <m:t>3</m:t>
                        </m:r>
                      </m:num>
                      <m:den>
                        <m:r>
                          <a:rPr lang="en-GB" b="0" i="1" smtClean="0">
                            <a:latin typeface="Cambria Math"/>
                          </a:rPr>
                          <m:t>20</m:t>
                        </m:r>
                      </m:den>
                    </m:f>
                  </m:oMath>
                </a14:m>
                <a:endParaRPr lang="en-GB" dirty="0"/>
              </a:p>
              <a:p>
                <a14:m>
                  <m:oMath xmlns:m="http://schemas.openxmlformats.org/officeDocument/2006/math">
                    <m:r>
                      <a:rPr lang="en-GB" b="0" i="1" smtClean="0">
                        <a:latin typeface="Cambria Math"/>
                      </a:rPr>
                      <m:t>4</m:t>
                    </m:r>
                    <m:f>
                      <m:fPr>
                        <m:ctrlPr>
                          <a:rPr lang="en-GB" b="0" i="1" smtClean="0">
                            <a:latin typeface="Cambria Math" panose="02040503050406030204" pitchFamily="18" charset="0"/>
                          </a:rPr>
                        </m:ctrlPr>
                      </m:fPr>
                      <m:num>
                        <m:r>
                          <a:rPr lang="en-GB" b="0" i="1" smtClean="0">
                            <a:latin typeface="Cambria Math"/>
                          </a:rPr>
                          <m:t>1</m:t>
                        </m:r>
                      </m:num>
                      <m:den>
                        <m:r>
                          <a:rPr lang="en-GB" b="0" i="1" smtClean="0">
                            <a:latin typeface="Cambria Math"/>
                          </a:rPr>
                          <m:t>5</m:t>
                        </m:r>
                      </m:den>
                    </m:f>
                    <m:r>
                      <a:rPr lang="en-GB" b="0" i="1" smtClean="0">
                        <a:latin typeface="Cambria Math"/>
                      </a:rPr>
                      <m:t>−</m:t>
                    </m:r>
                    <m:f>
                      <m:fPr>
                        <m:ctrlPr>
                          <a:rPr lang="en-GB" b="0" i="1" smtClean="0">
                            <a:latin typeface="Cambria Math" panose="02040503050406030204" pitchFamily="18" charset="0"/>
                          </a:rPr>
                        </m:ctrlPr>
                      </m:fPr>
                      <m:num>
                        <m:r>
                          <a:rPr lang="en-GB" b="0" i="1" smtClean="0">
                            <a:latin typeface="Cambria Math"/>
                          </a:rPr>
                          <m:t>2</m:t>
                        </m:r>
                      </m:num>
                      <m:den>
                        <m:r>
                          <a:rPr lang="en-GB" b="0" i="1" smtClean="0">
                            <a:latin typeface="Cambria Math"/>
                          </a:rPr>
                          <m:t>3</m:t>
                        </m:r>
                      </m:den>
                    </m:f>
                    <m:r>
                      <a:rPr lang="en-GB" b="0" i="1" smtClean="0">
                        <a:latin typeface="Cambria Math"/>
                      </a:rPr>
                      <m:t>=3</m:t>
                    </m:r>
                    <m:f>
                      <m:fPr>
                        <m:ctrlPr>
                          <a:rPr lang="en-GB" b="0" i="1" smtClean="0">
                            <a:latin typeface="Cambria Math" panose="02040503050406030204" pitchFamily="18" charset="0"/>
                          </a:rPr>
                        </m:ctrlPr>
                      </m:fPr>
                      <m:num>
                        <m:r>
                          <a:rPr lang="en-GB" b="0" i="1" smtClean="0">
                            <a:latin typeface="Cambria Math"/>
                          </a:rPr>
                          <m:t>8</m:t>
                        </m:r>
                      </m:num>
                      <m:den>
                        <m:r>
                          <a:rPr lang="en-GB" b="0" i="1" smtClean="0">
                            <a:latin typeface="Cambria Math"/>
                          </a:rPr>
                          <m:t>15</m:t>
                        </m:r>
                      </m:den>
                    </m:f>
                  </m:oMath>
                </a14:m>
                <a:r>
                  <a:rPr lang="en-GB" dirty="0"/>
                  <a:t>	</a:t>
                </a:r>
                <a14:m>
                  <m:oMath xmlns:m="http://schemas.openxmlformats.org/officeDocument/2006/math">
                    <m:r>
                      <a:rPr lang="en-GB" b="0" i="1" smtClean="0">
                        <a:latin typeface="Cambria Math"/>
                      </a:rPr>
                      <m:t>8</m:t>
                    </m:r>
                    <m:f>
                      <m:fPr>
                        <m:ctrlPr>
                          <a:rPr lang="en-GB" b="0" i="1" smtClean="0">
                            <a:latin typeface="Cambria Math" panose="02040503050406030204" pitchFamily="18" charset="0"/>
                          </a:rPr>
                        </m:ctrlPr>
                      </m:fPr>
                      <m:num>
                        <m:r>
                          <a:rPr lang="en-GB" b="0" i="1" smtClean="0">
                            <a:latin typeface="Cambria Math"/>
                          </a:rPr>
                          <m:t>1</m:t>
                        </m:r>
                      </m:num>
                      <m:den>
                        <m:r>
                          <a:rPr lang="en-GB" b="0" i="1" smtClean="0">
                            <a:latin typeface="Cambria Math"/>
                          </a:rPr>
                          <m:t>2</m:t>
                        </m:r>
                      </m:den>
                    </m:f>
                    <m:r>
                      <a:rPr lang="en-GB" b="0" i="1" smtClean="0">
                        <a:latin typeface="Cambria Math"/>
                      </a:rPr>
                      <m:t>−4</m:t>
                    </m:r>
                    <m:f>
                      <m:fPr>
                        <m:ctrlPr>
                          <a:rPr lang="en-GB" b="0" i="1" smtClean="0">
                            <a:latin typeface="Cambria Math" panose="02040503050406030204" pitchFamily="18" charset="0"/>
                          </a:rPr>
                        </m:ctrlPr>
                      </m:fPr>
                      <m:num>
                        <m:r>
                          <a:rPr lang="en-GB" b="0" i="1" smtClean="0">
                            <a:latin typeface="Cambria Math"/>
                          </a:rPr>
                          <m:t>5</m:t>
                        </m:r>
                      </m:num>
                      <m:den>
                        <m:r>
                          <a:rPr lang="en-GB" b="0" i="1" smtClean="0">
                            <a:latin typeface="Cambria Math"/>
                          </a:rPr>
                          <m:t>6</m:t>
                        </m:r>
                      </m:den>
                    </m:f>
                    <m:r>
                      <a:rPr lang="en-GB" b="0" i="1" smtClean="0">
                        <a:latin typeface="Cambria Math"/>
                      </a:rPr>
                      <m:t>=3</m:t>
                    </m:r>
                    <m:f>
                      <m:fPr>
                        <m:ctrlPr>
                          <a:rPr lang="en-GB" b="0" i="1" smtClean="0">
                            <a:latin typeface="Cambria Math" panose="02040503050406030204" pitchFamily="18" charset="0"/>
                          </a:rPr>
                        </m:ctrlPr>
                      </m:fPr>
                      <m:num>
                        <m:r>
                          <a:rPr lang="en-GB" b="0" i="1" smtClean="0">
                            <a:latin typeface="Cambria Math"/>
                          </a:rPr>
                          <m:t>2</m:t>
                        </m:r>
                      </m:num>
                      <m:den>
                        <m:r>
                          <a:rPr lang="en-GB" b="0" i="1" smtClean="0">
                            <a:latin typeface="Cambria Math"/>
                          </a:rPr>
                          <m:t>3</m:t>
                        </m:r>
                      </m:den>
                    </m:f>
                  </m:oMath>
                </a14:m>
                <a:endParaRPr lang="en-GB" dirty="0"/>
              </a:p>
              <a:p>
                <a14:m>
                  <m:oMath xmlns:m="http://schemas.openxmlformats.org/officeDocument/2006/math">
                    <m:r>
                      <a:rPr lang="en-GB" b="0" i="1" smtClean="0">
                        <a:latin typeface="Cambria Math"/>
                      </a:rPr>
                      <m:t>7</m:t>
                    </m:r>
                    <m:f>
                      <m:fPr>
                        <m:ctrlPr>
                          <a:rPr lang="en-GB" b="0" i="1" smtClean="0">
                            <a:latin typeface="Cambria Math" panose="02040503050406030204" pitchFamily="18" charset="0"/>
                          </a:rPr>
                        </m:ctrlPr>
                      </m:fPr>
                      <m:num>
                        <m:r>
                          <a:rPr lang="en-GB" b="0" i="1" smtClean="0">
                            <a:latin typeface="Cambria Math"/>
                          </a:rPr>
                          <m:t>3</m:t>
                        </m:r>
                      </m:num>
                      <m:den>
                        <m:r>
                          <a:rPr lang="en-GB" b="0" i="1" smtClean="0">
                            <a:latin typeface="Cambria Math"/>
                          </a:rPr>
                          <m:t>7</m:t>
                        </m:r>
                      </m:den>
                    </m:f>
                    <m:r>
                      <a:rPr lang="en-GB" b="0" i="1" smtClean="0">
                        <a:latin typeface="Cambria Math"/>
                      </a:rPr>
                      <m:t>+10</m:t>
                    </m:r>
                    <m:f>
                      <m:fPr>
                        <m:ctrlPr>
                          <a:rPr lang="en-GB" b="0" i="1" smtClean="0">
                            <a:latin typeface="Cambria Math" panose="02040503050406030204" pitchFamily="18" charset="0"/>
                          </a:rPr>
                        </m:ctrlPr>
                      </m:fPr>
                      <m:num>
                        <m:r>
                          <a:rPr lang="en-GB" b="0" i="1" smtClean="0">
                            <a:latin typeface="Cambria Math"/>
                          </a:rPr>
                          <m:t>1</m:t>
                        </m:r>
                      </m:num>
                      <m:den>
                        <m:r>
                          <a:rPr lang="en-GB" b="0" i="1" smtClean="0">
                            <a:latin typeface="Cambria Math"/>
                          </a:rPr>
                          <m:t>3</m:t>
                        </m:r>
                      </m:den>
                    </m:f>
                    <m:r>
                      <a:rPr lang="en-GB" b="0" i="1" smtClean="0">
                        <a:latin typeface="Cambria Math"/>
                      </a:rPr>
                      <m:t>=17</m:t>
                    </m:r>
                    <m:f>
                      <m:fPr>
                        <m:ctrlPr>
                          <a:rPr lang="en-GB" b="0" i="1" smtClean="0">
                            <a:latin typeface="Cambria Math" panose="02040503050406030204" pitchFamily="18" charset="0"/>
                          </a:rPr>
                        </m:ctrlPr>
                      </m:fPr>
                      <m:num>
                        <m:r>
                          <a:rPr lang="en-GB" b="0" i="1" smtClean="0">
                            <a:latin typeface="Cambria Math"/>
                          </a:rPr>
                          <m:t>16</m:t>
                        </m:r>
                      </m:num>
                      <m:den>
                        <m:r>
                          <a:rPr lang="en-GB" b="0" i="1" smtClean="0">
                            <a:latin typeface="Cambria Math"/>
                          </a:rPr>
                          <m:t>21</m:t>
                        </m:r>
                      </m:den>
                    </m:f>
                  </m:oMath>
                </a14:m>
                <a:r>
                  <a:rPr lang="en-GB" dirty="0"/>
                  <a:t> 		</a:t>
                </a:r>
                <a14:m>
                  <m:oMath xmlns:m="http://schemas.openxmlformats.org/officeDocument/2006/math">
                    <m:r>
                      <a:rPr lang="en-GB" b="0" i="0" smtClean="0">
                        <a:latin typeface="Cambria Math"/>
                      </a:rPr>
                      <m:t>10</m:t>
                    </m:r>
                    <m:f>
                      <m:fPr>
                        <m:ctrlPr>
                          <a:rPr lang="en-GB" b="0" i="1" smtClean="0">
                            <a:latin typeface="Cambria Math" panose="02040503050406030204" pitchFamily="18" charset="0"/>
                          </a:rPr>
                        </m:ctrlPr>
                      </m:fPr>
                      <m:num>
                        <m:r>
                          <a:rPr lang="en-GB" b="0" i="0" smtClean="0">
                            <a:latin typeface="Cambria Math"/>
                          </a:rPr>
                          <m:t>2</m:t>
                        </m:r>
                      </m:num>
                      <m:den>
                        <m:r>
                          <a:rPr lang="en-GB" b="0" i="0" smtClean="0">
                            <a:latin typeface="Cambria Math"/>
                          </a:rPr>
                          <m:t>5</m:t>
                        </m:r>
                      </m:den>
                    </m:f>
                    <m:r>
                      <a:rPr lang="en-GB" b="0" i="0" smtClean="0">
                        <a:latin typeface="Cambria Math"/>
                      </a:rPr>
                      <m:t>−7</m:t>
                    </m:r>
                    <m:f>
                      <m:fPr>
                        <m:ctrlPr>
                          <a:rPr lang="en-GB" b="0" i="1" smtClean="0">
                            <a:latin typeface="Cambria Math" panose="02040503050406030204" pitchFamily="18" charset="0"/>
                          </a:rPr>
                        </m:ctrlPr>
                      </m:fPr>
                      <m:num>
                        <m:r>
                          <a:rPr lang="en-GB" b="0" i="0" smtClean="0">
                            <a:latin typeface="Cambria Math"/>
                          </a:rPr>
                          <m:t>3</m:t>
                        </m:r>
                      </m:num>
                      <m:den>
                        <m:r>
                          <a:rPr lang="en-GB" b="0" i="0" smtClean="0">
                            <a:latin typeface="Cambria Math"/>
                          </a:rPr>
                          <m:t>4</m:t>
                        </m:r>
                      </m:den>
                    </m:f>
                    <m:r>
                      <a:rPr lang="en-GB" b="0" i="0" smtClean="0">
                        <a:latin typeface="Cambria Math"/>
                      </a:rPr>
                      <m:t>=2</m:t>
                    </m:r>
                    <m:f>
                      <m:fPr>
                        <m:ctrlPr>
                          <a:rPr lang="en-GB" b="0" i="1" smtClean="0">
                            <a:latin typeface="Cambria Math" panose="02040503050406030204" pitchFamily="18" charset="0"/>
                          </a:rPr>
                        </m:ctrlPr>
                      </m:fPr>
                      <m:num>
                        <m:r>
                          <a:rPr lang="en-GB" b="0" i="0" smtClean="0">
                            <a:latin typeface="Cambria Math"/>
                          </a:rPr>
                          <m:t>13</m:t>
                        </m:r>
                      </m:num>
                      <m:den>
                        <m:r>
                          <a:rPr lang="en-GB" b="0" i="0" smtClean="0">
                            <a:latin typeface="Cambria Math"/>
                          </a:rPr>
                          <m:t>20</m:t>
                        </m:r>
                      </m:den>
                    </m:f>
                    <m:r>
                      <a:rPr lang="en-GB" b="0" i="1" smtClean="0">
                        <a:latin typeface="Cambria Math"/>
                      </a:rPr>
                      <m:t> </m:t>
                    </m:r>
                  </m:oMath>
                </a14:m>
                <a:endParaRPr lang="en-GB" dirty="0"/>
              </a:p>
              <a:p>
                <a14:m>
                  <m:oMath xmlns:m="http://schemas.openxmlformats.org/officeDocument/2006/math">
                    <m:r>
                      <a:rPr lang="en-GB" b="0" i="1" smtClean="0">
                        <a:latin typeface="Cambria Math" panose="02040503050406030204" pitchFamily="18" charset="0"/>
                      </a:rPr>
                      <m:t>68</m:t>
                    </m:r>
                    <m:f>
                      <m:fPr>
                        <m:ctrlPr>
                          <a:rPr lang="en-GB" b="0" i="1" smtClean="0">
                            <a:latin typeface="Cambria Math" panose="02040503050406030204" pitchFamily="18" charset="0"/>
                          </a:rPr>
                        </m:ctrlPr>
                      </m:fPr>
                      <m:num>
                        <m:r>
                          <a:rPr lang="en-GB" b="0" i="1" smtClean="0">
                            <a:latin typeface="Cambria Math" panose="02040503050406030204" pitchFamily="18" charset="0"/>
                          </a:rPr>
                          <m:t>3</m:t>
                        </m:r>
                      </m:num>
                      <m:den>
                        <m:r>
                          <a:rPr lang="en-GB" b="0" i="1" smtClean="0">
                            <a:latin typeface="Cambria Math" panose="02040503050406030204" pitchFamily="18" charset="0"/>
                          </a:rPr>
                          <m:t>5</m:t>
                        </m:r>
                      </m:den>
                    </m:f>
                    <m:r>
                      <a:rPr lang="en-GB" b="0" i="1" smtClean="0">
                        <a:latin typeface="Cambria Math" panose="02040503050406030204" pitchFamily="18" charset="0"/>
                      </a:rPr>
                      <m:t>−17</m:t>
                    </m:r>
                    <m:f>
                      <m:fPr>
                        <m:ctrlPr>
                          <a:rPr lang="en-GB" b="0" i="1" smtClean="0">
                            <a:latin typeface="Cambria Math" panose="02040503050406030204" pitchFamily="18" charset="0"/>
                          </a:rPr>
                        </m:ctrlPr>
                      </m:fPr>
                      <m:num>
                        <m:r>
                          <a:rPr lang="en-GB" b="0" i="1" smtClean="0">
                            <a:latin typeface="Cambria Math" panose="02040503050406030204" pitchFamily="18" charset="0"/>
                          </a:rPr>
                          <m:t>1</m:t>
                        </m:r>
                      </m:num>
                      <m:den>
                        <m:r>
                          <a:rPr lang="en-GB" b="0" i="1" smtClean="0">
                            <a:latin typeface="Cambria Math" panose="02040503050406030204" pitchFamily="18" charset="0"/>
                          </a:rPr>
                          <m:t>7</m:t>
                        </m:r>
                      </m:den>
                    </m:f>
                    <m:r>
                      <a:rPr lang="en-GB" b="0" i="1" smtClean="0">
                        <a:latin typeface="Cambria Math" panose="02040503050406030204" pitchFamily="18" charset="0"/>
                      </a:rPr>
                      <m:t>=</m:t>
                    </m:r>
                    <m:r>
                      <a:rPr lang="en-GB" b="1" i="1" smtClean="0">
                        <a:latin typeface="Cambria Math"/>
                      </a:rPr>
                      <m:t>𝟓𝟏</m:t>
                    </m:r>
                    <m:f>
                      <m:fPr>
                        <m:ctrlPr>
                          <a:rPr lang="en-GB" b="1" i="1" smtClean="0">
                            <a:latin typeface="Cambria Math" panose="02040503050406030204" pitchFamily="18" charset="0"/>
                          </a:rPr>
                        </m:ctrlPr>
                      </m:fPr>
                      <m:num>
                        <m:r>
                          <a:rPr lang="en-GB" b="1" i="1" smtClean="0">
                            <a:latin typeface="Cambria Math"/>
                          </a:rPr>
                          <m:t>𝟏𝟔</m:t>
                        </m:r>
                      </m:num>
                      <m:den>
                        <m:r>
                          <a:rPr lang="en-GB" b="1" i="1" smtClean="0">
                            <a:latin typeface="Cambria Math"/>
                          </a:rPr>
                          <m:t>𝟑𝟓</m:t>
                        </m:r>
                      </m:den>
                    </m:f>
                  </m:oMath>
                </a14:m>
                <a:r>
                  <a:rPr lang="en-GB" dirty="0"/>
                  <a:t>            </a:t>
                </a:r>
                <a14:m>
                  <m:oMath xmlns:m="http://schemas.openxmlformats.org/officeDocument/2006/math">
                    <m:r>
                      <a:rPr lang="en-GB" b="0" i="1" dirty="0" smtClean="0">
                        <a:latin typeface="Cambria Math" panose="02040503050406030204" pitchFamily="18" charset="0"/>
                      </a:rPr>
                      <m:t>39</m:t>
                    </m:r>
                    <m:f>
                      <m:fPr>
                        <m:ctrlPr>
                          <a:rPr lang="en-GB" b="0" i="1" dirty="0" smtClean="0">
                            <a:latin typeface="Cambria Math" panose="02040503050406030204" pitchFamily="18" charset="0"/>
                          </a:rPr>
                        </m:ctrlPr>
                      </m:fPr>
                      <m:num>
                        <m:r>
                          <a:rPr lang="en-GB" b="0" i="1" dirty="0" smtClean="0">
                            <a:latin typeface="Cambria Math" panose="02040503050406030204" pitchFamily="18" charset="0"/>
                          </a:rPr>
                          <m:t>1</m:t>
                        </m:r>
                      </m:num>
                      <m:den>
                        <m:r>
                          <a:rPr lang="en-GB" b="0" i="1" dirty="0" smtClean="0">
                            <a:latin typeface="Cambria Math" panose="02040503050406030204" pitchFamily="18" charset="0"/>
                          </a:rPr>
                          <m:t>5</m:t>
                        </m:r>
                      </m:den>
                    </m:f>
                    <m:r>
                      <a:rPr lang="en-GB" b="0" i="1" dirty="0" smtClean="0">
                        <a:latin typeface="Cambria Math" panose="02040503050406030204" pitchFamily="18" charset="0"/>
                      </a:rPr>
                      <m:t>−29</m:t>
                    </m:r>
                    <m:f>
                      <m:fPr>
                        <m:ctrlPr>
                          <a:rPr lang="en-GB" b="0" i="1" dirty="0" smtClean="0">
                            <a:latin typeface="Cambria Math" panose="02040503050406030204" pitchFamily="18" charset="0"/>
                          </a:rPr>
                        </m:ctrlPr>
                      </m:fPr>
                      <m:num>
                        <m:r>
                          <a:rPr lang="en-GB" b="0" i="1" dirty="0" smtClean="0">
                            <a:latin typeface="Cambria Math" panose="02040503050406030204" pitchFamily="18" charset="0"/>
                          </a:rPr>
                          <m:t>1</m:t>
                        </m:r>
                      </m:num>
                      <m:den>
                        <m:r>
                          <a:rPr lang="en-GB" b="0" i="1" dirty="0" smtClean="0">
                            <a:latin typeface="Cambria Math" panose="02040503050406030204" pitchFamily="18" charset="0"/>
                          </a:rPr>
                          <m:t>4</m:t>
                        </m:r>
                      </m:den>
                    </m:f>
                    <m:r>
                      <a:rPr lang="en-GB" b="0" i="1" dirty="0" smtClean="0">
                        <a:latin typeface="Cambria Math" panose="02040503050406030204" pitchFamily="18" charset="0"/>
                      </a:rPr>
                      <m:t>=</m:t>
                    </m:r>
                    <m:r>
                      <a:rPr lang="en-GB" b="1" i="1" dirty="0" smtClean="0">
                        <a:latin typeface="Cambria Math"/>
                      </a:rPr>
                      <m:t>𝟗</m:t>
                    </m:r>
                    <m:f>
                      <m:fPr>
                        <m:ctrlPr>
                          <a:rPr lang="en-GB" b="1" i="1" dirty="0" smtClean="0">
                            <a:latin typeface="Cambria Math" panose="02040503050406030204" pitchFamily="18" charset="0"/>
                          </a:rPr>
                        </m:ctrlPr>
                      </m:fPr>
                      <m:num>
                        <m:r>
                          <a:rPr lang="en-GB" b="1" i="1" dirty="0" smtClean="0">
                            <a:latin typeface="Cambria Math"/>
                          </a:rPr>
                          <m:t>𝟏𝟗</m:t>
                        </m:r>
                      </m:num>
                      <m:den>
                        <m:r>
                          <a:rPr lang="en-GB" b="1" i="1" dirty="0" smtClean="0">
                            <a:latin typeface="Cambria Math"/>
                          </a:rPr>
                          <m:t>𝟐𝟎</m:t>
                        </m:r>
                      </m:den>
                    </m:f>
                  </m:oMath>
                </a14:m>
                <a:endParaRPr lang="en-GB" b="1" dirty="0"/>
              </a:p>
              <a:p>
                <a:endParaRPr lang="en-GB" dirty="0"/>
              </a:p>
              <a:p>
                <a:r>
                  <a:rPr lang="en-GB" sz="1600" dirty="0"/>
                  <a:t>Calculate (and simplify):</a:t>
                </a:r>
              </a:p>
              <a:p>
                <a14:m>
                  <m:oMath xmlns:m="http://schemas.openxmlformats.org/officeDocument/2006/math">
                    <m:f>
                      <m:fPr>
                        <m:ctrlPr>
                          <a:rPr lang="en-GB" sz="1600" b="0" i="1" smtClean="0">
                            <a:latin typeface="Cambria Math" panose="02040503050406030204" pitchFamily="18" charset="0"/>
                          </a:rPr>
                        </m:ctrlPr>
                      </m:fPr>
                      <m:num>
                        <m:r>
                          <a:rPr lang="en-GB" sz="1600" b="0" i="1" smtClean="0">
                            <a:latin typeface="Cambria Math" panose="02040503050406030204" pitchFamily="18" charset="0"/>
                          </a:rPr>
                          <m:t>4</m:t>
                        </m:r>
                      </m:num>
                      <m:den>
                        <m:r>
                          <a:rPr lang="en-GB" sz="1600" b="0" i="1" smtClean="0">
                            <a:latin typeface="Cambria Math" panose="02040503050406030204" pitchFamily="18" charset="0"/>
                          </a:rPr>
                          <m:t>5</m:t>
                        </m:r>
                      </m:den>
                    </m:f>
                    <m:r>
                      <a:rPr lang="en-GB" sz="1600" b="0" i="1" smtClean="0">
                        <a:latin typeface="Cambria Math" panose="02040503050406030204" pitchFamily="18" charset="0"/>
                      </a:rPr>
                      <m:t>×</m:t>
                    </m:r>
                    <m:f>
                      <m:fPr>
                        <m:ctrlPr>
                          <a:rPr lang="en-GB" sz="1600" b="0" i="1" smtClean="0">
                            <a:latin typeface="Cambria Math" panose="02040503050406030204" pitchFamily="18" charset="0"/>
                          </a:rPr>
                        </m:ctrlPr>
                      </m:fPr>
                      <m:num>
                        <m:r>
                          <a:rPr lang="en-GB" sz="1600" b="0" i="1" smtClean="0">
                            <a:latin typeface="Cambria Math" panose="02040503050406030204" pitchFamily="18" charset="0"/>
                          </a:rPr>
                          <m:t>3</m:t>
                        </m:r>
                      </m:num>
                      <m:den>
                        <m:r>
                          <a:rPr lang="en-GB" sz="1600" b="0" i="1" smtClean="0">
                            <a:latin typeface="Cambria Math" panose="02040503050406030204" pitchFamily="18" charset="0"/>
                          </a:rPr>
                          <m:t>2</m:t>
                        </m:r>
                      </m:den>
                    </m:f>
                    <m:r>
                      <a:rPr lang="en-GB" sz="1600" b="0" i="1" smtClean="0">
                        <a:latin typeface="Cambria Math" panose="02040503050406030204" pitchFamily="18" charset="0"/>
                      </a:rPr>
                      <m:t>=</m:t>
                    </m:r>
                    <m:f>
                      <m:fPr>
                        <m:ctrlPr>
                          <a:rPr lang="en-GB" sz="1600" b="0" i="1" smtClean="0">
                            <a:latin typeface="Cambria Math" panose="02040503050406030204" pitchFamily="18" charset="0"/>
                          </a:rPr>
                        </m:ctrlPr>
                      </m:fPr>
                      <m:num>
                        <m:r>
                          <a:rPr lang="en-GB" sz="1600" b="0" i="1" smtClean="0">
                            <a:latin typeface="Cambria Math" panose="02040503050406030204" pitchFamily="18" charset="0"/>
                          </a:rPr>
                          <m:t>12</m:t>
                        </m:r>
                      </m:num>
                      <m:den>
                        <m:r>
                          <a:rPr lang="en-GB" sz="1600" b="0" i="1" smtClean="0">
                            <a:latin typeface="Cambria Math" panose="02040503050406030204" pitchFamily="18" charset="0"/>
                          </a:rPr>
                          <m:t>10</m:t>
                        </m:r>
                      </m:den>
                    </m:f>
                    <m:r>
                      <a:rPr lang="en-GB" sz="1600" b="0" i="1" smtClean="0">
                        <a:latin typeface="Cambria Math" panose="02040503050406030204" pitchFamily="18" charset="0"/>
                      </a:rPr>
                      <m:t>=</m:t>
                    </m:r>
                    <m:f>
                      <m:fPr>
                        <m:ctrlPr>
                          <a:rPr lang="en-GB" sz="1600" b="1" i="1" smtClean="0">
                            <a:latin typeface="Cambria Math" panose="02040503050406030204" pitchFamily="18" charset="0"/>
                          </a:rPr>
                        </m:ctrlPr>
                      </m:fPr>
                      <m:num>
                        <m:r>
                          <a:rPr lang="en-GB" sz="1600" b="1" i="1" smtClean="0">
                            <a:latin typeface="Cambria Math" panose="02040503050406030204" pitchFamily="18" charset="0"/>
                          </a:rPr>
                          <m:t>𝟔</m:t>
                        </m:r>
                      </m:num>
                      <m:den>
                        <m:r>
                          <a:rPr lang="en-GB" sz="1600" b="1" i="1" smtClean="0">
                            <a:latin typeface="Cambria Math" panose="02040503050406030204" pitchFamily="18" charset="0"/>
                          </a:rPr>
                          <m:t>𝟓</m:t>
                        </m:r>
                      </m:den>
                    </m:f>
                  </m:oMath>
                </a14:m>
                <a:r>
                  <a:rPr lang="en-GB" sz="1600" dirty="0"/>
                  <a:t>                    </a:t>
                </a:r>
                <a14:m>
                  <m:oMath xmlns:m="http://schemas.openxmlformats.org/officeDocument/2006/math">
                    <m:f>
                      <m:fPr>
                        <m:ctrlPr>
                          <a:rPr lang="en-GB" sz="1600" b="0" i="1" dirty="0" smtClean="0">
                            <a:latin typeface="Cambria Math" panose="02040503050406030204" pitchFamily="18" charset="0"/>
                          </a:rPr>
                        </m:ctrlPr>
                      </m:fPr>
                      <m:num>
                        <m:r>
                          <a:rPr lang="en-GB" sz="1600" b="0" i="1" dirty="0" smtClean="0">
                            <a:latin typeface="Cambria Math" panose="02040503050406030204" pitchFamily="18" charset="0"/>
                          </a:rPr>
                          <m:t>7</m:t>
                        </m:r>
                      </m:num>
                      <m:den>
                        <m:r>
                          <a:rPr lang="en-GB" sz="1600" b="0" i="1" dirty="0" smtClean="0">
                            <a:latin typeface="Cambria Math" panose="02040503050406030204" pitchFamily="18" charset="0"/>
                          </a:rPr>
                          <m:t>6</m:t>
                        </m:r>
                      </m:den>
                    </m:f>
                    <m:r>
                      <a:rPr lang="en-GB" sz="1600" b="0" i="1" dirty="0" smtClean="0">
                        <a:latin typeface="Cambria Math" panose="02040503050406030204" pitchFamily="18" charset="0"/>
                      </a:rPr>
                      <m:t>×</m:t>
                    </m:r>
                    <m:f>
                      <m:fPr>
                        <m:ctrlPr>
                          <a:rPr lang="en-GB" sz="1600" b="0" i="1" dirty="0" smtClean="0">
                            <a:latin typeface="Cambria Math" panose="02040503050406030204" pitchFamily="18" charset="0"/>
                          </a:rPr>
                        </m:ctrlPr>
                      </m:fPr>
                      <m:num>
                        <m:r>
                          <a:rPr lang="en-GB" sz="1600" b="0" i="1" dirty="0" smtClean="0">
                            <a:latin typeface="Cambria Math" panose="02040503050406030204" pitchFamily="18" charset="0"/>
                          </a:rPr>
                          <m:t>24</m:t>
                        </m:r>
                      </m:num>
                      <m:den>
                        <m:r>
                          <a:rPr lang="en-GB" sz="1600" b="0" i="1" dirty="0" smtClean="0">
                            <a:latin typeface="Cambria Math" panose="02040503050406030204" pitchFamily="18" charset="0"/>
                          </a:rPr>
                          <m:t>21</m:t>
                        </m:r>
                      </m:den>
                    </m:f>
                    <m:r>
                      <a:rPr lang="en-GB" sz="1600" b="0" i="1" dirty="0" smtClean="0">
                        <a:latin typeface="Cambria Math" panose="02040503050406030204" pitchFamily="18" charset="0"/>
                      </a:rPr>
                      <m:t>=</m:t>
                    </m:r>
                    <m:f>
                      <m:fPr>
                        <m:ctrlPr>
                          <a:rPr lang="en-GB" sz="1600" b="1" i="1" dirty="0" smtClean="0">
                            <a:latin typeface="Cambria Math" panose="02040503050406030204" pitchFamily="18" charset="0"/>
                          </a:rPr>
                        </m:ctrlPr>
                      </m:fPr>
                      <m:num>
                        <m:r>
                          <a:rPr lang="en-GB" sz="1600" b="1" i="1" dirty="0" smtClean="0">
                            <a:latin typeface="Cambria Math" panose="02040503050406030204" pitchFamily="18" charset="0"/>
                          </a:rPr>
                          <m:t>𝟒</m:t>
                        </m:r>
                      </m:num>
                      <m:den>
                        <m:r>
                          <a:rPr lang="en-GB" sz="1600" b="1" i="1" dirty="0" smtClean="0">
                            <a:latin typeface="Cambria Math" panose="02040503050406030204" pitchFamily="18" charset="0"/>
                          </a:rPr>
                          <m:t>𝟑</m:t>
                        </m:r>
                      </m:den>
                    </m:f>
                  </m:oMath>
                </a14:m>
                <a:endParaRPr lang="en-GB" sz="1600" b="1" dirty="0"/>
              </a:p>
              <a:p>
                <a14:m>
                  <m:oMath xmlns:m="http://schemas.openxmlformats.org/officeDocument/2006/math">
                    <m:f>
                      <m:fPr>
                        <m:ctrlPr>
                          <a:rPr lang="en-GB" sz="1600" b="0" i="1" smtClean="0">
                            <a:latin typeface="Cambria Math" panose="02040503050406030204" pitchFamily="18" charset="0"/>
                          </a:rPr>
                        </m:ctrlPr>
                      </m:fPr>
                      <m:num>
                        <m:r>
                          <a:rPr lang="en-GB" sz="1600" b="0" i="1" smtClean="0">
                            <a:latin typeface="Cambria Math" panose="02040503050406030204" pitchFamily="18" charset="0"/>
                          </a:rPr>
                          <m:t>10</m:t>
                        </m:r>
                      </m:num>
                      <m:den>
                        <m:r>
                          <a:rPr lang="en-GB" sz="1600" b="0" i="1" smtClean="0">
                            <a:latin typeface="Cambria Math" panose="02040503050406030204" pitchFamily="18" charset="0"/>
                          </a:rPr>
                          <m:t>11</m:t>
                        </m:r>
                      </m:den>
                    </m:f>
                    <m:r>
                      <a:rPr lang="en-GB" sz="1600" b="0" i="1" smtClean="0">
                        <a:latin typeface="Cambria Math" panose="02040503050406030204" pitchFamily="18" charset="0"/>
                      </a:rPr>
                      <m:t>×</m:t>
                    </m:r>
                    <m:f>
                      <m:fPr>
                        <m:ctrlPr>
                          <a:rPr lang="en-GB" sz="1600" b="0" i="1" smtClean="0">
                            <a:latin typeface="Cambria Math" panose="02040503050406030204" pitchFamily="18" charset="0"/>
                          </a:rPr>
                        </m:ctrlPr>
                      </m:fPr>
                      <m:num>
                        <m:r>
                          <a:rPr lang="en-GB" sz="1600" b="0" i="1" smtClean="0">
                            <a:latin typeface="Cambria Math" panose="02040503050406030204" pitchFamily="18" charset="0"/>
                          </a:rPr>
                          <m:t>33</m:t>
                        </m:r>
                      </m:num>
                      <m:den>
                        <m:r>
                          <a:rPr lang="en-GB" sz="1600" b="0" i="1" smtClean="0">
                            <a:latin typeface="Cambria Math" panose="02040503050406030204" pitchFamily="18" charset="0"/>
                          </a:rPr>
                          <m:t>100</m:t>
                        </m:r>
                      </m:den>
                    </m:f>
                    <m:r>
                      <a:rPr lang="en-GB" sz="1600" b="0" i="1" smtClean="0">
                        <a:latin typeface="Cambria Math" panose="02040503050406030204" pitchFamily="18" charset="0"/>
                      </a:rPr>
                      <m:t>=</m:t>
                    </m:r>
                    <m:f>
                      <m:fPr>
                        <m:ctrlPr>
                          <a:rPr lang="en-GB" sz="1600" b="1" i="1" smtClean="0">
                            <a:latin typeface="Cambria Math" panose="02040503050406030204" pitchFamily="18" charset="0"/>
                          </a:rPr>
                        </m:ctrlPr>
                      </m:fPr>
                      <m:num>
                        <m:r>
                          <a:rPr lang="en-GB" sz="1600" b="1" i="1" smtClean="0">
                            <a:latin typeface="Cambria Math" panose="02040503050406030204" pitchFamily="18" charset="0"/>
                          </a:rPr>
                          <m:t>𝟑</m:t>
                        </m:r>
                      </m:num>
                      <m:den>
                        <m:r>
                          <a:rPr lang="en-GB" sz="1600" b="1" i="1" smtClean="0">
                            <a:latin typeface="Cambria Math" panose="02040503050406030204" pitchFamily="18" charset="0"/>
                          </a:rPr>
                          <m:t>𝟏𝟎</m:t>
                        </m:r>
                      </m:den>
                    </m:f>
                  </m:oMath>
                </a14:m>
                <a:r>
                  <a:rPr lang="en-GB" sz="1600" dirty="0"/>
                  <a:t>                      </a:t>
                </a:r>
                <a14:m>
                  <m:oMath xmlns:m="http://schemas.openxmlformats.org/officeDocument/2006/math">
                    <m:f>
                      <m:fPr>
                        <m:ctrlPr>
                          <a:rPr lang="en-GB" sz="1600" b="0" i="1" dirty="0" smtClean="0">
                            <a:latin typeface="Cambria Math" panose="02040503050406030204" pitchFamily="18" charset="0"/>
                          </a:rPr>
                        </m:ctrlPr>
                      </m:fPr>
                      <m:num>
                        <m:r>
                          <a:rPr lang="en-GB" sz="1600" b="0" i="1" dirty="0" smtClean="0">
                            <a:latin typeface="Cambria Math" panose="02040503050406030204" pitchFamily="18" charset="0"/>
                          </a:rPr>
                          <m:t>18</m:t>
                        </m:r>
                      </m:num>
                      <m:den>
                        <m:r>
                          <a:rPr lang="en-GB" sz="1600" b="0" i="1" dirty="0" smtClean="0">
                            <a:latin typeface="Cambria Math" panose="02040503050406030204" pitchFamily="18" charset="0"/>
                          </a:rPr>
                          <m:t>13</m:t>
                        </m:r>
                      </m:den>
                    </m:f>
                    <m:r>
                      <a:rPr lang="en-GB" sz="1600" b="0" i="1" dirty="0" smtClean="0">
                        <a:latin typeface="Cambria Math" panose="02040503050406030204" pitchFamily="18" charset="0"/>
                      </a:rPr>
                      <m:t>×</m:t>
                    </m:r>
                    <m:f>
                      <m:fPr>
                        <m:ctrlPr>
                          <a:rPr lang="en-GB" sz="1600" b="0" i="1" dirty="0" smtClean="0">
                            <a:latin typeface="Cambria Math" panose="02040503050406030204" pitchFamily="18" charset="0"/>
                          </a:rPr>
                        </m:ctrlPr>
                      </m:fPr>
                      <m:num>
                        <m:r>
                          <a:rPr lang="en-GB" sz="1600" b="0" i="1" dirty="0" smtClean="0">
                            <a:latin typeface="Cambria Math" panose="02040503050406030204" pitchFamily="18" charset="0"/>
                          </a:rPr>
                          <m:t>39</m:t>
                        </m:r>
                      </m:num>
                      <m:den>
                        <m:r>
                          <a:rPr lang="en-GB" sz="1600" b="0" i="1" dirty="0" smtClean="0">
                            <a:latin typeface="Cambria Math" panose="02040503050406030204" pitchFamily="18" charset="0"/>
                          </a:rPr>
                          <m:t>12</m:t>
                        </m:r>
                      </m:den>
                    </m:f>
                    <m:r>
                      <a:rPr lang="en-GB" sz="1600" b="0" i="1" dirty="0" smtClean="0">
                        <a:latin typeface="Cambria Math" panose="02040503050406030204" pitchFamily="18" charset="0"/>
                      </a:rPr>
                      <m:t>=</m:t>
                    </m:r>
                    <m:f>
                      <m:fPr>
                        <m:ctrlPr>
                          <a:rPr lang="en-GB" sz="1600" b="1" i="1" dirty="0" smtClean="0">
                            <a:latin typeface="Cambria Math" panose="02040503050406030204" pitchFamily="18" charset="0"/>
                          </a:rPr>
                        </m:ctrlPr>
                      </m:fPr>
                      <m:num>
                        <m:r>
                          <a:rPr lang="en-GB" sz="1600" b="1" i="1" dirty="0" smtClean="0">
                            <a:latin typeface="Cambria Math" panose="02040503050406030204" pitchFamily="18" charset="0"/>
                          </a:rPr>
                          <m:t>𝟗</m:t>
                        </m:r>
                      </m:num>
                      <m:den>
                        <m:r>
                          <a:rPr lang="en-GB" sz="1600" b="1" i="1" dirty="0" smtClean="0">
                            <a:latin typeface="Cambria Math" panose="02040503050406030204" pitchFamily="18" charset="0"/>
                          </a:rPr>
                          <m:t>𝟐</m:t>
                        </m:r>
                      </m:den>
                    </m:f>
                  </m:oMath>
                </a14:m>
                <a:endParaRPr lang="en-GB" sz="1600" b="1" dirty="0"/>
              </a:p>
              <a:p>
                <a14:m>
                  <m:oMath xmlns:m="http://schemas.openxmlformats.org/officeDocument/2006/math">
                    <m:f>
                      <m:fPr>
                        <m:ctrlPr>
                          <a:rPr lang="en-GB" sz="1600" b="0" i="1" smtClean="0">
                            <a:latin typeface="Cambria Math" panose="02040503050406030204" pitchFamily="18" charset="0"/>
                          </a:rPr>
                        </m:ctrlPr>
                      </m:fPr>
                      <m:num>
                        <m:r>
                          <a:rPr lang="en-GB" sz="1600" b="0" i="1" smtClean="0">
                            <a:latin typeface="Cambria Math"/>
                          </a:rPr>
                          <m:t>54</m:t>
                        </m:r>
                      </m:num>
                      <m:den>
                        <m:r>
                          <a:rPr lang="en-GB" sz="1600" b="0" i="1" smtClean="0">
                            <a:latin typeface="Cambria Math"/>
                          </a:rPr>
                          <m:t>55</m:t>
                        </m:r>
                      </m:den>
                    </m:f>
                    <m:r>
                      <a:rPr lang="en-GB" sz="1600" b="0" i="1" smtClean="0">
                        <a:latin typeface="Cambria Math"/>
                      </a:rPr>
                      <m:t>×</m:t>
                    </m:r>
                    <m:f>
                      <m:fPr>
                        <m:ctrlPr>
                          <a:rPr lang="en-GB" sz="1600" b="0" i="1" smtClean="0">
                            <a:latin typeface="Cambria Math" panose="02040503050406030204" pitchFamily="18" charset="0"/>
                          </a:rPr>
                        </m:ctrlPr>
                      </m:fPr>
                      <m:num>
                        <m:r>
                          <a:rPr lang="en-GB" sz="1600" b="0" i="1" smtClean="0">
                            <a:latin typeface="Cambria Math"/>
                          </a:rPr>
                          <m:t>77</m:t>
                        </m:r>
                      </m:num>
                      <m:den>
                        <m:r>
                          <a:rPr lang="en-GB" sz="1600" b="0" i="1" smtClean="0">
                            <a:latin typeface="Cambria Math"/>
                          </a:rPr>
                          <m:t>27</m:t>
                        </m:r>
                      </m:den>
                    </m:f>
                    <m:r>
                      <a:rPr lang="en-GB" sz="1600" b="0" i="1" smtClean="0">
                        <a:latin typeface="Cambria Math"/>
                      </a:rPr>
                      <m:t>=</m:t>
                    </m:r>
                    <m:f>
                      <m:fPr>
                        <m:ctrlPr>
                          <a:rPr lang="en-GB" sz="1600" b="1" i="1" smtClean="0">
                            <a:latin typeface="Cambria Math" panose="02040503050406030204" pitchFamily="18" charset="0"/>
                          </a:rPr>
                        </m:ctrlPr>
                      </m:fPr>
                      <m:num>
                        <m:r>
                          <a:rPr lang="en-GB" sz="1600" b="1" i="1" smtClean="0">
                            <a:latin typeface="Cambria Math"/>
                          </a:rPr>
                          <m:t>𝟏𝟒</m:t>
                        </m:r>
                      </m:num>
                      <m:den>
                        <m:r>
                          <a:rPr lang="en-GB" sz="1600" b="1" i="1" smtClean="0">
                            <a:latin typeface="Cambria Math"/>
                          </a:rPr>
                          <m:t>𝟓</m:t>
                        </m:r>
                      </m:den>
                    </m:f>
                  </m:oMath>
                </a14:m>
                <a:r>
                  <a:rPr lang="en-GB" sz="1600" dirty="0"/>
                  <a:t>                        </a:t>
                </a:r>
                <a14:m>
                  <m:oMath xmlns:m="http://schemas.openxmlformats.org/officeDocument/2006/math">
                    <m:f>
                      <m:fPr>
                        <m:ctrlPr>
                          <a:rPr lang="en-GB" sz="1600" b="0" i="1" dirty="0" smtClean="0">
                            <a:latin typeface="Cambria Math" panose="02040503050406030204" pitchFamily="18" charset="0"/>
                          </a:rPr>
                        </m:ctrlPr>
                      </m:fPr>
                      <m:num>
                        <m:r>
                          <a:rPr lang="en-GB" sz="1600" b="0" i="1" dirty="0" smtClean="0">
                            <a:latin typeface="Cambria Math"/>
                          </a:rPr>
                          <m:t>81</m:t>
                        </m:r>
                      </m:num>
                      <m:den>
                        <m:r>
                          <a:rPr lang="en-GB" sz="1600" b="0" i="1" dirty="0" smtClean="0">
                            <a:latin typeface="Cambria Math"/>
                          </a:rPr>
                          <m:t>51</m:t>
                        </m:r>
                      </m:den>
                    </m:f>
                    <m:r>
                      <a:rPr lang="en-GB" sz="1600" b="0" i="1" dirty="0" smtClean="0">
                        <a:latin typeface="Cambria Math"/>
                      </a:rPr>
                      <m:t>×</m:t>
                    </m:r>
                    <m:f>
                      <m:fPr>
                        <m:ctrlPr>
                          <a:rPr lang="en-GB" sz="1600" b="0" i="1" dirty="0" smtClean="0">
                            <a:latin typeface="Cambria Math" panose="02040503050406030204" pitchFamily="18" charset="0"/>
                          </a:rPr>
                        </m:ctrlPr>
                      </m:fPr>
                      <m:num>
                        <m:r>
                          <a:rPr lang="en-GB" sz="1600" b="0" i="1" dirty="0" smtClean="0">
                            <a:latin typeface="Cambria Math"/>
                          </a:rPr>
                          <m:t>17</m:t>
                        </m:r>
                      </m:num>
                      <m:den>
                        <m:r>
                          <a:rPr lang="en-GB" sz="1600" b="0" i="1" dirty="0" smtClean="0">
                            <a:latin typeface="Cambria Math"/>
                          </a:rPr>
                          <m:t>56</m:t>
                        </m:r>
                      </m:den>
                    </m:f>
                    <m:r>
                      <a:rPr lang="en-GB" sz="1600" b="0" i="1" dirty="0" smtClean="0">
                        <a:latin typeface="Cambria Math"/>
                      </a:rPr>
                      <m:t>=</m:t>
                    </m:r>
                    <m:f>
                      <m:fPr>
                        <m:ctrlPr>
                          <a:rPr lang="en-GB" sz="1600" b="1" i="1" dirty="0" smtClean="0">
                            <a:latin typeface="Cambria Math" panose="02040503050406030204" pitchFamily="18" charset="0"/>
                          </a:rPr>
                        </m:ctrlPr>
                      </m:fPr>
                      <m:num>
                        <m:r>
                          <a:rPr lang="en-GB" sz="1600" b="1" i="1" dirty="0" smtClean="0">
                            <a:latin typeface="Cambria Math"/>
                          </a:rPr>
                          <m:t>𝟐𝟕</m:t>
                        </m:r>
                      </m:num>
                      <m:den>
                        <m:r>
                          <a:rPr lang="en-GB" sz="1600" b="1" i="1" dirty="0" smtClean="0">
                            <a:latin typeface="Cambria Math"/>
                          </a:rPr>
                          <m:t>𝟓𝟔</m:t>
                        </m:r>
                      </m:den>
                    </m:f>
                  </m:oMath>
                </a14:m>
                <a:endParaRPr lang="en-GB" sz="1600" b="1" dirty="0"/>
              </a:p>
              <a:p>
                <a:endParaRPr lang="en-GB" dirty="0"/>
              </a:p>
            </p:txBody>
          </p:sp>
        </mc:Choice>
        <mc:Fallback xmlns="">
          <p:sp>
            <p:nvSpPr>
              <p:cNvPr id="12" name="TextBox 11"/>
              <p:cNvSpPr txBox="1">
                <a:spLocks noRot="1" noChangeAspect="1" noMove="1" noResize="1" noEditPoints="1" noAdjustHandles="1" noChangeArrowheads="1" noChangeShapeType="1" noTextEdit="1"/>
              </p:cNvSpPr>
              <p:nvPr/>
            </p:nvSpPr>
            <p:spPr>
              <a:xfrm>
                <a:off x="421904" y="689199"/>
                <a:ext cx="4823864" cy="6596614"/>
              </a:xfrm>
              <a:prstGeom prst="rect">
                <a:avLst/>
              </a:prstGeom>
              <a:blipFill rotWithShape="1">
                <a:blip r:embed="rId3"/>
                <a:stretch>
                  <a:fillRect l="-631" t="-277"/>
                </a:stretch>
              </a:blipFill>
            </p:spPr>
            <p:txBody>
              <a:bodyPr/>
              <a:lstStyle/>
              <a:p>
                <a:r>
                  <a:rPr lang="en-GB">
                    <a:noFill/>
                  </a:rPr>
                  <a:t> </a:t>
                </a:r>
              </a:p>
            </p:txBody>
          </p:sp>
        </mc:Fallback>
      </mc:AlternateContent>
      <p:sp>
        <p:nvSpPr>
          <p:cNvPr id="13" name="Rectangle 12"/>
          <p:cNvSpPr/>
          <p:nvPr/>
        </p:nvSpPr>
        <p:spPr>
          <a:xfrm>
            <a:off x="129700" y="691614"/>
            <a:ext cx="267634" cy="287034"/>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GB" dirty="0"/>
              <a:t>1</a:t>
            </a:r>
          </a:p>
        </p:txBody>
      </p:sp>
      <p:sp>
        <p:nvSpPr>
          <p:cNvPr id="14" name="Rectangle 13"/>
          <p:cNvSpPr/>
          <p:nvPr/>
        </p:nvSpPr>
        <p:spPr>
          <a:xfrm>
            <a:off x="129700" y="2163141"/>
            <a:ext cx="267634" cy="287034"/>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GB" dirty="0"/>
              <a:t>2</a:t>
            </a:r>
          </a:p>
        </p:txBody>
      </p:sp>
      <p:sp>
        <p:nvSpPr>
          <p:cNvPr id="15" name="Rectangle 14"/>
          <p:cNvSpPr/>
          <p:nvPr/>
        </p:nvSpPr>
        <p:spPr>
          <a:xfrm>
            <a:off x="126682" y="3372503"/>
            <a:ext cx="267634" cy="287034"/>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GB" dirty="0"/>
              <a:t>3</a:t>
            </a:r>
          </a:p>
        </p:txBody>
      </p:sp>
      <p:sp>
        <p:nvSpPr>
          <p:cNvPr id="22" name="Rectangle 21"/>
          <p:cNvSpPr/>
          <p:nvPr/>
        </p:nvSpPr>
        <p:spPr>
          <a:xfrm>
            <a:off x="129700" y="978648"/>
            <a:ext cx="267634" cy="287034"/>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GB" dirty="0"/>
              <a:t>a</a:t>
            </a:r>
          </a:p>
        </p:txBody>
      </p:sp>
      <p:sp>
        <p:nvSpPr>
          <p:cNvPr id="23" name="Rectangle 22"/>
          <p:cNvSpPr/>
          <p:nvPr/>
        </p:nvSpPr>
        <p:spPr>
          <a:xfrm>
            <a:off x="129700" y="1410696"/>
            <a:ext cx="267634" cy="287034"/>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GB" dirty="0"/>
              <a:t>c</a:t>
            </a:r>
          </a:p>
        </p:txBody>
      </p:sp>
      <p:sp>
        <p:nvSpPr>
          <p:cNvPr id="24" name="Rectangle 23"/>
          <p:cNvSpPr/>
          <p:nvPr/>
        </p:nvSpPr>
        <p:spPr>
          <a:xfrm>
            <a:off x="129700" y="1842744"/>
            <a:ext cx="267634" cy="287034"/>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GB" dirty="0"/>
              <a:t>e</a:t>
            </a:r>
          </a:p>
        </p:txBody>
      </p:sp>
      <p:sp>
        <p:nvSpPr>
          <p:cNvPr id="25" name="Rectangle 24"/>
          <p:cNvSpPr/>
          <p:nvPr/>
        </p:nvSpPr>
        <p:spPr>
          <a:xfrm>
            <a:off x="1921371" y="1048887"/>
            <a:ext cx="267634" cy="287034"/>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GB" dirty="0"/>
              <a:t>b</a:t>
            </a:r>
          </a:p>
        </p:txBody>
      </p:sp>
      <p:sp>
        <p:nvSpPr>
          <p:cNvPr id="26" name="Rectangle 25"/>
          <p:cNvSpPr/>
          <p:nvPr/>
        </p:nvSpPr>
        <p:spPr>
          <a:xfrm>
            <a:off x="1930896" y="1420373"/>
            <a:ext cx="267634" cy="287034"/>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GB" dirty="0"/>
              <a:t>d</a:t>
            </a:r>
          </a:p>
        </p:txBody>
      </p:sp>
      <p:sp>
        <p:nvSpPr>
          <p:cNvPr id="27" name="Rectangle 26"/>
          <p:cNvSpPr/>
          <p:nvPr/>
        </p:nvSpPr>
        <p:spPr>
          <a:xfrm>
            <a:off x="1930896" y="1812182"/>
            <a:ext cx="267634" cy="287034"/>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GB" dirty="0"/>
              <a:t>f</a:t>
            </a:r>
          </a:p>
        </p:txBody>
      </p:sp>
      <p:sp>
        <p:nvSpPr>
          <p:cNvPr id="28" name="Rectangle 27"/>
          <p:cNvSpPr/>
          <p:nvPr/>
        </p:nvSpPr>
        <p:spPr>
          <a:xfrm>
            <a:off x="139225" y="2463358"/>
            <a:ext cx="267634" cy="287034"/>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GB" dirty="0"/>
              <a:t>a</a:t>
            </a:r>
          </a:p>
        </p:txBody>
      </p:sp>
      <p:sp>
        <p:nvSpPr>
          <p:cNvPr id="29" name="Rectangle 28"/>
          <p:cNvSpPr/>
          <p:nvPr/>
        </p:nvSpPr>
        <p:spPr>
          <a:xfrm>
            <a:off x="139225" y="2895406"/>
            <a:ext cx="267634" cy="287034"/>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GB" dirty="0"/>
              <a:t>c</a:t>
            </a:r>
          </a:p>
        </p:txBody>
      </p:sp>
      <p:sp>
        <p:nvSpPr>
          <p:cNvPr id="30" name="Rectangle 29"/>
          <p:cNvSpPr/>
          <p:nvPr/>
        </p:nvSpPr>
        <p:spPr>
          <a:xfrm>
            <a:off x="1930896" y="2533597"/>
            <a:ext cx="267634" cy="287034"/>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GB" dirty="0"/>
              <a:t>b</a:t>
            </a:r>
          </a:p>
        </p:txBody>
      </p:sp>
      <p:sp>
        <p:nvSpPr>
          <p:cNvPr id="31" name="Rectangle 30"/>
          <p:cNvSpPr/>
          <p:nvPr/>
        </p:nvSpPr>
        <p:spPr>
          <a:xfrm>
            <a:off x="1940421" y="2905083"/>
            <a:ext cx="267634" cy="287034"/>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GB" dirty="0"/>
              <a:t>d</a:t>
            </a:r>
          </a:p>
        </p:txBody>
      </p:sp>
      <p:sp>
        <p:nvSpPr>
          <p:cNvPr id="32" name="Rectangle 31"/>
          <p:cNvSpPr/>
          <p:nvPr/>
        </p:nvSpPr>
        <p:spPr>
          <a:xfrm>
            <a:off x="126682" y="3702833"/>
            <a:ext cx="267634" cy="287034"/>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GB" dirty="0"/>
              <a:t>a</a:t>
            </a:r>
          </a:p>
        </p:txBody>
      </p:sp>
      <p:sp>
        <p:nvSpPr>
          <p:cNvPr id="33" name="Rectangle 32"/>
          <p:cNvSpPr/>
          <p:nvPr/>
        </p:nvSpPr>
        <p:spPr>
          <a:xfrm>
            <a:off x="126682" y="4098699"/>
            <a:ext cx="267634" cy="287034"/>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GB" dirty="0"/>
              <a:t>c</a:t>
            </a:r>
          </a:p>
        </p:txBody>
      </p:sp>
      <p:sp>
        <p:nvSpPr>
          <p:cNvPr id="34" name="Rectangle 33"/>
          <p:cNvSpPr/>
          <p:nvPr/>
        </p:nvSpPr>
        <p:spPr>
          <a:xfrm>
            <a:off x="126682" y="4462947"/>
            <a:ext cx="267634" cy="287034"/>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GB" dirty="0"/>
              <a:t>e</a:t>
            </a:r>
          </a:p>
        </p:txBody>
      </p:sp>
      <p:sp>
        <p:nvSpPr>
          <p:cNvPr id="35" name="Rectangle 34"/>
          <p:cNvSpPr/>
          <p:nvPr/>
        </p:nvSpPr>
        <p:spPr>
          <a:xfrm>
            <a:off x="1993871" y="3724082"/>
            <a:ext cx="267634" cy="287034"/>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GB" dirty="0"/>
              <a:t>b</a:t>
            </a:r>
          </a:p>
        </p:txBody>
      </p:sp>
      <p:sp>
        <p:nvSpPr>
          <p:cNvPr id="36" name="Rectangle 35"/>
          <p:cNvSpPr/>
          <p:nvPr/>
        </p:nvSpPr>
        <p:spPr>
          <a:xfrm>
            <a:off x="1996377" y="4100270"/>
            <a:ext cx="267634" cy="287034"/>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GB" dirty="0"/>
              <a:t>d</a:t>
            </a:r>
          </a:p>
        </p:txBody>
      </p:sp>
      <p:sp>
        <p:nvSpPr>
          <p:cNvPr id="37" name="Rectangle 36"/>
          <p:cNvSpPr/>
          <p:nvPr/>
        </p:nvSpPr>
        <p:spPr>
          <a:xfrm>
            <a:off x="2745709" y="4502076"/>
            <a:ext cx="267634" cy="287034"/>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GB" dirty="0"/>
              <a:t>f</a:t>
            </a:r>
          </a:p>
        </p:txBody>
      </p:sp>
      <p:sp>
        <p:nvSpPr>
          <p:cNvPr id="47" name="Rectangle 46"/>
          <p:cNvSpPr/>
          <p:nvPr/>
        </p:nvSpPr>
        <p:spPr>
          <a:xfrm>
            <a:off x="910203" y="943465"/>
            <a:ext cx="655190" cy="389024"/>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sp>
        <p:nvSpPr>
          <p:cNvPr id="48" name="Rectangle 47"/>
          <p:cNvSpPr/>
          <p:nvPr/>
        </p:nvSpPr>
        <p:spPr>
          <a:xfrm>
            <a:off x="2749966" y="974080"/>
            <a:ext cx="655190" cy="389024"/>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sp>
        <p:nvSpPr>
          <p:cNvPr id="49" name="Rectangle 48"/>
          <p:cNvSpPr/>
          <p:nvPr/>
        </p:nvSpPr>
        <p:spPr>
          <a:xfrm>
            <a:off x="985701" y="1345316"/>
            <a:ext cx="655190" cy="389024"/>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sp>
        <p:nvSpPr>
          <p:cNvPr id="50" name="Rectangle 49"/>
          <p:cNvSpPr/>
          <p:nvPr/>
        </p:nvSpPr>
        <p:spPr>
          <a:xfrm>
            <a:off x="2794896" y="1345316"/>
            <a:ext cx="655190" cy="389024"/>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sp>
        <p:nvSpPr>
          <p:cNvPr id="51" name="Rectangle 50"/>
          <p:cNvSpPr/>
          <p:nvPr/>
        </p:nvSpPr>
        <p:spPr>
          <a:xfrm>
            <a:off x="1040064" y="1761187"/>
            <a:ext cx="655190" cy="389024"/>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sp>
        <p:nvSpPr>
          <p:cNvPr id="52" name="Rectangle 51"/>
          <p:cNvSpPr/>
          <p:nvPr/>
        </p:nvSpPr>
        <p:spPr>
          <a:xfrm>
            <a:off x="2907098" y="1750140"/>
            <a:ext cx="655190" cy="389024"/>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sp>
        <p:nvSpPr>
          <p:cNvPr id="53" name="Rectangle 52"/>
          <p:cNvSpPr/>
          <p:nvPr/>
        </p:nvSpPr>
        <p:spPr>
          <a:xfrm>
            <a:off x="1057263" y="2410093"/>
            <a:ext cx="655190" cy="389024"/>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sp>
        <p:nvSpPr>
          <p:cNvPr id="54" name="Rectangle 53"/>
          <p:cNvSpPr/>
          <p:nvPr/>
        </p:nvSpPr>
        <p:spPr>
          <a:xfrm>
            <a:off x="1047256" y="2802401"/>
            <a:ext cx="655190" cy="389024"/>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sp>
        <p:nvSpPr>
          <p:cNvPr id="55" name="Rectangle 54"/>
          <p:cNvSpPr/>
          <p:nvPr/>
        </p:nvSpPr>
        <p:spPr>
          <a:xfrm>
            <a:off x="2896544" y="2410093"/>
            <a:ext cx="655190" cy="389024"/>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sp>
        <p:nvSpPr>
          <p:cNvPr id="56" name="Rectangle 55"/>
          <p:cNvSpPr/>
          <p:nvPr/>
        </p:nvSpPr>
        <p:spPr>
          <a:xfrm>
            <a:off x="2896544" y="2791410"/>
            <a:ext cx="655190" cy="389024"/>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sp>
        <p:nvSpPr>
          <p:cNvPr id="57" name="Rectangle 56"/>
          <p:cNvSpPr/>
          <p:nvPr/>
        </p:nvSpPr>
        <p:spPr>
          <a:xfrm>
            <a:off x="1422977" y="3676599"/>
            <a:ext cx="527749" cy="389024"/>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sp>
        <p:nvSpPr>
          <p:cNvPr id="58" name="Rectangle 57"/>
          <p:cNvSpPr/>
          <p:nvPr/>
        </p:nvSpPr>
        <p:spPr>
          <a:xfrm>
            <a:off x="1430437" y="4073923"/>
            <a:ext cx="527749" cy="389024"/>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sp>
        <p:nvSpPr>
          <p:cNvPr id="59" name="Rectangle 58"/>
          <p:cNvSpPr/>
          <p:nvPr/>
        </p:nvSpPr>
        <p:spPr>
          <a:xfrm>
            <a:off x="1731140" y="4457530"/>
            <a:ext cx="527749" cy="389024"/>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sp>
        <p:nvSpPr>
          <p:cNvPr id="60" name="Rectangle 59"/>
          <p:cNvSpPr/>
          <p:nvPr/>
        </p:nvSpPr>
        <p:spPr>
          <a:xfrm>
            <a:off x="3441728" y="3675902"/>
            <a:ext cx="527749" cy="389024"/>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sp>
        <p:nvSpPr>
          <p:cNvPr id="61" name="Rectangle 60"/>
          <p:cNvSpPr/>
          <p:nvPr/>
        </p:nvSpPr>
        <p:spPr>
          <a:xfrm>
            <a:off x="3453759" y="4064926"/>
            <a:ext cx="527749" cy="389024"/>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sp>
        <p:nvSpPr>
          <p:cNvPr id="62" name="Rectangle 61"/>
          <p:cNvSpPr/>
          <p:nvPr/>
        </p:nvSpPr>
        <p:spPr>
          <a:xfrm>
            <a:off x="4480376" y="4458157"/>
            <a:ext cx="527749" cy="389024"/>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sp>
        <p:nvSpPr>
          <p:cNvPr id="41" name="Rectangle 40"/>
          <p:cNvSpPr/>
          <p:nvPr/>
        </p:nvSpPr>
        <p:spPr>
          <a:xfrm>
            <a:off x="126682" y="4882256"/>
            <a:ext cx="267634" cy="287034"/>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GB" dirty="0"/>
              <a:t>g</a:t>
            </a:r>
          </a:p>
        </p:txBody>
      </p:sp>
      <p:sp>
        <p:nvSpPr>
          <p:cNvPr id="42" name="Rectangle 41"/>
          <p:cNvSpPr/>
          <p:nvPr/>
        </p:nvSpPr>
        <p:spPr>
          <a:xfrm>
            <a:off x="2611892" y="4882256"/>
            <a:ext cx="267634" cy="287034"/>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GB" dirty="0"/>
              <a:t>h</a:t>
            </a:r>
          </a:p>
        </p:txBody>
      </p:sp>
      <p:sp>
        <p:nvSpPr>
          <p:cNvPr id="43" name="Rectangle 42"/>
          <p:cNvSpPr/>
          <p:nvPr/>
        </p:nvSpPr>
        <p:spPr>
          <a:xfrm>
            <a:off x="126682" y="5483035"/>
            <a:ext cx="267634" cy="287034"/>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GB" dirty="0"/>
              <a:t>4</a:t>
            </a:r>
          </a:p>
        </p:txBody>
      </p:sp>
      <p:sp>
        <p:nvSpPr>
          <p:cNvPr id="44" name="Rectangle 43"/>
          <p:cNvSpPr/>
          <p:nvPr/>
        </p:nvSpPr>
        <p:spPr>
          <a:xfrm>
            <a:off x="4786120" y="5094800"/>
            <a:ext cx="267634" cy="287034"/>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GB" dirty="0">
                <a:latin typeface="Wingdings" panose="05000000000000000000" pitchFamily="2" charset="2"/>
              </a:rPr>
              <a:t>N</a:t>
            </a:r>
          </a:p>
        </p:txBody>
      </p:sp>
      <mc:AlternateContent xmlns:mc="http://schemas.openxmlformats.org/markup-compatibility/2006" xmlns:a14="http://schemas.microsoft.com/office/drawing/2010/main">
        <mc:Choice Requires="a14">
          <p:sp>
            <p:nvSpPr>
              <p:cNvPr id="5" name="TextBox 4"/>
              <p:cNvSpPr txBox="1"/>
              <p:nvPr/>
            </p:nvSpPr>
            <p:spPr>
              <a:xfrm>
                <a:off x="4988028" y="5063126"/>
                <a:ext cx="4134731" cy="1754519"/>
              </a:xfrm>
              <a:prstGeom prst="rect">
                <a:avLst/>
              </a:prstGeom>
              <a:noFill/>
            </p:spPr>
            <p:txBody>
              <a:bodyPr wrap="square" rtlCol="0">
                <a:spAutoFit/>
              </a:bodyPr>
              <a:lstStyle/>
              <a:p>
                <a:r>
                  <a:rPr lang="en-GB" dirty="0"/>
                  <a:t>Simplify:</a:t>
                </a:r>
              </a:p>
              <a:p>
                <a:pPr/>
                <a14:m>
                  <m:oMathPara xmlns:m="http://schemas.openxmlformats.org/officeDocument/2006/math">
                    <m:oMathParaPr>
                      <m:jc m:val="centerGroup"/>
                    </m:oMathParaPr>
                    <m:oMath xmlns:m="http://schemas.openxmlformats.org/officeDocument/2006/math">
                      <m:f>
                        <m:fPr>
                          <m:ctrlPr>
                            <a:rPr lang="en-GB" b="0" i="1" smtClean="0">
                              <a:latin typeface="Cambria Math" panose="02040503050406030204" pitchFamily="18" charset="0"/>
                            </a:rPr>
                          </m:ctrlPr>
                        </m:fPr>
                        <m:num>
                          <m:r>
                            <a:rPr lang="en-GB" b="0" i="1" smtClean="0">
                              <a:latin typeface="Cambria Math" panose="02040503050406030204" pitchFamily="18" charset="0"/>
                            </a:rPr>
                            <m:t>3</m:t>
                          </m:r>
                        </m:num>
                        <m:den>
                          <m:r>
                            <a:rPr lang="en-GB" b="0" i="1" smtClean="0">
                              <a:latin typeface="Cambria Math" panose="02040503050406030204" pitchFamily="18" charset="0"/>
                            </a:rPr>
                            <m:t>4</m:t>
                          </m:r>
                        </m:den>
                      </m:f>
                      <m:r>
                        <a:rPr lang="en-GB" b="0" i="1" smtClean="0">
                          <a:latin typeface="Cambria Math" panose="02040503050406030204" pitchFamily="18" charset="0"/>
                        </a:rPr>
                        <m:t>×</m:t>
                      </m:r>
                      <m:f>
                        <m:fPr>
                          <m:ctrlPr>
                            <a:rPr lang="en-GB" b="0" i="1" smtClean="0">
                              <a:latin typeface="Cambria Math" panose="02040503050406030204" pitchFamily="18" charset="0"/>
                            </a:rPr>
                          </m:ctrlPr>
                        </m:fPr>
                        <m:num>
                          <m:r>
                            <a:rPr lang="en-GB" b="0" i="1" smtClean="0">
                              <a:latin typeface="Cambria Math" panose="02040503050406030204" pitchFamily="18" charset="0"/>
                            </a:rPr>
                            <m:t>5</m:t>
                          </m:r>
                        </m:num>
                        <m:den>
                          <m:r>
                            <a:rPr lang="en-GB" b="0" i="1" smtClean="0">
                              <a:latin typeface="Cambria Math" panose="02040503050406030204" pitchFamily="18" charset="0"/>
                            </a:rPr>
                            <m:t>4</m:t>
                          </m:r>
                        </m:den>
                      </m:f>
                      <m:r>
                        <a:rPr lang="en-GB" b="0" i="1" smtClean="0">
                          <a:latin typeface="Cambria Math" panose="02040503050406030204" pitchFamily="18" charset="0"/>
                        </a:rPr>
                        <m:t>×</m:t>
                      </m:r>
                      <m:f>
                        <m:fPr>
                          <m:ctrlPr>
                            <a:rPr lang="en-GB" b="0" i="1" smtClean="0">
                              <a:latin typeface="Cambria Math" panose="02040503050406030204" pitchFamily="18" charset="0"/>
                            </a:rPr>
                          </m:ctrlPr>
                        </m:fPr>
                        <m:num>
                          <m:r>
                            <a:rPr lang="en-GB" b="0" i="1" smtClean="0">
                              <a:latin typeface="Cambria Math" panose="02040503050406030204" pitchFamily="18" charset="0"/>
                            </a:rPr>
                            <m:t>4</m:t>
                          </m:r>
                        </m:num>
                        <m:den>
                          <m:r>
                            <a:rPr lang="en-GB" b="0" i="1" smtClean="0">
                              <a:latin typeface="Cambria Math" panose="02040503050406030204" pitchFamily="18" charset="0"/>
                            </a:rPr>
                            <m:t>5</m:t>
                          </m:r>
                        </m:den>
                      </m:f>
                      <m:r>
                        <a:rPr lang="en-GB" b="0" i="1" smtClean="0">
                          <a:latin typeface="Cambria Math" panose="02040503050406030204" pitchFamily="18" charset="0"/>
                        </a:rPr>
                        <m:t>×</m:t>
                      </m:r>
                      <m:f>
                        <m:fPr>
                          <m:ctrlPr>
                            <a:rPr lang="en-GB" b="0" i="1" smtClean="0">
                              <a:latin typeface="Cambria Math" panose="02040503050406030204" pitchFamily="18" charset="0"/>
                            </a:rPr>
                          </m:ctrlPr>
                        </m:fPr>
                        <m:num>
                          <m:r>
                            <a:rPr lang="en-GB" b="0" i="1" smtClean="0">
                              <a:latin typeface="Cambria Math" panose="02040503050406030204" pitchFamily="18" charset="0"/>
                            </a:rPr>
                            <m:t>6</m:t>
                          </m:r>
                        </m:num>
                        <m:den>
                          <m:r>
                            <a:rPr lang="en-GB" b="0" i="1" smtClean="0">
                              <a:latin typeface="Cambria Math" panose="02040503050406030204" pitchFamily="18" charset="0"/>
                            </a:rPr>
                            <m:t>5</m:t>
                          </m:r>
                        </m:den>
                      </m:f>
                      <m:r>
                        <a:rPr lang="en-GB" b="0" i="1" smtClean="0">
                          <a:latin typeface="Cambria Math" panose="02040503050406030204" pitchFamily="18" charset="0"/>
                        </a:rPr>
                        <m:t>×</m:t>
                      </m:r>
                      <m:f>
                        <m:fPr>
                          <m:ctrlPr>
                            <a:rPr lang="en-GB" b="0" i="1" smtClean="0">
                              <a:latin typeface="Cambria Math" panose="02040503050406030204" pitchFamily="18" charset="0"/>
                            </a:rPr>
                          </m:ctrlPr>
                        </m:fPr>
                        <m:num>
                          <m:r>
                            <a:rPr lang="en-GB" b="0" i="1" smtClean="0">
                              <a:latin typeface="Cambria Math" panose="02040503050406030204" pitchFamily="18" charset="0"/>
                            </a:rPr>
                            <m:t>5</m:t>
                          </m:r>
                        </m:num>
                        <m:den>
                          <m:r>
                            <a:rPr lang="en-GB" b="0" i="1" smtClean="0">
                              <a:latin typeface="Cambria Math" panose="02040503050406030204" pitchFamily="18" charset="0"/>
                            </a:rPr>
                            <m:t>6</m:t>
                          </m:r>
                        </m:den>
                      </m:f>
                      <m:r>
                        <a:rPr lang="en-GB" b="0" i="1" smtClean="0">
                          <a:latin typeface="Cambria Math" panose="02040503050406030204" pitchFamily="18" charset="0"/>
                        </a:rPr>
                        <m:t>×</m:t>
                      </m:r>
                      <m:f>
                        <m:fPr>
                          <m:ctrlPr>
                            <a:rPr lang="en-GB" b="0" i="1" smtClean="0">
                              <a:latin typeface="Cambria Math" panose="02040503050406030204" pitchFamily="18" charset="0"/>
                            </a:rPr>
                          </m:ctrlPr>
                        </m:fPr>
                        <m:num>
                          <m:r>
                            <a:rPr lang="en-GB" b="0" i="1" smtClean="0">
                              <a:latin typeface="Cambria Math" panose="02040503050406030204" pitchFamily="18" charset="0"/>
                            </a:rPr>
                            <m:t>7</m:t>
                          </m:r>
                        </m:num>
                        <m:den>
                          <m:r>
                            <a:rPr lang="en-GB" b="0" i="1" smtClean="0">
                              <a:latin typeface="Cambria Math" panose="02040503050406030204" pitchFamily="18" charset="0"/>
                            </a:rPr>
                            <m:t>6</m:t>
                          </m:r>
                        </m:den>
                      </m:f>
                      <m:r>
                        <a:rPr lang="en-GB" b="0" i="1" smtClean="0">
                          <a:latin typeface="Cambria Math" panose="02040503050406030204" pitchFamily="18" charset="0"/>
                        </a:rPr>
                        <m:t>…×</m:t>
                      </m:r>
                      <m:f>
                        <m:fPr>
                          <m:ctrlPr>
                            <a:rPr lang="en-GB" b="0" i="1" smtClean="0">
                              <a:latin typeface="Cambria Math" panose="02040503050406030204" pitchFamily="18" charset="0"/>
                            </a:rPr>
                          </m:ctrlPr>
                        </m:fPr>
                        <m:num>
                          <m:r>
                            <a:rPr lang="en-GB" b="0" i="1" smtClean="0">
                              <a:latin typeface="Cambria Math" panose="02040503050406030204" pitchFamily="18" charset="0"/>
                            </a:rPr>
                            <m:t>𝑛</m:t>
                          </m:r>
                          <m:r>
                            <a:rPr lang="en-GB" b="0" i="1" smtClean="0">
                              <a:latin typeface="Cambria Math" panose="02040503050406030204" pitchFamily="18" charset="0"/>
                            </a:rPr>
                            <m:t>−1</m:t>
                          </m:r>
                        </m:num>
                        <m:den>
                          <m:r>
                            <a:rPr lang="en-GB" b="0" i="1" smtClean="0">
                              <a:latin typeface="Cambria Math" panose="02040503050406030204" pitchFamily="18" charset="0"/>
                            </a:rPr>
                            <m:t>𝑛</m:t>
                          </m:r>
                        </m:den>
                      </m:f>
                      <m:r>
                        <a:rPr lang="en-GB" b="0" i="1" smtClean="0">
                          <a:latin typeface="Cambria Math" panose="02040503050406030204" pitchFamily="18" charset="0"/>
                        </a:rPr>
                        <m:t>×</m:t>
                      </m:r>
                      <m:f>
                        <m:fPr>
                          <m:ctrlPr>
                            <a:rPr lang="en-GB" b="0" i="1" smtClean="0">
                              <a:latin typeface="Cambria Math" panose="02040503050406030204" pitchFamily="18" charset="0"/>
                            </a:rPr>
                          </m:ctrlPr>
                        </m:fPr>
                        <m:num>
                          <m:r>
                            <a:rPr lang="en-GB" b="0" i="1" smtClean="0">
                              <a:latin typeface="Cambria Math" panose="02040503050406030204" pitchFamily="18" charset="0"/>
                            </a:rPr>
                            <m:t>𝑛</m:t>
                          </m:r>
                          <m:r>
                            <a:rPr lang="en-GB" b="0" i="1" smtClean="0">
                              <a:latin typeface="Cambria Math" panose="02040503050406030204" pitchFamily="18" charset="0"/>
                            </a:rPr>
                            <m:t>+1</m:t>
                          </m:r>
                        </m:num>
                        <m:den>
                          <m:r>
                            <a:rPr lang="en-GB" b="0" i="1" smtClean="0">
                              <a:latin typeface="Cambria Math" panose="02040503050406030204" pitchFamily="18" charset="0"/>
                            </a:rPr>
                            <m:t>𝑛</m:t>
                          </m:r>
                        </m:den>
                      </m:f>
                    </m:oMath>
                  </m:oMathPara>
                </a14:m>
                <a:endParaRPr lang="en-GB" dirty="0"/>
              </a:p>
              <a:p>
                <a:r>
                  <a:rPr lang="en-GB" sz="1600" b="1" dirty="0"/>
                  <a:t>After the first fraction, each pair of fractions cancel. This leaves just the first and last fraction, giving </a:t>
                </a:r>
                <a14:m>
                  <m:oMath xmlns:m="http://schemas.openxmlformats.org/officeDocument/2006/math">
                    <m:f>
                      <m:fPr>
                        <m:ctrlPr>
                          <a:rPr lang="en-GB" sz="1600" b="1" i="1" smtClean="0">
                            <a:latin typeface="Cambria Math" panose="02040503050406030204" pitchFamily="18" charset="0"/>
                          </a:rPr>
                        </m:ctrlPr>
                      </m:fPr>
                      <m:num>
                        <m:r>
                          <a:rPr lang="en-GB" sz="1600" b="1" i="1" smtClean="0">
                            <a:latin typeface="Cambria Math"/>
                          </a:rPr>
                          <m:t>𝟑</m:t>
                        </m:r>
                        <m:d>
                          <m:dPr>
                            <m:ctrlPr>
                              <a:rPr lang="en-GB" sz="1600" b="1" i="1" smtClean="0">
                                <a:latin typeface="Cambria Math" panose="02040503050406030204" pitchFamily="18" charset="0"/>
                              </a:rPr>
                            </m:ctrlPr>
                          </m:dPr>
                          <m:e>
                            <m:r>
                              <a:rPr lang="en-GB" sz="1600" b="1" i="1" smtClean="0">
                                <a:latin typeface="Cambria Math"/>
                              </a:rPr>
                              <m:t>𝒏</m:t>
                            </m:r>
                            <m:r>
                              <a:rPr lang="en-GB" sz="1600" b="1" i="1" smtClean="0">
                                <a:latin typeface="Cambria Math"/>
                              </a:rPr>
                              <m:t>+</m:t>
                            </m:r>
                            <m:r>
                              <a:rPr lang="en-GB" sz="1600" b="1" i="1" smtClean="0">
                                <a:latin typeface="Cambria Math"/>
                              </a:rPr>
                              <m:t>𝟏</m:t>
                            </m:r>
                          </m:e>
                        </m:d>
                      </m:num>
                      <m:den>
                        <m:r>
                          <a:rPr lang="en-GB" sz="1600" b="1" i="1" smtClean="0">
                            <a:latin typeface="Cambria Math"/>
                          </a:rPr>
                          <m:t>𝟒</m:t>
                        </m:r>
                        <m:r>
                          <a:rPr lang="en-GB" sz="1600" b="1" i="1" smtClean="0">
                            <a:latin typeface="Cambria Math"/>
                          </a:rPr>
                          <m:t>𝒏</m:t>
                        </m:r>
                      </m:den>
                    </m:f>
                  </m:oMath>
                </a14:m>
                <a:endParaRPr lang="en-GB" b="1" dirty="0"/>
              </a:p>
            </p:txBody>
          </p:sp>
        </mc:Choice>
        <mc:Fallback xmlns="">
          <p:sp>
            <p:nvSpPr>
              <p:cNvPr id="5" name="TextBox 4"/>
              <p:cNvSpPr txBox="1">
                <a:spLocks noRot="1" noChangeAspect="1" noMove="1" noResize="1" noEditPoints="1" noAdjustHandles="1" noChangeArrowheads="1" noChangeShapeType="1" noTextEdit="1"/>
              </p:cNvSpPr>
              <p:nvPr/>
            </p:nvSpPr>
            <p:spPr>
              <a:xfrm>
                <a:off x="4988028" y="5063126"/>
                <a:ext cx="4134731" cy="1754519"/>
              </a:xfrm>
              <a:prstGeom prst="rect">
                <a:avLst/>
              </a:prstGeom>
              <a:blipFill rotWithShape="1">
                <a:blip r:embed="rId4"/>
                <a:stretch>
                  <a:fillRect l="-1178" t="-1742" b="-1045"/>
                </a:stretch>
              </a:blipFill>
            </p:spPr>
            <p:txBody>
              <a:bodyPr/>
              <a:lstStyle/>
              <a:p>
                <a:r>
                  <a:rPr lang="en-GB">
                    <a:noFill/>
                  </a:rPr>
                  <a:t> </a:t>
                </a:r>
              </a:p>
            </p:txBody>
          </p:sp>
        </mc:Fallback>
      </mc:AlternateContent>
      <p:sp>
        <p:nvSpPr>
          <p:cNvPr id="46" name="Rectangle 45"/>
          <p:cNvSpPr/>
          <p:nvPr/>
        </p:nvSpPr>
        <p:spPr>
          <a:xfrm>
            <a:off x="4604678" y="775760"/>
            <a:ext cx="267634" cy="287034"/>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GB" dirty="0"/>
              <a:t>5</a:t>
            </a:r>
          </a:p>
        </p:txBody>
      </p:sp>
      <mc:AlternateContent xmlns:mc="http://schemas.openxmlformats.org/markup-compatibility/2006" xmlns:a14="http://schemas.microsoft.com/office/drawing/2010/main">
        <mc:Choice Requires="a14">
          <p:sp>
            <p:nvSpPr>
              <p:cNvPr id="6" name="TextBox 5"/>
              <p:cNvSpPr txBox="1"/>
              <p:nvPr/>
            </p:nvSpPr>
            <p:spPr>
              <a:xfrm>
                <a:off x="4849599" y="761853"/>
                <a:ext cx="4274304" cy="4026102"/>
              </a:xfrm>
              <a:prstGeom prst="rect">
                <a:avLst/>
              </a:prstGeom>
              <a:noFill/>
            </p:spPr>
            <p:txBody>
              <a:bodyPr wrap="square" rtlCol="0">
                <a:spAutoFit/>
              </a:bodyPr>
              <a:lstStyle/>
              <a:p>
                <a:r>
                  <a:rPr lang="en-GB" sz="1600" dirty="0"/>
                  <a:t>Bob and Dave go to </a:t>
                </a:r>
                <a:r>
                  <a:rPr lang="en-GB" sz="1600" dirty="0" err="1"/>
                  <a:t>PizzaScoff</a:t>
                </a:r>
                <a:r>
                  <a:rPr lang="en-GB" sz="1600" dirty="0"/>
                  <a:t>. Starting with 35 pizzas, Bob eats </a:t>
                </a:r>
                <a14:m>
                  <m:oMath xmlns:m="http://schemas.openxmlformats.org/officeDocument/2006/math">
                    <m:r>
                      <a:rPr lang="en-GB" sz="1600" b="0" i="1" smtClean="0">
                        <a:latin typeface="Cambria Math"/>
                      </a:rPr>
                      <m:t>6</m:t>
                    </m:r>
                    <m:f>
                      <m:fPr>
                        <m:ctrlPr>
                          <a:rPr lang="en-GB" sz="1600" b="0" i="1" smtClean="0">
                            <a:latin typeface="Cambria Math" panose="02040503050406030204" pitchFamily="18" charset="0"/>
                          </a:rPr>
                        </m:ctrlPr>
                      </m:fPr>
                      <m:num>
                        <m:r>
                          <a:rPr lang="en-GB" sz="1600" b="0" i="1" smtClean="0">
                            <a:latin typeface="Cambria Math"/>
                          </a:rPr>
                          <m:t>4</m:t>
                        </m:r>
                      </m:num>
                      <m:den>
                        <m:r>
                          <a:rPr lang="en-GB" sz="1600" b="0" i="1" smtClean="0">
                            <a:latin typeface="Cambria Math"/>
                          </a:rPr>
                          <m:t>5</m:t>
                        </m:r>
                      </m:den>
                    </m:f>
                  </m:oMath>
                </a14:m>
                <a:r>
                  <a:rPr lang="en-GB" sz="1600" dirty="0"/>
                  <a:t> pizzas and Dave eats </a:t>
                </a:r>
                <a14:m>
                  <m:oMath xmlns:m="http://schemas.openxmlformats.org/officeDocument/2006/math">
                    <m:r>
                      <a:rPr lang="en-GB" sz="1600" b="0" i="1" smtClean="0">
                        <a:latin typeface="Cambria Math"/>
                      </a:rPr>
                      <m:t>8</m:t>
                    </m:r>
                    <m:f>
                      <m:fPr>
                        <m:ctrlPr>
                          <a:rPr lang="en-GB" sz="1600" b="0" i="1" smtClean="0">
                            <a:latin typeface="Cambria Math" panose="02040503050406030204" pitchFamily="18" charset="0"/>
                          </a:rPr>
                        </m:ctrlPr>
                      </m:fPr>
                      <m:num>
                        <m:r>
                          <a:rPr lang="en-GB" sz="1600" b="0" i="1" smtClean="0">
                            <a:latin typeface="Cambria Math"/>
                          </a:rPr>
                          <m:t>1</m:t>
                        </m:r>
                      </m:num>
                      <m:den>
                        <m:r>
                          <a:rPr lang="en-GB" sz="1600" b="0" i="1" smtClean="0">
                            <a:latin typeface="Cambria Math"/>
                          </a:rPr>
                          <m:t>3</m:t>
                        </m:r>
                      </m:den>
                    </m:f>
                  </m:oMath>
                </a14:m>
                <a:r>
                  <a:rPr lang="en-GB" sz="1600" dirty="0"/>
                  <a:t> pizzas. How many are left? </a:t>
                </a:r>
                <a14:m>
                  <m:oMath xmlns:m="http://schemas.openxmlformats.org/officeDocument/2006/math">
                    <m:r>
                      <a:rPr lang="en-GB" sz="1600" b="1" i="1" smtClean="0">
                        <a:latin typeface="Cambria Math"/>
                      </a:rPr>
                      <m:t>𝟏𝟗</m:t>
                    </m:r>
                    <m:f>
                      <m:fPr>
                        <m:ctrlPr>
                          <a:rPr lang="en-GB" sz="1600" b="1" i="1" smtClean="0">
                            <a:latin typeface="Cambria Math" panose="02040503050406030204" pitchFamily="18" charset="0"/>
                          </a:rPr>
                        </m:ctrlPr>
                      </m:fPr>
                      <m:num>
                        <m:r>
                          <a:rPr lang="en-GB" sz="1600" b="1" i="1" smtClean="0">
                            <a:latin typeface="Cambria Math"/>
                          </a:rPr>
                          <m:t>𝟏𝟑</m:t>
                        </m:r>
                      </m:num>
                      <m:den>
                        <m:r>
                          <a:rPr lang="en-GB" sz="1600" b="1" i="1" smtClean="0">
                            <a:latin typeface="Cambria Math"/>
                          </a:rPr>
                          <m:t>𝟏𝟓</m:t>
                        </m:r>
                      </m:den>
                    </m:f>
                  </m:oMath>
                </a14:m>
                <a:endParaRPr lang="en-GB" sz="1600" b="1" dirty="0"/>
              </a:p>
              <a:p>
                <a:endParaRPr lang="en-GB" sz="1600" b="1" dirty="0"/>
              </a:p>
              <a:p>
                <a:r>
                  <a:rPr lang="en-GB" sz="1600" dirty="0"/>
                  <a:t>The perimeter of a rectangle is 20. If its width is </a:t>
                </a:r>
                <a14:m>
                  <m:oMath xmlns:m="http://schemas.openxmlformats.org/officeDocument/2006/math">
                    <m:r>
                      <a:rPr lang="en-GB" sz="1600" b="0" i="1" smtClean="0">
                        <a:latin typeface="Cambria Math"/>
                      </a:rPr>
                      <m:t>3</m:t>
                    </m:r>
                    <m:f>
                      <m:fPr>
                        <m:ctrlPr>
                          <a:rPr lang="en-GB" sz="1600" b="0" i="1" smtClean="0">
                            <a:latin typeface="Cambria Math" panose="02040503050406030204" pitchFamily="18" charset="0"/>
                          </a:rPr>
                        </m:ctrlPr>
                      </m:fPr>
                      <m:num>
                        <m:r>
                          <a:rPr lang="en-GB" sz="1600" b="0" i="1" smtClean="0">
                            <a:latin typeface="Cambria Math"/>
                          </a:rPr>
                          <m:t>3</m:t>
                        </m:r>
                      </m:num>
                      <m:den>
                        <m:r>
                          <a:rPr lang="en-GB" sz="1600" b="0" i="1" smtClean="0">
                            <a:latin typeface="Cambria Math"/>
                          </a:rPr>
                          <m:t>7</m:t>
                        </m:r>
                      </m:den>
                    </m:f>
                  </m:oMath>
                </a14:m>
                <a:r>
                  <a:rPr lang="en-GB" sz="1600" dirty="0"/>
                  <a:t>, what is its height?   </a:t>
                </a:r>
                <a14:m>
                  <m:oMath xmlns:m="http://schemas.openxmlformats.org/officeDocument/2006/math">
                    <m:r>
                      <a:rPr lang="en-GB" sz="1600" b="1" i="1" smtClean="0">
                        <a:latin typeface="Cambria Math"/>
                      </a:rPr>
                      <m:t>𝟔</m:t>
                    </m:r>
                    <m:f>
                      <m:fPr>
                        <m:ctrlPr>
                          <a:rPr lang="en-GB" sz="1600" b="1" i="1" smtClean="0">
                            <a:latin typeface="Cambria Math" panose="02040503050406030204" pitchFamily="18" charset="0"/>
                          </a:rPr>
                        </m:ctrlPr>
                      </m:fPr>
                      <m:num>
                        <m:r>
                          <a:rPr lang="en-GB" sz="1600" b="1" i="1" smtClean="0">
                            <a:latin typeface="Cambria Math"/>
                          </a:rPr>
                          <m:t>𝟒</m:t>
                        </m:r>
                      </m:num>
                      <m:den>
                        <m:r>
                          <a:rPr lang="en-GB" sz="1600" b="1" i="1" smtClean="0">
                            <a:latin typeface="Cambria Math"/>
                          </a:rPr>
                          <m:t>𝟕</m:t>
                        </m:r>
                      </m:den>
                    </m:f>
                  </m:oMath>
                </a14:m>
                <a:endParaRPr lang="en-GB" sz="1600" b="1" dirty="0"/>
              </a:p>
              <a:p>
                <a:endParaRPr lang="en-GB" sz="1600" b="1" dirty="0"/>
              </a:p>
              <a:p>
                <a:r>
                  <a:rPr lang="en-GB" sz="1600" dirty="0"/>
                  <a:t>         Calculate and simplify:</a:t>
                </a:r>
              </a:p>
              <a:p>
                <a:pPr/>
                <a14:m>
                  <m:oMathPara xmlns:m="http://schemas.openxmlformats.org/officeDocument/2006/math">
                    <m:oMathParaPr>
                      <m:jc m:val="centerGroup"/>
                    </m:oMathParaPr>
                    <m:oMath xmlns:m="http://schemas.openxmlformats.org/officeDocument/2006/math">
                      <m:f>
                        <m:fPr>
                          <m:ctrlPr>
                            <a:rPr lang="en-GB" sz="1600" i="1" smtClean="0">
                              <a:latin typeface="Cambria Math" panose="02040503050406030204" pitchFamily="18" charset="0"/>
                            </a:rPr>
                          </m:ctrlPr>
                        </m:fPr>
                        <m:num>
                          <m:r>
                            <a:rPr lang="en-GB" sz="1600" b="0" i="1" smtClean="0">
                              <a:latin typeface="Cambria Math"/>
                            </a:rPr>
                            <m:t>3</m:t>
                          </m:r>
                        </m:num>
                        <m:den>
                          <m:r>
                            <a:rPr lang="en-GB" sz="1600" b="0" i="1" smtClean="0">
                              <a:latin typeface="Cambria Math"/>
                            </a:rPr>
                            <m:t>4</m:t>
                          </m:r>
                        </m:den>
                      </m:f>
                      <m:r>
                        <a:rPr lang="en-GB" sz="1600" b="0" i="1" smtClean="0">
                          <a:latin typeface="Cambria Math"/>
                        </a:rPr>
                        <m:t>×</m:t>
                      </m:r>
                      <m:f>
                        <m:fPr>
                          <m:ctrlPr>
                            <a:rPr lang="en-GB" sz="1600" i="1" smtClean="0">
                              <a:latin typeface="Cambria Math" panose="02040503050406030204" pitchFamily="18" charset="0"/>
                            </a:rPr>
                          </m:ctrlPr>
                        </m:fPr>
                        <m:num>
                          <m:r>
                            <a:rPr lang="en-GB" sz="1600" b="0" i="1" smtClean="0">
                              <a:latin typeface="Cambria Math"/>
                            </a:rPr>
                            <m:t>16</m:t>
                          </m:r>
                        </m:num>
                        <m:den>
                          <m:r>
                            <a:rPr lang="en-GB" sz="1600" b="0" i="1" smtClean="0">
                              <a:latin typeface="Cambria Math"/>
                            </a:rPr>
                            <m:t>5</m:t>
                          </m:r>
                        </m:den>
                      </m:f>
                      <m:r>
                        <a:rPr lang="en-GB" sz="1600" b="0" i="1" smtClean="0">
                          <a:latin typeface="Cambria Math"/>
                        </a:rPr>
                        <m:t>×</m:t>
                      </m:r>
                      <m:f>
                        <m:fPr>
                          <m:ctrlPr>
                            <a:rPr lang="en-GB" sz="1600" i="1" smtClean="0">
                              <a:latin typeface="Cambria Math" panose="02040503050406030204" pitchFamily="18" charset="0"/>
                            </a:rPr>
                          </m:ctrlPr>
                        </m:fPr>
                        <m:num>
                          <m:r>
                            <a:rPr lang="en-GB" sz="1600" b="0" i="1" smtClean="0">
                              <a:latin typeface="Cambria Math"/>
                            </a:rPr>
                            <m:t>15</m:t>
                          </m:r>
                        </m:num>
                        <m:den>
                          <m:r>
                            <a:rPr lang="en-GB" sz="1600" b="0" i="1" smtClean="0">
                              <a:latin typeface="Cambria Math"/>
                            </a:rPr>
                            <m:t>9</m:t>
                          </m:r>
                        </m:den>
                      </m:f>
                      <m:r>
                        <a:rPr lang="en-GB" sz="1600" b="0" i="1" smtClean="0">
                          <a:latin typeface="Cambria Math"/>
                        </a:rPr>
                        <m:t>=</m:t>
                      </m:r>
                      <m:r>
                        <a:rPr lang="en-GB" sz="1600" b="1" i="1" smtClean="0">
                          <a:latin typeface="Cambria Math"/>
                        </a:rPr>
                        <m:t>𝟒</m:t>
                      </m:r>
                    </m:oMath>
                    <m:oMath xmlns:m="http://schemas.openxmlformats.org/officeDocument/2006/math">
                      <m:f>
                        <m:fPr>
                          <m:ctrlPr>
                            <a:rPr lang="en-GB" sz="1600" i="1" smtClean="0">
                              <a:latin typeface="Cambria Math" panose="02040503050406030204" pitchFamily="18" charset="0"/>
                            </a:rPr>
                          </m:ctrlPr>
                        </m:fPr>
                        <m:num>
                          <m:r>
                            <a:rPr lang="en-GB" sz="1600" b="0" i="1" smtClean="0">
                              <a:latin typeface="Cambria Math"/>
                            </a:rPr>
                            <m:t>1</m:t>
                          </m:r>
                        </m:num>
                        <m:den>
                          <m:r>
                            <a:rPr lang="en-GB" sz="1600" b="0" i="1" smtClean="0">
                              <a:latin typeface="Cambria Math"/>
                            </a:rPr>
                            <m:t>3</m:t>
                          </m:r>
                        </m:den>
                      </m:f>
                      <m:r>
                        <a:rPr lang="en-GB" sz="1600" b="0" i="1" smtClean="0">
                          <a:latin typeface="Cambria Math"/>
                        </a:rPr>
                        <m:t>×</m:t>
                      </m:r>
                      <m:f>
                        <m:fPr>
                          <m:ctrlPr>
                            <a:rPr lang="en-GB" sz="1600" i="1" smtClean="0">
                              <a:latin typeface="Cambria Math" panose="02040503050406030204" pitchFamily="18" charset="0"/>
                            </a:rPr>
                          </m:ctrlPr>
                        </m:fPr>
                        <m:num>
                          <m:r>
                            <a:rPr lang="en-GB" sz="1600" b="0" i="1" smtClean="0">
                              <a:latin typeface="Cambria Math"/>
                            </a:rPr>
                            <m:t>2</m:t>
                          </m:r>
                        </m:num>
                        <m:den>
                          <m:r>
                            <a:rPr lang="en-GB" sz="1600" b="0" i="1" smtClean="0">
                              <a:latin typeface="Cambria Math"/>
                            </a:rPr>
                            <m:t>4</m:t>
                          </m:r>
                        </m:den>
                      </m:f>
                      <m:r>
                        <a:rPr lang="en-GB" sz="1600" b="0" i="1" smtClean="0">
                          <a:latin typeface="Cambria Math"/>
                        </a:rPr>
                        <m:t>×</m:t>
                      </m:r>
                      <m:f>
                        <m:fPr>
                          <m:ctrlPr>
                            <a:rPr lang="en-GB" sz="1600" i="1" smtClean="0">
                              <a:latin typeface="Cambria Math" panose="02040503050406030204" pitchFamily="18" charset="0"/>
                            </a:rPr>
                          </m:ctrlPr>
                        </m:fPr>
                        <m:num>
                          <m:r>
                            <a:rPr lang="en-GB" sz="1600" b="0" i="1" smtClean="0">
                              <a:latin typeface="Cambria Math"/>
                            </a:rPr>
                            <m:t>3</m:t>
                          </m:r>
                        </m:num>
                        <m:den>
                          <m:r>
                            <a:rPr lang="en-GB" sz="1600" b="0" i="1" smtClean="0">
                              <a:latin typeface="Cambria Math"/>
                            </a:rPr>
                            <m:t>5</m:t>
                          </m:r>
                        </m:den>
                      </m:f>
                      <m:r>
                        <a:rPr lang="en-GB" sz="1600" b="0" i="1" smtClean="0">
                          <a:latin typeface="Cambria Math"/>
                        </a:rPr>
                        <m:t>×…×</m:t>
                      </m:r>
                      <m:f>
                        <m:fPr>
                          <m:ctrlPr>
                            <a:rPr lang="en-GB" sz="1600" i="1" smtClean="0">
                              <a:latin typeface="Cambria Math" panose="02040503050406030204" pitchFamily="18" charset="0"/>
                            </a:rPr>
                          </m:ctrlPr>
                        </m:fPr>
                        <m:num>
                          <m:r>
                            <a:rPr lang="en-GB" sz="1600" b="0" i="1" smtClean="0">
                              <a:latin typeface="Cambria Math"/>
                            </a:rPr>
                            <m:t>98</m:t>
                          </m:r>
                        </m:num>
                        <m:den>
                          <m:r>
                            <a:rPr lang="en-GB" sz="1600" b="0" i="1" smtClean="0">
                              <a:latin typeface="Cambria Math"/>
                            </a:rPr>
                            <m:t>100</m:t>
                          </m:r>
                        </m:den>
                      </m:f>
                      <m:r>
                        <a:rPr lang="en-GB" sz="1600" b="1" i="1" smtClean="0">
                          <a:latin typeface="Cambria Math"/>
                        </a:rPr>
                        <m:t>=</m:t>
                      </m:r>
                      <m:f>
                        <m:fPr>
                          <m:ctrlPr>
                            <a:rPr lang="en-GB" sz="1600" b="1" i="1" smtClean="0">
                              <a:latin typeface="Cambria Math" panose="02040503050406030204" pitchFamily="18" charset="0"/>
                            </a:rPr>
                          </m:ctrlPr>
                        </m:fPr>
                        <m:num>
                          <m:r>
                            <a:rPr lang="en-GB" sz="1600" b="1" i="1" smtClean="0">
                              <a:latin typeface="Cambria Math"/>
                            </a:rPr>
                            <m:t>𝟏</m:t>
                          </m:r>
                        </m:num>
                        <m:den>
                          <m:r>
                            <a:rPr lang="en-GB" sz="1600" b="1" i="1" smtClean="0">
                              <a:latin typeface="Cambria Math"/>
                            </a:rPr>
                            <m:t>𝟒𝟗𝟓𝟎</m:t>
                          </m:r>
                        </m:den>
                      </m:f>
                    </m:oMath>
                    <m:oMath xmlns:m="http://schemas.openxmlformats.org/officeDocument/2006/math">
                      <m:f>
                        <m:fPr>
                          <m:ctrlPr>
                            <a:rPr lang="en-GB" sz="1600" i="1" smtClean="0">
                              <a:latin typeface="Cambria Math" panose="02040503050406030204" pitchFamily="18" charset="0"/>
                            </a:rPr>
                          </m:ctrlPr>
                        </m:fPr>
                        <m:num>
                          <m:r>
                            <a:rPr lang="en-GB" sz="1600" b="0" i="1" smtClean="0">
                              <a:latin typeface="Cambria Math"/>
                            </a:rPr>
                            <m:t>5</m:t>
                          </m:r>
                        </m:num>
                        <m:den>
                          <m:r>
                            <a:rPr lang="en-GB" sz="1600" b="0" i="1" smtClean="0">
                              <a:latin typeface="Cambria Math"/>
                            </a:rPr>
                            <m:t>1</m:t>
                          </m:r>
                        </m:den>
                      </m:f>
                      <m:r>
                        <a:rPr lang="en-GB" sz="1600" b="0" i="1" smtClean="0">
                          <a:latin typeface="Cambria Math"/>
                        </a:rPr>
                        <m:t>×</m:t>
                      </m:r>
                      <m:f>
                        <m:fPr>
                          <m:ctrlPr>
                            <a:rPr lang="en-GB" sz="1600" i="1" smtClean="0">
                              <a:latin typeface="Cambria Math" panose="02040503050406030204" pitchFamily="18" charset="0"/>
                            </a:rPr>
                          </m:ctrlPr>
                        </m:fPr>
                        <m:num>
                          <m:r>
                            <a:rPr lang="en-GB" sz="1600" b="0" i="1" smtClean="0">
                              <a:latin typeface="Cambria Math"/>
                            </a:rPr>
                            <m:t>7</m:t>
                          </m:r>
                        </m:num>
                        <m:den>
                          <m:r>
                            <a:rPr lang="en-GB" sz="1600" b="0" i="1" smtClean="0">
                              <a:latin typeface="Cambria Math"/>
                            </a:rPr>
                            <m:t>3</m:t>
                          </m:r>
                        </m:den>
                      </m:f>
                      <m:r>
                        <a:rPr lang="en-GB" sz="1600" b="0" i="1" smtClean="0">
                          <a:latin typeface="Cambria Math"/>
                        </a:rPr>
                        <m:t>×</m:t>
                      </m:r>
                      <m:f>
                        <m:fPr>
                          <m:ctrlPr>
                            <a:rPr lang="en-GB" sz="1600" i="1" smtClean="0">
                              <a:latin typeface="Cambria Math" panose="02040503050406030204" pitchFamily="18" charset="0"/>
                            </a:rPr>
                          </m:ctrlPr>
                        </m:fPr>
                        <m:num>
                          <m:r>
                            <a:rPr lang="en-GB" sz="1600" b="0" i="1" smtClean="0">
                              <a:latin typeface="Cambria Math"/>
                            </a:rPr>
                            <m:t>9</m:t>
                          </m:r>
                        </m:num>
                        <m:den>
                          <m:r>
                            <a:rPr lang="en-GB" sz="1600" b="0" i="1" smtClean="0">
                              <a:latin typeface="Cambria Math"/>
                            </a:rPr>
                            <m:t>5</m:t>
                          </m:r>
                        </m:den>
                      </m:f>
                      <m:r>
                        <a:rPr lang="en-GB" sz="1600" b="0" i="1" smtClean="0">
                          <a:latin typeface="Cambria Math"/>
                        </a:rPr>
                        <m:t>×</m:t>
                      </m:r>
                      <m:f>
                        <m:fPr>
                          <m:ctrlPr>
                            <a:rPr lang="en-GB" sz="1600" i="1" smtClean="0">
                              <a:latin typeface="Cambria Math" panose="02040503050406030204" pitchFamily="18" charset="0"/>
                            </a:rPr>
                          </m:ctrlPr>
                        </m:fPr>
                        <m:num>
                          <m:r>
                            <a:rPr lang="en-GB" sz="1600" b="0" i="1" smtClean="0">
                              <a:latin typeface="Cambria Math"/>
                            </a:rPr>
                            <m:t>11</m:t>
                          </m:r>
                        </m:num>
                        <m:den>
                          <m:r>
                            <a:rPr lang="en-GB" sz="1600" b="0" i="1" smtClean="0">
                              <a:latin typeface="Cambria Math"/>
                            </a:rPr>
                            <m:t>7</m:t>
                          </m:r>
                        </m:den>
                      </m:f>
                      <m:r>
                        <a:rPr lang="en-GB" sz="1600" b="0" i="1" smtClean="0">
                          <a:latin typeface="Cambria Math"/>
                        </a:rPr>
                        <m:t>×…×</m:t>
                      </m:r>
                      <m:f>
                        <m:fPr>
                          <m:ctrlPr>
                            <a:rPr lang="en-GB" sz="1600" i="1" smtClean="0">
                              <a:latin typeface="Cambria Math" panose="02040503050406030204" pitchFamily="18" charset="0"/>
                            </a:rPr>
                          </m:ctrlPr>
                        </m:fPr>
                        <m:num>
                          <m:r>
                            <a:rPr lang="en-GB" sz="1600" b="0" i="1" smtClean="0">
                              <a:latin typeface="Cambria Math"/>
                            </a:rPr>
                            <m:t>101</m:t>
                          </m:r>
                        </m:num>
                        <m:den>
                          <m:r>
                            <a:rPr lang="en-GB" sz="1600" b="0" i="1" smtClean="0">
                              <a:latin typeface="Cambria Math"/>
                            </a:rPr>
                            <m:t>97</m:t>
                          </m:r>
                        </m:den>
                      </m:f>
                      <m:r>
                        <a:rPr lang="en-GB" sz="1600" b="1" i="1" smtClean="0">
                          <a:latin typeface="Cambria Math"/>
                        </a:rPr>
                        <m:t>=</m:t>
                      </m:r>
                      <m:r>
                        <a:rPr lang="en-GB" sz="1600" b="1" i="1" smtClean="0">
                          <a:latin typeface="Cambria Math"/>
                        </a:rPr>
                        <m:t>𝟑𝟑𝟑𝟑</m:t>
                      </m:r>
                    </m:oMath>
                  </m:oMathPara>
                </a14:m>
                <a:br>
                  <a:rPr lang="en-GB" sz="1600" b="1" dirty="0"/>
                </a:br>
                <a:endParaRPr lang="en-GB" sz="1600" b="1" dirty="0"/>
              </a:p>
            </p:txBody>
          </p:sp>
        </mc:Choice>
        <mc:Fallback xmlns="">
          <p:sp>
            <p:nvSpPr>
              <p:cNvPr id="6" name="TextBox 5"/>
              <p:cNvSpPr txBox="1">
                <a:spLocks noRot="1" noChangeAspect="1" noMove="1" noResize="1" noEditPoints="1" noAdjustHandles="1" noChangeArrowheads="1" noChangeShapeType="1" noTextEdit="1"/>
              </p:cNvSpPr>
              <p:nvPr/>
            </p:nvSpPr>
            <p:spPr>
              <a:xfrm>
                <a:off x="4849599" y="761853"/>
                <a:ext cx="4274304" cy="4026102"/>
              </a:xfrm>
              <a:prstGeom prst="rect">
                <a:avLst/>
              </a:prstGeom>
              <a:blipFill rotWithShape="1">
                <a:blip r:embed="rId5"/>
                <a:stretch>
                  <a:fillRect l="-856" t="-455"/>
                </a:stretch>
              </a:blipFill>
            </p:spPr>
            <p:txBody>
              <a:bodyPr/>
              <a:lstStyle/>
              <a:p>
                <a:r>
                  <a:rPr lang="en-GB">
                    <a:noFill/>
                  </a:rPr>
                  <a:t> </a:t>
                </a:r>
              </a:p>
            </p:txBody>
          </p:sp>
        </mc:Fallback>
      </mc:AlternateContent>
      <p:sp>
        <p:nvSpPr>
          <p:cNvPr id="63" name="Rectangle 62"/>
          <p:cNvSpPr/>
          <p:nvPr/>
        </p:nvSpPr>
        <p:spPr>
          <a:xfrm>
            <a:off x="4581965" y="1955699"/>
            <a:ext cx="267634" cy="287034"/>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GB" dirty="0"/>
              <a:t>6</a:t>
            </a:r>
          </a:p>
        </p:txBody>
      </p:sp>
      <p:sp>
        <p:nvSpPr>
          <p:cNvPr id="64" name="Rectangle 63"/>
          <p:cNvSpPr/>
          <p:nvPr/>
        </p:nvSpPr>
        <p:spPr>
          <a:xfrm>
            <a:off x="4978134" y="2799631"/>
            <a:ext cx="267634" cy="287034"/>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GB" dirty="0"/>
              <a:t>7</a:t>
            </a:r>
          </a:p>
        </p:txBody>
      </p:sp>
      <p:sp>
        <p:nvSpPr>
          <p:cNvPr id="65" name="Rectangle 64"/>
          <p:cNvSpPr/>
          <p:nvPr/>
        </p:nvSpPr>
        <p:spPr>
          <a:xfrm>
            <a:off x="5132048" y="3213981"/>
            <a:ext cx="267634" cy="287034"/>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GB" dirty="0"/>
              <a:t>a</a:t>
            </a:r>
          </a:p>
        </p:txBody>
      </p:sp>
      <p:sp>
        <p:nvSpPr>
          <p:cNvPr id="66" name="Rectangle 65"/>
          <p:cNvSpPr/>
          <p:nvPr/>
        </p:nvSpPr>
        <p:spPr>
          <a:xfrm>
            <a:off x="5132048" y="3658556"/>
            <a:ext cx="267634" cy="287034"/>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GB" dirty="0"/>
              <a:t>b</a:t>
            </a:r>
          </a:p>
        </p:txBody>
      </p:sp>
      <p:sp>
        <p:nvSpPr>
          <p:cNvPr id="67" name="Rectangle 66"/>
          <p:cNvSpPr/>
          <p:nvPr/>
        </p:nvSpPr>
        <p:spPr>
          <a:xfrm>
            <a:off x="5132048" y="4054594"/>
            <a:ext cx="267634" cy="287034"/>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GB" dirty="0">
                <a:latin typeface="Wingdings" panose="05000000000000000000" pitchFamily="2" charset="2"/>
              </a:rPr>
              <a:t>N</a:t>
            </a:r>
          </a:p>
        </p:txBody>
      </p:sp>
      <p:sp>
        <p:nvSpPr>
          <p:cNvPr id="68" name="Rectangle 67"/>
          <p:cNvSpPr/>
          <p:nvPr/>
        </p:nvSpPr>
        <p:spPr>
          <a:xfrm>
            <a:off x="154270" y="5796868"/>
            <a:ext cx="267634" cy="287034"/>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GB" dirty="0"/>
              <a:t>a</a:t>
            </a:r>
          </a:p>
        </p:txBody>
      </p:sp>
      <p:sp>
        <p:nvSpPr>
          <p:cNvPr id="69" name="Rectangle 68"/>
          <p:cNvSpPr/>
          <p:nvPr/>
        </p:nvSpPr>
        <p:spPr>
          <a:xfrm>
            <a:off x="154270" y="6192734"/>
            <a:ext cx="267634" cy="287034"/>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GB" dirty="0"/>
              <a:t>c</a:t>
            </a:r>
          </a:p>
        </p:txBody>
      </p:sp>
      <p:sp>
        <p:nvSpPr>
          <p:cNvPr id="70" name="Rectangle 69"/>
          <p:cNvSpPr/>
          <p:nvPr/>
        </p:nvSpPr>
        <p:spPr>
          <a:xfrm>
            <a:off x="154270" y="6556982"/>
            <a:ext cx="267634" cy="287034"/>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GB" dirty="0"/>
              <a:t>e</a:t>
            </a:r>
          </a:p>
        </p:txBody>
      </p:sp>
      <p:sp>
        <p:nvSpPr>
          <p:cNvPr id="71" name="Rectangle 70"/>
          <p:cNvSpPr/>
          <p:nvPr/>
        </p:nvSpPr>
        <p:spPr>
          <a:xfrm>
            <a:off x="2230582" y="5796868"/>
            <a:ext cx="267634" cy="287034"/>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GB" dirty="0"/>
              <a:t>b</a:t>
            </a:r>
          </a:p>
        </p:txBody>
      </p:sp>
      <p:sp>
        <p:nvSpPr>
          <p:cNvPr id="72" name="Rectangle 71"/>
          <p:cNvSpPr/>
          <p:nvPr/>
        </p:nvSpPr>
        <p:spPr>
          <a:xfrm>
            <a:off x="2230582" y="6192734"/>
            <a:ext cx="267634" cy="287034"/>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GB" dirty="0"/>
              <a:t>d</a:t>
            </a:r>
          </a:p>
        </p:txBody>
      </p:sp>
      <p:sp>
        <p:nvSpPr>
          <p:cNvPr id="73" name="Rectangle 72"/>
          <p:cNvSpPr/>
          <p:nvPr/>
        </p:nvSpPr>
        <p:spPr>
          <a:xfrm>
            <a:off x="2230582" y="6556982"/>
            <a:ext cx="267634" cy="287034"/>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GB" dirty="0"/>
              <a:t>f</a:t>
            </a:r>
          </a:p>
        </p:txBody>
      </p:sp>
      <p:sp>
        <p:nvSpPr>
          <p:cNvPr id="78" name="Rectangle 77"/>
          <p:cNvSpPr/>
          <p:nvPr/>
        </p:nvSpPr>
        <p:spPr>
          <a:xfrm>
            <a:off x="1810363" y="4829478"/>
            <a:ext cx="581145" cy="389024"/>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sp>
        <p:nvSpPr>
          <p:cNvPr id="79" name="Rectangle 78"/>
          <p:cNvSpPr/>
          <p:nvPr/>
        </p:nvSpPr>
        <p:spPr>
          <a:xfrm>
            <a:off x="4314106" y="4829478"/>
            <a:ext cx="408620" cy="389024"/>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sp>
        <p:nvSpPr>
          <p:cNvPr id="80" name="Rectangle 79"/>
          <p:cNvSpPr/>
          <p:nvPr/>
        </p:nvSpPr>
        <p:spPr>
          <a:xfrm>
            <a:off x="1587757" y="5757704"/>
            <a:ext cx="371672" cy="350731"/>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sp>
        <p:nvSpPr>
          <p:cNvPr id="81" name="Rectangle 80"/>
          <p:cNvSpPr/>
          <p:nvPr/>
        </p:nvSpPr>
        <p:spPr>
          <a:xfrm>
            <a:off x="1386882" y="6083902"/>
            <a:ext cx="371672" cy="350731"/>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sp>
        <p:nvSpPr>
          <p:cNvPr id="82" name="Rectangle 81"/>
          <p:cNvSpPr/>
          <p:nvPr/>
        </p:nvSpPr>
        <p:spPr>
          <a:xfrm>
            <a:off x="1327857" y="6456010"/>
            <a:ext cx="371672" cy="350731"/>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sp>
        <p:nvSpPr>
          <p:cNvPr id="83" name="Rectangle 82"/>
          <p:cNvSpPr/>
          <p:nvPr/>
        </p:nvSpPr>
        <p:spPr>
          <a:xfrm>
            <a:off x="3313951" y="5733171"/>
            <a:ext cx="371672" cy="350731"/>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sp>
        <p:nvSpPr>
          <p:cNvPr id="84" name="Rectangle 83"/>
          <p:cNvSpPr/>
          <p:nvPr/>
        </p:nvSpPr>
        <p:spPr>
          <a:xfrm>
            <a:off x="3425112" y="6073959"/>
            <a:ext cx="371672" cy="350731"/>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sp>
        <p:nvSpPr>
          <p:cNvPr id="85" name="Rectangle 84"/>
          <p:cNvSpPr/>
          <p:nvPr/>
        </p:nvSpPr>
        <p:spPr>
          <a:xfrm>
            <a:off x="3441728" y="6455259"/>
            <a:ext cx="371672" cy="350731"/>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sp>
        <p:nvSpPr>
          <p:cNvPr id="86" name="Rectangle 85"/>
          <p:cNvSpPr/>
          <p:nvPr/>
        </p:nvSpPr>
        <p:spPr>
          <a:xfrm>
            <a:off x="7214529" y="1344028"/>
            <a:ext cx="522702" cy="454627"/>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sp>
        <p:nvSpPr>
          <p:cNvPr id="87" name="Rectangle 86"/>
          <p:cNvSpPr/>
          <p:nvPr/>
        </p:nvSpPr>
        <p:spPr>
          <a:xfrm>
            <a:off x="6876256" y="2222487"/>
            <a:ext cx="522702" cy="454627"/>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sp>
        <p:nvSpPr>
          <p:cNvPr id="88" name="Rectangle 87"/>
          <p:cNvSpPr/>
          <p:nvPr/>
        </p:nvSpPr>
        <p:spPr>
          <a:xfrm>
            <a:off x="6794042" y="3104941"/>
            <a:ext cx="531206" cy="358060"/>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sp>
        <p:nvSpPr>
          <p:cNvPr id="89" name="Rectangle 88"/>
          <p:cNvSpPr/>
          <p:nvPr/>
        </p:nvSpPr>
        <p:spPr>
          <a:xfrm>
            <a:off x="7515885" y="3516594"/>
            <a:ext cx="562989" cy="483905"/>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sp>
        <p:nvSpPr>
          <p:cNvPr id="90" name="Rectangle 89"/>
          <p:cNvSpPr/>
          <p:nvPr/>
        </p:nvSpPr>
        <p:spPr>
          <a:xfrm>
            <a:off x="7956376" y="4000395"/>
            <a:ext cx="562989" cy="462552"/>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sp>
        <p:nvSpPr>
          <p:cNvPr id="91" name="Rectangle 90"/>
          <p:cNvSpPr/>
          <p:nvPr/>
        </p:nvSpPr>
        <p:spPr>
          <a:xfrm>
            <a:off x="5083619" y="5940384"/>
            <a:ext cx="3808861" cy="865605"/>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spTree>
    <p:extLst>
      <p:ext uri="{BB962C8B-B14F-4D97-AF65-F5344CB8AC3E}">
        <p14:creationId xmlns:p14="http://schemas.microsoft.com/office/powerpoint/2010/main" val="2189400078"/>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47"/>
                    </p:tgtEl>
                  </p:cond>
                </p:stCondLst>
                <p:endSync evt="end" delay="0">
                  <p:rtn val="all"/>
                </p:endSync>
                <p:childTnLst>
                  <p:par>
                    <p:cTn id="3" fill="hold">
                      <p:stCondLst>
                        <p:cond delay="0"/>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47"/>
                                        </p:tgtEl>
                                      </p:cBhvr>
                                    </p:animEffect>
                                    <p:set>
                                      <p:cBhvr>
                                        <p:cTn id="7" dur="1" fill="hold">
                                          <p:stCondLst>
                                            <p:cond delay="499"/>
                                          </p:stCondLst>
                                        </p:cTn>
                                        <p:tgtEl>
                                          <p:spTgt spid="47"/>
                                        </p:tgtEl>
                                        <p:attrNameLst>
                                          <p:attrName>style.visibility</p:attrName>
                                        </p:attrNameLst>
                                      </p:cBhvr>
                                      <p:to>
                                        <p:strVal val="hidden"/>
                                      </p:to>
                                    </p:set>
                                  </p:childTnLst>
                                </p:cTn>
                              </p:par>
                            </p:childTnLst>
                          </p:cTn>
                        </p:par>
                      </p:childTnLst>
                    </p:cTn>
                  </p:par>
                </p:childTnLst>
              </p:cTn>
              <p:nextCondLst>
                <p:cond evt="onClick" delay="0">
                  <p:tgtEl>
                    <p:spTgt spid="47"/>
                  </p:tgtEl>
                </p:cond>
              </p:nextCondLst>
            </p:seq>
            <p:seq concurrent="1" nextAc="seek">
              <p:cTn id="8" restart="whenNotActive" fill="hold" evtFilter="cancelBubble" nodeType="interactiveSeq">
                <p:stCondLst>
                  <p:cond evt="onClick" delay="0">
                    <p:tgtEl>
                      <p:spTgt spid="48"/>
                    </p:tgtEl>
                  </p:cond>
                </p:stCondLst>
                <p:endSync evt="end" delay="0">
                  <p:rtn val="all"/>
                </p:endSync>
                <p:childTnLst>
                  <p:par>
                    <p:cTn id="9" fill="hold">
                      <p:stCondLst>
                        <p:cond delay="0"/>
                      </p:stCondLst>
                      <p:childTnLst>
                        <p:par>
                          <p:cTn id="10" fill="hold">
                            <p:stCondLst>
                              <p:cond delay="0"/>
                            </p:stCondLst>
                            <p:childTnLst>
                              <p:par>
                                <p:cTn id="11" presetID="10" presetClass="exit" presetSubtype="0" fill="hold" grpId="0" nodeType="clickEffect">
                                  <p:stCondLst>
                                    <p:cond delay="0"/>
                                  </p:stCondLst>
                                  <p:childTnLst>
                                    <p:animEffect transition="out" filter="fade">
                                      <p:cBhvr>
                                        <p:cTn id="12" dur="500"/>
                                        <p:tgtEl>
                                          <p:spTgt spid="48"/>
                                        </p:tgtEl>
                                      </p:cBhvr>
                                    </p:animEffect>
                                    <p:set>
                                      <p:cBhvr>
                                        <p:cTn id="13" dur="1" fill="hold">
                                          <p:stCondLst>
                                            <p:cond delay="499"/>
                                          </p:stCondLst>
                                        </p:cTn>
                                        <p:tgtEl>
                                          <p:spTgt spid="48"/>
                                        </p:tgtEl>
                                        <p:attrNameLst>
                                          <p:attrName>style.visibility</p:attrName>
                                        </p:attrNameLst>
                                      </p:cBhvr>
                                      <p:to>
                                        <p:strVal val="hidden"/>
                                      </p:to>
                                    </p:set>
                                  </p:childTnLst>
                                </p:cTn>
                              </p:par>
                            </p:childTnLst>
                          </p:cTn>
                        </p:par>
                      </p:childTnLst>
                    </p:cTn>
                  </p:par>
                </p:childTnLst>
              </p:cTn>
              <p:nextCondLst>
                <p:cond evt="onClick" delay="0">
                  <p:tgtEl>
                    <p:spTgt spid="48"/>
                  </p:tgtEl>
                </p:cond>
              </p:nextCondLst>
            </p:seq>
            <p:seq concurrent="1" nextAc="seek">
              <p:cTn id="14" restart="whenNotActive" fill="hold" evtFilter="cancelBubble" nodeType="interactiveSeq">
                <p:stCondLst>
                  <p:cond evt="onClick" delay="0">
                    <p:tgtEl>
                      <p:spTgt spid="49"/>
                    </p:tgtEl>
                  </p:cond>
                </p:stCondLst>
                <p:endSync evt="end" delay="0">
                  <p:rtn val="all"/>
                </p:endSync>
                <p:childTnLst>
                  <p:par>
                    <p:cTn id="15" fill="hold">
                      <p:stCondLst>
                        <p:cond delay="0"/>
                      </p:stCondLst>
                      <p:childTnLst>
                        <p:par>
                          <p:cTn id="16" fill="hold">
                            <p:stCondLst>
                              <p:cond delay="0"/>
                            </p:stCondLst>
                            <p:childTnLst>
                              <p:par>
                                <p:cTn id="17" presetID="10" presetClass="exit" presetSubtype="0" fill="hold" grpId="0" nodeType="clickEffect">
                                  <p:stCondLst>
                                    <p:cond delay="0"/>
                                  </p:stCondLst>
                                  <p:childTnLst>
                                    <p:animEffect transition="out" filter="fade">
                                      <p:cBhvr>
                                        <p:cTn id="18" dur="500"/>
                                        <p:tgtEl>
                                          <p:spTgt spid="49"/>
                                        </p:tgtEl>
                                      </p:cBhvr>
                                    </p:animEffect>
                                    <p:set>
                                      <p:cBhvr>
                                        <p:cTn id="19" dur="1" fill="hold">
                                          <p:stCondLst>
                                            <p:cond delay="499"/>
                                          </p:stCondLst>
                                        </p:cTn>
                                        <p:tgtEl>
                                          <p:spTgt spid="49"/>
                                        </p:tgtEl>
                                        <p:attrNameLst>
                                          <p:attrName>style.visibility</p:attrName>
                                        </p:attrNameLst>
                                      </p:cBhvr>
                                      <p:to>
                                        <p:strVal val="hidden"/>
                                      </p:to>
                                    </p:set>
                                  </p:childTnLst>
                                </p:cTn>
                              </p:par>
                            </p:childTnLst>
                          </p:cTn>
                        </p:par>
                      </p:childTnLst>
                    </p:cTn>
                  </p:par>
                </p:childTnLst>
              </p:cTn>
              <p:nextCondLst>
                <p:cond evt="onClick" delay="0">
                  <p:tgtEl>
                    <p:spTgt spid="49"/>
                  </p:tgtEl>
                </p:cond>
              </p:nextCondLst>
            </p:seq>
            <p:seq concurrent="1" nextAc="seek">
              <p:cTn id="20" restart="whenNotActive" fill="hold" evtFilter="cancelBubble" nodeType="interactiveSeq">
                <p:stCondLst>
                  <p:cond evt="onClick" delay="0">
                    <p:tgtEl>
                      <p:spTgt spid="50"/>
                    </p:tgtEl>
                  </p:cond>
                </p:stCondLst>
                <p:endSync evt="end" delay="0">
                  <p:rtn val="all"/>
                </p:endSync>
                <p:childTnLst>
                  <p:par>
                    <p:cTn id="21" fill="hold">
                      <p:stCondLst>
                        <p:cond delay="0"/>
                      </p:stCondLst>
                      <p:childTnLst>
                        <p:par>
                          <p:cTn id="22" fill="hold">
                            <p:stCondLst>
                              <p:cond delay="0"/>
                            </p:stCondLst>
                            <p:childTnLst>
                              <p:par>
                                <p:cTn id="23" presetID="10" presetClass="exit" presetSubtype="0" fill="hold" grpId="0" nodeType="clickEffect">
                                  <p:stCondLst>
                                    <p:cond delay="0"/>
                                  </p:stCondLst>
                                  <p:childTnLst>
                                    <p:animEffect transition="out" filter="fade">
                                      <p:cBhvr>
                                        <p:cTn id="24" dur="500"/>
                                        <p:tgtEl>
                                          <p:spTgt spid="50"/>
                                        </p:tgtEl>
                                      </p:cBhvr>
                                    </p:animEffect>
                                    <p:set>
                                      <p:cBhvr>
                                        <p:cTn id="25" dur="1" fill="hold">
                                          <p:stCondLst>
                                            <p:cond delay="499"/>
                                          </p:stCondLst>
                                        </p:cTn>
                                        <p:tgtEl>
                                          <p:spTgt spid="50"/>
                                        </p:tgtEl>
                                        <p:attrNameLst>
                                          <p:attrName>style.visibility</p:attrName>
                                        </p:attrNameLst>
                                      </p:cBhvr>
                                      <p:to>
                                        <p:strVal val="hidden"/>
                                      </p:to>
                                    </p:set>
                                  </p:childTnLst>
                                </p:cTn>
                              </p:par>
                            </p:childTnLst>
                          </p:cTn>
                        </p:par>
                      </p:childTnLst>
                    </p:cTn>
                  </p:par>
                </p:childTnLst>
              </p:cTn>
              <p:nextCondLst>
                <p:cond evt="onClick" delay="0">
                  <p:tgtEl>
                    <p:spTgt spid="50"/>
                  </p:tgtEl>
                </p:cond>
              </p:nextCondLst>
            </p:seq>
            <p:seq concurrent="1" nextAc="seek">
              <p:cTn id="26" restart="whenNotActive" fill="hold" evtFilter="cancelBubble" nodeType="interactiveSeq">
                <p:stCondLst>
                  <p:cond evt="onClick" delay="0">
                    <p:tgtEl>
                      <p:spTgt spid="51"/>
                    </p:tgtEl>
                  </p:cond>
                </p:stCondLst>
                <p:endSync evt="end" delay="0">
                  <p:rtn val="all"/>
                </p:endSync>
                <p:childTnLst>
                  <p:par>
                    <p:cTn id="27" fill="hold">
                      <p:stCondLst>
                        <p:cond delay="0"/>
                      </p:stCondLst>
                      <p:childTnLst>
                        <p:par>
                          <p:cTn id="28" fill="hold">
                            <p:stCondLst>
                              <p:cond delay="0"/>
                            </p:stCondLst>
                            <p:childTnLst>
                              <p:par>
                                <p:cTn id="29" presetID="10" presetClass="exit" presetSubtype="0" fill="hold" grpId="0" nodeType="clickEffect">
                                  <p:stCondLst>
                                    <p:cond delay="0"/>
                                  </p:stCondLst>
                                  <p:childTnLst>
                                    <p:animEffect transition="out" filter="fade">
                                      <p:cBhvr>
                                        <p:cTn id="30" dur="500"/>
                                        <p:tgtEl>
                                          <p:spTgt spid="51"/>
                                        </p:tgtEl>
                                      </p:cBhvr>
                                    </p:animEffect>
                                    <p:set>
                                      <p:cBhvr>
                                        <p:cTn id="31" dur="1" fill="hold">
                                          <p:stCondLst>
                                            <p:cond delay="499"/>
                                          </p:stCondLst>
                                        </p:cTn>
                                        <p:tgtEl>
                                          <p:spTgt spid="51"/>
                                        </p:tgtEl>
                                        <p:attrNameLst>
                                          <p:attrName>style.visibility</p:attrName>
                                        </p:attrNameLst>
                                      </p:cBhvr>
                                      <p:to>
                                        <p:strVal val="hidden"/>
                                      </p:to>
                                    </p:set>
                                  </p:childTnLst>
                                </p:cTn>
                              </p:par>
                            </p:childTnLst>
                          </p:cTn>
                        </p:par>
                      </p:childTnLst>
                    </p:cTn>
                  </p:par>
                </p:childTnLst>
              </p:cTn>
              <p:nextCondLst>
                <p:cond evt="onClick" delay="0">
                  <p:tgtEl>
                    <p:spTgt spid="51"/>
                  </p:tgtEl>
                </p:cond>
              </p:nextCondLst>
            </p:seq>
            <p:seq concurrent="1" nextAc="seek">
              <p:cTn id="32" restart="whenNotActive" fill="hold" evtFilter="cancelBubble" nodeType="interactiveSeq">
                <p:stCondLst>
                  <p:cond evt="onClick" delay="0">
                    <p:tgtEl>
                      <p:spTgt spid="52"/>
                    </p:tgtEl>
                  </p:cond>
                </p:stCondLst>
                <p:endSync evt="end" delay="0">
                  <p:rtn val="all"/>
                </p:endSync>
                <p:childTnLst>
                  <p:par>
                    <p:cTn id="33" fill="hold">
                      <p:stCondLst>
                        <p:cond delay="0"/>
                      </p:stCondLst>
                      <p:childTnLst>
                        <p:par>
                          <p:cTn id="34" fill="hold">
                            <p:stCondLst>
                              <p:cond delay="0"/>
                            </p:stCondLst>
                            <p:childTnLst>
                              <p:par>
                                <p:cTn id="35" presetID="10" presetClass="exit" presetSubtype="0" fill="hold" grpId="0" nodeType="clickEffect">
                                  <p:stCondLst>
                                    <p:cond delay="0"/>
                                  </p:stCondLst>
                                  <p:childTnLst>
                                    <p:animEffect transition="out" filter="fade">
                                      <p:cBhvr>
                                        <p:cTn id="36" dur="500"/>
                                        <p:tgtEl>
                                          <p:spTgt spid="52"/>
                                        </p:tgtEl>
                                      </p:cBhvr>
                                    </p:animEffect>
                                    <p:set>
                                      <p:cBhvr>
                                        <p:cTn id="37" dur="1" fill="hold">
                                          <p:stCondLst>
                                            <p:cond delay="499"/>
                                          </p:stCondLst>
                                        </p:cTn>
                                        <p:tgtEl>
                                          <p:spTgt spid="52"/>
                                        </p:tgtEl>
                                        <p:attrNameLst>
                                          <p:attrName>style.visibility</p:attrName>
                                        </p:attrNameLst>
                                      </p:cBhvr>
                                      <p:to>
                                        <p:strVal val="hidden"/>
                                      </p:to>
                                    </p:set>
                                  </p:childTnLst>
                                </p:cTn>
                              </p:par>
                            </p:childTnLst>
                          </p:cTn>
                        </p:par>
                      </p:childTnLst>
                    </p:cTn>
                  </p:par>
                </p:childTnLst>
              </p:cTn>
              <p:nextCondLst>
                <p:cond evt="onClick" delay="0">
                  <p:tgtEl>
                    <p:spTgt spid="52"/>
                  </p:tgtEl>
                </p:cond>
              </p:nextCondLst>
            </p:seq>
            <p:seq concurrent="1" nextAc="seek">
              <p:cTn id="38" restart="whenNotActive" fill="hold" evtFilter="cancelBubble" nodeType="interactiveSeq">
                <p:stCondLst>
                  <p:cond evt="onClick" delay="0">
                    <p:tgtEl>
                      <p:spTgt spid="53"/>
                    </p:tgtEl>
                  </p:cond>
                </p:stCondLst>
                <p:endSync evt="end" delay="0">
                  <p:rtn val="all"/>
                </p:endSync>
                <p:childTnLst>
                  <p:par>
                    <p:cTn id="39" fill="hold">
                      <p:stCondLst>
                        <p:cond delay="0"/>
                      </p:stCondLst>
                      <p:childTnLst>
                        <p:par>
                          <p:cTn id="40" fill="hold">
                            <p:stCondLst>
                              <p:cond delay="0"/>
                            </p:stCondLst>
                            <p:childTnLst>
                              <p:par>
                                <p:cTn id="41" presetID="10" presetClass="exit" presetSubtype="0" fill="hold" grpId="0" nodeType="clickEffect">
                                  <p:stCondLst>
                                    <p:cond delay="0"/>
                                  </p:stCondLst>
                                  <p:childTnLst>
                                    <p:animEffect transition="out" filter="fade">
                                      <p:cBhvr>
                                        <p:cTn id="42" dur="500"/>
                                        <p:tgtEl>
                                          <p:spTgt spid="53"/>
                                        </p:tgtEl>
                                      </p:cBhvr>
                                    </p:animEffect>
                                    <p:set>
                                      <p:cBhvr>
                                        <p:cTn id="43" dur="1" fill="hold">
                                          <p:stCondLst>
                                            <p:cond delay="499"/>
                                          </p:stCondLst>
                                        </p:cTn>
                                        <p:tgtEl>
                                          <p:spTgt spid="53"/>
                                        </p:tgtEl>
                                        <p:attrNameLst>
                                          <p:attrName>style.visibility</p:attrName>
                                        </p:attrNameLst>
                                      </p:cBhvr>
                                      <p:to>
                                        <p:strVal val="hidden"/>
                                      </p:to>
                                    </p:set>
                                  </p:childTnLst>
                                </p:cTn>
                              </p:par>
                            </p:childTnLst>
                          </p:cTn>
                        </p:par>
                      </p:childTnLst>
                    </p:cTn>
                  </p:par>
                </p:childTnLst>
              </p:cTn>
              <p:nextCondLst>
                <p:cond evt="onClick" delay="0">
                  <p:tgtEl>
                    <p:spTgt spid="53"/>
                  </p:tgtEl>
                </p:cond>
              </p:nextCondLst>
            </p:seq>
            <p:seq concurrent="1" nextAc="seek">
              <p:cTn id="44" restart="whenNotActive" fill="hold" evtFilter="cancelBubble" nodeType="interactiveSeq">
                <p:stCondLst>
                  <p:cond evt="onClick" delay="0">
                    <p:tgtEl>
                      <p:spTgt spid="54"/>
                    </p:tgtEl>
                  </p:cond>
                </p:stCondLst>
                <p:endSync evt="end" delay="0">
                  <p:rtn val="all"/>
                </p:endSync>
                <p:childTnLst>
                  <p:par>
                    <p:cTn id="45" fill="hold">
                      <p:stCondLst>
                        <p:cond delay="0"/>
                      </p:stCondLst>
                      <p:childTnLst>
                        <p:par>
                          <p:cTn id="46" fill="hold">
                            <p:stCondLst>
                              <p:cond delay="0"/>
                            </p:stCondLst>
                            <p:childTnLst>
                              <p:par>
                                <p:cTn id="47" presetID="10" presetClass="exit" presetSubtype="0" fill="hold" grpId="0" nodeType="clickEffect">
                                  <p:stCondLst>
                                    <p:cond delay="0"/>
                                  </p:stCondLst>
                                  <p:childTnLst>
                                    <p:animEffect transition="out" filter="fade">
                                      <p:cBhvr>
                                        <p:cTn id="48" dur="500"/>
                                        <p:tgtEl>
                                          <p:spTgt spid="54"/>
                                        </p:tgtEl>
                                      </p:cBhvr>
                                    </p:animEffect>
                                    <p:set>
                                      <p:cBhvr>
                                        <p:cTn id="49" dur="1" fill="hold">
                                          <p:stCondLst>
                                            <p:cond delay="499"/>
                                          </p:stCondLst>
                                        </p:cTn>
                                        <p:tgtEl>
                                          <p:spTgt spid="54"/>
                                        </p:tgtEl>
                                        <p:attrNameLst>
                                          <p:attrName>style.visibility</p:attrName>
                                        </p:attrNameLst>
                                      </p:cBhvr>
                                      <p:to>
                                        <p:strVal val="hidden"/>
                                      </p:to>
                                    </p:set>
                                  </p:childTnLst>
                                </p:cTn>
                              </p:par>
                            </p:childTnLst>
                          </p:cTn>
                        </p:par>
                      </p:childTnLst>
                    </p:cTn>
                  </p:par>
                </p:childTnLst>
              </p:cTn>
              <p:nextCondLst>
                <p:cond evt="onClick" delay="0">
                  <p:tgtEl>
                    <p:spTgt spid="54"/>
                  </p:tgtEl>
                </p:cond>
              </p:nextCondLst>
            </p:seq>
            <p:seq concurrent="1" nextAc="seek">
              <p:cTn id="50" restart="whenNotActive" fill="hold" evtFilter="cancelBubble" nodeType="interactiveSeq">
                <p:stCondLst>
                  <p:cond evt="onClick" delay="0">
                    <p:tgtEl>
                      <p:spTgt spid="55"/>
                    </p:tgtEl>
                  </p:cond>
                </p:stCondLst>
                <p:endSync evt="end" delay="0">
                  <p:rtn val="all"/>
                </p:endSync>
                <p:childTnLst>
                  <p:par>
                    <p:cTn id="51" fill="hold">
                      <p:stCondLst>
                        <p:cond delay="0"/>
                      </p:stCondLst>
                      <p:childTnLst>
                        <p:par>
                          <p:cTn id="52" fill="hold">
                            <p:stCondLst>
                              <p:cond delay="0"/>
                            </p:stCondLst>
                            <p:childTnLst>
                              <p:par>
                                <p:cTn id="53" presetID="10" presetClass="exit" presetSubtype="0" fill="hold" grpId="0" nodeType="clickEffect">
                                  <p:stCondLst>
                                    <p:cond delay="0"/>
                                  </p:stCondLst>
                                  <p:childTnLst>
                                    <p:animEffect transition="out" filter="fade">
                                      <p:cBhvr>
                                        <p:cTn id="54" dur="500"/>
                                        <p:tgtEl>
                                          <p:spTgt spid="55"/>
                                        </p:tgtEl>
                                      </p:cBhvr>
                                    </p:animEffect>
                                    <p:set>
                                      <p:cBhvr>
                                        <p:cTn id="55" dur="1" fill="hold">
                                          <p:stCondLst>
                                            <p:cond delay="499"/>
                                          </p:stCondLst>
                                        </p:cTn>
                                        <p:tgtEl>
                                          <p:spTgt spid="55"/>
                                        </p:tgtEl>
                                        <p:attrNameLst>
                                          <p:attrName>style.visibility</p:attrName>
                                        </p:attrNameLst>
                                      </p:cBhvr>
                                      <p:to>
                                        <p:strVal val="hidden"/>
                                      </p:to>
                                    </p:set>
                                  </p:childTnLst>
                                </p:cTn>
                              </p:par>
                            </p:childTnLst>
                          </p:cTn>
                        </p:par>
                      </p:childTnLst>
                    </p:cTn>
                  </p:par>
                </p:childTnLst>
              </p:cTn>
              <p:nextCondLst>
                <p:cond evt="onClick" delay="0">
                  <p:tgtEl>
                    <p:spTgt spid="55"/>
                  </p:tgtEl>
                </p:cond>
              </p:nextCondLst>
            </p:seq>
            <p:seq concurrent="1" nextAc="seek">
              <p:cTn id="56" restart="whenNotActive" fill="hold" evtFilter="cancelBubble" nodeType="interactiveSeq">
                <p:stCondLst>
                  <p:cond evt="onClick" delay="0">
                    <p:tgtEl>
                      <p:spTgt spid="56"/>
                    </p:tgtEl>
                  </p:cond>
                </p:stCondLst>
                <p:endSync evt="end" delay="0">
                  <p:rtn val="all"/>
                </p:endSync>
                <p:childTnLst>
                  <p:par>
                    <p:cTn id="57" fill="hold">
                      <p:stCondLst>
                        <p:cond delay="0"/>
                      </p:stCondLst>
                      <p:childTnLst>
                        <p:par>
                          <p:cTn id="58" fill="hold">
                            <p:stCondLst>
                              <p:cond delay="0"/>
                            </p:stCondLst>
                            <p:childTnLst>
                              <p:par>
                                <p:cTn id="59" presetID="10" presetClass="exit" presetSubtype="0" fill="hold" grpId="0" nodeType="clickEffect">
                                  <p:stCondLst>
                                    <p:cond delay="0"/>
                                  </p:stCondLst>
                                  <p:childTnLst>
                                    <p:animEffect transition="out" filter="fade">
                                      <p:cBhvr>
                                        <p:cTn id="60" dur="500"/>
                                        <p:tgtEl>
                                          <p:spTgt spid="56"/>
                                        </p:tgtEl>
                                      </p:cBhvr>
                                    </p:animEffect>
                                    <p:set>
                                      <p:cBhvr>
                                        <p:cTn id="61" dur="1" fill="hold">
                                          <p:stCondLst>
                                            <p:cond delay="499"/>
                                          </p:stCondLst>
                                        </p:cTn>
                                        <p:tgtEl>
                                          <p:spTgt spid="56"/>
                                        </p:tgtEl>
                                        <p:attrNameLst>
                                          <p:attrName>style.visibility</p:attrName>
                                        </p:attrNameLst>
                                      </p:cBhvr>
                                      <p:to>
                                        <p:strVal val="hidden"/>
                                      </p:to>
                                    </p:set>
                                  </p:childTnLst>
                                </p:cTn>
                              </p:par>
                            </p:childTnLst>
                          </p:cTn>
                        </p:par>
                      </p:childTnLst>
                    </p:cTn>
                  </p:par>
                </p:childTnLst>
              </p:cTn>
              <p:nextCondLst>
                <p:cond evt="onClick" delay="0">
                  <p:tgtEl>
                    <p:spTgt spid="56"/>
                  </p:tgtEl>
                </p:cond>
              </p:nextCondLst>
            </p:seq>
            <p:seq concurrent="1" nextAc="seek">
              <p:cTn id="62" restart="whenNotActive" fill="hold" evtFilter="cancelBubble" nodeType="interactiveSeq">
                <p:stCondLst>
                  <p:cond evt="onClick" delay="0">
                    <p:tgtEl>
                      <p:spTgt spid="57"/>
                    </p:tgtEl>
                  </p:cond>
                </p:stCondLst>
                <p:endSync evt="end" delay="0">
                  <p:rtn val="all"/>
                </p:endSync>
                <p:childTnLst>
                  <p:par>
                    <p:cTn id="63" fill="hold">
                      <p:stCondLst>
                        <p:cond delay="0"/>
                      </p:stCondLst>
                      <p:childTnLst>
                        <p:par>
                          <p:cTn id="64" fill="hold">
                            <p:stCondLst>
                              <p:cond delay="0"/>
                            </p:stCondLst>
                            <p:childTnLst>
                              <p:par>
                                <p:cTn id="65" presetID="10" presetClass="exit" presetSubtype="0" fill="hold" grpId="0" nodeType="clickEffect">
                                  <p:stCondLst>
                                    <p:cond delay="0"/>
                                  </p:stCondLst>
                                  <p:childTnLst>
                                    <p:animEffect transition="out" filter="fade">
                                      <p:cBhvr>
                                        <p:cTn id="66" dur="500"/>
                                        <p:tgtEl>
                                          <p:spTgt spid="57"/>
                                        </p:tgtEl>
                                      </p:cBhvr>
                                    </p:animEffect>
                                    <p:set>
                                      <p:cBhvr>
                                        <p:cTn id="67" dur="1" fill="hold">
                                          <p:stCondLst>
                                            <p:cond delay="499"/>
                                          </p:stCondLst>
                                        </p:cTn>
                                        <p:tgtEl>
                                          <p:spTgt spid="57"/>
                                        </p:tgtEl>
                                        <p:attrNameLst>
                                          <p:attrName>style.visibility</p:attrName>
                                        </p:attrNameLst>
                                      </p:cBhvr>
                                      <p:to>
                                        <p:strVal val="hidden"/>
                                      </p:to>
                                    </p:set>
                                  </p:childTnLst>
                                </p:cTn>
                              </p:par>
                            </p:childTnLst>
                          </p:cTn>
                        </p:par>
                      </p:childTnLst>
                    </p:cTn>
                  </p:par>
                </p:childTnLst>
              </p:cTn>
              <p:nextCondLst>
                <p:cond evt="onClick" delay="0">
                  <p:tgtEl>
                    <p:spTgt spid="57"/>
                  </p:tgtEl>
                </p:cond>
              </p:nextCondLst>
            </p:seq>
            <p:seq concurrent="1" nextAc="seek">
              <p:cTn id="68" restart="whenNotActive" fill="hold" evtFilter="cancelBubble" nodeType="interactiveSeq">
                <p:stCondLst>
                  <p:cond evt="onClick" delay="0">
                    <p:tgtEl>
                      <p:spTgt spid="58"/>
                    </p:tgtEl>
                  </p:cond>
                </p:stCondLst>
                <p:endSync evt="end" delay="0">
                  <p:rtn val="all"/>
                </p:endSync>
                <p:childTnLst>
                  <p:par>
                    <p:cTn id="69" fill="hold">
                      <p:stCondLst>
                        <p:cond delay="0"/>
                      </p:stCondLst>
                      <p:childTnLst>
                        <p:par>
                          <p:cTn id="70" fill="hold">
                            <p:stCondLst>
                              <p:cond delay="0"/>
                            </p:stCondLst>
                            <p:childTnLst>
                              <p:par>
                                <p:cTn id="71" presetID="10" presetClass="exit" presetSubtype="0" fill="hold" grpId="0" nodeType="clickEffect">
                                  <p:stCondLst>
                                    <p:cond delay="0"/>
                                  </p:stCondLst>
                                  <p:childTnLst>
                                    <p:animEffect transition="out" filter="fade">
                                      <p:cBhvr>
                                        <p:cTn id="72" dur="500"/>
                                        <p:tgtEl>
                                          <p:spTgt spid="58"/>
                                        </p:tgtEl>
                                      </p:cBhvr>
                                    </p:animEffect>
                                    <p:set>
                                      <p:cBhvr>
                                        <p:cTn id="73" dur="1" fill="hold">
                                          <p:stCondLst>
                                            <p:cond delay="499"/>
                                          </p:stCondLst>
                                        </p:cTn>
                                        <p:tgtEl>
                                          <p:spTgt spid="58"/>
                                        </p:tgtEl>
                                        <p:attrNameLst>
                                          <p:attrName>style.visibility</p:attrName>
                                        </p:attrNameLst>
                                      </p:cBhvr>
                                      <p:to>
                                        <p:strVal val="hidden"/>
                                      </p:to>
                                    </p:set>
                                  </p:childTnLst>
                                </p:cTn>
                              </p:par>
                            </p:childTnLst>
                          </p:cTn>
                        </p:par>
                      </p:childTnLst>
                    </p:cTn>
                  </p:par>
                </p:childTnLst>
              </p:cTn>
              <p:nextCondLst>
                <p:cond evt="onClick" delay="0">
                  <p:tgtEl>
                    <p:spTgt spid="58"/>
                  </p:tgtEl>
                </p:cond>
              </p:nextCondLst>
            </p:seq>
            <p:seq concurrent="1" nextAc="seek">
              <p:cTn id="74" restart="whenNotActive" fill="hold" evtFilter="cancelBubble" nodeType="interactiveSeq">
                <p:stCondLst>
                  <p:cond evt="onClick" delay="0">
                    <p:tgtEl>
                      <p:spTgt spid="59"/>
                    </p:tgtEl>
                  </p:cond>
                </p:stCondLst>
                <p:endSync evt="end" delay="0">
                  <p:rtn val="all"/>
                </p:endSync>
                <p:childTnLst>
                  <p:par>
                    <p:cTn id="75" fill="hold">
                      <p:stCondLst>
                        <p:cond delay="0"/>
                      </p:stCondLst>
                      <p:childTnLst>
                        <p:par>
                          <p:cTn id="76" fill="hold">
                            <p:stCondLst>
                              <p:cond delay="0"/>
                            </p:stCondLst>
                            <p:childTnLst>
                              <p:par>
                                <p:cTn id="77" presetID="10" presetClass="exit" presetSubtype="0" fill="hold" grpId="0" nodeType="clickEffect">
                                  <p:stCondLst>
                                    <p:cond delay="0"/>
                                  </p:stCondLst>
                                  <p:childTnLst>
                                    <p:animEffect transition="out" filter="fade">
                                      <p:cBhvr>
                                        <p:cTn id="78" dur="500"/>
                                        <p:tgtEl>
                                          <p:spTgt spid="59"/>
                                        </p:tgtEl>
                                      </p:cBhvr>
                                    </p:animEffect>
                                    <p:set>
                                      <p:cBhvr>
                                        <p:cTn id="79" dur="1" fill="hold">
                                          <p:stCondLst>
                                            <p:cond delay="499"/>
                                          </p:stCondLst>
                                        </p:cTn>
                                        <p:tgtEl>
                                          <p:spTgt spid="59"/>
                                        </p:tgtEl>
                                        <p:attrNameLst>
                                          <p:attrName>style.visibility</p:attrName>
                                        </p:attrNameLst>
                                      </p:cBhvr>
                                      <p:to>
                                        <p:strVal val="hidden"/>
                                      </p:to>
                                    </p:set>
                                  </p:childTnLst>
                                </p:cTn>
                              </p:par>
                            </p:childTnLst>
                          </p:cTn>
                        </p:par>
                      </p:childTnLst>
                    </p:cTn>
                  </p:par>
                </p:childTnLst>
              </p:cTn>
              <p:nextCondLst>
                <p:cond evt="onClick" delay="0">
                  <p:tgtEl>
                    <p:spTgt spid="59"/>
                  </p:tgtEl>
                </p:cond>
              </p:nextCondLst>
            </p:seq>
            <p:seq concurrent="1" nextAc="seek">
              <p:cTn id="80" restart="whenNotActive" fill="hold" evtFilter="cancelBubble" nodeType="interactiveSeq">
                <p:stCondLst>
                  <p:cond evt="onClick" delay="0">
                    <p:tgtEl>
                      <p:spTgt spid="60"/>
                    </p:tgtEl>
                  </p:cond>
                </p:stCondLst>
                <p:endSync evt="end" delay="0">
                  <p:rtn val="all"/>
                </p:endSync>
                <p:childTnLst>
                  <p:par>
                    <p:cTn id="81" fill="hold">
                      <p:stCondLst>
                        <p:cond delay="0"/>
                      </p:stCondLst>
                      <p:childTnLst>
                        <p:par>
                          <p:cTn id="82" fill="hold">
                            <p:stCondLst>
                              <p:cond delay="0"/>
                            </p:stCondLst>
                            <p:childTnLst>
                              <p:par>
                                <p:cTn id="83" presetID="10" presetClass="exit" presetSubtype="0" fill="hold" grpId="0" nodeType="clickEffect">
                                  <p:stCondLst>
                                    <p:cond delay="0"/>
                                  </p:stCondLst>
                                  <p:childTnLst>
                                    <p:animEffect transition="out" filter="fade">
                                      <p:cBhvr>
                                        <p:cTn id="84" dur="500"/>
                                        <p:tgtEl>
                                          <p:spTgt spid="60"/>
                                        </p:tgtEl>
                                      </p:cBhvr>
                                    </p:animEffect>
                                    <p:set>
                                      <p:cBhvr>
                                        <p:cTn id="85" dur="1" fill="hold">
                                          <p:stCondLst>
                                            <p:cond delay="499"/>
                                          </p:stCondLst>
                                        </p:cTn>
                                        <p:tgtEl>
                                          <p:spTgt spid="60"/>
                                        </p:tgtEl>
                                        <p:attrNameLst>
                                          <p:attrName>style.visibility</p:attrName>
                                        </p:attrNameLst>
                                      </p:cBhvr>
                                      <p:to>
                                        <p:strVal val="hidden"/>
                                      </p:to>
                                    </p:set>
                                  </p:childTnLst>
                                </p:cTn>
                              </p:par>
                            </p:childTnLst>
                          </p:cTn>
                        </p:par>
                      </p:childTnLst>
                    </p:cTn>
                  </p:par>
                </p:childTnLst>
              </p:cTn>
              <p:nextCondLst>
                <p:cond evt="onClick" delay="0">
                  <p:tgtEl>
                    <p:spTgt spid="60"/>
                  </p:tgtEl>
                </p:cond>
              </p:nextCondLst>
            </p:seq>
            <p:seq concurrent="1" nextAc="seek">
              <p:cTn id="86" restart="whenNotActive" fill="hold" evtFilter="cancelBubble" nodeType="interactiveSeq">
                <p:stCondLst>
                  <p:cond evt="onClick" delay="0">
                    <p:tgtEl>
                      <p:spTgt spid="61"/>
                    </p:tgtEl>
                  </p:cond>
                </p:stCondLst>
                <p:endSync evt="end" delay="0">
                  <p:rtn val="all"/>
                </p:endSync>
                <p:childTnLst>
                  <p:par>
                    <p:cTn id="87" fill="hold">
                      <p:stCondLst>
                        <p:cond delay="0"/>
                      </p:stCondLst>
                      <p:childTnLst>
                        <p:par>
                          <p:cTn id="88" fill="hold">
                            <p:stCondLst>
                              <p:cond delay="0"/>
                            </p:stCondLst>
                            <p:childTnLst>
                              <p:par>
                                <p:cTn id="89" presetID="10" presetClass="exit" presetSubtype="0" fill="hold" grpId="0" nodeType="clickEffect">
                                  <p:stCondLst>
                                    <p:cond delay="0"/>
                                  </p:stCondLst>
                                  <p:childTnLst>
                                    <p:animEffect transition="out" filter="fade">
                                      <p:cBhvr>
                                        <p:cTn id="90" dur="500"/>
                                        <p:tgtEl>
                                          <p:spTgt spid="61"/>
                                        </p:tgtEl>
                                      </p:cBhvr>
                                    </p:animEffect>
                                    <p:set>
                                      <p:cBhvr>
                                        <p:cTn id="91" dur="1" fill="hold">
                                          <p:stCondLst>
                                            <p:cond delay="499"/>
                                          </p:stCondLst>
                                        </p:cTn>
                                        <p:tgtEl>
                                          <p:spTgt spid="61"/>
                                        </p:tgtEl>
                                        <p:attrNameLst>
                                          <p:attrName>style.visibility</p:attrName>
                                        </p:attrNameLst>
                                      </p:cBhvr>
                                      <p:to>
                                        <p:strVal val="hidden"/>
                                      </p:to>
                                    </p:set>
                                  </p:childTnLst>
                                </p:cTn>
                              </p:par>
                            </p:childTnLst>
                          </p:cTn>
                        </p:par>
                      </p:childTnLst>
                    </p:cTn>
                  </p:par>
                </p:childTnLst>
              </p:cTn>
              <p:nextCondLst>
                <p:cond evt="onClick" delay="0">
                  <p:tgtEl>
                    <p:spTgt spid="61"/>
                  </p:tgtEl>
                </p:cond>
              </p:nextCondLst>
            </p:seq>
            <p:seq concurrent="1" nextAc="seek">
              <p:cTn id="92" restart="whenNotActive" fill="hold" evtFilter="cancelBubble" nodeType="interactiveSeq">
                <p:stCondLst>
                  <p:cond evt="onClick" delay="0">
                    <p:tgtEl>
                      <p:spTgt spid="62"/>
                    </p:tgtEl>
                  </p:cond>
                </p:stCondLst>
                <p:endSync evt="end" delay="0">
                  <p:rtn val="all"/>
                </p:endSync>
                <p:childTnLst>
                  <p:par>
                    <p:cTn id="93" fill="hold">
                      <p:stCondLst>
                        <p:cond delay="0"/>
                      </p:stCondLst>
                      <p:childTnLst>
                        <p:par>
                          <p:cTn id="94" fill="hold">
                            <p:stCondLst>
                              <p:cond delay="0"/>
                            </p:stCondLst>
                            <p:childTnLst>
                              <p:par>
                                <p:cTn id="95" presetID="10" presetClass="exit" presetSubtype="0" fill="hold" grpId="0" nodeType="clickEffect">
                                  <p:stCondLst>
                                    <p:cond delay="0"/>
                                  </p:stCondLst>
                                  <p:childTnLst>
                                    <p:animEffect transition="out" filter="fade">
                                      <p:cBhvr>
                                        <p:cTn id="96" dur="500"/>
                                        <p:tgtEl>
                                          <p:spTgt spid="62"/>
                                        </p:tgtEl>
                                      </p:cBhvr>
                                    </p:animEffect>
                                    <p:set>
                                      <p:cBhvr>
                                        <p:cTn id="97" dur="1" fill="hold">
                                          <p:stCondLst>
                                            <p:cond delay="499"/>
                                          </p:stCondLst>
                                        </p:cTn>
                                        <p:tgtEl>
                                          <p:spTgt spid="62"/>
                                        </p:tgtEl>
                                        <p:attrNameLst>
                                          <p:attrName>style.visibility</p:attrName>
                                        </p:attrNameLst>
                                      </p:cBhvr>
                                      <p:to>
                                        <p:strVal val="hidden"/>
                                      </p:to>
                                    </p:set>
                                  </p:childTnLst>
                                </p:cTn>
                              </p:par>
                            </p:childTnLst>
                          </p:cTn>
                        </p:par>
                      </p:childTnLst>
                    </p:cTn>
                  </p:par>
                </p:childTnLst>
              </p:cTn>
              <p:nextCondLst>
                <p:cond evt="onClick" delay="0">
                  <p:tgtEl>
                    <p:spTgt spid="62"/>
                  </p:tgtEl>
                </p:cond>
              </p:nextCondLst>
            </p:seq>
            <p:seq concurrent="1" nextAc="seek">
              <p:cTn id="98" restart="whenNotActive" fill="hold" evtFilter="cancelBubble" nodeType="interactiveSeq">
                <p:stCondLst>
                  <p:cond evt="onClick" delay="0">
                    <p:tgtEl>
                      <p:spTgt spid="78"/>
                    </p:tgtEl>
                  </p:cond>
                </p:stCondLst>
                <p:endSync evt="end" delay="0">
                  <p:rtn val="all"/>
                </p:endSync>
                <p:childTnLst>
                  <p:par>
                    <p:cTn id="99" fill="hold">
                      <p:stCondLst>
                        <p:cond delay="0"/>
                      </p:stCondLst>
                      <p:childTnLst>
                        <p:par>
                          <p:cTn id="100" fill="hold">
                            <p:stCondLst>
                              <p:cond delay="0"/>
                            </p:stCondLst>
                            <p:childTnLst>
                              <p:par>
                                <p:cTn id="101" presetID="10" presetClass="exit" presetSubtype="0" fill="hold" grpId="0" nodeType="clickEffect">
                                  <p:stCondLst>
                                    <p:cond delay="0"/>
                                  </p:stCondLst>
                                  <p:childTnLst>
                                    <p:animEffect transition="out" filter="fade">
                                      <p:cBhvr>
                                        <p:cTn id="102" dur="500"/>
                                        <p:tgtEl>
                                          <p:spTgt spid="78"/>
                                        </p:tgtEl>
                                      </p:cBhvr>
                                    </p:animEffect>
                                    <p:set>
                                      <p:cBhvr>
                                        <p:cTn id="103" dur="1" fill="hold">
                                          <p:stCondLst>
                                            <p:cond delay="499"/>
                                          </p:stCondLst>
                                        </p:cTn>
                                        <p:tgtEl>
                                          <p:spTgt spid="78"/>
                                        </p:tgtEl>
                                        <p:attrNameLst>
                                          <p:attrName>style.visibility</p:attrName>
                                        </p:attrNameLst>
                                      </p:cBhvr>
                                      <p:to>
                                        <p:strVal val="hidden"/>
                                      </p:to>
                                    </p:set>
                                  </p:childTnLst>
                                </p:cTn>
                              </p:par>
                            </p:childTnLst>
                          </p:cTn>
                        </p:par>
                      </p:childTnLst>
                    </p:cTn>
                  </p:par>
                </p:childTnLst>
              </p:cTn>
              <p:nextCondLst>
                <p:cond evt="onClick" delay="0">
                  <p:tgtEl>
                    <p:spTgt spid="78"/>
                  </p:tgtEl>
                </p:cond>
              </p:nextCondLst>
            </p:seq>
            <p:seq concurrent="1" nextAc="seek">
              <p:cTn id="104" restart="whenNotActive" fill="hold" evtFilter="cancelBubble" nodeType="interactiveSeq">
                <p:stCondLst>
                  <p:cond evt="onClick" delay="0">
                    <p:tgtEl>
                      <p:spTgt spid="79"/>
                    </p:tgtEl>
                  </p:cond>
                </p:stCondLst>
                <p:endSync evt="end" delay="0">
                  <p:rtn val="all"/>
                </p:endSync>
                <p:childTnLst>
                  <p:par>
                    <p:cTn id="105" fill="hold">
                      <p:stCondLst>
                        <p:cond delay="0"/>
                      </p:stCondLst>
                      <p:childTnLst>
                        <p:par>
                          <p:cTn id="106" fill="hold">
                            <p:stCondLst>
                              <p:cond delay="0"/>
                            </p:stCondLst>
                            <p:childTnLst>
                              <p:par>
                                <p:cTn id="107" presetID="10" presetClass="exit" presetSubtype="0" fill="hold" grpId="0" nodeType="clickEffect">
                                  <p:stCondLst>
                                    <p:cond delay="0"/>
                                  </p:stCondLst>
                                  <p:childTnLst>
                                    <p:animEffect transition="out" filter="fade">
                                      <p:cBhvr>
                                        <p:cTn id="108" dur="500"/>
                                        <p:tgtEl>
                                          <p:spTgt spid="79"/>
                                        </p:tgtEl>
                                      </p:cBhvr>
                                    </p:animEffect>
                                    <p:set>
                                      <p:cBhvr>
                                        <p:cTn id="109" dur="1" fill="hold">
                                          <p:stCondLst>
                                            <p:cond delay="499"/>
                                          </p:stCondLst>
                                        </p:cTn>
                                        <p:tgtEl>
                                          <p:spTgt spid="79"/>
                                        </p:tgtEl>
                                        <p:attrNameLst>
                                          <p:attrName>style.visibility</p:attrName>
                                        </p:attrNameLst>
                                      </p:cBhvr>
                                      <p:to>
                                        <p:strVal val="hidden"/>
                                      </p:to>
                                    </p:set>
                                  </p:childTnLst>
                                </p:cTn>
                              </p:par>
                            </p:childTnLst>
                          </p:cTn>
                        </p:par>
                      </p:childTnLst>
                    </p:cTn>
                  </p:par>
                </p:childTnLst>
              </p:cTn>
              <p:nextCondLst>
                <p:cond evt="onClick" delay="0">
                  <p:tgtEl>
                    <p:spTgt spid="79"/>
                  </p:tgtEl>
                </p:cond>
              </p:nextCondLst>
            </p:seq>
            <p:seq concurrent="1" nextAc="seek">
              <p:cTn id="110" restart="whenNotActive" fill="hold" evtFilter="cancelBubble" nodeType="interactiveSeq">
                <p:stCondLst>
                  <p:cond evt="onClick" delay="0">
                    <p:tgtEl>
                      <p:spTgt spid="80"/>
                    </p:tgtEl>
                  </p:cond>
                </p:stCondLst>
                <p:endSync evt="end" delay="0">
                  <p:rtn val="all"/>
                </p:endSync>
                <p:childTnLst>
                  <p:par>
                    <p:cTn id="111" fill="hold">
                      <p:stCondLst>
                        <p:cond delay="0"/>
                      </p:stCondLst>
                      <p:childTnLst>
                        <p:par>
                          <p:cTn id="112" fill="hold">
                            <p:stCondLst>
                              <p:cond delay="0"/>
                            </p:stCondLst>
                            <p:childTnLst>
                              <p:par>
                                <p:cTn id="113" presetID="10" presetClass="exit" presetSubtype="0" fill="hold" grpId="0" nodeType="clickEffect">
                                  <p:stCondLst>
                                    <p:cond delay="0"/>
                                  </p:stCondLst>
                                  <p:childTnLst>
                                    <p:animEffect transition="out" filter="fade">
                                      <p:cBhvr>
                                        <p:cTn id="114" dur="500"/>
                                        <p:tgtEl>
                                          <p:spTgt spid="80"/>
                                        </p:tgtEl>
                                      </p:cBhvr>
                                    </p:animEffect>
                                    <p:set>
                                      <p:cBhvr>
                                        <p:cTn id="115" dur="1" fill="hold">
                                          <p:stCondLst>
                                            <p:cond delay="499"/>
                                          </p:stCondLst>
                                        </p:cTn>
                                        <p:tgtEl>
                                          <p:spTgt spid="80"/>
                                        </p:tgtEl>
                                        <p:attrNameLst>
                                          <p:attrName>style.visibility</p:attrName>
                                        </p:attrNameLst>
                                      </p:cBhvr>
                                      <p:to>
                                        <p:strVal val="hidden"/>
                                      </p:to>
                                    </p:set>
                                  </p:childTnLst>
                                </p:cTn>
                              </p:par>
                            </p:childTnLst>
                          </p:cTn>
                        </p:par>
                      </p:childTnLst>
                    </p:cTn>
                  </p:par>
                </p:childTnLst>
              </p:cTn>
              <p:nextCondLst>
                <p:cond evt="onClick" delay="0">
                  <p:tgtEl>
                    <p:spTgt spid="80"/>
                  </p:tgtEl>
                </p:cond>
              </p:nextCondLst>
            </p:seq>
            <p:seq concurrent="1" nextAc="seek">
              <p:cTn id="116" restart="whenNotActive" fill="hold" evtFilter="cancelBubble" nodeType="interactiveSeq">
                <p:stCondLst>
                  <p:cond evt="onClick" delay="0">
                    <p:tgtEl>
                      <p:spTgt spid="81"/>
                    </p:tgtEl>
                  </p:cond>
                </p:stCondLst>
                <p:endSync evt="end" delay="0">
                  <p:rtn val="all"/>
                </p:endSync>
                <p:childTnLst>
                  <p:par>
                    <p:cTn id="117" fill="hold">
                      <p:stCondLst>
                        <p:cond delay="0"/>
                      </p:stCondLst>
                      <p:childTnLst>
                        <p:par>
                          <p:cTn id="118" fill="hold">
                            <p:stCondLst>
                              <p:cond delay="0"/>
                            </p:stCondLst>
                            <p:childTnLst>
                              <p:par>
                                <p:cTn id="119" presetID="10" presetClass="exit" presetSubtype="0" fill="hold" grpId="0" nodeType="clickEffect">
                                  <p:stCondLst>
                                    <p:cond delay="0"/>
                                  </p:stCondLst>
                                  <p:childTnLst>
                                    <p:animEffect transition="out" filter="fade">
                                      <p:cBhvr>
                                        <p:cTn id="120" dur="500"/>
                                        <p:tgtEl>
                                          <p:spTgt spid="81"/>
                                        </p:tgtEl>
                                      </p:cBhvr>
                                    </p:animEffect>
                                    <p:set>
                                      <p:cBhvr>
                                        <p:cTn id="121" dur="1" fill="hold">
                                          <p:stCondLst>
                                            <p:cond delay="499"/>
                                          </p:stCondLst>
                                        </p:cTn>
                                        <p:tgtEl>
                                          <p:spTgt spid="81"/>
                                        </p:tgtEl>
                                        <p:attrNameLst>
                                          <p:attrName>style.visibility</p:attrName>
                                        </p:attrNameLst>
                                      </p:cBhvr>
                                      <p:to>
                                        <p:strVal val="hidden"/>
                                      </p:to>
                                    </p:set>
                                  </p:childTnLst>
                                </p:cTn>
                              </p:par>
                            </p:childTnLst>
                          </p:cTn>
                        </p:par>
                      </p:childTnLst>
                    </p:cTn>
                  </p:par>
                </p:childTnLst>
              </p:cTn>
              <p:nextCondLst>
                <p:cond evt="onClick" delay="0">
                  <p:tgtEl>
                    <p:spTgt spid="81"/>
                  </p:tgtEl>
                </p:cond>
              </p:nextCondLst>
            </p:seq>
            <p:seq concurrent="1" nextAc="seek">
              <p:cTn id="122" restart="whenNotActive" fill="hold" evtFilter="cancelBubble" nodeType="interactiveSeq">
                <p:stCondLst>
                  <p:cond evt="onClick" delay="0">
                    <p:tgtEl>
                      <p:spTgt spid="82"/>
                    </p:tgtEl>
                  </p:cond>
                </p:stCondLst>
                <p:endSync evt="end" delay="0">
                  <p:rtn val="all"/>
                </p:endSync>
                <p:childTnLst>
                  <p:par>
                    <p:cTn id="123" fill="hold">
                      <p:stCondLst>
                        <p:cond delay="0"/>
                      </p:stCondLst>
                      <p:childTnLst>
                        <p:par>
                          <p:cTn id="124" fill="hold">
                            <p:stCondLst>
                              <p:cond delay="0"/>
                            </p:stCondLst>
                            <p:childTnLst>
                              <p:par>
                                <p:cTn id="125" presetID="10" presetClass="exit" presetSubtype="0" fill="hold" grpId="0" nodeType="clickEffect">
                                  <p:stCondLst>
                                    <p:cond delay="0"/>
                                  </p:stCondLst>
                                  <p:childTnLst>
                                    <p:animEffect transition="out" filter="fade">
                                      <p:cBhvr>
                                        <p:cTn id="126" dur="500"/>
                                        <p:tgtEl>
                                          <p:spTgt spid="82"/>
                                        </p:tgtEl>
                                      </p:cBhvr>
                                    </p:animEffect>
                                    <p:set>
                                      <p:cBhvr>
                                        <p:cTn id="127" dur="1" fill="hold">
                                          <p:stCondLst>
                                            <p:cond delay="499"/>
                                          </p:stCondLst>
                                        </p:cTn>
                                        <p:tgtEl>
                                          <p:spTgt spid="82"/>
                                        </p:tgtEl>
                                        <p:attrNameLst>
                                          <p:attrName>style.visibility</p:attrName>
                                        </p:attrNameLst>
                                      </p:cBhvr>
                                      <p:to>
                                        <p:strVal val="hidden"/>
                                      </p:to>
                                    </p:set>
                                  </p:childTnLst>
                                </p:cTn>
                              </p:par>
                            </p:childTnLst>
                          </p:cTn>
                        </p:par>
                      </p:childTnLst>
                    </p:cTn>
                  </p:par>
                </p:childTnLst>
              </p:cTn>
              <p:nextCondLst>
                <p:cond evt="onClick" delay="0">
                  <p:tgtEl>
                    <p:spTgt spid="82"/>
                  </p:tgtEl>
                </p:cond>
              </p:nextCondLst>
            </p:seq>
            <p:seq concurrent="1" nextAc="seek">
              <p:cTn id="128" restart="whenNotActive" fill="hold" evtFilter="cancelBubble" nodeType="interactiveSeq">
                <p:stCondLst>
                  <p:cond evt="onClick" delay="0">
                    <p:tgtEl>
                      <p:spTgt spid="83"/>
                    </p:tgtEl>
                  </p:cond>
                </p:stCondLst>
                <p:endSync evt="end" delay="0">
                  <p:rtn val="all"/>
                </p:endSync>
                <p:childTnLst>
                  <p:par>
                    <p:cTn id="129" fill="hold">
                      <p:stCondLst>
                        <p:cond delay="0"/>
                      </p:stCondLst>
                      <p:childTnLst>
                        <p:par>
                          <p:cTn id="130" fill="hold">
                            <p:stCondLst>
                              <p:cond delay="0"/>
                            </p:stCondLst>
                            <p:childTnLst>
                              <p:par>
                                <p:cTn id="131" presetID="10" presetClass="exit" presetSubtype="0" fill="hold" grpId="0" nodeType="clickEffect">
                                  <p:stCondLst>
                                    <p:cond delay="0"/>
                                  </p:stCondLst>
                                  <p:childTnLst>
                                    <p:animEffect transition="out" filter="fade">
                                      <p:cBhvr>
                                        <p:cTn id="132" dur="500"/>
                                        <p:tgtEl>
                                          <p:spTgt spid="83"/>
                                        </p:tgtEl>
                                      </p:cBhvr>
                                    </p:animEffect>
                                    <p:set>
                                      <p:cBhvr>
                                        <p:cTn id="133" dur="1" fill="hold">
                                          <p:stCondLst>
                                            <p:cond delay="499"/>
                                          </p:stCondLst>
                                        </p:cTn>
                                        <p:tgtEl>
                                          <p:spTgt spid="83"/>
                                        </p:tgtEl>
                                        <p:attrNameLst>
                                          <p:attrName>style.visibility</p:attrName>
                                        </p:attrNameLst>
                                      </p:cBhvr>
                                      <p:to>
                                        <p:strVal val="hidden"/>
                                      </p:to>
                                    </p:set>
                                  </p:childTnLst>
                                </p:cTn>
                              </p:par>
                            </p:childTnLst>
                          </p:cTn>
                        </p:par>
                      </p:childTnLst>
                    </p:cTn>
                  </p:par>
                </p:childTnLst>
              </p:cTn>
              <p:nextCondLst>
                <p:cond evt="onClick" delay="0">
                  <p:tgtEl>
                    <p:spTgt spid="83"/>
                  </p:tgtEl>
                </p:cond>
              </p:nextCondLst>
            </p:seq>
            <p:seq concurrent="1" nextAc="seek">
              <p:cTn id="134" restart="whenNotActive" fill="hold" evtFilter="cancelBubble" nodeType="interactiveSeq">
                <p:stCondLst>
                  <p:cond evt="onClick" delay="0">
                    <p:tgtEl>
                      <p:spTgt spid="84"/>
                    </p:tgtEl>
                  </p:cond>
                </p:stCondLst>
                <p:endSync evt="end" delay="0">
                  <p:rtn val="all"/>
                </p:endSync>
                <p:childTnLst>
                  <p:par>
                    <p:cTn id="135" fill="hold">
                      <p:stCondLst>
                        <p:cond delay="0"/>
                      </p:stCondLst>
                      <p:childTnLst>
                        <p:par>
                          <p:cTn id="136" fill="hold">
                            <p:stCondLst>
                              <p:cond delay="0"/>
                            </p:stCondLst>
                            <p:childTnLst>
                              <p:par>
                                <p:cTn id="137" presetID="10" presetClass="exit" presetSubtype="0" fill="hold" grpId="0" nodeType="clickEffect">
                                  <p:stCondLst>
                                    <p:cond delay="0"/>
                                  </p:stCondLst>
                                  <p:childTnLst>
                                    <p:animEffect transition="out" filter="fade">
                                      <p:cBhvr>
                                        <p:cTn id="138" dur="500"/>
                                        <p:tgtEl>
                                          <p:spTgt spid="84"/>
                                        </p:tgtEl>
                                      </p:cBhvr>
                                    </p:animEffect>
                                    <p:set>
                                      <p:cBhvr>
                                        <p:cTn id="139" dur="1" fill="hold">
                                          <p:stCondLst>
                                            <p:cond delay="499"/>
                                          </p:stCondLst>
                                        </p:cTn>
                                        <p:tgtEl>
                                          <p:spTgt spid="84"/>
                                        </p:tgtEl>
                                        <p:attrNameLst>
                                          <p:attrName>style.visibility</p:attrName>
                                        </p:attrNameLst>
                                      </p:cBhvr>
                                      <p:to>
                                        <p:strVal val="hidden"/>
                                      </p:to>
                                    </p:set>
                                  </p:childTnLst>
                                </p:cTn>
                              </p:par>
                            </p:childTnLst>
                          </p:cTn>
                        </p:par>
                      </p:childTnLst>
                    </p:cTn>
                  </p:par>
                </p:childTnLst>
              </p:cTn>
              <p:nextCondLst>
                <p:cond evt="onClick" delay="0">
                  <p:tgtEl>
                    <p:spTgt spid="84"/>
                  </p:tgtEl>
                </p:cond>
              </p:nextCondLst>
            </p:seq>
            <p:seq concurrent="1" nextAc="seek">
              <p:cTn id="140" restart="whenNotActive" fill="hold" evtFilter="cancelBubble" nodeType="interactiveSeq">
                <p:stCondLst>
                  <p:cond evt="onClick" delay="0">
                    <p:tgtEl>
                      <p:spTgt spid="85"/>
                    </p:tgtEl>
                  </p:cond>
                </p:stCondLst>
                <p:endSync evt="end" delay="0">
                  <p:rtn val="all"/>
                </p:endSync>
                <p:childTnLst>
                  <p:par>
                    <p:cTn id="141" fill="hold">
                      <p:stCondLst>
                        <p:cond delay="0"/>
                      </p:stCondLst>
                      <p:childTnLst>
                        <p:par>
                          <p:cTn id="142" fill="hold">
                            <p:stCondLst>
                              <p:cond delay="0"/>
                            </p:stCondLst>
                            <p:childTnLst>
                              <p:par>
                                <p:cTn id="143" presetID="10" presetClass="exit" presetSubtype="0" fill="hold" grpId="0" nodeType="clickEffect">
                                  <p:stCondLst>
                                    <p:cond delay="0"/>
                                  </p:stCondLst>
                                  <p:childTnLst>
                                    <p:animEffect transition="out" filter="fade">
                                      <p:cBhvr>
                                        <p:cTn id="144" dur="500"/>
                                        <p:tgtEl>
                                          <p:spTgt spid="85"/>
                                        </p:tgtEl>
                                      </p:cBhvr>
                                    </p:animEffect>
                                    <p:set>
                                      <p:cBhvr>
                                        <p:cTn id="145" dur="1" fill="hold">
                                          <p:stCondLst>
                                            <p:cond delay="499"/>
                                          </p:stCondLst>
                                        </p:cTn>
                                        <p:tgtEl>
                                          <p:spTgt spid="85"/>
                                        </p:tgtEl>
                                        <p:attrNameLst>
                                          <p:attrName>style.visibility</p:attrName>
                                        </p:attrNameLst>
                                      </p:cBhvr>
                                      <p:to>
                                        <p:strVal val="hidden"/>
                                      </p:to>
                                    </p:set>
                                  </p:childTnLst>
                                </p:cTn>
                              </p:par>
                            </p:childTnLst>
                          </p:cTn>
                        </p:par>
                      </p:childTnLst>
                    </p:cTn>
                  </p:par>
                </p:childTnLst>
              </p:cTn>
              <p:nextCondLst>
                <p:cond evt="onClick" delay="0">
                  <p:tgtEl>
                    <p:spTgt spid="85"/>
                  </p:tgtEl>
                </p:cond>
              </p:nextCondLst>
            </p:seq>
            <p:seq concurrent="1" nextAc="seek">
              <p:cTn id="146" restart="whenNotActive" fill="hold" evtFilter="cancelBubble" nodeType="interactiveSeq">
                <p:stCondLst>
                  <p:cond evt="onClick" delay="0">
                    <p:tgtEl>
                      <p:spTgt spid="86"/>
                    </p:tgtEl>
                  </p:cond>
                </p:stCondLst>
                <p:endSync evt="end" delay="0">
                  <p:rtn val="all"/>
                </p:endSync>
                <p:childTnLst>
                  <p:par>
                    <p:cTn id="147" fill="hold">
                      <p:stCondLst>
                        <p:cond delay="0"/>
                      </p:stCondLst>
                      <p:childTnLst>
                        <p:par>
                          <p:cTn id="148" fill="hold">
                            <p:stCondLst>
                              <p:cond delay="0"/>
                            </p:stCondLst>
                            <p:childTnLst>
                              <p:par>
                                <p:cTn id="149" presetID="10" presetClass="exit" presetSubtype="0" fill="hold" grpId="0" nodeType="clickEffect">
                                  <p:stCondLst>
                                    <p:cond delay="0"/>
                                  </p:stCondLst>
                                  <p:childTnLst>
                                    <p:animEffect transition="out" filter="fade">
                                      <p:cBhvr>
                                        <p:cTn id="150" dur="500"/>
                                        <p:tgtEl>
                                          <p:spTgt spid="86"/>
                                        </p:tgtEl>
                                      </p:cBhvr>
                                    </p:animEffect>
                                    <p:set>
                                      <p:cBhvr>
                                        <p:cTn id="151" dur="1" fill="hold">
                                          <p:stCondLst>
                                            <p:cond delay="499"/>
                                          </p:stCondLst>
                                        </p:cTn>
                                        <p:tgtEl>
                                          <p:spTgt spid="86"/>
                                        </p:tgtEl>
                                        <p:attrNameLst>
                                          <p:attrName>style.visibility</p:attrName>
                                        </p:attrNameLst>
                                      </p:cBhvr>
                                      <p:to>
                                        <p:strVal val="hidden"/>
                                      </p:to>
                                    </p:set>
                                  </p:childTnLst>
                                </p:cTn>
                              </p:par>
                            </p:childTnLst>
                          </p:cTn>
                        </p:par>
                      </p:childTnLst>
                    </p:cTn>
                  </p:par>
                </p:childTnLst>
              </p:cTn>
              <p:nextCondLst>
                <p:cond evt="onClick" delay="0">
                  <p:tgtEl>
                    <p:spTgt spid="86"/>
                  </p:tgtEl>
                </p:cond>
              </p:nextCondLst>
            </p:seq>
            <p:seq concurrent="1" nextAc="seek">
              <p:cTn id="152" restart="whenNotActive" fill="hold" evtFilter="cancelBubble" nodeType="interactiveSeq">
                <p:stCondLst>
                  <p:cond evt="onClick" delay="0">
                    <p:tgtEl>
                      <p:spTgt spid="87"/>
                    </p:tgtEl>
                  </p:cond>
                </p:stCondLst>
                <p:endSync evt="end" delay="0">
                  <p:rtn val="all"/>
                </p:endSync>
                <p:childTnLst>
                  <p:par>
                    <p:cTn id="153" fill="hold">
                      <p:stCondLst>
                        <p:cond delay="0"/>
                      </p:stCondLst>
                      <p:childTnLst>
                        <p:par>
                          <p:cTn id="154" fill="hold">
                            <p:stCondLst>
                              <p:cond delay="0"/>
                            </p:stCondLst>
                            <p:childTnLst>
                              <p:par>
                                <p:cTn id="155" presetID="10" presetClass="exit" presetSubtype="0" fill="hold" grpId="0" nodeType="clickEffect">
                                  <p:stCondLst>
                                    <p:cond delay="0"/>
                                  </p:stCondLst>
                                  <p:childTnLst>
                                    <p:animEffect transition="out" filter="fade">
                                      <p:cBhvr>
                                        <p:cTn id="156" dur="500"/>
                                        <p:tgtEl>
                                          <p:spTgt spid="87"/>
                                        </p:tgtEl>
                                      </p:cBhvr>
                                    </p:animEffect>
                                    <p:set>
                                      <p:cBhvr>
                                        <p:cTn id="157" dur="1" fill="hold">
                                          <p:stCondLst>
                                            <p:cond delay="499"/>
                                          </p:stCondLst>
                                        </p:cTn>
                                        <p:tgtEl>
                                          <p:spTgt spid="87"/>
                                        </p:tgtEl>
                                        <p:attrNameLst>
                                          <p:attrName>style.visibility</p:attrName>
                                        </p:attrNameLst>
                                      </p:cBhvr>
                                      <p:to>
                                        <p:strVal val="hidden"/>
                                      </p:to>
                                    </p:set>
                                  </p:childTnLst>
                                </p:cTn>
                              </p:par>
                            </p:childTnLst>
                          </p:cTn>
                        </p:par>
                      </p:childTnLst>
                    </p:cTn>
                  </p:par>
                </p:childTnLst>
              </p:cTn>
              <p:nextCondLst>
                <p:cond evt="onClick" delay="0">
                  <p:tgtEl>
                    <p:spTgt spid="87"/>
                  </p:tgtEl>
                </p:cond>
              </p:nextCondLst>
            </p:seq>
            <p:seq concurrent="1" nextAc="seek">
              <p:cTn id="158" restart="whenNotActive" fill="hold" evtFilter="cancelBubble" nodeType="interactiveSeq">
                <p:stCondLst>
                  <p:cond evt="onClick" delay="0">
                    <p:tgtEl>
                      <p:spTgt spid="88"/>
                    </p:tgtEl>
                  </p:cond>
                </p:stCondLst>
                <p:endSync evt="end" delay="0">
                  <p:rtn val="all"/>
                </p:endSync>
                <p:childTnLst>
                  <p:par>
                    <p:cTn id="159" fill="hold">
                      <p:stCondLst>
                        <p:cond delay="0"/>
                      </p:stCondLst>
                      <p:childTnLst>
                        <p:par>
                          <p:cTn id="160" fill="hold">
                            <p:stCondLst>
                              <p:cond delay="0"/>
                            </p:stCondLst>
                            <p:childTnLst>
                              <p:par>
                                <p:cTn id="161" presetID="10" presetClass="exit" presetSubtype="0" fill="hold" grpId="0" nodeType="clickEffect">
                                  <p:stCondLst>
                                    <p:cond delay="0"/>
                                  </p:stCondLst>
                                  <p:childTnLst>
                                    <p:animEffect transition="out" filter="fade">
                                      <p:cBhvr>
                                        <p:cTn id="162" dur="500"/>
                                        <p:tgtEl>
                                          <p:spTgt spid="88"/>
                                        </p:tgtEl>
                                      </p:cBhvr>
                                    </p:animEffect>
                                    <p:set>
                                      <p:cBhvr>
                                        <p:cTn id="163" dur="1" fill="hold">
                                          <p:stCondLst>
                                            <p:cond delay="499"/>
                                          </p:stCondLst>
                                        </p:cTn>
                                        <p:tgtEl>
                                          <p:spTgt spid="88"/>
                                        </p:tgtEl>
                                        <p:attrNameLst>
                                          <p:attrName>style.visibility</p:attrName>
                                        </p:attrNameLst>
                                      </p:cBhvr>
                                      <p:to>
                                        <p:strVal val="hidden"/>
                                      </p:to>
                                    </p:set>
                                  </p:childTnLst>
                                </p:cTn>
                              </p:par>
                            </p:childTnLst>
                          </p:cTn>
                        </p:par>
                      </p:childTnLst>
                    </p:cTn>
                  </p:par>
                </p:childTnLst>
              </p:cTn>
              <p:nextCondLst>
                <p:cond evt="onClick" delay="0">
                  <p:tgtEl>
                    <p:spTgt spid="88"/>
                  </p:tgtEl>
                </p:cond>
              </p:nextCondLst>
            </p:seq>
            <p:seq concurrent="1" nextAc="seek">
              <p:cTn id="164" restart="whenNotActive" fill="hold" evtFilter="cancelBubble" nodeType="interactiveSeq">
                <p:stCondLst>
                  <p:cond evt="onClick" delay="0">
                    <p:tgtEl>
                      <p:spTgt spid="89"/>
                    </p:tgtEl>
                  </p:cond>
                </p:stCondLst>
                <p:endSync evt="end" delay="0">
                  <p:rtn val="all"/>
                </p:endSync>
                <p:childTnLst>
                  <p:par>
                    <p:cTn id="165" fill="hold">
                      <p:stCondLst>
                        <p:cond delay="0"/>
                      </p:stCondLst>
                      <p:childTnLst>
                        <p:par>
                          <p:cTn id="166" fill="hold">
                            <p:stCondLst>
                              <p:cond delay="0"/>
                            </p:stCondLst>
                            <p:childTnLst>
                              <p:par>
                                <p:cTn id="167" presetID="10" presetClass="exit" presetSubtype="0" fill="hold" grpId="0" nodeType="clickEffect">
                                  <p:stCondLst>
                                    <p:cond delay="0"/>
                                  </p:stCondLst>
                                  <p:childTnLst>
                                    <p:animEffect transition="out" filter="fade">
                                      <p:cBhvr>
                                        <p:cTn id="168" dur="500"/>
                                        <p:tgtEl>
                                          <p:spTgt spid="89"/>
                                        </p:tgtEl>
                                      </p:cBhvr>
                                    </p:animEffect>
                                    <p:set>
                                      <p:cBhvr>
                                        <p:cTn id="169" dur="1" fill="hold">
                                          <p:stCondLst>
                                            <p:cond delay="499"/>
                                          </p:stCondLst>
                                        </p:cTn>
                                        <p:tgtEl>
                                          <p:spTgt spid="89"/>
                                        </p:tgtEl>
                                        <p:attrNameLst>
                                          <p:attrName>style.visibility</p:attrName>
                                        </p:attrNameLst>
                                      </p:cBhvr>
                                      <p:to>
                                        <p:strVal val="hidden"/>
                                      </p:to>
                                    </p:set>
                                  </p:childTnLst>
                                </p:cTn>
                              </p:par>
                            </p:childTnLst>
                          </p:cTn>
                        </p:par>
                      </p:childTnLst>
                    </p:cTn>
                  </p:par>
                </p:childTnLst>
              </p:cTn>
              <p:nextCondLst>
                <p:cond evt="onClick" delay="0">
                  <p:tgtEl>
                    <p:spTgt spid="89"/>
                  </p:tgtEl>
                </p:cond>
              </p:nextCondLst>
            </p:seq>
            <p:seq concurrent="1" nextAc="seek">
              <p:cTn id="170" restart="whenNotActive" fill="hold" evtFilter="cancelBubble" nodeType="interactiveSeq">
                <p:stCondLst>
                  <p:cond evt="onClick" delay="0">
                    <p:tgtEl>
                      <p:spTgt spid="90"/>
                    </p:tgtEl>
                  </p:cond>
                </p:stCondLst>
                <p:endSync evt="end" delay="0">
                  <p:rtn val="all"/>
                </p:endSync>
                <p:childTnLst>
                  <p:par>
                    <p:cTn id="171" fill="hold">
                      <p:stCondLst>
                        <p:cond delay="0"/>
                      </p:stCondLst>
                      <p:childTnLst>
                        <p:par>
                          <p:cTn id="172" fill="hold">
                            <p:stCondLst>
                              <p:cond delay="0"/>
                            </p:stCondLst>
                            <p:childTnLst>
                              <p:par>
                                <p:cTn id="173" presetID="10" presetClass="exit" presetSubtype="0" fill="hold" grpId="0" nodeType="clickEffect">
                                  <p:stCondLst>
                                    <p:cond delay="0"/>
                                  </p:stCondLst>
                                  <p:childTnLst>
                                    <p:animEffect transition="out" filter="fade">
                                      <p:cBhvr>
                                        <p:cTn id="174" dur="500"/>
                                        <p:tgtEl>
                                          <p:spTgt spid="90"/>
                                        </p:tgtEl>
                                      </p:cBhvr>
                                    </p:animEffect>
                                    <p:set>
                                      <p:cBhvr>
                                        <p:cTn id="175" dur="1" fill="hold">
                                          <p:stCondLst>
                                            <p:cond delay="499"/>
                                          </p:stCondLst>
                                        </p:cTn>
                                        <p:tgtEl>
                                          <p:spTgt spid="90"/>
                                        </p:tgtEl>
                                        <p:attrNameLst>
                                          <p:attrName>style.visibility</p:attrName>
                                        </p:attrNameLst>
                                      </p:cBhvr>
                                      <p:to>
                                        <p:strVal val="hidden"/>
                                      </p:to>
                                    </p:set>
                                  </p:childTnLst>
                                </p:cTn>
                              </p:par>
                            </p:childTnLst>
                          </p:cTn>
                        </p:par>
                      </p:childTnLst>
                    </p:cTn>
                  </p:par>
                </p:childTnLst>
              </p:cTn>
              <p:nextCondLst>
                <p:cond evt="onClick" delay="0">
                  <p:tgtEl>
                    <p:spTgt spid="90"/>
                  </p:tgtEl>
                </p:cond>
              </p:nextCondLst>
            </p:seq>
            <p:seq concurrent="1" nextAc="seek">
              <p:cTn id="176" restart="whenNotActive" fill="hold" evtFilter="cancelBubble" nodeType="interactiveSeq">
                <p:stCondLst>
                  <p:cond evt="onClick" delay="0">
                    <p:tgtEl>
                      <p:spTgt spid="91"/>
                    </p:tgtEl>
                  </p:cond>
                </p:stCondLst>
                <p:endSync evt="end" delay="0">
                  <p:rtn val="all"/>
                </p:endSync>
                <p:childTnLst>
                  <p:par>
                    <p:cTn id="177" fill="hold">
                      <p:stCondLst>
                        <p:cond delay="0"/>
                      </p:stCondLst>
                      <p:childTnLst>
                        <p:par>
                          <p:cTn id="178" fill="hold">
                            <p:stCondLst>
                              <p:cond delay="0"/>
                            </p:stCondLst>
                            <p:childTnLst>
                              <p:par>
                                <p:cTn id="179" presetID="10" presetClass="exit" presetSubtype="0" fill="hold" grpId="0" nodeType="clickEffect">
                                  <p:stCondLst>
                                    <p:cond delay="0"/>
                                  </p:stCondLst>
                                  <p:childTnLst>
                                    <p:animEffect transition="out" filter="fade">
                                      <p:cBhvr>
                                        <p:cTn id="180" dur="500"/>
                                        <p:tgtEl>
                                          <p:spTgt spid="91"/>
                                        </p:tgtEl>
                                      </p:cBhvr>
                                    </p:animEffect>
                                    <p:set>
                                      <p:cBhvr>
                                        <p:cTn id="181" dur="1" fill="hold">
                                          <p:stCondLst>
                                            <p:cond delay="499"/>
                                          </p:stCondLst>
                                        </p:cTn>
                                        <p:tgtEl>
                                          <p:spTgt spid="91"/>
                                        </p:tgtEl>
                                        <p:attrNameLst>
                                          <p:attrName>style.visibility</p:attrName>
                                        </p:attrNameLst>
                                      </p:cBhvr>
                                      <p:to>
                                        <p:strVal val="hidden"/>
                                      </p:to>
                                    </p:set>
                                  </p:childTnLst>
                                </p:cTn>
                              </p:par>
                            </p:childTnLst>
                          </p:cTn>
                        </p:par>
                      </p:childTnLst>
                    </p:cTn>
                  </p:par>
                </p:childTnLst>
              </p:cTn>
              <p:nextCondLst>
                <p:cond evt="onClick" delay="0">
                  <p:tgtEl>
                    <p:spTgt spid="91"/>
                  </p:tgtEl>
                </p:cond>
              </p:nextCondLst>
            </p:seq>
          </p:childTnLst>
        </p:cTn>
      </p:par>
    </p:tnLst>
    <p:bldLst>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78" grpId="0" animBg="1"/>
      <p:bldP spid="79" grpId="0" animBg="1"/>
      <p:bldP spid="80" grpId="0" animBg="1"/>
      <p:bldP spid="81" grpId="0" animBg="1"/>
      <p:bldP spid="82" grpId="0" animBg="1"/>
      <p:bldP spid="83" grpId="0" animBg="1"/>
      <p:bldP spid="84" grpId="0" animBg="1"/>
      <p:bldP spid="85" grpId="0" animBg="1"/>
      <p:bldP spid="86" grpId="0" animBg="1"/>
      <p:bldP spid="87" grpId="0" animBg="1"/>
      <p:bldP spid="88" grpId="0" animBg="1"/>
      <p:bldP spid="89" grpId="0" animBg="1"/>
      <p:bldP spid="90" grpId="0" animBg="1"/>
      <p:bldP spid="91"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0" y="0"/>
            <a:ext cx="9143074" cy="599127"/>
            <a:chOff x="0" y="13335"/>
            <a:chExt cx="9144218" cy="599127"/>
          </a:xfrm>
        </p:grpSpPr>
        <p:sp>
          <p:nvSpPr>
            <p:cNvPr id="3" name="TextBox 32"/>
            <p:cNvSpPr txBox="1"/>
            <p:nvPr/>
          </p:nvSpPr>
          <p:spPr>
            <a:xfrm>
              <a:off x="0" y="13335"/>
              <a:ext cx="9144000" cy="599127"/>
            </a:xfrm>
            <a:prstGeom prst="rect">
              <a:avLst/>
            </a:prstGeom>
            <a:ln>
              <a:noFill/>
            </a:ln>
          </p:spPr>
          <p:style>
            <a:lnRef idx="2">
              <a:schemeClr val="dk1">
                <a:shade val="50000"/>
              </a:schemeClr>
            </a:lnRef>
            <a:fillRef idx="1">
              <a:schemeClr val="dk1"/>
            </a:fillRef>
            <a:effectRef idx="0">
              <a:schemeClr val="dk1"/>
            </a:effectRef>
            <a:fontRef idx="minor">
              <a:schemeClr val="lt1"/>
            </a:fontRef>
          </p:style>
          <p:txBody>
            <a:bodyPr wrap="square" lIns="324000" rtlCol="0">
              <a:sp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r>
                <a:rPr lang="en-GB" sz="3200" dirty="0"/>
                <a:t>Multiplying Mixed Numbers</a:t>
              </a:r>
            </a:p>
          </p:txBody>
        </p:sp>
        <p:cxnSp>
          <p:nvCxnSpPr>
            <p:cNvPr id="4" name="Straight Connector 3"/>
            <p:cNvCxnSpPr/>
            <p:nvPr/>
          </p:nvCxnSpPr>
          <p:spPr>
            <a:xfrm>
              <a:off x="218" y="601079"/>
              <a:ext cx="9144000" cy="0"/>
            </a:xfrm>
            <a:prstGeom prst="line">
              <a:avLst/>
            </a:prstGeom>
            <a:effectLst/>
          </p:spPr>
          <p:style>
            <a:lnRef idx="3">
              <a:schemeClr val="accent3"/>
            </a:lnRef>
            <a:fillRef idx="0">
              <a:schemeClr val="accent3"/>
            </a:fillRef>
            <a:effectRef idx="2">
              <a:schemeClr val="accent3"/>
            </a:effectRef>
            <a:fontRef idx="minor">
              <a:schemeClr val="tx1"/>
            </a:fontRef>
          </p:style>
        </p:cxnSp>
      </p:grpSp>
      <p:sp>
        <p:nvSpPr>
          <p:cNvPr id="5" name="TextBox 4"/>
          <p:cNvSpPr txBox="1"/>
          <p:nvPr/>
        </p:nvSpPr>
        <p:spPr>
          <a:xfrm>
            <a:off x="467544" y="836712"/>
            <a:ext cx="8208912" cy="369332"/>
          </a:xfrm>
          <a:prstGeom prst="rect">
            <a:avLst/>
          </a:prstGeom>
          <a:noFill/>
        </p:spPr>
        <p:txBody>
          <a:bodyPr wrap="square" rtlCol="0">
            <a:spAutoFit/>
          </a:bodyPr>
          <a:lstStyle/>
          <a:p>
            <a:r>
              <a:rPr lang="en-GB" dirty="0"/>
              <a:t>If the numbers are not improper fractions, convert them into improper fractions.</a:t>
            </a:r>
          </a:p>
        </p:txBody>
      </p:sp>
      <mc:AlternateContent xmlns:mc="http://schemas.openxmlformats.org/markup-compatibility/2006" xmlns:a14="http://schemas.microsoft.com/office/drawing/2010/main">
        <mc:Choice Requires="a14">
          <p:sp>
            <p:nvSpPr>
              <p:cNvPr id="6" name="TextBox 5"/>
              <p:cNvSpPr txBox="1"/>
              <p:nvPr/>
            </p:nvSpPr>
            <p:spPr>
              <a:xfrm>
                <a:off x="611560" y="2132856"/>
                <a:ext cx="4464496" cy="3382464"/>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GB" sz="2800" b="0" i="1" smtClean="0">
                          <a:latin typeface="Cambria Math"/>
                        </a:rPr>
                        <m:t>3</m:t>
                      </m:r>
                      <m:f>
                        <m:fPr>
                          <m:ctrlPr>
                            <a:rPr lang="en-GB" sz="2800" b="0" i="1" smtClean="0">
                              <a:latin typeface="Cambria Math" panose="02040503050406030204" pitchFamily="18" charset="0"/>
                            </a:rPr>
                          </m:ctrlPr>
                        </m:fPr>
                        <m:num>
                          <m:r>
                            <a:rPr lang="en-GB" sz="2800" b="0" i="1" smtClean="0">
                              <a:latin typeface="Cambria Math"/>
                            </a:rPr>
                            <m:t>1</m:t>
                          </m:r>
                        </m:num>
                        <m:den>
                          <m:r>
                            <a:rPr lang="en-GB" sz="2800" b="0" i="1" smtClean="0">
                              <a:latin typeface="Cambria Math"/>
                            </a:rPr>
                            <m:t>2</m:t>
                          </m:r>
                        </m:den>
                      </m:f>
                      <m:r>
                        <a:rPr lang="en-GB" sz="2800" b="0" i="1" smtClean="0">
                          <a:latin typeface="Cambria Math"/>
                        </a:rPr>
                        <m:t>×2</m:t>
                      </m:r>
                      <m:f>
                        <m:fPr>
                          <m:ctrlPr>
                            <a:rPr lang="en-GB" sz="2800" b="0" i="1" smtClean="0">
                              <a:latin typeface="Cambria Math" panose="02040503050406030204" pitchFamily="18" charset="0"/>
                            </a:rPr>
                          </m:ctrlPr>
                        </m:fPr>
                        <m:num>
                          <m:r>
                            <a:rPr lang="en-GB" sz="2800" b="0" i="1" smtClean="0">
                              <a:latin typeface="Cambria Math"/>
                            </a:rPr>
                            <m:t>1</m:t>
                          </m:r>
                        </m:num>
                        <m:den>
                          <m:r>
                            <a:rPr lang="en-GB" sz="2800" b="0" i="1" smtClean="0">
                              <a:latin typeface="Cambria Math"/>
                            </a:rPr>
                            <m:t>4</m:t>
                          </m:r>
                        </m:den>
                      </m:f>
                      <m:r>
                        <a:rPr lang="en-GB" sz="2800" b="0" i="1" smtClean="0">
                          <a:latin typeface="Cambria Math"/>
                        </a:rPr>
                        <m:t>=</m:t>
                      </m:r>
                      <m:f>
                        <m:fPr>
                          <m:ctrlPr>
                            <a:rPr lang="en-GB" sz="2800" b="1" i="1" smtClean="0">
                              <a:latin typeface="Cambria Math" panose="02040503050406030204" pitchFamily="18" charset="0"/>
                            </a:rPr>
                          </m:ctrlPr>
                        </m:fPr>
                        <m:num>
                          <m:r>
                            <a:rPr lang="en-GB" sz="2800" b="1" i="1" smtClean="0">
                              <a:latin typeface="Cambria Math"/>
                            </a:rPr>
                            <m:t>𝟕</m:t>
                          </m:r>
                        </m:num>
                        <m:den>
                          <m:r>
                            <a:rPr lang="en-GB" sz="2800" b="1" i="1" smtClean="0">
                              <a:latin typeface="Cambria Math"/>
                            </a:rPr>
                            <m:t>𝟐</m:t>
                          </m:r>
                        </m:den>
                      </m:f>
                      <m:r>
                        <a:rPr lang="en-GB" sz="2800" b="1" i="1" smtClean="0">
                          <a:latin typeface="Cambria Math"/>
                        </a:rPr>
                        <m:t>×</m:t>
                      </m:r>
                      <m:f>
                        <m:fPr>
                          <m:ctrlPr>
                            <a:rPr lang="en-GB" sz="2800" b="1" i="1" smtClean="0">
                              <a:latin typeface="Cambria Math" panose="02040503050406030204" pitchFamily="18" charset="0"/>
                            </a:rPr>
                          </m:ctrlPr>
                        </m:fPr>
                        <m:num>
                          <m:r>
                            <a:rPr lang="en-GB" sz="2800" b="1" i="1" smtClean="0">
                              <a:latin typeface="Cambria Math"/>
                            </a:rPr>
                            <m:t>𝟗</m:t>
                          </m:r>
                        </m:num>
                        <m:den>
                          <m:r>
                            <a:rPr lang="en-GB" sz="2800" b="1" i="1" smtClean="0">
                              <a:latin typeface="Cambria Math"/>
                            </a:rPr>
                            <m:t>𝟒</m:t>
                          </m:r>
                        </m:den>
                      </m:f>
                      <m:r>
                        <a:rPr lang="en-GB" sz="2800" b="1" i="1" smtClean="0">
                          <a:latin typeface="Cambria Math"/>
                        </a:rPr>
                        <m:t>=</m:t>
                      </m:r>
                      <m:f>
                        <m:fPr>
                          <m:ctrlPr>
                            <a:rPr lang="en-GB" sz="2800" b="1" i="1" smtClean="0">
                              <a:latin typeface="Cambria Math" panose="02040503050406030204" pitchFamily="18" charset="0"/>
                            </a:rPr>
                          </m:ctrlPr>
                        </m:fPr>
                        <m:num>
                          <m:r>
                            <a:rPr lang="en-GB" sz="2800" b="1" i="1" smtClean="0">
                              <a:latin typeface="Cambria Math"/>
                            </a:rPr>
                            <m:t>𝟔𝟑</m:t>
                          </m:r>
                        </m:num>
                        <m:den>
                          <m:r>
                            <a:rPr lang="en-GB" sz="2800" b="1" i="1" smtClean="0">
                              <a:latin typeface="Cambria Math"/>
                            </a:rPr>
                            <m:t>𝟖</m:t>
                          </m:r>
                        </m:den>
                      </m:f>
                    </m:oMath>
                  </m:oMathPara>
                </a14:m>
                <a:endParaRPr lang="en-GB" sz="2800" b="1" dirty="0"/>
              </a:p>
              <a:p>
                <a:pPr/>
                <a:br>
                  <a:rPr lang="en-GB" sz="2800" b="0" dirty="0"/>
                </a:br>
                <a14:m>
                  <m:oMathPara xmlns:m="http://schemas.openxmlformats.org/officeDocument/2006/math">
                    <m:oMathParaPr>
                      <m:jc m:val="centerGroup"/>
                    </m:oMathParaPr>
                    <m:oMath xmlns:m="http://schemas.openxmlformats.org/officeDocument/2006/math">
                      <m:r>
                        <a:rPr lang="en-GB" sz="2800" b="0" i="1" smtClean="0">
                          <a:latin typeface="Cambria Math"/>
                        </a:rPr>
                        <m:t>4×3</m:t>
                      </m:r>
                      <m:f>
                        <m:fPr>
                          <m:ctrlPr>
                            <a:rPr lang="en-GB" sz="2800" b="0" i="1" smtClean="0">
                              <a:latin typeface="Cambria Math" panose="02040503050406030204" pitchFamily="18" charset="0"/>
                            </a:rPr>
                          </m:ctrlPr>
                        </m:fPr>
                        <m:num>
                          <m:r>
                            <a:rPr lang="en-GB" sz="2800" b="0" i="1" smtClean="0">
                              <a:latin typeface="Cambria Math"/>
                            </a:rPr>
                            <m:t>2</m:t>
                          </m:r>
                        </m:num>
                        <m:den>
                          <m:r>
                            <a:rPr lang="en-GB" sz="2800" b="0" i="1" smtClean="0">
                              <a:latin typeface="Cambria Math"/>
                            </a:rPr>
                            <m:t>5</m:t>
                          </m:r>
                        </m:den>
                      </m:f>
                      <m:r>
                        <a:rPr lang="en-GB" sz="2800" b="0" i="1" smtClean="0">
                          <a:latin typeface="Cambria Math"/>
                        </a:rPr>
                        <m:t>=</m:t>
                      </m:r>
                      <m:f>
                        <m:fPr>
                          <m:ctrlPr>
                            <a:rPr lang="en-GB" sz="2800" b="1" i="1" smtClean="0">
                              <a:latin typeface="Cambria Math" panose="02040503050406030204" pitchFamily="18" charset="0"/>
                            </a:rPr>
                          </m:ctrlPr>
                        </m:fPr>
                        <m:num>
                          <m:r>
                            <a:rPr lang="en-GB" sz="2800" b="1" i="1" smtClean="0">
                              <a:latin typeface="Cambria Math"/>
                            </a:rPr>
                            <m:t>𝟒</m:t>
                          </m:r>
                        </m:num>
                        <m:den>
                          <m:r>
                            <a:rPr lang="en-GB" sz="2800" b="1" i="1" smtClean="0">
                              <a:latin typeface="Cambria Math"/>
                            </a:rPr>
                            <m:t>𝟏</m:t>
                          </m:r>
                        </m:den>
                      </m:f>
                      <m:r>
                        <a:rPr lang="en-GB" sz="2800" b="1" i="1" smtClean="0">
                          <a:latin typeface="Cambria Math"/>
                        </a:rPr>
                        <m:t>×</m:t>
                      </m:r>
                      <m:f>
                        <m:fPr>
                          <m:ctrlPr>
                            <a:rPr lang="en-GB" sz="2800" b="1" i="1" smtClean="0">
                              <a:latin typeface="Cambria Math" panose="02040503050406030204" pitchFamily="18" charset="0"/>
                            </a:rPr>
                          </m:ctrlPr>
                        </m:fPr>
                        <m:num>
                          <m:r>
                            <a:rPr lang="en-GB" sz="2800" b="1" i="1" smtClean="0">
                              <a:latin typeface="Cambria Math"/>
                            </a:rPr>
                            <m:t>𝟏𝟕</m:t>
                          </m:r>
                        </m:num>
                        <m:den>
                          <m:r>
                            <a:rPr lang="en-GB" sz="2800" b="1" i="1" smtClean="0">
                              <a:latin typeface="Cambria Math"/>
                            </a:rPr>
                            <m:t>𝟓</m:t>
                          </m:r>
                        </m:den>
                      </m:f>
                      <m:r>
                        <a:rPr lang="en-GB" sz="2800" b="1" i="1" smtClean="0">
                          <a:latin typeface="Cambria Math"/>
                        </a:rPr>
                        <m:t>=</m:t>
                      </m:r>
                      <m:f>
                        <m:fPr>
                          <m:ctrlPr>
                            <a:rPr lang="en-GB" sz="2800" b="1" i="1" smtClean="0">
                              <a:latin typeface="Cambria Math" panose="02040503050406030204" pitchFamily="18" charset="0"/>
                            </a:rPr>
                          </m:ctrlPr>
                        </m:fPr>
                        <m:num>
                          <m:r>
                            <a:rPr lang="en-GB" sz="2800" b="1" i="1" smtClean="0">
                              <a:latin typeface="Cambria Math"/>
                            </a:rPr>
                            <m:t>𝟔𝟖</m:t>
                          </m:r>
                        </m:num>
                        <m:den>
                          <m:r>
                            <a:rPr lang="en-GB" sz="2800" b="1" i="1" smtClean="0">
                              <a:latin typeface="Cambria Math"/>
                            </a:rPr>
                            <m:t>𝟓</m:t>
                          </m:r>
                        </m:den>
                      </m:f>
                    </m:oMath>
                  </m:oMathPara>
                </a14:m>
                <a:endParaRPr lang="en-GB" sz="2800" b="1" dirty="0"/>
              </a:p>
              <a:p>
                <a:pPr/>
                <a:br>
                  <a:rPr lang="en-GB" sz="2800" b="0" dirty="0"/>
                </a:br>
                <a14:m>
                  <m:oMathPara xmlns:m="http://schemas.openxmlformats.org/officeDocument/2006/math">
                    <m:oMathParaPr>
                      <m:jc m:val="centerGroup"/>
                    </m:oMathParaPr>
                    <m:oMath xmlns:m="http://schemas.openxmlformats.org/officeDocument/2006/math">
                      <m:r>
                        <a:rPr lang="en-GB" sz="2800" b="0" i="1" smtClean="0">
                          <a:latin typeface="Cambria Math"/>
                        </a:rPr>
                        <m:t>7</m:t>
                      </m:r>
                      <m:f>
                        <m:fPr>
                          <m:ctrlPr>
                            <a:rPr lang="en-GB" sz="2800" b="0" i="1" smtClean="0">
                              <a:latin typeface="Cambria Math" panose="02040503050406030204" pitchFamily="18" charset="0"/>
                            </a:rPr>
                          </m:ctrlPr>
                        </m:fPr>
                        <m:num>
                          <m:r>
                            <a:rPr lang="en-GB" sz="2800" b="0" i="1" smtClean="0">
                              <a:latin typeface="Cambria Math"/>
                            </a:rPr>
                            <m:t>2</m:t>
                          </m:r>
                        </m:num>
                        <m:den>
                          <m:r>
                            <a:rPr lang="en-GB" sz="2800" b="0" i="1" smtClean="0">
                              <a:latin typeface="Cambria Math"/>
                            </a:rPr>
                            <m:t>3</m:t>
                          </m:r>
                        </m:den>
                      </m:f>
                      <m:r>
                        <a:rPr lang="en-GB" sz="2800" b="0" i="1" smtClean="0">
                          <a:latin typeface="Cambria Math"/>
                        </a:rPr>
                        <m:t>×2=</m:t>
                      </m:r>
                      <m:f>
                        <m:fPr>
                          <m:ctrlPr>
                            <a:rPr lang="en-GB" sz="2800" b="1" i="1" smtClean="0">
                              <a:latin typeface="Cambria Math" panose="02040503050406030204" pitchFamily="18" charset="0"/>
                            </a:rPr>
                          </m:ctrlPr>
                        </m:fPr>
                        <m:num>
                          <m:r>
                            <a:rPr lang="en-GB" sz="2800" b="1" i="1" smtClean="0">
                              <a:latin typeface="Cambria Math"/>
                            </a:rPr>
                            <m:t>𝟐𝟑</m:t>
                          </m:r>
                        </m:num>
                        <m:den>
                          <m:r>
                            <a:rPr lang="en-GB" sz="2800" b="1" i="1" smtClean="0">
                              <a:latin typeface="Cambria Math"/>
                            </a:rPr>
                            <m:t>𝟑</m:t>
                          </m:r>
                        </m:den>
                      </m:f>
                      <m:r>
                        <a:rPr lang="en-GB" sz="2800" b="1" i="1" smtClean="0">
                          <a:latin typeface="Cambria Math"/>
                        </a:rPr>
                        <m:t>×</m:t>
                      </m:r>
                      <m:f>
                        <m:fPr>
                          <m:ctrlPr>
                            <a:rPr lang="en-GB" sz="2800" b="1" i="1" smtClean="0">
                              <a:latin typeface="Cambria Math" panose="02040503050406030204" pitchFamily="18" charset="0"/>
                            </a:rPr>
                          </m:ctrlPr>
                        </m:fPr>
                        <m:num>
                          <m:r>
                            <a:rPr lang="en-GB" sz="2800" b="1" i="1" smtClean="0">
                              <a:latin typeface="Cambria Math"/>
                            </a:rPr>
                            <m:t>𝟐</m:t>
                          </m:r>
                        </m:num>
                        <m:den>
                          <m:r>
                            <a:rPr lang="en-GB" sz="2800" b="1" i="1" smtClean="0">
                              <a:latin typeface="Cambria Math"/>
                            </a:rPr>
                            <m:t>𝟏</m:t>
                          </m:r>
                        </m:den>
                      </m:f>
                      <m:r>
                        <a:rPr lang="en-GB" sz="2800" b="1" i="1" smtClean="0">
                          <a:latin typeface="Cambria Math"/>
                        </a:rPr>
                        <m:t>=</m:t>
                      </m:r>
                      <m:f>
                        <m:fPr>
                          <m:ctrlPr>
                            <a:rPr lang="en-GB" sz="2800" b="1" i="1" smtClean="0">
                              <a:latin typeface="Cambria Math" panose="02040503050406030204" pitchFamily="18" charset="0"/>
                            </a:rPr>
                          </m:ctrlPr>
                        </m:fPr>
                        <m:num>
                          <m:r>
                            <a:rPr lang="en-GB" sz="2800" b="1" i="1" smtClean="0">
                              <a:latin typeface="Cambria Math"/>
                            </a:rPr>
                            <m:t>𝟒𝟔</m:t>
                          </m:r>
                        </m:num>
                        <m:den>
                          <m:r>
                            <a:rPr lang="en-GB" sz="2800" b="1" i="1" smtClean="0">
                              <a:latin typeface="Cambria Math"/>
                            </a:rPr>
                            <m:t>𝟑</m:t>
                          </m:r>
                        </m:den>
                      </m:f>
                    </m:oMath>
                  </m:oMathPara>
                </a14:m>
                <a:endParaRPr lang="en-GB" sz="2800" b="1" dirty="0"/>
              </a:p>
            </p:txBody>
          </p:sp>
        </mc:Choice>
        <mc:Fallback xmlns="">
          <p:sp>
            <p:nvSpPr>
              <p:cNvPr id="6" name="TextBox 5"/>
              <p:cNvSpPr txBox="1">
                <a:spLocks noRot="1" noChangeAspect="1" noMove="1" noResize="1" noEditPoints="1" noAdjustHandles="1" noChangeArrowheads="1" noChangeShapeType="1" noTextEdit="1"/>
              </p:cNvSpPr>
              <p:nvPr/>
            </p:nvSpPr>
            <p:spPr>
              <a:xfrm>
                <a:off x="611560" y="2132856"/>
                <a:ext cx="4464496" cy="3382464"/>
              </a:xfrm>
              <a:prstGeom prst="rect">
                <a:avLst/>
              </a:prstGeom>
              <a:blipFill rotWithShape="1">
                <a:blip r:embed="rId2"/>
                <a:stretch>
                  <a:fillRect/>
                </a:stretch>
              </a:blipFill>
            </p:spPr>
            <p:txBody>
              <a:bodyPr/>
              <a:lstStyle/>
              <a:p>
                <a:r>
                  <a:rPr lang="en-GB">
                    <a:noFill/>
                  </a:rPr>
                  <a:t> </a:t>
                </a:r>
              </a:p>
            </p:txBody>
          </p:sp>
        </mc:Fallback>
      </mc:AlternateContent>
      <p:sp>
        <p:nvSpPr>
          <p:cNvPr id="7" name="TextBox 6"/>
          <p:cNvSpPr txBox="1"/>
          <p:nvPr/>
        </p:nvSpPr>
        <p:spPr>
          <a:xfrm>
            <a:off x="611560" y="1516142"/>
            <a:ext cx="1872208" cy="369332"/>
          </a:xfrm>
          <a:prstGeom prst="rect">
            <a:avLst/>
          </a:prstGeom>
        </p:spPr>
        <p:style>
          <a:lnRef idx="2">
            <a:schemeClr val="dk1">
              <a:shade val="50000"/>
            </a:schemeClr>
          </a:lnRef>
          <a:fillRef idx="1">
            <a:schemeClr val="dk1"/>
          </a:fillRef>
          <a:effectRef idx="0">
            <a:schemeClr val="dk1"/>
          </a:effectRef>
          <a:fontRef idx="minor">
            <a:schemeClr val="lt1"/>
          </a:fontRef>
        </p:style>
        <p:txBody>
          <a:bodyPr wrap="square" rtlCol="0">
            <a:spAutoFit/>
          </a:bodyPr>
          <a:lstStyle/>
          <a:p>
            <a:r>
              <a:rPr lang="en-GB" dirty="0"/>
              <a:t>Examples:</a:t>
            </a:r>
          </a:p>
        </p:txBody>
      </p:sp>
      <p:sp>
        <p:nvSpPr>
          <p:cNvPr id="8" name="TextBox 7"/>
          <p:cNvSpPr txBox="1"/>
          <p:nvPr/>
        </p:nvSpPr>
        <p:spPr>
          <a:xfrm>
            <a:off x="5436096" y="1481935"/>
            <a:ext cx="3143055" cy="369332"/>
          </a:xfrm>
          <a:prstGeom prst="rect">
            <a:avLst/>
          </a:prstGeom>
        </p:spPr>
        <p:style>
          <a:lnRef idx="2">
            <a:schemeClr val="dk1">
              <a:shade val="50000"/>
            </a:schemeClr>
          </a:lnRef>
          <a:fillRef idx="1">
            <a:schemeClr val="dk1"/>
          </a:fillRef>
          <a:effectRef idx="0">
            <a:schemeClr val="dk1"/>
          </a:effectRef>
          <a:fontRef idx="minor">
            <a:schemeClr val="lt1"/>
          </a:fontRef>
        </p:style>
        <p:txBody>
          <a:bodyPr wrap="square" rtlCol="0">
            <a:spAutoFit/>
          </a:bodyPr>
          <a:lstStyle/>
          <a:p>
            <a:r>
              <a:rPr lang="en-GB" dirty="0" err="1"/>
              <a:t>Quickfire</a:t>
            </a:r>
            <a:r>
              <a:rPr lang="en-GB" dirty="0"/>
              <a:t> Questions:</a:t>
            </a:r>
          </a:p>
        </p:txBody>
      </p:sp>
      <p:cxnSp>
        <p:nvCxnSpPr>
          <p:cNvPr id="10" name="Straight Connector 9"/>
          <p:cNvCxnSpPr/>
          <p:nvPr/>
        </p:nvCxnSpPr>
        <p:spPr>
          <a:xfrm>
            <a:off x="5076056" y="2276872"/>
            <a:ext cx="0" cy="2952328"/>
          </a:xfrm>
          <a:prstGeom prst="line">
            <a:avLst/>
          </a:prstGeom>
        </p:spPr>
        <p:style>
          <a:lnRef idx="1">
            <a:schemeClr val="dk1"/>
          </a:lnRef>
          <a:fillRef idx="0">
            <a:schemeClr val="dk1"/>
          </a:fillRef>
          <a:effectRef idx="0">
            <a:schemeClr val="dk1"/>
          </a:effectRef>
          <a:fontRef idx="minor">
            <a:schemeClr val="tx1"/>
          </a:fontRef>
        </p:style>
      </p:cxnSp>
      <mc:AlternateContent xmlns:mc="http://schemas.openxmlformats.org/markup-compatibility/2006" xmlns:a14="http://schemas.microsoft.com/office/drawing/2010/main">
        <mc:Choice Requires="a14">
          <p:sp>
            <p:nvSpPr>
              <p:cNvPr id="11" name="TextBox 10"/>
              <p:cNvSpPr txBox="1"/>
              <p:nvPr/>
            </p:nvSpPr>
            <p:spPr>
              <a:xfrm>
                <a:off x="5436096" y="2132856"/>
                <a:ext cx="3024336" cy="4364849"/>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GB" b="0" i="1" smtClean="0">
                          <a:latin typeface="Cambria Math"/>
                        </a:rPr>
                        <m:t>2×</m:t>
                      </m:r>
                      <m:f>
                        <m:fPr>
                          <m:ctrlPr>
                            <a:rPr lang="en-GB" b="0" i="1" smtClean="0">
                              <a:latin typeface="Cambria Math" panose="02040503050406030204" pitchFamily="18" charset="0"/>
                            </a:rPr>
                          </m:ctrlPr>
                        </m:fPr>
                        <m:num>
                          <m:r>
                            <a:rPr lang="en-GB" b="0" i="1" smtClean="0">
                              <a:latin typeface="Cambria Math"/>
                            </a:rPr>
                            <m:t>4</m:t>
                          </m:r>
                        </m:num>
                        <m:den>
                          <m:r>
                            <a:rPr lang="en-GB" b="0" i="1" smtClean="0">
                              <a:latin typeface="Cambria Math"/>
                            </a:rPr>
                            <m:t>3</m:t>
                          </m:r>
                        </m:den>
                      </m:f>
                      <m:r>
                        <a:rPr lang="en-GB" b="0" i="1" smtClean="0">
                          <a:latin typeface="Cambria Math"/>
                        </a:rPr>
                        <m:t>=</m:t>
                      </m:r>
                      <m:f>
                        <m:fPr>
                          <m:ctrlPr>
                            <a:rPr lang="en-GB" b="1" i="1" smtClean="0">
                              <a:latin typeface="Cambria Math" panose="02040503050406030204" pitchFamily="18" charset="0"/>
                            </a:rPr>
                          </m:ctrlPr>
                        </m:fPr>
                        <m:num>
                          <m:r>
                            <a:rPr lang="en-GB" b="1" i="1" smtClean="0">
                              <a:latin typeface="Cambria Math"/>
                            </a:rPr>
                            <m:t>𝟖</m:t>
                          </m:r>
                        </m:num>
                        <m:den>
                          <m:r>
                            <a:rPr lang="en-GB" b="1" i="1" smtClean="0">
                              <a:latin typeface="Cambria Math"/>
                            </a:rPr>
                            <m:t>𝟑</m:t>
                          </m:r>
                        </m:den>
                      </m:f>
                    </m:oMath>
                  </m:oMathPara>
                </a14:m>
                <a:endParaRPr lang="en-GB" b="1" dirty="0"/>
              </a:p>
              <a:p>
                <a:endParaRPr lang="en-GB" dirty="0"/>
              </a:p>
              <a:p>
                <a:pPr/>
                <a14:m>
                  <m:oMathPara xmlns:m="http://schemas.openxmlformats.org/officeDocument/2006/math">
                    <m:oMathParaPr>
                      <m:jc m:val="centerGroup"/>
                    </m:oMathParaPr>
                    <m:oMath xmlns:m="http://schemas.openxmlformats.org/officeDocument/2006/math">
                      <m:f>
                        <m:fPr>
                          <m:ctrlPr>
                            <a:rPr lang="en-GB" b="0" i="1" smtClean="0">
                              <a:latin typeface="Cambria Math" panose="02040503050406030204" pitchFamily="18" charset="0"/>
                            </a:rPr>
                          </m:ctrlPr>
                        </m:fPr>
                        <m:num>
                          <m:r>
                            <a:rPr lang="en-GB" b="0" i="1" smtClean="0">
                              <a:latin typeface="Cambria Math"/>
                            </a:rPr>
                            <m:t>5</m:t>
                          </m:r>
                        </m:num>
                        <m:den>
                          <m:r>
                            <a:rPr lang="en-GB" b="0" i="1" smtClean="0">
                              <a:latin typeface="Cambria Math"/>
                            </a:rPr>
                            <m:t>7</m:t>
                          </m:r>
                        </m:den>
                      </m:f>
                      <m:r>
                        <a:rPr lang="en-GB" b="0" i="1" smtClean="0">
                          <a:latin typeface="Cambria Math"/>
                        </a:rPr>
                        <m:t>×2=</m:t>
                      </m:r>
                      <m:f>
                        <m:fPr>
                          <m:ctrlPr>
                            <a:rPr lang="en-GB" b="1" i="1" smtClean="0">
                              <a:latin typeface="Cambria Math" panose="02040503050406030204" pitchFamily="18" charset="0"/>
                            </a:rPr>
                          </m:ctrlPr>
                        </m:fPr>
                        <m:num>
                          <m:r>
                            <a:rPr lang="en-GB" b="1" i="1" smtClean="0">
                              <a:latin typeface="Cambria Math"/>
                            </a:rPr>
                            <m:t>𝟏𝟎</m:t>
                          </m:r>
                        </m:num>
                        <m:den>
                          <m:r>
                            <a:rPr lang="en-GB" b="1" i="1" smtClean="0">
                              <a:latin typeface="Cambria Math"/>
                            </a:rPr>
                            <m:t>𝟕</m:t>
                          </m:r>
                        </m:den>
                      </m:f>
                    </m:oMath>
                  </m:oMathPara>
                </a14:m>
                <a:endParaRPr lang="en-GB" b="1" dirty="0"/>
              </a:p>
              <a:p>
                <a:endParaRPr lang="en-GB" dirty="0"/>
              </a:p>
              <a:p>
                <a:pPr/>
                <a14:m>
                  <m:oMathPara xmlns:m="http://schemas.openxmlformats.org/officeDocument/2006/math">
                    <m:oMathParaPr>
                      <m:jc m:val="centerGroup"/>
                    </m:oMathParaPr>
                    <m:oMath xmlns:m="http://schemas.openxmlformats.org/officeDocument/2006/math">
                      <m:r>
                        <a:rPr lang="en-GB" b="0" i="1" smtClean="0">
                          <a:latin typeface="Cambria Math"/>
                        </a:rPr>
                        <m:t>2</m:t>
                      </m:r>
                      <m:f>
                        <m:fPr>
                          <m:ctrlPr>
                            <a:rPr lang="en-GB" b="0" i="1" smtClean="0">
                              <a:latin typeface="Cambria Math" panose="02040503050406030204" pitchFamily="18" charset="0"/>
                            </a:rPr>
                          </m:ctrlPr>
                        </m:fPr>
                        <m:num>
                          <m:r>
                            <a:rPr lang="en-GB" b="0" i="1" smtClean="0">
                              <a:latin typeface="Cambria Math"/>
                            </a:rPr>
                            <m:t>1</m:t>
                          </m:r>
                        </m:num>
                        <m:den>
                          <m:r>
                            <a:rPr lang="en-GB" b="0" i="1" smtClean="0">
                              <a:latin typeface="Cambria Math"/>
                            </a:rPr>
                            <m:t>3</m:t>
                          </m:r>
                        </m:den>
                      </m:f>
                      <m:r>
                        <a:rPr lang="en-GB" b="0" i="1" smtClean="0">
                          <a:latin typeface="Cambria Math"/>
                        </a:rPr>
                        <m:t>×</m:t>
                      </m:r>
                      <m:f>
                        <m:fPr>
                          <m:ctrlPr>
                            <a:rPr lang="en-GB" b="0" i="1" smtClean="0">
                              <a:latin typeface="Cambria Math" panose="02040503050406030204" pitchFamily="18" charset="0"/>
                            </a:rPr>
                          </m:ctrlPr>
                        </m:fPr>
                        <m:num>
                          <m:r>
                            <a:rPr lang="en-GB" b="0" i="1" smtClean="0">
                              <a:latin typeface="Cambria Math"/>
                            </a:rPr>
                            <m:t>4</m:t>
                          </m:r>
                        </m:num>
                        <m:den>
                          <m:r>
                            <a:rPr lang="en-GB" b="0" i="1" smtClean="0">
                              <a:latin typeface="Cambria Math"/>
                            </a:rPr>
                            <m:t>5</m:t>
                          </m:r>
                        </m:den>
                      </m:f>
                      <m:r>
                        <a:rPr lang="en-GB" b="0" i="1" smtClean="0">
                          <a:latin typeface="Cambria Math"/>
                        </a:rPr>
                        <m:t>=</m:t>
                      </m:r>
                      <m:f>
                        <m:fPr>
                          <m:ctrlPr>
                            <a:rPr lang="en-GB" b="1" i="1" smtClean="0">
                              <a:latin typeface="Cambria Math" panose="02040503050406030204" pitchFamily="18" charset="0"/>
                            </a:rPr>
                          </m:ctrlPr>
                        </m:fPr>
                        <m:num>
                          <m:r>
                            <a:rPr lang="en-GB" b="1" i="1" smtClean="0">
                              <a:latin typeface="Cambria Math"/>
                            </a:rPr>
                            <m:t>𝟕</m:t>
                          </m:r>
                        </m:num>
                        <m:den>
                          <m:r>
                            <a:rPr lang="en-GB" b="1" i="1" smtClean="0">
                              <a:latin typeface="Cambria Math"/>
                            </a:rPr>
                            <m:t>𝟑</m:t>
                          </m:r>
                        </m:den>
                      </m:f>
                      <m:r>
                        <a:rPr lang="en-GB" b="1" i="1" smtClean="0">
                          <a:latin typeface="Cambria Math"/>
                        </a:rPr>
                        <m:t>×</m:t>
                      </m:r>
                      <m:f>
                        <m:fPr>
                          <m:ctrlPr>
                            <a:rPr lang="en-GB" b="1" i="1" smtClean="0">
                              <a:latin typeface="Cambria Math" panose="02040503050406030204" pitchFamily="18" charset="0"/>
                            </a:rPr>
                          </m:ctrlPr>
                        </m:fPr>
                        <m:num>
                          <m:r>
                            <a:rPr lang="en-GB" b="1" i="1" smtClean="0">
                              <a:latin typeface="Cambria Math"/>
                            </a:rPr>
                            <m:t>𝟒</m:t>
                          </m:r>
                        </m:num>
                        <m:den>
                          <m:r>
                            <a:rPr lang="en-GB" b="1" i="1" smtClean="0">
                              <a:latin typeface="Cambria Math"/>
                            </a:rPr>
                            <m:t>𝟓</m:t>
                          </m:r>
                        </m:den>
                      </m:f>
                      <m:r>
                        <a:rPr lang="en-GB" b="1" i="1" smtClean="0">
                          <a:latin typeface="Cambria Math"/>
                        </a:rPr>
                        <m:t>=</m:t>
                      </m:r>
                      <m:f>
                        <m:fPr>
                          <m:ctrlPr>
                            <a:rPr lang="en-GB" b="1" i="1" smtClean="0">
                              <a:latin typeface="Cambria Math" panose="02040503050406030204" pitchFamily="18" charset="0"/>
                            </a:rPr>
                          </m:ctrlPr>
                        </m:fPr>
                        <m:num>
                          <m:r>
                            <a:rPr lang="en-GB" b="1" i="1" smtClean="0">
                              <a:latin typeface="Cambria Math"/>
                            </a:rPr>
                            <m:t>𝟐𝟖</m:t>
                          </m:r>
                        </m:num>
                        <m:den>
                          <m:r>
                            <a:rPr lang="en-GB" b="1" i="1" smtClean="0">
                              <a:latin typeface="Cambria Math"/>
                            </a:rPr>
                            <m:t>𝟏𝟓</m:t>
                          </m:r>
                        </m:den>
                      </m:f>
                    </m:oMath>
                  </m:oMathPara>
                </a14:m>
                <a:endParaRPr lang="en-GB" b="1" dirty="0"/>
              </a:p>
              <a:p>
                <a:endParaRPr lang="en-GB" dirty="0"/>
              </a:p>
              <a:p>
                <a:pPr/>
                <a14:m>
                  <m:oMathPara xmlns:m="http://schemas.openxmlformats.org/officeDocument/2006/math">
                    <m:oMathParaPr>
                      <m:jc m:val="centerGroup"/>
                    </m:oMathParaPr>
                    <m:oMath xmlns:m="http://schemas.openxmlformats.org/officeDocument/2006/math">
                      <m:r>
                        <a:rPr lang="en-GB" b="0" i="1" smtClean="0">
                          <a:latin typeface="Cambria Math"/>
                        </a:rPr>
                        <m:t>1</m:t>
                      </m:r>
                      <m:f>
                        <m:fPr>
                          <m:ctrlPr>
                            <a:rPr lang="en-GB" b="0" i="1" smtClean="0">
                              <a:latin typeface="Cambria Math" panose="02040503050406030204" pitchFamily="18" charset="0"/>
                            </a:rPr>
                          </m:ctrlPr>
                        </m:fPr>
                        <m:num>
                          <m:r>
                            <a:rPr lang="en-GB" b="0" i="1" smtClean="0">
                              <a:latin typeface="Cambria Math"/>
                            </a:rPr>
                            <m:t>1</m:t>
                          </m:r>
                        </m:num>
                        <m:den>
                          <m:r>
                            <a:rPr lang="en-GB" b="0" i="1" smtClean="0">
                              <a:latin typeface="Cambria Math"/>
                            </a:rPr>
                            <m:t>3</m:t>
                          </m:r>
                        </m:den>
                      </m:f>
                      <m:r>
                        <a:rPr lang="en-GB" b="0" i="1" smtClean="0">
                          <a:latin typeface="Cambria Math"/>
                        </a:rPr>
                        <m:t>×2</m:t>
                      </m:r>
                      <m:f>
                        <m:fPr>
                          <m:ctrlPr>
                            <a:rPr lang="en-GB" b="0" i="1" smtClean="0">
                              <a:latin typeface="Cambria Math" panose="02040503050406030204" pitchFamily="18" charset="0"/>
                            </a:rPr>
                          </m:ctrlPr>
                        </m:fPr>
                        <m:num>
                          <m:r>
                            <a:rPr lang="en-GB" b="0" i="1" smtClean="0">
                              <a:latin typeface="Cambria Math"/>
                            </a:rPr>
                            <m:t>3</m:t>
                          </m:r>
                        </m:num>
                        <m:den>
                          <m:r>
                            <a:rPr lang="en-GB" b="0" i="1" smtClean="0">
                              <a:latin typeface="Cambria Math"/>
                            </a:rPr>
                            <m:t>5</m:t>
                          </m:r>
                        </m:den>
                      </m:f>
                      <m:r>
                        <a:rPr lang="en-GB" b="0" i="1" smtClean="0">
                          <a:latin typeface="Cambria Math"/>
                        </a:rPr>
                        <m:t>=</m:t>
                      </m:r>
                      <m:f>
                        <m:fPr>
                          <m:ctrlPr>
                            <a:rPr lang="en-GB" b="1" i="1" smtClean="0">
                              <a:latin typeface="Cambria Math" panose="02040503050406030204" pitchFamily="18" charset="0"/>
                            </a:rPr>
                          </m:ctrlPr>
                        </m:fPr>
                        <m:num>
                          <m:r>
                            <a:rPr lang="en-GB" b="1" i="1" smtClean="0">
                              <a:latin typeface="Cambria Math"/>
                            </a:rPr>
                            <m:t>𝟒</m:t>
                          </m:r>
                        </m:num>
                        <m:den>
                          <m:r>
                            <a:rPr lang="en-GB" b="1" i="1" smtClean="0">
                              <a:latin typeface="Cambria Math"/>
                            </a:rPr>
                            <m:t>𝟑</m:t>
                          </m:r>
                        </m:den>
                      </m:f>
                      <m:r>
                        <a:rPr lang="en-GB" b="1" i="1" smtClean="0">
                          <a:latin typeface="Cambria Math"/>
                        </a:rPr>
                        <m:t>×</m:t>
                      </m:r>
                      <m:f>
                        <m:fPr>
                          <m:ctrlPr>
                            <a:rPr lang="en-GB" b="1" i="1" smtClean="0">
                              <a:latin typeface="Cambria Math" panose="02040503050406030204" pitchFamily="18" charset="0"/>
                            </a:rPr>
                          </m:ctrlPr>
                        </m:fPr>
                        <m:num>
                          <m:r>
                            <a:rPr lang="en-GB" b="1" i="1" smtClean="0">
                              <a:latin typeface="Cambria Math"/>
                            </a:rPr>
                            <m:t>𝟏𝟑</m:t>
                          </m:r>
                        </m:num>
                        <m:den>
                          <m:r>
                            <a:rPr lang="en-GB" b="1" i="1" smtClean="0">
                              <a:latin typeface="Cambria Math"/>
                            </a:rPr>
                            <m:t>𝟓</m:t>
                          </m:r>
                        </m:den>
                      </m:f>
                      <m:r>
                        <a:rPr lang="en-GB" b="1" i="1" smtClean="0">
                          <a:latin typeface="Cambria Math"/>
                        </a:rPr>
                        <m:t>=</m:t>
                      </m:r>
                      <m:f>
                        <m:fPr>
                          <m:ctrlPr>
                            <a:rPr lang="en-GB" b="1" i="1" smtClean="0">
                              <a:latin typeface="Cambria Math" panose="02040503050406030204" pitchFamily="18" charset="0"/>
                            </a:rPr>
                          </m:ctrlPr>
                        </m:fPr>
                        <m:num>
                          <m:r>
                            <a:rPr lang="en-GB" b="1" i="1" smtClean="0">
                              <a:latin typeface="Cambria Math"/>
                            </a:rPr>
                            <m:t>𝟓𝟐</m:t>
                          </m:r>
                        </m:num>
                        <m:den>
                          <m:r>
                            <a:rPr lang="en-GB" b="1" i="1" smtClean="0">
                              <a:latin typeface="Cambria Math"/>
                            </a:rPr>
                            <m:t>𝟏𝟓</m:t>
                          </m:r>
                        </m:den>
                      </m:f>
                    </m:oMath>
                  </m:oMathPara>
                </a14:m>
                <a:endParaRPr lang="en-GB" b="1" dirty="0"/>
              </a:p>
              <a:p>
                <a:endParaRPr lang="en-GB" dirty="0"/>
              </a:p>
              <a:p>
                <a:pPr/>
                <a14:m>
                  <m:oMathPara xmlns:m="http://schemas.openxmlformats.org/officeDocument/2006/math">
                    <m:oMathParaPr>
                      <m:jc m:val="centerGroup"/>
                    </m:oMathParaPr>
                    <m:oMath xmlns:m="http://schemas.openxmlformats.org/officeDocument/2006/math">
                      <m:r>
                        <a:rPr lang="en-GB" b="0" i="1" smtClean="0">
                          <a:latin typeface="Cambria Math"/>
                        </a:rPr>
                        <m:t>3</m:t>
                      </m:r>
                      <m:f>
                        <m:fPr>
                          <m:ctrlPr>
                            <a:rPr lang="en-GB" b="0" i="1" smtClean="0">
                              <a:latin typeface="Cambria Math" panose="02040503050406030204" pitchFamily="18" charset="0"/>
                            </a:rPr>
                          </m:ctrlPr>
                        </m:fPr>
                        <m:num>
                          <m:r>
                            <a:rPr lang="en-GB" b="0" i="1" smtClean="0">
                              <a:latin typeface="Cambria Math"/>
                            </a:rPr>
                            <m:t>1</m:t>
                          </m:r>
                        </m:num>
                        <m:den>
                          <m:r>
                            <a:rPr lang="en-GB" b="0" i="1" smtClean="0">
                              <a:latin typeface="Cambria Math"/>
                            </a:rPr>
                            <m:t>2</m:t>
                          </m:r>
                        </m:den>
                      </m:f>
                      <m:r>
                        <a:rPr lang="en-GB" b="0" i="1" smtClean="0">
                          <a:latin typeface="Cambria Math"/>
                        </a:rPr>
                        <m:t>×4</m:t>
                      </m:r>
                      <m:f>
                        <m:fPr>
                          <m:ctrlPr>
                            <a:rPr lang="en-GB" b="0" i="1" smtClean="0">
                              <a:latin typeface="Cambria Math" panose="02040503050406030204" pitchFamily="18" charset="0"/>
                            </a:rPr>
                          </m:ctrlPr>
                        </m:fPr>
                        <m:num>
                          <m:r>
                            <a:rPr lang="en-GB" b="0" i="1" smtClean="0">
                              <a:latin typeface="Cambria Math"/>
                            </a:rPr>
                            <m:t>3</m:t>
                          </m:r>
                        </m:num>
                        <m:den>
                          <m:r>
                            <a:rPr lang="en-GB" b="0" i="1" smtClean="0">
                              <a:latin typeface="Cambria Math"/>
                            </a:rPr>
                            <m:t>4</m:t>
                          </m:r>
                        </m:den>
                      </m:f>
                      <m:r>
                        <a:rPr lang="en-GB" b="0" i="1" smtClean="0">
                          <a:latin typeface="Cambria Math"/>
                        </a:rPr>
                        <m:t>=</m:t>
                      </m:r>
                      <m:f>
                        <m:fPr>
                          <m:ctrlPr>
                            <a:rPr lang="en-GB" b="1" i="1" smtClean="0">
                              <a:latin typeface="Cambria Math" panose="02040503050406030204" pitchFamily="18" charset="0"/>
                            </a:rPr>
                          </m:ctrlPr>
                        </m:fPr>
                        <m:num>
                          <m:r>
                            <a:rPr lang="en-GB" b="1" i="1" smtClean="0">
                              <a:latin typeface="Cambria Math"/>
                            </a:rPr>
                            <m:t>𝟕</m:t>
                          </m:r>
                        </m:num>
                        <m:den>
                          <m:r>
                            <a:rPr lang="en-GB" b="1" i="1" smtClean="0">
                              <a:latin typeface="Cambria Math"/>
                            </a:rPr>
                            <m:t>𝟐</m:t>
                          </m:r>
                        </m:den>
                      </m:f>
                      <m:r>
                        <a:rPr lang="en-GB" b="1" i="1" smtClean="0">
                          <a:latin typeface="Cambria Math"/>
                        </a:rPr>
                        <m:t>×</m:t>
                      </m:r>
                      <m:f>
                        <m:fPr>
                          <m:ctrlPr>
                            <a:rPr lang="en-GB" b="1" i="1" smtClean="0">
                              <a:latin typeface="Cambria Math" panose="02040503050406030204" pitchFamily="18" charset="0"/>
                            </a:rPr>
                          </m:ctrlPr>
                        </m:fPr>
                        <m:num>
                          <m:r>
                            <a:rPr lang="en-GB" b="1" i="1" smtClean="0">
                              <a:latin typeface="Cambria Math"/>
                            </a:rPr>
                            <m:t>𝟏𝟗</m:t>
                          </m:r>
                        </m:num>
                        <m:den>
                          <m:r>
                            <a:rPr lang="en-GB" b="1" i="1" smtClean="0">
                              <a:latin typeface="Cambria Math"/>
                            </a:rPr>
                            <m:t>𝟒</m:t>
                          </m:r>
                        </m:den>
                      </m:f>
                      <m:r>
                        <a:rPr lang="en-GB" b="1" i="1" smtClean="0">
                          <a:latin typeface="Cambria Math"/>
                        </a:rPr>
                        <m:t>=</m:t>
                      </m:r>
                      <m:f>
                        <m:fPr>
                          <m:ctrlPr>
                            <a:rPr lang="en-GB" b="1" i="1" smtClean="0">
                              <a:latin typeface="Cambria Math" panose="02040503050406030204" pitchFamily="18" charset="0"/>
                            </a:rPr>
                          </m:ctrlPr>
                        </m:fPr>
                        <m:num>
                          <m:r>
                            <a:rPr lang="en-GB" b="1" i="1" smtClean="0">
                              <a:latin typeface="Cambria Math"/>
                            </a:rPr>
                            <m:t>𝟏𝟑𝟑</m:t>
                          </m:r>
                        </m:num>
                        <m:den>
                          <m:r>
                            <a:rPr lang="en-GB" b="1" i="1" smtClean="0">
                              <a:latin typeface="Cambria Math"/>
                            </a:rPr>
                            <m:t>𝟖</m:t>
                          </m:r>
                        </m:den>
                      </m:f>
                    </m:oMath>
                  </m:oMathPara>
                </a14:m>
                <a:endParaRPr lang="en-GB" b="1" dirty="0"/>
              </a:p>
              <a:p>
                <a:endParaRPr lang="en-GB" dirty="0"/>
              </a:p>
              <a:p>
                <a:endParaRPr lang="en-GB" dirty="0"/>
              </a:p>
            </p:txBody>
          </p:sp>
        </mc:Choice>
        <mc:Fallback xmlns="">
          <p:sp>
            <p:nvSpPr>
              <p:cNvPr id="11" name="TextBox 10"/>
              <p:cNvSpPr txBox="1">
                <a:spLocks noRot="1" noChangeAspect="1" noMove="1" noResize="1" noEditPoints="1" noAdjustHandles="1" noChangeArrowheads="1" noChangeShapeType="1" noTextEdit="1"/>
              </p:cNvSpPr>
              <p:nvPr/>
            </p:nvSpPr>
            <p:spPr>
              <a:xfrm>
                <a:off x="5436096" y="2132856"/>
                <a:ext cx="3024336" cy="4364849"/>
              </a:xfrm>
              <a:prstGeom prst="rect">
                <a:avLst/>
              </a:prstGeom>
              <a:blipFill rotWithShape="1">
                <a:blip r:embed="rId3"/>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2" name="TextBox 11"/>
              <p:cNvSpPr txBox="1"/>
              <p:nvPr/>
            </p:nvSpPr>
            <p:spPr>
              <a:xfrm>
                <a:off x="7759180" y="1885474"/>
                <a:ext cx="1402504" cy="829201"/>
              </a:xfrm>
              <a:prstGeom prst="rect">
                <a:avLst/>
              </a:prstGeom>
              <a:noFill/>
            </p:spPr>
            <p:txBody>
              <a:bodyPr wrap="square" rtlCol="0">
                <a:spAutoFit/>
              </a:bodyPr>
              <a:lstStyle/>
              <a:p>
                <a:r>
                  <a:rPr lang="en-GB" sz="1400" dirty="0"/>
                  <a:t>Schoolboy Error: thinking the answer is </a:t>
                </a:r>
                <a14:m>
                  <m:oMath xmlns:m="http://schemas.openxmlformats.org/officeDocument/2006/math">
                    <m:f>
                      <m:fPr>
                        <m:ctrlPr>
                          <a:rPr lang="en-GB" sz="1400" b="0" i="1" smtClean="0">
                            <a:latin typeface="Cambria Math" panose="02040503050406030204" pitchFamily="18" charset="0"/>
                          </a:rPr>
                        </m:ctrlPr>
                      </m:fPr>
                      <m:num>
                        <m:r>
                          <a:rPr lang="en-GB" sz="1400" b="0" i="1" smtClean="0">
                            <a:latin typeface="Cambria Math"/>
                          </a:rPr>
                          <m:t>8</m:t>
                        </m:r>
                      </m:num>
                      <m:den>
                        <m:r>
                          <a:rPr lang="en-GB" sz="1400" b="0" i="1" smtClean="0">
                            <a:latin typeface="Cambria Math"/>
                          </a:rPr>
                          <m:t>6</m:t>
                        </m:r>
                      </m:den>
                    </m:f>
                    <m:r>
                      <a:rPr lang="en-GB" sz="1400" b="0" i="1" smtClean="0">
                        <a:latin typeface="Cambria Math"/>
                      </a:rPr>
                      <m:t>.</m:t>
                    </m:r>
                  </m:oMath>
                </a14:m>
                <a:endParaRPr lang="en-GB" sz="1400" dirty="0"/>
              </a:p>
            </p:txBody>
          </p:sp>
        </mc:Choice>
        <mc:Fallback xmlns="">
          <p:sp>
            <p:nvSpPr>
              <p:cNvPr id="12" name="TextBox 11"/>
              <p:cNvSpPr txBox="1">
                <a:spLocks noRot="1" noChangeAspect="1" noMove="1" noResize="1" noEditPoints="1" noAdjustHandles="1" noChangeArrowheads="1" noChangeShapeType="1" noTextEdit="1"/>
              </p:cNvSpPr>
              <p:nvPr/>
            </p:nvSpPr>
            <p:spPr>
              <a:xfrm>
                <a:off x="7759180" y="1885474"/>
                <a:ext cx="1402504" cy="829201"/>
              </a:xfrm>
              <a:prstGeom prst="rect">
                <a:avLst/>
              </a:prstGeom>
              <a:blipFill rotWithShape="1">
                <a:blip r:embed="rId4"/>
                <a:stretch>
                  <a:fillRect l="-1304" t="-735" r="-2609" b="-1471"/>
                </a:stretch>
              </a:blipFill>
            </p:spPr>
            <p:txBody>
              <a:bodyPr/>
              <a:lstStyle/>
              <a:p>
                <a:r>
                  <a:rPr lang="en-GB">
                    <a:noFill/>
                  </a:rPr>
                  <a:t> </a:t>
                </a:r>
              </a:p>
            </p:txBody>
          </p:sp>
        </mc:Fallback>
      </mc:AlternateContent>
      <p:sp>
        <p:nvSpPr>
          <p:cNvPr id="13" name="Rectangle 12"/>
          <p:cNvSpPr/>
          <p:nvPr/>
        </p:nvSpPr>
        <p:spPr>
          <a:xfrm>
            <a:off x="2787943" y="2097505"/>
            <a:ext cx="2100580" cy="1043463"/>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sp>
        <p:nvSpPr>
          <p:cNvPr id="14" name="Rectangle 13"/>
          <p:cNvSpPr/>
          <p:nvPr/>
        </p:nvSpPr>
        <p:spPr>
          <a:xfrm>
            <a:off x="2627784" y="3267661"/>
            <a:ext cx="2100580" cy="1043463"/>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sp>
        <p:nvSpPr>
          <p:cNvPr id="15" name="Rectangle 14"/>
          <p:cNvSpPr/>
          <p:nvPr/>
        </p:nvSpPr>
        <p:spPr>
          <a:xfrm>
            <a:off x="2627784" y="4471857"/>
            <a:ext cx="2100580" cy="1043463"/>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sp>
        <p:nvSpPr>
          <p:cNvPr id="16" name="Rectangle 15"/>
          <p:cNvSpPr/>
          <p:nvPr/>
        </p:nvSpPr>
        <p:spPr>
          <a:xfrm>
            <a:off x="7236296" y="2097504"/>
            <a:ext cx="524381" cy="657419"/>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sp>
        <p:nvSpPr>
          <p:cNvPr id="17" name="Rectangle 16"/>
          <p:cNvSpPr/>
          <p:nvPr/>
        </p:nvSpPr>
        <p:spPr>
          <a:xfrm>
            <a:off x="7211135" y="2938951"/>
            <a:ext cx="961265" cy="657419"/>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sp>
        <p:nvSpPr>
          <p:cNvPr id="18" name="Rectangle 17"/>
          <p:cNvSpPr/>
          <p:nvPr/>
        </p:nvSpPr>
        <p:spPr>
          <a:xfrm>
            <a:off x="6879550" y="3714789"/>
            <a:ext cx="1339742" cy="657419"/>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sp>
        <p:nvSpPr>
          <p:cNvPr id="19" name="Rectangle 18"/>
          <p:cNvSpPr/>
          <p:nvPr/>
        </p:nvSpPr>
        <p:spPr>
          <a:xfrm>
            <a:off x="6899403" y="4507807"/>
            <a:ext cx="1339742" cy="657419"/>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sp>
        <p:nvSpPr>
          <p:cNvPr id="20" name="Rectangle 19"/>
          <p:cNvSpPr/>
          <p:nvPr/>
        </p:nvSpPr>
        <p:spPr>
          <a:xfrm>
            <a:off x="6828615" y="5275650"/>
            <a:ext cx="1410530" cy="657419"/>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spTree>
    <p:extLst>
      <p:ext uri="{BB962C8B-B14F-4D97-AF65-F5344CB8AC3E}">
        <p14:creationId xmlns:p14="http://schemas.microsoft.com/office/powerpoint/2010/main" val="4140315389"/>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13"/>
                    </p:tgtEl>
                  </p:cond>
                </p:stCondLst>
                <p:endSync evt="end" delay="0">
                  <p:rtn val="all"/>
                </p:endSync>
                <p:childTnLst>
                  <p:par>
                    <p:cTn id="3" fill="hold">
                      <p:stCondLst>
                        <p:cond delay="0"/>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13"/>
                                        </p:tgtEl>
                                      </p:cBhvr>
                                    </p:animEffect>
                                    <p:set>
                                      <p:cBhvr>
                                        <p:cTn id="7" dur="1" fill="hold">
                                          <p:stCondLst>
                                            <p:cond delay="499"/>
                                          </p:stCondLst>
                                        </p:cTn>
                                        <p:tgtEl>
                                          <p:spTgt spid="13"/>
                                        </p:tgtEl>
                                        <p:attrNameLst>
                                          <p:attrName>style.visibility</p:attrName>
                                        </p:attrNameLst>
                                      </p:cBhvr>
                                      <p:to>
                                        <p:strVal val="hidden"/>
                                      </p:to>
                                    </p:set>
                                  </p:childTnLst>
                                </p:cTn>
                              </p:par>
                            </p:childTnLst>
                          </p:cTn>
                        </p:par>
                      </p:childTnLst>
                    </p:cTn>
                  </p:par>
                </p:childTnLst>
              </p:cTn>
              <p:nextCondLst>
                <p:cond evt="onClick" delay="0">
                  <p:tgtEl>
                    <p:spTgt spid="13"/>
                  </p:tgtEl>
                </p:cond>
              </p:nextCondLst>
            </p:seq>
            <p:seq concurrent="1" nextAc="seek">
              <p:cTn id="8" restart="whenNotActive" fill="hold" evtFilter="cancelBubble" nodeType="interactiveSeq">
                <p:stCondLst>
                  <p:cond evt="onClick" delay="0">
                    <p:tgtEl>
                      <p:spTgt spid="14"/>
                    </p:tgtEl>
                  </p:cond>
                </p:stCondLst>
                <p:endSync evt="end" delay="0">
                  <p:rtn val="all"/>
                </p:endSync>
                <p:childTnLst>
                  <p:par>
                    <p:cTn id="9" fill="hold">
                      <p:stCondLst>
                        <p:cond delay="0"/>
                      </p:stCondLst>
                      <p:childTnLst>
                        <p:par>
                          <p:cTn id="10" fill="hold">
                            <p:stCondLst>
                              <p:cond delay="0"/>
                            </p:stCondLst>
                            <p:childTnLst>
                              <p:par>
                                <p:cTn id="11" presetID="10" presetClass="exit" presetSubtype="0" fill="hold" grpId="0" nodeType="clickEffect">
                                  <p:stCondLst>
                                    <p:cond delay="0"/>
                                  </p:stCondLst>
                                  <p:childTnLst>
                                    <p:animEffect transition="out" filter="fade">
                                      <p:cBhvr>
                                        <p:cTn id="12" dur="500"/>
                                        <p:tgtEl>
                                          <p:spTgt spid="14"/>
                                        </p:tgtEl>
                                      </p:cBhvr>
                                    </p:animEffect>
                                    <p:set>
                                      <p:cBhvr>
                                        <p:cTn id="13" dur="1" fill="hold">
                                          <p:stCondLst>
                                            <p:cond delay="499"/>
                                          </p:stCondLst>
                                        </p:cTn>
                                        <p:tgtEl>
                                          <p:spTgt spid="14"/>
                                        </p:tgtEl>
                                        <p:attrNameLst>
                                          <p:attrName>style.visibility</p:attrName>
                                        </p:attrNameLst>
                                      </p:cBhvr>
                                      <p:to>
                                        <p:strVal val="hidden"/>
                                      </p:to>
                                    </p:set>
                                  </p:childTnLst>
                                </p:cTn>
                              </p:par>
                            </p:childTnLst>
                          </p:cTn>
                        </p:par>
                      </p:childTnLst>
                    </p:cTn>
                  </p:par>
                </p:childTnLst>
              </p:cTn>
              <p:nextCondLst>
                <p:cond evt="onClick" delay="0">
                  <p:tgtEl>
                    <p:spTgt spid="14"/>
                  </p:tgtEl>
                </p:cond>
              </p:nextCondLst>
            </p:seq>
            <p:seq concurrent="1" nextAc="seek">
              <p:cTn id="14" restart="whenNotActive" fill="hold" evtFilter="cancelBubble" nodeType="interactiveSeq">
                <p:stCondLst>
                  <p:cond evt="onClick" delay="0">
                    <p:tgtEl>
                      <p:spTgt spid="15"/>
                    </p:tgtEl>
                  </p:cond>
                </p:stCondLst>
                <p:endSync evt="end" delay="0">
                  <p:rtn val="all"/>
                </p:endSync>
                <p:childTnLst>
                  <p:par>
                    <p:cTn id="15" fill="hold">
                      <p:stCondLst>
                        <p:cond delay="0"/>
                      </p:stCondLst>
                      <p:childTnLst>
                        <p:par>
                          <p:cTn id="16" fill="hold">
                            <p:stCondLst>
                              <p:cond delay="0"/>
                            </p:stCondLst>
                            <p:childTnLst>
                              <p:par>
                                <p:cTn id="17" presetID="10" presetClass="exit" presetSubtype="0" fill="hold" grpId="0" nodeType="clickEffect">
                                  <p:stCondLst>
                                    <p:cond delay="0"/>
                                  </p:stCondLst>
                                  <p:childTnLst>
                                    <p:animEffect transition="out" filter="fade">
                                      <p:cBhvr>
                                        <p:cTn id="18" dur="500"/>
                                        <p:tgtEl>
                                          <p:spTgt spid="15"/>
                                        </p:tgtEl>
                                      </p:cBhvr>
                                    </p:animEffect>
                                    <p:set>
                                      <p:cBhvr>
                                        <p:cTn id="19" dur="1" fill="hold">
                                          <p:stCondLst>
                                            <p:cond delay="499"/>
                                          </p:stCondLst>
                                        </p:cTn>
                                        <p:tgtEl>
                                          <p:spTgt spid="15"/>
                                        </p:tgtEl>
                                        <p:attrNameLst>
                                          <p:attrName>style.visibility</p:attrName>
                                        </p:attrNameLst>
                                      </p:cBhvr>
                                      <p:to>
                                        <p:strVal val="hidden"/>
                                      </p:to>
                                    </p:set>
                                  </p:childTnLst>
                                </p:cTn>
                              </p:par>
                            </p:childTnLst>
                          </p:cTn>
                        </p:par>
                      </p:childTnLst>
                    </p:cTn>
                  </p:par>
                </p:childTnLst>
              </p:cTn>
              <p:nextCondLst>
                <p:cond evt="onClick" delay="0">
                  <p:tgtEl>
                    <p:spTgt spid="15"/>
                  </p:tgtEl>
                </p:cond>
              </p:nextCondLst>
            </p:seq>
            <p:seq concurrent="1" nextAc="seek">
              <p:cTn id="20" restart="whenNotActive" fill="hold" evtFilter="cancelBubble" nodeType="interactiveSeq">
                <p:stCondLst>
                  <p:cond evt="onClick" delay="0">
                    <p:tgtEl>
                      <p:spTgt spid="16"/>
                    </p:tgtEl>
                  </p:cond>
                </p:stCondLst>
                <p:endSync evt="end" delay="0">
                  <p:rtn val="all"/>
                </p:endSync>
                <p:childTnLst>
                  <p:par>
                    <p:cTn id="21" fill="hold">
                      <p:stCondLst>
                        <p:cond delay="0"/>
                      </p:stCondLst>
                      <p:childTnLst>
                        <p:par>
                          <p:cTn id="22" fill="hold">
                            <p:stCondLst>
                              <p:cond delay="0"/>
                            </p:stCondLst>
                            <p:childTnLst>
                              <p:par>
                                <p:cTn id="23" presetID="10" presetClass="exit" presetSubtype="0" fill="hold" grpId="0" nodeType="clickEffect">
                                  <p:stCondLst>
                                    <p:cond delay="0"/>
                                  </p:stCondLst>
                                  <p:childTnLst>
                                    <p:animEffect transition="out" filter="fade">
                                      <p:cBhvr>
                                        <p:cTn id="24" dur="500"/>
                                        <p:tgtEl>
                                          <p:spTgt spid="16"/>
                                        </p:tgtEl>
                                      </p:cBhvr>
                                    </p:animEffect>
                                    <p:set>
                                      <p:cBhvr>
                                        <p:cTn id="25" dur="1" fill="hold">
                                          <p:stCondLst>
                                            <p:cond delay="499"/>
                                          </p:stCondLst>
                                        </p:cTn>
                                        <p:tgtEl>
                                          <p:spTgt spid="16"/>
                                        </p:tgtEl>
                                        <p:attrNameLst>
                                          <p:attrName>style.visibility</p:attrName>
                                        </p:attrNameLst>
                                      </p:cBhvr>
                                      <p:to>
                                        <p:strVal val="hidden"/>
                                      </p:to>
                                    </p:set>
                                  </p:childTnLst>
                                </p:cTn>
                              </p:par>
                            </p:childTnLst>
                          </p:cTn>
                        </p:par>
                        <p:par>
                          <p:cTn id="26" fill="hold">
                            <p:stCondLst>
                              <p:cond delay="500"/>
                            </p:stCondLst>
                            <p:childTnLst>
                              <p:par>
                                <p:cTn id="27" presetID="10" presetClass="entr" presetSubtype="0" fill="hold" grpId="0" nodeType="afterEffect">
                                  <p:stCondLst>
                                    <p:cond delay="0"/>
                                  </p:stCondLst>
                                  <p:childTnLst>
                                    <p:set>
                                      <p:cBhvr>
                                        <p:cTn id="28" dur="1" fill="hold">
                                          <p:stCondLst>
                                            <p:cond delay="0"/>
                                          </p:stCondLst>
                                        </p:cTn>
                                        <p:tgtEl>
                                          <p:spTgt spid="12"/>
                                        </p:tgtEl>
                                        <p:attrNameLst>
                                          <p:attrName>style.visibility</p:attrName>
                                        </p:attrNameLst>
                                      </p:cBhvr>
                                      <p:to>
                                        <p:strVal val="visible"/>
                                      </p:to>
                                    </p:set>
                                    <p:animEffect transition="in" filter="fade">
                                      <p:cBhvr>
                                        <p:cTn id="29" dur="500"/>
                                        <p:tgtEl>
                                          <p:spTgt spid="12"/>
                                        </p:tgtEl>
                                      </p:cBhvr>
                                    </p:animEffect>
                                  </p:childTnLst>
                                </p:cTn>
                              </p:par>
                            </p:childTnLst>
                          </p:cTn>
                        </p:par>
                      </p:childTnLst>
                    </p:cTn>
                  </p:par>
                </p:childTnLst>
              </p:cTn>
              <p:nextCondLst>
                <p:cond evt="onClick" delay="0">
                  <p:tgtEl>
                    <p:spTgt spid="16"/>
                  </p:tgtEl>
                </p:cond>
              </p:nextCondLst>
            </p:seq>
            <p:seq concurrent="1" nextAc="seek">
              <p:cTn id="30" restart="whenNotActive" fill="hold" evtFilter="cancelBubble" nodeType="interactiveSeq">
                <p:stCondLst>
                  <p:cond evt="onClick" delay="0">
                    <p:tgtEl>
                      <p:spTgt spid="17"/>
                    </p:tgtEl>
                  </p:cond>
                </p:stCondLst>
                <p:endSync evt="end" delay="0">
                  <p:rtn val="all"/>
                </p:endSync>
                <p:childTnLst>
                  <p:par>
                    <p:cTn id="31" fill="hold">
                      <p:stCondLst>
                        <p:cond delay="0"/>
                      </p:stCondLst>
                      <p:childTnLst>
                        <p:par>
                          <p:cTn id="32" fill="hold">
                            <p:stCondLst>
                              <p:cond delay="0"/>
                            </p:stCondLst>
                            <p:childTnLst>
                              <p:par>
                                <p:cTn id="33" presetID="10" presetClass="exit" presetSubtype="0" fill="hold" grpId="0" nodeType="clickEffect">
                                  <p:stCondLst>
                                    <p:cond delay="0"/>
                                  </p:stCondLst>
                                  <p:childTnLst>
                                    <p:animEffect transition="out" filter="fade">
                                      <p:cBhvr>
                                        <p:cTn id="34" dur="500"/>
                                        <p:tgtEl>
                                          <p:spTgt spid="17"/>
                                        </p:tgtEl>
                                      </p:cBhvr>
                                    </p:animEffect>
                                    <p:set>
                                      <p:cBhvr>
                                        <p:cTn id="35" dur="1" fill="hold">
                                          <p:stCondLst>
                                            <p:cond delay="499"/>
                                          </p:stCondLst>
                                        </p:cTn>
                                        <p:tgtEl>
                                          <p:spTgt spid="17"/>
                                        </p:tgtEl>
                                        <p:attrNameLst>
                                          <p:attrName>style.visibility</p:attrName>
                                        </p:attrNameLst>
                                      </p:cBhvr>
                                      <p:to>
                                        <p:strVal val="hidden"/>
                                      </p:to>
                                    </p:set>
                                  </p:childTnLst>
                                </p:cTn>
                              </p:par>
                            </p:childTnLst>
                          </p:cTn>
                        </p:par>
                      </p:childTnLst>
                    </p:cTn>
                  </p:par>
                </p:childTnLst>
              </p:cTn>
              <p:nextCondLst>
                <p:cond evt="onClick" delay="0">
                  <p:tgtEl>
                    <p:spTgt spid="17"/>
                  </p:tgtEl>
                </p:cond>
              </p:nextCondLst>
            </p:seq>
            <p:seq concurrent="1" nextAc="seek">
              <p:cTn id="36" restart="whenNotActive" fill="hold" evtFilter="cancelBubble" nodeType="interactiveSeq">
                <p:stCondLst>
                  <p:cond evt="onClick" delay="0">
                    <p:tgtEl>
                      <p:spTgt spid="18"/>
                    </p:tgtEl>
                  </p:cond>
                </p:stCondLst>
                <p:endSync evt="end" delay="0">
                  <p:rtn val="all"/>
                </p:endSync>
                <p:childTnLst>
                  <p:par>
                    <p:cTn id="37" fill="hold">
                      <p:stCondLst>
                        <p:cond delay="0"/>
                      </p:stCondLst>
                      <p:childTnLst>
                        <p:par>
                          <p:cTn id="38" fill="hold">
                            <p:stCondLst>
                              <p:cond delay="0"/>
                            </p:stCondLst>
                            <p:childTnLst>
                              <p:par>
                                <p:cTn id="39" presetID="10" presetClass="exit" presetSubtype="0" fill="hold" grpId="0" nodeType="clickEffect">
                                  <p:stCondLst>
                                    <p:cond delay="0"/>
                                  </p:stCondLst>
                                  <p:childTnLst>
                                    <p:animEffect transition="out" filter="fade">
                                      <p:cBhvr>
                                        <p:cTn id="40" dur="500"/>
                                        <p:tgtEl>
                                          <p:spTgt spid="18"/>
                                        </p:tgtEl>
                                      </p:cBhvr>
                                    </p:animEffect>
                                    <p:set>
                                      <p:cBhvr>
                                        <p:cTn id="41" dur="1" fill="hold">
                                          <p:stCondLst>
                                            <p:cond delay="499"/>
                                          </p:stCondLst>
                                        </p:cTn>
                                        <p:tgtEl>
                                          <p:spTgt spid="18"/>
                                        </p:tgtEl>
                                        <p:attrNameLst>
                                          <p:attrName>style.visibility</p:attrName>
                                        </p:attrNameLst>
                                      </p:cBhvr>
                                      <p:to>
                                        <p:strVal val="hidden"/>
                                      </p:to>
                                    </p:set>
                                  </p:childTnLst>
                                </p:cTn>
                              </p:par>
                            </p:childTnLst>
                          </p:cTn>
                        </p:par>
                      </p:childTnLst>
                    </p:cTn>
                  </p:par>
                </p:childTnLst>
              </p:cTn>
              <p:nextCondLst>
                <p:cond evt="onClick" delay="0">
                  <p:tgtEl>
                    <p:spTgt spid="18"/>
                  </p:tgtEl>
                </p:cond>
              </p:nextCondLst>
            </p:seq>
            <p:seq concurrent="1" nextAc="seek">
              <p:cTn id="42" restart="whenNotActive" fill="hold" evtFilter="cancelBubble" nodeType="interactiveSeq">
                <p:stCondLst>
                  <p:cond evt="onClick" delay="0">
                    <p:tgtEl>
                      <p:spTgt spid="19"/>
                    </p:tgtEl>
                  </p:cond>
                </p:stCondLst>
                <p:endSync evt="end" delay="0">
                  <p:rtn val="all"/>
                </p:endSync>
                <p:childTnLst>
                  <p:par>
                    <p:cTn id="43" fill="hold">
                      <p:stCondLst>
                        <p:cond delay="0"/>
                      </p:stCondLst>
                      <p:childTnLst>
                        <p:par>
                          <p:cTn id="44" fill="hold">
                            <p:stCondLst>
                              <p:cond delay="0"/>
                            </p:stCondLst>
                            <p:childTnLst>
                              <p:par>
                                <p:cTn id="45" presetID="10" presetClass="exit" presetSubtype="0" fill="hold" grpId="0" nodeType="clickEffect">
                                  <p:stCondLst>
                                    <p:cond delay="0"/>
                                  </p:stCondLst>
                                  <p:childTnLst>
                                    <p:animEffect transition="out" filter="fade">
                                      <p:cBhvr>
                                        <p:cTn id="46" dur="500"/>
                                        <p:tgtEl>
                                          <p:spTgt spid="19"/>
                                        </p:tgtEl>
                                      </p:cBhvr>
                                    </p:animEffect>
                                    <p:set>
                                      <p:cBhvr>
                                        <p:cTn id="47" dur="1" fill="hold">
                                          <p:stCondLst>
                                            <p:cond delay="499"/>
                                          </p:stCondLst>
                                        </p:cTn>
                                        <p:tgtEl>
                                          <p:spTgt spid="19"/>
                                        </p:tgtEl>
                                        <p:attrNameLst>
                                          <p:attrName>style.visibility</p:attrName>
                                        </p:attrNameLst>
                                      </p:cBhvr>
                                      <p:to>
                                        <p:strVal val="hidden"/>
                                      </p:to>
                                    </p:set>
                                  </p:childTnLst>
                                </p:cTn>
                              </p:par>
                            </p:childTnLst>
                          </p:cTn>
                        </p:par>
                      </p:childTnLst>
                    </p:cTn>
                  </p:par>
                </p:childTnLst>
              </p:cTn>
              <p:nextCondLst>
                <p:cond evt="onClick" delay="0">
                  <p:tgtEl>
                    <p:spTgt spid="19"/>
                  </p:tgtEl>
                </p:cond>
              </p:nextCondLst>
            </p:seq>
            <p:seq concurrent="1" nextAc="seek">
              <p:cTn id="48" restart="whenNotActive" fill="hold" evtFilter="cancelBubble" nodeType="interactiveSeq">
                <p:stCondLst>
                  <p:cond evt="onClick" delay="0">
                    <p:tgtEl>
                      <p:spTgt spid="20"/>
                    </p:tgtEl>
                  </p:cond>
                </p:stCondLst>
                <p:endSync evt="end" delay="0">
                  <p:rtn val="all"/>
                </p:endSync>
                <p:childTnLst>
                  <p:par>
                    <p:cTn id="49" fill="hold">
                      <p:stCondLst>
                        <p:cond delay="0"/>
                      </p:stCondLst>
                      <p:childTnLst>
                        <p:par>
                          <p:cTn id="50" fill="hold">
                            <p:stCondLst>
                              <p:cond delay="0"/>
                            </p:stCondLst>
                            <p:childTnLst>
                              <p:par>
                                <p:cTn id="51" presetID="10" presetClass="exit" presetSubtype="0" fill="hold" grpId="0" nodeType="clickEffect">
                                  <p:stCondLst>
                                    <p:cond delay="0"/>
                                  </p:stCondLst>
                                  <p:childTnLst>
                                    <p:animEffect transition="out" filter="fade">
                                      <p:cBhvr>
                                        <p:cTn id="52" dur="500"/>
                                        <p:tgtEl>
                                          <p:spTgt spid="20"/>
                                        </p:tgtEl>
                                      </p:cBhvr>
                                    </p:animEffect>
                                    <p:set>
                                      <p:cBhvr>
                                        <p:cTn id="53" dur="1" fill="hold">
                                          <p:stCondLst>
                                            <p:cond delay="499"/>
                                          </p:stCondLst>
                                        </p:cTn>
                                        <p:tgtEl>
                                          <p:spTgt spid="20"/>
                                        </p:tgtEl>
                                        <p:attrNameLst>
                                          <p:attrName>style.visibility</p:attrName>
                                        </p:attrNameLst>
                                      </p:cBhvr>
                                      <p:to>
                                        <p:strVal val="hidden"/>
                                      </p:to>
                                    </p:set>
                                  </p:childTnLst>
                                </p:cTn>
                              </p:par>
                            </p:childTnLst>
                          </p:cTn>
                        </p:par>
                      </p:childTnLst>
                    </p:cTn>
                  </p:par>
                </p:childTnLst>
              </p:cTn>
              <p:nextCondLst>
                <p:cond evt="onClick" delay="0">
                  <p:tgtEl>
                    <p:spTgt spid="20"/>
                  </p:tgtEl>
                </p:cond>
              </p:nextCondLst>
            </p:seq>
          </p:childTnLst>
        </p:cTn>
      </p:par>
    </p:tnLst>
    <p:bldLst>
      <p:bldP spid="12" grpId="0"/>
      <p:bldP spid="13" grpId="0" animBg="1"/>
      <p:bldP spid="14" grpId="0" animBg="1"/>
      <p:bldP spid="15" grpId="0" animBg="1"/>
      <p:bldP spid="16" grpId="0" animBg="1"/>
      <p:bldP spid="17" grpId="0" animBg="1"/>
      <p:bldP spid="18" grpId="0" animBg="1"/>
      <p:bldP spid="19" grpId="0" animBg="1"/>
      <p:bldP spid="20"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0" y="0"/>
            <a:ext cx="9143074" cy="599127"/>
            <a:chOff x="0" y="13335"/>
            <a:chExt cx="9144218" cy="599127"/>
          </a:xfrm>
        </p:grpSpPr>
        <p:sp>
          <p:nvSpPr>
            <p:cNvPr id="3" name="TextBox 32"/>
            <p:cNvSpPr txBox="1"/>
            <p:nvPr/>
          </p:nvSpPr>
          <p:spPr>
            <a:xfrm>
              <a:off x="0" y="13335"/>
              <a:ext cx="9144000" cy="599127"/>
            </a:xfrm>
            <a:prstGeom prst="rect">
              <a:avLst/>
            </a:prstGeom>
            <a:ln>
              <a:noFill/>
            </a:ln>
          </p:spPr>
          <p:style>
            <a:lnRef idx="2">
              <a:schemeClr val="dk1">
                <a:shade val="50000"/>
              </a:schemeClr>
            </a:lnRef>
            <a:fillRef idx="1">
              <a:schemeClr val="dk1"/>
            </a:fillRef>
            <a:effectRef idx="0">
              <a:schemeClr val="dk1"/>
            </a:effectRef>
            <a:fontRef idx="minor">
              <a:schemeClr val="lt1"/>
            </a:fontRef>
          </p:style>
          <p:txBody>
            <a:bodyPr wrap="square" lIns="324000" rtlCol="0">
              <a:sp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r>
                <a:rPr lang="en-GB" sz="3200" dirty="0"/>
                <a:t>Teacher Guidance</a:t>
              </a:r>
            </a:p>
          </p:txBody>
        </p:sp>
        <p:cxnSp>
          <p:nvCxnSpPr>
            <p:cNvPr id="4" name="Straight Connector 3"/>
            <p:cNvCxnSpPr/>
            <p:nvPr/>
          </p:nvCxnSpPr>
          <p:spPr>
            <a:xfrm>
              <a:off x="218" y="601079"/>
              <a:ext cx="9144000" cy="0"/>
            </a:xfrm>
            <a:prstGeom prst="line">
              <a:avLst/>
            </a:prstGeom>
            <a:effectLst/>
          </p:spPr>
          <p:style>
            <a:lnRef idx="3">
              <a:schemeClr val="accent3"/>
            </a:lnRef>
            <a:fillRef idx="0">
              <a:schemeClr val="accent3"/>
            </a:fillRef>
            <a:effectRef idx="2">
              <a:schemeClr val="accent3"/>
            </a:effectRef>
            <a:fontRef idx="minor">
              <a:schemeClr val="tx1"/>
            </a:fontRef>
          </p:style>
        </p:cxnSp>
      </p:grpSp>
      <p:sp>
        <p:nvSpPr>
          <p:cNvPr id="5" name="TextBox 4"/>
          <p:cNvSpPr txBox="1"/>
          <p:nvPr/>
        </p:nvSpPr>
        <p:spPr>
          <a:xfrm>
            <a:off x="395536" y="908720"/>
            <a:ext cx="6984776" cy="2816156"/>
          </a:xfrm>
          <a:prstGeom prst="rect">
            <a:avLst/>
          </a:prstGeom>
          <a:noFill/>
        </p:spPr>
        <p:txBody>
          <a:bodyPr wrap="square" rtlCol="0">
            <a:spAutoFit/>
          </a:bodyPr>
          <a:lstStyle/>
          <a:p>
            <a:r>
              <a:rPr lang="en-GB" dirty="0"/>
              <a:t>Possible lesson structure:</a:t>
            </a:r>
          </a:p>
          <a:p>
            <a:endParaRPr lang="en-GB" dirty="0"/>
          </a:p>
          <a:p>
            <a:r>
              <a:rPr lang="en-GB" b="1" dirty="0"/>
              <a:t>Lesson 1</a:t>
            </a:r>
            <a:r>
              <a:rPr lang="en-GB" dirty="0"/>
              <a:t>: Equivalent fractions, adding/subtracting fractions.</a:t>
            </a:r>
          </a:p>
          <a:p>
            <a:endParaRPr lang="en-GB" sz="1100" dirty="0"/>
          </a:p>
          <a:p>
            <a:r>
              <a:rPr lang="en-GB" b="1" dirty="0"/>
              <a:t>Lesson 2</a:t>
            </a:r>
            <a:r>
              <a:rPr lang="en-GB" dirty="0"/>
              <a:t>:  Mixed numbers, adding/subtracting mixed numbers.</a:t>
            </a:r>
          </a:p>
          <a:p>
            <a:r>
              <a:rPr lang="en-GB" dirty="0"/>
              <a:t>                   Simple multiplication/cross-cancelling.</a:t>
            </a:r>
          </a:p>
          <a:p>
            <a:endParaRPr lang="en-GB" sz="1100" dirty="0"/>
          </a:p>
          <a:p>
            <a:r>
              <a:rPr lang="en-GB" b="1" dirty="0"/>
              <a:t>Lesson 3</a:t>
            </a:r>
            <a:r>
              <a:rPr lang="en-GB" dirty="0"/>
              <a:t>: Multiplying mixed numbers. Dividing fractions.</a:t>
            </a:r>
          </a:p>
          <a:p>
            <a:endParaRPr lang="en-GB" sz="1100" dirty="0"/>
          </a:p>
          <a:p>
            <a:r>
              <a:rPr lang="en-GB" b="1" dirty="0"/>
              <a:t>Lesson 4: </a:t>
            </a:r>
            <a:r>
              <a:rPr lang="en-GB" dirty="0"/>
              <a:t>Fractions of amounts, reverse fractions of amounts.</a:t>
            </a:r>
          </a:p>
          <a:p>
            <a:r>
              <a:rPr lang="en-GB" dirty="0"/>
              <a:t>	Problem solving involving fractions of amounts.</a:t>
            </a:r>
          </a:p>
        </p:txBody>
      </p:sp>
      <p:sp>
        <p:nvSpPr>
          <p:cNvPr id="6" name="Rectangle 5">
            <a:hlinkClick r:id="rId2" action="ppaction://hlinksldjump"/>
          </p:cNvPr>
          <p:cNvSpPr/>
          <p:nvPr/>
        </p:nvSpPr>
        <p:spPr>
          <a:xfrm>
            <a:off x="7524328" y="1492176"/>
            <a:ext cx="792088" cy="360040"/>
          </a:xfrm>
          <a:prstGeom prst="rect">
            <a:avLst/>
          </a:prstGeom>
          <a:scene3d>
            <a:camera prst="orthographicFront"/>
            <a:lightRig rig="threePt" dir="t"/>
          </a:scene3d>
          <a:sp3d>
            <a:bevelT prst="angle"/>
          </a:sp3d>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GB" b="1" dirty="0"/>
              <a:t>Go &gt;</a:t>
            </a:r>
          </a:p>
        </p:txBody>
      </p:sp>
      <p:sp>
        <p:nvSpPr>
          <p:cNvPr id="7" name="Rectangle 6">
            <a:hlinkClick r:id="rId3" action="ppaction://hlinksldjump"/>
          </p:cNvPr>
          <p:cNvSpPr/>
          <p:nvPr/>
        </p:nvSpPr>
        <p:spPr>
          <a:xfrm>
            <a:off x="7524328" y="1899602"/>
            <a:ext cx="792088" cy="360040"/>
          </a:xfrm>
          <a:prstGeom prst="rect">
            <a:avLst/>
          </a:prstGeom>
          <a:scene3d>
            <a:camera prst="orthographicFront"/>
            <a:lightRig rig="threePt" dir="t"/>
          </a:scene3d>
          <a:sp3d>
            <a:bevelT prst="angle"/>
          </a:sp3d>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GB" b="1" dirty="0"/>
              <a:t>Go &gt;</a:t>
            </a:r>
          </a:p>
        </p:txBody>
      </p:sp>
      <p:sp>
        <p:nvSpPr>
          <p:cNvPr id="8" name="Rectangle 7">
            <a:hlinkClick r:id="rId4" action="ppaction://hlinksldjump"/>
          </p:cNvPr>
          <p:cNvSpPr/>
          <p:nvPr/>
        </p:nvSpPr>
        <p:spPr>
          <a:xfrm>
            <a:off x="7524328" y="2636912"/>
            <a:ext cx="792088" cy="360040"/>
          </a:xfrm>
          <a:prstGeom prst="rect">
            <a:avLst/>
          </a:prstGeom>
          <a:scene3d>
            <a:camera prst="orthographicFront"/>
            <a:lightRig rig="threePt" dir="t"/>
          </a:scene3d>
          <a:sp3d>
            <a:bevelT prst="angle"/>
          </a:sp3d>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GB" b="1" dirty="0"/>
              <a:t>Go &gt;</a:t>
            </a:r>
          </a:p>
        </p:txBody>
      </p:sp>
      <p:sp>
        <p:nvSpPr>
          <p:cNvPr id="9" name="Rectangle 8">
            <a:hlinkClick r:id="rId5" action="ppaction://hlinksldjump"/>
          </p:cNvPr>
          <p:cNvSpPr/>
          <p:nvPr/>
        </p:nvSpPr>
        <p:spPr>
          <a:xfrm>
            <a:off x="7524328" y="3212976"/>
            <a:ext cx="792088" cy="360040"/>
          </a:xfrm>
          <a:prstGeom prst="rect">
            <a:avLst/>
          </a:prstGeom>
          <a:scene3d>
            <a:camera prst="orthographicFront"/>
            <a:lightRig rig="threePt" dir="t"/>
          </a:scene3d>
          <a:sp3d>
            <a:bevelT prst="angle"/>
          </a:sp3d>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GB" b="1" dirty="0"/>
              <a:t>Go &gt;</a:t>
            </a:r>
          </a:p>
        </p:txBody>
      </p:sp>
    </p:spTree>
    <p:extLst>
      <p:ext uri="{BB962C8B-B14F-4D97-AF65-F5344CB8AC3E}">
        <p14:creationId xmlns:p14="http://schemas.microsoft.com/office/powerpoint/2010/main" val="97403867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0" y="0"/>
            <a:ext cx="9143074" cy="599127"/>
            <a:chOff x="0" y="13335"/>
            <a:chExt cx="9144218" cy="599127"/>
          </a:xfrm>
        </p:grpSpPr>
        <p:sp>
          <p:nvSpPr>
            <p:cNvPr id="3" name="TextBox 32"/>
            <p:cNvSpPr txBox="1"/>
            <p:nvPr/>
          </p:nvSpPr>
          <p:spPr>
            <a:xfrm>
              <a:off x="0" y="13335"/>
              <a:ext cx="9144000" cy="599127"/>
            </a:xfrm>
            <a:prstGeom prst="rect">
              <a:avLst/>
            </a:prstGeom>
            <a:ln>
              <a:noFill/>
            </a:ln>
          </p:spPr>
          <p:style>
            <a:lnRef idx="2">
              <a:schemeClr val="dk1">
                <a:shade val="50000"/>
              </a:schemeClr>
            </a:lnRef>
            <a:fillRef idx="1">
              <a:schemeClr val="dk1"/>
            </a:fillRef>
            <a:effectRef idx="0">
              <a:schemeClr val="dk1"/>
            </a:effectRef>
            <a:fontRef idx="minor">
              <a:schemeClr val="lt1"/>
            </a:fontRef>
          </p:style>
          <p:txBody>
            <a:bodyPr wrap="square" lIns="324000" rtlCol="0">
              <a:sp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r>
                <a:rPr lang="en-GB" sz="3200" dirty="0"/>
                <a:t>Dividing Fractions</a:t>
              </a:r>
            </a:p>
          </p:txBody>
        </p:sp>
        <p:cxnSp>
          <p:nvCxnSpPr>
            <p:cNvPr id="4" name="Straight Connector 3"/>
            <p:cNvCxnSpPr/>
            <p:nvPr/>
          </p:nvCxnSpPr>
          <p:spPr>
            <a:xfrm>
              <a:off x="218" y="601079"/>
              <a:ext cx="9144000" cy="0"/>
            </a:xfrm>
            <a:prstGeom prst="line">
              <a:avLst/>
            </a:prstGeom>
            <a:effectLst/>
          </p:spPr>
          <p:style>
            <a:lnRef idx="3">
              <a:schemeClr val="accent3"/>
            </a:lnRef>
            <a:fillRef idx="0">
              <a:schemeClr val="accent3"/>
            </a:fillRef>
            <a:effectRef idx="2">
              <a:schemeClr val="accent3"/>
            </a:effectRef>
            <a:fontRef idx="minor">
              <a:schemeClr val="tx1"/>
            </a:fontRef>
          </p:style>
        </p:cxnSp>
      </p:grpSp>
      <p:sp>
        <p:nvSpPr>
          <p:cNvPr id="6" name="TextBox 5"/>
          <p:cNvSpPr txBox="1"/>
          <p:nvPr/>
        </p:nvSpPr>
        <p:spPr>
          <a:xfrm>
            <a:off x="323528" y="1023488"/>
            <a:ext cx="2880320" cy="461665"/>
          </a:xfrm>
          <a:prstGeom prst="rect">
            <a:avLst/>
          </a:prstGeom>
          <a:solidFill>
            <a:schemeClr val="bg1"/>
          </a:solidFill>
          <a:effectLst>
            <a:outerShdw blurRad="63500" sx="102000" sy="102000" algn="ctr" rotWithShape="0">
              <a:prstClr val="black">
                <a:alpha val="40000"/>
              </a:prstClr>
            </a:outerShdw>
          </a:effectLst>
        </p:spPr>
        <p:txBody>
          <a:bodyPr wrap="square" rtlCol="0">
            <a:spAutoFit/>
          </a:bodyPr>
          <a:lstStyle/>
          <a:p>
            <a:r>
              <a:rPr lang="en-GB" sz="2400" dirty="0"/>
              <a:t>Mental division</a:t>
            </a:r>
          </a:p>
        </p:txBody>
      </p:sp>
      <mc:AlternateContent xmlns:mc="http://schemas.openxmlformats.org/markup-compatibility/2006" xmlns:a14="http://schemas.microsoft.com/office/drawing/2010/main">
        <mc:Choice Requires="a14">
          <p:sp>
            <p:nvSpPr>
              <p:cNvPr id="7" name="TextBox 6"/>
              <p:cNvSpPr txBox="1"/>
              <p:nvPr/>
            </p:nvSpPr>
            <p:spPr>
              <a:xfrm>
                <a:off x="931972" y="1830682"/>
                <a:ext cx="2880320" cy="898964"/>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GB" sz="2800" b="0" i="1" smtClean="0">
                          <a:latin typeface="Cambria Math" panose="02040503050406030204" pitchFamily="18" charset="0"/>
                        </a:rPr>
                        <m:t>2</m:t>
                      </m:r>
                      <m:f>
                        <m:fPr>
                          <m:ctrlPr>
                            <a:rPr lang="en-GB" sz="2800" b="0" i="1" smtClean="0">
                              <a:latin typeface="Cambria Math" panose="02040503050406030204" pitchFamily="18" charset="0"/>
                            </a:rPr>
                          </m:ctrlPr>
                        </m:fPr>
                        <m:num>
                          <m:r>
                            <a:rPr lang="en-GB" sz="2800" b="0" i="1" smtClean="0">
                              <a:latin typeface="Cambria Math" panose="02040503050406030204" pitchFamily="18" charset="0"/>
                            </a:rPr>
                            <m:t>1</m:t>
                          </m:r>
                        </m:num>
                        <m:den>
                          <m:r>
                            <a:rPr lang="en-GB" sz="2800" b="0" i="1" smtClean="0">
                              <a:latin typeface="Cambria Math" panose="02040503050406030204" pitchFamily="18" charset="0"/>
                            </a:rPr>
                            <m:t>2</m:t>
                          </m:r>
                        </m:den>
                      </m:f>
                      <m:r>
                        <a:rPr lang="en-GB" sz="2800" b="0" i="1" smtClean="0">
                          <a:latin typeface="Cambria Math" panose="02040503050406030204" pitchFamily="18" charset="0"/>
                        </a:rPr>
                        <m:t>÷</m:t>
                      </m:r>
                      <m:f>
                        <m:fPr>
                          <m:ctrlPr>
                            <a:rPr lang="en-GB" sz="2800" b="0" i="1" smtClean="0">
                              <a:latin typeface="Cambria Math" panose="02040503050406030204" pitchFamily="18" charset="0"/>
                            </a:rPr>
                          </m:ctrlPr>
                        </m:fPr>
                        <m:num>
                          <m:r>
                            <a:rPr lang="en-GB" sz="2800" b="0" i="1" smtClean="0">
                              <a:latin typeface="Cambria Math" panose="02040503050406030204" pitchFamily="18" charset="0"/>
                            </a:rPr>
                            <m:t>1</m:t>
                          </m:r>
                        </m:num>
                        <m:den>
                          <m:r>
                            <a:rPr lang="en-GB" sz="2800" b="0" i="1" smtClean="0">
                              <a:latin typeface="Cambria Math" panose="02040503050406030204" pitchFamily="18" charset="0"/>
                            </a:rPr>
                            <m:t>4</m:t>
                          </m:r>
                        </m:den>
                      </m:f>
                      <m:r>
                        <a:rPr lang="en-GB" sz="2800" b="0" i="1" smtClean="0">
                          <a:latin typeface="Cambria Math" panose="02040503050406030204" pitchFamily="18" charset="0"/>
                        </a:rPr>
                        <m:t>=</m:t>
                      </m:r>
                      <m:r>
                        <a:rPr lang="en-GB" sz="2800" b="1" i="1" smtClean="0">
                          <a:latin typeface="Cambria Math" panose="02040503050406030204" pitchFamily="18" charset="0"/>
                        </a:rPr>
                        <m:t>𝟏𝟎</m:t>
                      </m:r>
                    </m:oMath>
                  </m:oMathPara>
                </a14:m>
                <a:endParaRPr lang="en-GB" sz="2800" b="1" dirty="0"/>
              </a:p>
            </p:txBody>
          </p:sp>
        </mc:Choice>
        <mc:Fallback xmlns="">
          <p:sp>
            <p:nvSpPr>
              <p:cNvPr id="7" name="TextBox 6"/>
              <p:cNvSpPr txBox="1">
                <a:spLocks noRot="1" noChangeAspect="1" noMove="1" noResize="1" noEditPoints="1" noAdjustHandles="1" noChangeArrowheads="1" noChangeShapeType="1" noTextEdit="1"/>
              </p:cNvSpPr>
              <p:nvPr/>
            </p:nvSpPr>
            <p:spPr>
              <a:xfrm>
                <a:off x="931972" y="1830682"/>
                <a:ext cx="2880320" cy="898964"/>
              </a:xfrm>
              <a:prstGeom prst="rect">
                <a:avLst/>
              </a:prstGeom>
              <a:blipFill rotWithShape="0">
                <a:blip r:embed="rId2"/>
                <a:stretch>
                  <a:fillRect/>
                </a:stretch>
              </a:blipFill>
            </p:spPr>
            <p:txBody>
              <a:bodyPr/>
              <a:lstStyle/>
              <a:p>
                <a:r>
                  <a:rPr lang="en-GB">
                    <a:noFill/>
                  </a:rPr>
                  <a:t> </a:t>
                </a:r>
              </a:p>
            </p:txBody>
          </p:sp>
        </mc:Fallback>
      </mc:AlternateContent>
      <p:sp>
        <p:nvSpPr>
          <p:cNvPr id="8" name="TextBox 7"/>
          <p:cNvSpPr txBox="1"/>
          <p:nvPr/>
        </p:nvSpPr>
        <p:spPr>
          <a:xfrm>
            <a:off x="4587527" y="1806316"/>
            <a:ext cx="4033020" cy="923330"/>
          </a:xfrm>
          <a:prstGeom prst="rect">
            <a:avLst/>
          </a:prstGeom>
          <a:noFill/>
        </p:spPr>
        <p:txBody>
          <a:bodyPr wrap="square" rtlCol="0">
            <a:spAutoFit/>
          </a:bodyPr>
          <a:lstStyle/>
          <a:p>
            <a:r>
              <a:rPr lang="en-GB" dirty="0"/>
              <a:t>What if this was phrased as “how many quarter pizzas </a:t>
            </a:r>
            <a:r>
              <a:rPr lang="en-GB" b="1" u="sng" dirty="0"/>
              <a:t>go into</a:t>
            </a:r>
            <a:r>
              <a:rPr lang="en-GB" dirty="0"/>
              <a:t> two and a half pizzas”?</a:t>
            </a:r>
          </a:p>
        </p:txBody>
      </p:sp>
      <mc:AlternateContent xmlns:mc="http://schemas.openxmlformats.org/markup-compatibility/2006" xmlns:a14="http://schemas.microsoft.com/office/drawing/2010/main">
        <mc:Choice Requires="a14">
          <p:sp>
            <p:nvSpPr>
              <p:cNvPr id="9" name="TextBox 8"/>
              <p:cNvSpPr txBox="1"/>
              <p:nvPr/>
            </p:nvSpPr>
            <p:spPr>
              <a:xfrm>
                <a:off x="1043608" y="2983405"/>
                <a:ext cx="2880320" cy="898964"/>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GB" sz="2800" b="0" i="1" smtClean="0">
                          <a:latin typeface="Cambria Math" panose="02040503050406030204" pitchFamily="18" charset="0"/>
                        </a:rPr>
                        <m:t>5÷</m:t>
                      </m:r>
                      <m:f>
                        <m:fPr>
                          <m:ctrlPr>
                            <a:rPr lang="en-GB" sz="2800" b="0" i="1" smtClean="0">
                              <a:latin typeface="Cambria Math" panose="02040503050406030204" pitchFamily="18" charset="0"/>
                            </a:rPr>
                          </m:ctrlPr>
                        </m:fPr>
                        <m:num>
                          <m:r>
                            <a:rPr lang="en-GB" sz="2800" b="0" i="1" smtClean="0">
                              <a:latin typeface="Cambria Math" panose="02040503050406030204" pitchFamily="18" charset="0"/>
                            </a:rPr>
                            <m:t>1</m:t>
                          </m:r>
                        </m:num>
                        <m:den>
                          <m:r>
                            <a:rPr lang="en-GB" sz="2800" b="0" i="1" smtClean="0">
                              <a:latin typeface="Cambria Math" panose="02040503050406030204" pitchFamily="18" charset="0"/>
                            </a:rPr>
                            <m:t>4</m:t>
                          </m:r>
                        </m:den>
                      </m:f>
                      <m:r>
                        <a:rPr lang="en-GB" sz="2800" b="0" i="1" smtClean="0">
                          <a:latin typeface="Cambria Math" panose="02040503050406030204" pitchFamily="18" charset="0"/>
                        </a:rPr>
                        <m:t>=</m:t>
                      </m:r>
                      <m:r>
                        <a:rPr lang="en-GB" sz="2800" b="1" i="1" smtClean="0">
                          <a:latin typeface="Cambria Math" panose="02040503050406030204" pitchFamily="18" charset="0"/>
                        </a:rPr>
                        <m:t>𝟐𝟎</m:t>
                      </m:r>
                    </m:oMath>
                  </m:oMathPara>
                </a14:m>
                <a:endParaRPr lang="en-GB" sz="2800" b="1" dirty="0"/>
              </a:p>
            </p:txBody>
          </p:sp>
        </mc:Choice>
        <mc:Fallback xmlns="">
          <p:sp>
            <p:nvSpPr>
              <p:cNvPr id="9" name="TextBox 8"/>
              <p:cNvSpPr txBox="1">
                <a:spLocks noRot="1" noChangeAspect="1" noMove="1" noResize="1" noEditPoints="1" noAdjustHandles="1" noChangeArrowheads="1" noChangeShapeType="1" noTextEdit="1"/>
              </p:cNvSpPr>
              <p:nvPr/>
            </p:nvSpPr>
            <p:spPr>
              <a:xfrm>
                <a:off x="1043608" y="2983405"/>
                <a:ext cx="2880320" cy="898964"/>
              </a:xfrm>
              <a:prstGeom prst="rect">
                <a:avLst/>
              </a:prstGeom>
              <a:blipFill rotWithShape="0">
                <a:blip r:embed="rId3"/>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0" name="TextBox 9"/>
              <p:cNvSpPr txBox="1"/>
              <p:nvPr/>
            </p:nvSpPr>
            <p:spPr>
              <a:xfrm>
                <a:off x="4596287" y="3102664"/>
                <a:ext cx="3672980" cy="760465"/>
              </a:xfrm>
              <a:prstGeom prst="rect">
                <a:avLst/>
              </a:prstGeom>
              <a:noFill/>
            </p:spPr>
            <p:txBody>
              <a:bodyPr wrap="square" rtlCol="0">
                <a:spAutoFit/>
              </a:bodyPr>
              <a:lstStyle/>
              <a:p>
                <a:r>
                  <a:rPr lang="en-GB" dirty="0"/>
                  <a:t>What appears to be the effect of dividing by </a:t>
                </a:r>
                <a14:m>
                  <m:oMath xmlns:m="http://schemas.openxmlformats.org/officeDocument/2006/math">
                    <m:f>
                      <m:fPr>
                        <m:ctrlPr>
                          <a:rPr lang="en-GB" b="0" i="1" smtClean="0">
                            <a:latin typeface="Cambria Math" panose="02040503050406030204" pitchFamily="18" charset="0"/>
                          </a:rPr>
                        </m:ctrlPr>
                      </m:fPr>
                      <m:num>
                        <m:r>
                          <a:rPr lang="en-GB" b="0" i="1" smtClean="0">
                            <a:latin typeface="Cambria Math" panose="02040503050406030204" pitchFamily="18" charset="0"/>
                          </a:rPr>
                          <m:t>1</m:t>
                        </m:r>
                      </m:num>
                      <m:den>
                        <m:r>
                          <a:rPr lang="en-GB" b="0" i="1" smtClean="0">
                            <a:latin typeface="Cambria Math" panose="02040503050406030204" pitchFamily="18" charset="0"/>
                          </a:rPr>
                          <m:t>4</m:t>
                        </m:r>
                      </m:den>
                    </m:f>
                  </m:oMath>
                </a14:m>
                <a:r>
                  <a:rPr lang="en-GB" dirty="0"/>
                  <a:t>?</a:t>
                </a:r>
              </a:p>
            </p:txBody>
          </p:sp>
        </mc:Choice>
        <mc:Fallback xmlns="">
          <p:sp>
            <p:nvSpPr>
              <p:cNvPr id="10" name="TextBox 9"/>
              <p:cNvSpPr txBox="1">
                <a:spLocks noRot="1" noChangeAspect="1" noMove="1" noResize="1" noEditPoints="1" noAdjustHandles="1" noChangeArrowheads="1" noChangeShapeType="1" noTextEdit="1"/>
              </p:cNvSpPr>
              <p:nvPr/>
            </p:nvSpPr>
            <p:spPr>
              <a:xfrm>
                <a:off x="4596287" y="3102664"/>
                <a:ext cx="3672980" cy="760465"/>
              </a:xfrm>
              <a:prstGeom prst="rect">
                <a:avLst/>
              </a:prstGeom>
              <a:blipFill rotWithShape="0">
                <a:blip r:embed="rId4"/>
                <a:stretch>
                  <a:fillRect l="-1493" t="-4800" b="-4800"/>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1" name="TextBox 10"/>
              <p:cNvSpPr txBox="1"/>
              <p:nvPr/>
            </p:nvSpPr>
            <p:spPr>
              <a:xfrm>
                <a:off x="1043608" y="3948264"/>
                <a:ext cx="2880320" cy="898964"/>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GB" sz="2800" b="0" i="1" smtClean="0">
                          <a:latin typeface="Cambria Math" panose="02040503050406030204" pitchFamily="18" charset="0"/>
                        </a:rPr>
                        <m:t>100÷</m:t>
                      </m:r>
                      <m:f>
                        <m:fPr>
                          <m:ctrlPr>
                            <a:rPr lang="en-GB" sz="2800" b="0" i="1" smtClean="0">
                              <a:latin typeface="Cambria Math" panose="02040503050406030204" pitchFamily="18" charset="0"/>
                            </a:rPr>
                          </m:ctrlPr>
                        </m:fPr>
                        <m:num>
                          <m:r>
                            <a:rPr lang="en-GB" sz="2800" b="0" i="1" smtClean="0">
                              <a:latin typeface="Cambria Math" panose="02040503050406030204" pitchFamily="18" charset="0"/>
                            </a:rPr>
                            <m:t>1</m:t>
                          </m:r>
                        </m:num>
                        <m:den>
                          <m:r>
                            <a:rPr lang="en-GB" sz="2800" b="0" i="1" smtClean="0">
                              <a:latin typeface="Cambria Math" panose="02040503050406030204" pitchFamily="18" charset="0"/>
                            </a:rPr>
                            <m:t>3</m:t>
                          </m:r>
                        </m:den>
                      </m:f>
                      <m:r>
                        <a:rPr lang="en-GB" sz="2800" b="0" i="1" smtClean="0">
                          <a:latin typeface="Cambria Math" panose="02040503050406030204" pitchFamily="18" charset="0"/>
                        </a:rPr>
                        <m:t>=</m:t>
                      </m:r>
                      <m:r>
                        <a:rPr lang="en-GB" sz="2800" b="1" i="1" smtClean="0">
                          <a:latin typeface="Cambria Math" panose="02040503050406030204" pitchFamily="18" charset="0"/>
                        </a:rPr>
                        <m:t>𝟑𝟎𝟎</m:t>
                      </m:r>
                    </m:oMath>
                  </m:oMathPara>
                </a14:m>
                <a:endParaRPr lang="en-GB" sz="2800" b="1" dirty="0"/>
              </a:p>
            </p:txBody>
          </p:sp>
        </mc:Choice>
        <mc:Fallback xmlns="">
          <p:sp>
            <p:nvSpPr>
              <p:cNvPr id="11" name="TextBox 10"/>
              <p:cNvSpPr txBox="1">
                <a:spLocks noRot="1" noChangeAspect="1" noMove="1" noResize="1" noEditPoints="1" noAdjustHandles="1" noChangeArrowheads="1" noChangeShapeType="1" noTextEdit="1"/>
              </p:cNvSpPr>
              <p:nvPr/>
            </p:nvSpPr>
            <p:spPr>
              <a:xfrm>
                <a:off x="1043608" y="3948264"/>
                <a:ext cx="2880320" cy="898964"/>
              </a:xfrm>
              <a:prstGeom prst="rect">
                <a:avLst/>
              </a:prstGeom>
              <a:blipFill rotWithShape="0">
                <a:blip r:embed="rId5"/>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2" name="TextBox 11"/>
              <p:cNvSpPr txBox="1"/>
              <p:nvPr/>
            </p:nvSpPr>
            <p:spPr>
              <a:xfrm>
                <a:off x="4552879" y="4195139"/>
                <a:ext cx="1386894" cy="483466"/>
              </a:xfrm>
              <a:prstGeom prst="rect">
                <a:avLst/>
              </a:prstGeom>
              <a:noFill/>
            </p:spPr>
            <p:txBody>
              <a:bodyPr wrap="square" rtlCol="0">
                <a:spAutoFit/>
              </a:bodyPr>
              <a:lstStyle/>
              <a:p>
                <a:r>
                  <a:rPr lang="en-GB" dirty="0"/>
                  <a:t>Or by </a:t>
                </a:r>
                <a14:m>
                  <m:oMath xmlns:m="http://schemas.openxmlformats.org/officeDocument/2006/math">
                    <m:f>
                      <m:fPr>
                        <m:ctrlPr>
                          <a:rPr lang="en-GB" b="0" i="1" smtClean="0">
                            <a:latin typeface="Cambria Math" panose="02040503050406030204" pitchFamily="18" charset="0"/>
                          </a:rPr>
                        </m:ctrlPr>
                      </m:fPr>
                      <m:num>
                        <m:r>
                          <a:rPr lang="en-GB" b="0" i="1" smtClean="0">
                            <a:latin typeface="Cambria Math" panose="02040503050406030204" pitchFamily="18" charset="0"/>
                          </a:rPr>
                          <m:t>1</m:t>
                        </m:r>
                      </m:num>
                      <m:den>
                        <m:r>
                          <a:rPr lang="en-GB" b="0" i="1" smtClean="0">
                            <a:latin typeface="Cambria Math"/>
                          </a:rPr>
                          <m:t>3</m:t>
                        </m:r>
                      </m:den>
                    </m:f>
                  </m:oMath>
                </a14:m>
                <a:r>
                  <a:rPr lang="en-GB" dirty="0"/>
                  <a:t>?</a:t>
                </a:r>
              </a:p>
            </p:txBody>
          </p:sp>
        </mc:Choice>
        <mc:Fallback xmlns="">
          <p:sp>
            <p:nvSpPr>
              <p:cNvPr id="12" name="TextBox 11"/>
              <p:cNvSpPr txBox="1">
                <a:spLocks noRot="1" noChangeAspect="1" noMove="1" noResize="1" noEditPoints="1" noAdjustHandles="1" noChangeArrowheads="1" noChangeShapeType="1" noTextEdit="1"/>
              </p:cNvSpPr>
              <p:nvPr/>
            </p:nvSpPr>
            <p:spPr>
              <a:xfrm>
                <a:off x="4552879" y="4195139"/>
                <a:ext cx="1386894" cy="483466"/>
              </a:xfrm>
              <a:prstGeom prst="rect">
                <a:avLst/>
              </a:prstGeom>
              <a:blipFill rotWithShape="1">
                <a:blip r:embed="rId6"/>
                <a:stretch>
                  <a:fillRect l="-3965" b="-8861"/>
                </a:stretch>
              </a:blipFill>
            </p:spPr>
            <p:txBody>
              <a:bodyPr/>
              <a:lstStyle/>
              <a:p>
                <a:r>
                  <a:rPr lang="en-GB">
                    <a:noFill/>
                  </a:rPr>
                  <a:t> </a:t>
                </a:r>
              </a:p>
            </p:txBody>
          </p:sp>
        </mc:Fallback>
      </mc:AlternateContent>
      <p:sp>
        <p:nvSpPr>
          <p:cNvPr id="13" name="Rectangle 12"/>
          <p:cNvSpPr/>
          <p:nvPr/>
        </p:nvSpPr>
        <p:spPr>
          <a:xfrm>
            <a:off x="2926903" y="1846607"/>
            <a:ext cx="1141041" cy="870101"/>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sp>
        <p:nvSpPr>
          <p:cNvPr id="14" name="Rectangle 13"/>
          <p:cNvSpPr/>
          <p:nvPr/>
        </p:nvSpPr>
        <p:spPr>
          <a:xfrm>
            <a:off x="2903465" y="3040209"/>
            <a:ext cx="1141041" cy="870101"/>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sp>
        <p:nvSpPr>
          <p:cNvPr id="15" name="Rectangle 14"/>
          <p:cNvSpPr/>
          <p:nvPr/>
        </p:nvSpPr>
        <p:spPr>
          <a:xfrm>
            <a:off x="2900738" y="4104603"/>
            <a:ext cx="1141041" cy="870101"/>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spTree>
    <p:extLst>
      <p:ext uri="{BB962C8B-B14F-4D97-AF65-F5344CB8AC3E}">
        <p14:creationId xmlns:p14="http://schemas.microsoft.com/office/powerpoint/2010/main" val="1767494146"/>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13"/>
                    </p:tgtEl>
                  </p:cond>
                </p:stCondLst>
                <p:endSync evt="end" delay="0">
                  <p:rtn val="all"/>
                </p:endSync>
                <p:childTnLst>
                  <p:par>
                    <p:cTn id="3" fill="hold">
                      <p:stCondLst>
                        <p:cond delay="0"/>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13"/>
                                        </p:tgtEl>
                                      </p:cBhvr>
                                    </p:animEffect>
                                    <p:set>
                                      <p:cBhvr>
                                        <p:cTn id="7" dur="1" fill="hold">
                                          <p:stCondLst>
                                            <p:cond delay="499"/>
                                          </p:stCondLst>
                                        </p:cTn>
                                        <p:tgtEl>
                                          <p:spTgt spid="13"/>
                                        </p:tgtEl>
                                        <p:attrNameLst>
                                          <p:attrName>style.visibility</p:attrName>
                                        </p:attrNameLst>
                                      </p:cBhvr>
                                      <p:to>
                                        <p:strVal val="hidden"/>
                                      </p:to>
                                    </p:set>
                                  </p:childTnLst>
                                </p:cTn>
                              </p:par>
                            </p:childTnLst>
                          </p:cTn>
                        </p:par>
                      </p:childTnLst>
                    </p:cTn>
                  </p:par>
                </p:childTnLst>
              </p:cTn>
              <p:nextCondLst>
                <p:cond evt="onClick" delay="0">
                  <p:tgtEl>
                    <p:spTgt spid="13"/>
                  </p:tgtEl>
                </p:cond>
              </p:nextCondLst>
            </p:seq>
            <p:seq concurrent="1" nextAc="seek">
              <p:cTn id="8" restart="whenNotActive" fill="hold" evtFilter="cancelBubble" nodeType="interactiveSeq">
                <p:stCondLst>
                  <p:cond evt="onClick" delay="0">
                    <p:tgtEl>
                      <p:spTgt spid="14"/>
                    </p:tgtEl>
                  </p:cond>
                </p:stCondLst>
                <p:endSync evt="end" delay="0">
                  <p:rtn val="all"/>
                </p:endSync>
                <p:childTnLst>
                  <p:par>
                    <p:cTn id="9" fill="hold">
                      <p:stCondLst>
                        <p:cond delay="0"/>
                      </p:stCondLst>
                      <p:childTnLst>
                        <p:par>
                          <p:cTn id="10" fill="hold">
                            <p:stCondLst>
                              <p:cond delay="0"/>
                            </p:stCondLst>
                            <p:childTnLst>
                              <p:par>
                                <p:cTn id="11" presetID="10" presetClass="exit" presetSubtype="0" fill="hold" grpId="0" nodeType="clickEffect">
                                  <p:stCondLst>
                                    <p:cond delay="0"/>
                                  </p:stCondLst>
                                  <p:childTnLst>
                                    <p:animEffect transition="out" filter="fade">
                                      <p:cBhvr>
                                        <p:cTn id="12" dur="500"/>
                                        <p:tgtEl>
                                          <p:spTgt spid="14"/>
                                        </p:tgtEl>
                                      </p:cBhvr>
                                    </p:animEffect>
                                    <p:set>
                                      <p:cBhvr>
                                        <p:cTn id="13" dur="1" fill="hold">
                                          <p:stCondLst>
                                            <p:cond delay="499"/>
                                          </p:stCondLst>
                                        </p:cTn>
                                        <p:tgtEl>
                                          <p:spTgt spid="14"/>
                                        </p:tgtEl>
                                        <p:attrNameLst>
                                          <p:attrName>style.visibility</p:attrName>
                                        </p:attrNameLst>
                                      </p:cBhvr>
                                      <p:to>
                                        <p:strVal val="hidden"/>
                                      </p:to>
                                    </p:set>
                                  </p:childTnLst>
                                </p:cTn>
                              </p:par>
                            </p:childTnLst>
                          </p:cTn>
                        </p:par>
                      </p:childTnLst>
                    </p:cTn>
                  </p:par>
                </p:childTnLst>
              </p:cTn>
              <p:nextCondLst>
                <p:cond evt="onClick" delay="0">
                  <p:tgtEl>
                    <p:spTgt spid="14"/>
                  </p:tgtEl>
                </p:cond>
              </p:nextCondLst>
            </p:seq>
            <p:seq concurrent="1" nextAc="seek">
              <p:cTn id="14" restart="whenNotActive" fill="hold" evtFilter="cancelBubble" nodeType="interactiveSeq">
                <p:stCondLst>
                  <p:cond evt="onClick" delay="0">
                    <p:tgtEl>
                      <p:spTgt spid="15"/>
                    </p:tgtEl>
                  </p:cond>
                </p:stCondLst>
                <p:endSync evt="end" delay="0">
                  <p:rtn val="all"/>
                </p:endSync>
                <p:childTnLst>
                  <p:par>
                    <p:cTn id="15" fill="hold">
                      <p:stCondLst>
                        <p:cond delay="0"/>
                      </p:stCondLst>
                      <p:childTnLst>
                        <p:par>
                          <p:cTn id="16" fill="hold">
                            <p:stCondLst>
                              <p:cond delay="0"/>
                            </p:stCondLst>
                            <p:childTnLst>
                              <p:par>
                                <p:cTn id="17" presetID="10" presetClass="exit" presetSubtype="0" fill="hold" grpId="0" nodeType="clickEffect">
                                  <p:stCondLst>
                                    <p:cond delay="0"/>
                                  </p:stCondLst>
                                  <p:childTnLst>
                                    <p:animEffect transition="out" filter="fade">
                                      <p:cBhvr>
                                        <p:cTn id="18" dur="500"/>
                                        <p:tgtEl>
                                          <p:spTgt spid="15"/>
                                        </p:tgtEl>
                                      </p:cBhvr>
                                    </p:animEffect>
                                    <p:set>
                                      <p:cBhvr>
                                        <p:cTn id="19" dur="1" fill="hold">
                                          <p:stCondLst>
                                            <p:cond delay="499"/>
                                          </p:stCondLst>
                                        </p:cTn>
                                        <p:tgtEl>
                                          <p:spTgt spid="15"/>
                                        </p:tgtEl>
                                        <p:attrNameLst>
                                          <p:attrName>style.visibility</p:attrName>
                                        </p:attrNameLst>
                                      </p:cBhvr>
                                      <p:to>
                                        <p:strVal val="hidden"/>
                                      </p:to>
                                    </p:set>
                                  </p:childTnLst>
                                </p:cTn>
                              </p:par>
                            </p:childTnLst>
                          </p:cTn>
                        </p:par>
                      </p:childTnLst>
                    </p:cTn>
                  </p:par>
                </p:childTnLst>
              </p:cTn>
              <p:nextCondLst>
                <p:cond evt="onClick" delay="0">
                  <p:tgtEl>
                    <p:spTgt spid="15"/>
                  </p:tgtEl>
                </p:cond>
              </p:nextCondLst>
            </p:seq>
          </p:childTnLst>
        </p:cTn>
      </p:par>
    </p:tnLst>
    <p:bldLst>
      <p:bldP spid="13" grpId="0" animBg="1"/>
      <p:bldP spid="14" grpId="0" animBg="1"/>
      <p:bldP spid="15"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0" y="0"/>
            <a:ext cx="9143074" cy="599127"/>
            <a:chOff x="0" y="13335"/>
            <a:chExt cx="9144218" cy="599127"/>
          </a:xfrm>
        </p:grpSpPr>
        <p:sp>
          <p:nvSpPr>
            <p:cNvPr id="3" name="TextBox 32"/>
            <p:cNvSpPr txBox="1"/>
            <p:nvPr/>
          </p:nvSpPr>
          <p:spPr>
            <a:xfrm>
              <a:off x="0" y="13335"/>
              <a:ext cx="9144000" cy="599127"/>
            </a:xfrm>
            <a:prstGeom prst="rect">
              <a:avLst/>
            </a:prstGeom>
            <a:ln>
              <a:noFill/>
            </a:ln>
          </p:spPr>
          <p:style>
            <a:lnRef idx="2">
              <a:schemeClr val="dk1">
                <a:shade val="50000"/>
              </a:schemeClr>
            </a:lnRef>
            <a:fillRef idx="1">
              <a:schemeClr val="dk1"/>
            </a:fillRef>
            <a:effectRef idx="0">
              <a:schemeClr val="dk1"/>
            </a:effectRef>
            <a:fontRef idx="minor">
              <a:schemeClr val="lt1"/>
            </a:fontRef>
          </p:style>
          <p:txBody>
            <a:bodyPr wrap="square" lIns="324000" rtlCol="0">
              <a:sp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r>
                <a:rPr lang="en-GB" sz="3200" dirty="0"/>
                <a:t>Dividing Fractions</a:t>
              </a:r>
            </a:p>
          </p:txBody>
        </p:sp>
        <p:cxnSp>
          <p:nvCxnSpPr>
            <p:cNvPr id="4" name="Straight Connector 3"/>
            <p:cNvCxnSpPr/>
            <p:nvPr/>
          </p:nvCxnSpPr>
          <p:spPr>
            <a:xfrm>
              <a:off x="218" y="601079"/>
              <a:ext cx="9144000" cy="0"/>
            </a:xfrm>
            <a:prstGeom prst="line">
              <a:avLst/>
            </a:prstGeom>
            <a:effectLst/>
          </p:spPr>
          <p:style>
            <a:lnRef idx="3">
              <a:schemeClr val="accent3"/>
            </a:lnRef>
            <a:fillRef idx="0">
              <a:schemeClr val="accent3"/>
            </a:fillRef>
            <a:effectRef idx="2">
              <a:schemeClr val="accent3"/>
            </a:effectRef>
            <a:fontRef idx="minor">
              <a:schemeClr val="tx1"/>
            </a:fontRef>
          </p:style>
        </p:cxnSp>
      </p:grpSp>
      <p:sp>
        <p:nvSpPr>
          <p:cNvPr id="5" name="TextBox 4"/>
          <p:cNvSpPr txBox="1"/>
          <p:nvPr/>
        </p:nvSpPr>
        <p:spPr>
          <a:xfrm>
            <a:off x="395536" y="1556792"/>
            <a:ext cx="8280920" cy="400110"/>
          </a:xfrm>
          <a:prstGeom prst="rect">
            <a:avLst/>
          </a:prstGeom>
          <a:noFill/>
        </p:spPr>
        <p:txBody>
          <a:bodyPr wrap="square" rtlCol="0">
            <a:spAutoFit/>
          </a:bodyPr>
          <a:lstStyle/>
          <a:p>
            <a:r>
              <a:rPr lang="en-GB" sz="2000" b="1" u="sng" dirty="0"/>
              <a:t>Reciprocate</a:t>
            </a:r>
            <a:r>
              <a:rPr lang="en-GB" sz="2000" dirty="0"/>
              <a:t> (i.e. ‘flip’) the second fraction, and use multiplication instead.</a:t>
            </a:r>
          </a:p>
        </p:txBody>
      </p:sp>
      <p:sp>
        <p:nvSpPr>
          <p:cNvPr id="6" name="TextBox 5"/>
          <p:cNvSpPr txBox="1"/>
          <p:nvPr/>
        </p:nvSpPr>
        <p:spPr>
          <a:xfrm>
            <a:off x="395536" y="883131"/>
            <a:ext cx="2880320" cy="461665"/>
          </a:xfrm>
          <a:prstGeom prst="rect">
            <a:avLst/>
          </a:prstGeom>
          <a:solidFill>
            <a:schemeClr val="bg1"/>
          </a:solidFill>
          <a:effectLst>
            <a:outerShdw blurRad="63500" sx="102000" sy="102000" algn="ctr" rotWithShape="0">
              <a:prstClr val="black">
                <a:alpha val="40000"/>
              </a:prstClr>
            </a:outerShdw>
          </a:effectLst>
        </p:spPr>
        <p:txBody>
          <a:bodyPr wrap="square" rtlCol="0">
            <a:spAutoFit/>
          </a:bodyPr>
          <a:lstStyle/>
          <a:p>
            <a:r>
              <a:rPr lang="en-GB" sz="2400" dirty="0"/>
              <a:t>More generally…</a:t>
            </a:r>
          </a:p>
        </p:txBody>
      </p:sp>
      <mc:AlternateContent xmlns:mc="http://schemas.openxmlformats.org/markup-compatibility/2006" xmlns:a14="http://schemas.microsoft.com/office/drawing/2010/main">
        <mc:Choice Requires="a14">
          <p:sp>
            <p:nvSpPr>
              <p:cNvPr id="7" name="TextBox 6"/>
              <p:cNvSpPr txBox="1"/>
              <p:nvPr/>
            </p:nvSpPr>
            <p:spPr>
              <a:xfrm>
                <a:off x="503548" y="2168898"/>
                <a:ext cx="2664296" cy="1711238"/>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f>
                        <m:fPr>
                          <m:ctrlPr>
                            <a:rPr lang="en-GB" sz="2800" b="0" i="1" smtClean="0">
                              <a:latin typeface="Cambria Math" panose="02040503050406030204" pitchFamily="18" charset="0"/>
                            </a:rPr>
                          </m:ctrlPr>
                        </m:fPr>
                        <m:num>
                          <m:r>
                            <a:rPr lang="en-GB" sz="2800" b="0" i="1" smtClean="0">
                              <a:latin typeface="Cambria Math" panose="02040503050406030204" pitchFamily="18" charset="0"/>
                            </a:rPr>
                            <m:t>4</m:t>
                          </m:r>
                        </m:num>
                        <m:den>
                          <m:r>
                            <a:rPr lang="en-GB" sz="2800" b="0" i="1" smtClean="0">
                              <a:latin typeface="Cambria Math" panose="02040503050406030204" pitchFamily="18" charset="0"/>
                            </a:rPr>
                            <m:t>5</m:t>
                          </m:r>
                        </m:den>
                      </m:f>
                      <m:r>
                        <a:rPr lang="en-GB" sz="2800" b="0" i="1" smtClean="0">
                          <a:latin typeface="Cambria Math" panose="02040503050406030204" pitchFamily="18" charset="0"/>
                        </a:rPr>
                        <m:t>÷</m:t>
                      </m:r>
                      <m:f>
                        <m:fPr>
                          <m:ctrlPr>
                            <a:rPr lang="en-GB" sz="2800" b="0" i="1" smtClean="0">
                              <a:latin typeface="Cambria Math" panose="02040503050406030204" pitchFamily="18" charset="0"/>
                            </a:rPr>
                          </m:ctrlPr>
                        </m:fPr>
                        <m:num>
                          <m:r>
                            <a:rPr lang="en-GB" sz="2800" b="0" i="1" smtClean="0">
                              <a:latin typeface="Cambria Math" panose="02040503050406030204" pitchFamily="18" charset="0"/>
                            </a:rPr>
                            <m:t>2</m:t>
                          </m:r>
                        </m:num>
                        <m:den>
                          <m:r>
                            <a:rPr lang="en-GB" sz="2800" b="0" i="1" smtClean="0">
                              <a:latin typeface="Cambria Math" panose="02040503050406030204" pitchFamily="18" charset="0"/>
                            </a:rPr>
                            <m:t>3</m:t>
                          </m:r>
                        </m:den>
                      </m:f>
                    </m:oMath>
                    <m:oMath xmlns:m="http://schemas.openxmlformats.org/officeDocument/2006/math">
                      <m:r>
                        <a:rPr lang="en-GB" sz="2800" b="0" i="1" smtClean="0">
                          <a:latin typeface="Cambria Math" panose="02040503050406030204" pitchFamily="18" charset="0"/>
                        </a:rPr>
                        <m:t>=</m:t>
                      </m:r>
                      <m:f>
                        <m:fPr>
                          <m:ctrlPr>
                            <a:rPr lang="en-GB" sz="2800" b="0" i="1" smtClean="0">
                              <a:latin typeface="Cambria Math" panose="02040503050406030204" pitchFamily="18" charset="0"/>
                            </a:rPr>
                          </m:ctrlPr>
                        </m:fPr>
                        <m:num>
                          <m:r>
                            <a:rPr lang="en-GB" sz="2800" b="0" i="1" smtClean="0">
                              <a:latin typeface="Cambria Math" panose="02040503050406030204" pitchFamily="18" charset="0"/>
                            </a:rPr>
                            <m:t>4</m:t>
                          </m:r>
                        </m:num>
                        <m:den>
                          <m:r>
                            <a:rPr lang="en-GB" sz="2800" b="0" i="1" smtClean="0">
                              <a:latin typeface="Cambria Math" panose="02040503050406030204" pitchFamily="18" charset="0"/>
                            </a:rPr>
                            <m:t>5</m:t>
                          </m:r>
                        </m:den>
                      </m:f>
                      <m:r>
                        <a:rPr lang="en-GB" sz="2800" b="0" i="1" smtClean="0">
                          <a:latin typeface="Cambria Math" panose="02040503050406030204" pitchFamily="18" charset="0"/>
                        </a:rPr>
                        <m:t>×</m:t>
                      </m:r>
                      <m:f>
                        <m:fPr>
                          <m:ctrlPr>
                            <a:rPr lang="en-GB" sz="2800" b="0" i="1" smtClean="0">
                              <a:latin typeface="Cambria Math" panose="02040503050406030204" pitchFamily="18" charset="0"/>
                            </a:rPr>
                          </m:ctrlPr>
                        </m:fPr>
                        <m:num>
                          <m:r>
                            <a:rPr lang="en-GB" sz="2800" b="0" i="1" smtClean="0">
                              <a:latin typeface="Cambria Math" panose="02040503050406030204" pitchFamily="18" charset="0"/>
                            </a:rPr>
                            <m:t>3</m:t>
                          </m:r>
                        </m:num>
                        <m:den>
                          <m:r>
                            <a:rPr lang="en-GB" sz="2800" b="0" i="1" smtClean="0">
                              <a:latin typeface="Cambria Math" panose="02040503050406030204" pitchFamily="18" charset="0"/>
                            </a:rPr>
                            <m:t>2</m:t>
                          </m:r>
                        </m:den>
                      </m:f>
                      <m:r>
                        <a:rPr lang="en-GB" sz="2800" b="0" i="1" smtClean="0">
                          <a:latin typeface="Cambria Math" panose="02040503050406030204" pitchFamily="18" charset="0"/>
                        </a:rPr>
                        <m:t>=</m:t>
                      </m:r>
                      <m:f>
                        <m:fPr>
                          <m:ctrlPr>
                            <a:rPr lang="en-GB" sz="2800" b="1" i="1" smtClean="0">
                              <a:latin typeface="Cambria Math" panose="02040503050406030204" pitchFamily="18" charset="0"/>
                            </a:rPr>
                          </m:ctrlPr>
                        </m:fPr>
                        <m:num>
                          <m:r>
                            <a:rPr lang="en-GB" sz="2800" b="1" i="1" smtClean="0">
                              <a:latin typeface="Cambria Math" panose="02040503050406030204" pitchFamily="18" charset="0"/>
                            </a:rPr>
                            <m:t>𝟔</m:t>
                          </m:r>
                        </m:num>
                        <m:den>
                          <m:r>
                            <a:rPr lang="en-GB" sz="2800" b="1" i="1" smtClean="0">
                              <a:latin typeface="Cambria Math" panose="02040503050406030204" pitchFamily="18" charset="0"/>
                            </a:rPr>
                            <m:t>𝟓</m:t>
                          </m:r>
                        </m:den>
                      </m:f>
                    </m:oMath>
                  </m:oMathPara>
                </a14:m>
                <a:endParaRPr lang="en-GB" sz="2800" b="1" dirty="0"/>
              </a:p>
            </p:txBody>
          </p:sp>
        </mc:Choice>
        <mc:Fallback xmlns="">
          <p:sp>
            <p:nvSpPr>
              <p:cNvPr id="7" name="TextBox 6"/>
              <p:cNvSpPr txBox="1">
                <a:spLocks noRot="1" noChangeAspect="1" noMove="1" noResize="1" noEditPoints="1" noAdjustHandles="1" noChangeArrowheads="1" noChangeShapeType="1" noTextEdit="1"/>
              </p:cNvSpPr>
              <p:nvPr/>
            </p:nvSpPr>
            <p:spPr>
              <a:xfrm>
                <a:off x="503548" y="2168898"/>
                <a:ext cx="2664296" cy="1711238"/>
              </a:xfrm>
              <a:prstGeom prst="rect">
                <a:avLst/>
              </a:prstGeom>
              <a:blipFill rotWithShape="0">
                <a:blip r:embed="rId2"/>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8" name="TextBox 7"/>
              <p:cNvSpPr txBox="1"/>
              <p:nvPr/>
            </p:nvSpPr>
            <p:spPr>
              <a:xfrm>
                <a:off x="5076056" y="2150303"/>
                <a:ext cx="2664296" cy="1748427"/>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f>
                        <m:fPr>
                          <m:ctrlPr>
                            <a:rPr lang="en-GB" sz="2800" b="0" i="1" smtClean="0">
                              <a:latin typeface="Cambria Math" panose="02040503050406030204" pitchFamily="18" charset="0"/>
                            </a:rPr>
                          </m:ctrlPr>
                        </m:fPr>
                        <m:num>
                          <m:r>
                            <a:rPr lang="en-GB" sz="2800" b="0" i="1" smtClean="0">
                              <a:latin typeface="Cambria Math" panose="02040503050406030204" pitchFamily="18" charset="0"/>
                            </a:rPr>
                            <m:t>3</m:t>
                          </m:r>
                        </m:num>
                        <m:den>
                          <m:r>
                            <a:rPr lang="en-GB" sz="2800" b="0" i="1" smtClean="0">
                              <a:latin typeface="Cambria Math" panose="02040503050406030204" pitchFamily="18" charset="0"/>
                            </a:rPr>
                            <m:t>7</m:t>
                          </m:r>
                        </m:den>
                      </m:f>
                      <m:r>
                        <a:rPr lang="en-GB" sz="2800" b="0" i="1" smtClean="0">
                          <a:latin typeface="Cambria Math" panose="02040503050406030204" pitchFamily="18" charset="0"/>
                        </a:rPr>
                        <m:t>÷</m:t>
                      </m:r>
                      <m:f>
                        <m:fPr>
                          <m:ctrlPr>
                            <a:rPr lang="en-GB" sz="2800" b="0" i="1" smtClean="0">
                              <a:latin typeface="Cambria Math" panose="02040503050406030204" pitchFamily="18" charset="0"/>
                            </a:rPr>
                          </m:ctrlPr>
                        </m:fPr>
                        <m:num>
                          <m:r>
                            <a:rPr lang="en-GB" sz="2800" b="0" i="1" smtClean="0">
                              <a:latin typeface="Cambria Math" panose="02040503050406030204" pitchFamily="18" charset="0"/>
                            </a:rPr>
                            <m:t>4</m:t>
                          </m:r>
                        </m:num>
                        <m:den>
                          <m:r>
                            <a:rPr lang="en-GB" sz="2800" b="0" i="1" smtClean="0">
                              <a:latin typeface="Cambria Math" panose="02040503050406030204" pitchFamily="18" charset="0"/>
                            </a:rPr>
                            <m:t>9</m:t>
                          </m:r>
                        </m:den>
                      </m:f>
                    </m:oMath>
                    <m:oMath xmlns:m="http://schemas.openxmlformats.org/officeDocument/2006/math">
                      <m:r>
                        <a:rPr lang="en-GB" sz="2800" b="0" i="1" smtClean="0">
                          <a:latin typeface="Cambria Math" panose="02040503050406030204" pitchFamily="18" charset="0"/>
                        </a:rPr>
                        <m:t>=</m:t>
                      </m:r>
                      <m:f>
                        <m:fPr>
                          <m:ctrlPr>
                            <a:rPr lang="en-GB" sz="2800" b="0" i="1" smtClean="0">
                              <a:latin typeface="Cambria Math" panose="02040503050406030204" pitchFamily="18" charset="0"/>
                            </a:rPr>
                          </m:ctrlPr>
                        </m:fPr>
                        <m:num>
                          <m:r>
                            <a:rPr lang="en-GB" sz="2800" b="0" i="1" smtClean="0">
                              <a:latin typeface="Cambria Math" panose="02040503050406030204" pitchFamily="18" charset="0"/>
                            </a:rPr>
                            <m:t>3</m:t>
                          </m:r>
                        </m:num>
                        <m:den>
                          <m:r>
                            <a:rPr lang="en-GB" sz="2800" b="0" i="1" smtClean="0">
                              <a:latin typeface="Cambria Math" panose="02040503050406030204" pitchFamily="18" charset="0"/>
                            </a:rPr>
                            <m:t>7</m:t>
                          </m:r>
                        </m:den>
                      </m:f>
                      <m:r>
                        <a:rPr lang="en-GB" sz="2800" b="0" i="1" smtClean="0">
                          <a:latin typeface="Cambria Math" panose="02040503050406030204" pitchFamily="18" charset="0"/>
                        </a:rPr>
                        <m:t>×</m:t>
                      </m:r>
                      <m:f>
                        <m:fPr>
                          <m:ctrlPr>
                            <a:rPr lang="en-GB" sz="2800" b="0" i="1" smtClean="0">
                              <a:latin typeface="Cambria Math" panose="02040503050406030204" pitchFamily="18" charset="0"/>
                            </a:rPr>
                          </m:ctrlPr>
                        </m:fPr>
                        <m:num>
                          <m:r>
                            <a:rPr lang="en-GB" sz="2800" b="0" i="1" smtClean="0">
                              <a:latin typeface="Cambria Math" panose="02040503050406030204" pitchFamily="18" charset="0"/>
                            </a:rPr>
                            <m:t>9</m:t>
                          </m:r>
                        </m:num>
                        <m:den>
                          <m:r>
                            <a:rPr lang="en-GB" sz="2800" b="0" i="1" smtClean="0">
                              <a:latin typeface="Cambria Math" panose="02040503050406030204" pitchFamily="18" charset="0"/>
                            </a:rPr>
                            <m:t>4</m:t>
                          </m:r>
                        </m:den>
                      </m:f>
                      <m:r>
                        <a:rPr lang="en-GB" sz="2800" b="0" i="1" smtClean="0">
                          <a:latin typeface="Cambria Math" panose="02040503050406030204" pitchFamily="18" charset="0"/>
                        </a:rPr>
                        <m:t>=</m:t>
                      </m:r>
                      <m:f>
                        <m:fPr>
                          <m:ctrlPr>
                            <a:rPr lang="en-GB" sz="2800" b="1" i="1" smtClean="0">
                              <a:latin typeface="Cambria Math" panose="02040503050406030204" pitchFamily="18" charset="0"/>
                            </a:rPr>
                          </m:ctrlPr>
                        </m:fPr>
                        <m:num>
                          <m:r>
                            <a:rPr lang="en-GB" sz="2800" b="1" i="1" smtClean="0">
                              <a:latin typeface="Cambria Math" panose="02040503050406030204" pitchFamily="18" charset="0"/>
                            </a:rPr>
                            <m:t>𝟐𝟕</m:t>
                          </m:r>
                        </m:num>
                        <m:den>
                          <m:r>
                            <a:rPr lang="en-GB" sz="2800" b="1" i="1" smtClean="0">
                              <a:latin typeface="Cambria Math" panose="02040503050406030204" pitchFamily="18" charset="0"/>
                            </a:rPr>
                            <m:t>𝟐𝟖</m:t>
                          </m:r>
                        </m:den>
                      </m:f>
                    </m:oMath>
                  </m:oMathPara>
                </a14:m>
                <a:endParaRPr lang="en-GB" sz="2800" b="1" dirty="0"/>
              </a:p>
            </p:txBody>
          </p:sp>
        </mc:Choice>
        <mc:Fallback xmlns="">
          <p:sp>
            <p:nvSpPr>
              <p:cNvPr id="8" name="TextBox 7"/>
              <p:cNvSpPr txBox="1">
                <a:spLocks noRot="1" noChangeAspect="1" noMove="1" noResize="1" noEditPoints="1" noAdjustHandles="1" noChangeArrowheads="1" noChangeShapeType="1" noTextEdit="1"/>
              </p:cNvSpPr>
              <p:nvPr/>
            </p:nvSpPr>
            <p:spPr>
              <a:xfrm>
                <a:off x="5076056" y="2150303"/>
                <a:ext cx="2664296" cy="1748427"/>
              </a:xfrm>
              <a:prstGeom prst="rect">
                <a:avLst/>
              </a:prstGeom>
              <a:blipFill rotWithShape="0">
                <a:blip r:embed="rId3"/>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9" name="TextBox 8"/>
              <p:cNvSpPr txBox="1"/>
              <p:nvPr/>
            </p:nvSpPr>
            <p:spPr>
              <a:xfrm>
                <a:off x="611560" y="4263325"/>
                <a:ext cx="2664296" cy="2566665"/>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GB" sz="2800" b="0" i="1" smtClean="0">
                          <a:latin typeface="Cambria Math" panose="02040503050406030204" pitchFamily="18" charset="0"/>
                        </a:rPr>
                        <m:t>2</m:t>
                      </m:r>
                      <m:f>
                        <m:fPr>
                          <m:ctrlPr>
                            <a:rPr lang="en-GB" sz="2800" b="0" i="1" smtClean="0">
                              <a:latin typeface="Cambria Math" panose="02040503050406030204" pitchFamily="18" charset="0"/>
                            </a:rPr>
                          </m:ctrlPr>
                        </m:fPr>
                        <m:num>
                          <m:r>
                            <a:rPr lang="en-GB" sz="2800" b="0" i="1" smtClean="0">
                              <a:latin typeface="Cambria Math" panose="02040503050406030204" pitchFamily="18" charset="0"/>
                            </a:rPr>
                            <m:t>1</m:t>
                          </m:r>
                        </m:num>
                        <m:den>
                          <m:r>
                            <a:rPr lang="en-GB" sz="2800" b="0" i="1" smtClean="0">
                              <a:latin typeface="Cambria Math" panose="02040503050406030204" pitchFamily="18" charset="0"/>
                            </a:rPr>
                            <m:t>2</m:t>
                          </m:r>
                        </m:den>
                      </m:f>
                      <m:r>
                        <a:rPr lang="en-GB" sz="2800" b="0" i="1" smtClean="0">
                          <a:latin typeface="Cambria Math" panose="02040503050406030204" pitchFamily="18" charset="0"/>
                        </a:rPr>
                        <m:t>÷1</m:t>
                      </m:r>
                      <m:f>
                        <m:fPr>
                          <m:ctrlPr>
                            <a:rPr lang="en-GB" sz="2800" b="0" i="1" smtClean="0">
                              <a:latin typeface="Cambria Math" panose="02040503050406030204" pitchFamily="18" charset="0"/>
                            </a:rPr>
                          </m:ctrlPr>
                        </m:fPr>
                        <m:num>
                          <m:r>
                            <a:rPr lang="en-GB" sz="2800" b="0" i="1" smtClean="0">
                              <a:latin typeface="Cambria Math" panose="02040503050406030204" pitchFamily="18" charset="0"/>
                            </a:rPr>
                            <m:t>1</m:t>
                          </m:r>
                        </m:num>
                        <m:den>
                          <m:r>
                            <a:rPr lang="en-GB" sz="2800" b="0" i="1" smtClean="0">
                              <a:latin typeface="Cambria Math" panose="02040503050406030204" pitchFamily="18" charset="0"/>
                            </a:rPr>
                            <m:t>3</m:t>
                          </m:r>
                        </m:den>
                      </m:f>
                    </m:oMath>
                    <m:oMath xmlns:m="http://schemas.openxmlformats.org/officeDocument/2006/math">
                      <m:r>
                        <a:rPr lang="en-GB" sz="2800" b="0" i="1" smtClean="0">
                          <a:latin typeface="Cambria Math" panose="02040503050406030204" pitchFamily="18" charset="0"/>
                        </a:rPr>
                        <m:t>=</m:t>
                      </m:r>
                      <m:f>
                        <m:fPr>
                          <m:ctrlPr>
                            <a:rPr lang="en-GB" sz="2800" b="0" i="1" smtClean="0">
                              <a:latin typeface="Cambria Math" panose="02040503050406030204" pitchFamily="18" charset="0"/>
                            </a:rPr>
                          </m:ctrlPr>
                        </m:fPr>
                        <m:num>
                          <m:r>
                            <a:rPr lang="en-GB" sz="2800" b="0" i="1" smtClean="0">
                              <a:latin typeface="Cambria Math" panose="02040503050406030204" pitchFamily="18" charset="0"/>
                            </a:rPr>
                            <m:t>5</m:t>
                          </m:r>
                        </m:num>
                        <m:den>
                          <m:r>
                            <a:rPr lang="en-GB" sz="2800" b="0" i="1" smtClean="0">
                              <a:latin typeface="Cambria Math" panose="02040503050406030204" pitchFamily="18" charset="0"/>
                            </a:rPr>
                            <m:t>2</m:t>
                          </m:r>
                        </m:den>
                      </m:f>
                      <m:r>
                        <a:rPr lang="en-GB" sz="2800" b="0" i="1" smtClean="0">
                          <a:latin typeface="Cambria Math" panose="02040503050406030204" pitchFamily="18" charset="0"/>
                        </a:rPr>
                        <m:t>÷</m:t>
                      </m:r>
                      <m:f>
                        <m:fPr>
                          <m:ctrlPr>
                            <a:rPr lang="en-GB" sz="2800" b="0" i="1" smtClean="0">
                              <a:latin typeface="Cambria Math" panose="02040503050406030204" pitchFamily="18" charset="0"/>
                            </a:rPr>
                          </m:ctrlPr>
                        </m:fPr>
                        <m:num>
                          <m:r>
                            <a:rPr lang="en-GB" sz="2800" b="0" i="1" smtClean="0">
                              <a:latin typeface="Cambria Math" panose="02040503050406030204" pitchFamily="18" charset="0"/>
                            </a:rPr>
                            <m:t>4</m:t>
                          </m:r>
                        </m:num>
                        <m:den>
                          <m:r>
                            <a:rPr lang="en-GB" sz="2800" b="0" i="1" smtClean="0">
                              <a:latin typeface="Cambria Math" panose="02040503050406030204" pitchFamily="18" charset="0"/>
                            </a:rPr>
                            <m:t>3</m:t>
                          </m:r>
                        </m:den>
                      </m:f>
                    </m:oMath>
                    <m:oMath xmlns:m="http://schemas.openxmlformats.org/officeDocument/2006/math">
                      <m:r>
                        <a:rPr lang="en-GB" sz="2800" b="0" i="1" smtClean="0">
                          <a:latin typeface="Cambria Math" panose="02040503050406030204" pitchFamily="18" charset="0"/>
                        </a:rPr>
                        <m:t>=</m:t>
                      </m:r>
                      <m:f>
                        <m:fPr>
                          <m:ctrlPr>
                            <a:rPr lang="en-GB" sz="2800" b="0" i="1" smtClean="0">
                              <a:latin typeface="Cambria Math" panose="02040503050406030204" pitchFamily="18" charset="0"/>
                            </a:rPr>
                          </m:ctrlPr>
                        </m:fPr>
                        <m:num>
                          <m:r>
                            <a:rPr lang="en-GB" sz="2800" b="0" i="1" smtClean="0">
                              <a:latin typeface="Cambria Math" panose="02040503050406030204" pitchFamily="18" charset="0"/>
                            </a:rPr>
                            <m:t>5</m:t>
                          </m:r>
                        </m:num>
                        <m:den>
                          <m:r>
                            <a:rPr lang="en-GB" sz="2800" b="0" i="1" smtClean="0">
                              <a:latin typeface="Cambria Math" panose="02040503050406030204" pitchFamily="18" charset="0"/>
                            </a:rPr>
                            <m:t>2</m:t>
                          </m:r>
                        </m:den>
                      </m:f>
                      <m:r>
                        <a:rPr lang="en-GB" sz="2800" b="0" i="1" smtClean="0">
                          <a:latin typeface="Cambria Math" panose="02040503050406030204" pitchFamily="18" charset="0"/>
                        </a:rPr>
                        <m:t>×</m:t>
                      </m:r>
                      <m:f>
                        <m:fPr>
                          <m:ctrlPr>
                            <a:rPr lang="en-GB" sz="2800" b="0" i="1" smtClean="0">
                              <a:latin typeface="Cambria Math" panose="02040503050406030204" pitchFamily="18" charset="0"/>
                            </a:rPr>
                          </m:ctrlPr>
                        </m:fPr>
                        <m:num>
                          <m:r>
                            <a:rPr lang="en-GB" sz="2800" b="0" i="1" smtClean="0">
                              <a:latin typeface="Cambria Math" panose="02040503050406030204" pitchFamily="18" charset="0"/>
                            </a:rPr>
                            <m:t>3</m:t>
                          </m:r>
                        </m:num>
                        <m:den>
                          <m:r>
                            <a:rPr lang="en-GB" sz="2800" b="0" i="1" smtClean="0">
                              <a:latin typeface="Cambria Math" panose="02040503050406030204" pitchFamily="18" charset="0"/>
                            </a:rPr>
                            <m:t>4</m:t>
                          </m:r>
                        </m:den>
                      </m:f>
                      <m:r>
                        <a:rPr lang="en-GB" sz="2800" b="0" i="1" smtClean="0">
                          <a:latin typeface="Cambria Math" panose="02040503050406030204" pitchFamily="18" charset="0"/>
                        </a:rPr>
                        <m:t>=</m:t>
                      </m:r>
                      <m:f>
                        <m:fPr>
                          <m:ctrlPr>
                            <a:rPr lang="en-GB" sz="2800" b="1" i="1" smtClean="0">
                              <a:latin typeface="Cambria Math" panose="02040503050406030204" pitchFamily="18" charset="0"/>
                            </a:rPr>
                          </m:ctrlPr>
                        </m:fPr>
                        <m:num>
                          <m:r>
                            <a:rPr lang="en-GB" sz="2800" b="1" i="1" smtClean="0">
                              <a:latin typeface="Cambria Math" panose="02040503050406030204" pitchFamily="18" charset="0"/>
                            </a:rPr>
                            <m:t>𝟏𝟓</m:t>
                          </m:r>
                        </m:num>
                        <m:den>
                          <m:r>
                            <a:rPr lang="en-GB" sz="2800" b="1" i="1" smtClean="0">
                              <a:latin typeface="Cambria Math" panose="02040503050406030204" pitchFamily="18" charset="0"/>
                            </a:rPr>
                            <m:t>𝟖</m:t>
                          </m:r>
                        </m:den>
                      </m:f>
                    </m:oMath>
                  </m:oMathPara>
                </a14:m>
                <a:endParaRPr lang="en-GB" sz="2800" b="1" dirty="0"/>
              </a:p>
            </p:txBody>
          </p:sp>
        </mc:Choice>
        <mc:Fallback xmlns="">
          <p:sp>
            <p:nvSpPr>
              <p:cNvPr id="9" name="TextBox 8"/>
              <p:cNvSpPr txBox="1">
                <a:spLocks noRot="1" noChangeAspect="1" noMove="1" noResize="1" noEditPoints="1" noAdjustHandles="1" noChangeArrowheads="1" noChangeShapeType="1" noTextEdit="1"/>
              </p:cNvSpPr>
              <p:nvPr/>
            </p:nvSpPr>
            <p:spPr>
              <a:xfrm>
                <a:off x="611560" y="4263325"/>
                <a:ext cx="2664296" cy="2566665"/>
              </a:xfrm>
              <a:prstGeom prst="rect">
                <a:avLst/>
              </a:prstGeom>
              <a:blipFill rotWithShape="0">
                <a:blip r:embed="rId4"/>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0" name="TextBox 9"/>
              <p:cNvSpPr txBox="1"/>
              <p:nvPr/>
            </p:nvSpPr>
            <p:spPr>
              <a:xfrm>
                <a:off x="3563888" y="4263325"/>
                <a:ext cx="2664296" cy="2513509"/>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GB" sz="2800" b="0" i="1" smtClean="0">
                          <a:latin typeface="Cambria Math" panose="02040503050406030204" pitchFamily="18" charset="0"/>
                        </a:rPr>
                        <m:t>2÷3</m:t>
                      </m:r>
                      <m:f>
                        <m:fPr>
                          <m:ctrlPr>
                            <a:rPr lang="en-GB" sz="2800" b="0" i="1" smtClean="0">
                              <a:latin typeface="Cambria Math" panose="02040503050406030204" pitchFamily="18" charset="0"/>
                            </a:rPr>
                          </m:ctrlPr>
                        </m:fPr>
                        <m:num>
                          <m:r>
                            <a:rPr lang="en-GB" sz="2800" b="0" i="1" smtClean="0">
                              <a:latin typeface="Cambria Math" panose="02040503050406030204" pitchFamily="18" charset="0"/>
                            </a:rPr>
                            <m:t>1</m:t>
                          </m:r>
                        </m:num>
                        <m:den>
                          <m:r>
                            <a:rPr lang="en-GB" sz="2800" b="0" i="1" smtClean="0">
                              <a:latin typeface="Cambria Math" panose="02040503050406030204" pitchFamily="18" charset="0"/>
                            </a:rPr>
                            <m:t>2</m:t>
                          </m:r>
                        </m:den>
                      </m:f>
                    </m:oMath>
                    <m:oMath xmlns:m="http://schemas.openxmlformats.org/officeDocument/2006/math">
                      <m:r>
                        <a:rPr lang="en-GB" sz="2800" b="0" i="1" smtClean="0">
                          <a:latin typeface="Cambria Math" panose="02040503050406030204" pitchFamily="18" charset="0"/>
                        </a:rPr>
                        <m:t>=</m:t>
                      </m:r>
                      <m:f>
                        <m:fPr>
                          <m:ctrlPr>
                            <a:rPr lang="en-GB" sz="2800" b="0" i="1" smtClean="0">
                              <a:latin typeface="Cambria Math" panose="02040503050406030204" pitchFamily="18" charset="0"/>
                            </a:rPr>
                          </m:ctrlPr>
                        </m:fPr>
                        <m:num>
                          <m:r>
                            <a:rPr lang="en-GB" sz="2800" b="0" i="1" smtClean="0">
                              <a:latin typeface="Cambria Math" panose="02040503050406030204" pitchFamily="18" charset="0"/>
                            </a:rPr>
                            <m:t>2</m:t>
                          </m:r>
                        </m:num>
                        <m:den>
                          <m:r>
                            <a:rPr lang="en-GB" sz="2800" b="0" i="1" smtClean="0">
                              <a:latin typeface="Cambria Math" panose="02040503050406030204" pitchFamily="18" charset="0"/>
                            </a:rPr>
                            <m:t>1</m:t>
                          </m:r>
                        </m:den>
                      </m:f>
                      <m:r>
                        <a:rPr lang="en-GB" sz="2800" b="0" i="1" smtClean="0">
                          <a:latin typeface="Cambria Math" panose="02040503050406030204" pitchFamily="18" charset="0"/>
                        </a:rPr>
                        <m:t>÷</m:t>
                      </m:r>
                      <m:f>
                        <m:fPr>
                          <m:ctrlPr>
                            <a:rPr lang="en-GB" sz="2800" b="0" i="1" smtClean="0">
                              <a:latin typeface="Cambria Math" panose="02040503050406030204" pitchFamily="18" charset="0"/>
                            </a:rPr>
                          </m:ctrlPr>
                        </m:fPr>
                        <m:num>
                          <m:r>
                            <a:rPr lang="en-GB" sz="2800" b="0" i="1" smtClean="0">
                              <a:latin typeface="Cambria Math" panose="02040503050406030204" pitchFamily="18" charset="0"/>
                            </a:rPr>
                            <m:t>7</m:t>
                          </m:r>
                        </m:num>
                        <m:den>
                          <m:r>
                            <a:rPr lang="en-GB" sz="2800" b="0" i="1" smtClean="0">
                              <a:latin typeface="Cambria Math" panose="02040503050406030204" pitchFamily="18" charset="0"/>
                            </a:rPr>
                            <m:t>2</m:t>
                          </m:r>
                        </m:den>
                      </m:f>
                    </m:oMath>
                    <m:oMath xmlns:m="http://schemas.openxmlformats.org/officeDocument/2006/math">
                      <m:r>
                        <a:rPr lang="en-GB" sz="2800" b="0" i="1" smtClean="0">
                          <a:latin typeface="Cambria Math" panose="02040503050406030204" pitchFamily="18" charset="0"/>
                        </a:rPr>
                        <m:t>=</m:t>
                      </m:r>
                      <m:f>
                        <m:fPr>
                          <m:ctrlPr>
                            <a:rPr lang="en-GB" sz="2800" b="0" i="1" smtClean="0">
                              <a:latin typeface="Cambria Math" panose="02040503050406030204" pitchFamily="18" charset="0"/>
                            </a:rPr>
                          </m:ctrlPr>
                        </m:fPr>
                        <m:num>
                          <m:r>
                            <a:rPr lang="en-GB" sz="2800" b="0" i="1" smtClean="0">
                              <a:latin typeface="Cambria Math" panose="02040503050406030204" pitchFamily="18" charset="0"/>
                            </a:rPr>
                            <m:t>2</m:t>
                          </m:r>
                        </m:num>
                        <m:den>
                          <m:r>
                            <a:rPr lang="en-GB" sz="2800" b="0" i="1" smtClean="0">
                              <a:latin typeface="Cambria Math" panose="02040503050406030204" pitchFamily="18" charset="0"/>
                            </a:rPr>
                            <m:t>1</m:t>
                          </m:r>
                        </m:den>
                      </m:f>
                      <m:r>
                        <a:rPr lang="en-GB" sz="2800" b="0" i="1" smtClean="0">
                          <a:latin typeface="Cambria Math" panose="02040503050406030204" pitchFamily="18" charset="0"/>
                        </a:rPr>
                        <m:t>×</m:t>
                      </m:r>
                      <m:f>
                        <m:fPr>
                          <m:ctrlPr>
                            <a:rPr lang="en-GB" sz="2800" b="0" i="1" smtClean="0">
                              <a:latin typeface="Cambria Math" panose="02040503050406030204" pitchFamily="18" charset="0"/>
                            </a:rPr>
                          </m:ctrlPr>
                        </m:fPr>
                        <m:num>
                          <m:r>
                            <a:rPr lang="en-GB" sz="2800" b="0" i="1" smtClean="0">
                              <a:latin typeface="Cambria Math" panose="02040503050406030204" pitchFamily="18" charset="0"/>
                            </a:rPr>
                            <m:t>2</m:t>
                          </m:r>
                        </m:num>
                        <m:den>
                          <m:r>
                            <a:rPr lang="en-GB" sz="2800" b="0" i="1" smtClean="0">
                              <a:latin typeface="Cambria Math" panose="02040503050406030204" pitchFamily="18" charset="0"/>
                            </a:rPr>
                            <m:t>7</m:t>
                          </m:r>
                        </m:den>
                      </m:f>
                      <m:r>
                        <a:rPr lang="en-GB" sz="2800" b="0" i="1" smtClean="0">
                          <a:latin typeface="Cambria Math" panose="02040503050406030204" pitchFamily="18" charset="0"/>
                        </a:rPr>
                        <m:t>=</m:t>
                      </m:r>
                      <m:f>
                        <m:fPr>
                          <m:ctrlPr>
                            <a:rPr lang="en-GB" sz="2800" b="1" i="1" smtClean="0">
                              <a:latin typeface="Cambria Math" panose="02040503050406030204" pitchFamily="18" charset="0"/>
                            </a:rPr>
                          </m:ctrlPr>
                        </m:fPr>
                        <m:num>
                          <m:r>
                            <a:rPr lang="en-GB" sz="2800" b="1" i="1" smtClean="0">
                              <a:latin typeface="Cambria Math" panose="02040503050406030204" pitchFamily="18" charset="0"/>
                            </a:rPr>
                            <m:t>𝟒</m:t>
                          </m:r>
                        </m:num>
                        <m:den>
                          <m:r>
                            <a:rPr lang="en-GB" sz="2800" b="1" i="1" smtClean="0">
                              <a:latin typeface="Cambria Math" panose="02040503050406030204" pitchFamily="18" charset="0"/>
                            </a:rPr>
                            <m:t>𝟕</m:t>
                          </m:r>
                        </m:den>
                      </m:f>
                    </m:oMath>
                  </m:oMathPara>
                </a14:m>
                <a:endParaRPr lang="en-GB" sz="2800" b="1" dirty="0"/>
              </a:p>
            </p:txBody>
          </p:sp>
        </mc:Choice>
        <mc:Fallback xmlns="">
          <p:sp>
            <p:nvSpPr>
              <p:cNvPr id="10" name="TextBox 9"/>
              <p:cNvSpPr txBox="1">
                <a:spLocks noRot="1" noChangeAspect="1" noMove="1" noResize="1" noEditPoints="1" noAdjustHandles="1" noChangeArrowheads="1" noChangeShapeType="1" noTextEdit="1"/>
              </p:cNvSpPr>
              <p:nvPr/>
            </p:nvSpPr>
            <p:spPr>
              <a:xfrm>
                <a:off x="3563888" y="4263325"/>
                <a:ext cx="2664296" cy="2513509"/>
              </a:xfrm>
              <a:prstGeom prst="rect">
                <a:avLst/>
              </a:prstGeom>
              <a:blipFill rotWithShape="0">
                <a:blip r:embed="rId5"/>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1" name="TextBox 10"/>
              <p:cNvSpPr txBox="1"/>
              <p:nvPr/>
            </p:nvSpPr>
            <p:spPr>
              <a:xfrm>
                <a:off x="6392014" y="4227782"/>
                <a:ext cx="2664296" cy="2516330"/>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GB" sz="2800" b="0" i="1" smtClean="0">
                          <a:latin typeface="Cambria Math" panose="02040503050406030204" pitchFamily="18" charset="0"/>
                        </a:rPr>
                        <m:t>8÷1</m:t>
                      </m:r>
                      <m:f>
                        <m:fPr>
                          <m:ctrlPr>
                            <a:rPr lang="en-GB" sz="2800" b="0" i="1" smtClean="0">
                              <a:latin typeface="Cambria Math" panose="02040503050406030204" pitchFamily="18" charset="0"/>
                            </a:rPr>
                          </m:ctrlPr>
                        </m:fPr>
                        <m:num>
                          <m:r>
                            <a:rPr lang="en-GB" sz="2800" b="0" i="1" smtClean="0">
                              <a:latin typeface="Cambria Math" panose="02040503050406030204" pitchFamily="18" charset="0"/>
                            </a:rPr>
                            <m:t>4</m:t>
                          </m:r>
                        </m:num>
                        <m:den>
                          <m:r>
                            <a:rPr lang="en-GB" sz="2800" b="0" i="1" smtClean="0">
                              <a:latin typeface="Cambria Math" panose="02040503050406030204" pitchFamily="18" charset="0"/>
                            </a:rPr>
                            <m:t>5</m:t>
                          </m:r>
                        </m:den>
                      </m:f>
                    </m:oMath>
                    <m:oMath xmlns:m="http://schemas.openxmlformats.org/officeDocument/2006/math">
                      <m:r>
                        <a:rPr lang="en-GB" sz="2800" b="0" i="1" smtClean="0">
                          <a:latin typeface="Cambria Math" panose="02040503050406030204" pitchFamily="18" charset="0"/>
                        </a:rPr>
                        <m:t>=</m:t>
                      </m:r>
                      <m:f>
                        <m:fPr>
                          <m:ctrlPr>
                            <a:rPr lang="en-GB" sz="2800" b="0" i="1" smtClean="0">
                              <a:latin typeface="Cambria Math" panose="02040503050406030204" pitchFamily="18" charset="0"/>
                            </a:rPr>
                          </m:ctrlPr>
                        </m:fPr>
                        <m:num>
                          <m:r>
                            <a:rPr lang="en-GB" sz="2800" b="0" i="1" smtClean="0">
                              <a:latin typeface="Cambria Math" panose="02040503050406030204" pitchFamily="18" charset="0"/>
                            </a:rPr>
                            <m:t>8</m:t>
                          </m:r>
                        </m:num>
                        <m:den>
                          <m:r>
                            <a:rPr lang="en-GB" sz="2800" b="0" i="1" smtClean="0">
                              <a:latin typeface="Cambria Math" panose="02040503050406030204" pitchFamily="18" charset="0"/>
                            </a:rPr>
                            <m:t>1</m:t>
                          </m:r>
                        </m:den>
                      </m:f>
                      <m:r>
                        <a:rPr lang="en-GB" sz="2800" b="0" i="1" smtClean="0">
                          <a:latin typeface="Cambria Math" panose="02040503050406030204" pitchFamily="18" charset="0"/>
                        </a:rPr>
                        <m:t>÷</m:t>
                      </m:r>
                      <m:f>
                        <m:fPr>
                          <m:ctrlPr>
                            <a:rPr lang="en-GB" sz="2800" b="0" i="1" smtClean="0">
                              <a:latin typeface="Cambria Math" panose="02040503050406030204" pitchFamily="18" charset="0"/>
                            </a:rPr>
                          </m:ctrlPr>
                        </m:fPr>
                        <m:num>
                          <m:r>
                            <a:rPr lang="en-GB" sz="2800" b="0" i="1" smtClean="0">
                              <a:latin typeface="Cambria Math" panose="02040503050406030204" pitchFamily="18" charset="0"/>
                            </a:rPr>
                            <m:t>9</m:t>
                          </m:r>
                        </m:num>
                        <m:den>
                          <m:r>
                            <a:rPr lang="en-GB" sz="2800" b="0" i="1" smtClean="0">
                              <a:latin typeface="Cambria Math" panose="02040503050406030204" pitchFamily="18" charset="0"/>
                            </a:rPr>
                            <m:t>5</m:t>
                          </m:r>
                        </m:den>
                      </m:f>
                    </m:oMath>
                    <m:oMath xmlns:m="http://schemas.openxmlformats.org/officeDocument/2006/math">
                      <m:r>
                        <a:rPr lang="en-GB" sz="2800" b="0" i="1" smtClean="0">
                          <a:latin typeface="Cambria Math" panose="02040503050406030204" pitchFamily="18" charset="0"/>
                        </a:rPr>
                        <m:t>=</m:t>
                      </m:r>
                      <m:f>
                        <m:fPr>
                          <m:ctrlPr>
                            <a:rPr lang="en-GB" sz="2800" b="0" i="1" smtClean="0">
                              <a:latin typeface="Cambria Math" panose="02040503050406030204" pitchFamily="18" charset="0"/>
                            </a:rPr>
                          </m:ctrlPr>
                        </m:fPr>
                        <m:num>
                          <m:r>
                            <a:rPr lang="en-GB" sz="2800" b="0" i="1" smtClean="0">
                              <a:latin typeface="Cambria Math" panose="02040503050406030204" pitchFamily="18" charset="0"/>
                            </a:rPr>
                            <m:t>8</m:t>
                          </m:r>
                        </m:num>
                        <m:den>
                          <m:r>
                            <a:rPr lang="en-GB" sz="2800" b="0" i="1" smtClean="0">
                              <a:latin typeface="Cambria Math" panose="02040503050406030204" pitchFamily="18" charset="0"/>
                            </a:rPr>
                            <m:t>1</m:t>
                          </m:r>
                        </m:den>
                      </m:f>
                      <m:r>
                        <a:rPr lang="en-GB" sz="2800" b="0" i="1" smtClean="0">
                          <a:latin typeface="Cambria Math" panose="02040503050406030204" pitchFamily="18" charset="0"/>
                        </a:rPr>
                        <m:t>×</m:t>
                      </m:r>
                      <m:f>
                        <m:fPr>
                          <m:ctrlPr>
                            <a:rPr lang="en-GB" sz="2800" b="0" i="1" smtClean="0">
                              <a:latin typeface="Cambria Math" panose="02040503050406030204" pitchFamily="18" charset="0"/>
                            </a:rPr>
                          </m:ctrlPr>
                        </m:fPr>
                        <m:num>
                          <m:r>
                            <a:rPr lang="en-GB" sz="2800" b="0" i="1" smtClean="0">
                              <a:latin typeface="Cambria Math" panose="02040503050406030204" pitchFamily="18" charset="0"/>
                            </a:rPr>
                            <m:t>5</m:t>
                          </m:r>
                        </m:num>
                        <m:den>
                          <m:r>
                            <a:rPr lang="en-GB" sz="2800" b="0" i="1" smtClean="0">
                              <a:latin typeface="Cambria Math" panose="02040503050406030204" pitchFamily="18" charset="0"/>
                            </a:rPr>
                            <m:t>9</m:t>
                          </m:r>
                        </m:den>
                      </m:f>
                      <m:r>
                        <a:rPr lang="en-GB" sz="2800" b="0" i="1" smtClean="0">
                          <a:latin typeface="Cambria Math" panose="02040503050406030204" pitchFamily="18" charset="0"/>
                        </a:rPr>
                        <m:t>=</m:t>
                      </m:r>
                      <m:f>
                        <m:fPr>
                          <m:ctrlPr>
                            <a:rPr lang="en-GB" sz="2800" b="1" i="1" smtClean="0">
                              <a:latin typeface="Cambria Math" panose="02040503050406030204" pitchFamily="18" charset="0"/>
                            </a:rPr>
                          </m:ctrlPr>
                        </m:fPr>
                        <m:num>
                          <m:r>
                            <a:rPr lang="en-GB" sz="2800" b="1" i="1" smtClean="0">
                              <a:latin typeface="Cambria Math" panose="02040503050406030204" pitchFamily="18" charset="0"/>
                            </a:rPr>
                            <m:t>𝟒𝟎</m:t>
                          </m:r>
                        </m:num>
                        <m:den>
                          <m:r>
                            <a:rPr lang="en-GB" sz="2800" b="1" i="1" smtClean="0">
                              <a:latin typeface="Cambria Math" panose="02040503050406030204" pitchFamily="18" charset="0"/>
                            </a:rPr>
                            <m:t>𝟗</m:t>
                          </m:r>
                        </m:den>
                      </m:f>
                    </m:oMath>
                  </m:oMathPara>
                </a14:m>
                <a:endParaRPr lang="en-GB" sz="2800" b="1" dirty="0"/>
              </a:p>
            </p:txBody>
          </p:sp>
        </mc:Choice>
        <mc:Fallback xmlns="">
          <p:sp>
            <p:nvSpPr>
              <p:cNvPr id="11" name="TextBox 10"/>
              <p:cNvSpPr txBox="1">
                <a:spLocks noRot="1" noChangeAspect="1" noMove="1" noResize="1" noEditPoints="1" noAdjustHandles="1" noChangeArrowheads="1" noChangeShapeType="1" noTextEdit="1"/>
              </p:cNvSpPr>
              <p:nvPr/>
            </p:nvSpPr>
            <p:spPr>
              <a:xfrm>
                <a:off x="6392014" y="4227782"/>
                <a:ext cx="2664296" cy="2516330"/>
              </a:xfrm>
              <a:prstGeom prst="rect">
                <a:avLst/>
              </a:prstGeom>
              <a:blipFill rotWithShape="0">
                <a:blip r:embed="rId6"/>
                <a:stretch>
                  <a:fillRect/>
                </a:stretch>
              </a:blipFill>
            </p:spPr>
            <p:txBody>
              <a:bodyPr/>
              <a:lstStyle/>
              <a:p>
                <a:r>
                  <a:rPr lang="en-GB">
                    <a:noFill/>
                  </a:rPr>
                  <a:t> </a:t>
                </a:r>
              </a:p>
            </p:txBody>
          </p:sp>
        </mc:Fallback>
      </mc:AlternateContent>
      <p:cxnSp>
        <p:nvCxnSpPr>
          <p:cNvPr id="13" name="Straight Connector 12"/>
          <p:cNvCxnSpPr/>
          <p:nvPr/>
        </p:nvCxnSpPr>
        <p:spPr>
          <a:xfrm>
            <a:off x="0" y="4077072"/>
            <a:ext cx="9144000" cy="0"/>
          </a:xfrm>
          <a:prstGeom prst="line">
            <a:avLst/>
          </a:prstGeom>
        </p:spPr>
        <p:style>
          <a:lnRef idx="1">
            <a:schemeClr val="dk1"/>
          </a:lnRef>
          <a:fillRef idx="0">
            <a:schemeClr val="dk1"/>
          </a:fillRef>
          <a:effectRef idx="0">
            <a:schemeClr val="dk1"/>
          </a:effectRef>
          <a:fontRef idx="minor">
            <a:schemeClr val="tx1"/>
          </a:fontRef>
        </p:style>
      </p:cxnSp>
      <p:sp>
        <p:nvSpPr>
          <p:cNvPr id="14" name="Rectangle 13"/>
          <p:cNvSpPr/>
          <p:nvPr/>
        </p:nvSpPr>
        <p:spPr>
          <a:xfrm>
            <a:off x="2475641" y="3022264"/>
            <a:ext cx="800215" cy="870101"/>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sp>
        <p:nvSpPr>
          <p:cNvPr id="15" name="Rectangle 14"/>
          <p:cNvSpPr/>
          <p:nvPr/>
        </p:nvSpPr>
        <p:spPr>
          <a:xfrm>
            <a:off x="6923947" y="3010035"/>
            <a:ext cx="800215" cy="870101"/>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sp>
        <p:nvSpPr>
          <p:cNvPr id="16" name="Rectangle 15"/>
          <p:cNvSpPr/>
          <p:nvPr/>
        </p:nvSpPr>
        <p:spPr>
          <a:xfrm>
            <a:off x="1244600" y="5168900"/>
            <a:ext cx="2037747" cy="1601403"/>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sp>
        <p:nvSpPr>
          <p:cNvPr id="17" name="Rectangle 16"/>
          <p:cNvSpPr/>
          <p:nvPr/>
        </p:nvSpPr>
        <p:spPr>
          <a:xfrm>
            <a:off x="4356100" y="5156201"/>
            <a:ext cx="1953999" cy="1632742"/>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sp>
        <p:nvSpPr>
          <p:cNvPr id="18" name="Rectangle 17"/>
          <p:cNvSpPr/>
          <p:nvPr/>
        </p:nvSpPr>
        <p:spPr>
          <a:xfrm>
            <a:off x="7061201" y="5130801"/>
            <a:ext cx="2050420" cy="1639426"/>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spTree>
    <p:extLst>
      <p:ext uri="{BB962C8B-B14F-4D97-AF65-F5344CB8AC3E}">
        <p14:creationId xmlns:p14="http://schemas.microsoft.com/office/powerpoint/2010/main" val="1565258607"/>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14"/>
                    </p:tgtEl>
                  </p:cond>
                </p:stCondLst>
                <p:endSync evt="end" delay="0">
                  <p:rtn val="all"/>
                </p:endSync>
                <p:childTnLst>
                  <p:par>
                    <p:cTn id="3" fill="hold">
                      <p:stCondLst>
                        <p:cond delay="0"/>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14"/>
                                        </p:tgtEl>
                                      </p:cBhvr>
                                    </p:animEffect>
                                    <p:set>
                                      <p:cBhvr>
                                        <p:cTn id="7" dur="1" fill="hold">
                                          <p:stCondLst>
                                            <p:cond delay="499"/>
                                          </p:stCondLst>
                                        </p:cTn>
                                        <p:tgtEl>
                                          <p:spTgt spid="14"/>
                                        </p:tgtEl>
                                        <p:attrNameLst>
                                          <p:attrName>style.visibility</p:attrName>
                                        </p:attrNameLst>
                                      </p:cBhvr>
                                      <p:to>
                                        <p:strVal val="hidden"/>
                                      </p:to>
                                    </p:set>
                                  </p:childTnLst>
                                </p:cTn>
                              </p:par>
                            </p:childTnLst>
                          </p:cTn>
                        </p:par>
                      </p:childTnLst>
                    </p:cTn>
                  </p:par>
                </p:childTnLst>
              </p:cTn>
              <p:nextCondLst>
                <p:cond evt="onClick" delay="0">
                  <p:tgtEl>
                    <p:spTgt spid="14"/>
                  </p:tgtEl>
                </p:cond>
              </p:nextCondLst>
            </p:seq>
            <p:seq concurrent="1" nextAc="seek">
              <p:cTn id="8" restart="whenNotActive" fill="hold" evtFilter="cancelBubble" nodeType="interactiveSeq">
                <p:stCondLst>
                  <p:cond evt="onClick" delay="0">
                    <p:tgtEl>
                      <p:spTgt spid="15"/>
                    </p:tgtEl>
                  </p:cond>
                </p:stCondLst>
                <p:endSync evt="end" delay="0">
                  <p:rtn val="all"/>
                </p:endSync>
                <p:childTnLst>
                  <p:par>
                    <p:cTn id="9" fill="hold">
                      <p:stCondLst>
                        <p:cond delay="0"/>
                      </p:stCondLst>
                      <p:childTnLst>
                        <p:par>
                          <p:cTn id="10" fill="hold">
                            <p:stCondLst>
                              <p:cond delay="0"/>
                            </p:stCondLst>
                            <p:childTnLst>
                              <p:par>
                                <p:cTn id="11" presetID="10" presetClass="exit" presetSubtype="0" fill="hold" grpId="0" nodeType="clickEffect">
                                  <p:stCondLst>
                                    <p:cond delay="0"/>
                                  </p:stCondLst>
                                  <p:childTnLst>
                                    <p:animEffect transition="out" filter="fade">
                                      <p:cBhvr>
                                        <p:cTn id="12" dur="500"/>
                                        <p:tgtEl>
                                          <p:spTgt spid="15"/>
                                        </p:tgtEl>
                                      </p:cBhvr>
                                    </p:animEffect>
                                    <p:set>
                                      <p:cBhvr>
                                        <p:cTn id="13" dur="1" fill="hold">
                                          <p:stCondLst>
                                            <p:cond delay="499"/>
                                          </p:stCondLst>
                                        </p:cTn>
                                        <p:tgtEl>
                                          <p:spTgt spid="15"/>
                                        </p:tgtEl>
                                        <p:attrNameLst>
                                          <p:attrName>style.visibility</p:attrName>
                                        </p:attrNameLst>
                                      </p:cBhvr>
                                      <p:to>
                                        <p:strVal val="hidden"/>
                                      </p:to>
                                    </p:set>
                                  </p:childTnLst>
                                </p:cTn>
                              </p:par>
                            </p:childTnLst>
                          </p:cTn>
                        </p:par>
                      </p:childTnLst>
                    </p:cTn>
                  </p:par>
                </p:childTnLst>
              </p:cTn>
              <p:nextCondLst>
                <p:cond evt="onClick" delay="0">
                  <p:tgtEl>
                    <p:spTgt spid="15"/>
                  </p:tgtEl>
                </p:cond>
              </p:nextCondLst>
            </p:seq>
            <p:seq concurrent="1" nextAc="seek">
              <p:cTn id="14" restart="whenNotActive" fill="hold" evtFilter="cancelBubble" nodeType="interactiveSeq">
                <p:stCondLst>
                  <p:cond evt="onClick" delay="0">
                    <p:tgtEl>
                      <p:spTgt spid="16"/>
                    </p:tgtEl>
                  </p:cond>
                </p:stCondLst>
                <p:endSync evt="end" delay="0">
                  <p:rtn val="all"/>
                </p:endSync>
                <p:childTnLst>
                  <p:par>
                    <p:cTn id="15" fill="hold">
                      <p:stCondLst>
                        <p:cond delay="0"/>
                      </p:stCondLst>
                      <p:childTnLst>
                        <p:par>
                          <p:cTn id="16" fill="hold">
                            <p:stCondLst>
                              <p:cond delay="0"/>
                            </p:stCondLst>
                            <p:childTnLst>
                              <p:par>
                                <p:cTn id="17" presetID="10" presetClass="exit" presetSubtype="0" fill="hold" grpId="0" nodeType="clickEffect">
                                  <p:stCondLst>
                                    <p:cond delay="0"/>
                                  </p:stCondLst>
                                  <p:childTnLst>
                                    <p:animEffect transition="out" filter="fade">
                                      <p:cBhvr>
                                        <p:cTn id="18" dur="500"/>
                                        <p:tgtEl>
                                          <p:spTgt spid="16"/>
                                        </p:tgtEl>
                                      </p:cBhvr>
                                    </p:animEffect>
                                    <p:set>
                                      <p:cBhvr>
                                        <p:cTn id="19" dur="1" fill="hold">
                                          <p:stCondLst>
                                            <p:cond delay="499"/>
                                          </p:stCondLst>
                                        </p:cTn>
                                        <p:tgtEl>
                                          <p:spTgt spid="16"/>
                                        </p:tgtEl>
                                        <p:attrNameLst>
                                          <p:attrName>style.visibility</p:attrName>
                                        </p:attrNameLst>
                                      </p:cBhvr>
                                      <p:to>
                                        <p:strVal val="hidden"/>
                                      </p:to>
                                    </p:set>
                                  </p:childTnLst>
                                </p:cTn>
                              </p:par>
                            </p:childTnLst>
                          </p:cTn>
                        </p:par>
                      </p:childTnLst>
                    </p:cTn>
                  </p:par>
                </p:childTnLst>
              </p:cTn>
              <p:nextCondLst>
                <p:cond evt="onClick" delay="0">
                  <p:tgtEl>
                    <p:spTgt spid="16"/>
                  </p:tgtEl>
                </p:cond>
              </p:nextCondLst>
            </p:seq>
            <p:seq concurrent="1" nextAc="seek">
              <p:cTn id="20" restart="whenNotActive" fill="hold" evtFilter="cancelBubble" nodeType="interactiveSeq">
                <p:stCondLst>
                  <p:cond evt="onClick" delay="0">
                    <p:tgtEl>
                      <p:spTgt spid="17"/>
                    </p:tgtEl>
                  </p:cond>
                </p:stCondLst>
                <p:endSync evt="end" delay="0">
                  <p:rtn val="all"/>
                </p:endSync>
                <p:childTnLst>
                  <p:par>
                    <p:cTn id="21" fill="hold">
                      <p:stCondLst>
                        <p:cond delay="0"/>
                      </p:stCondLst>
                      <p:childTnLst>
                        <p:par>
                          <p:cTn id="22" fill="hold">
                            <p:stCondLst>
                              <p:cond delay="0"/>
                            </p:stCondLst>
                            <p:childTnLst>
                              <p:par>
                                <p:cTn id="23" presetID="10" presetClass="exit" presetSubtype="0" fill="hold" grpId="0" nodeType="clickEffect">
                                  <p:stCondLst>
                                    <p:cond delay="0"/>
                                  </p:stCondLst>
                                  <p:childTnLst>
                                    <p:animEffect transition="out" filter="fade">
                                      <p:cBhvr>
                                        <p:cTn id="24" dur="500"/>
                                        <p:tgtEl>
                                          <p:spTgt spid="17"/>
                                        </p:tgtEl>
                                      </p:cBhvr>
                                    </p:animEffect>
                                    <p:set>
                                      <p:cBhvr>
                                        <p:cTn id="25" dur="1" fill="hold">
                                          <p:stCondLst>
                                            <p:cond delay="499"/>
                                          </p:stCondLst>
                                        </p:cTn>
                                        <p:tgtEl>
                                          <p:spTgt spid="17"/>
                                        </p:tgtEl>
                                        <p:attrNameLst>
                                          <p:attrName>style.visibility</p:attrName>
                                        </p:attrNameLst>
                                      </p:cBhvr>
                                      <p:to>
                                        <p:strVal val="hidden"/>
                                      </p:to>
                                    </p:set>
                                  </p:childTnLst>
                                </p:cTn>
                              </p:par>
                            </p:childTnLst>
                          </p:cTn>
                        </p:par>
                      </p:childTnLst>
                    </p:cTn>
                  </p:par>
                </p:childTnLst>
              </p:cTn>
              <p:nextCondLst>
                <p:cond evt="onClick" delay="0">
                  <p:tgtEl>
                    <p:spTgt spid="17"/>
                  </p:tgtEl>
                </p:cond>
              </p:nextCondLst>
            </p:seq>
            <p:seq concurrent="1" nextAc="seek">
              <p:cTn id="26" restart="whenNotActive" fill="hold" evtFilter="cancelBubble" nodeType="interactiveSeq">
                <p:stCondLst>
                  <p:cond evt="onClick" delay="0">
                    <p:tgtEl>
                      <p:spTgt spid="18"/>
                    </p:tgtEl>
                  </p:cond>
                </p:stCondLst>
                <p:endSync evt="end" delay="0">
                  <p:rtn val="all"/>
                </p:endSync>
                <p:childTnLst>
                  <p:par>
                    <p:cTn id="27" fill="hold">
                      <p:stCondLst>
                        <p:cond delay="0"/>
                      </p:stCondLst>
                      <p:childTnLst>
                        <p:par>
                          <p:cTn id="28" fill="hold">
                            <p:stCondLst>
                              <p:cond delay="0"/>
                            </p:stCondLst>
                            <p:childTnLst>
                              <p:par>
                                <p:cTn id="29" presetID="10" presetClass="exit" presetSubtype="0" fill="hold" grpId="0" nodeType="clickEffect">
                                  <p:stCondLst>
                                    <p:cond delay="0"/>
                                  </p:stCondLst>
                                  <p:childTnLst>
                                    <p:animEffect transition="out" filter="fade">
                                      <p:cBhvr>
                                        <p:cTn id="30" dur="500"/>
                                        <p:tgtEl>
                                          <p:spTgt spid="18"/>
                                        </p:tgtEl>
                                      </p:cBhvr>
                                    </p:animEffect>
                                    <p:set>
                                      <p:cBhvr>
                                        <p:cTn id="31" dur="1" fill="hold">
                                          <p:stCondLst>
                                            <p:cond delay="499"/>
                                          </p:stCondLst>
                                        </p:cTn>
                                        <p:tgtEl>
                                          <p:spTgt spid="18"/>
                                        </p:tgtEl>
                                        <p:attrNameLst>
                                          <p:attrName>style.visibility</p:attrName>
                                        </p:attrNameLst>
                                      </p:cBhvr>
                                      <p:to>
                                        <p:strVal val="hidden"/>
                                      </p:to>
                                    </p:set>
                                  </p:childTnLst>
                                </p:cTn>
                              </p:par>
                            </p:childTnLst>
                          </p:cTn>
                        </p:par>
                      </p:childTnLst>
                    </p:cTn>
                  </p:par>
                </p:childTnLst>
              </p:cTn>
              <p:nextCondLst>
                <p:cond evt="onClick" delay="0">
                  <p:tgtEl>
                    <p:spTgt spid="18"/>
                  </p:tgtEl>
                </p:cond>
              </p:nextCondLst>
            </p:seq>
          </p:childTnLst>
        </p:cTn>
      </p:par>
    </p:tnLst>
    <p:bldLst>
      <p:bldP spid="14" grpId="0" animBg="1"/>
      <p:bldP spid="15" grpId="0" animBg="1"/>
      <p:bldP spid="16" grpId="0" animBg="1"/>
      <p:bldP spid="17" grpId="0" animBg="1"/>
      <p:bldP spid="18"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0" y="0"/>
            <a:ext cx="9143074" cy="599127"/>
            <a:chOff x="0" y="13335"/>
            <a:chExt cx="9144218" cy="599127"/>
          </a:xfrm>
        </p:grpSpPr>
        <p:sp>
          <p:nvSpPr>
            <p:cNvPr id="3" name="TextBox 32"/>
            <p:cNvSpPr txBox="1"/>
            <p:nvPr/>
          </p:nvSpPr>
          <p:spPr>
            <a:xfrm>
              <a:off x="0" y="13335"/>
              <a:ext cx="9144000" cy="599127"/>
            </a:xfrm>
            <a:prstGeom prst="rect">
              <a:avLst/>
            </a:prstGeom>
            <a:ln>
              <a:noFill/>
            </a:ln>
          </p:spPr>
          <p:style>
            <a:lnRef idx="2">
              <a:schemeClr val="dk1">
                <a:shade val="50000"/>
              </a:schemeClr>
            </a:lnRef>
            <a:fillRef idx="1">
              <a:schemeClr val="dk1"/>
            </a:fillRef>
            <a:effectRef idx="0">
              <a:schemeClr val="dk1"/>
            </a:effectRef>
            <a:fontRef idx="minor">
              <a:schemeClr val="lt1"/>
            </a:fontRef>
          </p:style>
          <p:txBody>
            <a:bodyPr wrap="square" lIns="324000" rtlCol="0">
              <a:sp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r>
                <a:rPr lang="en-GB" sz="3200" dirty="0"/>
                <a:t>Test Your Understanding</a:t>
              </a:r>
            </a:p>
          </p:txBody>
        </p:sp>
        <p:cxnSp>
          <p:nvCxnSpPr>
            <p:cNvPr id="4" name="Straight Connector 3"/>
            <p:cNvCxnSpPr/>
            <p:nvPr/>
          </p:nvCxnSpPr>
          <p:spPr>
            <a:xfrm>
              <a:off x="218" y="601079"/>
              <a:ext cx="9144000" cy="0"/>
            </a:xfrm>
            <a:prstGeom prst="line">
              <a:avLst/>
            </a:prstGeom>
            <a:effectLst/>
          </p:spPr>
          <p:style>
            <a:lnRef idx="3">
              <a:schemeClr val="accent3"/>
            </a:lnRef>
            <a:fillRef idx="0">
              <a:schemeClr val="accent3"/>
            </a:fillRef>
            <a:effectRef idx="2">
              <a:schemeClr val="accent3"/>
            </a:effectRef>
            <a:fontRef idx="minor">
              <a:schemeClr val="tx1"/>
            </a:fontRef>
          </p:style>
        </p:cxnSp>
      </p:grpSp>
      <mc:AlternateContent xmlns:mc="http://schemas.openxmlformats.org/markup-compatibility/2006" xmlns:a14="http://schemas.microsoft.com/office/drawing/2010/main">
        <mc:Choice Requires="a14">
          <p:sp>
            <p:nvSpPr>
              <p:cNvPr id="6" name="TextBox 5"/>
              <p:cNvSpPr txBox="1"/>
              <p:nvPr/>
            </p:nvSpPr>
            <p:spPr>
              <a:xfrm>
                <a:off x="539552" y="1629911"/>
                <a:ext cx="2880320" cy="2520690"/>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GB" sz="2800" b="0" i="1" smtClean="0">
                          <a:latin typeface="Cambria Math" panose="02040503050406030204" pitchFamily="18" charset="0"/>
                        </a:rPr>
                        <m:t>3</m:t>
                      </m:r>
                      <m:f>
                        <m:fPr>
                          <m:ctrlPr>
                            <a:rPr lang="en-GB" sz="2800" b="0" i="1" smtClean="0">
                              <a:latin typeface="Cambria Math" panose="02040503050406030204" pitchFamily="18" charset="0"/>
                            </a:rPr>
                          </m:ctrlPr>
                        </m:fPr>
                        <m:num>
                          <m:r>
                            <a:rPr lang="en-GB" sz="2800" b="0" i="1" smtClean="0">
                              <a:latin typeface="Cambria Math" panose="02040503050406030204" pitchFamily="18" charset="0"/>
                            </a:rPr>
                            <m:t>2</m:t>
                          </m:r>
                        </m:num>
                        <m:den>
                          <m:r>
                            <a:rPr lang="en-GB" sz="2800" b="0" i="1" smtClean="0">
                              <a:latin typeface="Cambria Math" panose="02040503050406030204" pitchFamily="18" charset="0"/>
                            </a:rPr>
                            <m:t>5</m:t>
                          </m:r>
                        </m:den>
                      </m:f>
                      <m:r>
                        <a:rPr lang="en-GB" sz="2800" b="0" i="1" smtClean="0">
                          <a:latin typeface="Cambria Math" panose="02040503050406030204" pitchFamily="18" charset="0"/>
                        </a:rPr>
                        <m:t>×4</m:t>
                      </m:r>
                    </m:oMath>
                    <m:oMath xmlns:m="http://schemas.openxmlformats.org/officeDocument/2006/math">
                      <m:r>
                        <a:rPr lang="en-GB" sz="2800" b="0" i="1" smtClean="0">
                          <a:latin typeface="Cambria Math" panose="02040503050406030204" pitchFamily="18" charset="0"/>
                        </a:rPr>
                        <m:t>=</m:t>
                      </m:r>
                      <m:f>
                        <m:fPr>
                          <m:ctrlPr>
                            <a:rPr lang="en-GB" sz="2800" b="0" i="1" smtClean="0">
                              <a:latin typeface="Cambria Math" panose="02040503050406030204" pitchFamily="18" charset="0"/>
                            </a:rPr>
                          </m:ctrlPr>
                        </m:fPr>
                        <m:num>
                          <m:r>
                            <a:rPr lang="en-GB" sz="2800" b="0" i="1" smtClean="0">
                              <a:latin typeface="Cambria Math" panose="02040503050406030204" pitchFamily="18" charset="0"/>
                            </a:rPr>
                            <m:t>17</m:t>
                          </m:r>
                        </m:num>
                        <m:den>
                          <m:r>
                            <a:rPr lang="en-GB" sz="2800" b="0" i="1" smtClean="0">
                              <a:latin typeface="Cambria Math" panose="02040503050406030204" pitchFamily="18" charset="0"/>
                            </a:rPr>
                            <m:t>5</m:t>
                          </m:r>
                        </m:den>
                      </m:f>
                      <m:r>
                        <a:rPr lang="en-GB" sz="2800" b="0" i="1" smtClean="0">
                          <a:latin typeface="Cambria Math" panose="02040503050406030204" pitchFamily="18" charset="0"/>
                        </a:rPr>
                        <m:t>×</m:t>
                      </m:r>
                      <m:f>
                        <m:fPr>
                          <m:ctrlPr>
                            <a:rPr lang="en-GB" sz="2800" b="0" i="1" smtClean="0">
                              <a:latin typeface="Cambria Math" panose="02040503050406030204" pitchFamily="18" charset="0"/>
                            </a:rPr>
                          </m:ctrlPr>
                        </m:fPr>
                        <m:num>
                          <m:r>
                            <a:rPr lang="en-GB" sz="2800" b="0" i="1" smtClean="0">
                              <a:latin typeface="Cambria Math" panose="02040503050406030204" pitchFamily="18" charset="0"/>
                            </a:rPr>
                            <m:t>4</m:t>
                          </m:r>
                        </m:num>
                        <m:den>
                          <m:r>
                            <a:rPr lang="en-GB" sz="2800" b="0" i="1" smtClean="0">
                              <a:latin typeface="Cambria Math" panose="02040503050406030204" pitchFamily="18" charset="0"/>
                            </a:rPr>
                            <m:t>1</m:t>
                          </m:r>
                        </m:den>
                      </m:f>
                    </m:oMath>
                    <m:oMath xmlns:m="http://schemas.openxmlformats.org/officeDocument/2006/math">
                      <m:r>
                        <a:rPr lang="en-GB" sz="2800" b="1" i="1" smtClean="0">
                          <a:latin typeface="Cambria Math" panose="02040503050406030204" pitchFamily="18" charset="0"/>
                        </a:rPr>
                        <m:t>=</m:t>
                      </m:r>
                      <m:f>
                        <m:fPr>
                          <m:ctrlPr>
                            <a:rPr lang="en-GB" sz="2800" b="1" i="1" smtClean="0">
                              <a:latin typeface="Cambria Math" panose="02040503050406030204" pitchFamily="18" charset="0"/>
                            </a:rPr>
                          </m:ctrlPr>
                        </m:fPr>
                        <m:num>
                          <m:r>
                            <a:rPr lang="en-GB" sz="2800" b="1" i="1" smtClean="0">
                              <a:latin typeface="Cambria Math" panose="02040503050406030204" pitchFamily="18" charset="0"/>
                            </a:rPr>
                            <m:t>𝟔𝟖</m:t>
                          </m:r>
                        </m:num>
                        <m:den>
                          <m:r>
                            <a:rPr lang="en-GB" sz="2800" b="1" i="1" smtClean="0">
                              <a:latin typeface="Cambria Math" panose="02040503050406030204" pitchFamily="18" charset="0"/>
                            </a:rPr>
                            <m:t>𝟓</m:t>
                          </m:r>
                        </m:den>
                      </m:f>
                    </m:oMath>
                  </m:oMathPara>
                </a14:m>
                <a:endParaRPr lang="en-GB" sz="2800" b="1" dirty="0"/>
              </a:p>
            </p:txBody>
          </p:sp>
        </mc:Choice>
        <mc:Fallback xmlns="">
          <p:sp>
            <p:nvSpPr>
              <p:cNvPr id="6" name="TextBox 5"/>
              <p:cNvSpPr txBox="1">
                <a:spLocks noRot="1" noChangeAspect="1" noMove="1" noResize="1" noEditPoints="1" noAdjustHandles="1" noChangeArrowheads="1" noChangeShapeType="1" noTextEdit="1"/>
              </p:cNvSpPr>
              <p:nvPr/>
            </p:nvSpPr>
            <p:spPr>
              <a:xfrm>
                <a:off x="539552" y="1629911"/>
                <a:ext cx="2880320" cy="2520690"/>
              </a:xfrm>
              <a:prstGeom prst="rect">
                <a:avLst/>
              </a:prstGeom>
              <a:blipFill rotWithShape="0">
                <a:blip r:embed="rId2"/>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7" name="TextBox 6"/>
              <p:cNvSpPr txBox="1"/>
              <p:nvPr/>
            </p:nvSpPr>
            <p:spPr>
              <a:xfrm>
                <a:off x="3131268" y="1629911"/>
                <a:ext cx="1944788" cy="1332673"/>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GB" sz="2800" b="0" i="1" smtClean="0">
                          <a:latin typeface="Cambria Math" panose="02040503050406030204" pitchFamily="18" charset="0"/>
                        </a:rPr>
                        <m:t>8÷</m:t>
                      </m:r>
                      <m:f>
                        <m:fPr>
                          <m:ctrlPr>
                            <a:rPr lang="en-GB" sz="2800" b="0" i="1" smtClean="0">
                              <a:latin typeface="Cambria Math" panose="02040503050406030204" pitchFamily="18" charset="0"/>
                            </a:rPr>
                          </m:ctrlPr>
                        </m:fPr>
                        <m:num>
                          <m:r>
                            <a:rPr lang="en-GB" sz="2800" b="0" i="1" smtClean="0">
                              <a:latin typeface="Cambria Math" panose="02040503050406030204" pitchFamily="18" charset="0"/>
                            </a:rPr>
                            <m:t>1</m:t>
                          </m:r>
                        </m:num>
                        <m:den>
                          <m:r>
                            <a:rPr lang="en-GB" sz="2800" b="0" i="1" smtClean="0">
                              <a:latin typeface="Cambria Math" panose="02040503050406030204" pitchFamily="18" charset="0"/>
                            </a:rPr>
                            <m:t>5</m:t>
                          </m:r>
                        </m:den>
                      </m:f>
                    </m:oMath>
                    <m:oMath xmlns:m="http://schemas.openxmlformats.org/officeDocument/2006/math">
                      <m:r>
                        <a:rPr lang="en-GB" sz="2800" b="0" i="1" smtClean="0">
                          <a:latin typeface="Cambria Math" panose="02040503050406030204" pitchFamily="18" charset="0"/>
                        </a:rPr>
                        <m:t>=</m:t>
                      </m:r>
                      <m:r>
                        <a:rPr lang="en-GB" sz="2800" b="1" i="1" smtClean="0">
                          <a:latin typeface="Cambria Math" panose="02040503050406030204" pitchFamily="18" charset="0"/>
                        </a:rPr>
                        <m:t>𝟒𝟎</m:t>
                      </m:r>
                    </m:oMath>
                  </m:oMathPara>
                </a14:m>
                <a:endParaRPr lang="en-GB" sz="2800" b="1" dirty="0"/>
              </a:p>
            </p:txBody>
          </p:sp>
        </mc:Choice>
        <mc:Fallback xmlns="">
          <p:sp>
            <p:nvSpPr>
              <p:cNvPr id="7" name="TextBox 6"/>
              <p:cNvSpPr txBox="1">
                <a:spLocks noRot="1" noChangeAspect="1" noMove="1" noResize="1" noEditPoints="1" noAdjustHandles="1" noChangeArrowheads="1" noChangeShapeType="1" noTextEdit="1"/>
              </p:cNvSpPr>
              <p:nvPr/>
            </p:nvSpPr>
            <p:spPr>
              <a:xfrm>
                <a:off x="3131268" y="1629911"/>
                <a:ext cx="1944788" cy="1332673"/>
              </a:xfrm>
              <a:prstGeom prst="rect">
                <a:avLst/>
              </a:prstGeom>
              <a:blipFill rotWithShape="0">
                <a:blip r:embed="rId3"/>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8" name="TextBox 7"/>
              <p:cNvSpPr txBox="1"/>
              <p:nvPr/>
            </p:nvSpPr>
            <p:spPr>
              <a:xfrm>
                <a:off x="6011588" y="1618257"/>
                <a:ext cx="2880320" cy="2512226"/>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GB" sz="2800" b="0" i="1" smtClean="0">
                          <a:latin typeface="Cambria Math" panose="02040503050406030204" pitchFamily="18" charset="0"/>
                        </a:rPr>
                        <m:t>6÷1</m:t>
                      </m:r>
                      <m:f>
                        <m:fPr>
                          <m:ctrlPr>
                            <a:rPr lang="en-GB" sz="2800" b="0" i="1" smtClean="0">
                              <a:latin typeface="Cambria Math" panose="02040503050406030204" pitchFamily="18" charset="0"/>
                            </a:rPr>
                          </m:ctrlPr>
                        </m:fPr>
                        <m:num>
                          <m:r>
                            <a:rPr lang="en-GB" sz="2800" b="0" i="1" smtClean="0">
                              <a:latin typeface="Cambria Math" panose="02040503050406030204" pitchFamily="18" charset="0"/>
                            </a:rPr>
                            <m:t>3</m:t>
                          </m:r>
                        </m:num>
                        <m:den>
                          <m:r>
                            <a:rPr lang="en-GB" sz="2800" b="0" i="1" smtClean="0">
                              <a:latin typeface="Cambria Math" panose="02040503050406030204" pitchFamily="18" charset="0"/>
                            </a:rPr>
                            <m:t>4</m:t>
                          </m:r>
                        </m:den>
                      </m:f>
                    </m:oMath>
                    <m:oMath xmlns:m="http://schemas.openxmlformats.org/officeDocument/2006/math">
                      <m:r>
                        <a:rPr lang="en-GB" sz="2800" b="0" i="1" smtClean="0">
                          <a:latin typeface="Cambria Math" panose="02040503050406030204" pitchFamily="18" charset="0"/>
                        </a:rPr>
                        <m:t>=</m:t>
                      </m:r>
                      <m:f>
                        <m:fPr>
                          <m:ctrlPr>
                            <a:rPr lang="en-GB" sz="2800" b="0" i="1" smtClean="0">
                              <a:latin typeface="Cambria Math" panose="02040503050406030204" pitchFamily="18" charset="0"/>
                            </a:rPr>
                          </m:ctrlPr>
                        </m:fPr>
                        <m:num>
                          <m:r>
                            <a:rPr lang="en-GB" sz="2800" b="0" i="1" smtClean="0">
                              <a:latin typeface="Cambria Math" panose="02040503050406030204" pitchFamily="18" charset="0"/>
                            </a:rPr>
                            <m:t>6</m:t>
                          </m:r>
                        </m:num>
                        <m:den>
                          <m:r>
                            <a:rPr lang="en-GB" sz="2800" b="0" i="1" smtClean="0">
                              <a:latin typeface="Cambria Math" panose="02040503050406030204" pitchFamily="18" charset="0"/>
                            </a:rPr>
                            <m:t>1</m:t>
                          </m:r>
                        </m:den>
                      </m:f>
                      <m:r>
                        <a:rPr lang="en-GB" sz="2800" b="0" i="1" smtClean="0">
                          <a:latin typeface="Cambria Math" panose="02040503050406030204" pitchFamily="18" charset="0"/>
                        </a:rPr>
                        <m:t>÷</m:t>
                      </m:r>
                      <m:f>
                        <m:fPr>
                          <m:ctrlPr>
                            <a:rPr lang="en-GB" sz="2800" b="0" i="1" smtClean="0">
                              <a:latin typeface="Cambria Math" panose="02040503050406030204" pitchFamily="18" charset="0"/>
                            </a:rPr>
                          </m:ctrlPr>
                        </m:fPr>
                        <m:num>
                          <m:r>
                            <a:rPr lang="en-GB" sz="2800" b="0" i="1" smtClean="0">
                              <a:latin typeface="Cambria Math" panose="02040503050406030204" pitchFamily="18" charset="0"/>
                            </a:rPr>
                            <m:t>7</m:t>
                          </m:r>
                        </m:num>
                        <m:den>
                          <m:r>
                            <a:rPr lang="en-GB" sz="2800" b="0" i="1" smtClean="0">
                              <a:latin typeface="Cambria Math" panose="02040503050406030204" pitchFamily="18" charset="0"/>
                            </a:rPr>
                            <m:t>4</m:t>
                          </m:r>
                        </m:den>
                      </m:f>
                    </m:oMath>
                    <m:oMath xmlns:m="http://schemas.openxmlformats.org/officeDocument/2006/math">
                      <m:r>
                        <a:rPr lang="en-GB" sz="2800" b="1" i="1" smtClean="0">
                          <a:latin typeface="Cambria Math" panose="02040503050406030204" pitchFamily="18" charset="0"/>
                        </a:rPr>
                        <m:t>=</m:t>
                      </m:r>
                      <m:f>
                        <m:fPr>
                          <m:ctrlPr>
                            <a:rPr lang="en-GB" sz="2800" b="1" i="1" smtClean="0">
                              <a:latin typeface="Cambria Math" panose="02040503050406030204" pitchFamily="18" charset="0"/>
                            </a:rPr>
                          </m:ctrlPr>
                        </m:fPr>
                        <m:num>
                          <m:r>
                            <a:rPr lang="en-GB" sz="2800" b="1" i="1" smtClean="0">
                              <a:latin typeface="Cambria Math" panose="02040503050406030204" pitchFamily="18" charset="0"/>
                            </a:rPr>
                            <m:t>𝟔</m:t>
                          </m:r>
                        </m:num>
                        <m:den>
                          <m:r>
                            <a:rPr lang="en-GB" sz="2800" b="1" i="1" smtClean="0">
                              <a:latin typeface="Cambria Math" panose="02040503050406030204" pitchFamily="18" charset="0"/>
                            </a:rPr>
                            <m:t>𝟏</m:t>
                          </m:r>
                        </m:den>
                      </m:f>
                      <m:r>
                        <a:rPr lang="en-GB" sz="2800" b="1" i="1" smtClean="0">
                          <a:latin typeface="Cambria Math" panose="02040503050406030204" pitchFamily="18" charset="0"/>
                        </a:rPr>
                        <m:t>×</m:t>
                      </m:r>
                      <m:f>
                        <m:fPr>
                          <m:ctrlPr>
                            <a:rPr lang="en-GB" sz="2800" b="1" i="1" smtClean="0">
                              <a:latin typeface="Cambria Math" panose="02040503050406030204" pitchFamily="18" charset="0"/>
                            </a:rPr>
                          </m:ctrlPr>
                        </m:fPr>
                        <m:num>
                          <m:r>
                            <a:rPr lang="en-GB" sz="2800" b="1" i="1" smtClean="0">
                              <a:latin typeface="Cambria Math" panose="02040503050406030204" pitchFamily="18" charset="0"/>
                            </a:rPr>
                            <m:t>𝟒</m:t>
                          </m:r>
                        </m:num>
                        <m:den>
                          <m:r>
                            <a:rPr lang="en-GB" sz="2800" b="1" i="1" smtClean="0">
                              <a:latin typeface="Cambria Math" panose="02040503050406030204" pitchFamily="18" charset="0"/>
                            </a:rPr>
                            <m:t>𝟕</m:t>
                          </m:r>
                        </m:den>
                      </m:f>
                    </m:oMath>
                  </m:oMathPara>
                </a14:m>
                <a:endParaRPr lang="en-GB" sz="2800" b="1" dirty="0"/>
              </a:p>
            </p:txBody>
          </p:sp>
        </mc:Choice>
        <mc:Fallback xmlns="">
          <p:sp>
            <p:nvSpPr>
              <p:cNvPr id="8" name="TextBox 7"/>
              <p:cNvSpPr txBox="1">
                <a:spLocks noRot="1" noChangeAspect="1" noMove="1" noResize="1" noEditPoints="1" noAdjustHandles="1" noChangeArrowheads="1" noChangeShapeType="1" noTextEdit="1"/>
              </p:cNvSpPr>
              <p:nvPr/>
            </p:nvSpPr>
            <p:spPr>
              <a:xfrm>
                <a:off x="6011588" y="1618257"/>
                <a:ext cx="2880320" cy="2512226"/>
              </a:xfrm>
              <a:prstGeom prst="rect">
                <a:avLst/>
              </a:prstGeom>
              <a:blipFill rotWithShape="0">
                <a:blip r:embed="rId4"/>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9" name="TextBox 8"/>
              <p:cNvSpPr txBox="1"/>
              <p:nvPr/>
            </p:nvSpPr>
            <p:spPr>
              <a:xfrm>
                <a:off x="1043608" y="4797152"/>
                <a:ext cx="7488832" cy="1977529"/>
              </a:xfrm>
              <a:prstGeom prst="rect">
                <a:avLst/>
              </a:prstGeom>
              <a:noFill/>
            </p:spPr>
            <p:txBody>
              <a:bodyPr wrap="square" rtlCol="0">
                <a:spAutoFit/>
              </a:bodyPr>
              <a:lstStyle/>
              <a:p>
                <a:pPr lvl="0"/>
                <a:r>
                  <a:rPr lang="en-GB" sz="2800" dirty="0"/>
                  <a:t>[JMO 1996 A4] Evaluate </a:t>
                </a:r>
                <a14:m>
                  <m:oMath xmlns:m="http://schemas.openxmlformats.org/officeDocument/2006/math">
                    <m:d>
                      <m:dPr>
                        <m:begChr m:val="["/>
                        <m:endChr m:val="]"/>
                        <m:ctrlPr>
                          <a:rPr lang="en-GB" sz="2800" i="1">
                            <a:latin typeface="Cambria Math" panose="02040503050406030204" pitchFamily="18" charset="0"/>
                          </a:rPr>
                        </m:ctrlPr>
                      </m:dPr>
                      <m:e>
                        <m:d>
                          <m:dPr>
                            <m:ctrlPr>
                              <a:rPr lang="en-GB" sz="2800" i="1">
                                <a:latin typeface="Cambria Math" panose="02040503050406030204" pitchFamily="18" charset="0"/>
                              </a:rPr>
                            </m:ctrlPr>
                          </m:dPr>
                          <m:e>
                            <m:f>
                              <m:fPr>
                                <m:ctrlPr>
                                  <a:rPr lang="en-GB" sz="2800" i="1">
                                    <a:latin typeface="Cambria Math" panose="02040503050406030204" pitchFamily="18" charset="0"/>
                                  </a:rPr>
                                </m:ctrlPr>
                              </m:fPr>
                              <m:num>
                                <m:r>
                                  <a:rPr lang="en-GB" sz="2800" i="1">
                                    <a:latin typeface="Cambria Math" panose="02040503050406030204" pitchFamily="18" charset="0"/>
                                  </a:rPr>
                                  <m:t>1</m:t>
                                </m:r>
                              </m:num>
                              <m:den>
                                <m:r>
                                  <a:rPr lang="en-GB" sz="2800" i="1">
                                    <a:latin typeface="Cambria Math" panose="02040503050406030204" pitchFamily="18" charset="0"/>
                                  </a:rPr>
                                  <m:t>2</m:t>
                                </m:r>
                              </m:den>
                            </m:f>
                            <m:r>
                              <a:rPr lang="en-GB" sz="2800" i="1">
                                <a:latin typeface="Cambria Math" panose="02040503050406030204" pitchFamily="18" charset="0"/>
                              </a:rPr>
                              <m:t>+</m:t>
                            </m:r>
                            <m:f>
                              <m:fPr>
                                <m:ctrlPr>
                                  <a:rPr lang="en-GB" sz="2800" i="1">
                                    <a:latin typeface="Cambria Math" panose="02040503050406030204" pitchFamily="18" charset="0"/>
                                  </a:rPr>
                                </m:ctrlPr>
                              </m:fPr>
                              <m:num>
                                <m:r>
                                  <a:rPr lang="en-GB" sz="2800" i="1">
                                    <a:latin typeface="Cambria Math" panose="02040503050406030204" pitchFamily="18" charset="0"/>
                                  </a:rPr>
                                  <m:t>1</m:t>
                                </m:r>
                              </m:num>
                              <m:den>
                                <m:r>
                                  <a:rPr lang="en-GB" sz="2800" i="1">
                                    <a:latin typeface="Cambria Math" panose="02040503050406030204" pitchFamily="18" charset="0"/>
                                  </a:rPr>
                                  <m:t>3</m:t>
                                </m:r>
                              </m:den>
                            </m:f>
                          </m:e>
                        </m:d>
                        <m:r>
                          <a:rPr lang="en-GB" sz="2800" i="1">
                            <a:latin typeface="Cambria Math" panose="02040503050406030204" pitchFamily="18" charset="0"/>
                          </a:rPr>
                          <m:t>+</m:t>
                        </m:r>
                        <m:f>
                          <m:fPr>
                            <m:ctrlPr>
                              <a:rPr lang="en-GB" sz="2800" i="1">
                                <a:latin typeface="Cambria Math" panose="02040503050406030204" pitchFamily="18" charset="0"/>
                              </a:rPr>
                            </m:ctrlPr>
                          </m:fPr>
                          <m:num>
                            <m:r>
                              <a:rPr lang="en-GB" sz="2800" i="1">
                                <a:latin typeface="Cambria Math" panose="02040503050406030204" pitchFamily="18" charset="0"/>
                              </a:rPr>
                              <m:t>1</m:t>
                            </m:r>
                          </m:num>
                          <m:den>
                            <m:r>
                              <a:rPr lang="en-GB" sz="2800" i="1">
                                <a:latin typeface="Cambria Math" panose="02040503050406030204" pitchFamily="18" charset="0"/>
                              </a:rPr>
                              <m:t>4</m:t>
                            </m:r>
                          </m:den>
                        </m:f>
                      </m:e>
                    </m:d>
                    <m:r>
                      <a:rPr lang="en-GB" sz="2800" i="1">
                        <a:latin typeface="Cambria Math" panose="02040503050406030204" pitchFamily="18" charset="0"/>
                      </a:rPr>
                      <m:t>×</m:t>
                    </m:r>
                    <m:f>
                      <m:fPr>
                        <m:ctrlPr>
                          <a:rPr lang="en-GB" sz="2800" i="1">
                            <a:latin typeface="Cambria Math" panose="02040503050406030204" pitchFamily="18" charset="0"/>
                          </a:rPr>
                        </m:ctrlPr>
                      </m:fPr>
                      <m:num>
                        <m:r>
                          <a:rPr lang="en-GB" sz="2800" i="1">
                            <a:latin typeface="Cambria Math" panose="02040503050406030204" pitchFamily="18" charset="0"/>
                          </a:rPr>
                          <m:t>1</m:t>
                        </m:r>
                      </m:num>
                      <m:den>
                        <m:r>
                          <a:rPr lang="en-GB" sz="2800" i="1">
                            <a:latin typeface="Cambria Math" panose="02040503050406030204" pitchFamily="18" charset="0"/>
                          </a:rPr>
                          <m:t>5</m:t>
                        </m:r>
                      </m:den>
                    </m:f>
                    <m:r>
                      <a:rPr lang="en-GB" sz="2800" i="1">
                        <a:latin typeface="Cambria Math" panose="02040503050406030204" pitchFamily="18" charset="0"/>
                      </a:rPr>
                      <m:t>−</m:t>
                    </m:r>
                    <m:f>
                      <m:fPr>
                        <m:ctrlPr>
                          <a:rPr lang="en-GB" sz="2800" i="1">
                            <a:latin typeface="Cambria Math" panose="02040503050406030204" pitchFamily="18" charset="0"/>
                          </a:rPr>
                        </m:ctrlPr>
                      </m:fPr>
                      <m:num>
                        <m:r>
                          <a:rPr lang="en-GB" sz="2800" i="1">
                            <a:latin typeface="Cambria Math" panose="02040503050406030204" pitchFamily="18" charset="0"/>
                          </a:rPr>
                          <m:t>1</m:t>
                        </m:r>
                      </m:num>
                      <m:den>
                        <m:r>
                          <a:rPr lang="en-GB" sz="2800" i="1">
                            <a:latin typeface="Cambria Math" panose="02040503050406030204" pitchFamily="18" charset="0"/>
                          </a:rPr>
                          <m:t>6</m:t>
                        </m:r>
                      </m:den>
                    </m:f>
                  </m:oMath>
                </a14:m>
                <a:br>
                  <a:rPr lang="en-GB" sz="2800" dirty="0"/>
                </a:br>
                <a14:m>
                  <m:oMathPara xmlns:m="http://schemas.openxmlformats.org/officeDocument/2006/math">
                    <m:oMathParaPr>
                      <m:jc m:val="centerGroup"/>
                    </m:oMathParaPr>
                    <m:oMath xmlns:m="http://schemas.openxmlformats.org/officeDocument/2006/math">
                      <m:f>
                        <m:fPr>
                          <m:ctrlPr>
                            <a:rPr lang="en-GB" sz="2800" b="1" i="1">
                              <a:latin typeface="Cambria Math" panose="02040503050406030204" pitchFamily="18" charset="0"/>
                            </a:rPr>
                          </m:ctrlPr>
                        </m:fPr>
                        <m:num>
                          <m:r>
                            <a:rPr lang="en-GB" sz="2800" b="1" i="1">
                              <a:latin typeface="Cambria Math" panose="02040503050406030204" pitchFamily="18" charset="0"/>
                            </a:rPr>
                            <m:t>𝟏</m:t>
                          </m:r>
                        </m:num>
                        <m:den>
                          <m:r>
                            <a:rPr lang="en-GB" sz="2800" b="1" i="1">
                              <a:latin typeface="Cambria Math" panose="02040503050406030204" pitchFamily="18" charset="0"/>
                            </a:rPr>
                            <m:t>𝟐𝟎</m:t>
                          </m:r>
                        </m:den>
                      </m:f>
                    </m:oMath>
                  </m:oMathPara>
                </a14:m>
                <a:endParaRPr lang="en-GB" sz="2800" b="1" dirty="0"/>
              </a:p>
              <a:p>
                <a:endParaRPr lang="en-GB" sz="2800" dirty="0"/>
              </a:p>
            </p:txBody>
          </p:sp>
        </mc:Choice>
        <mc:Fallback xmlns="">
          <p:sp>
            <p:nvSpPr>
              <p:cNvPr id="9" name="TextBox 8"/>
              <p:cNvSpPr txBox="1">
                <a:spLocks noRot="1" noChangeAspect="1" noMove="1" noResize="1" noEditPoints="1" noAdjustHandles="1" noChangeArrowheads="1" noChangeShapeType="1" noTextEdit="1"/>
              </p:cNvSpPr>
              <p:nvPr/>
            </p:nvSpPr>
            <p:spPr>
              <a:xfrm>
                <a:off x="1043608" y="4797152"/>
                <a:ext cx="7488832" cy="1977529"/>
              </a:xfrm>
              <a:prstGeom prst="rect">
                <a:avLst/>
              </a:prstGeom>
              <a:blipFill rotWithShape="0">
                <a:blip r:embed="rId5"/>
                <a:stretch>
                  <a:fillRect l="-1627"/>
                </a:stretch>
              </a:blipFill>
            </p:spPr>
            <p:txBody>
              <a:bodyPr/>
              <a:lstStyle/>
              <a:p>
                <a:r>
                  <a:rPr lang="en-GB">
                    <a:noFill/>
                  </a:rPr>
                  <a:t> </a:t>
                </a:r>
              </a:p>
            </p:txBody>
          </p:sp>
        </mc:Fallback>
      </mc:AlternateContent>
      <p:sp>
        <p:nvSpPr>
          <p:cNvPr id="10" name="Rectangle 9"/>
          <p:cNvSpPr/>
          <p:nvPr/>
        </p:nvSpPr>
        <p:spPr>
          <a:xfrm>
            <a:off x="395536" y="1783598"/>
            <a:ext cx="483658" cy="594410"/>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GB" sz="2800" b="1" dirty="0"/>
              <a:t>A</a:t>
            </a:r>
            <a:endParaRPr lang="en-GB" b="1" dirty="0"/>
          </a:p>
        </p:txBody>
      </p:sp>
      <p:sp>
        <p:nvSpPr>
          <p:cNvPr id="11" name="Rectangle 10"/>
          <p:cNvSpPr/>
          <p:nvPr/>
        </p:nvSpPr>
        <p:spPr>
          <a:xfrm>
            <a:off x="2936214" y="1783598"/>
            <a:ext cx="483658" cy="594410"/>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GB" sz="2800" b="1" dirty="0"/>
              <a:t>B</a:t>
            </a:r>
            <a:endParaRPr lang="en-GB" b="1" dirty="0"/>
          </a:p>
        </p:txBody>
      </p:sp>
      <p:sp>
        <p:nvSpPr>
          <p:cNvPr id="12" name="Rectangle 11"/>
          <p:cNvSpPr/>
          <p:nvPr/>
        </p:nvSpPr>
        <p:spPr>
          <a:xfrm>
            <a:off x="6021730" y="1783598"/>
            <a:ext cx="483658" cy="594410"/>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GB" sz="2800" b="1" dirty="0"/>
              <a:t>C</a:t>
            </a:r>
            <a:endParaRPr lang="en-GB" b="1" dirty="0"/>
          </a:p>
        </p:txBody>
      </p:sp>
      <p:sp>
        <p:nvSpPr>
          <p:cNvPr id="13" name="Rectangle 12"/>
          <p:cNvSpPr/>
          <p:nvPr/>
        </p:nvSpPr>
        <p:spPr>
          <a:xfrm>
            <a:off x="395536" y="4884180"/>
            <a:ext cx="483658" cy="594410"/>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GB" sz="2800" b="1" dirty="0"/>
              <a:t>D</a:t>
            </a:r>
            <a:endParaRPr lang="en-GB" b="1" dirty="0"/>
          </a:p>
        </p:txBody>
      </p:sp>
      <p:sp>
        <p:nvSpPr>
          <p:cNvPr id="14" name="Rectangle 13"/>
          <p:cNvSpPr/>
          <p:nvPr/>
        </p:nvSpPr>
        <p:spPr>
          <a:xfrm>
            <a:off x="1282535" y="2529444"/>
            <a:ext cx="1531917" cy="1621158"/>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sp>
        <p:nvSpPr>
          <p:cNvPr id="15" name="Rectangle 14"/>
          <p:cNvSpPr/>
          <p:nvPr/>
        </p:nvSpPr>
        <p:spPr>
          <a:xfrm>
            <a:off x="3678024" y="2546857"/>
            <a:ext cx="1037992" cy="831454"/>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sp>
        <p:nvSpPr>
          <p:cNvPr id="16" name="Rectangle 15"/>
          <p:cNvSpPr/>
          <p:nvPr/>
        </p:nvSpPr>
        <p:spPr>
          <a:xfrm>
            <a:off x="6869845" y="2437473"/>
            <a:ext cx="1505186" cy="1713127"/>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sp>
        <p:nvSpPr>
          <p:cNvPr id="17" name="Rectangle 16"/>
          <p:cNvSpPr/>
          <p:nvPr/>
        </p:nvSpPr>
        <p:spPr>
          <a:xfrm>
            <a:off x="3852490" y="5557651"/>
            <a:ext cx="1978293" cy="1116281"/>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spTree>
    <p:extLst>
      <p:ext uri="{BB962C8B-B14F-4D97-AF65-F5344CB8AC3E}">
        <p14:creationId xmlns:p14="http://schemas.microsoft.com/office/powerpoint/2010/main" val="787590769"/>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14"/>
                    </p:tgtEl>
                  </p:cond>
                </p:stCondLst>
                <p:endSync evt="end" delay="0">
                  <p:rtn val="all"/>
                </p:endSync>
                <p:childTnLst>
                  <p:par>
                    <p:cTn id="3" fill="hold">
                      <p:stCondLst>
                        <p:cond delay="0"/>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14"/>
                                        </p:tgtEl>
                                      </p:cBhvr>
                                    </p:animEffect>
                                    <p:set>
                                      <p:cBhvr>
                                        <p:cTn id="7" dur="1" fill="hold">
                                          <p:stCondLst>
                                            <p:cond delay="499"/>
                                          </p:stCondLst>
                                        </p:cTn>
                                        <p:tgtEl>
                                          <p:spTgt spid="14"/>
                                        </p:tgtEl>
                                        <p:attrNameLst>
                                          <p:attrName>style.visibility</p:attrName>
                                        </p:attrNameLst>
                                      </p:cBhvr>
                                      <p:to>
                                        <p:strVal val="hidden"/>
                                      </p:to>
                                    </p:set>
                                  </p:childTnLst>
                                </p:cTn>
                              </p:par>
                            </p:childTnLst>
                          </p:cTn>
                        </p:par>
                      </p:childTnLst>
                    </p:cTn>
                  </p:par>
                </p:childTnLst>
              </p:cTn>
              <p:nextCondLst>
                <p:cond evt="onClick" delay="0">
                  <p:tgtEl>
                    <p:spTgt spid="14"/>
                  </p:tgtEl>
                </p:cond>
              </p:nextCondLst>
            </p:seq>
            <p:seq concurrent="1" nextAc="seek">
              <p:cTn id="8" restart="whenNotActive" fill="hold" evtFilter="cancelBubble" nodeType="interactiveSeq">
                <p:stCondLst>
                  <p:cond evt="onClick" delay="0">
                    <p:tgtEl>
                      <p:spTgt spid="15"/>
                    </p:tgtEl>
                  </p:cond>
                </p:stCondLst>
                <p:endSync evt="end" delay="0">
                  <p:rtn val="all"/>
                </p:endSync>
                <p:childTnLst>
                  <p:par>
                    <p:cTn id="9" fill="hold">
                      <p:stCondLst>
                        <p:cond delay="0"/>
                      </p:stCondLst>
                      <p:childTnLst>
                        <p:par>
                          <p:cTn id="10" fill="hold">
                            <p:stCondLst>
                              <p:cond delay="0"/>
                            </p:stCondLst>
                            <p:childTnLst>
                              <p:par>
                                <p:cTn id="11" presetID="10" presetClass="exit" presetSubtype="0" fill="hold" grpId="0" nodeType="clickEffect">
                                  <p:stCondLst>
                                    <p:cond delay="0"/>
                                  </p:stCondLst>
                                  <p:childTnLst>
                                    <p:animEffect transition="out" filter="fade">
                                      <p:cBhvr>
                                        <p:cTn id="12" dur="500"/>
                                        <p:tgtEl>
                                          <p:spTgt spid="15"/>
                                        </p:tgtEl>
                                      </p:cBhvr>
                                    </p:animEffect>
                                    <p:set>
                                      <p:cBhvr>
                                        <p:cTn id="13" dur="1" fill="hold">
                                          <p:stCondLst>
                                            <p:cond delay="499"/>
                                          </p:stCondLst>
                                        </p:cTn>
                                        <p:tgtEl>
                                          <p:spTgt spid="15"/>
                                        </p:tgtEl>
                                        <p:attrNameLst>
                                          <p:attrName>style.visibility</p:attrName>
                                        </p:attrNameLst>
                                      </p:cBhvr>
                                      <p:to>
                                        <p:strVal val="hidden"/>
                                      </p:to>
                                    </p:set>
                                  </p:childTnLst>
                                </p:cTn>
                              </p:par>
                            </p:childTnLst>
                          </p:cTn>
                        </p:par>
                      </p:childTnLst>
                    </p:cTn>
                  </p:par>
                </p:childTnLst>
              </p:cTn>
              <p:nextCondLst>
                <p:cond evt="onClick" delay="0">
                  <p:tgtEl>
                    <p:spTgt spid="15"/>
                  </p:tgtEl>
                </p:cond>
              </p:nextCondLst>
            </p:seq>
            <p:seq concurrent="1" nextAc="seek">
              <p:cTn id="14" restart="whenNotActive" fill="hold" evtFilter="cancelBubble" nodeType="interactiveSeq">
                <p:stCondLst>
                  <p:cond evt="onClick" delay="0">
                    <p:tgtEl>
                      <p:spTgt spid="16"/>
                    </p:tgtEl>
                  </p:cond>
                </p:stCondLst>
                <p:endSync evt="end" delay="0">
                  <p:rtn val="all"/>
                </p:endSync>
                <p:childTnLst>
                  <p:par>
                    <p:cTn id="15" fill="hold">
                      <p:stCondLst>
                        <p:cond delay="0"/>
                      </p:stCondLst>
                      <p:childTnLst>
                        <p:par>
                          <p:cTn id="16" fill="hold">
                            <p:stCondLst>
                              <p:cond delay="0"/>
                            </p:stCondLst>
                            <p:childTnLst>
                              <p:par>
                                <p:cTn id="17" presetID="10" presetClass="exit" presetSubtype="0" fill="hold" grpId="0" nodeType="clickEffect">
                                  <p:stCondLst>
                                    <p:cond delay="0"/>
                                  </p:stCondLst>
                                  <p:childTnLst>
                                    <p:animEffect transition="out" filter="fade">
                                      <p:cBhvr>
                                        <p:cTn id="18" dur="500"/>
                                        <p:tgtEl>
                                          <p:spTgt spid="16"/>
                                        </p:tgtEl>
                                      </p:cBhvr>
                                    </p:animEffect>
                                    <p:set>
                                      <p:cBhvr>
                                        <p:cTn id="19" dur="1" fill="hold">
                                          <p:stCondLst>
                                            <p:cond delay="499"/>
                                          </p:stCondLst>
                                        </p:cTn>
                                        <p:tgtEl>
                                          <p:spTgt spid="16"/>
                                        </p:tgtEl>
                                        <p:attrNameLst>
                                          <p:attrName>style.visibility</p:attrName>
                                        </p:attrNameLst>
                                      </p:cBhvr>
                                      <p:to>
                                        <p:strVal val="hidden"/>
                                      </p:to>
                                    </p:set>
                                  </p:childTnLst>
                                </p:cTn>
                              </p:par>
                            </p:childTnLst>
                          </p:cTn>
                        </p:par>
                      </p:childTnLst>
                    </p:cTn>
                  </p:par>
                </p:childTnLst>
              </p:cTn>
              <p:nextCondLst>
                <p:cond evt="onClick" delay="0">
                  <p:tgtEl>
                    <p:spTgt spid="16"/>
                  </p:tgtEl>
                </p:cond>
              </p:nextCondLst>
            </p:seq>
            <p:seq concurrent="1" nextAc="seek">
              <p:cTn id="20" restart="whenNotActive" fill="hold" evtFilter="cancelBubble" nodeType="interactiveSeq">
                <p:stCondLst>
                  <p:cond evt="onClick" delay="0">
                    <p:tgtEl>
                      <p:spTgt spid="17"/>
                    </p:tgtEl>
                  </p:cond>
                </p:stCondLst>
                <p:endSync evt="end" delay="0">
                  <p:rtn val="all"/>
                </p:endSync>
                <p:childTnLst>
                  <p:par>
                    <p:cTn id="21" fill="hold">
                      <p:stCondLst>
                        <p:cond delay="0"/>
                      </p:stCondLst>
                      <p:childTnLst>
                        <p:par>
                          <p:cTn id="22" fill="hold">
                            <p:stCondLst>
                              <p:cond delay="0"/>
                            </p:stCondLst>
                            <p:childTnLst>
                              <p:par>
                                <p:cTn id="23" presetID="10" presetClass="exit" presetSubtype="0" fill="hold" grpId="0" nodeType="clickEffect">
                                  <p:stCondLst>
                                    <p:cond delay="0"/>
                                  </p:stCondLst>
                                  <p:childTnLst>
                                    <p:animEffect transition="out" filter="fade">
                                      <p:cBhvr>
                                        <p:cTn id="24" dur="500"/>
                                        <p:tgtEl>
                                          <p:spTgt spid="17"/>
                                        </p:tgtEl>
                                      </p:cBhvr>
                                    </p:animEffect>
                                    <p:set>
                                      <p:cBhvr>
                                        <p:cTn id="25" dur="1" fill="hold">
                                          <p:stCondLst>
                                            <p:cond delay="499"/>
                                          </p:stCondLst>
                                        </p:cTn>
                                        <p:tgtEl>
                                          <p:spTgt spid="17"/>
                                        </p:tgtEl>
                                        <p:attrNameLst>
                                          <p:attrName>style.visibility</p:attrName>
                                        </p:attrNameLst>
                                      </p:cBhvr>
                                      <p:to>
                                        <p:strVal val="hidden"/>
                                      </p:to>
                                    </p:set>
                                  </p:childTnLst>
                                </p:cTn>
                              </p:par>
                            </p:childTnLst>
                          </p:cTn>
                        </p:par>
                      </p:childTnLst>
                    </p:cTn>
                  </p:par>
                </p:childTnLst>
              </p:cTn>
              <p:nextCondLst>
                <p:cond evt="onClick" delay="0">
                  <p:tgtEl>
                    <p:spTgt spid="17"/>
                  </p:tgtEl>
                </p:cond>
              </p:nextCondLst>
            </p:seq>
          </p:childTnLst>
        </p:cTn>
      </p:par>
    </p:tnLst>
    <p:bldLst>
      <p:bldP spid="14" grpId="0" animBg="1"/>
      <p:bldP spid="15" grpId="0" animBg="1"/>
      <p:bldP spid="16" grpId="0" animBg="1"/>
      <p:bldP spid="17"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0" y="0"/>
            <a:ext cx="9143074" cy="599127"/>
            <a:chOff x="0" y="13335"/>
            <a:chExt cx="9144218" cy="599127"/>
          </a:xfrm>
        </p:grpSpPr>
        <p:sp>
          <p:nvSpPr>
            <p:cNvPr id="3" name="TextBox 32"/>
            <p:cNvSpPr txBox="1"/>
            <p:nvPr/>
          </p:nvSpPr>
          <p:spPr>
            <a:xfrm>
              <a:off x="0" y="13335"/>
              <a:ext cx="9144000" cy="599127"/>
            </a:xfrm>
            <a:prstGeom prst="rect">
              <a:avLst/>
            </a:prstGeom>
            <a:ln>
              <a:noFill/>
            </a:ln>
          </p:spPr>
          <p:style>
            <a:lnRef idx="2">
              <a:schemeClr val="dk1">
                <a:shade val="50000"/>
              </a:schemeClr>
            </a:lnRef>
            <a:fillRef idx="1">
              <a:schemeClr val="dk1"/>
            </a:fillRef>
            <a:effectRef idx="0">
              <a:schemeClr val="dk1"/>
            </a:effectRef>
            <a:fontRef idx="minor">
              <a:schemeClr val="lt1"/>
            </a:fontRef>
          </p:style>
          <p:txBody>
            <a:bodyPr wrap="square" lIns="324000" rtlCol="0">
              <a:sp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r>
                <a:rPr lang="en-GB" sz="3200" dirty="0"/>
                <a:t>Exercise 3</a:t>
              </a:r>
            </a:p>
          </p:txBody>
        </p:sp>
        <p:cxnSp>
          <p:nvCxnSpPr>
            <p:cNvPr id="4" name="Straight Connector 3"/>
            <p:cNvCxnSpPr/>
            <p:nvPr/>
          </p:nvCxnSpPr>
          <p:spPr>
            <a:xfrm>
              <a:off x="218" y="601079"/>
              <a:ext cx="9144000" cy="0"/>
            </a:xfrm>
            <a:prstGeom prst="line">
              <a:avLst/>
            </a:prstGeom>
            <a:effectLst/>
          </p:spPr>
          <p:style>
            <a:lnRef idx="3">
              <a:schemeClr val="accent3"/>
            </a:lnRef>
            <a:fillRef idx="0">
              <a:schemeClr val="accent3"/>
            </a:fillRef>
            <a:effectRef idx="2">
              <a:schemeClr val="accent3"/>
            </a:effectRef>
            <a:fontRef idx="minor">
              <a:schemeClr val="tx1"/>
            </a:fontRef>
          </p:style>
        </p:cxnSp>
      </p:grpSp>
      <mc:AlternateContent xmlns:mc="http://schemas.openxmlformats.org/markup-compatibility/2006" xmlns:a14="http://schemas.microsoft.com/office/drawing/2010/main">
        <mc:Choice Requires="a14">
          <p:sp>
            <p:nvSpPr>
              <p:cNvPr id="5" name="TextBox 4"/>
              <p:cNvSpPr txBox="1"/>
              <p:nvPr/>
            </p:nvSpPr>
            <p:spPr>
              <a:xfrm>
                <a:off x="323528" y="836712"/>
                <a:ext cx="4248472" cy="5906232"/>
              </a:xfrm>
              <a:prstGeom prst="rect">
                <a:avLst/>
              </a:prstGeom>
              <a:noFill/>
            </p:spPr>
            <p:txBody>
              <a:bodyPr wrap="square" rtlCol="0">
                <a:spAutoFit/>
              </a:bodyPr>
              <a:lstStyle/>
              <a:p>
                <a:r>
                  <a:rPr lang="en-GB" sz="1600" dirty="0"/>
                  <a:t>Calculate the following, simplifying/cross-cancelling where possible.</a:t>
                </a:r>
              </a:p>
              <a:p>
                <a14:m>
                  <m:oMath xmlns:m="http://schemas.openxmlformats.org/officeDocument/2006/math">
                    <m:r>
                      <a:rPr lang="en-GB" sz="1600" b="0" i="1" smtClean="0">
                        <a:latin typeface="Cambria Math" panose="02040503050406030204" pitchFamily="18" charset="0"/>
                      </a:rPr>
                      <m:t>4×</m:t>
                    </m:r>
                    <m:f>
                      <m:fPr>
                        <m:ctrlPr>
                          <a:rPr lang="en-GB" sz="1600" b="0" i="1" smtClean="0">
                            <a:latin typeface="Cambria Math" panose="02040503050406030204" pitchFamily="18" charset="0"/>
                          </a:rPr>
                        </m:ctrlPr>
                      </m:fPr>
                      <m:num>
                        <m:r>
                          <a:rPr lang="en-GB" sz="1600" b="0" i="1" smtClean="0">
                            <a:latin typeface="Cambria Math" panose="02040503050406030204" pitchFamily="18" charset="0"/>
                          </a:rPr>
                          <m:t>1</m:t>
                        </m:r>
                      </m:num>
                      <m:den>
                        <m:r>
                          <a:rPr lang="en-GB" sz="1600" b="0" i="1" smtClean="0">
                            <a:latin typeface="Cambria Math" panose="02040503050406030204" pitchFamily="18" charset="0"/>
                          </a:rPr>
                          <m:t>5</m:t>
                        </m:r>
                      </m:den>
                    </m:f>
                    <m:r>
                      <a:rPr lang="en-GB" sz="1600" b="0" i="1" smtClean="0">
                        <a:latin typeface="Cambria Math" panose="02040503050406030204" pitchFamily="18" charset="0"/>
                      </a:rPr>
                      <m:t>=</m:t>
                    </m:r>
                    <m:f>
                      <m:fPr>
                        <m:ctrlPr>
                          <a:rPr lang="en-GB" sz="1600" b="1" i="1" smtClean="0">
                            <a:latin typeface="Cambria Math" panose="02040503050406030204" pitchFamily="18" charset="0"/>
                          </a:rPr>
                        </m:ctrlPr>
                      </m:fPr>
                      <m:num>
                        <m:r>
                          <a:rPr lang="en-GB" sz="1600" b="1" i="1" smtClean="0">
                            <a:latin typeface="Cambria Math" panose="02040503050406030204" pitchFamily="18" charset="0"/>
                          </a:rPr>
                          <m:t>𝟒</m:t>
                        </m:r>
                      </m:num>
                      <m:den>
                        <m:r>
                          <a:rPr lang="en-GB" sz="1600" b="1" i="1" smtClean="0">
                            <a:latin typeface="Cambria Math" panose="02040503050406030204" pitchFamily="18" charset="0"/>
                          </a:rPr>
                          <m:t>𝟓</m:t>
                        </m:r>
                      </m:den>
                    </m:f>
                  </m:oMath>
                </a14:m>
                <a:r>
                  <a:rPr lang="en-GB" sz="1600" dirty="0"/>
                  <a:t>		</a:t>
                </a:r>
                <a14:m>
                  <m:oMath xmlns:m="http://schemas.openxmlformats.org/officeDocument/2006/math">
                    <m:r>
                      <a:rPr lang="en-GB" sz="1600" b="0" i="1" smtClean="0">
                        <a:latin typeface="Cambria Math" panose="02040503050406030204" pitchFamily="18" charset="0"/>
                      </a:rPr>
                      <m:t>1</m:t>
                    </m:r>
                    <m:f>
                      <m:fPr>
                        <m:ctrlPr>
                          <a:rPr lang="en-GB" sz="1600" b="0" i="1" smtClean="0">
                            <a:latin typeface="Cambria Math" panose="02040503050406030204" pitchFamily="18" charset="0"/>
                          </a:rPr>
                        </m:ctrlPr>
                      </m:fPr>
                      <m:num>
                        <m:r>
                          <a:rPr lang="en-GB" sz="1600" b="0" i="1" smtClean="0">
                            <a:latin typeface="Cambria Math" panose="02040503050406030204" pitchFamily="18" charset="0"/>
                          </a:rPr>
                          <m:t>1</m:t>
                        </m:r>
                      </m:num>
                      <m:den>
                        <m:r>
                          <a:rPr lang="en-GB" sz="1600" b="0" i="1" smtClean="0">
                            <a:latin typeface="Cambria Math" panose="02040503050406030204" pitchFamily="18" charset="0"/>
                          </a:rPr>
                          <m:t>3</m:t>
                        </m:r>
                      </m:den>
                    </m:f>
                    <m:r>
                      <a:rPr lang="en-GB" sz="1600" b="0" i="1" smtClean="0">
                        <a:latin typeface="Cambria Math" panose="02040503050406030204" pitchFamily="18" charset="0"/>
                      </a:rPr>
                      <m:t>×4=</m:t>
                    </m:r>
                    <m:f>
                      <m:fPr>
                        <m:ctrlPr>
                          <a:rPr lang="en-GB" sz="1600" b="1" i="1" smtClean="0">
                            <a:latin typeface="Cambria Math" panose="02040503050406030204" pitchFamily="18" charset="0"/>
                          </a:rPr>
                        </m:ctrlPr>
                      </m:fPr>
                      <m:num>
                        <m:r>
                          <a:rPr lang="en-GB" sz="1600" b="1" i="1" smtClean="0">
                            <a:latin typeface="Cambria Math" panose="02040503050406030204" pitchFamily="18" charset="0"/>
                          </a:rPr>
                          <m:t>𝟏𝟔</m:t>
                        </m:r>
                      </m:num>
                      <m:den>
                        <m:r>
                          <a:rPr lang="en-GB" sz="1600" b="1" i="1" smtClean="0">
                            <a:latin typeface="Cambria Math" panose="02040503050406030204" pitchFamily="18" charset="0"/>
                          </a:rPr>
                          <m:t>𝟑</m:t>
                        </m:r>
                      </m:den>
                    </m:f>
                  </m:oMath>
                </a14:m>
                <a:endParaRPr lang="en-GB" sz="1600" b="1" dirty="0"/>
              </a:p>
              <a:p>
                <a14:m>
                  <m:oMath xmlns:m="http://schemas.openxmlformats.org/officeDocument/2006/math">
                    <m:f>
                      <m:fPr>
                        <m:ctrlPr>
                          <a:rPr lang="en-GB" sz="1600" b="0" i="1" smtClean="0">
                            <a:latin typeface="Cambria Math" panose="02040503050406030204" pitchFamily="18" charset="0"/>
                          </a:rPr>
                        </m:ctrlPr>
                      </m:fPr>
                      <m:num>
                        <m:r>
                          <a:rPr lang="en-GB" sz="1600" b="0" i="1" smtClean="0">
                            <a:latin typeface="Cambria Math" panose="02040503050406030204" pitchFamily="18" charset="0"/>
                          </a:rPr>
                          <m:t>25</m:t>
                        </m:r>
                      </m:num>
                      <m:den>
                        <m:r>
                          <a:rPr lang="en-GB" sz="1600" b="0" i="1" smtClean="0">
                            <a:latin typeface="Cambria Math" panose="02040503050406030204" pitchFamily="18" charset="0"/>
                          </a:rPr>
                          <m:t>7</m:t>
                        </m:r>
                      </m:den>
                    </m:f>
                    <m:r>
                      <a:rPr lang="en-GB" sz="1600" b="0" i="1" smtClean="0">
                        <a:latin typeface="Cambria Math" panose="02040503050406030204" pitchFamily="18" charset="0"/>
                      </a:rPr>
                      <m:t>×</m:t>
                    </m:r>
                    <m:f>
                      <m:fPr>
                        <m:ctrlPr>
                          <a:rPr lang="en-GB" sz="1600" b="0" i="1" smtClean="0">
                            <a:latin typeface="Cambria Math" panose="02040503050406030204" pitchFamily="18" charset="0"/>
                          </a:rPr>
                        </m:ctrlPr>
                      </m:fPr>
                      <m:num>
                        <m:r>
                          <a:rPr lang="en-GB" sz="1600" b="0" i="1" smtClean="0">
                            <a:latin typeface="Cambria Math" panose="02040503050406030204" pitchFamily="18" charset="0"/>
                          </a:rPr>
                          <m:t>21</m:t>
                        </m:r>
                      </m:num>
                      <m:den>
                        <m:r>
                          <a:rPr lang="en-GB" sz="1600" b="0" i="1" smtClean="0">
                            <a:latin typeface="Cambria Math" panose="02040503050406030204" pitchFamily="18" charset="0"/>
                          </a:rPr>
                          <m:t>10</m:t>
                        </m:r>
                      </m:den>
                    </m:f>
                    <m:r>
                      <a:rPr lang="en-GB" sz="1600" b="0" i="1" smtClean="0">
                        <a:latin typeface="Cambria Math" panose="02040503050406030204" pitchFamily="18" charset="0"/>
                      </a:rPr>
                      <m:t>=</m:t>
                    </m:r>
                    <m:f>
                      <m:fPr>
                        <m:ctrlPr>
                          <a:rPr lang="en-GB" sz="1600" b="1" i="1" smtClean="0">
                            <a:latin typeface="Cambria Math" panose="02040503050406030204" pitchFamily="18" charset="0"/>
                          </a:rPr>
                        </m:ctrlPr>
                      </m:fPr>
                      <m:num>
                        <m:r>
                          <a:rPr lang="en-GB" sz="1600" b="1" i="1" smtClean="0">
                            <a:latin typeface="Cambria Math" panose="02040503050406030204" pitchFamily="18" charset="0"/>
                          </a:rPr>
                          <m:t>𝟏𝟓</m:t>
                        </m:r>
                      </m:num>
                      <m:den>
                        <m:r>
                          <a:rPr lang="en-GB" sz="1600" b="1" i="1" smtClean="0">
                            <a:latin typeface="Cambria Math" panose="02040503050406030204" pitchFamily="18" charset="0"/>
                          </a:rPr>
                          <m:t>𝟐</m:t>
                        </m:r>
                      </m:den>
                    </m:f>
                  </m:oMath>
                </a14:m>
                <a:r>
                  <a:rPr lang="en-GB" sz="1600" dirty="0"/>
                  <a:t>	</a:t>
                </a:r>
                <a14:m>
                  <m:oMath xmlns:m="http://schemas.openxmlformats.org/officeDocument/2006/math">
                    <m:f>
                      <m:fPr>
                        <m:ctrlPr>
                          <a:rPr lang="en-GB" sz="1600" b="0" i="1" smtClean="0">
                            <a:latin typeface="Cambria Math" panose="02040503050406030204" pitchFamily="18" charset="0"/>
                          </a:rPr>
                        </m:ctrlPr>
                      </m:fPr>
                      <m:num>
                        <m:r>
                          <a:rPr lang="en-GB" sz="1600" b="0" i="1" smtClean="0">
                            <a:latin typeface="Cambria Math" panose="02040503050406030204" pitchFamily="18" charset="0"/>
                          </a:rPr>
                          <m:t>18</m:t>
                        </m:r>
                      </m:num>
                      <m:den>
                        <m:r>
                          <a:rPr lang="en-GB" sz="1600" b="0" i="1" smtClean="0">
                            <a:latin typeface="Cambria Math" panose="02040503050406030204" pitchFamily="18" charset="0"/>
                          </a:rPr>
                          <m:t>55</m:t>
                        </m:r>
                      </m:den>
                    </m:f>
                    <m:r>
                      <a:rPr lang="en-GB" sz="1600" b="0" i="1" smtClean="0">
                        <a:latin typeface="Cambria Math" panose="02040503050406030204" pitchFamily="18" charset="0"/>
                      </a:rPr>
                      <m:t>×</m:t>
                    </m:r>
                    <m:f>
                      <m:fPr>
                        <m:ctrlPr>
                          <a:rPr lang="en-GB" sz="1600" b="0" i="1" smtClean="0">
                            <a:latin typeface="Cambria Math" panose="02040503050406030204" pitchFamily="18" charset="0"/>
                          </a:rPr>
                        </m:ctrlPr>
                      </m:fPr>
                      <m:num>
                        <m:r>
                          <a:rPr lang="en-GB" sz="1600" b="0" i="1" smtClean="0">
                            <a:latin typeface="Cambria Math" panose="02040503050406030204" pitchFamily="18" charset="0"/>
                          </a:rPr>
                          <m:t>11</m:t>
                        </m:r>
                      </m:num>
                      <m:den>
                        <m:r>
                          <a:rPr lang="en-GB" sz="1600" b="0" i="1" smtClean="0">
                            <a:latin typeface="Cambria Math" panose="02040503050406030204" pitchFamily="18" charset="0"/>
                          </a:rPr>
                          <m:t>24</m:t>
                        </m:r>
                      </m:den>
                    </m:f>
                    <m:r>
                      <a:rPr lang="en-GB" sz="1600" b="1" i="1" smtClean="0">
                        <a:latin typeface="Cambria Math" panose="02040503050406030204" pitchFamily="18" charset="0"/>
                      </a:rPr>
                      <m:t>=</m:t>
                    </m:r>
                    <m:f>
                      <m:fPr>
                        <m:ctrlPr>
                          <a:rPr lang="en-GB" sz="1600" b="1" i="1" smtClean="0">
                            <a:latin typeface="Cambria Math" panose="02040503050406030204" pitchFamily="18" charset="0"/>
                          </a:rPr>
                        </m:ctrlPr>
                      </m:fPr>
                      <m:num>
                        <m:r>
                          <a:rPr lang="en-GB" sz="1600" b="1" i="1" smtClean="0">
                            <a:latin typeface="Cambria Math" panose="02040503050406030204" pitchFamily="18" charset="0"/>
                          </a:rPr>
                          <m:t>𝟑</m:t>
                        </m:r>
                      </m:num>
                      <m:den>
                        <m:r>
                          <a:rPr lang="en-GB" sz="1600" b="1" i="1" smtClean="0">
                            <a:latin typeface="Cambria Math" panose="02040503050406030204" pitchFamily="18" charset="0"/>
                          </a:rPr>
                          <m:t>𝟐𝟎</m:t>
                        </m:r>
                      </m:den>
                    </m:f>
                  </m:oMath>
                </a14:m>
                <a:endParaRPr lang="en-GB" sz="1600" b="1" dirty="0"/>
              </a:p>
              <a:p>
                <a14:m>
                  <m:oMath xmlns:m="http://schemas.openxmlformats.org/officeDocument/2006/math">
                    <m:r>
                      <a:rPr lang="en-GB" sz="1600" b="0" i="1" smtClean="0">
                        <a:latin typeface="Cambria Math" panose="02040503050406030204" pitchFamily="18" charset="0"/>
                      </a:rPr>
                      <m:t>1</m:t>
                    </m:r>
                    <m:f>
                      <m:fPr>
                        <m:ctrlPr>
                          <a:rPr lang="en-GB" sz="1600" b="0" i="1" smtClean="0">
                            <a:latin typeface="Cambria Math" panose="02040503050406030204" pitchFamily="18" charset="0"/>
                          </a:rPr>
                        </m:ctrlPr>
                      </m:fPr>
                      <m:num>
                        <m:r>
                          <a:rPr lang="en-GB" sz="1600" b="0" i="1" smtClean="0">
                            <a:latin typeface="Cambria Math" panose="02040503050406030204" pitchFamily="18" charset="0"/>
                          </a:rPr>
                          <m:t>1</m:t>
                        </m:r>
                      </m:num>
                      <m:den>
                        <m:r>
                          <a:rPr lang="en-GB" sz="1600" b="0" i="1" smtClean="0">
                            <a:latin typeface="Cambria Math" panose="02040503050406030204" pitchFamily="18" charset="0"/>
                          </a:rPr>
                          <m:t>2</m:t>
                        </m:r>
                      </m:den>
                    </m:f>
                    <m:r>
                      <a:rPr lang="en-GB" sz="1600" b="0" i="1" smtClean="0">
                        <a:latin typeface="Cambria Math" panose="02040503050406030204" pitchFamily="18" charset="0"/>
                      </a:rPr>
                      <m:t>×1</m:t>
                    </m:r>
                    <m:f>
                      <m:fPr>
                        <m:ctrlPr>
                          <a:rPr lang="en-GB" sz="1600" b="0" i="1" smtClean="0">
                            <a:latin typeface="Cambria Math" panose="02040503050406030204" pitchFamily="18" charset="0"/>
                          </a:rPr>
                        </m:ctrlPr>
                      </m:fPr>
                      <m:num>
                        <m:r>
                          <a:rPr lang="en-GB" sz="1600" b="0" i="1" smtClean="0">
                            <a:latin typeface="Cambria Math" panose="02040503050406030204" pitchFamily="18" charset="0"/>
                          </a:rPr>
                          <m:t>1</m:t>
                        </m:r>
                      </m:num>
                      <m:den>
                        <m:r>
                          <a:rPr lang="en-GB" sz="1600" b="0" i="1" smtClean="0">
                            <a:latin typeface="Cambria Math" panose="02040503050406030204" pitchFamily="18" charset="0"/>
                          </a:rPr>
                          <m:t>3</m:t>
                        </m:r>
                      </m:den>
                    </m:f>
                    <m:r>
                      <a:rPr lang="en-GB" sz="1600" b="0" i="1" smtClean="0">
                        <a:latin typeface="Cambria Math" panose="02040503050406030204" pitchFamily="18" charset="0"/>
                      </a:rPr>
                      <m:t>=</m:t>
                    </m:r>
                    <m:r>
                      <a:rPr lang="en-GB" sz="1600" b="1" i="1" smtClean="0">
                        <a:latin typeface="Cambria Math" panose="02040503050406030204" pitchFamily="18" charset="0"/>
                      </a:rPr>
                      <m:t>𝟐</m:t>
                    </m:r>
                  </m:oMath>
                </a14:m>
                <a:r>
                  <a:rPr lang="en-GB" sz="1600" dirty="0"/>
                  <a:t>	</a:t>
                </a:r>
                <a14:m>
                  <m:oMath xmlns:m="http://schemas.openxmlformats.org/officeDocument/2006/math">
                    <m:f>
                      <m:fPr>
                        <m:ctrlPr>
                          <a:rPr lang="en-GB" sz="1600" b="0" i="1" smtClean="0">
                            <a:latin typeface="Cambria Math" panose="02040503050406030204" pitchFamily="18" charset="0"/>
                          </a:rPr>
                        </m:ctrlPr>
                      </m:fPr>
                      <m:num>
                        <m:r>
                          <a:rPr lang="en-GB" sz="1600" b="0" i="1" smtClean="0">
                            <a:latin typeface="Cambria Math" panose="02040503050406030204" pitchFamily="18" charset="0"/>
                          </a:rPr>
                          <m:t>12</m:t>
                        </m:r>
                      </m:num>
                      <m:den>
                        <m:r>
                          <a:rPr lang="en-GB" sz="1600" b="0" i="1" smtClean="0">
                            <a:latin typeface="Cambria Math" panose="02040503050406030204" pitchFamily="18" charset="0"/>
                          </a:rPr>
                          <m:t>13</m:t>
                        </m:r>
                      </m:den>
                    </m:f>
                    <m:r>
                      <a:rPr lang="en-GB" sz="1600" b="0" i="1" smtClean="0">
                        <a:latin typeface="Cambria Math" panose="02040503050406030204" pitchFamily="18" charset="0"/>
                      </a:rPr>
                      <m:t>×</m:t>
                    </m:r>
                    <m:f>
                      <m:fPr>
                        <m:ctrlPr>
                          <a:rPr lang="en-GB" sz="1600" b="0" i="1" smtClean="0">
                            <a:latin typeface="Cambria Math" panose="02040503050406030204" pitchFamily="18" charset="0"/>
                          </a:rPr>
                        </m:ctrlPr>
                      </m:fPr>
                      <m:num>
                        <m:r>
                          <a:rPr lang="en-GB" sz="1600" b="0" i="1" smtClean="0">
                            <a:latin typeface="Cambria Math" panose="02040503050406030204" pitchFamily="18" charset="0"/>
                          </a:rPr>
                          <m:t>39</m:t>
                        </m:r>
                      </m:num>
                      <m:den>
                        <m:r>
                          <a:rPr lang="en-GB" sz="1600" b="0" i="1" smtClean="0">
                            <a:latin typeface="Cambria Math" panose="02040503050406030204" pitchFamily="18" charset="0"/>
                          </a:rPr>
                          <m:t>8</m:t>
                        </m:r>
                      </m:den>
                    </m:f>
                    <m:r>
                      <a:rPr lang="en-GB" sz="1600" b="1" i="1" smtClean="0">
                        <a:latin typeface="Cambria Math" panose="02040503050406030204" pitchFamily="18" charset="0"/>
                      </a:rPr>
                      <m:t>=</m:t>
                    </m:r>
                    <m:f>
                      <m:fPr>
                        <m:ctrlPr>
                          <a:rPr lang="en-GB" sz="1600" b="1" i="1" smtClean="0">
                            <a:latin typeface="Cambria Math" panose="02040503050406030204" pitchFamily="18" charset="0"/>
                          </a:rPr>
                        </m:ctrlPr>
                      </m:fPr>
                      <m:num>
                        <m:r>
                          <a:rPr lang="en-GB" sz="1600" b="1" i="1" smtClean="0">
                            <a:latin typeface="Cambria Math" panose="02040503050406030204" pitchFamily="18" charset="0"/>
                          </a:rPr>
                          <m:t>𝟗</m:t>
                        </m:r>
                      </m:num>
                      <m:den>
                        <m:r>
                          <a:rPr lang="en-GB" sz="1600" b="1" i="1" smtClean="0">
                            <a:latin typeface="Cambria Math" panose="02040503050406030204" pitchFamily="18" charset="0"/>
                          </a:rPr>
                          <m:t>𝟐</m:t>
                        </m:r>
                      </m:den>
                    </m:f>
                  </m:oMath>
                </a14:m>
                <a:endParaRPr lang="en-GB" sz="1600" b="1" dirty="0"/>
              </a:p>
              <a:p>
                <a14:m>
                  <m:oMath xmlns:m="http://schemas.openxmlformats.org/officeDocument/2006/math">
                    <m:r>
                      <a:rPr lang="en-GB" sz="1600" b="0" i="1" smtClean="0">
                        <a:latin typeface="Cambria Math" panose="02040503050406030204" pitchFamily="18" charset="0"/>
                      </a:rPr>
                      <m:t>4</m:t>
                    </m:r>
                    <m:f>
                      <m:fPr>
                        <m:ctrlPr>
                          <a:rPr lang="en-GB" sz="1600" b="0" i="1" smtClean="0">
                            <a:latin typeface="Cambria Math" panose="02040503050406030204" pitchFamily="18" charset="0"/>
                          </a:rPr>
                        </m:ctrlPr>
                      </m:fPr>
                      <m:num>
                        <m:r>
                          <a:rPr lang="en-GB" sz="1600" b="0" i="1" smtClean="0">
                            <a:latin typeface="Cambria Math" panose="02040503050406030204" pitchFamily="18" charset="0"/>
                          </a:rPr>
                          <m:t>1</m:t>
                        </m:r>
                      </m:num>
                      <m:den>
                        <m:r>
                          <a:rPr lang="en-GB" sz="1600" b="0" i="1" smtClean="0">
                            <a:latin typeface="Cambria Math" panose="02040503050406030204" pitchFamily="18" charset="0"/>
                          </a:rPr>
                          <m:t>2</m:t>
                        </m:r>
                      </m:den>
                    </m:f>
                    <m:r>
                      <a:rPr lang="en-GB" sz="1600" b="0" i="1" smtClean="0">
                        <a:latin typeface="Cambria Math" panose="02040503050406030204" pitchFamily="18" charset="0"/>
                      </a:rPr>
                      <m:t>×</m:t>
                    </m:r>
                    <m:f>
                      <m:fPr>
                        <m:ctrlPr>
                          <a:rPr lang="en-GB" sz="1600" b="0" i="1" smtClean="0">
                            <a:latin typeface="Cambria Math" panose="02040503050406030204" pitchFamily="18" charset="0"/>
                          </a:rPr>
                        </m:ctrlPr>
                      </m:fPr>
                      <m:num>
                        <m:r>
                          <a:rPr lang="en-GB" sz="1600" b="0" i="1" smtClean="0">
                            <a:latin typeface="Cambria Math" panose="02040503050406030204" pitchFamily="18" charset="0"/>
                          </a:rPr>
                          <m:t>8</m:t>
                        </m:r>
                      </m:num>
                      <m:den>
                        <m:r>
                          <a:rPr lang="en-GB" sz="1600" b="0" i="1" smtClean="0">
                            <a:latin typeface="Cambria Math" panose="02040503050406030204" pitchFamily="18" charset="0"/>
                          </a:rPr>
                          <m:t>3</m:t>
                        </m:r>
                      </m:den>
                    </m:f>
                    <m:r>
                      <a:rPr lang="en-GB" sz="1600" b="0" i="1" smtClean="0">
                        <a:latin typeface="Cambria Math" panose="02040503050406030204" pitchFamily="18" charset="0"/>
                      </a:rPr>
                      <m:t>=</m:t>
                    </m:r>
                    <m:r>
                      <a:rPr lang="en-GB" sz="1600" b="1" i="1" smtClean="0">
                        <a:latin typeface="Cambria Math" panose="02040503050406030204" pitchFamily="18" charset="0"/>
                      </a:rPr>
                      <m:t>𝟏𝟐</m:t>
                    </m:r>
                  </m:oMath>
                </a14:m>
                <a:r>
                  <a:rPr lang="en-GB" sz="1600" dirty="0"/>
                  <a:t>	</a:t>
                </a:r>
                <a14:m>
                  <m:oMath xmlns:m="http://schemas.openxmlformats.org/officeDocument/2006/math">
                    <m:r>
                      <a:rPr lang="en-GB" sz="1600" b="0" i="1" smtClean="0">
                        <a:latin typeface="Cambria Math" panose="02040503050406030204" pitchFamily="18" charset="0"/>
                      </a:rPr>
                      <m:t>8</m:t>
                    </m:r>
                    <m:f>
                      <m:fPr>
                        <m:ctrlPr>
                          <a:rPr lang="en-GB" sz="1600" b="0" i="1" smtClean="0">
                            <a:latin typeface="Cambria Math" panose="02040503050406030204" pitchFamily="18" charset="0"/>
                          </a:rPr>
                        </m:ctrlPr>
                      </m:fPr>
                      <m:num>
                        <m:r>
                          <a:rPr lang="en-GB" sz="1600" b="0" i="1" smtClean="0">
                            <a:latin typeface="Cambria Math" panose="02040503050406030204" pitchFamily="18" charset="0"/>
                          </a:rPr>
                          <m:t>2</m:t>
                        </m:r>
                      </m:num>
                      <m:den>
                        <m:r>
                          <a:rPr lang="en-GB" sz="1600" b="0" i="1" smtClean="0">
                            <a:latin typeface="Cambria Math" panose="02040503050406030204" pitchFamily="18" charset="0"/>
                          </a:rPr>
                          <m:t>3</m:t>
                        </m:r>
                      </m:den>
                    </m:f>
                    <m:r>
                      <a:rPr lang="en-GB" sz="1600" b="0" i="1" smtClean="0">
                        <a:latin typeface="Cambria Math" panose="02040503050406030204" pitchFamily="18" charset="0"/>
                      </a:rPr>
                      <m:t>×1</m:t>
                    </m:r>
                    <m:f>
                      <m:fPr>
                        <m:ctrlPr>
                          <a:rPr lang="en-GB" sz="1600" b="0" i="1" smtClean="0">
                            <a:latin typeface="Cambria Math" panose="02040503050406030204" pitchFamily="18" charset="0"/>
                          </a:rPr>
                        </m:ctrlPr>
                      </m:fPr>
                      <m:num>
                        <m:r>
                          <a:rPr lang="en-GB" sz="1600" b="0" i="1" smtClean="0">
                            <a:latin typeface="Cambria Math" panose="02040503050406030204" pitchFamily="18" charset="0"/>
                          </a:rPr>
                          <m:t>3</m:t>
                        </m:r>
                      </m:num>
                      <m:den>
                        <m:r>
                          <a:rPr lang="en-GB" sz="1600" b="0" i="1" smtClean="0">
                            <a:latin typeface="Cambria Math" panose="02040503050406030204" pitchFamily="18" charset="0"/>
                          </a:rPr>
                          <m:t>4</m:t>
                        </m:r>
                      </m:den>
                    </m:f>
                    <m:r>
                      <a:rPr lang="en-GB" sz="1600" b="0" i="1" smtClean="0">
                        <a:latin typeface="Cambria Math" panose="02040503050406030204" pitchFamily="18" charset="0"/>
                      </a:rPr>
                      <m:t>=</m:t>
                    </m:r>
                    <m:f>
                      <m:fPr>
                        <m:ctrlPr>
                          <a:rPr lang="en-GB" sz="1600" b="1" i="1" smtClean="0">
                            <a:latin typeface="Cambria Math" panose="02040503050406030204" pitchFamily="18" charset="0"/>
                          </a:rPr>
                        </m:ctrlPr>
                      </m:fPr>
                      <m:num>
                        <m:r>
                          <a:rPr lang="en-GB" sz="1600" b="1" i="1" smtClean="0">
                            <a:latin typeface="Cambria Math" panose="02040503050406030204" pitchFamily="18" charset="0"/>
                          </a:rPr>
                          <m:t>𝟗𝟏</m:t>
                        </m:r>
                      </m:num>
                      <m:den>
                        <m:r>
                          <a:rPr lang="en-GB" sz="1600" b="1" i="1" smtClean="0">
                            <a:latin typeface="Cambria Math" panose="02040503050406030204" pitchFamily="18" charset="0"/>
                          </a:rPr>
                          <m:t>𝟔</m:t>
                        </m:r>
                      </m:den>
                    </m:f>
                  </m:oMath>
                </a14:m>
                <a:endParaRPr lang="en-GB" sz="1600" b="1" dirty="0"/>
              </a:p>
              <a:p>
                <a:endParaRPr lang="en-GB" sz="1600" dirty="0"/>
              </a:p>
              <a:p>
                <a:pPr lvl="0"/>
                <a:r>
                  <a:rPr lang="en-GB" sz="1600" dirty="0"/>
                  <a:t>[JMC 2010 Q6] Which of the following has the largest value?</a:t>
                </a:r>
                <a:br>
                  <a:rPr lang="en-GB" sz="1600" dirty="0"/>
                </a:br>
                <a:r>
                  <a:rPr lang="en-GB" sz="1600" dirty="0"/>
                  <a:t>A </a:t>
                </a:r>
                <a14:m>
                  <m:oMath xmlns:m="http://schemas.openxmlformats.org/officeDocument/2006/math">
                    <m:r>
                      <a:rPr lang="en-GB" sz="1600" i="1">
                        <a:latin typeface="Cambria Math" panose="02040503050406030204" pitchFamily="18" charset="0"/>
                      </a:rPr>
                      <m:t>6÷</m:t>
                    </m:r>
                    <m:f>
                      <m:fPr>
                        <m:ctrlPr>
                          <a:rPr lang="en-GB" sz="1600" i="1">
                            <a:latin typeface="Cambria Math" panose="02040503050406030204" pitchFamily="18" charset="0"/>
                          </a:rPr>
                        </m:ctrlPr>
                      </m:fPr>
                      <m:num>
                        <m:r>
                          <a:rPr lang="en-GB" sz="1600" i="1">
                            <a:latin typeface="Cambria Math" panose="02040503050406030204" pitchFamily="18" charset="0"/>
                          </a:rPr>
                          <m:t>1</m:t>
                        </m:r>
                      </m:num>
                      <m:den>
                        <m:r>
                          <a:rPr lang="en-GB" sz="1600" i="1">
                            <a:latin typeface="Cambria Math" panose="02040503050406030204" pitchFamily="18" charset="0"/>
                          </a:rPr>
                          <m:t>2</m:t>
                        </m:r>
                      </m:den>
                    </m:f>
                  </m:oMath>
                </a14:m>
                <a:r>
                  <a:rPr lang="en-GB" sz="1600" dirty="0"/>
                  <a:t>    B  </a:t>
                </a:r>
                <a14:m>
                  <m:oMath xmlns:m="http://schemas.openxmlformats.org/officeDocument/2006/math">
                    <m:r>
                      <a:rPr lang="en-GB" sz="1600" i="1">
                        <a:latin typeface="Cambria Math" panose="02040503050406030204" pitchFamily="18" charset="0"/>
                      </a:rPr>
                      <m:t>5÷</m:t>
                    </m:r>
                    <m:f>
                      <m:fPr>
                        <m:ctrlPr>
                          <a:rPr lang="en-GB" sz="1600" i="1">
                            <a:latin typeface="Cambria Math" panose="02040503050406030204" pitchFamily="18" charset="0"/>
                          </a:rPr>
                        </m:ctrlPr>
                      </m:fPr>
                      <m:num>
                        <m:r>
                          <a:rPr lang="en-GB" sz="1600" i="1">
                            <a:latin typeface="Cambria Math" panose="02040503050406030204" pitchFamily="18" charset="0"/>
                          </a:rPr>
                          <m:t>1</m:t>
                        </m:r>
                      </m:num>
                      <m:den>
                        <m:r>
                          <a:rPr lang="en-GB" sz="1600" i="1">
                            <a:latin typeface="Cambria Math" panose="02040503050406030204" pitchFamily="18" charset="0"/>
                          </a:rPr>
                          <m:t>3</m:t>
                        </m:r>
                      </m:den>
                    </m:f>
                  </m:oMath>
                </a14:m>
                <a:r>
                  <a:rPr lang="en-GB" sz="1600" dirty="0"/>
                  <a:t>     C </a:t>
                </a:r>
                <a14:m>
                  <m:oMath xmlns:m="http://schemas.openxmlformats.org/officeDocument/2006/math">
                    <m:r>
                      <a:rPr lang="en-GB" sz="1600" i="1">
                        <a:latin typeface="Cambria Math" panose="02040503050406030204" pitchFamily="18" charset="0"/>
                      </a:rPr>
                      <m:t>4÷</m:t>
                    </m:r>
                    <m:f>
                      <m:fPr>
                        <m:ctrlPr>
                          <a:rPr lang="en-GB" sz="1600" i="1">
                            <a:latin typeface="Cambria Math" panose="02040503050406030204" pitchFamily="18" charset="0"/>
                          </a:rPr>
                        </m:ctrlPr>
                      </m:fPr>
                      <m:num>
                        <m:r>
                          <a:rPr lang="en-GB" sz="1600" i="1">
                            <a:latin typeface="Cambria Math" panose="02040503050406030204" pitchFamily="18" charset="0"/>
                          </a:rPr>
                          <m:t>1</m:t>
                        </m:r>
                      </m:num>
                      <m:den>
                        <m:r>
                          <a:rPr lang="en-GB" sz="1600" i="1">
                            <a:latin typeface="Cambria Math" panose="02040503050406030204" pitchFamily="18" charset="0"/>
                          </a:rPr>
                          <m:t>4</m:t>
                        </m:r>
                      </m:den>
                    </m:f>
                  </m:oMath>
                </a14:m>
                <a:r>
                  <a:rPr lang="en-GB" sz="1600" dirty="0"/>
                  <a:t>     D  </a:t>
                </a:r>
                <a14:m>
                  <m:oMath xmlns:m="http://schemas.openxmlformats.org/officeDocument/2006/math">
                    <m:r>
                      <a:rPr lang="en-GB" sz="1600" i="1">
                        <a:latin typeface="Cambria Math" panose="02040503050406030204" pitchFamily="18" charset="0"/>
                      </a:rPr>
                      <m:t>3÷</m:t>
                    </m:r>
                    <m:f>
                      <m:fPr>
                        <m:ctrlPr>
                          <a:rPr lang="en-GB" sz="1600" i="1">
                            <a:latin typeface="Cambria Math" panose="02040503050406030204" pitchFamily="18" charset="0"/>
                          </a:rPr>
                        </m:ctrlPr>
                      </m:fPr>
                      <m:num>
                        <m:r>
                          <a:rPr lang="en-GB" sz="1600" i="1">
                            <a:latin typeface="Cambria Math" panose="02040503050406030204" pitchFamily="18" charset="0"/>
                          </a:rPr>
                          <m:t>1</m:t>
                        </m:r>
                      </m:num>
                      <m:den>
                        <m:r>
                          <a:rPr lang="en-GB" sz="1600" i="1">
                            <a:latin typeface="Cambria Math" panose="02040503050406030204" pitchFamily="18" charset="0"/>
                          </a:rPr>
                          <m:t>5</m:t>
                        </m:r>
                      </m:den>
                    </m:f>
                  </m:oMath>
                </a14:m>
                <a:r>
                  <a:rPr lang="en-GB" sz="1600" dirty="0"/>
                  <a:t>    E   </a:t>
                </a:r>
                <a14:m>
                  <m:oMath xmlns:m="http://schemas.openxmlformats.org/officeDocument/2006/math">
                    <m:r>
                      <a:rPr lang="en-GB" sz="1600" i="1">
                        <a:latin typeface="Cambria Math" panose="02040503050406030204" pitchFamily="18" charset="0"/>
                      </a:rPr>
                      <m:t>2÷</m:t>
                    </m:r>
                    <m:f>
                      <m:fPr>
                        <m:ctrlPr>
                          <a:rPr lang="en-GB" sz="1600" i="1">
                            <a:latin typeface="Cambria Math" panose="02040503050406030204" pitchFamily="18" charset="0"/>
                          </a:rPr>
                        </m:ctrlPr>
                      </m:fPr>
                      <m:num>
                        <m:r>
                          <a:rPr lang="en-GB" sz="1600" i="1">
                            <a:latin typeface="Cambria Math" panose="02040503050406030204" pitchFamily="18" charset="0"/>
                          </a:rPr>
                          <m:t>1</m:t>
                        </m:r>
                      </m:num>
                      <m:den>
                        <m:r>
                          <a:rPr lang="en-GB" sz="1600" i="1">
                            <a:latin typeface="Cambria Math" panose="02040503050406030204" pitchFamily="18" charset="0"/>
                          </a:rPr>
                          <m:t>6</m:t>
                        </m:r>
                      </m:den>
                    </m:f>
                  </m:oMath>
                </a14:m>
                <a:br>
                  <a:rPr lang="en-GB" sz="1600" dirty="0"/>
                </a:br>
                <a:r>
                  <a:rPr lang="en-GB" sz="1600" b="1" dirty="0"/>
                  <a:t>Solution: C</a:t>
                </a:r>
              </a:p>
              <a:p>
                <a:pPr lvl="0"/>
                <a:endParaRPr lang="en-GB" sz="1600" dirty="0"/>
              </a:p>
              <a:p>
                <a:pPr lvl="0"/>
                <a:r>
                  <a:rPr lang="en-GB" sz="1600" dirty="0"/>
                  <a:t>Calculate the following:</a:t>
                </a:r>
              </a:p>
              <a:p>
                <a:pPr lvl="0"/>
                <a14:m>
                  <m:oMath xmlns:m="http://schemas.openxmlformats.org/officeDocument/2006/math">
                    <m:r>
                      <a:rPr lang="en-GB" sz="1600" b="0" i="1" smtClean="0">
                        <a:latin typeface="Cambria Math" panose="02040503050406030204" pitchFamily="18" charset="0"/>
                      </a:rPr>
                      <m:t>1÷</m:t>
                    </m:r>
                    <m:f>
                      <m:fPr>
                        <m:ctrlPr>
                          <a:rPr lang="en-GB" sz="1600" b="0" i="1" smtClean="0">
                            <a:latin typeface="Cambria Math" panose="02040503050406030204" pitchFamily="18" charset="0"/>
                          </a:rPr>
                        </m:ctrlPr>
                      </m:fPr>
                      <m:num>
                        <m:r>
                          <a:rPr lang="en-GB" sz="1600" b="0" i="1" smtClean="0">
                            <a:latin typeface="Cambria Math" panose="02040503050406030204" pitchFamily="18" charset="0"/>
                          </a:rPr>
                          <m:t>3</m:t>
                        </m:r>
                      </m:num>
                      <m:den>
                        <m:r>
                          <a:rPr lang="en-GB" sz="1600" b="0" i="1" smtClean="0">
                            <a:latin typeface="Cambria Math" panose="02040503050406030204" pitchFamily="18" charset="0"/>
                          </a:rPr>
                          <m:t>4</m:t>
                        </m:r>
                      </m:den>
                    </m:f>
                    <m:r>
                      <a:rPr lang="en-GB" sz="1600" b="0" i="1" smtClean="0">
                        <a:latin typeface="Cambria Math" panose="02040503050406030204" pitchFamily="18" charset="0"/>
                      </a:rPr>
                      <m:t>=</m:t>
                    </m:r>
                    <m:f>
                      <m:fPr>
                        <m:ctrlPr>
                          <a:rPr lang="en-GB" sz="1600" b="1" i="1" smtClean="0">
                            <a:latin typeface="Cambria Math" panose="02040503050406030204" pitchFamily="18" charset="0"/>
                          </a:rPr>
                        </m:ctrlPr>
                      </m:fPr>
                      <m:num>
                        <m:r>
                          <a:rPr lang="en-GB" sz="1600" b="1" i="1" smtClean="0">
                            <a:latin typeface="Cambria Math" panose="02040503050406030204" pitchFamily="18" charset="0"/>
                          </a:rPr>
                          <m:t>𝟒</m:t>
                        </m:r>
                      </m:num>
                      <m:den>
                        <m:r>
                          <a:rPr lang="en-GB" sz="1600" b="1" i="1" smtClean="0">
                            <a:latin typeface="Cambria Math" panose="02040503050406030204" pitchFamily="18" charset="0"/>
                          </a:rPr>
                          <m:t>𝟑</m:t>
                        </m:r>
                      </m:den>
                    </m:f>
                  </m:oMath>
                </a14:m>
                <a:r>
                  <a:rPr lang="en-GB" sz="1600" dirty="0"/>
                  <a:t>		</a:t>
                </a:r>
                <a14:m>
                  <m:oMath xmlns:m="http://schemas.openxmlformats.org/officeDocument/2006/math">
                    <m:f>
                      <m:fPr>
                        <m:ctrlPr>
                          <a:rPr lang="en-GB" sz="1600" b="0" i="1" smtClean="0">
                            <a:latin typeface="Cambria Math" panose="02040503050406030204" pitchFamily="18" charset="0"/>
                          </a:rPr>
                        </m:ctrlPr>
                      </m:fPr>
                      <m:num>
                        <m:r>
                          <a:rPr lang="en-GB" sz="1600" b="0" i="1" smtClean="0">
                            <a:latin typeface="Cambria Math" panose="02040503050406030204" pitchFamily="18" charset="0"/>
                          </a:rPr>
                          <m:t>4</m:t>
                        </m:r>
                      </m:num>
                      <m:den>
                        <m:r>
                          <a:rPr lang="en-GB" sz="1600" b="0" i="1" smtClean="0">
                            <a:latin typeface="Cambria Math" panose="02040503050406030204" pitchFamily="18" charset="0"/>
                          </a:rPr>
                          <m:t>7</m:t>
                        </m:r>
                      </m:den>
                    </m:f>
                    <m:r>
                      <a:rPr lang="en-GB" sz="1600" b="0" i="1" smtClean="0">
                        <a:latin typeface="Cambria Math" panose="02040503050406030204" pitchFamily="18" charset="0"/>
                      </a:rPr>
                      <m:t>÷</m:t>
                    </m:r>
                    <m:f>
                      <m:fPr>
                        <m:ctrlPr>
                          <a:rPr lang="en-GB" sz="1600" b="0" i="1" smtClean="0">
                            <a:latin typeface="Cambria Math" panose="02040503050406030204" pitchFamily="18" charset="0"/>
                          </a:rPr>
                        </m:ctrlPr>
                      </m:fPr>
                      <m:num>
                        <m:r>
                          <a:rPr lang="en-GB" sz="1600" b="0" i="1" smtClean="0">
                            <a:latin typeface="Cambria Math" panose="02040503050406030204" pitchFamily="18" charset="0"/>
                          </a:rPr>
                          <m:t>6</m:t>
                        </m:r>
                      </m:num>
                      <m:den>
                        <m:r>
                          <a:rPr lang="en-GB" sz="1600" b="0" i="1" smtClean="0">
                            <a:latin typeface="Cambria Math" panose="02040503050406030204" pitchFamily="18" charset="0"/>
                          </a:rPr>
                          <m:t>11</m:t>
                        </m:r>
                      </m:den>
                    </m:f>
                    <m:r>
                      <a:rPr lang="en-GB" sz="1600" b="0" i="1" smtClean="0">
                        <a:latin typeface="Cambria Math" panose="02040503050406030204" pitchFamily="18" charset="0"/>
                      </a:rPr>
                      <m:t>=</m:t>
                    </m:r>
                    <m:f>
                      <m:fPr>
                        <m:ctrlPr>
                          <a:rPr lang="en-GB" sz="1600" b="1" i="1" smtClean="0">
                            <a:latin typeface="Cambria Math" panose="02040503050406030204" pitchFamily="18" charset="0"/>
                          </a:rPr>
                        </m:ctrlPr>
                      </m:fPr>
                      <m:num>
                        <m:r>
                          <a:rPr lang="en-GB" sz="1600" b="1" i="1" smtClean="0">
                            <a:latin typeface="Cambria Math" panose="02040503050406030204" pitchFamily="18" charset="0"/>
                          </a:rPr>
                          <m:t>𝟐𝟐</m:t>
                        </m:r>
                      </m:num>
                      <m:den>
                        <m:r>
                          <a:rPr lang="en-GB" sz="1600" b="1" i="1" smtClean="0">
                            <a:latin typeface="Cambria Math" panose="02040503050406030204" pitchFamily="18" charset="0"/>
                          </a:rPr>
                          <m:t>𝟐𝟏</m:t>
                        </m:r>
                      </m:den>
                    </m:f>
                  </m:oMath>
                </a14:m>
                <a:endParaRPr lang="en-GB" sz="1600" b="1" dirty="0"/>
              </a:p>
              <a:p>
                <a:pPr lvl="0"/>
                <a14:m>
                  <m:oMath xmlns:m="http://schemas.openxmlformats.org/officeDocument/2006/math">
                    <m:r>
                      <a:rPr lang="en-GB" sz="1600" b="0" i="1" smtClean="0">
                        <a:latin typeface="Cambria Math" panose="02040503050406030204" pitchFamily="18" charset="0"/>
                      </a:rPr>
                      <m:t>1</m:t>
                    </m:r>
                    <m:f>
                      <m:fPr>
                        <m:ctrlPr>
                          <a:rPr lang="en-GB" sz="1600" b="0" i="1" smtClean="0">
                            <a:latin typeface="Cambria Math" panose="02040503050406030204" pitchFamily="18" charset="0"/>
                          </a:rPr>
                        </m:ctrlPr>
                      </m:fPr>
                      <m:num>
                        <m:r>
                          <a:rPr lang="en-GB" sz="1600" b="0" i="1" smtClean="0">
                            <a:latin typeface="Cambria Math" panose="02040503050406030204" pitchFamily="18" charset="0"/>
                          </a:rPr>
                          <m:t>1</m:t>
                        </m:r>
                      </m:num>
                      <m:den>
                        <m:r>
                          <a:rPr lang="en-GB" sz="1600" b="0" i="1" smtClean="0">
                            <a:latin typeface="Cambria Math" panose="02040503050406030204" pitchFamily="18" charset="0"/>
                          </a:rPr>
                          <m:t>2</m:t>
                        </m:r>
                      </m:den>
                    </m:f>
                    <m:r>
                      <a:rPr lang="en-GB" sz="1600" b="0" i="1" smtClean="0">
                        <a:latin typeface="Cambria Math" panose="02040503050406030204" pitchFamily="18" charset="0"/>
                      </a:rPr>
                      <m:t>÷5=</m:t>
                    </m:r>
                    <m:f>
                      <m:fPr>
                        <m:ctrlPr>
                          <a:rPr lang="en-GB" sz="1600" b="1" i="1" smtClean="0">
                            <a:latin typeface="Cambria Math" panose="02040503050406030204" pitchFamily="18" charset="0"/>
                          </a:rPr>
                        </m:ctrlPr>
                      </m:fPr>
                      <m:num>
                        <m:r>
                          <a:rPr lang="en-GB" sz="1600" b="1" i="1" smtClean="0">
                            <a:latin typeface="Cambria Math" panose="02040503050406030204" pitchFamily="18" charset="0"/>
                          </a:rPr>
                          <m:t>𝟑</m:t>
                        </m:r>
                      </m:num>
                      <m:den>
                        <m:r>
                          <a:rPr lang="en-GB" sz="1600" b="1" i="1" smtClean="0">
                            <a:latin typeface="Cambria Math" panose="02040503050406030204" pitchFamily="18" charset="0"/>
                          </a:rPr>
                          <m:t>𝟏𝟎</m:t>
                        </m:r>
                      </m:den>
                    </m:f>
                  </m:oMath>
                </a14:m>
                <a:r>
                  <a:rPr lang="en-GB" sz="1600" dirty="0"/>
                  <a:t>	</a:t>
                </a:r>
                <a14:m>
                  <m:oMath xmlns:m="http://schemas.openxmlformats.org/officeDocument/2006/math">
                    <m:r>
                      <a:rPr lang="en-GB" sz="1600" b="0" i="1" smtClean="0">
                        <a:latin typeface="Cambria Math" panose="02040503050406030204" pitchFamily="18" charset="0"/>
                      </a:rPr>
                      <m:t>4</m:t>
                    </m:r>
                    <m:f>
                      <m:fPr>
                        <m:ctrlPr>
                          <a:rPr lang="en-GB" sz="1600" b="0" i="1" smtClean="0">
                            <a:latin typeface="Cambria Math" panose="02040503050406030204" pitchFamily="18" charset="0"/>
                          </a:rPr>
                        </m:ctrlPr>
                      </m:fPr>
                      <m:num>
                        <m:r>
                          <a:rPr lang="en-GB" sz="1600" b="0" i="1" smtClean="0">
                            <a:latin typeface="Cambria Math" panose="02040503050406030204" pitchFamily="18" charset="0"/>
                          </a:rPr>
                          <m:t>1</m:t>
                        </m:r>
                      </m:num>
                      <m:den>
                        <m:r>
                          <a:rPr lang="en-GB" sz="1600" b="0" i="1" smtClean="0">
                            <a:latin typeface="Cambria Math" panose="02040503050406030204" pitchFamily="18" charset="0"/>
                          </a:rPr>
                          <m:t>3</m:t>
                        </m:r>
                      </m:den>
                    </m:f>
                    <m:r>
                      <a:rPr lang="en-GB" sz="1600" b="0" i="1" smtClean="0">
                        <a:latin typeface="Cambria Math" panose="02040503050406030204" pitchFamily="18" charset="0"/>
                      </a:rPr>
                      <m:t>÷2</m:t>
                    </m:r>
                    <m:f>
                      <m:fPr>
                        <m:ctrlPr>
                          <a:rPr lang="en-GB" sz="1600" b="0" i="1" smtClean="0">
                            <a:latin typeface="Cambria Math" panose="02040503050406030204" pitchFamily="18" charset="0"/>
                          </a:rPr>
                        </m:ctrlPr>
                      </m:fPr>
                      <m:num>
                        <m:r>
                          <a:rPr lang="en-GB" sz="1600" b="0" i="1" smtClean="0">
                            <a:latin typeface="Cambria Math" panose="02040503050406030204" pitchFamily="18" charset="0"/>
                          </a:rPr>
                          <m:t>1</m:t>
                        </m:r>
                      </m:num>
                      <m:den>
                        <m:r>
                          <a:rPr lang="en-GB" sz="1600" b="0" i="1" smtClean="0">
                            <a:latin typeface="Cambria Math" panose="02040503050406030204" pitchFamily="18" charset="0"/>
                          </a:rPr>
                          <m:t>2</m:t>
                        </m:r>
                      </m:den>
                    </m:f>
                    <m:r>
                      <a:rPr lang="en-GB" sz="1600" b="1" i="1" smtClean="0">
                        <a:latin typeface="Cambria Math" panose="02040503050406030204" pitchFamily="18" charset="0"/>
                      </a:rPr>
                      <m:t>=</m:t>
                    </m:r>
                    <m:f>
                      <m:fPr>
                        <m:ctrlPr>
                          <a:rPr lang="en-GB" sz="1600" b="1" i="1" smtClean="0">
                            <a:latin typeface="Cambria Math" panose="02040503050406030204" pitchFamily="18" charset="0"/>
                          </a:rPr>
                        </m:ctrlPr>
                      </m:fPr>
                      <m:num>
                        <m:r>
                          <a:rPr lang="en-GB" sz="1600" b="1" i="1" smtClean="0">
                            <a:latin typeface="Cambria Math" panose="02040503050406030204" pitchFamily="18" charset="0"/>
                          </a:rPr>
                          <m:t>𝟐𝟔</m:t>
                        </m:r>
                      </m:num>
                      <m:den>
                        <m:r>
                          <a:rPr lang="en-GB" sz="1600" b="1" i="1" smtClean="0">
                            <a:latin typeface="Cambria Math" panose="02040503050406030204" pitchFamily="18" charset="0"/>
                          </a:rPr>
                          <m:t>𝟏𝟓</m:t>
                        </m:r>
                      </m:den>
                    </m:f>
                  </m:oMath>
                </a14:m>
                <a:endParaRPr lang="en-GB" sz="1600" b="1" dirty="0"/>
              </a:p>
              <a:p>
                <a:pPr lvl="0"/>
                <a14:m>
                  <m:oMath xmlns:m="http://schemas.openxmlformats.org/officeDocument/2006/math">
                    <m:r>
                      <a:rPr lang="en-GB" sz="1600" b="0" i="1" smtClean="0">
                        <a:latin typeface="Cambria Math" panose="02040503050406030204" pitchFamily="18" charset="0"/>
                      </a:rPr>
                      <m:t>6÷4</m:t>
                    </m:r>
                    <m:f>
                      <m:fPr>
                        <m:ctrlPr>
                          <a:rPr lang="en-GB" sz="1600" b="0" i="1" smtClean="0">
                            <a:latin typeface="Cambria Math" panose="02040503050406030204" pitchFamily="18" charset="0"/>
                          </a:rPr>
                        </m:ctrlPr>
                      </m:fPr>
                      <m:num>
                        <m:r>
                          <a:rPr lang="en-GB" sz="1600" b="0" i="1" smtClean="0">
                            <a:latin typeface="Cambria Math" panose="02040503050406030204" pitchFamily="18" charset="0"/>
                          </a:rPr>
                          <m:t>1</m:t>
                        </m:r>
                      </m:num>
                      <m:den>
                        <m:r>
                          <a:rPr lang="en-GB" sz="1600" b="0" i="1" smtClean="0">
                            <a:latin typeface="Cambria Math" panose="02040503050406030204" pitchFamily="18" charset="0"/>
                          </a:rPr>
                          <m:t>2</m:t>
                        </m:r>
                      </m:den>
                    </m:f>
                    <m:r>
                      <a:rPr lang="en-GB" sz="1600" b="0" i="1" smtClean="0">
                        <a:latin typeface="Cambria Math" panose="02040503050406030204" pitchFamily="18" charset="0"/>
                      </a:rPr>
                      <m:t>=</m:t>
                    </m:r>
                    <m:f>
                      <m:fPr>
                        <m:ctrlPr>
                          <a:rPr lang="en-GB" sz="1600" b="1" i="1" smtClean="0">
                            <a:latin typeface="Cambria Math" panose="02040503050406030204" pitchFamily="18" charset="0"/>
                          </a:rPr>
                        </m:ctrlPr>
                      </m:fPr>
                      <m:num>
                        <m:r>
                          <a:rPr lang="en-GB" sz="1600" b="1" i="1" smtClean="0">
                            <a:latin typeface="Cambria Math" panose="02040503050406030204" pitchFamily="18" charset="0"/>
                          </a:rPr>
                          <m:t>𝟒</m:t>
                        </m:r>
                      </m:num>
                      <m:den>
                        <m:r>
                          <a:rPr lang="en-GB" sz="1600" b="1" i="1" smtClean="0">
                            <a:latin typeface="Cambria Math" panose="02040503050406030204" pitchFamily="18" charset="0"/>
                          </a:rPr>
                          <m:t>𝟑</m:t>
                        </m:r>
                      </m:den>
                    </m:f>
                  </m:oMath>
                </a14:m>
                <a:r>
                  <a:rPr lang="en-GB" sz="1600" dirty="0"/>
                  <a:t>	</a:t>
                </a:r>
                <a14:m>
                  <m:oMath xmlns:m="http://schemas.openxmlformats.org/officeDocument/2006/math">
                    <m:r>
                      <a:rPr lang="en-GB" sz="1600" b="0" i="1" smtClean="0">
                        <a:latin typeface="Cambria Math" panose="02040503050406030204" pitchFamily="18" charset="0"/>
                      </a:rPr>
                      <m:t>3</m:t>
                    </m:r>
                    <m:f>
                      <m:fPr>
                        <m:ctrlPr>
                          <a:rPr lang="en-GB" sz="1600" b="0" i="1" smtClean="0">
                            <a:latin typeface="Cambria Math" panose="02040503050406030204" pitchFamily="18" charset="0"/>
                          </a:rPr>
                        </m:ctrlPr>
                      </m:fPr>
                      <m:num>
                        <m:r>
                          <a:rPr lang="en-GB" sz="1600" b="0" i="1" smtClean="0">
                            <a:latin typeface="Cambria Math" panose="02040503050406030204" pitchFamily="18" charset="0"/>
                          </a:rPr>
                          <m:t>1</m:t>
                        </m:r>
                      </m:num>
                      <m:den>
                        <m:r>
                          <a:rPr lang="en-GB" sz="1600" b="0" i="1" smtClean="0">
                            <a:latin typeface="Cambria Math" panose="02040503050406030204" pitchFamily="18" charset="0"/>
                          </a:rPr>
                          <m:t>9</m:t>
                        </m:r>
                      </m:den>
                    </m:f>
                    <m:r>
                      <a:rPr lang="en-GB" sz="1600" b="0" i="1" smtClean="0">
                        <a:latin typeface="Cambria Math" panose="02040503050406030204" pitchFamily="18" charset="0"/>
                      </a:rPr>
                      <m:t>÷2</m:t>
                    </m:r>
                    <m:f>
                      <m:fPr>
                        <m:ctrlPr>
                          <a:rPr lang="en-GB" sz="1600" b="0" i="1" smtClean="0">
                            <a:latin typeface="Cambria Math" panose="02040503050406030204" pitchFamily="18" charset="0"/>
                          </a:rPr>
                        </m:ctrlPr>
                      </m:fPr>
                      <m:num>
                        <m:r>
                          <a:rPr lang="en-GB" sz="1600" b="0" i="1" smtClean="0">
                            <a:latin typeface="Cambria Math" panose="02040503050406030204" pitchFamily="18" charset="0"/>
                          </a:rPr>
                          <m:t>2</m:t>
                        </m:r>
                      </m:num>
                      <m:den>
                        <m:r>
                          <a:rPr lang="en-GB" sz="1600" b="0" i="1" smtClean="0">
                            <a:latin typeface="Cambria Math" panose="02040503050406030204" pitchFamily="18" charset="0"/>
                          </a:rPr>
                          <m:t>3</m:t>
                        </m:r>
                      </m:den>
                    </m:f>
                    <m:r>
                      <a:rPr lang="en-GB" sz="1600" b="1" i="1" smtClean="0">
                        <a:latin typeface="Cambria Math" panose="02040503050406030204" pitchFamily="18" charset="0"/>
                      </a:rPr>
                      <m:t>=</m:t>
                    </m:r>
                    <m:f>
                      <m:fPr>
                        <m:ctrlPr>
                          <a:rPr lang="en-GB" sz="1600" b="1" i="1" smtClean="0">
                            <a:latin typeface="Cambria Math" panose="02040503050406030204" pitchFamily="18" charset="0"/>
                          </a:rPr>
                        </m:ctrlPr>
                      </m:fPr>
                      <m:num>
                        <m:r>
                          <a:rPr lang="en-GB" sz="1600" b="1" i="1" smtClean="0">
                            <a:latin typeface="Cambria Math" panose="02040503050406030204" pitchFamily="18" charset="0"/>
                          </a:rPr>
                          <m:t>𝟕</m:t>
                        </m:r>
                      </m:num>
                      <m:den>
                        <m:r>
                          <a:rPr lang="en-GB" sz="1600" b="1" i="1" smtClean="0">
                            <a:latin typeface="Cambria Math" panose="02040503050406030204" pitchFamily="18" charset="0"/>
                          </a:rPr>
                          <m:t>𝟔</m:t>
                        </m:r>
                      </m:den>
                    </m:f>
                  </m:oMath>
                </a14:m>
                <a:endParaRPr lang="en-GB" sz="1600" b="1" dirty="0"/>
              </a:p>
              <a:p>
                <a:pPr lvl="0"/>
                <a14:m>
                  <m:oMath xmlns:m="http://schemas.openxmlformats.org/officeDocument/2006/math">
                    <m:r>
                      <a:rPr lang="en-GB" sz="1600" b="0" i="1" smtClean="0">
                        <a:latin typeface="Cambria Math" panose="02040503050406030204" pitchFamily="18" charset="0"/>
                      </a:rPr>
                      <m:t>10÷9</m:t>
                    </m:r>
                    <m:f>
                      <m:fPr>
                        <m:ctrlPr>
                          <a:rPr lang="en-GB" sz="1600" b="0" i="1" smtClean="0">
                            <a:latin typeface="Cambria Math" panose="02040503050406030204" pitchFamily="18" charset="0"/>
                          </a:rPr>
                        </m:ctrlPr>
                      </m:fPr>
                      <m:num>
                        <m:r>
                          <a:rPr lang="en-GB" sz="1600" b="0" i="1" smtClean="0">
                            <a:latin typeface="Cambria Math" panose="02040503050406030204" pitchFamily="18" charset="0"/>
                          </a:rPr>
                          <m:t>9</m:t>
                        </m:r>
                      </m:num>
                      <m:den>
                        <m:r>
                          <a:rPr lang="en-GB" sz="1600" b="0" i="1" smtClean="0">
                            <a:latin typeface="Cambria Math" panose="02040503050406030204" pitchFamily="18" charset="0"/>
                          </a:rPr>
                          <m:t>10</m:t>
                        </m:r>
                      </m:den>
                    </m:f>
                    <m:r>
                      <a:rPr lang="en-GB" sz="1600" b="0" i="1" smtClean="0">
                        <a:latin typeface="Cambria Math" panose="02040503050406030204" pitchFamily="18" charset="0"/>
                      </a:rPr>
                      <m:t>=</m:t>
                    </m:r>
                    <m:f>
                      <m:fPr>
                        <m:ctrlPr>
                          <a:rPr lang="en-GB" sz="1600" b="1" i="1" smtClean="0">
                            <a:latin typeface="Cambria Math" panose="02040503050406030204" pitchFamily="18" charset="0"/>
                          </a:rPr>
                        </m:ctrlPr>
                      </m:fPr>
                      <m:num>
                        <m:r>
                          <a:rPr lang="en-GB" sz="1600" b="1" i="1" smtClean="0">
                            <a:latin typeface="Cambria Math" panose="02040503050406030204" pitchFamily="18" charset="0"/>
                          </a:rPr>
                          <m:t>𝟏𝟎𝟎</m:t>
                        </m:r>
                      </m:num>
                      <m:den>
                        <m:r>
                          <a:rPr lang="en-GB" sz="1600" b="1" i="1" smtClean="0">
                            <a:latin typeface="Cambria Math" panose="02040503050406030204" pitchFamily="18" charset="0"/>
                          </a:rPr>
                          <m:t>𝟗𝟗</m:t>
                        </m:r>
                      </m:den>
                    </m:f>
                  </m:oMath>
                </a14:m>
                <a:r>
                  <a:rPr lang="en-GB" sz="1600" dirty="0"/>
                  <a:t>	</a:t>
                </a:r>
                <a14:m>
                  <m:oMath xmlns:m="http://schemas.openxmlformats.org/officeDocument/2006/math">
                    <m:r>
                      <a:rPr lang="en-GB" sz="1600" b="0" i="1" smtClean="0">
                        <a:latin typeface="Cambria Math" panose="02040503050406030204" pitchFamily="18" charset="0"/>
                      </a:rPr>
                      <m:t>5</m:t>
                    </m:r>
                    <m:f>
                      <m:fPr>
                        <m:ctrlPr>
                          <a:rPr lang="en-GB" sz="1600" b="0" i="1" smtClean="0">
                            <a:latin typeface="Cambria Math" panose="02040503050406030204" pitchFamily="18" charset="0"/>
                          </a:rPr>
                        </m:ctrlPr>
                      </m:fPr>
                      <m:num>
                        <m:r>
                          <a:rPr lang="en-GB" sz="1600" b="0" i="1" smtClean="0">
                            <a:latin typeface="Cambria Math" panose="02040503050406030204" pitchFamily="18" charset="0"/>
                          </a:rPr>
                          <m:t>2</m:t>
                        </m:r>
                      </m:num>
                      <m:den>
                        <m:r>
                          <a:rPr lang="en-GB" sz="1600" b="0" i="1" smtClean="0">
                            <a:latin typeface="Cambria Math" panose="02040503050406030204" pitchFamily="18" charset="0"/>
                          </a:rPr>
                          <m:t>3</m:t>
                        </m:r>
                      </m:den>
                    </m:f>
                    <m:r>
                      <a:rPr lang="en-GB" sz="1600" b="0" i="1" smtClean="0">
                        <a:latin typeface="Cambria Math" panose="02040503050406030204" pitchFamily="18" charset="0"/>
                      </a:rPr>
                      <m:t>÷4</m:t>
                    </m:r>
                    <m:f>
                      <m:fPr>
                        <m:ctrlPr>
                          <a:rPr lang="en-GB" sz="1600" b="0" i="1" smtClean="0">
                            <a:latin typeface="Cambria Math" panose="02040503050406030204" pitchFamily="18" charset="0"/>
                          </a:rPr>
                        </m:ctrlPr>
                      </m:fPr>
                      <m:num>
                        <m:r>
                          <a:rPr lang="en-GB" sz="1600" b="0" i="1" smtClean="0">
                            <a:latin typeface="Cambria Math" panose="02040503050406030204" pitchFamily="18" charset="0"/>
                          </a:rPr>
                          <m:t>1</m:t>
                        </m:r>
                      </m:num>
                      <m:den>
                        <m:r>
                          <a:rPr lang="en-GB" sz="1600" b="0" i="1" smtClean="0">
                            <a:latin typeface="Cambria Math" panose="02040503050406030204" pitchFamily="18" charset="0"/>
                          </a:rPr>
                          <m:t>4</m:t>
                        </m:r>
                      </m:den>
                    </m:f>
                    <m:r>
                      <a:rPr lang="en-GB" sz="1600" b="0" i="1" smtClean="0">
                        <a:latin typeface="Cambria Math" panose="02040503050406030204" pitchFamily="18" charset="0"/>
                      </a:rPr>
                      <m:t>=</m:t>
                    </m:r>
                    <m:f>
                      <m:fPr>
                        <m:ctrlPr>
                          <a:rPr lang="en-GB" sz="1600" b="1" i="1" smtClean="0">
                            <a:latin typeface="Cambria Math" panose="02040503050406030204" pitchFamily="18" charset="0"/>
                          </a:rPr>
                        </m:ctrlPr>
                      </m:fPr>
                      <m:num>
                        <m:r>
                          <a:rPr lang="en-GB" sz="1600" b="1" i="1" smtClean="0">
                            <a:latin typeface="Cambria Math" panose="02040503050406030204" pitchFamily="18" charset="0"/>
                          </a:rPr>
                          <m:t>𝟒</m:t>
                        </m:r>
                      </m:num>
                      <m:den>
                        <m:r>
                          <a:rPr lang="en-GB" sz="1600" b="1" i="1" smtClean="0">
                            <a:latin typeface="Cambria Math" panose="02040503050406030204" pitchFamily="18" charset="0"/>
                          </a:rPr>
                          <m:t>𝟑</m:t>
                        </m:r>
                      </m:den>
                    </m:f>
                  </m:oMath>
                </a14:m>
                <a:endParaRPr lang="en-GB" sz="1600" b="1" dirty="0"/>
              </a:p>
              <a:p>
                <a:pPr lvl="0"/>
                <a:endParaRPr lang="en-GB" sz="1600" dirty="0"/>
              </a:p>
              <a:p>
                <a:pPr lvl="0"/>
                <a:r>
                  <a:rPr lang="en-GB" sz="1600" dirty="0"/>
                  <a:t>[JMC 1997 Q9] What is the value of </a:t>
                </a:r>
                <a14:m>
                  <m:oMath xmlns:m="http://schemas.openxmlformats.org/officeDocument/2006/math">
                    <m:f>
                      <m:fPr>
                        <m:ctrlPr>
                          <a:rPr lang="en-GB" sz="1600" i="1">
                            <a:latin typeface="Cambria Math" panose="02040503050406030204" pitchFamily="18" charset="0"/>
                          </a:rPr>
                        </m:ctrlPr>
                      </m:fPr>
                      <m:num>
                        <m:r>
                          <a:rPr lang="en-GB" sz="1600" i="1">
                            <a:latin typeface="Cambria Math" panose="02040503050406030204" pitchFamily="18" charset="0"/>
                          </a:rPr>
                          <m:t>4</m:t>
                        </m:r>
                      </m:num>
                      <m:den>
                        <m:r>
                          <a:rPr lang="en-GB" sz="1600" i="1">
                            <a:latin typeface="Cambria Math" panose="02040503050406030204" pitchFamily="18" charset="0"/>
                          </a:rPr>
                          <m:t>1−</m:t>
                        </m:r>
                        <m:f>
                          <m:fPr>
                            <m:ctrlPr>
                              <a:rPr lang="en-GB" sz="1600" i="1">
                                <a:latin typeface="Cambria Math" panose="02040503050406030204" pitchFamily="18" charset="0"/>
                              </a:rPr>
                            </m:ctrlPr>
                          </m:fPr>
                          <m:num>
                            <m:r>
                              <a:rPr lang="en-GB" sz="1600" i="1">
                                <a:latin typeface="Cambria Math" panose="02040503050406030204" pitchFamily="18" charset="0"/>
                              </a:rPr>
                              <m:t>3</m:t>
                            </m:r>
                          </m:num>
                          <m:den>
                            <m:r>
                              <a:rPr lang="en-GB" sz="1600" i="1">
                                <a:latin typeface="Cambria Math" panose="02040503050406030204" pitchFamily="18" charset="0"/>
                              </a:rPr>
                              <m:t>4</m:t>
                            </m:r>
                          </m:den>
                        </m:f>
                      </m:den>
                    </m:f>
                  </m:oMath>
                </a14:m>
                <a:r>
                  <a:rPr lang="en-GB" sz="1600" dirty="0"/>
                  <a:t> ? </a:t>
                </a:r>
                <a:r>
                  <a:rPr lang="en-GB" sz="1600" b="1" dirty="0"/>
                  <a:t>16</a:t>
                </a:r>
                <a:endParaRPr lang="en-GB" sz="1600" dirty="0"/>
              </a:p>
            </p:txBody>
          </p:sp>
        </mc:Choice>
        <mc:Fallback xmlns="">
          <p:sp>
            <p:nvSpPr>
              <p:cNvPr id="5" name="TextBox 4"/>
              <p:cNvSpPr txBox="1">
                <a:spLocks noRot="1" noChangeAspect="1" noMove="1" noResize="1" noEditPoints="1" noAdjustHandles="1" noChangeArrowheads="1" noChangeShapeType="1" noTextEdit="1"/>
              </p:cNvSpPr>
              <p:nvPr/>
            </p:nvSpPr>
            <p:spPr>
              <a:xfrm>
                <a:off x="323528" y="836712"/>
                <a:ext cx="4248472" cy="5906232"/>
              </a:xfrm>
              <a:prstGeom prst="rect">
                <a:avLst/>
              </a:prstGeom>
              <a:blipFill rotWithShape="0">
                <a:blip r:embed="rId3"/>
                <a:stretch>
                  <a:fillRect l="-717" t="-310"/>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6" name="Rectangle 5"/>
              <p:cNvSpPr/>
              <p:nvPr/>
            </p:nvSpPr>
            <p:spPr>
              <a:xfrm>
                <a:off x="4788025" y="859169"/>
                <a:ext cx="4340374" cy="5891677"/>
              </a:xfrm>
              <a:prstGeom prst="rect">
                <a:avLst/>
              </a:prstGeom>
            </p:spPr>
            <p:txBody>
              <a:bodyPr wrap="square">
                <a:spAutoFit/>
              </a:bodyPr>
              <a:lstStyle/>
              <a:p>
                <a:r>
                  <a:rPr lang="en-GB" sz="1600" dirty="0"/>
                  <a:t>Calculate </a:t>
                </a:r>
                <a14:m>
                  <m:oMath xmlns:m="http://schemas.openxmlformats.org/officeDocument/2006/math">
                    <m:d>
                      <m:dPr>
                        <m:begChr m:val="["/>
                        <m:endChr m:val="]"/>
                        <m:ctrlPr>
                          <a:rPr lang="en-GB" sz="1600" b="0" i="1" smtClean="0">
                            <a:latin typeface="Cambria Math" panose="02040503050406030204" pitchFamily="18" charset="0"/>
                          </a:rPr>
                        </m:ctrlPr>
                      </m:dPr>
                      <m:e>
                        <m:d>
                          <m:dPr>
                            <m:ctrlPr>
                              <a:rPr lang="en-GB" sz="1600" b="0" i="1" smtClean="0">
                                <a:latin typeface="Cambria Math" panose="02040503050406030204" pitchFamily="18" charset="0"/>
                              </a:rPr>
                            </m:ctrlPr>
                          </m:dPr>
                          <m:e>
                            <m:f>
                              <m:fPr>
                                <m:ctrlPr>
                                  <a:rPr lang="en-GB" sz="1600" b="0" i="1" smtClean="0">
                                    <a:latin typeface="Cambria Math" panose="02040503050406030204" pitchFamily="18" charset="0"/>
                                  </a:rPr>
                                </m:ctrlPr>
                              </m:fPr>
                              <m:num>
                                <m:r>
                                  <a:rPr lang="en-GB" sz="1600" b="0" i="1" smtClean="0">
                                    <a:latin typeface="Cambria Math" panose="02040503050406030204" pitchFamily="18" charset="0"/>
                                  </a:rPr>
                                  <m:t>1</m:t>
                                </m:r>
                              </m:num>
                              <m:den>
                                <m:r>
                                  <a:rPr lang="en-GB" sz="1600" b="0" i="1" smtClean="0">
                                    <a:latin typeface="Cambria Math" panose="02040503050406030204" pitchFamily="18" charset="0"/>
                                  </a:rPr>
                                  <m:t>9</m:t>
                                </m:r>
                              </m:den>
                            </m:f>
                            <m:r>
                              <a:rPr lang="en-GB" sz="1600" b="0" i="1" smtClean="0">
                                <a:latin typeface="Cambria Math" panose="02040503050406030204" pitchFamily="18" charset="0"/>
                              </a:rPr>
                              <m:t>−</m:t>
                            </m:r>
                            <m:f>
                              <m:fPr>
                                <m:ctrlPr>
                                  <a:rPr lang="en-GB" sz="1600" b="0" i="1" smtClean="0">
                                    <a:latin typeface="Cambria Math" panose="02040503050406030204" pitchFamily="18" charset="0"/>
                                  </a:rPr>
                                </m:ctrlPr>
                              </m:fPr>
                              <m:num>
                                <m:r>
                                  <a:rPr lang="en-GB" sz="1600" b="0" i="1" smtClean="0">
                                    <a:latin typeface="Cambria Math" panose="02040503050406030204" pitchFamily="18" charset="0"/>
                                  </a:rPr>
                                  <m:t>1</m:t>
                                </m:r>
                              </m:num>
                              <m:den>
                                <m:r>
                                  <a:rPr lang="en-GB" sz="1600" b="0" i="1" smtClean="0">
                                    <a:latin typeface="Cambria Math" panose="02040503050406030204" pitchFamily="18" charset="0"/>
                                  </a:rPr>
                                  <m:t>10</m:t>
                                </m:r>
                              </m:den>
                            </m:f>
                          </m:e>
                        </m:d>
                        <m:r>
                          <a:rPr lang="en-GB" sz="1600" b="0" i="1" smtClean="0">
                            <a:latin typeface="Cambria Math" panose="02040503050406030204" pitchFamily="18" charset="0"/>
                          </a:rPr>
                          <m:t>÷</m:t>
                        </m:r>
                        <m:f>
                          <m:fPr>
                            <m:ctrlPr>
                              <a:rPr lang="en-GB" sz="1600" b="0" i="1" smtClean="0">
                                <a:latin typeface="Cambria Math" panose="02040503050406030204" pitchFamily="18" charset="0"/>
                              </a:rPr>
                            </m:ctrlPr>
                          </m:fPr>
                          <m:num>
                            <m:r>
                              <a:rPr lang="en-GB" sz="1600" b="0" i="1" smtClean="0">
                                <a:latin typeface="Cambria Math" panose="02040503050406030204" pitchFamily="18" charset="0"/>
                              </a:rPr>
                              <m:t>1</m:t>
                            </m:r>
                          </m:num>
                          <m:den>
                            <m:r>
                              <a:rPr lang="en-GB" sz="1600" b="0" i="1" smtClean="0">
                                <a:latin typeface="Cambria Math" panose="02040503050406030204" pitchFamily="18" charset="0"/>
                              </a:rPr>
                              <m:t>8</m:t>
                            </m:r>
                          </m:den>
                        </m:f>
                      </m:e>
                    </m:d>
                    <m:r>
                      <a:rPr lang="en-GB" sz="1600" b="0" i="1" smtClean="0">
                        <a:latin typeface="Cambria Math" panose="02040503050406030204" pitchFamily="18" charset="0"/>
                      </a:rPr>
                      <m:t>×</m:t>
                    </m:r>
                    <m:f>
                      <m:fPr>
                        <m:ctrlPr>
                          <a:rPr lang="en-GB" sz="1600" b="0" i="1" smtClean="0">
                            <a:latin typeface="Cambria Math" panose="02040503050406030204" pitchFamily="18" charset="0"/>
                          </a:rPr>
                        </m:ctrlPr>
                      </m:fPr>
                      <m:num>
                        <m:r>
                          <a:rPr lang="en-GB" sz="1600" b="0" i="1" smtClean="0">
                            <a:latin typeface="Cambria Math" panose="02040503050406030204" pitchFamily="18" charset="0"/>
                          </a:rPr>
                          <m:t>1</m:t>
                        </m:r>
                      </m:num>
                      <m:den>
                        <m:r>
                          <a:rPr lang="en-GB" sz="1600" b="0" i="1" smtClean="0">
                            <a:latin typeface="Cambria Math" panose="02040503050406030204" pitchFamily="18" charset="0"/>
                          </a:rPr>
                          <m:t>7</m:t>
                        </m:r>
                      </m:den>
                    </m:f>
                    <m:r>
                      <a:rPr lang="en-GB" sz="1600" b="0" i="1" smtClean="0">
                        <a:latin typeface="Cambria Math" panose="02040503050406030204" pitchFamily="18" charset="0"/>
                      </a:rPr>
                      <m:t>+</m:t>
                    </m:r>
                    <m:f>
                      <m:fPr>
                        <m:ctrlPr>
                          <a:rPr lang="en-GB" sz="1600" b="0" i="1" smtClean="0">
                            <a:latin typeface="Cambria Math" panose="02040503050406030204" pitchFamily="18" charset="0"/>
                          </a:rPr>
                        </m:ctrlPr>
                      </m:fPr>
                      <m:num>
                        <m:r>
                          <a:rPr lang="en-GB" sz="1600" b="0" i="1" smtClean="0">
                            <a:latin typeface="Cambria Math" panose="02040503050406030204" pitchFamily="18" charset="0"/>
                          </a:rPr>
                          <m:t>1</m:t>
                        </m:r>
                      </m:num>
                      <m:den>
                        <m:r>
                          <a:rPr lang="en-GB" sz="1600" b="0" i="1" smtClean="0">
                            <a:latin typeface="Cambria Math" panose="02040503050406030204" pitchFamily="18" charset="0"/>
                          </a:rPr>
                          <m:t>6</m:t>
                        </m:r>
                      </m:den>
                    </m:f>
                    <m:r>
                      <a:rPr lang="en-GB" sz="1600" b="0" i="1" smtClean="0">
                        <a:latin typeface="Cambria Math" panose="02040503050406030204" pitchFamily="18" charset="0"/>
                      </a:rPr>
                      <m:t>=</m:t>
                    </m:r>
                    <m:f>
                      <m:fPr>
                        <m:ctrlPr>
                          <a:rPr lang="en-GB" sz="1600" b="1" i="1" smtClean="0">
                            <a:latin typeface="Cambria Math" panose="02040503050406030204" pitchFamily="18" charset="0"/>
                          </a:rPr>
                        </m:ctrlPr>
                      </m:fPr>
                      <m:num>
                        <m:r>
                          <a:rPr lang="en-GB" sz="1600" b="1" i="1" smtClean="0">
                            <a:latin typeface="Cambria Math" panose="02040503050406030204" pitchFamily="18" charset="0"/>
                          </a:rPr>
                          <m:t>𝟏𝟏𝟑</m:t>
                        </m:r>
                      </m:num>
                      <m:den>
                        <m:r>
                          <a:rPr lang="en-GB" sz="1600" b="1" i="1" smtClean="0">
                            <a:latin typeface="Cambria Math" panose="02040503050406030204" pitchFamily="18" charset="0"/>
                          </a:rPr>
                          <m:t>𝟔𝟑𝟎</m:t>
                        </m:r>
                      </m:den>
                    </m:f>
                  </m:oMath>
                </a14:m>
                <a:endParaRPr lang="en-GB" sz="1600" b="1" dirty="0"/>
              </a:p>
              <a:p>
                <a:endParaRPr lang="en-GB" sz="1600" dirty="0"/>
              </a:p>
              <a:p>
                <a:r>
                  <a:rPr lang="en-GB" sz="1600" dirty="0"/>
                  <a:t>If </a:t>
                </a:r>
                <a14:m>
                  <m:oMath xmlns:m="http://schemas.openxmlformats.org/officeDocument/2006/math">
                    <m:r>
                      <a:rPr lang="en-GB" sz="1600" b="0" i="1" smtClean="0">
                        <a:latin typeface="Cambria Math"/>
                      </a:rPr>
                      <m:t>𝑎</m:t>
                    </m:r>
                    <m:r>
                      <a:rPr lang="en-GB" sz="1600" b="0" i="1" smtClean="0">
                        <a:latin typeface="Cambria Math"/>
                      </a:rPr>
                      <m:t>=</m:t>
                    </m:r>
                    <m:f>
                      <m:fPr>
                        <m:ctrlPr>
                          <a:rPr lang="en-GB" sz="1600" b="0" i="1" smtClean="0">
                            <a:latin typeface="Cambria Math" panose="02040503050406030204" pitchFamily="18" charset="0"/>
                          </a:rPr>
                        </m:ctrlPr>
                      </m:fPr>
                      <m:num>
                        <m:r>
                          <a:rPr lang="en-GB" sz="1600" b="0" i="1" smtClean="0">
                            <a:latin typeface="Cambria Math"/>
                          </a:rPr>
                          <m:t>1</m:t>
                        </m:r>
                      </m:num>
                      <m:den>
                        <m:r>
                          <a:rPr lang="en-GB" sz="1600" b="0" i="1" smtClean="0">
                            <a:latin typeface="Cambria Math"/>
                          </a:rPr>
                          <m:t>3</m:t>
                        </m:r>
                      </m:den>
                    </m:f>
                    <m:r>
                      <a:rPr lang="en-GB" sz="1600" b="0" i="1" smtClean="0">
                        <a:latin typeface="Cambria Math"/>
                      </a:rPr>
                      <m:t>, </m:t>
                    </m:r>
                    <m:r>
                      <a:rPr lang="en-GB" sz="1600" b="0" i="1" smtClean="0">
                        <a:latin typeface="Cambria Math"/>
                      </a:rPr>
                      <m:t>𝑏</m:t>
                    </m:r>
                    <m:r>
                      <a:rPr lang="en-GB" sz="1600" b="0" i="1" smtClean="0">
                        <a:latin typeface="Cambria Math"/>
                      </a:rPr>
                      <m:t>=−2, </m:t>
                    </m:r>
                    <m:r>
                      <a:rPr lang="en-GB" sz="1600" b="0" i="1" smtClean="0">
                        <a:latin typeface="Cambria Math"/>
                      </a:rPr>
                      <m:t>𝑐</m:t>
                    </m:r>
                    <m:r>
                      <a:rPr lang="en-GB" sz="1600" b="0" i="1" smtClean="0">
                        <a:latin typeface="Cambria Math"/>
                      </a:rPr>
                      <m:t>=1</m:t>
                    </m:r>
                    <m:f>
                      <m:fPr>
                        <m:ctrlPr>
                          <a:rPr lang="en-GB" sz="1600" b="0" i="1" smtClean="0">
                            <a:latin typeface="Cambria Math" panose="02040503050406030204" pitchFamily="18" charset="0"/>
                          </a:rPr>
                        </m:ctrlPr>
                      </m:fPr>
                      <m:num>
                        <m:r>
                          <a:rPr lang="en-GB" sz="1600" b="0" i="1" smtClean="0">
                            <a:latin typeface="Cambria Math"/>
                          </a:rPr>
                          <m:t>1</m:t>
                        </m:r>
                      </m:num>
                      <m:den>
                        <m:r>
                          <a:rPr lang="en-GB" sz="1600" b="0" i="1" smtClean="0">
                            <a:latin typeface="Cambria Math"/>
                          </a:rPr>
                          <m:t>4</m:t>
                        </m:r>
                      </m:den>
                    </m:f>
                  </m:oMath>
                </a14:m>
                <a:r>
                  <a:rPr lang="en-GB" sz="1600" dirty="0"/>
                  <a:t> determine:</a:t>
                </a:r>
              </a:p>
              <a:p>
                <a:r>
                  <a:rPr lang="en-GB" sz="1600" dirty="0"/>
                  <a:t>   </a:t>
                </a:r>
                <a14:m>
                  <m:oMath xmlns:m="http://schemas.openxmlformats.org/officeDocument/2006/math">
                    <m:sSup>
                      <m:sSupPr>
                        <m:ctrlPr>
                          <a:rPr lang="en-GB" sz="1600" b="0" i="1" smtClean="0">
                            <a:latin typeface="Cambria Math" panose="02040503050406030204" pitchFamily="18" charset="0"/>
                          </a:rPr>
                        </m:ctrlPr>
                      </m:sSupPr>
                      <m:e>
                        <m:r>
                          <a:rPr lang="en-GB" sz="1600" b="0" i="1" smtClean="0">
                            <a:latin typeface="Cambria Math"/>
                          </a:rPr>
                          <m:t>𝑎</m:t>
                        </m:r>
                      </m:e>
                      <m:sup>
                        <m:r>
                          <a:rPr lang="en-GB" sz="1600" b="0" i="1" smtClean="0">
                            <a:latin typeface="Cambria Math"/>
                          </a:rPr>
                          <m:t>2</m:t>
                        </m:r>
                      </m:sup>
                    </m:sSup>
                    <m:r>
                      <a:rPr lang="en-GB" sz="1600" b="0" i="1" smtClean="0">
                        <a:latin typeface="Cambria Math"/>
                      </a:rPr>
                      <m:t>+</m:t>
                    </m:r>
                    <m:r>
                      <a:rPr lang="en-GB" sz="1600" b="0" i="1" smtClean="0">
                        <a:latin typeface="Cambria Math"/>
                      </a:rPr>
                      <m:t>𝑐</m:t>
                    </m:r>
                    <m:r>
                      <a:rPr lang="en-GB" sz="1600" b="1" i="1" smtClean="0">
                        <a:latin typeface="Cambria Math"/>
                      </a:rPr>
                      <m:t>=</m:t>
                    </m:r>
                    <m:f>
                      <m:fPr>
                        <m:ctrlPr>
                          <a:rPr lang="en-GB" sz="1600" b="1" i="1" smtClean="0">
                            <a:latin typeface="Cambria Math" panose="02040503050406030204" pitchFamily="18" charset="0"/>
                          </a:rPr>
                        </m:ctrlPr>
                      </m:fPr>
                      <m:num>
                        <m:r>
                          <a:rPr lang="en-GB" sz="1600" b="1" i="1" smtClean="0">
                            <a:latin typeface="Cambria Math"/>
                          </a:rPr>
                          <m:t>𝟒𝟗</m:t>
                        </m:r>
                      </m:num>
                      <m:den>
                        <m:r>
                          <a:rPr lang="en-GB" sz="1600" b="1" i="1" smtClean="0">
                            <a:latin typeface="Cambria Math"/>
                          </a:rPr>
                          <m:t>𝟑𝟔</m:t>
                        </m:r>
                      </m:den>
                    </m:f>
                  </m:oMath>
                </a14:m>
                <a:r>
                  <a:rPr lang="en-GB" sz="1600" dirty="0"/>
                  <a:t>                </a:t>
                </a:r>
                <a14:m>
                  <m:oMath xmlns:m="http://schemas.openxmlformats.org/officeDocument/2006/math">
                    <m:r>
                      <a:rPr lang="en-GB" sz="1600" b="0" i="1" dirty="0" smtClean="0">
                        <a:latin typeface="Cambria Math"/>
                      </a:rPr>
                      <m:t>𝑐</m:t>
                    </m:r>
                    <m:r>
                      <a:rPr lang="en-GB" sz="1600" b="0" i="1" dirty="0" smtClean="0">
                        <a:latin typeface="Cambria Math"/>
                      </a:rPr>
                      <m:t>−</m:t>
                    </m:r>
                    <m:r>
                      <a:rPr lang="en-GB" sz="1600" b="0" i="1" dirty="0" smtClean="0">
                        <a:latin typeface="Cambria Math"/>
                      </a:rPr>
                      <m:t>𝑏𝑐</m:t>
                    </m:r>
                    <m:r>
                      <a:rPr lang="en-GB" sz="1600" b="0" i="1" dirty="0" smtClean="0">
                        <a:latin typeface="Cambria Math"/>
                      </a:rPr>
                      <m:t>=</m:t>
                    </m:r>
                    <m:f>
                      <m:fPr>
                        <m:ctrlPr>
                          <a:rPr lang="en-GB" sz="1600" b="1" i="1" dirty="0" smtClean="0">
                            <a:latin typeface="Cambria Math" panose="02040503050406030204" pitchFamily="18" charset="0"/>
                          </a:rPr>
                        </m:ctrlPr>
                      </m:fPr>
                      <m:num>
                        <m:r>
                          <a:rPr lang="en-GB" sz="1600" b="1" i="1" dirty="0" smtClean="0">
                            <a:latin typeface="Cambria Math"/>
                          </a:rPr>
                          <m:t>𝟐𝟑</m:t>
                        </m:r>
                      </m:num>
                      <m:den>
                        <m:r>
                          <a:rPr lang="en-GB" sz="1600" b="1" i="1" dirty="0" smtClean="0">
                            <a:latin typeface="Cambria Math"/>
                          </a:rPr>
                          <m:t>𝟏𝟐</m:t>
                        </m:r>
                      </m:den>
                    </m:f>
                  </m:oMath>
                </a14:m>
                <a:endParaRPr lang="en-GB" sz="1600" b="1" dirty="0"/>
              </a:p>
              <a:p>
                <a:r>
                  <a:rPr lang="en-GB" sz="1600" dirty="0">
                    <a:latin typeface="Calibri" panose="020F0502020204030204" pitchFamily="34" charset="0"/>
                    <a:ea typeface="Calibri" panose="020F0502020204030204" pitchFamily="34" charset="0"/>
                    <a:cs typeface="Times New Roman" panose="02020603050405020304" pitchFamily="18" charset="0"/>
                  </a:rPr>
                  <a:t>[JMO 2010 A1] What is the value of </a:t>
                </a:r>
              </a:p>
              <a:p>
                <a14:m>
                  <m:oMath xmlns:m="http://schemas.openxmlformats.org/officeDocument/2006/math">
                    <m:f>
                      <m:fPr>
                        <m:ctrlPr>
                          <a:rPr lang="en-GB" sz="1600" i="1">
                            <a:effectLst/>
                            <a:latin typeface="Cambria Math" panose="02040503050406030204" pitchFamily="18" charset="0"/>
                          </a:rPr>
                        </m:ctrlPr>
                      </m:fPr>
                      <m:num>
                        <m:r>
                          <a:rPr lang="en-GB" sz="1600" i="1">
                            <a:effectLst/>
                            <a:latin typeface="Cambria Math" panose="02040503050406030204" pitchFamily="18" charset="0"/>
                            <a:ea typeface="Calibri" panose="020F0502020204030204" pitchFamily="34" charset="0"/>
                            <a:cs typeface="Times New Roman" panose="02020603050405020304" pitchFamily="18" charset="0"/>
                          </a:rPr>
                          <m:t>1</m:t>
                        </m:r>
                      </m:num>
                      <m:den>
                        <m:r>
                          <a:rPr lang="en-GB" sz="1600" i="1">
                            <a:effectLst/>
                            <a:latin typeface="Cambria Math" panose="02040503050406030204" pitchFamily="18" charset="0"/>
                            <a:ea typeface="Calibri" panose="020F0502020204030204" pitchFamily="34" charset="0"/>
                            <a:cs typeface="Times New Roman" panose="02020603050405020304" pitchFamily="18" charset="0"/>
                          </a:rPr>
                          <m:t>1</m:t>
                        </m:r>
                      </m:den>
                    </m:f>
                    <m:r>
                      <a:rPr lang="en-GB" sz="1600" i="1">
                        <a:effectLst/>
                        <a:latin typeface="Cambria Math" panose="02040503050406030204" pitchFamily="18" charset="0"/>
                        <a:ea typeface="Calibri" panose="020F0502020204030204" pitchFamily="34" charset="0"/>
                        <a:cs typeface="Times New Roman" panose="02020603050405020304" pitchFamily="18" charset="0"/>
                      </a:rPr>
                      <m:t>+</m:t>
                    </m:r>
                    <m:f>
                      <m:fPr>
                        <m:ctrlPr>
                          <a:rPr lang="en-GB" sz="1600" i="1">
                            <a:effectLst/>
                            <a:latin typeface="Cambria Math" panose="02040503050406030204" pitchFamily="18" charset="0"/>
                          </a:rPr>
                        </m:ctrlPr>
                      </m:fPr>
                      <m:num>
                        <m:r>
                          <a:rPr lang="en-GB" sz="1600" i="1">
                            <a:effectLst/>
                            <a:latin typeface="Cambria Math" panose="02040503050406030204" pitchFamily="18" charset="0"/>
                            <a:ea typeface="Calibri" panose="020F0502020204030204" pitchFamily="34" charset="0"/>
                            <a:cs typeface="Times New Roman" panose="02020603050405020304" pitchFamily="18" charset="0"/>
                          </a:rPr>
                          <m:t>2</m:t>
                        </m:r>
                      </m:num>
                      <m:den>
                        <m:f>
                          <m:fPr>
                            <m:ctrlPr>
                              <a:rPr lang="en-GB" sz="1600" i="1">
                                <a:effectLst/>
                                <a:latin typeface="Cambria Math" panose="02040503050406030204" pitchFamily="18" charset="0"/>
                              </a:rPr>
                            </m:ctrlPr>
                          </m:fPr>
                          <m:num>
                            <m:r>
                              <a:rPr lang="en-GB" sz="1600" i="1">
                                <a:effectLst/>
                                <a:latin typeface="Cambria Math" panose="02040503050406030204" pitchFamily="18" charset="0"/>
                                <a:ea typeface="Calibri" panose="020F0502020204030204" pitchFamily="34" charset="0"/>
                                <a:cs typeface="Times New Roman" panose="02020603050405020304" pitchFamily="18" charset="0"/>
                              </a:rPr>
                              <m:t>1</m:t>
                            </m:r>
                          </m:num>
                          <m:den>
                            <m:r>
                              <a:rPr lang="en-GB" sz="1600" i="1">
                                <a:effectLst/>
                                <a:latin typeface="Cambria Math" panose="02040503050406030204" pitchFamily="18" charset="0"/>
                                <a:ea typeface="Calibri" panose="020F0502020204030204" pitchFamily="34" charset="0"/>
                                <a:cs typeface="Times New Roman" panose="02020603050405020304" pitchFamily="18" charset="0"/>
                              </a:rPr>
                              <m:t>2</m:t>
                            </m:r>
                          </m:den>
                        </m:f>
                      </m:den>
                    </m:f>
                    <m:r>
                      <a:rPr lang="en-GB" sz="1600" i="1">
                        <a:effectLst/>
                        <a:latin typeface="Cambria Math" panose="02040503050406030204" pitchFamily="18" charset="0"/>
                        <a:ea typeface="Calibri" panose="020F0502020204030204" pitchFamily="34" charset="0"/>
                        <a:cs typeface="Times New Roman" panose="02020603050405020304" pitchFamily="18" charset="0"/>
                      </a:rPr>
                      <m:t>+</m:t>
                    </m:r>
                    <m:f>
                      <m:fPr>
                        <m:ctrlPr>
                          <a:rPr lang="en-GB" sz="1600" i="1">
                            <a:effectLst/>
                            <a:latin typeface="Cambria Math" panose="02040503050406030204" pitchFamily="18" charset="0"/>
                          </a:rPr>
                        </m:ctrlPr>
                      </m:fPr>
                      <m:num>
                        <m:r>
                          <a:rPr lang="en-GB" sz="1600" i="1">
                            <a:effectLst/>
                            <a:latin typeface="Cambria Math" panose="02040503050406030204" pitchFamily="18" charset="0"/>
                            <a:ea typeface="Calibri" panose="020F0502020204030204" pitchFamily="34" charset="0"/>
                            <a:cs typeface="Times New Roman" panose="02020603050405020304" pitchFamily="18" charset="0"/>
                          </a:rPr>
                          <m:t>3</m:t>
                        </m:r>
                      </m:num>
                      <m:den>
                        <m:f>
                          <m:fPr>
                            <m:ctrlPr>
                              <a:rPr lang="en-GB" sz="1600" i="1">
                                <a:effectLst/>
                                <a:latin typeface="Cambria Math" panose="02040503050406030204" pitchFamily="18" charset="0"/>
                              </a:rPr>
                            </m:ctrlPr>
                          </m:fPr>
                          <m:num>
                            <m:r>
                              <a:rPr lang="en-GB" sz="1600" i="1">
                                <a:effectLst/>
                                <a:latin typeface="Cambria Math" panose="02040503050406030204" pitchFamily="18" charset="0"/>
                                <a:ea typeface="Calibri" panose="020F0502020204030204" pitchFamily="34" charset="0"/>
                                <a:cs typeface="Times New Roman" panose="02020603050405020304" pitchFamily="18" charset="0"/>
                              </a:rPr>
                              <m:t>1</m:t>
                            </m:r>
                          </m:num>
                          <m:den>
                            <m:r>
                              <a:rPr lang="en-GB" sz="1600" i="1">
                                <a:effectLst/>
                                <a:latin typeface="Cambria Math" panose="02040503050406030204" pitchFamily="18" charset="0"/>
                                <a:ea typeface="Calibri" panose="020F0502020204030204" pitchFamily="34" charset="0"/>
                                <a:cs typeface="Times New Roman" panose="02020603050405020304" pitchFamily="18" charset="0"/>
                              </a:rPr>
                              <m:t>3</m:t>
                            </m:r>
                          </m:den>
                        </m:f>
                      </m:den>
                    </m:f>
                    <m:r>
                      <a:rPr lang="en-GB" sz="1600" i="1">
                        <a:effectLst/>
                        <a:latin typeface="Cambria Math" panose="02040503050406030204" pitchFamily="18" charset="0"/>
                        <a:ea typeface="Calibri" panose="020F0502020204030204" pitchFamily="34" charset="0"/>
                        <a:cs typeface="Times New Roman" panose="02020603050405020304" pitchFamily="18" charset="0"/>
                      </a:rPr>
                      <m:t>+</m:t>
                    </m:r>
                    <m:f>
                      <m:fPr>
                        <m:ctrlPr>
                          <a:rPr lang="en-GB" sz="1600" i="1">
                            <a:effectLst/>
                            <a:latin typeface="Cambria Math" panose="02040503050406030204" pitchFamily="18" charset="0"/>
                          </a:rPr>
                        </m:ctrlPr>
                      </m:fPr>
                      <m:num>
                        <m:r>
                          <a:rPr lang="en-GB" sz="1600" i="1">
                            <a:effectLst/>
                            <a:latin typeface="Cambria Math" panose="02040503050406030204" pitchFamily="18" charset="0"/>
                            <a:ea typeface="Calibri" panose="020F0502020204030204" pitchFamily="34" charset="0"/>
                            <a:cs typeface="Times New Roman" panose="02020603050405020304" pitchFamily="18" charset="0"/>
                          </a:rPr>
                          <m:t>4</m:t>
                        </m:r>
                      </m:num>
                      <m:den>
                        <m:f>
                          <m:fPr>
                            <m:ctrlPr>
                              <a:rPr lang="en-GB" sz="1600" i="1">
                                <a:effectLst/>
                                <a:latin typeface="Cambria Math" panose="02040503050406030204" pitchFamily="18" charset="0"/>
                              </a:rPr>
                            </m:ctrlPr>
                          </m:fPr>
                          <m:num>
                            <m:r>
                              <a:rPr lang="en-GB" sz="1600" i="1">
                                <a:effectLst/>
                                <a:latin typeface="Cambria Math" panose="02040503050406030204" pitchFamily="18" charset="0"/>
                                <a:ea typeface="Calibri" panose="020F0502020204030204" pitchFamily="34" charset="0"/>
                                <a:cs typeface="Times New Roman" panose="02020603050405020304" pitchFamily="18" charset="0"/>
                              </a:rPr>
                              <m:t>1</m:t>
                            </m:r>
                          </m:num>
                          <m:den>
                            <m:r>
                              <a:rPr lang="en-GB" sz="1600" i="1">
                                <a:effectLst/>
                                <a:latin typeface="Cambria Math" panose="02040503050406030204" pitchFamily="18" charset="0"/>
                                <a:ea typeface="Calibri" panose="020F0502020204030204" pitchFamily="34" charset="0"/>
                                <a:cs typeface="Times New Roman" panose="02020603050405020304" pitchFamily="18" charset="0"/>
                              </a:rPr>
                              <m:t>4</m:t>
                            </m:r>
                          </m:den>
                        </m:f>
                      </m:den>
                    </m:f>
                    <m:r>
                      <a:rPr lang="en-GB" sz="1600" i="1">
                        <a:effectLst/>
                        <a:latin typeface="Cambria Math" panose="02040503050406030204" pitchFamily="18" charset="0"/>
                        <a:ea typeface="Calibri" panose="020F0502020204030204" pitchFamily="34" charset="0"/>
                        <a:cs typeface="Times New Roman" panose="02020603050405020304" pitchFamily="18" charset="0"/>
                      </a:rPr>
                      <m:t>+</m:t>
                    </m:r>
                    <m:f>
                      <m:fPr>
                        <m:ctrlPr>
                          <a:rPr lang="en-GB" sz="1600" i="1">
                            <a:effectLst/>
                            <a:latin typeface="Cambria Math" panose="02040503050406030204" pitchFamily="18" charset="0"/>
                          </a:rPr>
                        </m:ctrlPr>
                      </m:fPr>
                      <m:num>
                        <m:r>
                          <a:rPr lang="en-GB" sz="1600" i="1">
                            <a:effectLst/>
                            <a:latin typeface="Cambria Math" panose="02040503050406030204" pitchFamily="18" charset="0"/>
                            <a:ea typeface="Calibri" panose="020F0502020204030204" pitchFamily="34" charset="0"/>
                            <a:cs typeface="Times New Roman" panose="02020603050405020304" pitchFamily="18" charset="0"/>
                          </a:rPr>
                          <m:t>5</m:t>
                        </m:r>
                      </m:num>
                      <m:den>
                        <m:f>
                          <m:fPr>
                            <m:ctrlPr>
                              <a:rPr lang="en-GB" sz="1600" i="1">
                                <a:effectLst/>
                                <a:latin typeface="Cambria Math" panose="02040503050406030204" pitchFamily="18" charset="0"/>
                              </a:rPr>
                            </m:ctrlPr>
                          </m:fPr>
                          <m:num>
                            <m:r>
                              <a:rPr lang="en-GB" sz="1600" i="1">
                                <a:effectLst/>
                                <a:latin typeface="Cambria Math" panose="02040503050406030204" pitchFamily="18" charset="0"/>
                                <a:ea typeface="Calibri" panose="020F0502020204030204" pitchFamily="34" charset="0"/>
                                <a:cs typeface="Times New Roman" panose="02020603050405020304" pitchFamily="18" charset="0"/>
                              </a:rPr>
                              <m:t>1</m:t>
                            </m:r>
                          </m:num>
                          <m:den>
                            <m:r>
                              <a:rPr lang="en-GB" sz="1600" i="1">
                                <a:effectLst/>
                                <a:latin typeface="Cambria Math" panose="02040503050406030204" pitchFamily="18" charset="0"/>
                                <a:ea typeface="Calibri" panose="020F0502020204030204" pitchFamily="34" charset="0"/>
                                <a:cs typeface="Times New Roman" panose="02020603050405020304" pitchFamily="18" charset="0"/>
                              </a:rPr>
                              <m:t>5</m:t>
                            </m:r>
                          </m:den>
                        </m:f>
                      </m:den>
                    </m:f>
                  </m:oMath>
                </a14:m>
                <a:r>
                  <a:rPr lang="en-GB" sz="1600" dirty="0">
                    <a:effectLst/>
                    <a:latin typeface="Calibri" panose="020F0502020204030204" pitchFamily="34" charset="0"/>
                    <a:ea typeface="Times New Roman" panose="02020603050405020304" pitchFamily="18" charset="0"/>
                    <a:cs typeface="Times New Roman" panose="02020603050405020304" pitchFamily="18" charset="0"/>
                  </a:rPr>
                  <a:t> ?</a:t>
                </a:r>
                <a:r>
                  <a:rPr lang="en-GB" sz="1600" dirty="0"/>
                  <a:t> </a:t>
                </a:r>
                <a:r>
                  <a:rPr lang="en-GB" sz="1600" b="1" dirty="0"/>
                  <a:t>Solution: 55</a:t>
                </a:r>
                <a:endParaRPr lang="en-GB" sz="1600" dirty="0">
                  <a:effectLst/>
                  <a:latin typeface="Calibri" panose="020F0502020204030204" pitchFamily="34" charset="0"/>
                  <a:ea typeface="Times New Roman" panose="02020603050405020304" pitchFamily="18" charset="0"/>
                  <a:cs typeface="Times New Roman" panose="02020603050405020304" pitchFamily="18" charset="0"/>
                </a:endParaRPr>
              </a:p>
              <a:p>
                <a:pPr lvl="0"/>
                <a:r>
                  <a:rPr lang="en-GB" sz="1600" dirty="0"/>
                  <a:t>[IMC 2012 Q15] Which of the following has a value that is closest to 0?</a:t>
                </a:r>
                <a:br>
                  <a:rPr lang="en-GB" sz="1600" dirty="0"/>
                </a:br>
                <a:r>
                  <a:rPr lang="en-GB" sz="1600" dirty="0"/>
                  <a:t>A   </a:t>
                </a:r>
                <a14:m>
                  <m:oMath xmlns:m="http://schemas.openxmlformats.org/officeDocument/2006/math">
                    <m:f>
                      <m:fPr>
                        <m:ctrlPr>
                          <a:rPr lang="en-GB" sz="1600" i="1">
                            <a:latin typeface="Cambria Math" panose="02040503050406030204" pitchFamily="18" charset="0"/>
                          </a:rPr>
                        </m:ctrlPr>
                      </m:fPr>
                      <m:num>
                        <m:r>
                          <a:rPr lang="en-GB" sz="1600" i="1">
                            <a:latin typeface="Cambria Math" panose="02040503050406030204" pitchFamily="18" charset="0"/>
                          </a:rPr>
                          <m:t>1</m:t>
                        </m:r>
                      </m:num>
                      <m:den>
                        <m:r>
                          <a:rPr lang="en-GB" sz="1600" i="1">
                            <a:latin typeface="Cambria Math" panose="02040503050406030204" pitchFamily="18" charset="0"/>
                          </a:rPr>
                          <m:t>2</m:t>
                        </m:r>
                      </m:den>
                    </m:f>
                    <m:r>
                      <a:rPr lang="en-GB" sz="1600" i="1">
                        <a:latin typeface="Cambria Math" panose="02040503050406030204" pitchFamily="18" charset="0"/>
                      </a:rPr>
                      <m:t>+</m:t>
                    </m:r>
                    <m:f>
                      <m:fPr>
                        <m:ctrlPr>
                          <a:rPr lang="en-GB" sz="1600" i="1">
                            <a:latin typeface="Cambria Math" panose="02040503050406030204" pitchFamily="18" charset="0"/>
                          </a:rPr>
                        </m:ctrlPr>
                      </m:fPr>
                      <m:num>
                        <m:r>
                          <a:rPr lang="en-GB" sz="1600" i="1">
                            <a:latin typeface="Cambria Math" panose="02040503050406030204" pitchFamily="18" charset="0"/>
                          </a:rPr>
                          <m:t>1</m:t>
                        </m:r>
                      </m:num>
                      <m:den>
                        <m:r>
                          <a:rPr lang="en-GB" sz="1600" i="1">
                            <a:latin typeface="Cambria Math" panose="02040503050406030204" pitchFamily="18" charset="0"/>
                          </a:rPr>
                          <m:t>3</m:t>
                        </m:r>
                      </m:den>
                    </m:f>
                    <m:r>
                      <a:rPr lang="en-GB" sz="1600" i="1">
                        <a:latin typeface="Cambria Math" panose="02040503050406030204" pitchFamily="18" charset="0"/>
                      </a:rPr>
                      <m:t>×</m:t>
                    </m:r>
                    <m:f>
                      <m:fPr>
                        <m:ctrlPr>
                          <a:rPr lang="en-GB" sz="1600" i="1">
                            <a:latin typeface="Cambria Math" panose="02040503050406030204" pitchFamily="18" charset="0"/>
                          </a:rPr>
                        </m:ctrlPr>
                      </m:fPr>
                      <m:num>
                        <m:r>
                          <a:rPr lang="en-GB" sz="1600" i="1">
                            <a:latin typeface="Cambria Math" panose="02040503050406030204" pitchFamily="18" charset="0"/>
                          </a:rPr>
                          <m:t>1</m:t>
                        </m:r>
                      </m:num>
                      <m:den>
                        <m:r>
                          <a:rPr lang="en-GB" sz="1600" i="1">
                            <a:latin typeface="Cambria Math" panose="02040503050406030204" pitchFamily="18" charset="0"/>
                          </a:rPr>
                          <m:t>4</m:t>
                        </m:r>
                      </m:den>
                    </m:f>
                  </m:oMath>
                </a14:m>
                <a:r>
                  <a:rPr lang="en-GB" sz="1600" dirty="0"/>
                  <a:t>	B   </a:t>
                </a:r>
                <a14:m>
                  <m:oMath xmlns:m="http://schemas.openxmlformats.org/officeDocument/2006/math">
                    <m:f>
                      <m:fPr>
                        <m:ctrlPr>
                          <a:rPr lang="en-GB" sz="1600" i="1">
                            <a:latin typeface="Cambria Math" panose="02040503050406030204" pitchFamily="18" charset="0"/>
                          </a:rPr>
                        </m:ctrlPr>
                      </m:fPr>
                      <m:num>
                        <m:r>
                          <a:rPr lang="en-GB" sz="1600" i="1">
                            <a:latin typeface="Cambria Math" panose="02040503050406030204" pitchFamily="18" charset="0"/>
                          </a:rPr>
                          <m:t>1</m:t>
                        </m:r>
                      </m:num>
                      <m:den>
                        <m:r>
                          <a:rPr lang="en-GB" sz="1600" i="1">
                            <a:latin typeface="Cambria Math" panose="02040503050406030204" pitchFamily="18" charset="0"/>
                          </a:rPr>
                          <m:t>2</m:t>
                        </m:r>
                      </m:den>
                    </m:f>
                    <m:r>
                      <a:rPr lang="en-GB" sz="1600" i="1">
                        <a:latin typeface="Cambria Math" panose="02040503050406030204" pitchFamily="18" charset="0"/>
                      </a:rPr>
                      <m:t>+</m:t>
                    </m:r>
                    <m:f>
                      <m:fPr>
                        <m:ctrlPr>
                          <a:rPr lang="en-GB" sz="1600" i="1">
                            <a:latin typeface="Cambria Math" panose="02040503050406030204" pitchFamily="18" charset="0"/>
                          </a:rPr>
                        </m:ctrlPr>
                      </m:fPr>
                      <m:num>
                        <m:r>
                          <a:rPr lang="en-GB" sz="1600" i="1">
                            <a:latin typeface="Cambria Math" panose="02040503050406030204" pitchFamily="18" charset="0"/>
                          </a:rPr>
                          <m:t>1</m:t>
                        </m:r>
                      </m:num>
                      <m:den>
                        <m:r>
                          <a:rPr lang="en-GB" sz="1600" i="1">
                            <a:latin typeface="Cambria Math" panose="02040503050406030204" pitchFamily="18" charset="0"/>
                          </a:rPr>
                          <m:t>3</m:t>
                        </m:r>
                      </m:den>
                    </m:f>
                    <m:r>
                      <a:rPr lang="en-GB" sz="1600" i="1">
                        <a:latin typeface="Cambria Math" panose="02040503050406030204" pitchFamily="18" charset="0"/>
                      </a:rPr>
                      <m:t>÷</m:t>
                    </m:r>
                    <m:f>
                      <m:fPr>
                        <m:ctrlPr>
                          <a:rPr lang="en-GB" sz="1600" i="1">
                            <a:latin typeface="Cambria Math" panose="02040503050406030204" pitchFamily="18" charset="0"/>
                          </a:rPr>
                        </m:ctrlPr>
                      </m:fPr>
                      <m:num>
                        <m:r>
                          <a:rPr lang="en-GB" sz="1600" i="1">
                            <a:latin typeface="Cambria Math" panose="02040503050406030204" pitchFamily="18" charset="0"/>
                          </a:rPr>
                          <m:t>1</m:t>
                        </m:r>
                      </m:num>
                      <m:den>
                        <m:r>
                          <a:rPr lang="en-GB" sz="1600" i="1">
                            <a:latin typeface="Cambria Math" panose="02040503050406030204" pitchFamily="18" charset="0"/>
                          </a:rPr>
                          <m:t>4</m:t>
                        </m:r>
                      </m:den>
                    </m:f>
                  </m:oMath>
                </a14:m>
                <a:r>
                  <a:rPr lang="en-GB" sz="1600" dirty="0"/>
                  <a:t>	</a:t>
                </a:r>
                <a:br>
                  <a:rPr lang="en-GB" sz="1600" dirty="0"/>
                </a:br>
                <a:r>
                  <a:rPr lang="en-GB" sz="1600" dirty="0"/>
                  <a:t>C   </a:t>
                </a:r>
                <a14:m>
                  <m:oMath xmlns:m="http://schemas.openxmlformats.org/officeDocument/2006/math">
                    <m:f>
                      <m:fPr>
                        <m:ctrlPr>
                          <a:rPr lang="en-GB" sz="1600" i="1">
                            <a:latin typeface="Cambria Math" panose="02040503050406030204" pitchFamily="18" charset="0"/>
                          </a:rPr>
                        </m:ctrlPr>
                      </m:fPr>
                      <m:num>
                        <m:r>
                          <a:rPr lang="en-GB" sz="1600" i="1">
                            <a:latin typeface="Cambria Math" panose="02040503050406030204" pitchFamily="18" charset="0"/>
                          </a:rPr>
                          <m:t>1</m:t>
                        </m:r>
                      </m:num>
                      <m:den>
                        <m:r>
                          <a:rPr lang="en-GB" sz="1600" i="1">
                            <a:latin typeface="Cambria Math" panose="02040503050406030204" pitchFamily="18" charset="0"/>
                          </a:rPr>
                          <m:t>2</m:t>
                        </m:r>
                      </m:den>
                    </m:f>
                    <m:r>
                      <a:rPr lang="en-GB" sz="1600" i="1">
                        <a:latin typeface="Cambria Math" panose="02040503050406030204" pitchFamily="18" charset="0"/>
                      </a:rPr>
                      <m:t>×</m:t>
                    </m:r>
                    <m:f>
                      <m:fPr>
                        <m:ctrlPr>
                          <a:rPr lang="en-GB" sz="1600" i="1">
                            <a:latin typeface="Cambria Math" panose="02040503050406030204" pitchFamily="18" charset="0"/>
                          </a:rPr>
                        </m:ctrlPr>
                      </m:fPr>
                      <m:num>
                        <m:r>
                          <a:rPr lang="en-GB" sz="1600" i="1">
                            <a:latin typeface="Cambria Math" panose="02040503050406030204" pitchFamily="18" charset="0"/>
                          </a:rPr>
                          <m:t>1</m:t>
                        </m:r>
                      </m:num>
                      <m:den>
                        <m:r>
                          <a:rPr lang="en-GB" sz="1600" i="1">
                            <a:latin typeface="Cambria Math" panose="02040503050406030204" pitchFamily="18" charset="0"/>
                          </a:rPr>
                          <m:t>3</m:t>
                        </m:r>
                      </m:den>
                    </m:f>
                    <m:r>
                      <a:rPr lang="en-GB" sz="1600" i="1">
                        <a:latin typeface="Cambria Math" panose="02040503050406030204" pitchFamily="18" charset="0"/>
                      </a:rPr>
                      <m:t>÷</m:t>
                    </m:r>
                    <m:f>
                      <m:fPr>
                        <m:ctrlPr>
                          <a:rPr lang="en-GB" sz="1600" i="1">
                            <a:latin typeface="Cambria Math" panose="02040503050406030204" pitchFamily="18" charset="0"/>
                          </a:rPr>
                        </m:ctrlPr>
                      </m:fPr>
                      <m:num>
                        <m:r>
                          <a:rPr lang="en-GB" sz="1600" i="1">
                            <a:latin typeface="Cambria Math" panose="02040503050406030204" pitchFamily="18" charset="0"/>
                          </a:rPr>
                          <m:t>1</m:t>
                        </m:r>
                      </m:num>
                      <m:den>
                        <m:r>
                          <a:rPr lang="en-GB" sz="1600" i="1">
                            <a:latin typeface="Cambria Math" panose="02040503050406030204" pitchFamily="18" charset="0"/>
                          </a:rPr>
                          <m:t>4</m:t>
                        </m:r>
                      </m:den>
                    </m:f>
                  </m:oMath>
                </a14:m>
                <a:r>
                  <a:rPr lang="en-GB" sz="1600" dirty="0"/>
                  <a:t>	D   </a:t>
                </a:r>
                <a14:m>
                  <m:oMath xmlns:m="http://schemas.openxmlformats.org/officeDocument/2006/math">
                    <m:f>
                      <m:fPr>
                        <m:ctrlPr>
                          <a:rPr lang="en-GB" sz="1600" i="1">
                            <a:latin typeface="Cambria Math" panose="02040503050406030204" pitchFamily="18" charset="0"/>
                          </a:rPr>
                        </m:ctrlPr>
                      </m:fPr>
                      <m:num>
                        <m:r>
                          <a:rPr lang="en-GB" sz="1600" i="1">
                            <a:latin typeface="Cambria Math" panose="02040503050406030204" pitchFamily="18" charset="0"/>
                          </a:rPr>
                          <m:t>1</m:t>
                        </m:r>
                      </m:num>
                      <m:den>
                        <m:r>
                          <a:rPr lang="en-GB" sz="1600" i="1">
                            <a:latin typeface="Cambria Math" panose="02040503050406030204" pitchFamily="18" charset="0"/>
                          </a:rPr>
                          <m:t>2</m:t>
                        </m:r>
                      </m:den>
                    </m:f>
                    <m:r>
                      <a:rPr lang="en-GB" sz="1600" i="1">
                        <a:latin typeface="Cambria Math" panose="02040503050406030204" pitchFamily="18" charset="0"/>
                      </a:rPr>
                      <m:t>−</m:t>
                    </m:r>
                    <m:f>
                      <m:fPr>
                        <m:ctrlPr>
                          <a:rPr lang="en-GB" sz="1600" i="1">
                            <a:latin typeface="Cambria Math" panose="02040503050406030204" pitchFamily="18" charset="0"/>
                          </a:rPr>
                        </m:ctrlPr>
                      </m:fPr>
                      <m:num>
                        <m:r>
                          <a:rPr lang="en-GB" sz="1600" i="1">
                            <a:latin typeface="Cambria Math" panose="02040503050406030204" pitchFamily="18" charset="0"/>
                          </a:rPr>
                          <m:t>1</m:t>
                        </m:r>
                      </m:num>
                      <m:den>
                        <m:r>
                          <a:rPr lang="en-GB" sz="1600" i="1">
                            <a:latin typeface="Cambria Math" panose="02040503050406030204" pitchFamily="18" charset="0"/>
                          </a:rPr>
                          <m:t>3</m:t>
                        </m:r>
                      </m:den>
                    </m:f>
                    <m:r>
                      <a:rPr lang="en-GB" sz="1600" i="1">
                        <a:latin typeface="Cambria Math" panose="02040503050406030204" pitchFamily="18" charset="0"/>
                      </a:rPr>
                      <m:t>÷</m:t>
                    </m:r>
                    <m:f>
                      <m:fPr>
                        <m:ctrlPr>
                          <a:rPr lang="en-GB" sz="1600" i="1">
                            <a:latin typeface="Cambria Math" panose="02040503050406030204" pitchFamily="18" charset="0"/>
                          </a:rPr>
                        </m:ctrlPr>
                      </m:fPr>
                      <m:num>
                        <m:r>
                          <a:rPr lang="en-GB" sz="1600" i="1">
                            <a:latin typeface="Cambria Math" panose="02040503050406030204" pitchFamily="18" charset="0"/>
                          </a:rPr>
                          <m:t>1</m:t>
                        </m:r>
                      </m:num>
                      <m:den>
                        <m:r>
                          <a:rPr lang="en-GB" sz="1600" i="1">
                            <a:latin typeface="Cambria Math" panose="02040503050406030204" pitchFamily="18" charset="0"/>
                          </a:rPr>
                          <m:t>4</m:t>
                        </m:r>
                      </m:den>
                    </m:f>
                  </m:oMath>
                </a14:m>
                <a:r>
                  <a:rPr lang="en-GB" sz="1600" dirty="0"/>
                  <a:t>	</a:t>
                </a:r>
                <a:br>
                  <a:rPr lang="en-GB" sz="1600" dirty="0"/>
                </a:br>
                <a:r>
                  <a:rPr lang="en-GB" sz="1600" dirty="0"/>
                  <a:t>E   </a:t>
                </a:r>
                <a14:m>
                  <m:oMath xmlns:m="http://schemas.openxmlformats.org/officeDocument/2006/math">
                    <m:f>
                      <m:fPr>
                        <m:ctrlPr>
                          <a:rPr lang="en-GB" sz="1600" i="1">
                            <a:latin typeface="Cambria Math" panose="02040503050406030204" pitchFamily="18" charset="0"/>
                          </a:rPr>
                        </m:ctrlPr>
                      </m:fPr>
                      <m:num>
                        <m:r>
                          <a:rPr lang="en-GB" sz="1600" i="1">
                            <a:latin typeface="Cambria Math" panose="02040503050406030204" pitchFamily="18" charset="0"/>
                          </a:rPr>
                          <m:t>1</m:t>
                        </m:r>
                      </m:num>
                      <m:den>
                        <m:r>
                          <a:rPr lang="en-GB" sz="1600" i="1">
                            <a:latin typeface="Cambria Math" panose="02040503050406030204" pitchFamily="18" charset="0"/>
                          </a:rPr>
                          <m:t>2</m:t>
                        </m:r>
                      </m:den>
                    </m:f>
                    <m:r>
                      <a:rPr lang="en-GB" sz="1600" i="1">
                        <a:latin typeface="Cambria Math" panose="02040503050406030204" pitchFamily="18" charset="0"/>
                      </a:rPr>
                      <m:t>−</m:t>
                    </m:r>
                    <m:f>
                      <m:fPr>
                        <m:ctrlPr>
                          <a:rPr lang="en-GB" sz="1600" i="1">
                            <a:latin typeface="Cambria Math" panose="02040503050406030204" pitchFamily="18" charset="0"/>
                          </a:rPr>
                        </m:ctrlPr>
                      </m:fPr>
                      <m:num>
                        <m:r>
                          <a:rPr lang="en-GB" sz="1600" i="1">
                            <a:latin typeface="Cambria Math" panose="02040503050406030204" pitchFamily="18" charset="0"/>
                          </a:rPr>
                          <m:t>1</m:t>
                        </m:r>
                      </m:num>
                      <m:den>
                        <m:r>
                          <a:rPr lang="en-GB" sz="1600" i="1">
                            <a:latin typeface="Cambria Math" panose="02040503050406030204" pitchFamily="18" charset="0"/>
                          </a:rPr>
                          <m:t>3</m:t>
                        </m:r>
                      </m:den>
                    </m:f>
                    <m:r>
                      <a:rPr lang="en-GB" sz="1600" i="1">
                        <a:latin typeface="Cambria Math" panose="02040503050406030204" pitchFamily="18" charset="0"/>
                      </a:rPr>
                      <m:t>×</m:t>
                    </m:r>
                    <m:f>
                      <m:fPr>
                        <m:ctrlPr>
                          <a:rPr lang="en-GB" sz="1600" i="1">
                            <a:latin typeface="Cambria Math" panose="02040503050406030204" pitchFamily="18" charset="0"/>
                          </a:rPr>
                        </m:ctrlPr>
                      </m:fPr>
                      <m:num>
                        <m:r>
                          <a:rPr lang="en-GB" sz="1600" i="1">
                            <a:latin typeface="Cambria Math" panose="02040503050406030204" pitchFamily="18" charset="0"/>
                          </a:rPr>
                          <m:t>1</m:t>
                        </m:r>
                      </m:num>
                      <m:den>
                        <m:r>
                          <a:rPr lang="en-GB" sz="1600" i="1">
                            <a:latin typeface="Cambria Math" panose="02040503050406030204" pitchFamily="18" charset="0"/>
                          </a:rPr>
                          <m:t>4</m:t>
                        </m:r>
                      </m:den>
                    </m:f>
                  </m:oMath>
                </a14:m>
                <a:r>
                  <a:rPr lang="en-GB" sz="1600" dirty="0"/>
                  <a:t>	</a:t>
                </a:r>
                <a:r>
                  <a:rPr lang="en-GB" sz="1600" b="1" dirty="0"/>
                  <a:t>Solution: E</a:t>
                </a:r>
              </a:p>
              <a:p>
                <a:endParaRPr lang="en-GB" sz="1600" dirty="0">
                  <a:effectLst/>
                  <a:latin typeface="Calibri" panose="020F0502020204030204" pitchFamily="34" charset="0"/>
                  <a:ea typeface="Times New Roman" panose="02020603050405020304" pitchFamily="18" charset="0"/>
                  <a:cs typeface="Times New Roman" panose="02020603050405020304" pitchFamily="18" charset="0"/>
                </a:endParaRPr>
              </a:p>
              <a:p>
                <a:r>
                  <a:rPr lang="en-GB" sz="1600" dirty="0"/>
                  <a:t>[Kangaroo Pink 2003 Q15] What is the value of: </a:t>
                </a:r>
                <a14:m>
                  <m:oMath xmlns:m="http://schemas.openxmlformats.org/officeDocument/2006/math">
                    <m:d>
                      <m:dPr>
                        <m:ctrlPr>
                          <a:rPr lang="en-GB" sz="1600" i="1">
                            <a:latin typeface="Cambria Math" panose="02040503050406030204" pitchFamily="18" charset="0"/>
                          </a:rPr>
                        </m:ctrlPr>
                      </m:dPr>
                      <m:e>
                        <m:r>
                          <a:rPr lang="en-GB" sz="1600" i="1">
                            <a:latin typeface="Cambria Math" panose="02040503050406030204" pitchFamily="18" charset="0"/>
                          </a:rPr>
                          <m:t>1+</m:t>
                        </m:r>
                        <m:f>
                          <m:fPr>
                            <m:ctrlPr>
                              <a:rPr lang="en-GB" sz="1600" i="1">
                                <a:latin typeface="Cambria Math" panose="02040503050406030204" pitchFamily="18" charset="0"/>
                              </a:rPr>
                            </m:ctrlPr>
                          </m:fPr>
                          <m:num>
                            <m:r>
                              <a:rPr lang="en-GB" sz="1600" i="1">
                                <a:latin typeface="Cambria Math" panose="02040503050406030204" pitchFamily="18" charset="0"/>
                              </a:rPr>
                              <m:t>1</m:t>
                            </m:r>
                          </m:num>
                          <m:den>
                            <m:r>
                              <a:rPr lang="en-GB" sz="1600" i="1">
                                <a:latin typeface="Cambria Math" panose="02040503050406030204" pitchFamily="18" charset="0"/>
                              </a:rPr>
                              <m:t>2</m:t>
                            </m:r>
                          </m:den>
                        </m:f>
                      </m:e>
                    </m:d>
                    <m:r>
                      <a:rPr lang="en-GB" sz="1600" i="1">
                        <a:latin typeface="Cambria Math" panose="02040503050406030204" pitchFamily="18" charset="0"/>
                      </a:rPr>
                      <m:t>×</m:t>
                    </m:r>
                    <m:d>
                      <m:dPr>
                        <m:ctrlPr>
                          <a:rPr lang="en-GB" sz="1600" i="1">
                            <a:latin typeface="Cambria Math" panose="02040503050406030204" pitchFamily="18" charset="0"/>
                          </a:rPr>
                        </m:ctrlPr>
                      </m:dPr>
                      <m:e>
                        <m:r>
                          <a:rPr lang="en-GB" sz="1600" i="1">
                            <a:latin typeface="Cambria Math" panose="02040503050406030204" pitchFamily="18" charset="0"/>
                          </a:rPr>
                          <m:t>1+</m:t>
                        </m:r>
                        <m:f>
                          <m:fPr>
                            <m:ctrlPr>
                              <a:rPr lang="en-GB" sz="1600" i="1">
                                <a:latin typeface="Cambria Math" panose="02040503050406030204" pitchFamily="18" charset="0"/>
                              </a:rPr>
                            </m:ctrlPr>
                          </m:fPr>
                          <m:num>
                            <m:r>
                              <a:rPr lang="en-GB" sz="1600" i="1">
                                <a:latin typeface="Cambria Math" panose="02040503050406030204" pitchFamily="18" charset="0"/>
                              </a:rPr>
                              <m:t>1</m:t>
                            </m:r>
                          </m:num>
                          <m:den>
                            <m:r>
                              <a:rPr lang="en-GB" sz="1600" i="1">
                                <a:latin typeface="Cambria Math" panose="02040503050406030204" pitchFamily="18" charset="0"/>
                              </a:rPr>
                              <m:t>3</m:t>
                            </m:r>
                          </m:den>
                        </m:f>
                      </m:e>
                    </m:d>
                    <m:r>
                      <a:rPr lang="en-GB" sz="1600" i="1">
                        <a:latin typeface="Cambria Math" panose="02040503050406030204" pitchFamily="18" charset="0"/>
                      </a:rPr>
                      <m:t>×…</m:t>
                    </m:r>
                    <m:r>
                      <a:rPr lang="en-GB" sz="1600" b="0" i="1" smtClean="0">
                        <a:latin typeface="Cambria Math" panose="02040503050406030204" pitchFamily="18" charset="0"/>
                      </a:rPr>
                      <m:t>×</m:t>
                    </m:r>
                    <m:d>
                      <m:dPr>
                        <m:ctrlPr>
                          <a:rPr lang="en-GB" sz="1600" i="1">
                            <a:latin typeface="Cambria Math" panose="02040503050406030204" pitchFamily="18" charset="0"/>
                          </a:rPr>
                        </m:ctrlPr>
                      </m:dPr>
                      <m:e>
                        <m:r>
                          <a:rPr lang="en-GB" sz="1600" i="1">
                            <a:latin typeface="Cambria Math" panose="02040503050406030204" pitchFamily="18" charset="0"/>
                          </a:rPr>
                          <m:t>1+</m:t>
                        </m:r>
                        <m:f>
                          <m:fPr>
                            <m:ctrlPr>
                              <a:rPr lang="en-GB" sz="1600" i="1">
                                <a:latin typeface="Cambria Math" panose="02040503050406030204" pitchFamily="18" charset="0"/>
                              </a:rPr>
                            </m:ctrlPr>
                          </m:fPr>
                          <m:num>
                            <m:r>
                              <a:rPr lang="en-GB" sz="1600" i="1">
                                <a:latin typeface="Cambria Math" panose="02040503050406030204" pitchFamily="18" charset="0"/>
                              </a:rPr>
                              <m:t>1</m:t>
                            </m:r>
                          </m:num>
                          <m:den>
                            <m:r>
                              <a:rPr lang="en-GB" sz="1600" i="1">
                                <a:latin typeface="Cambria Math" panose="02040503050406030204" pitchFamily="18" charset="0"/>
                              </a:rPr>
                              <m:t>2003</m:t>
                            </m:r>
                          </m:den>
                        </m:f>
                      </m:e>
                    </m:d>
                  </m:oMath>
                </a14:m>
                <a:r>
                  <a:rPr lang="en-GB" sz="1600" dirty="0"/>
                  <a:t> ?</a:t>
                </a:r>
              </a:p>
              <a:p>
                <a:pPr/>
                <a14:m>
                  <m:oMathPara xmlns:m="http://schemas.openxmlformats.org/officeDocument/2006/math">
                    <m:oMathParaPr>
                      <m:jc m:val="centerGroup"/>
                    </m:oMathParaPr>
                    <m:oMath xmlns:m="http://schemas.openxmlformats.org/officeDocument/2006/math">
                      <m:f>
                        <m:fPr>
                          <m:ctrlPr>
                            <a:rPr lang="en-GB" sz="1600" b="1" i="1" smtClean="0">
                              <a:effectLst/>
                              <a:latin typeface="Cambria Math" panose="02040503050406030204" pitchFamily="18" charset="0"/>
                              <a:ea typeface="Times New Roman" panose="02020603050405020304" pitchFamily="18" charset="0"/>
                              <a:cs typeface="Times New Roman" panose="02020603050405020304" pitchFamily="18" charset="0"/>
                            </a:rPr>
                          </m:ctrlPr>
                        </m:fPr>
                        <m:num>
                          <m:r>
                            <a:rPr lang="en-GB" sz="1600" b="1" i="1" smtClean="0">
                              <a:effectLst/>
                              <a:latin typeface="Cambria Math" panose="02040503050406030204" pitchFamily="18" charset="0"/>
                              <a:ea typeface="Times New Roman" panose="02020603050405020304" pitchFamily="18" charset="0"/>
                              <a:cs typeface="Times New Roman" panose="02020603050405020304" pitchFamily="18" charset="0"/>
                            </a:rPr>
                            <m:t>𝟑</m:t>
                          </m:r>
                        </m:num>
                        <m:den>
                          <m:r>
                            <a:rPr lang="en-GB" sz="1600" b="1" i="1" smtClean="0">
                              <a:effectLst/>
                              <a:latin typeface="Cambria Math" panose="02040503050406030204" pitchFamily="18" charset="0"/>
                              <a:ea typeface="Times New Roman" panose="02020603050405020304" pitchFamily="18" charset="0"/>
                              <a:cs typeface="Times New Roman" panose="02020603050405020304" pitchFamily="18" charset="0"/>
                            </a:rPr>
                            <m:t>𝟐</m:t>
                          </m:r>
                        </m:den>
                      </m:f>
                      <m:r>
                        <a:rPr lang="en-GB" sz="1600" b="1" i="1" smtClean="0">
                          <a:effectLst/>
                          <a:latin typeface="Cambria Math" panose="02040503050406030204" pitchFamily="18" charset="0"/>
                          <a:ea typeface="Times New Roman" panose="02020603050405020304" pitchFamily="18" charset="0"/>
                          <a:cs typeface="Times New Roman" panose="02020603050405020304" pitchFamily="18" charset="0"/>
                        </a:rPr>
                        <m:t>×</m:t>
                      </m:r>
                      <m:f>
                        <m:fPr>
                          <m:ctrlPr>
                            <a:rPr lang="en-GB" sz="1600" b="1" i="1" smtClean="0">
                              <a:effectLst/>
                              <a:latin typeface="Cambria Math" panose="02040503050406030204" pitchFamily="18" charset="0"/>
                              <a:ea typeface="Times New Roman" panose="02020603050405020304" pitchFamily="18" charset="0"/>
                              <a:cs typeface="Times New Roman" panose="02020603050405020304" pitchFamily="18" charset="0"/>
                            </a:rPr>
                          </m:ctrlPr>
                        </m:fPr>
                        <m:num>
                          <m:r>
                            <a:rPr lang="en-GB" sz="1600" b="1" i="1" smtClean="0">
                              <a:effectLst/>
                              <a:latin typeface="Cambria Math" panose="02040503050406030204" pitchFamily="18" charset="0"/>
                              <a:ea typeface="Times New Roman" panose="02020603050405020304" pitchFamily="18" charset="0"/>
                              <a:cs typeface="Times New Roman" panose="02020603050405020304" pitchFamily="18" charset="0"/>
                            </a:rPr>
                            <m:t>𝟒</m:t>
                          </m:r>
                        </m:num>
                        <m:den>
                          <m:r>
                            <a:rPr lang="en-GB" sz="1600" b="1" i="1" smtClean="0">
                              <a:effectLst/>
                              <a:latin typeface="Cambria Math" panose="02040503050406030204" pitchFamily="18" charset="0"/>
                              <a:ea typeface="Times New Roman" panose="02020603050405020304" pitchFamily="18" charset="0"/>
                              <a:cs typeface="Times New Roman" panose="02020603050405020304" pitchFamily="18" charset="0"/>
                            </a:rPr>
                            <m:t>𝟑</m:t>
                          </m:r>
                        </m:den>
                      </m:f>
                      <m:r>
                        <a:rPr lang="en-GB" sz="1600" b="1" i="1" smtClean="0">
                          <a:effectLst/>
                          <a:latin typeface="Cambria Math" panose="02040503050406030204" pitchFamily="18" charset="0"/>
                          <a:ea typeface="Times New Roman" panose="02020603050405020304" pitchFamily="18" charset="0"/>
                          <a:cs typeface="Times New Roman" panose="02020603050405020304" pitchFamily="18" charset="0"/>
                        </a:rPr>
                        <m:t>×</m:t>
                      </m:r>
                      <m:f>
                        <m:fPr>
                          <m:ctrlPr>
                            <a:rPr lang="en-GB" sz="1600" b="1" i="1" smtClean="0">
                              <a:effectLst/>
                              <a:latin typeface="Cambria Math" panose="02040503050406030204" pitchFamily="18" charset="0"/>
                              <a:ea typeface="Times New Roman" panose="02020603050405020304" pitchFamily="18" charset="0"/>
                              <a:cs typeface="Times New Roman" panose="02020603050405020304" pitchFamily="18" charset="0"/>
                            </a:rPr>
                          </m:ctrlPr>
                        </m:fPr>
                        <m:num>
                          <m:r>
                            <a:rPr lang="en-GB" sz="1600" b="1" i="1" smtClean="0">
                              <a:effectLst/>
                              <a:latin typeface="Cambria Math" panose="02040503050406030204" pitchFamily="18" charset="0"/>
                              <a:ea typeface="Times New Roman" panose="02020603050405020304" pitchFamily="18" charset="0"/>
                              <a:cs typeface="Times New Roman" panose="02020603050405020304" pitchFamily="18" charset="0"/>
                            </a:rPr>
                            <m:t>𝟓</m:t>
                          </m:r>
                        </m:num>
                        <m:den>
                          <m:r>
                            <a:rPr lang="en-GB" sz="1600" b="1" i="1" smtClean="0">
                              <a:effectLst/>
                              <a:latin typeface="Cambria Math" panose="02040503050406030204" pitchFamily="18" charset="0"/>
                              <a:ea typeface="Times New Roman" panose="02020603050405020304" pitchFamily="18" charset="0"/>
                              <a:cs typeface="Times New Roman" panose="02020603050405020304" pitchFamily="18" charset="0"/>
                            </a:rPr>
                            <m:t>𝟒</m:t>
                          </m:r>
                        </m:den>
                      </m:f>
                      <m:r>
                        <a:rPr lang="en-GB" sz="1600" b="1" i="1" smtClean="0">
                          <a:effectLst/>
                          <a:latin typeface="Cambria Math" panose="02040503050406030204" pitchFamily="18" charset="0"/>
                          <a:ea typeface="Times New Roman" panose="02020603050405020304" pitchFamily="18" charset="0"/>
                          <a:cs typeface="Times New Roman" panose="02020603050405020304" pitchFamily="18" charset="0"/>
                        </a:rPr>
                        <m:t>×…×</m:t>
                      </m:r>
                      <m:f>
                        <m:fPr>
                          <m:ctrlPr>
                            <a:rPr lang="en-GB" sz="1600" b="1" i="1" smtClean="0">
                              <a:effectLst/>
                              <a:latin typeface="Cambria Math" panose="02040503050406030204" pitchFamily="18" charset="0"/>
                              <a:ea typeface="Times New Roman" panose="02020603050405020304" pitchFamily="18" charset="0"/>
                              <a:cs typeface="Times New Roman" panose="02020603050405020304" pitchFamily="18" charset="0"/>
                            </a:rPr>
                          </m:ctrlPr>
                        </m:fPr>
                        <m:num>
                          <m:r>
                            <a:rPr lang="en-GB" sz="1600" b="1" i="1" smtClean="0">
                              <a:effectLst/>
                              <a:latin typeface="Cambria Math" panose="02040503050406030204" pitchFamily="18" charset="0"/>
                              <a:ea typeface="Times New Roman" panose="02020603050405020304" pitchFamily="18" charset="0"/>
                              <a:cs typeface="Times New Roman" panose="02020603050405020304" pitchFamily="18" charset="0"/>
                            </a:rPr>
                            <m:t>𝟐𝟎𝟎𝟒</m:t>
                          </m:r>
                        </m:num>
                        <m:den>
                          <m:r>
                            <a:rPr lang="en-GB" sz="1600" b="1" i="1" smtClean="0">
                              <a:effectLst/>
                              <a:latin typeface="Cambria Math" panose="02040503050406030204" pitchFamily="18" charset="0"/>
                              <a:ea typeface="Times New Roman" panose="02020603050405020304" pitchFamily="18" charset="0"/>
                              <a:cs typeface="Times New Roman" panose="02020603050405020304" pitchFamily="18" charset="0"/>
                            </a:rPr>
                            <m:t>𝟐𝟎𝟎𝟑</m:t>
                          </m:r>
                        </m:den>
                      </m:f>
                      <m:r>
                        <a:rPr lang="en-GB" sz="1600" b="1" i="1" smtClean="0">
                          <a:effectLst/>
                          <a:latin typeface="Cambria Math" panose="02040503050406030204" pitchFamily="18" charset="0"/>
                          <a:ea typeface="Times New Roman" panose="02020603050405020304" pitchFamily="18" charset="0"/>
                          <a:cs typeface="Times New Roman" panose="02020603050405020304" pitchFamily="18" charset="0"/>
                        </a:rPr>
                        <m:t>=</m:t>
                      </m:r>
                      <m:f>
                        <m:fPr>
                          <m:ctrlPr>
                            <a:rPr lang="en-GB" sz="1600" b="1" i="1" smtClean="0">
                              <a:effectLst/>
                              <a:latin typeface="Cambria Math" panose="02040503050406030204" pitchFamily="18" charset="0"/>
                              <a:ea typeface="Times New Roman" panose="02020603050405020304" pitchFamily="18" charset="0"/>
                              <a:cs typeface="Times New Roman" panose="02020603050405020304" pitchFamily="18" charset="0"/>
                            </a:rPr>
                          </m:ctrlPr>
                        </m:fPr>
                        <m:num>
                          <m:r>
                            <a:rPr lang="en-GB" sz="1600" b="1" i="1" smtClean="0">
                              <a:effectLst/>
                              <a:latin typeface="Cambria Math" panose="02040503050406030204" pitchFamily="18" charset="0"/>
                              <a:ea typeface="Times New Roman" panose="02020603050405020304" pitchFamily="18" charset="0"/>
                              <a:cs typeface="Times New Roman" panose="02020603050405020304" pitchFamily="18" charset="0"/>
                            </a:rPr>
                            <m:t>𝟐𝟎𝟎𝟒</m:t>
                          </m:r>
                        </m:num>
                        <m:den>
                          <m:r>
                            <a:rPr lang="en-GB" sz="1600" b="1" i="1" smtClean="0">
                              <a:effectLst/>
                              <a:latin typeface="Cambria Math" panose="02040503050406030204" pitchFamily="18" charset="0"/>
                              <a:ea typeface="Times New Roman" panose="02020603050405020304" pitchFamily="18" charset="0"/>
                              <a:cs typeface="Times New Roman" panose="02020603050405020304" pitchFamily="18" charset="0"/>
                            </a:rPr>
                            <m:t>𝟐</m:t>
                          </m:r>
                        </m:den>
                      </m:f>
                      <m:r>
                        <a:rPr lang="en-GB" sz="1600" b="1" i="1" smtClean="0">
                          <a:effectLst/>
                          <a:latin typeface="Cambria Math" panose="02040503050406030204" pitchFamily="18" charset="0"/>
                          <a:ea typeface="Times New Roman" panose="02020603050405020304" pitchFamily="18" charset="0"/>
                          <a:cs typeface="Times New Roman" panose="02020603050405020304" pitchFamily="18" charset="0"/>
                        </a:rPr>
                        <m:t>=</m:t>
                      </m:r>
                      <m:r>
                        <a:rPr lang="en-GB" sz="1600" b="1" i="1" smtClean="0">
                          <a:effectLst/>
                          <a:latin typeface="Cambria Math" panose="02040503050406030204" pitchFamily="18" charset="0"/>
                          <a:ea typeface="Times New Roman" panose="02020603050405020304" pitchFamily="18" charset="0"/>
                          <a:cs typeface="Times New Roman" panose="02020603050405020304" pitchFamily="18" charset="0"/>
                        </a:rPr>
                        <m:t>𝟏𝟎𝟎𝟐</m:t>
                      </m:r>
                    </m:oMath>
                  </m:oMathPara>
                </a14:m>
                <a:endParaRPr lang="en-GB" sz="1600" b="1" dirty="0">
                  <a:effectLst/>
                  <a:latin typeface="Calibri" panose="020F0502020204030204" pitchFamily="34" charset="0"/>
                  <a:ea typeface="Times New Roman" panose="02020603050405020304" pitchFamily="18" charset="0"/>
                  <a:cs typeface="Times New Roman" panose="02020603050405020304" pitchFamily="18" charset="0"/>
                </a:endParaRPr>
              </a:p>
              <a:p>
                <a:endParaRPr lang="en-GB" sz="1600" b="1" dirty="0">
                  <a:latin typeface="Calibri" panose="020F0502020204030204" pitchFamily="34" charset="0"/>
                  <a:ea typeface="Times New Roman" panose="02020603050405020304" pitchFamily="18" charset="0"/>
                  <a:cs typeface="Times New Roman" panose="02020603050405020304" pitchFamily="18" charset="0"/>
                </a:endParaRPr>
              </a:p>
              <a:p>
                <a:r>
                  <a:rPr lang="en-GB" sz="1600" dirty="0">
                    <a:effectLst/>
                    <a:latin typeface="Calibri" panose="020F0502020204030204" pitchFamily="34" charset="0"/>
                    <a:ea typeface="Times New Roman" panose="02020603050405020304" pitchFamily="18" charset="0"/>
                    <a:cs typeface="Times New Roman" panose="02020603050405020304" pitchFamily="18" charset="0"/>
                  </a:rPr>
                  <a:t>Calculate</a:t>
                </a:r>
                <a:r>
                  <a:rPr lang="en-GB" sz="1600" b="1" dirty="0">
                    <a:effectLst/>
                    <a:latin typeface="Calibri" panose="020F0502020204030204" pitchFamily="34" charset="0"/>
                    <a:ea typeface="Times New Roman" panose="02020603050405020304" pitchFamily="18" charset="0"/>
                    <a:cs typeface="Times New Roman" panose="02020603050405020304" pitchFamily="18" charset="0"/>
                  </a:rPr>
                  <a:t> </a:t>
                </a:r>
                <a14:m>
                  <m:oMath xmlns:m="http://schemas.openxmlformats.org/officeDocument/2006/math">
                    <m:r>
                      <a:rPr lang="en-GB" sz="1600" b="0" i="1" smtClean="0">
                        <a:effectLst/>
                        <a:latin typeface="Cambria Math" panose="02040503050406030204" pitchFamily="18" charset="0"/>
                        <a:ea typeface="Times New Roman" panose="02020603050405020304" pitchFamily="18" charset="0"/>
                        <a:cs typeface="Times New Roman" panose="02020603050405020304" pitchFamily="18" charset="0"/>
                      </a:rPr>
                      <m:t>1−</m:t>
                    </m:r>
                    <m:f>
                      <m:fPr>
                        <m:ctrlPr>
                          <a:rPr lang="en-GB" sz="1600" i="1" smtClean="0">
                            <a:effectLst/>
                            <a:latin typeface="Cambria Math" panose="02040503050406030204" pitchFamily="18" charset="0"/>
                            <a:ea typeface="Times New Roman" panose="02020603050405020304" pitchFamily="18" charset="0"/>
                            <a:cs typeface="Times New Roman" panose="02020603050405020304" pitchFamily="18" charset="0"/>
                          </a:rPr>
                        </m:ctrlPr>
                      </m:fPr>
                      <m:num>
                        <m:r>
                          <a:rPr lang="en-GB" sz="1600" b="0" i="1" smtClean="0">
                            <a:effectLst/>
                            <a:latin typeface="Cambria Math" panose="02040503050406030204" pitchFamily="18" charset="0"/>
                            <a:ea typeface="Times New Roman" panose="02020603050405020304" pitchFamily="18" charset="0"/>
                            <a:cs typeface="Times New Roman" panose="02020603050405020304" pitchFamily="18" charset="0"/>
                          </a:rPr>
                          <m:t>1</m:t>
                        </m:r>
                      </m:num>
                      <m:den>
                        <m:r>
                          <a:rPr lang="en-GB" sz="1600" b="0" i="1" smtClean="0">
                            <a:effectLst/>
                            <a:latin typeface="Cambria Math" panose="02040503050406030204" pitchFamily="18" charset="0"/>
                            <a:ea typeface="Times New Roman" panose="02020603050405020304" pitchFamily="18" charset="0"/>
                            <a:cs typeface="Times New Roman" panose="02020603050405020304" pitchFamily="18" charset="0"/>
                          </a:rPr>
                          <m:t>1−</m:t>
                        </m:r>
                        <m:f>
                          <m:fPr>
                            <m:ctrlPr>
                              <a:rPr lang="en-GB" sz="1600" i="1" smtClean="0">
                                <a:effectLst/>
                                <a:latin typeface="Cambria Math" panose="02040503050406030204" pitchFamily="18" charset="0"/>
                                <a:ea typeface="Times New Roman" panose="02020603050405020304" pitchFamily="18" charset="0"/>
                                <a:cs typeface="Times New Roman" panose="02020603050405020304" pitchFamily="18" charset="0"/>
                              </a:rPr>
                            </m:ctrlPr>
                          </m:fPr>
                          <m:num>
                            <m:r>
                              <a:rPr lang="en-GB" sz="1600" b="0" i="1" smtClean="0">
                                <a:effectLst/>
                                <a:latin typeface="Cambria Math" panose="02040503050406030204" pitchFamily="18" charset="0"/>
                                <a:ea typeface="Times New Roman" panose="02020603050405020304" pitchFamily="18" charset="0"/>
                                <a:cs typeface="Times New Roman" panose="02020603050405020304" pitchFamily="18" charset="0"/>
                              </a:rPr>
                              <m:t>1</m:t>
                            </m:r>
                          </m:num>
                          <m:den>
                            <m:r>
                              <a:rPr lang="en-GB" sz="1600" b="0" i="1" smtClean="0">
                                <a:effectLst/>
                                <a:latin typeface="Cambria Math" panose="02040503050406030204" pitchFamily="18" charset="0"/>
                                <a:ea typeface="Times New Roman" panose="02020603050405020304" pitchFamily="18" charset="0"/>
                                <a:cs typeface="Times New Roman" panose="02020603050405020304" pitchFamily="18" charset="0"/>
                              </a:rPr>
                              <m:t>1−</m:t>
                            </m:r>
                            <m:f>
                              <m:fPr>
                                <m:ctrlPr>
                                  <a:rPr lang="en-GB" sz="1600" i="1" smtClean="0">
                                    <a:effectLst/>
                                    <a:latin typeface="Cambria Math" panose="02040503050406030204" pitchFamily="18" charset="0"/>
                                    <a:ea typeface="Times New Roman" panose="02020603050405020304" pitchFamily="18" charset="0"/>
                                    <a:cs typeface="Times New Roman" panose="02020603050405020304" pitchFamily="18" charset="0"/>
                                  </a:rPr>
                                </m:ctrlPr>
                              </m:fPr>
                              <m:num>
                                <m:r>
                                  <a:rPr lang="en-GB" sz="1600" b="0" i="1" smtClean="0">
                                    <a:effectLst/>
                                    <a:latin typeface="Cambria Math" panose="02040503050406030204" pitchFamily="18" charset="0"/>
                                    <a:ea typeface="Times New Roman" panose="02020603050405020304" pitchFamily="18" charset="0"/>
                                    <a:cs typeface="Times New Roman" panose="02020603050405020304" pitchFamily="18" charset="0"/>
                                  </a:rPr>
                                  <m:t>1</m:t>
                                </m:r>
                              </m:num>
                              <m:den>
                                <m:r>
                                  <a:rPr lang="en-GB" sz="1600" b="0" i="1" smtClean="0">
                                    <a:effectLst/>
                                    <a:latin typeface="Cambria Math" panose="02040503050406030204" pitchFamily="18" charset="0"/>
                                    <a:ea typeface="Times New Roman" panose="02020603050405020304" pitchFamily="18" charset="0"/>
                                    <a:cs typeface="Times New Roman" panose="02020603050405020304" pitchFamily="18" charset="0"/>
                                  </a:rPr>
                                  <m:t>1−</m:t>
                                </m:r>
                                <m:f>
                                  <m:fPr>
                                    <m:ctrlPr>
                                      <a:rPr lang="en-GB" sz="1600" i="1" smtClean="0">
                                        <a:effectLst/>
                                        <a:latin typeface="Cambria Math" panose="02040503050406030204" pitchFamily="18" charset="0"/>
                                        <a:ea typeface="Times New Roman" panose="02020603050405020304" pitchFamily="18" charset="0"/>
                                        <a:cs typeface="Times New Roman" panose="02020603050405020304" pitchFamily="18" charset="0"/>
                                      </a:rPr>
                                    </m:ctrlPr>
                                  </m:fPr>
                                  <m:num>
                                    <m:r>
                                      <a:rPr lang="en-GB" sz="1600" b="0" i="1" smtClean="0">
                                        <a:effectLst/>
                                        <a:latin typeface="Cambria Math" panose="02040503050406030204" pitchFamily="18" charset="0"/>
                                        <a:ea typeface="Times New Roman" panose="02020603050405020304" pitchFamily="18" charset="0"/>
                                        <a:cs typeface="Times New Roman" panose="02020603050405020304" pitchFamily="18" charset="0"/>
                                      </a:rPr>
                                      <m:t>1</m:t>
                                    </m:r>
                                  </m:num>
                                  <m:den>
                                    <m:r>
                                      <a:rPr lang="en-GB" sz="1600" b="0" i="1" smtClean="0">
                                        <a:effectLst/>
                                        <a:latin typeface="Cambria Math" panose="02040503050406030204" pitchFamily="18" charset="0"/>
                                        <a:ea typeface="Times New Roman" panose="02020603050405020304" pitchFamily="18" charset="0"/>
                                        <a:cs typeface="Times New Roman" panose="02020603050405020304" pitchFamily="18" charset="0"/>
                                      </a:rPr>
                                      <m:t>3</m:t>
                                    </m:r>
                                  </m:den>
                                </m:f>
                              </m:den>
                            </m:f>
                          </m:den>
                        </m:f>
                      </m:den>
                    </m:f>
                    <m:r>
                      <a:rPr lang="en-GB" sz="1600" b="1" i="1" smtClean="0">
                        <a:effectLst/>
                        <a:latin typeface="Cambria Math" panose="02040503050406030204" pitchFamily="18" charset="0"/>
                        <a:ea typeface="Times New Roman" panose="02020603050405020304" pitchFamily="18" charset="0"/>
                        <a:cs typeface="Times New Roman" panose="02020603050405020304" pitchFamily="18" charset="0"/>
                      </a:rPr>
                      <m:t>=</m:t>
                    </m:r>
                    <m:f>
                      <m:fPr>
                        <m:ctrlPr>
                          <a:rPr lang="en-GB" sz="1600" b="1" i="1" smtClean="0">
                            <a:effectLst/>
                            <a:latin typeface="Cambria Math" panose="02040503050406030204" pitchFamily="18" charset="0"/>
                            <a:ea typeface="Times New Roman" panose="02020603050405020304" pitchFamily="18" charset="0"/>
                            <a:cs typeface="Times New Roman" panose="02020603050405020304" pitchFamily="18" charset="0"/>
                          </a:rPr>
                        </m:ctrlPr>
                      </m:fPr>
                      <m:num>
                        <m:r>
                          <a:rPr lang="en-GB" sz="1600" b="1" i="1" smtClean="0">
                            <a:effectLst/>
                            <a:latin typeface="Cambria Math" panose="02040503050406030204" pitchFamily="18" charset="0"/>
                            <a:ea typeface="Times New Roman" panose="02020603050405020304" pitchFamily="18" charset="0"/>
                            <a:cs typeface="Times New Roman" panose="02020603050405020304" pitchFamily="18" charset="0"/>
                          </a:rPr>
                          <m:t>𝟐</m:t>
                        </m:r>
                      </m:num>
                      <m:den>
                        <m:r>
                          <a:rPr lang="en-GB" sz="1600" b="1" i="1" smtClean="0">
                            <a:effectLst/>
                            <a:latin typeface="Cambria Math" panose="02040503050406030204" pitchFamily="18" charset="0"/>
                            <a:ea typeface="Times New Roman" panose="02020603050405020304" pitchFamily="18" charset="0"/>
                            <a:cs typeface="Times New Roman" panose="02020603050405020304" pitchFamily="18" charset="0"/>
                          </a:rPr>
                          <m:t>𝟑</m:t>
                        </m:r>
                      </m:den>
                    </m:f>
                  </m:oMath>
                </a14:m>
                <a:endParaRPr lang="en-GB" sz="1600" b="1" dirty="0">
                  <a:effectLst/>
                  <a:latin typeface="Calibri" panose="020F0502020204030204" pitchFamily="34" charset="0"/>
                  <a:ea typeface="Times New Roman" panose="02020603050405020304" pitchFamily="18" charset="0"/>
                  <a:cs typeface="Times New Roman" panose="02020603050405020304" pitchFamily="18" charset="0"/>
                </a:endParaRPr>
              </a:p>
            </p:txBody>
          </p:sp>
        </mc:Choice>
        <mc:Fallback xmlns="">
          <p:sp>
            <p:nvSpPr>
              <p:cNvPr id="6" name="Rectangle 5"/>
              <p:cNvSpPr>
                <a:spLocks noRot="1" noChangeAspect="1" noMove="1" noResize="1" noEditPoints="1" noAdjustHandles="1" noChangeArrowheads="1" noChangeShapeType="1" noTextEdit="1"/>
              </p:cNvSpPr>
              <p:nvPr/>
            </p:nvSpPr>
            <p:spPr>
              <a:xfrm>
                <a:off x="4788025" y="859169"/>
                <a:ext cx="4340374" cy="5891677"/>
              </a:xfrm>
              <a:prstGeom prst="rect">
                <a:avLst/>
              </a:prstGeom>
              <a:blipFill rotWithShape="1">
                <a:blip r:embed="rId4"/>
                <a:stretch>
                  <a:fillRect l="-702"/>
                </a:stretch>
              </a:blipFill>
            </p:spPr>
            <p:txBody>
              <a:bodyPr/>
              <a:lstStyle/>
              <a:p>
                <a:r>
                  <a:rPr lang="en-GB">
                    <a:noFill/>
                  </a:rPr>
                  <a:t> </a:t>
                </a:r>
              </a:p>
            </p:txBody>
          </p:sp>
        </mc:Fallback>
      </mc:AlternateContent>
      <p:sp>
        <p:nvSpPr>
          <p:cNvPr id="8" name="Rectangle 7"/>
          <p:cNvSpPr/>
          <p:nvPr/>
        </p:nvSpPr>
        <p:spPr>
          <a:xfrm>
            <a:off x="72335" y="943889"/>
            <a:ext cx="267634" cy="287034"/>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GB" dirty="0"/>
              <a:t>1</a:t>
            </a:r>
          </a:p>
        </p:txBody>
      </p:sp>
      <p:sp>
        <p:nvSpPr>
          <p:cNvPr id="9" name="Rectangle 8"/>
          <p:cNvSpPr/>
          <p:nvPr/>
        </p:nvSpPr>
        <p:spPr>
          <a:xfrm>
            <a:off x="72335" y="1386707"/>
            <a:ext cx="267634" cy="287034"/>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GB" dirty="0"/>
              <a:t>a</a:t>
            </a:r>
          </a:p>
        </p:txBody>
      </p:sp>
      <p:sp>
        <p:nvSpPr>
          <p:cNvPr id="10" name="Rectangle 9"/>
          <p:cNvSpPr/>
          <p:nvPr/>
        </p:nvSpPr>
        <p:spPr>
          <a:xfrm>
            <a:off x="72335" y="1762545"/>
            <a:ext cx="267634" cy="287034"/>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GB" dirty="0"/>
              <a:t>c</a:t>
            </a:r>
          </a:p>
        </p:txBody>
      </p:sp>
      <p:sp>
        <p:nvSpPr>
          <p:cNvPr id="11" name="Rectangle 10"/>
          <p:cNvSpPr/>
          <p:nvPr/>
        </p:nvSpPr>
        <p:spPr>
          <a:xfrm>
            <a:off x="72335" y="2120871"/>
            <a:ext cx="267634" cy="287034"/>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GB" dirty="0"/>
              <a:t>e</a:t>
            </a:r>
          </a:p>
        </p:txBody>
      </p:sp>
      <p:sp>
        <p:nvSpPr>
          <p:cNvPr id="12" name="Rectangle 11"/>
          <p:cNvSpPr/>
          <p:nvPr/>
        </p:nvSpPr>
        <p:spPr>
          <a:xfrm>
            <a:off x="72335" y="2479612"/>
            <a:ext cx="267634" cy="287034"/>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GB" dirty="0"/>
              <a:t>g</a:t>
            </a:r>
          </a:p>
        </p:txBody>
      </p:sp>
      <p:sp>
        <p:nvSpPr>
          <p:cNvPr id="13" name="Rectangle 12"/>
          <p:cNvSpPr/>
          <p:nvPr/>
        </p:nvSpPr>
        <p:spPr>
          <a:xfrm>
            <a:off x="1907704" y="1392931"/>
            <a:ext cx="267634" cy="287034"/>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GB" dirty="0"/>
              <a:t>b</a:t>
            </a:r>
          </a:p>
        </p:txBody>
      </p:sp>
      <p:sp>
        <p:nvSpPr>
          <p:cNvPr id="14" name="Rectangle 13"/>
          <p:cNvSpPr/>
          <p:nvPr/>
        </p:nvSpPr>
        <p:spPr>
          <a:xfrm>
            <a:off x="1907704" y="1768769"/>
            <a:ext cx="267634" cy="287034"/>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GB" dirty="0"/>
              <a:t>d</a:t>
            </a:r>
          </a:p>
        </p:txBody>
      </p:sp>
      <p:sp>
        <p:nvSpPr>
          <p:cNvPr id="15" name="Rectangle 14"/>
          <p:cNvSpPr/>
          <p:nvPr/>
        </p:nvSpPr>
        <p:spPr>
          <a:xfrm>
            <a:off x="1907704" y="2127095"/>
            <a:ext cx="267634" cy="287034"/>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GB" dirty="0"/>
              <a:t>f</a:t>
            </a:r>
          </a:p>
        </p:txBody>
      </p:sp>
      <p:sp>
        <p:nvSpPr>
          <p:cNvPr id="16" name="Rectangle 15"/>
          <p:cNvSpPr/>
          <p:nvPr/>
        </p:nvSpPr>
        <p:spPr>
          <a:xfrm>
            <a:off x="1907704" y="2485836"/>
            <a:ext cx="267634" cy="287034"/>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GB" dirty="0"/>
              <a:t>h</a:t>
            </a:r>
          </a:p>
        </p:txBody>
      </p:sp>
      <p:sp>
        <p:nvSpPr>
          <p:cNvPr id="17" name="Rectangle 16"/>
          <p:cNvSpPr/>
          <p:nvPr/>
        </p:nvSpPr>
        <p:spPr>
          <a:xfrm>
            <a:off x="72335" y="3075555"/>
            <a:ext cx="267634" cy="287034"/>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GB" dirty="0"/>
              <a:t>2</a:t>
            </a:r>
          </a:p>
        </p:txBody>
      </p:sp>
      <p:sp>
        <p:nvSpPr>
          <p:cNvPr id="18" name="Rectangle 17"/>
          <p:cNvSpPr/>
          <p:nvPr/>
        </p:nvSpPr>
        <p:spPr>
          <a:xfrm>
            <a:off x="72335" y="4313306"/>
            <a:ext cx="267634" cy="287034"/>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GB" dirty="0"/>
              <a:t>3</a:t>
            </a:r>
          </a:p>
        </p:txBody>
      </p:sp>
      <p:sp>
        <p:nvSpPr>
          <p:cNvPr id="19" name="Rectangle 18"/>
          <p:cNvSpPr/>
          <p:nvPr/>
        </p:nvSpPr>
        <p:spPr>
          <a:xfrm>
            <a:off x="72335" y="4623210"/>
            <a:ext cx="267634" cy="287034"/>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GB" dirty="0"/>
              <a:t>a</a:t>
            </a:r>
          </a:p>
        </p:txBody>
      </p:sp>
      <p:sp>
        <p:nvSpPr>
          <p:cNvPr id="20" name="Rectangle 19"/>
          <p:cNvSpPr/>
          <p:nvPr/>
        </p:nvSpPr>
        <p:spPr>
          <a:xfrm>
            <a:off x="72335" y="4999048"/>
            <a:ext cx="267634" cy="287034"/>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GB" dirty="0"/>
              <a:t>c</a:t>
            </a:r>
          </a:p>
        </p:txBody>
      </p:sp>
      <p:sp>
        <p:nvSpPr>
          <p:cNvPr id="21" name="Rectangle 20"/>
          <p:cNvSpPr/>
          <p:nvPr/>
        </p:nvSpPr>
        <p:spPr>
          <a:xfrm>
            <a:off x="72335" y="5357374"/>
            <a:ext cx="267634" cy="287034"/>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GB" dirty="0"/>
              <a:t>e</a:t>
            </a:r>
          </a:p>
        </p:txBody>
      </p:sp>
      <p:sp>
        <p:nvSpPr>
          <p:cNvPr id="22" name="Rectangle 21"/>
          <p:cNvSpPr/>
          <p:nvPr/>
        </p:nvSpPr>
        <p:spPr>
          <a:xfrm>
            <a:off x="72335" y="5716115"/>
            <a:ext cx="267634" cy="287034"/>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GB" dirty="0"/>
              <a:t>g</a:t>
            </a:r>
          </a:p>
        </p:txBody>
      </p:sp>
      <p:sp>
        <p:nvSpPr>
          <p:cNvPr id="23" name="Rectangle 22"/>
          <p:cNvSpPr/>
          <p:nvPr/>
        </p:nvSpPr>
        <p:spPr>
          <a:xfrm>
            <a:off x="1907704" y="4629434"/>
            <a:ext cx="267634" cy="287034"/>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GB" dirty="0"/>
              <a:t>b</a:t>
            </a:r>
          </a:p>
        </p:txBody>
      </p:sp>
      <p:sp>
        <p:nvSpPr>
          <p:cNvPr id="24" name="Rectangle 23"/>
          <p:cNvSpPr/>
          <p:nvPr/>
        </p:nvSpPr>
        <p:spPr>
          <a:xfrm>
            <a:off x="1907704" y="5005272"/>
            <a:ext cx="267634" cy="287034"/>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GB" dirty="0"/>
              <a:t>d</a:t>
            </a:r>
          </a:p>
        </p:txBody>
      </p:sp>
      <p:sp>
        <p:nvSpPr>
          <p:cNvPr id="25" name="Rectangle 24"/>
          <p:cNvSpPr/>
          <p:nvPr/>
        </p:nvSpPr>
        <p:spPr>
          <a:xfrm>
            <a:off x="1907704" y="5363598"/>
            <a:ext cx="267634" cy="287034"/>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GB" dirty="0"/>
              <a:t>f</a:t>
            </a:r>
          </a:p>
        </p:txBody>
      </p:sp>
      <p:sp>
        <p:nvSpPr>
          <p:cNvPr id="26" name="Rectangle 25"/>
          <p:cNvSpPr/>
          <p:nvPr/>
        </p:nvSpPr>
        <p:spPr>
          <a:xfrm>
            <a:off x="1907704" y="5722339"/>
            <a:ext cx="267634" cy="287034"/>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GB" dirty="0"/>
              <a:t>h</a:t>
            </a:r>
          </a:p>
        </p:txBody>
      </p:sp>
      <p:sp>
        <p:nvSpPr>
          <p:cNvPr id="27" name="Rectangle 26"/>
          <p:cNvSpPr/>
          <p:nvPr/>
        </p:nvSpPr>
        <p:spPr>
          <a:xfrm>
            <a:off x="55894" y="6250075"/>
            <a:ext cx="267634" cy="287034"/>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GB" dirty="0"/>
              <a:t>4</a:t>
            </a:r>
          </a:p>
        </p:txBody>
      </p:sp>
      <p:sp>
        <p:nvSpPr>
          <p:cNvPr id="28" name="Rectangle 27"/>
          <p:cNvSpPr/>
          <p:nvPr/>
        </p:nvSpPr>
        <p:spPr>
          <a:xfrm>
            <a:off x="4437611" y="899837"/>
            <a:ext cx="267634" cy="287034"/>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GB" dirty="0"/>
              <a:t>5</a:t>
            </a:r>
          </a:p>
        </p:txBody>
      </p:sp>
      <p:sp>
        <p:nvSpPr>
          <p:cNvPr id="29" name="Rectangle 28"/>
          <p:cNvSpPr/>
          <p:nvPr/>
        </p:nvSpPr>
        <p:spPr>
          <a:xfrm>
            <a:off x="4437611" y="1582484"/>
            <a:ext cx="267634" cy="287034"/>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GB" dirty="0"/>
              <a:t>6</a:t>
            </a:r>
          </a:p>
        </p:txBody>
      </p:sp>
      <p:sp>
        <p:nvSpPr>
          <p:cNvPr id="30" name="Rectangle 29"/>
          <p:cNvSpPr/>
          <p:nvPr/>
        </p:nvSpPr>
        <p:spPr>
          <a:xfrm>
            <a:off x="4437611" y="2246593"/>
            <a:ext cx="267634" cy="287034"/>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GB" dirty="0"/>
              <a:t>7</a:t>
            </a:r>
          </a:p>
        </p:txBody>
      </p:sp>
      <p:sp>
        <p:nvSpPr>
          <p:cNvPr id="31" name="Rectangle 30"/>
          <p:cNvSpPr/>
          <p:nvPr/>
        </p:nvSpPr>
        <p:spPr>
          <a:xfrm>
            <a:off x="4437611" y="2910702"/>
            <a:ext cx="267634" cy="287034"/>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GB" dirty="0"/>
              <a:t>8</a:t>
            </a:r>
          </a:p>
        </p:txBody>
      </p:sp>
      <p:sp>
        <p:nvSpPr>
          <p:cNvPr id="32" name="Rectangle 31"/>
          <p:cNvSpPr/>
          <p:nvPr/>
        </p:nvSpPr>
        <p:spPr>
          <a:xfrm>
            <a:off x="4305300" y="4724400"/>
            <a:ext cx="441960" cy="245940"/>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GB" dirty="0">
                <a:latin typeface="Wingdings" panose="05000000000000000000" pitchFamily="2" charset="2"/>
              </a:rPr>
              <a:t>N</a:t>
            </a:r>
            <a:r>
              <a:rPr lang="en-GB" baseline="-25000" dirty="0"/>
              <a:t>1</a:t>
            </a:r>
          </a:p>
        </p:txBody>
      </p:sp>
      <p:sp>
        <p:nvSpPr>
          <p:cNvPr id="34" name="Rectangle 33"/>
          <p:cNvSpPr/>
          <p:nvPr/>
        </p:nvSpPr>
        <p:spPr>
          <a:xfrm>
            <a:off x="1107232" y="1388195"/>
            <a:ext cx="450106" cy="326305"/>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sp>
        <p:nvSpPr>
          <p:cNvPr id="35" name="Rectangle 34"/>
          <p:cNvSpPr/>
          <p:nvPr/>
        </p:nvSpPr>
        <p:spPr>
          <a:xfrm>
            <a:off x="1228812" y="1714500"/>
            <a:ext cx="450106" cy="371475"/>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sp>
        <p:nvSpPr>
          <p:cNvPr id="36" name="Rectangle 35"/>
          <p:cNvSpPr/>
          <p:nvPr/>
        </p:nvSpPr>
        <p:spPr>
          <a:xfrm>
            <a:off x="1343205" y="2085976"/>
            <a:ext cx="409395" cy="323850"/>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sp>
        <p:nvSpPr>
          <p:cNvPr id="37" name="Rectangle 36"/>
          <p:cNvSpPr/>
          <p:nvPr/>
        </p:nvSpPr>
        <p:spPr>
          <a:xfrm>
            <a:off x="1216060" y="2407905"/>
            <a:ext cx="409395" cy="323850"/>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sp>
        <p:nvSpPr>
          <p:cNvPr id="38" name="Rectangle 37"/>
          <p:cNvSpPr/>
          <p:nvPr/>
        </p:nvSpPr>
        <p:spPr>
          <a:xfrm>
            <a:off x="3093907" y="1390650"/>
            <a:ext cx="409395" cy="323850"/>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sp>
        <p:nvSpPr>
          <p:cNvPr id="39" name="Rectangle 38"/>
          <p:cNvSpPr/>
          <p:nvPr/>
        </p:nvSpPr>
        <p:spPr>
          <a:xfrm>
            <a:off x="3059832" y="1707593"/>
            <a:ext cx="416793" cy="359332"/>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sp>
        <p:nvSpPr>
          <p:cNvPr id="40" name="Rectangle 39"/>
          <p:cNvSpPr/>
          <p:nvPr/>
        </p:nvSpPr>
        <p:spPr>
          <a:xfrm>
            <a:off x="3059832" y="2066925"/>
            <a:ext cx="416793" cy="359332"/>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sp>
        <p:nvSpPr>
          <p:cNvPr id="41" name="Rectangle 40"/>
          <p:cNvSpPr/>
          <p:nvPr/>
        </p:nvSpPr>
        <p:spPr>
          <a:xfrm>
            <a:off x="3163975" y="2419350"/>
            <a:ext cx="416793" cy="359332"/>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sp>
        <p:nvSpPr>
          <p:cNvPr id="42" name="Rectangle 41"/>
          <p:cNvSpPr/>
          <p:nvPr/>
        </p:nvSpPr>
        <p:spPr>
          <a:xfrm>
            <a:off x="395536" y="3829298"/>
            <a:ext cx="1080120" cy="359332"/>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sp>
        <p:nvSpPr>
          <p:cNvPr id="43" name="Rectangle 42"/>
          <p:cNvSpPr/>
          <p:nvPr/>
        </p:nvSpPr>
        <p:spPr>
          <a:xfrm>
            <a:off x="1107232" y="4587061"/>
            <a:ext cx="518223" cy="359332"/>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sp>
        <p:nvSpPr>
          <p:cNvPr id="44" name="Rectangle 43"/>
          <p:cNvSpPr/>
          <p:nvPr/>
        </p:nvSpPr>
        <p:spPr>
          <a:xfrm>
            <a:off x="2985079" y="4574088"/>
            <a:ext cx="518223" cy="359332"/>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sp>
        <p:nvSpPr>
          <p:cNvPr id="45" name="Rectangle 44"/>
          <p:cNvSpPr/>
          <p:nvPr/>
        </p:nvSpPr>
        <p:spPr>
          <a:xfrm>
            <a:off x="1248356" y="4946393"/>
            <a:ext cx="518223" cy="359332"/>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sp>
        <p:nvSpPr>
          <p:cNvPr id="46" name="Rectangle 45"/>
          <p:cNvSpPr/>
          <p:nvPr/>
        </p:nvSpPr>
        <p:spPr>
          <a:xfrm>
            <a:off x="3201104" y="4946393"/>
            <a:ext cx="518223" cy="359332"/>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sp>
        <p:nvSpPr>
          <p:cNvPr id="47" name="Rectangle 46"/>
          <p:cNvSpPr/>
          <p:nvPr/>
        </p:nvSpPr>
        <p:spPr>
          <a:xfrm>
            <a:off x="1216544" y="5305670"/>
            <a:ext cx="518223" cy="359332"/>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sp>
        <p:nvSpPr>
          <p:cNvPr id="48" name="Rectangle 47"/>
          <p:cNvSpPr/>
          <p:nvPr/>
        </p:nvSpPr>
        <p:spPr>
          <a:xfrm>
            <a:off x="3166440" y="5297914"/>
            <a:ext cx="518223" cy="359332"/>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sp>
        <p:nvSpPr>
          <p:cNvPr id="49" name="Rectangle 48"/>
          <p:cNvSpPr/>
          <p:nvPr/>
        </p:nvSpPr>
        <p:spPr>
          <a:xfrm>
            <a:off x="1432570" y="5664947"/>
            <a:ext cx="384978" cy="359332"/>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sp>
        <p:nvSpPr>
          <p:cNvPr id="50" name="Rectangle 49"/>
          <p:cNvSpPr/>
          <p:nvPr/>
        </p:nvSpPr>
        <p:spPr>
          <a:xfrm>
            <a:off x="3163975" y="5657246"/>
            <a:ext cx="384978" cy="359332"/>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sp>
        <p:nvSpPr>
          <p:cNvPr id="51" name="Rectangle 50"/>
          <p:cNvSpPr/>
          <p:nvPr/>
        </p:nvSpPr>
        <p:spPr>
          <a:xfrm>
            <a:off x="3780904" y="6213926"/>
            <a:ext cx="443433" cy="359332"/>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sp>
        <p:nvSpPr>
          <p:cNvPr id="52" name="Rectangle 51"/>
          <p:cNvSpPr/>
          <p:nvPr/>
        </p:nvSpPr>
        <p:spPr>
          <a:xfrm>
            <a:off x="7740352" y="879195"/>
            <a:ext cx="576064" cy="507511"/>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sp>
        <p:nvSpPr>
          <p:cNvPr id="53" name="Rectangle 52"/>
          <p:cNvSpPr/>
          <p:nvPr/>
        </p:nvSpPr>
        <p:spPr>
          <a:xfrm>
            <a:off x="5836324" y="1828470"/>
            <a:ext cx="649926" cy="389213"/>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sp>
        <p:nvSpPr>
          <p:cNvPr id="54" name="Rectangle 53"/>
          <p:cNvSpPr/>
          <p:nvPr/>
        </p:nvSpPr>
        <p:spPr>
          <a:xfrm>
            <a:off x="6538983" y="2483763"/>
            <a:ext cx="1489401" cy="405354"/>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sp>
        <p:nvSpPr>
          <p:cNvPr id="55" name="Rectangle 54"/>
          <p:cNvSpPr/>
          <p:nvPr/>
        </p:nvSpPr>
        <p:spPr>
          <a:xfrm>
            <a:off x="6538983" y="4153438"/>
            <a:ext cx="1489401" cy="405354"/>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sp>
        <p:nvSpPr>
          <p:cNvPr id="56" name="Rectangle 55"/>
          <p:cNvSpPr/>
          <p:nvPr/>
        </p:nvSpPr>
        <p:spPr>
          <a:xfrm>
            <a:off x="5116336" y="5310761"/>
            <a:ext cx="3608564" cy="537590"/>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sp>
        <p:nvSpPr>
          <p:cNvPr id="57" name="Rectangle 56"/>
          <p:cNvSpPr/>
          <p:nvPr/>
        </p:nvSpPr>
        <p:spPr>
          <a:xfrm>
            <a:off x="6856568" y="5981280"/>
            <a:ext cx="1027800" cy="537590"/>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sp>
        <p:nvSpPr>
          <p:cNvPr id="58" name="Rectangle 57"/>
          <p:cNvSpPr/>
          <p:nvPr/>
        </p:nvSpPr>
        <p:spPr>
          <a:xfrm>
            <a:off x="4351020" y="6016578"/>
            <a:ext cx="441960" cy="245940"/>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GB" dirty="0">
                <a:latin typeface="Wingdings" panose="05000000000000000000" pitchFamily="2" charset="2"/>
              </a:rPr>
              <a:t>N</a:t>
            </a:r>
            <a:r>
              <a:rPr lang="en-GB" baseline="-25000" dirty="0"/>
              <a:t>2</a:t>
            </a:r>
          </a:p>
        </p:txBody>
      </p:sp>
      <p:sp>
        <p:nvSpPr>
          <p:cNvPr id="59" name="Rectangle 58"/>
          <p:cNvSpPr/>
          <p:nvPr/>
        </p:nvSpPr>
        <p:spPr>
          <a:xfrm>
            <a:off x="7559405" y="1824245"/>
            <a:ext cx="649926" cy="405354"/>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spTree>
    <p:extLst>
      <p:ext uri="{BB962C8B-B14F-4D97-AF65-F5344CB8AC3E}">
        <p14:creationId xmlns:p14="http://schemas.microsoft.com/office/powerpoint/2010/main" val="477289316"/>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34"/>
                    </p:tgtEl>
                  </p:cond>
                </p:stCondLst>
                <p:endSync evt="end" delay="0">
                  <p:rtn val="all"/>
                </p:endSync>
                <p:childTnLst>
                  <p:par>
                    <p:cTn id="3" fill="hold">
                      <p:stCondLst>
                        <p:cond delay="0"/>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34"/>
                                        </p:tgtEl>
                                      </p:cBhvr>
                                    </p:animEffect>
                                    <p:set>
                                      <p:cBhvr>
                                        <p:cTn id="7" dur="1" fill="hold">
                                          <p:stCondLst>
                                            <p:cond delay="499"/>
                                          </p:stCondLst>
                                        </p:cTn>
                                        <p:tgtEl>
                                          <p:spTgt spid="34"/>
                                        </p:tgtEl>
                                        <p:attrNameLst>
                                          <p:attrName>style.visibility</p:attrName>
                                        </p:attrNameLst>
                                      </p:cBhvr>
                                      <p:to>
                                        <p:strVal val="hidden"/>
                                      </p:to>
                                    </p:set>
                                  </p:childTnLst>
                                </p:cTn>
                              </p:par>
                            </p:childTnLst>
                          </p:cTn>
                        </p:par>
                      </p:childTnLst>
                    </p:cTn>
                  </p:par>
                </p:childTnLst>
              </p:cTn>
              <p:nextCondLst>
                <p:cond evt="onClick" delay="0">
                  <p:tgtEl>
                    <p:spTgt spid="34"/>
                  </p:tgtEl>
                </p:cond>
              </p:nextCondLst>
            </p:seq>
            <p:seq concurrent="1" nextAc="seek">
              <p:cTn id="8" restart="whenNotActive" fill="hold" evtFilter="cancelBubble" nodeType="interactiveSeq">
                <p:stCondLst>
                  <p:cond evt="onClick" delay="0">
                    <p:tgtEl>
                      <p:spTgt spid="35"/>
                    </p:tgtEl>
                  </p:cond>
                </p:stCondLst>
                <p:endSync evt="end" delay="0">
                  <p:rtn val="all"/>
                </p:endSync>
                <p:childTnLst>
                  <p:par>
                    <p:cTn id="9" fill="hold">
                      <p:stCondLst>
                        <p:cond delay="0"/>
                      </p:stCondLst>
                      <p:childTnLst>
                        <p:par>
                          <p:cTn id="10" fill="hold">
                            <p:stCondLst>
                              <p:cond delay="0"/>
                            </p:stCondLst>
                            <p:childTnLst>
                              <p:par>
                                <p:cTn id="11" presetID="10" presetClass="exit" presetSubtype="0" fill="hold" grpId="0" nodeType="clickEffect">
                                  <p:stCondLst>
                                    <p:cond delay="0"/>
                                  </p:stCondLst>
                                  <p:childTnLst>
                                    <p:animEffect transition="out" filter="fade">
                                      <p:cBhvr>
                                        <p:cTn id="12" dur="500"/>
                                        <p:tgtEl>
                                          <p:spTgt spid="35"/>
                                        </p:tgtEl>
                                      </p:cBhvr>
                                    </p:animEffect>
                                    <p:set>
                                      <p:cBhvr>
                                        <p:cTn id="13" dur="1" fill="hold">
                                          <p:stCondLst>
                                            <p:cond delay="499"/>
                                          </p:stCondLst>
                                        </p:cTn>
                                        <p:tgtEl>
                                          <p:spTgt spid="35"/>
                                        </p:tgtEl>
                                        <p:attrNameLst>
                                          <p:attrName>style.visibility</p:attrName>
                                        </p:attrNameLst>
                                      </p:cBhvr>
                                      <p:to>
                                        <p:strVal val="hidden"/>
                                      </p:to>
                                    </p:set>
                                  </p:childTnLst>
                                </p:cTn>
                              </p:par>
                            </p:childTnLst>
                          </p:cTn>
                        </p:par>
                      </p:childTnLst>
                    </p:cTn>
                  </p:par>
                </p:childTnLst>
              </p:cTn>
              <p:nextCondLst>
                <p:cond evt="onClick" delay="0">
                  <p:tgtEl>
                    <p:spTgt spid="35"/>
                  </p:tgtEl>
                </p:cond>
              </p:nextCondLst>
            </p:seq>
            <p:seq concurrent="1" nextAc="seek">
              <p:cTn id="14" restart="whenNotActive" fill="hold" evtFilter="cancelBubble" nodeType="interactiveSeq">
                <p:stCondLst>
                  <p:cond evt="onClick" delay="0">
                    <p:tgtEl>
                      <p:spTgt spid="36"/>
                    </p:tgtEl>
                  </p:cond>
                </p:stCondLst>
                <p:endSync evt="end" delay="0">
                  <p:rtn val="all"/>
                </p:endSync>
                <p:childTnLst>
                  <p:par>
                    <p:cTn id="15" fill="hold">
                      <p:stCondLst>
                        <p:cond delay="0"/>
                      </p:stCondLst>
                      <p:childTnLst>
                        <p:par>
                          <p:cTn id="16" fill="hold">
                            <p:stCondLst>
                              <p:cond delay="0"/>
                            </p:stCondLst>
                            <p:childTnLst>
                              <p:par>
                                <p:cTn id="17" presetID="10" presetClass="exit" presetSubtype="0" fill="hold" grpId="0" nodeType="clickEffect">
                                  <p:stCondLst>
                                    <p:cond delay="0"/>
                                  </p:stCondLst>
                                  <p:childTnLst>
                                    <p:animEffect transition="out" filter="fade">
                                      <p:cBhvr>
                                        <p:cTn id="18" dur="500"/>
                                        <p:tgtEl>
                                          <p:spTgt spid="36"/>
                                        </p:tgtEl>
                                      </p:cBhvr>
                                    </p:animEffect>
                                    <p:set>
                                      <p:cBhvr>
                                        <p:cTn id="19" dur="1" fill="hold">
                                          <p:stCondLst>
                                            <p:cond delay="499"/>
                                          </p:stCondLst>
                                        </p:cTn>
                                        <p:tgtEl>
                                          <p:spTgt spid="36"/>
                                        </p:tgtEl>
                                        <p:attrNameLst>
                                          <p:attrName>style.visibility</p:attrName>
                                        </p:attrNameLst>
                                      </p:cBhvr>
                                      <p:to>
                                        <p:strVal val="hidden"/>
                                      </p:to>
                                    </p:set>
                                  </p:childTnLst>
                                </p:cTn>
                              </p:par>
                            </p:childTnLst>
                          </p:cTn>
                        </p:par>
                      </p:childTnLst>
                    </p:cTn>
                  </p:par>
                </p:childTnLst>
              </p:cTn>
              <p:nextCondLst>
                <p:cond evt="onClick" delay="0">
                  <p:tgtEl>
                    <p:spTgt spid="36"/>
                  </p:tgtEl>
                </p:cond>
              </p:nextCondLst>
            </p:seq>
            <p:seq concurrent="1" nextAc="seek">
              <p:cTn id="20" restart="whenNotActive" fill="hold" evtFilter="cancelBubble" nodeType="interactiveSeq">
                <p:stCondLst>
                  <p:cond evt="onClick" delay="0">
                    <p:tgtEl>
                      <p:spTgt spid="37"/>
                    </p:tgtEl>
                  </p:cond>
                </p:stCondLst>
                <p:endSync evt="end" delay="0">
                  <p:rtn val="all"/>
                </p:endSync>
                <p:childTnLst>
                  <p:par>
                    <p:cTn id="21" fill="hold">
                      <p:stCondLst>
                        <p:cond delay="0"/>
                      </p:stCondLst>
                      <p:childTnLst>
                        <p:par>
                          <p:cTn id="22" fill="hold">
                            <p:stCondLst>
                              <p:cond delay="0"/>
                            </p:stCondLst>
                            <p:childTnLst>
                              <p:par>
                                <p:cTn id="23" presetID="10" presetClass="exit" presetSubtype="0" fill="hold" grpId="0" nodeType="clickEffect">
                                  <p:stCondLst>
                                    <p:cond delay="0"/>
                                  </p:stCondLst>
                                  <p:childTnLst>
                                    <p:animEffect transition="out" filter="fade">
                                      <p:cBhvr>
                                        <p:cTn id="24" dur="500"/>
                                        <p:tgtEl>
                                          <p:spTgt spid="37"/>
                                        </p:tgtEl>
                                      </p:cBhvr>
                                    </p:animEffect>
                                    <p:set>
                                      <p:cBhvr>
                                        <p:cTn id="25" dur="1" fill="hold">
                                          <p:stCondLst>
                                            <p:cond delay="499"/>
                                          </p:stCondLst>
                                        </p:cTn>
                                        <p:tgtEl>
                                          <p:spTgt spid="37"/>
                                        </p:tgtEl>
                                        <p:attrNameLst>
                                          <p:attrName>style.visibility</p:attrName>
                                        </p:attrNameLst>
                                      </p:cBhvr>
                                      <p:to>
                                        <p:strVal val="hidden"/>
                                      </p:to>
                                    </p:set>
                                  </p:childTnLst>
                                </p:cTn>
                              </p:par>
                            </p:childTnLst>
                          </p:cTn>
                        </p:par>
                      </p:childTnLst>
                    </p:cTn>
                  </p:par>
                </p:childTnLst>
              </p:cTn>
              <p:nextCondLst>
                <p:cond evt="onClick" delay="0">
                  <p:tgtEl>
                    <p:spTgt spid="37"/>
                  </p:tgtEl>
                </p:cond>
              </p:nextCondLst>
            </p:seq>
            <p:seq concurrent="1" nextAc="seek">
              <p:cTn id="26" restart="whenNotActive" fill="hold" evtFilter="cancelBubble" nodeType="interactiveSeq">
                <p:stCondLst>
                  <p:cond evt="onClick" delay="0">
                    <p:tgtEl>
                      <p:spTgt spid="38"/>
                    </p:tgtEl>
                  </p:cond>
                </p:stCondLst>
                <p:endSync evt="end" delay="0">
                  <p:rtn val="all"/>
                </p:endSync>
                <p:childTnLst>
                  <p:par>
                    <p:cTn id="27" fill="hold">
                      <p:stCondLst>
                        <p:cond delay="0"/>
                      </p:stCondLst>
                      <p:childTnLst>
                        <p:par>
                          <p:cTn id="28" fill="hold">
                            <p:stCondLst>
                              <p:cond delay="0"/>
                            </p:stCondLst>
                            <p:childTnLst>
                              <p:par>
                                <p:cTn id="29" presetID="10" presetClass="exit" presetSubtype="0" fill="hold" grpId="0" nodeType="clickEffect">
                                  <p:stCondLst>
                                    <p:cond delay="0"/>
                                  </p:stCondLst>
                                  <p:childTnLst>
                                    <p:animEffect transition="out" filter="fade">
                                      <p:cBhvr>
                                        <p:cTn id="30" dur="500"/>
                                        <p:tgtEl>
                                          <p:spTgt spid="38"/>
                                        </p:tgtEl>
                                      </p:cBhvr>
                                    </p:animEffect>
                                    <p:set>
                                      <p:cBhvr>
                                        <p:cTn id="31" dur="1" fill="hold">
                                          <p:stCondLst>
                                            <p:cond delay="499"/>
                                          </p:stCondLst>
                                        </p:cTn>
                                        <p:tgtEl>
                                          <p:spTgt spid="38"/>
                                        </p:tgtEl>
                                        <p:attrNameLst>
                                          <p:attrName>style.visibility</p:attrName>
                                        </p:attrNameLst>
                                      </p:cBhvr>
                                      <p:to>
                                        <p:strVal val="hidden"/>
                                      </p:to>
                                    </p:set>
                                  </p:childTnLst>
                                </p:cTn>
                              </p:par>
                            </p:childTnLst>
                          </p:cTn>
                        </p:par>
                      </p:childTnLst>
                    </p:cTn>
                  </p:par>
                </p:childTnLst>
              </p:cTn>
              <p:nextCondLst>
                <p:cond evt="onClick" delay="0">
                  <p:tgtEl>
                    <p:spTgt spid="38"/>
                  </p:tgtEl>
                </p:cond>
              </p:nextCondLst>
            </p:seq>
            <p:seq concurrent="1" nextAc="seek">
              <p:cTn id="32" restart="whenNotActive" fill="hold" evtFilter="cancelBubble" nodeType="interactiveSeq">
                <p:stCondLst>
                  <p:cond evt="onClick" delay="0">
                    <p:tgtEl>
                      <p:spTgt spid="39"/>
                    </p:tgtEl>
                  </p:cond>
                </p:stCondLst>
                <p:endSync evt="end" delay="0">
                  <p:rtn val="all"/>
                </p:endSync>
                <p:childTnLst>
                  <p:par>
                    <p:cTn id="33" fill="hold">
                      <p:stCondLst>
                        <p:cond delay="0"/>
                      </p:stCondLst>
                      <p:childTnLst>
                        <p:par>
                          <p:cTn id="34" fill="hold">
                            <p:stCondLst>
                              <p:cond delay="0"/>
                            </p:stCondLst>
                            <p:childTnLst>
                              <p:par>
                                <p:cTn id="35" presetID="10" presetClass="exit" presetSubtype="0" fill="hold" grpId="0" nodeType="clickEffect">
                                  <p:stCondLst>
                                    <p:cond delay="0"/>
                                  </p:stCondLst>
                                  <p:childTnLst>
                                    <p:animEffect transition="out" filter="fade">
                                      <p:cBhvr>
                                        <p:cTn id="36" dur="500"/>
                                        <p:tgtEl>
                                          <p:spTgt spid="39"/>
                                        </p:tgtEl>
                                      </p:cBhvr>
                                    </p:animEffect>
                                    <p:set>
                                      <p:cBhvr>
                                        <p:cTn id="37" dur="1" fill="hold">
                                          <p:stCondLst>
                                            <p:cond delay="499"/>
                                          </p:stCondLst>
                                        </p:cTn>
                                        <p:tgtEl>
                                          <p:spTgt spid="39"/>
                                        </p:tgtEl>
                                        <p:attrNameLst>
                                          <p:attrName>style.visibility</p:attrName>
                                        </p:attrNameLst>
                                      </p:cBhvr>
                                      <p:to>
                                        <p:strVal val="hidden"/>
                                      </p:to>
                                    </p:set>
                                  </p:childTnLst>
                                </p:cTn>
                              </p:par>
                            </p:childTnLst>
                          </p:cTn>
                        </p:par>
                      </p:childTnLst>
                    </p:cTn>
                  </p:par>
                </p:childTnLst>
              </p:cTn>
              <p:nextCondLst>
                <p:cond evt="onClick" delay="0">
                  <p:tgtEl>
                    <p:spTgt spid="39"/>
                  </p:tgtEl>
                </p:cond>
              </p:nextCondLst>
            </p:seq>
            <p:seq concurrent="1" nextAc="seek">
              <p:cTn id="38" restart="whenNotActive" fill="hold" evtFilter="cancelBubble" nodeType="interactiveSeq">
                <p:stCondLst>
                  <p:cond evt="onClick" delay="0">
                    <p:tgtEl>
                      <p:spTgt spid="40"/>
                    </p:tgtEl>
                  </p:cond>
                </p:stCondLst>
                <p:endSync evt="end" delay="0">
                  <p:rtn val="all"/>
                </p:endSync>
                <p:childTnLst>
                  <p:par>
                    <p:cTn id="39" fill="hold">
                      <p:stCondLst>
                        <p:cond delay="0"/>
                      </p:stCondLst>
                      <p:childTnLst>
                        <p:par>
                          <p:cTn id="40" fill="hold">
                            <p:stCondLst>
                              <p:cond delay="0"/>
                            </p:stCondLst>
                            <p:childTnLst>
                              <p:par>
                                <p:cTn id="41" presetID="10" presetClass="exit" presetSubtype="0" fill="hold" grpId="0" nodeType="clickEffect">
                                  <p:stCondLst>
                                    <p:cond delay="0"/>
                                  </p:stCondLst>
                                  <p:childTnLst>
                                    <p:animEffect transition="out" filter="fade">
                                      <p:cBhvr>
                                        <p:cTn id="42" dur="500"/>
                                        <p:tgtEl>
                                          <p:spTgt spid="40"/>
                                        </p:tgtEl>
                                      </p:cBhvr>
                                    </p:animEffect>
                                    <p:set>
                                      <p:cBhvr>
                                        <p:cTn id="43" dur="1" fill="hold">
                                          <p:stCondLst>
                                            <p:cond delay="499"/>
                                          </p:stCondLst>
                                        </p:cTn>
                                        <p:tgtEl>
                                          <p:spTgt spid="40"/>
                                        </p:tgtEl>
                                        <p:attrNameLst>
                                          <p:attrName>style.visibility</p:attrName>
                                        </p:attrNameLst>
                                      </p:cBhvr>
                                      <p:to>
                                        <p:strVal val="hidden"/>
                                      </p:to>
                                    </p:set>
                                  </p:childTnLst>
                                </p:cTn>
                              </p:par>
                            </p:childTnLst>
                          </p:cTn>
                        </p:par>
                      </p:childTnLst>
                    </p:cTn>
                  </p:par>
                </p:childTnLst>
              </p:cTn>
              <p:nextCondLst>
                <p:cond evt="onClick" delay="0">
                  <p:tgtEl>
                    <p:spTgt spid="40"/>
                  </p:tgtEl>
                </p:cond>
              </p:nextCondLst>
            </p:seq>
            <p:seq concurrent="1" nextAc="seek">
              <p:cTn id="44" restart="whenNotActive" fill="hold" evtFilter="cancelBubble" nodeType="interactiveSeq">
                <p:stCondLst>
                  <p:cond evt="onClick" delay="0">
                    <p:tgtEl>
                      <p:spTgt spid="41"/>
                    </p:tgtEl>
                  </p:cond>
                </p:stCondLst>
                <p:endSync evt="end" delay="0">
                  <p:rtn val="all"/>
                </p:endSync>
                <p:childTnLst>
                  <p:par>
                    <p:cTn id="45" fill="hold">
                      <p:stCondLst>
                        <p:cond delay="0"/>
                      </p:stCondLst>
                      <p:childTnLst>
                        <p:par>
                          <p:cTn id="46" fill="hold">
                            <p:stCondLst>
                              <p:cond delay="0"/>
                            </p:stCondLst>
                            <p:childTnLst>
                              <p:par>
                                <p:cTn id="47" presetID="10" presetClass="exit" presetSubtype="0" fill="hold" grpId="0" nodeType="clickEffect">
                                  <p:stCondLst>
                                    <p:cond delay="0"/>
                                  </p:stCondLst>
                                  <p:childTnLst>
                                    <p:animEffect transition="out" filter="fade">
                                      <p:cBhvr>
                                        <p:cTn id="48" dur="500"/>
                                        <p:tgtEl>
                                          <p:spTgt spid="41"/>
                                        </p:tgtEl>
                                      </p:cBhvr>
                                    </p:animEffect>
                                    <p:set>
                                      <p:cBhvr>
                                        <p:cTn id="49" dur="1" fill="hold">
                                          <p:stCondLst>
                                            <p:cond delay="499"/>
                                          </p:stCondLst>
                                        </p:cTn>
                                        <p:tgtEl>
                                          <p:spTgt spid="41"/>
                                        </p:tgtEl>
                                        <p:attrNameLst>
                                          <p:attrName>style.visibility</p:attrName>
                                        </p:attrNameLst>
                                      </p:cBhvr>
                                      <p:to>
                                        <p:strVal val="hidden"/>
                                      </p:to>
                                    </p:set>
                                  </p:childTnLst>
                                </p:cTn>
                              </p:par>
                            </p:childTnLst>
                          </p:cTn>
                        </p:par>
                      </p:childTnLst>
                    </p:cTn>
                  </p:par>
                </p:childTnLst>
              </p:cTn>
              <p:nextCondLst>
                <p:cond evt="onClick" delay="0">
                  <p:tgtEl>
                    <p:spTgt spid="41"/>
                  </p:tgtEl>
                </p:cond>
              </p:nextCondLst>
            </p:seq>
            <p:seq concurrent="1" nextAc="seek">
              <p:cTn id="50" restart="whenNotActive" fill="hold" evtFilter="cancelBubble" nodeType="interactiveSeq">
                <p:stCondLst>
                  <p:cond evt="onClick" delay="0">
                    <p:tgtEl>
                      <p:spTgt spid="42"/>
                    </p:tgtEl>
                  </p:cond>
                </p:stCondLst>
                <p:endSync evt="end" delay="0">
                  <p:rtn val="all"/>
                </p:endSync>
                <p:childTnLst>
                  <p:par>
                    <p:cTn id="51" fill="hold">
                      <p:stCondLst>
                        <p:cond delay="0"/>
                      </p:stCondLst>
                      <p:childTnLst>
                        <p:par>
                          <p:cTn id="52" fill="hold">
                            <p:stCondLst>
                              <p:cond delay="0"/>
                            </p:stCondLst>
                            <p:childTnLst>
                              <p:par>
                                <p:cTn id="53" presetID="10" presetClass="exit" presetSubtype="0" fill="hold" grpId="0" nodeType="clickEffect">
                                  <p:stCondLst>
                                    <p:cond delay="0"/>
                                  </p:stCondLst>
                                  <p:childTnLst>
                                    <p:animEffect transition="out" filter="fade">
                                      <p:cBhvr>
                                        <p:cTn id="54" dur="500"/>
                                        <p:tgtEl>
                                          <p:spTgt spid="42"/>
                                        </p:tgtEl>
                                      </p:cBhvr>
                                    </p:animEffect>
                                    <p:set>
                                      <p:cBhvr>
                                        <p:cTn id="55" dur="1" fill="hold">
                                          <p:stCondLst>
                                            <p:cond delay="499"/>
                                          </p:stCondLst>
                                        </p:cTn>
                                        <p:tgtEl>
                                          <p:spTgt spid="42"/>
                                        </p:tgtEl>
                                        <p:attrNameLst>
                                          <p:attrName>style.visibility</p:attrName>
                                        </p:attrNameLst>
                                      </p:cBhvr>
                                      <p:to>
                                        <p:strVal val="hidden"/>
                                      </p:to>
                                    </p:set>
                                  </p:childTnLst>
                                </p:cTn>
                              </p:par>
                            </p:childTnLst>
                          </p:cTn>
                        </p:par>
                      </p:childTnLst>
                    </p:cTn>
                  </p:par>
                </p:childTnLst>
              </p:cTn>
              <p:nextCondLst>
                <p:cond evt="onClick" delay="0">
                  <p:tgtEl>
                    <p:spTgt spid="42"/>
                  </p:tgtEl>
                </p:cond>
              </p:nextCondLst>
            </p:seq>
            <p:seq concurrent="1" nextAc="seek">
              <p:cTn id="56" restart="whenNotActive" fill="hold" evtFilter="cancelBubble" nodeType="interactiveSeq">
                <p:stCondLst>
                  <p:cond evt="onClick" delay="0">
                    <p:tgtEl>
                      <p:spTgt spid="43"/>
                    </p:tgtEl>
                  </p:cond>
                </p:stCondLst>
                <p:endSync evt="end" delay="0">
                  <p:rtn val="all"/>
                </p:endSync>
                <p:childTnLst>
                  <p:par>
                    <p:cTn id="57" fill="hold">
                      <p:stCondLst>
                        <p:cond delay="0"/>
                      </p:stCondLst>
                      <p:childTnLst>
                        <p:par>
                          <p:cTn id="58" fill="hold">
                            <p:stCondLst>
                              <p:cond delay="0"/>
                            </p:stCondLst>
                            <p:childTnLst>
                              <p:par>
                                <p:cTn id="59" presetID="10" presetClass="exit" presetSubtype="0" fill="hold" grpId="0" nodeType="clickEffect">
                                  <p:stCondLst>
                                    <p:cond delay="0"/>
                                  </p:stCondLst>
                                  <p:childTnLst>
                                    <p:animEffect transition="out" filter="fade">
                                      <p:cBhvr>
                                        <p:cTn id="60" dur="500"/>
                                        <p:tgtEl>
                                          <p:spTgt spid="43"/>
                                        </p:tgtEl>
                                      </p:cBhvr>
                                    </p:animEffect>
                                    <p:set>
                                      <p:cBhvr>
                                        <p:cTn id="61" dur="1" fill="hold">
                                          <p:stCondLst>
                                            <p:cond delay="499"/>
                                          </p:stCondLst>
                                        </p:cTn>
                                        <p:tgtEl>
                                          <p:spTgt spid="43"/>
                                        </p:tgtEl>
                                        <p:attrNameLst>
                                          <p:attrName>style.visibility</p:attrName>
                                        </p:attrNameLst>
                                      </p:cBhvr>
                                      <p:to>
                                        <p:strVal val="hidden"/>
                                      </p:to>
                                    </p:set>
                                  </p:childTnLst>
                                </p:cTn>
                              </p:par>
                            </p:childTnLst>
                          </p:cTn>
                        </p:par>
                      </p:childTnLst>
                    </p:cTn>
                  </p:par>
                </p:childTnLst>
              </p:cTn>
              <p:nextCondLst>
                <p:cond evt="onClick" delay="0">
                  <p:tgtEl>
                    <p:spTgt spid="43"/>
                  </p:tgtEl>
                </p:cond>
              </p:nextCondLst>
            </p:seq>
            <p:seq concurrent="1" nextAc="seek">
              <p:cTn id="62" restart="whenNotActive" fill="hold" evtFilter="cancelBubble" nodeType="interactiveSeq">
                <p:stCondLst>
                  <p:cond evt="onClick" delay="0">
                    <p:tgtEl>
                      <p:spTgt spid="44"/>
                    </p:tgtEl>
                  </p:cond>
                </p:stCondLst>
                <p:endSync evt="end" delay="0">
                  <p:rtn val="all"/>
                </p:endSync>
                <p:childTnLst>
                  <p:par>
                    <p:cTn id="63" fill="hold">
                      <p:stCondLst>
                        <p:cond delay="0"/>
                      </p:stCondLst>
                      <p:childTnLst>
                        <p:par>
                          <p:cTn id="64" fill="hold">
                            <p:stCondLst>
                              <p:cond delay="0"/>
                            </p:stCondLst>
                            <p:childTnLst>
                              <p:par>
                                <p:cTn id="65" presetID="10" presetClass="exit" presetSubtype="0" fill="hold" grpId="0" nodeType="clickEffect">
                                  <p:stCondLst>
                                    <p:cond delay="0"/>
                                  </p:stCondLst>
                                  <p:childTnLst>
                                    <p:animEffect transition="out" filter="fade">
                                      <p:cBhvr>
                                        <p:cTn id="66" dur="500"/>
                                        <p:tgtEl>
                                          <p:spTgt spid="44"/>
                                        </p:tgtEl>
                                      </p:cBhvr>
                                    </p:animEffect>
                                    <p:set>
                                      <p:cBhvr>
                                        <p:cTn id="67" dur="1" fill="hold">
                                          <p:stCondLst>
                                            <p:cond delay="499"/>
                                          </p:stCondLst>
                                        </p:cTn>
                                        <p:tgtEl>
                                          <p:spTgt spid="44"/>
                                        </p:tgtEl>
                                        <p:attrNameLst>
                                          <p:attrName>style.visibility</p:attrName>
                                        </p:attrNameLst>
                                      </p:cBhvr>
                                      <p:to>
                                        <p:strVal val="hidden"/>
                                      </p:to>
                                    </p:set>
                                  </p:childTnLst>
                                </p:cTn>
                              </p:par>
                            </p:childTnLst>
                          </p:cTn>
                        </p:par>
                      </p:childTnLst>
                    </p:cTn>
                  </p:par>
                </p:childTnLst>
              </p:cTn>
              <p:nextCondLst>
                <p:cond evt="onClick" delay="0">
                  <p:tgtEl>
                    <p:spTgt spid="44"/>
                  </p:tgtEl>
                </p:cond>
              </p:nextCondLst>
            </p:seq>
            <p:seq concurrent="1" nextAc="seek">
              <p:cTn id="68" restart="whenNotActive" fill="hold" evtFilter="cancelBubble" nodeType="interactiveSeq">
                <p:stCondLst>
                  <p:cond evt="onClick" delay="0">
                    <p:tgtEl>
                      <p:spTgt spid="45"/>
                    </p:tgtEl>
                  </p:cond>
                </p:stCondLst>
                <p:endSync evt="end" delay="0">
                  <p:rtn val="all"/>
                </p:endSync>
                <p:childTnLst>
                  <p:par>
                    <p:cTn id="69" fill="hold">
                      <p:stCondLst>
                        <p:cond delay="0"/>
                      </p:stCondLst>
                      <p:childTnLst>
                        <p:par>
                          <p:cTn id="70" fill="hold">
                            <p:stCondLst>
                              <p:cond delay="0"/>
                            </p:stCondLst>
                            <p:childTnLst>
                              <p:par>
                                <p:cTn id="71" presetID="10" presetClass="exit" presetSubtype="0" fill="hold" grpId="0" nodeType="clickEffect">
                                  <p:stCondLst>
                                    <p:cond delay="0"/>
                                  </p:stCondLst>
                                  <p:childTnLst>
                                    <p:animEffect transition="out" filter="fade">
                                      <p:cBhvr>
                                        <p:cTn id="72" dur="500"/>
                                        <p:tgtEl>
                                          <p:spTgt spid="45"/>
                                        </p:tgtEl>
                                      </p:cBhvr>
                                    </p:animEffect>
                                    <p:set>
                                      <p:cBhvr>
                                        <p:cTn id="73" dur="1" fill="hold">
                                          <p:stCondLst>
                                            <p:cond delay="499"/>
                                          </p:stCondLst>
                                        </p:cTn>
                                        <p:tgtEl>
                                          <p:spTgt spid="45"/>
                                        </p:tgtEl>
                                        <p:attrNameLst>
                                          <p:attrName>style.visibility</p:attrName>
                                        </p:attrNameLst>
                                      </p:cBhvr>
                                      <p:to>
                                        <p:strVal val="hidden"/>
                                      </p:to>
                                    </p:set>
                                  </p:childTnLst>
                                </p:cTn>
                              </p:par>
                            </p:childTnLst>
                          </p:cTn>
                        </p:par>
                      </p:childTnLst>
                    </p:cTn>
                  </p:par>
                </p:childTnLst>
              </p:cTn>
              <p:nextCondLst>
                <p:cond evt="onClick" delay="0">
                  <p:tgtEl>
                    <p:spTgt spid="45"/>
                  </p:tgtEl>
                </p:cond>
              </p:nextCondLst>
            </p:seq>
            <p:seq concurrent="1" nextAc="seek">
              <p:cTn id="74" restart="whenNotActive" fill="hold" evtFilter="cancelBubble" nodeType="interactiveSeq">
                <p:stCondLst>
                  <p:cond evt="onClick" delay="0">
                    <p:tgtEl>
                      <p:spTgt spid="46"/>
                    </p:tgtEl>
                  </p:cond>
                </p:stCondLst>
                <p:endSync evt="end" delay="0">
                  <p:rtn val="all"/>
                </p:endSync>
                <p:childTnLst>
                  <p:par>
                    <p:cTn id="75" fill="hold">
                      <p:stCondLst>
                        <p:cond delay="0"/>
                      </p:stCondLst>
                      <p:childTnLst>
                        <p:par>
                          <p:cTn id="76" fill="hold">
                            <p:stCondLst>
                              <p:cond delay="0"/>
                            </p:stCondLst>
                            <p:childTnLst>
                              <p:par>
                                <p:cTn id="77" presetID="10" presetClass="exit" presetSubtype="0" fill="hold" grpId="0" nodeType="clickEffect">
                                  <p:stCondLst>
                                    <p:cond delay="0"/>
                                  </p:stCondLst>
                                  <p:childTnLst>
                                    <p:animEffect transition="out" filter="fade">
                                      <p:cBhvr>
                                        <p:cTn id="78" dur="500"/>
                                        <p:tgtEl>
                                          <p:spTgt spid="46"/>
                                        </p:tgtEl>
                                      </p:cBhvr>
                                    </p:animEffect>
                                    <p:set>
                                      <p:cBhvr>
                                        <p:cTn id="79" dur="1" fill="hold">
                                          <p:stCondLst>
                                            <p:cond delay="499"/>
                                          </p:stCondLst>
                                        </p:cTn>
                                        <p:tgtEl>
                                          <p:spTgt spid="46"/>
                                        </p:tgtEl>
                                        <p:attrNameLst>
                                          <p:attrName>style.visibility</p:attrName>
                                        </p:attrNameLst>
                                      </p:cBhvr>
                                      <p:to>
                                        <p:strVal val="hidden"/>
                                      </p:to>
                                    </p:set>
                                  </p:childTnLst>
                                </p:cTn>
                              </p:par>
                            </p:childTnLst>
                          </p:cTn>
                        </p:par>
                      </p:childTnLst>
                    </p:cTn>
                  </p:par>
                </p:childTnLst>
              </p:cTn>
              <p:nextCondLst>
                <p:cond evt="onClick" delay="0">
                  <p:tgtEl>
                    <p:spTgt spid="46"/>
                  </p:tgtEl>
                </p:cond>
              </p:nextCondLst>
            </p:seq>
            <p:seq concurrent="1" nextAc="seek">
              <p:cTn id="80" restart="whenNotActive" fill="hold" evtFilter="cancelBubble" nodeType="interactiveSeq">
                <p:stCondLst>
                  <p:cond evt="onClick" delay="0">
                    <p:tgtEl>
                      <p:spTgt spid="47"/>
                    </p:tgtEl>
                  </p:cond>
                </p:stCondLst>
                <p:endSync evt="end" delay="0">
                  <p:rtn val="all"/>
                </p:endSync>
                <p:childTnLst>
                  <p:par>
                    <p:cTn id="81" fill="hold">
                      <p:stCondLst>
                        <p:cond delay="0"/>
                      </p:stCondLst>
                      <p:childTnLst>
                        <p:par>
                          <p:cTn id="82" fill="hold">
                            <p:stCondLst>
                              <p:cond delay="0"/>
                            </p:stCondLst>
                            <p:childTnLst>
                              <p:par>
                                <p:cTn id="83" presetID="10" presetClass="exit" presetSubtype="0" fill="hold" grpId="0" nodeType="clickEffect">
                                  <p:stCondLst>
                                    <p:cond delay="0"/>
                                  </p:stCondLst>
                                  <p:childTnLst>
                                    <p:animEffect transition="out" filter="fade">
                                      <p:cBhvr>
                                        <p:cTn id="84" dur="500"/>
                                        <p:tgtEl>
                                          <p:spTgt spid="47"/>
                                        </p:tgtEl>
                                      </p:cBhvr>
                                    </p:animEffect>
                                    <p:set>
                                      <p:cBhvr>
                                        <p:cTn id="85" dur="1" fill="hold">
                                          <p:stCondLst>
                                            <p:cond delay="499"/>
                                          </p:stCondLst>
                                        </p:cTn>
                                        <p:tgtEl>
                                          <p:spTgt spid="47"/>
                                        </p:tgtEl>
                                        <p:attrNameLst>
                                          <p:attrName>style.visibility</p:attrName>
                                        </p:attrNameLst>
                                      </p:cBhvr>
                                      <p:to>
                                        <p:strVal val="hidden"/>
                                      </p:to>
                                    </p:set>
                                  </p:childTnLst>
                                </p:cTn>
                              </p:par>
                            </p:childTnLst>
                          </p:cTn>
                        </p:par>
                      </p:childTnLst>
                    </p:cTn>
                  </p:par>
                </p:childTnLst>
              </p:cTn>
              <p:nextCondLst>
                <p:cond evt="onClick" delay="0">
                  <p:tgtEl>
                    <p:spTgt spid="47"/>
                  </p:tgtEl>
                </p:cond>
              </p:nextCondLst>
            </p:seq>
            <p:seq concurrent="1" nextAc="seek">
              <p:cTn id="86" restart="whenNotActive" fill="hold" evtFilter="cancelBubble" nodeType="interactiveSeq">
                <p:stCondLst>
                  <p:cond evt="onClick" delay="0">
                    <p:tgtEl>
                      <p:spTgt spid="48"/>
                    </p:tgtEl>
                  </p:cond>
                </p:stCondLst>
                <p:endSync evt="end" delay="0">
                  <p:rtn val="all"/>
                </p:endSync>
                <p:childTnLst>
                  <p:par>
                    <p:cTn id="87" fill="hold">
                      <p:stCondLst>
                        <p:cond delay="0"/>
                      </p:stCondLst>
                      <p:childTnLst>
                        <p:par>
                          <p:cTn id="88" fill="hold">
                            <p:stCondLst>
                              <p:cond delay="0"/>
                            </p:stCondLst>
                            <p:childTnLst>
                              <p:par>
                                <p:cTn id="89" presetID="10" presetClass="exit" presetSubtype="0" fill="hold" grpId="0" nodeType="clickEffect">
                                  <p:stCondLst>
                                    <p:cond delay="0"/>
                                  </p:stCondLst>
                                  <p:childTnLst>
                                    <p:animEffect transition="out" filter="fade">
                                      <p:cBhvr>
                                        <p:cTn id="90" dur="500"/>
                                        <p:tgtEl>
                                          <p:spTgt spid="48"/>
                                        </p:tgtEl>
                                      </p:cBhvr>
                                    </p:animEffect>
                                    <p:set>
                                      <p:cBhvr>
                                        <p:cTn id="91" dur="1" fill="hold">
                                          <p:stCondLst>
                                            <p:cond delay="499"/>
                                          </p:stCondLst>
                                        </p:cTn>
                                        <p:tgtEl>
                                          <p:spTgt spid="48"/>
                                        </p:tgtEl>
                                        <p:attrNameLst>
                                          <p:attrName>style.visibility</p:attrName>
                                        </p:attrNameLst>
                                      </p:cBhvr>
                                      <p:to>
                                        <p:strVal val="hidden"/>
                                      </p:to>
                                    </p:set>
                                  </p:childTnLst>
                                </p:cTn>
                              </p:par>
                            </p:childTnLst>
                          </p:cTn>
                        </p:par>
                      </p:childTnLst>
                    </p:cTn>
                  </p:par>
                </p:childTnLst>
              </p:cTn>
              <p:nextCondLst>
                <p:cond evt="onClick" delay="0">
                  <p:tgtEl>
                    <p:spTgt spid="48"/>
                  </p:tgtEl>
                </p:cond>
              </p:nextCondLst>
            </p:seq>
            <p:seq concurrent="1" nextAc="seek">
              <p:cTn id="92" restart="whenNotActive" fill="hold" evtFilter="cancelBubble" nodeType="interactiveSeq">
                <p:stCondLst>
                  <p:cond evt="onClick" delay="0">
                    <p:tgtEl>
                      <p:spTgt spid="49"/>
                    </p:tgtEl>
                  </p:cond>
                </p:stCondLst>
                <p:endSync evt="end" delay="0">
                  <p:rtn val="all"/>
                </p:endSync>
                <p:childTnLst>
                  <p:par>
                    <p:cTn id="93" fill="hold">
                      <p:stCondLst>
                        <p:cond delay="0"/>
                      </p:stCondLst>
                      <p:childTnLst>
                        <p:par>
                          <p:cTn id="94" fill="hold">
                            <p:stCondLst>
                              <p:cond delay="0"/>
                            </p:stCondLst>
                            <p:childTnLst>
                              <p:par>
                                <p:cTn id="95" presetID="10" presetClass="exit" presetSubtype="0" fill="hold" grpId="0" nodeType="clickEffect">
                                  <p:stCondLst>
                                    <p:cond delay="0"/>
                                  </p:stCondLst>
                                  <p:childTnLst>
                                    <p:animEffect transition="out" filter="fade">
                                      <p:cBhvr>
                                        <p:cTn id="96" dur="500"/>
                                        <p:tgtEl>
                                          <p:spTgt spid="49"/>
                                        </p:tgtEl>
                                      </p:cBhvr>
                                    </p:animEffect>
                                    <p:set>
                                      <p:cBhvr>
                                        <p:cTn id="97" dur="1" fill="hold">
                                          <p:stCondLst>
                                            <p:cond delay="499"/>
                                          </p:stCondLst>
                                        </p:cTn>
                                        <p:tgtEl>
                                          <p:spTgt spid="49"/>
                                        </p:tgtEl>
                                        <p:attrNameLst>
                                          <p:attrName>style.visibility</p:attrName>
                                        </p:attrNameLst>
                                      </p:cBhvr>
                                      <p:to>
                                        <p:strVal val="hidden"/>
                                      </p:to>
                                    </p:set>
                                  </p:childTnLst>
                                </p:cTn>
                              </p:par>
                            </p:childTnLst>
                          </p:cTn>
                        </p:par>
                      </p:childTnLst>
                    </p:cTn>
                  </p:par>
                </p:childTnLst>
              </p:cTn>
              <p:nextCondLst>
                <p:cond evt="onClick" delay="0">
                  <p:tgtEl>
                    <p:spTgt spid="49"/>
                  </p:tgtEl>
                </p:cond>
              </p:nextCondLst>
            </p:seq>
            <p:seq concurrent="1" nextAc="seek">
              <p:cTn id="98" restart="whenNotActive" fill="hold" evtFilter="cancelBubble" nodeType="interactiveSeq">
                <p:stCondLst>
                  <p:cond evt="onClick" delay="0">
                    <p:tgtEl>
                      <p:spTgt spid="50"/>
                    </p:tgtEl>
                  </p:cond>
                </p:stCondLst>
                <p:endSync evt="end" delay="0">
                  <p:rtn val="all"/>
                </p:endSync>
                <p:childTnLst>
                  <p:par>
                    <p:cTn id="99" fill="hold">
                      <p:stCondLst>
                        <p:cond delay="0"/>
                      </p:stCondLst>
                      <p:childTnLst>
                        <p:par>
                          <p:cTn id="100" fill="hold">
                            <p:stCondLst>
                              <p:cond delay="0"/>
                            </p:stCondLst>
                            <p:childTnLst>
                              <p:par>
                                <p:cTn id="101" presetID="10" presetClass="exit" presetSubtype="0" fill="hold" grpId="0" nodeType="clickEffect">
                                  <p:stCondLst>
                                    <p:cond delay="0"/>
                                  </p:stCondLst>
                                  <p:childTnLst>
                                    <p:animEffect transition="out" filter="fade">
                                      <p:cBhvr>
                                        <p:cTn id="102" dur="500"/>
                                        <p:tgtEl>
                                          <p:spTgt spid="50"/>
                                        </p:tgtEl>
                                      </p:cBhvr>
                                    </p:animEffect>
                                    <p:set>
                                      <p:cBhvr>
                                        <p:cTn id="103" dur="1" fill="hold">
                                          <p:stCondLst>
                                            <p:cond delay="499"/>
                                          </p:stCondLst>
                                        </p:cTn>
                                        <p:tgtEl>
                                          <p:spTgt spid="50"/>
                                        </p:tgtEl>
                                        <p:attrNameLst>
                                          <p:attrName>style.visibility</p:attrName>
                                        </p:attrNameLst>
                                      </p:cBhvr>
                                      <p:to>
                                        <p:strVal val="hidden"/>
                                      </p:to>
                                    </p:set>
                                  </p:childTnLst>
                                </p:cTn>
                              </p:par>
                            </p:childTnLst>
                          </p:cTn>
                        </p:par>
                      </p:childTnLst>
                    </p:cTn>
                  </p:par>
                </p:childTnLst>
              </p:cTn>
              <p:nextCondLst>
                <p:cond evt="onClick" delay="0">
                  <p:tgtEl>
                    <p:spTgt spid="50"/>
                  </p:tgtEl>
                </p:cond>
              </p:nextCondLst>
            </p:seq>
            <p:seq concurrent="1" nextAc="seek">
              <p:cTn id="104" restart="whenNotActive" fill="hold" evtFilter="cancelBubble" nodeType="interactiveSeq">
                <p:stCondLst>
                  <p:cond evt="onClick" delay="0">
                    <p:tgtEl>
                      <p:spTgt spid="51"/>
                    </p:tgtEl>
                  </p:cond>
                </p:stCondLst>
                <p:endSync evt="end" delay="0">
                  <p:rtn val="all"/>
                </p:endSync>
                <p:childTnLst>
                  <p:par>
                    <p:cTn id="105" fill="hold">
                      <p:stCondLst>
                        <p:cond delay="0"/>
                      </p:stCondLst>
                      <p:childTnLst>
                        <p:par>
                          <p:cTn id="106" fill="hold">
                            <p:stCondLst>
                              <p:cond delay="0"/>
                            </p:stCondLst>
                            <p:childTnLst>
                              <p:par>
                                <p:cTn id="107" presetID="10" presetClass="exit" presetSubtype="0" fill="hold" grpId="0" nodeType="clickEffect">
                                  <p:stCondLst>
                                    <p:cond delay="0"/>
                                  </p:stCondLst>
                                  <p:childTnLst>
                                    <p:animEffect transition="out" filter="fade">
                                      <p:cBhvr>
                                        <p:cTn id="108" dur="500"/>
                                        <p:tgtEl>
                                          <p:spTgt spid="51"/>
                                        </p:tgtEl>
                                      </p:cBhvr>
                                    </p:animEffect>
                                    <p:set>
                                      <p:cBhvr>
                                        <p:cTn id="109" dur="1" fill="hold">
                                          <p:stCondLst>
                                            <p:cond delay="499"/>
                                          </p:stCondLst>
                                        </p:cTn>
                                        <p:tgtEl>
                                          <p:spTgt spid="51"/>
                                        </p:tgtEl>
                                        <p:attrNameLst>
                                          <p:attrName>style.visibility</p:attrName>
                                        </p:attrNameLst>
                                      </p:cBhvr>
                                      <p:to>
                                        <p:strVal val="hidden"/>
                                      </p:to>
                                    </p:set>
                                  </p:childTnLst>
                                </p:cTn>
                              </p:par>
                            </p:childTnLst>
                          </p:cTn>
                        </p:par>
                      </p:childTnLst>
                    </p:cTn>
                  </p:par>
                </p:childTnLst>
              </p:cTn>
              <p:nextCondLst>
                <p:cond evt="onClick" delay="0">
                  <p:tgtEl>
                    <p:spTgt spid="51"/>
                  </p:tgtEl>
                </p:cond>
              </p:nextCondLst>
            </p:seq>
            <p:seq concurrent="1" nextAc="seek">
              <p:cTn id="110" restart="whenNotActive" fill="hold" evtFilter="cancelBubble" nodeType="interactiveSeq">
                <p:stCondLst>
                  <p:cond evt="onClick" delay="0">
                    <p:tgtEl>
                      <p:spTgt spid="52"/>
                    </p:tgtEl>
                  </p:cond>
                </p:stCondLst>
                <p:endSync evt="end" delay="0">
                  <p:rtn val="all"/>
                </p:endSync>
                <p:childTnLst>
                  <p:par>
                    <p:cTn id="111" fill="hold">
                      <p:stCondLst>
                        <p:cond delay="0"/>
                      </p:stCondLst>
                      <p:childTnLst>
                        <p:par>
                          <p:cTn id="112" fill="hold">
                            <p:stCondLst>
                              <p:cond delay="0"/>
                            </p:stCondLst>
                            <p:childTnLst>
                              <p:par>
                                <p:cTn id="113" presetID="10" presetClass="exit" presetSubtype="0" fill="hold" grpId="0" nodeType="clickEffect">
                                  <p:stCondLst>
                                    <p:cond delay="0"/>
                                  </p:stCondLst>
                                  <p:childTnLst>
                                    <p:animEffect transition="out" filter="fade">
                                      <p:cBhvr>
                                        <p:cTn id="114" dur="500"/>
                                        <p:tgtEl>
                                          <p:spTgt spid="52"/>
                                        </p:tgtEl>
                                      </p:cBhvr>
                                    </p:animEffect>
                                    <p:set>
                                      <p:cBhvr>
                                        <p:cTn id="115" dur="1" fill="hold">
                                          <p:stCondLst>
                                            <p:cond delay="499"/>
                                          </p:stCondLst>
                                        </p:cTn>
                                        <p:tgtEl>
                                          <p:spTgt spid="52"/>
                                        </p:tgtEl>
                                        <p:attrNameLst>
                                          <p:attrName>style.visibility</p:attrName>
                                        </p:attrNameLst>
                                      </p:cBhvr>
                                      <p:to>
                                        <p:strVal val="hidden"/>
                                      </p:to>
                                    </p:set>
                                  </p:childTnLst>
                                </p:cTn>
                              </p:par>
                            </p:childTnLst>
                          </p:cTn>
                        </p:par>
                      </p:childTnLst>
                    </p:cTn>
                  </p:par>
                </p:childTnLst>
              </p:cTn>
              <p:nextCondLst>
                <p:cond evt="onClick" delay="0">
                  <p:tgtEl>
                    <p:spTgt spid="52"/>
                  </p:tgtEl>
                </p:cond>
              </p:nextCondLst>
            </p:seq>
            <p:seq concurrent="1" nextAc="seek">
              <p:cTn id="116" restart="whenNotActive" fill="hold" evtFilter="cancelBubble" nodeType="interactiveSeq">
                <p:stCondLst>
                  <p:cond evt="onClick" delay="0">
                    <p:tgtEl>
                      <p:spTgt spid="53"/>
                    </p:tgtEl>
                  </p:cond>
                </p:stCondLst>
                <p:endSync evt="end" delay="0">
                  <p:rtn val="all"/>
                </p:endSync>
                <p:childTnLst>
                  <p:par>
                    <p:cTn id="117" fill="hold">
                      <p:stCondLst>
                        <p:cond delay="0"/>
                      </p:stCondLst>
                      <p:childTnLst>
                        <p:par>
                          <p:cTn id="118" fill="hold">
                            <p:stCondLst>
                              <p:cond delay="0"/>
                            </p:stCondLst>
                            <p:childTnLst>
                              <p:par>
                                <p:cTn id="119" presetID="10" presetClass="exit" presetSubtype="0" fill="hold" grpId="0" nodeType="clickEffect">
                                  <p:stCondLst>
                                    <p:cond delay="0"/>
                                  </p:stCondLst>
                                  <p:childTnLst>
                                    <p:animEffect transition="out" filter="fade">
                                      <p:cBhvr>
                                        <p:cTn id="120" dur="500"/>
                                        <p:tgtEl>
                                          <p:spTgt spid="53"/>
                                        </p:tgtEl>
                                      </p:cBhvr>
                                    </p:animEffect>
                                    <p:set>
                                      <p:cBhvr>
                                        <p:cTn id="121" dur="1" fill="hold">
                                          <p:stCondLst>
                                            <p:cond delay="499"/>
                                          </p:stCondLst>
                                        </p:cTn>
                                        <p:tgtEl>
                                          <p:spTgt spid="53"/>
                                        </p:tgtEl>
                                        <p:attrNameLst>
                                          <p:attrName>style.visibility</p:attrName>
                                        </p:attrNameLst>
                                      </p:cBhvr>
                                      <p:to>
                                        <p:strVal val="hidden"/>
                                      </p:to>
                                    </p:set>
                                  </p:childTnLst>
                                </p:cTn>
                              </p:par>
                            </p:childTnLst>
                          </p:cTn>
                        </p:par>
                      </p:childTnLst>
                    </p:cTn>
                  </p:par>
                </p:childTnLst>
              </p:cTn>
              <p:nextCondLst>
                <p:cond evt="onClick" delay="0">
                  <p:tgtEl>
                    <p:spTgt spid="53"/>
                  </p:tgtEl>
                </p:cond>
              </p:nextCondLst>
            </p:seq>
            <p:seq concurrent="1" nextAc="seek">
              <p:cTn id="122" restart="whenNotActive" fill="hold" evtFilter="cancelBubble" nodeType="interactiveSeq">
                <p:stCondLst>
                  <p:cond evt="onClick" delay="0">
                    <p:tgtEl>
                      <p:spTgt spid="54"/>
                    </p:tgtEl>
                  </p:cond>
                </p:stCondLst>
                <p:endSync evt="end" delay="0">
                  <p:rtn val="all"/>
                </p:endSync>
                <p:childTnLst>
                  <p:par>
                    <p:cTn id="123" fill="hold">
                      <p:stCondLst>
                        <p:cond delay="0"/>
                      </p:stCondLst>
                      <p:childTnLst>
                        <p:par>
                          <p:cTn id="124" fill="hold">
                            <p:stCondLst>
                              <p:cond delay="0"/>
                            </p:stCondLst>
                            <p:childTnLst>
                              <p:par>
                                <p:cTn id="125" presetID="10" presetClass="exit" presetSubtype="0" fill="hold" grpId="0" nodeType="clickEffect">
                                  <p:stCondLst>
                                    <p:cond delay="0"/>
                                  </p:stCondLst>
                                  <p:childTnLst>
                                    <p:animEffect transition="out" filter="fade">
                                      <p:cBhvr>
                                        <p:cTn id="126" dur="500"/>
                                        <p:tgtEl>
                                          <p:spTgt spid="54"/>
                                        </p:tgtEl>
                                      </p:cBhvr>
                                    </p:animEffect>
                                    <p:set>
                                      <p:cBhvr>
                                        <p:cTn id="127" dur="1" fill="hold">
                                          <p:stCondLst>
                                            <p:cond delay="499"/>
                                          </p:stCondLst>
                                        </p:cTn>
                                        <p:tgtEl>
                                          <p:spTgt spid="54"/>
                                        </p:tgtEl>
                                        <p:attrNameLst>
                                          <p:attrName>style.visibility</p:attrName>
                                        </p:attrNameLst>
                                      </p:cBhvr>
                                      <p:to>
                                        <p:strVal val="hidden"/>
                                      </p:to>
                                    </p:set>
                                  </p:childTnLst>
                                </p:cTn>
                              </p:par>
                            </p:childTnLst>
                          </p:cTn>
                        </p:par>
                      </p:childTnLst>
                    </p:cTn>
                  </p:par>
                </p:childTnLst>
              </p:cTn>
              <p:nextCondLst>
                <p:cond evt="onClick" delay="0">
                  <p:tgtEl>
                    <p:spTgt spid="54"/>
                  </p:tgtEl>
                </p:cond>
              </p:nextCondLst>
            </p:seq>
            <p:seq concurrent="1" nextAc="seek">
              <p:cTn id="128" restart="whenNotActive" fill="hold" evtFilter="cancelBubble" nodeType="interactiveSeq">
                <p:stCondLst>
                  <p:cond evt="onClick" delay="0">
                    <p:tgtEl>
                      <p:spTgt spid="55"/>
                    </p:tgtEl>
                  </p:cond>
                </p:stCondLst>
                <p:endSync evt="end" delay="0">
                  <p:rtn val="all"/>
                </p:endSync>
                <p:childTnLst>
                  <p:par>
                    <p:cTn id="129" fill="hold">
                      <p:stCondLst>
                        <p:cond delay="0"/>
                      </p:stCondLst>
                      <p:childTnLst>
                        <p:par>
                          <p:cTn id="130" fill="hold">
                            <p:stCondLst>
                              <p:cond delay="0"/>
                            </p:stCondLst>
                            <p:childTnLst>
                              <p:par>
                                <p:cTn id="131" presetID="10" presetClass="exit" presetSubtype="0" fill="hold" grpId="0" nodeType="clickEffect">
                                  <p:stCondLst>
                                    <p:cond delay="0"/>
                                  </p:stCondLst>
                                  <p:childTnLst>
                                    <p:animEffect transition="out" filter="fade">
                                      <p:cBhvr>
                                        <p:cTn id="132" dur="500"/>
                                        <p:tgtEl>
                                          <p:spTgt spid="55"/>
                                        </p:tgtEl>
                                      </p:cBhvr>
                                    </p:animEffect>
                                    <p:set>
                                      <p:cBhvr>
                                        <p:cTn id="133" dur="1" fill="hold">
                                          <p:stCondLst>
                                            <p:cond delay="499"/>
                                          </p:stCondLst>
                                        </p:cTn>
                                        <p:tgtEl>
                                          <p:spTgt spid="55"/>
                                        </p:tgtEl>
                                        <p:attrNameLst>
                                          <p:attrName>style.visibility</p:attrName>
                                        </p:attrNameLst>
                                      </p:cBhvr>
                                      <p:to>
                                        <p:strVal val="hidden"/>
                                      </p:to>
                                    </p:set>
                                  </p:childTnLst>
                                </p:cTn>
                              </p:par>
                            </p:childTnLst>
                          </p:cTn>
                        </p:par>
                      </p:childTnLst>
                    </p:cTn>
                  </p:par>
                </p:childTnLst>
              </p:cTn>
              <p:nextCondLst>
                <p:cond evt="onClick" delay="0">
                  <p:tgtEl>
                    <p:spTgt spid="55"/>
                  </p:tgtEl>
                </p:cond>
              </p:nextCondLst>
            </p:seq>
            <p:seq concurrent="1" nextAc="seek">
              <p:cTn id="134" restart="whenNotActive" fill="hold" evtFilter="cancelBubble" nodeType="interactiveSeq">
                <p:stCondLst>
                  <p:cond evt="onClick" delay="0">
                    <p:tgtEl>
                      <p:spTgt spid="56"/>
                    </p:tgtEl>
                  </p:cond>
                </p:stCondLst>
                <p:endSync evt="end" delay="0">
                  <p:rtn val="all"/>
                </p:endSync>
                <p:childTnLst>
                  <p:par>
                    <p:cTn id="135" fill="hold">
                      <p:stCondLst>
                        <p:cond delay="0"/>
                      </p:stCondLst>
                      <p:childTnLst>
                        <p:par>
                          <p:cTn id="136" fill="hold">
                            <p:stCondLst>
                              <p:cond delay="0"/>
                            </p:stCondLst>
                            <p:childTnLst>
                              <p:par>
                                <p:cTn id="137" presetID="10" presetClass="exit" presetSubtype="0" fill="hold" grpId="0" nodeType="clickEffect">
                                  <p:stCondLst>
                                    <p:cond delay="0"/>
                                  </p:stCondLst>
                                  <p:childTnLst>
                                    <p:animEffect transition="out" filter="fade">
                                      <p:cBhvr>
                                        <p:cTn id="138" dur="500"/>
                                        <p:tgtEl>
                                          <p:spTgt spid="56"/>
                                        </p:tgtEl>
                                      </p:cBhvr>
                                    </p:animEffect>
                                    <p:set>
                                      <p:cBhvr>
                                        <p:cTn id="139" dur="1" fill="hold">
                                          <p:stCondLst>
                                            <p:cond delay="499"/>
                                          </p:stCondLst>
                                        </p:cTn>
                                        <p:tgtEl>
                                          <p:spTgt spid="56"/>
                                        </p:tgtEl>
                                        <p:attrNameLst>
                                          <p:attrName>style.visibility</p:attrName>
                                        </p:attrNameLst>
                                      </p:cBhvr>
                                      <p:to>
                                        <p:strVal val="hidden"/>
                                      </p:to>
                                    </p:set>
                                  </p:childTnLst>
                                </p:cTn>
                              </p:par>
                            </p:childTnLst>
                          </p:cTn>
                        </p:par>
                      </p:childTnLst>
                    </p:cTn>
                  </p:par>
                </p:childTnLst>
              </p:cTn>
              <p:nextCondLst>
                <p:cond evt="onClick" delay="0">
                  <p:tgtEl>
                    <p:spTgt spid="56"/>
                  </p:tgtEl>
                </p:cond>
              </p:nextCondLst>
            </p:seq>
            <p:seq concurrent="1" nextAc="seek">
              <p:cTn id="140" restart="whenNotActive" fill="hold" evtFilter="cancelBubble" nodeType="interactiveSeq">
                <p:stCondLst>
                  <p:cond evt="onClick" delay="0">
                    <p:tgtEl>
                      <p:spTgt spid="57"/>
                    </p:tgtEl>
                  </p:cond>
                </p:stCondLst>
                <p:endSync evt="end" delay="0">
                  <p:rtn val="all"/>
                </p:endSync>
                <p:childTnLst>
                  <p:par>
                    <p:cTn id="141" fill="hold">
                      <p:stCondLst>
                        <p:cond delay="0"/>
                      </p:stCondLst>
                      <p:childTnLst>
                        <p:par>
                          <p:cTn id="142" fill="hold">
                            <p:stCondLst>
                              <p:cond delay="0"/>
                            </p:stCondLst>
                            <p:childTnLst>
                              <p:par>
                                <p:cTn id="143" presetID="10" presetClass="exit" presetSubtype="0" fill="hold" grpId="0" nodeType="clickEffect">
                                  <p:stCondLst>
                                    <p:cond delay="0"/>
                                  </p:stCondLst>
                                  <p:childTnLst>
                                    <p:animEffect transition="out" filter="fade">
                                      <p:cBhvr>
                                        <p:cTn id="144" dur="500"/>
                                        <p:tgtEl>
                                          <p:spTgt spid="57"/>
                                        </p:tgtEl>
                                      </p:cBhvr>
                                    </p:animEffect>
                                    <p:set>
                                      <p:cBhvr>
                                        <p:cTn id="145" dur="1" fill="hold">
                                          <p:stCondLst>
                                            <p:cond delay="499"/>
                                          </p:stCondLst>
                                        </p:cTn>
                                        <p:tgtEl>
                                          <p:spTgt spid="57"/>
                                        </p:tgtEl>
                                        <p:attrNameLst>
                                          <p:attrName>style.visibility</p:attrName>
                                        </p:attrNameLst>
                                      </p:cBhvr>
                                      <p:to>
                                        <p:strVal val="hidden"/>
                                      </p:to>
                                    </p:set>
                                  </p:childTnLst>
                                </p:cTn>
                              </p:par>
                            </p:childTnLst>
                          </p:cTn>
                        </p:par>
                      </p:childTnLst>
                    </p:cTn>
                  </p:par>
                </p:childTnLst>
              </p:cTn>
              <p:nextCondLst>
                <p:cond evt="onClick" delay="0">
                  <p:tgtEl>
                    <p:spTgt spid="57"/>
                  </p:tgtEl>
                </p:cond>
              </p:nextCondLst>
            </p:seq>
            <p:seq concurrent="1" nextAc="seek">
              <p:cTn id="146" restart="whenNotActive" fill="hold" evtFilter="cancelBubble" nodeType="interactiveSeq">
                <p:stCondLst>
                  <p:cond evt="onClick" delay="0">
                    <p:tgtEl>
                      <p:spTgt spid="59"/>
                    </p:tgtEl>
                  </p:cond>
                </p:stCondLst>
                <p:endSync evt="end" delay="0">
                  <p:rtn val="all"/>
                </p:endSync>
                <p:childTnLst>
                  <p:par>
                    <p:cTn id="147" fill="hold">
                      <p:stCondLst>
                        <p:cond delay="0"/>
                      </p:stCondLst>
                      <p:childTnLst>
                        <p:par>
                          <p:cTn id="148" fill="hold">
                            <p:stCondLst>
                              <p:cond delay="0"/>
                            </p:stCondLst>
                            <p:childTnLst>
                              <p:par>
                                <p:cTn id="149" presetID="10" presetClass="exit" presetSubtype="0" fill="hold" grpId="0" nodeType="clickEffect">
                                  <p:stCondLst>
                                    <p:cond delay="0"/>
                                  </p:stCondLst>
                                  <p:childTnLst>
                                    <p:animEffect transition="out" filter="fade">
                                      <p:cBhvr>
                                        <p:cTn id="150" dur="500"/>
                                        <p:tgtEl>
                                          <p:spTgt spid="59"/>
                                        </p:tgtEl>
                                      </p:cBhvr>
                                    </p:animEffect>
                                    <p:set>
                                      <p:cBhvr>
                                        <p:cTn id="151" dur="1" fill="hold">
                                          <p:stCondLst>
                                            <p:cond delay="499"/>
                                          </p:stCondLst>
                                        </p:cTn>
                                        <p:tgtEl>
                                          <p:spTgt spid="59"/>
                                        </p:tgtEl>
                                        <p:attrNameLst>
                                          <p:attrName>style.visibility</p:attrName>
                                        </p:attrNameLst>
                                      </p:cBhvr>
                                      <p:to>
                                        <p:strVal val="hidden"/>
                                      </p:to>
                                    </p:set>
                                  </p:childTnLst>
                                </p:cTn>
                              </p:par>
                            </p:childTnLst>
                          </p:cTn>
                        </p:par>
                      </p:childTnLst>
                    </p:cTn>
                  </p:par>
                </p:childTnLst>
              </p:cTn>
              <p:nextCondLst>
                <p:cond evt="onClick" delay="0">
                  <p:tgtEl>
                    <p:spTgt spid="59"/>
                  </p:tgtEl>
                </p:cond>
              </p:nextCondLst>
            </p:seq>
          </p:childTnLst>
        </p:cTn>
      </p:par>
    </p:tnLst>
    <p:bldLst>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9"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0" y="0"/>
            <a:ext cx="9143074" cy="599127"/>
            <a:chOff x="0" y="13335"/>
            <a:chExt cx="9144218" cy="599127"/>
          </a:xfrm>
        </p:grpSpPr>
        <p:sp>
          <p:nvSpPr>
            <p:cNvPr id="3" name="TextBox 32"/>
            <p:cNvSpPr txBox="1"/>
            <p:nvPr/>
          </p:nvSpPr>
          <p:spPr>
            <a:xfrm>
              <a:off x="0" y="13335"/>
              <a:ext cx="9144000" cy="599127"/>
            </a:xfrm>
            <a:prstGeom prst="rect">
              <a:avLst/>
            </a:prstGeom>
            <a:ln>
              <a:noFill/>
            </a:ln>
          </p:spPr>
          <p:style>
            <a:lnRef idx="2">
              <a:schemeClr val="dk1">
                <a:shade val="50000"/>
              </a:schemeClr>
            </a:lnRef>
            <a:fillRef idx="1">
              <a:schemeClr val="dk1"/>
            </a:fillRef>
            <a:effectRef idx="0">
              <a:schemeClr val="dk1"/>
            </a:effectRef>
            <a:fontRef idx="minor">
              <a:schemeClr val="lt1"/>
            </a:fontRef>
          </p:style>
          <p:txBody>
            <a:bodyPr wrap="square" lIns="324000" rtlCol="0">
              <a:sp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r>
                <a:rPr lang="en-GB" sz="3200" dirty="0"/>
                <a:t>Embedded Fractions</a:t>
              </a:r>
            </a:p>
          </p:txBody>
        </p:sp>
        <p:cxnSp>
          <p:nvCxnSpPr>
            <p:cNvPr id="4" name="Straight Connector 3"/>
            <p:cNvCxnSpPr/>
            <p:nvPr/>
          </p:nvCxnSpPr>
          <p:spPr>
            <a:xfrm>
              <a:off x="218" y="601079"/>
              <a:ext cx="9144000" cy="0"/>
            </a:xfrm>
            <a:prstGeom prst="line">
              <a:avLst/>
            </a:prstGeom>
            <a:effectLst/>
          </p:spPr>
          <p:style>
            <a:lnRef idx="3">
              <a:schemeClr val="accent3"/>
            </a:lnRef>
            <a:fillRef idx="0">
              <a:schemeClr val="accent3"/>
            </a:fillRef>
            <a:effectRef idx="2">
              <a:schemeClr val="accent3"/>
            </a:effectRef>
            <a:fontRef idx="minor">
              <a:schemeClr val="tx1"/>
            </a:fontRef>
          </p:style>
        </p:cxnSp>
      </p:grpSp>
      <mc:AlternateContent xmlns:mc="http://schemas.openxmlformats.org/markup-compatibility/2006" xmlns:a14="http://schemas.microsoft.com/office/drawing/2010/main">
        <mc:Choice Requires="a14">
          <p:sp>
            <p:nvSpPr>
              <p:cNvPr id="5" name="TextBox 4"/>
              <p:cNvSpPr txBox="1"/>
              <p:nvPr/>
            </p:nvSpPr>
            <p:spPr>
              <a:xfrm>
                <a:off x="467544" y="980728"/>
                <a:ext cx="7776864" cy="896336"/>
              </a:xfrm>
              <a:prstGeom prst="rect">
                <a:avLst/>
              </a:prstGeom>
              <a:solidFill>
                <a:schemeClr val="bg1"/>
              </a:solidFill>
              <a:effectLst>
                <a:outerShdw blurRad="63500" sx="102000" sy="102000" algn="ctr" rotWithShape="0">
                  <a:prstClr val="black">
                    <a:alpha val="40000"/>
                  </a:prstClr>
                </a:outerShdw>
              </a:effectLst>
            </p:spPr>
            <p:txBody>
              <a:bodyPr wrap="square" rtlCol="0">
                <a:spAutoFit/>
              </a:bodyPr>
              <a:lstStyle/>
              <a:p>
                <a:r>
                  <a:rPr lang="en-GB" sz="2800" dirty="0"/>
                  <a:t>[JMO 2004 A1] Write </a:t>
                </a:r>
                <a14:m>
                  <m:oMath xmlns:m="http://schemas.openxmlformats.org/officeDocument/2006/math">
                    <m:f>
                      <m:fPr>
                        <m:ctrlPr>
                          <a:rPr lang="en-GB" sz="2800" i="1">
                            <a:latin typeface="Cambria Math" panose="02040503050406030204" pitchFamily="18" charset="0"/>
                          </a:rPr>
                        </m:ctrlPr>
                      </m:fPr>
                      <m:num>
                        <m:r>
                          <a:rPr lang="en-GB" sz="2800" i="1">
                            <a:latin typeface="Cambria Math" panose="02040503050406030204" pitchFamily="18" charset="0"/>
                          </a:rPr>
                          <m:t>1</m:t>
                        </m:r>
                      </m:num>
                      <m:den>
                        <m:r>
                          <a:rPr lang="en-GB" sz="2800" i="1">
                            <a:latin typeface="Cambria Math" panose="02040503050406030204" pitchFamily="18" charset="0"/>
                          </a:rPr>
                          <m:t>1+</m:t>
                        </m:r>
                        <m:f>
                          <m:fPr>
                            <m:ctrlPr>
                              <a:rPr lang="en-GB" sz="2800" i="1">
                                <a:latin typeface="Cambria Math" panose="02040503050406030204" pitchFamily="18" charset="0"/>
                              </a:rPr>
                            </m:ctrlPr>
                          </m:fPr>
                          <m:num>
                            <m:r>
                              <a:rPr lang="en-GB" sz="2800" i="1">
                                <a:latin typeface="Cambria Math" panose="02040503050406030204" pitchFamily="18" charset="0"/>
                              </a:rPr>
                              <m:t>1</m:t>
                            </m:r>
                          </m:num>
                          <m:den>
                            <m:r>
                              <a:rPr lang="en-GB" sz="2800" i="1">
                                <a:latin typeface="Cambria Math" panose="02040503050406030204" pitchFamily="18" charset="0"/>
                              </a:rPr>
                              <m:t>3</m:t>
                            </m:r>
                          </m:den>
                        </m:f>
                      </m:den>
                    </m:f>
                  </m:oMath>
                </a14:m>
                <a:r>
                  <a:rPr lang="en-GB" sz="2800" dirty="0"/>
                  <a:t> as a decimal.</a:t>
                </a:r>
              </a:p>
            </p:txBody>
          </p:sp>
        </mc:Choice>
        <mc:Fallback xmlns="">
          <p:sp>
            <p:nvSpPr>
              <p:cNvPr id="5" name="TextBox 4"/>
              <p:cNvSpPr txBox="1">
                <a:spLocks noRot="1" noChangeAspect="1" noMove="1" noResize="1" noEditPoints="1" noAdjustHandles="1" noChangeArrowheads="1" noChangeShapeType="1" noTextEdit="1"/>
              </p:cNvSpPr>
              <p:nvPr/>
            </p:nvSpPr>
            <p:spPr>
              <a:xfrm>
                <a:off x="467544" y="980728"/>
                <a:ext cx="7776864" cy="896336"/>
              </a:xfrm>
              <a:prstGeom prst="rect">
                <a:avLst/>
              </a:prstGeom>
              <a:blipFill rotWithShape="0">
                <a:blip r:embed="rId2"/>
                <a:stretch>
                  <a:fillRect/>
                </a:stretch>
              </a:blipFill>
              <a:effectLst>
                <a:outerShdw blurRad="63500" sx="102000" sy="102000" algn="ctr" rotWithShape="0">
                  <a:prstClr val="black">
                    <a:alpha val="40000"/>
                  </a:prstClr>
                </a:outerShdw>
              </a:effectLst>
            </p:spPr>
            <p:txBody>
              <a:bodyPr/>
              <a:lstStyle/>
              <a:p>
                <a:r>
                  <a:rPr lang="en-GB">
                    <a:noFill/>
                  </a:rPr>
                  <a:t> </a:t>
                </a:r>
              </a:p>
            </p:txBody>
          </p:sp>
        </mc:Fallback>
      </mc:AlternateContent>
      <p:sp>
        <p:nvSpPr>
          <p:cNvPr id="6" name="TextBox 5"/>
          <p:cNvSpPr txBox="1"/>
          <p:nvPr/>
        </p:nvSpPr>
        <p:spPr>
          <a:xfrm>
            <a:off x="467544" y="2060848"/>
            <a:ext cx="7992888" cy="523220"/>
          </a:xfrm>
          <a:prstGeom prst="rect">
            <a:avLst/>
          </a:prstGeom>
          <a:noFill/>
        </p:spPr>
        <p:txBody>
          <a:bodyPr wrap="square" rtlCol="0">
            <a:spAutoFit/>
          </a:bodyPr>
          <a:lstStyle/>
          <a:p>
            <a:r>
              <a:rPr lang="en-GB" sz="2800" dirty="0"/>
              <a:t>There’s two ways you could deal with this:</a:t>
            </a:r>
          </a:p>
        </p:txBody>
      </p:sp>
      <mc:AlternateContent xmlns:mc="http://schemas.openxmlformats.org/markup-compatibility/2006" xmlns:a14="http://schemas.microsoft.com/office/drawing/2010/main">
        <mc:Choice Requires="a14">
          <p:sp>
            <p:nvSpPr>
              <p:cNvPr id="7" name="TextBox 6"/>
              <p:cNvSpPr txBox="1"/>
              <p:nvPr/>
            </p:nvSpPr>
            <p:spPr>
              <a:xfrm>
                <a:off x="440013" y="2714127"/>
                <a:ext cx="7992888" cy="1249316"/>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f>
                        <m:fPr>
                          <m:ctrlPr>
                            <a:rPr lang="en-GB" sz="2800" b="0" i="1" smtClean="0">
                              <a:latin typeface="Cambria Math" panose="02040503050406030204" pitchFamily="18" charset="0"/>
                            </a:rPr>
                          </m:ctrlPr>
                        </m:fPr>
                        <m:num>
                          <m:r>
                            <a:rPr lang="en-GB" sz="2800" b="0" i="1" smtClean="0">
                              <a:latin typeface="Cambria Math" panose="02040503050406030204" pitchFamily="18" charset="0"/>
                            </a:rPr>
                            <m:t>1</m:t>
                          </m:r>
                        </m:num>
                        <m:den>
                          <m:r>
                            <a:rPr lang="en-GB" sz="2800" b="0" i="1" smtClean="0">
                              <a:latin typeface="Cambria Math" panose="02040503050406030204" pitchFamily="18" charset="0"/>
                            </a:rPr>
                            <m:t>1+</m:t>
                          </m:r>
                          <m:f>
                            <m:fPr>
                              <m:ctrlPr>
                                <a:rPr lang="en-GB" sz="2800" b="0" i="1" smtClean="0">
                                  <a:latin typeface="Cambria Math" panose="02040503050406030204" pitchFamily="18" charset="0"/>
                                </a:rPr>
                              </m:ctrlPr>
                            </m:fPr>
                            <m:num>
                              <m:r>
                                <a:rPr lang="en-GB" sz="2800" b="0" i="1" smtClean="0">
                                  <a:latin typeface="Cambria Math" panose="02040503050406030204" pitchFamily="18" charset="0"/>
                                </a:rPr>
                                <m:t>1</m:t>
                              </m:r>
                            </m:num>
                            <m:den>
                              <m:r>
                                <a:rPr lang="en-GB" sz="2800" b="0" i="1" smtClean="0">
                                  <a:latin typeface="Cambria Math" panose="02040503050406030204" pitchFamily="18" charset="0"/>
                                </a:rPr>
                                <m:t>3</m:t>
                              </m:r>
                            </m:den>
                          </m:f>
                        </m:den>
                      </m:f>
                      <m:r>
                        <a:rPr lang="en-GB" sz="2800" b="0" i="1" smtClean="0">
                          <a:latin typeface="Cambria Math" panose="02040503050406030204" pitchFamily="18" charset="0"/>
                        </a:rPr>
                        <m:t>=</m:t>
                      </m:r>
                      <m:f>
                        <m:fPr>
                          <m:ctrlPr>
                            <a:rPr lang="en-GB" sz="2800" b="0" i="1" smtClean="0">
                              <a:latin typeface="Cambria Math" panose="02040503050406030204" pitchFamily="18" charset="0"/>
                            </a:rPr>
                          </m:ctrlPr>
                        </m:fPr>
                        <m:num>
                          <m:r>
                            <a:rPr lang="en-GB" sz="2800" b="0" i="1" smtClean="0">
                              <a:latin typeface="Cambria Math" panose="02040503050406030204" pitchFamily="18" charset="0"/>
                            </a:rPr>
                            <m:t>3</m:t>
                          </m:r>
                        </m:num>
                        <m:den>
                          <m:r>
                            <a:rPr lang="en-GB" sz="2800" b="0" i="1" smtClean="0">
                              <a:latin typeface="Cambria Math" panose="02040503050406030204" pitchFamily="18" charset="0"/>
                            </a:rPr>
                            <m:t>3+1</m:t>
                          </m:r>
                        </m:den>
                      </m:f>
                      <m:r>
                        <a:rPr lang="en-GB" sz="2800" b="0" i="1" smtClean="0">
                          <a:latin typeface="Cambria Math" panose="02040503050406030204" pitchFamily="18" charset="0"/>
                        </a:rPr>
                        <m:t>=</m:t>
                      </m:r>
                      <m:f>
                        <m:fPr>
                          <m:ctrlPr>
                            <a:rPr lang="en-GB" sz="2800" b="0" i="1" smtClean="0">
                              <a:latin typeface="Cambria Math" panose="02040503050406030204" pitchFamily="18" charset="0"/>
                            </a:rPr>
                          </m:ctrlPr>
                        </m:fPr>
                        <m:num>
                          <m:r>
                            <a:rPr lang="en-GB" sz="2800" b="0" i="1" smtClean="0">
                              <a:latin typeface="Cambria Math" panose="02040503050406030204" pitchFamily="18" charset="0"/>
                            </a:rPr>
                            <m:t>3</m:t>
                          </m:r>
                        </m:num>
                        <m:den>
                          <m:r>
                            <a:rPr lang="en-GB" sz="2800" b="0" i="1" smtClean="0">
                              <a:latin typeface="Cambria Math" panose="02040503050406030204" pitchFamily="18" charset="0"/>
                            </a:rPr>
                            <m:t>4</m:t>
                          </m:r>
                        </m:den>
                      </m:f>
                    </m:oMath>
                  </m:oMathPara>
                </a14:m>
                <a:endParaRPr lang="en-GB" sz="2800" dirty="0"/>
              </a:p>
            </p:txBody>
          </p:sp>
        </mc:Choice>
        <mc:Fallback xmlns="">
          <p:sp>
            <p:nvSpPr>
              <p:cNvPr id="7" name="TextBox 6"/>
              <p:cNvSpPr txBox="1">
                <a:spLocks noRot="1" noChangeAspect="1" noMove="1" noResize="1" noEditPoints="1" noAdjustHandles="1" noChangeArrowheads="1" noChangeShapeType="1" noTextEdit="1"/>
              </p:cNvSpPr>
              <p:nvPr/>
            </p:nvSpPr>
            <p:spPr>
              <a:xfrm>
                <a:off x="440013" y="2714127"/>
                <a:ext cx="7992888" cy="1249316"/>
              </a:xfrm>
              <a:prstGeom prst="rect">
                <a:avLst/>
              </a:prstGeom>
              <a:blipFill rotWithShape="0">
                <a:blip r:embed="rId3"/>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8" name="TextBox 7"/>
              <p:cNvSpPr txBox="1"/>
              <p:nvPr/>
            </p:nvSpPr>
            <p:spPr>
              <a:xfrm>
                <a:off x="443793" y="4221088"/>
                <a:ext cx="7992888" cy="2064604"/>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f>
                        <m:fPr>
                          <m:ctrlPr>
                            <a:rPr lang="en-GB" sz="2800" b="0" i="1" smtClean="0">
                              <a:latin typeface="Cambria Math" panose="02040503050406030204" pitchFamily="18" charset="0"/>
                            </a:rPr>
                          </m:ctrlPr>
                        </m:fPr>
                        <m:num>
                          <m:r>
                            <a:rPr lang="en-GB" sz="2800" b="0" i="1" smtClean="0">
                              <a:latin typeface="Cambria Math" panose="02040503050406030204" pitchFamily="18" charset="0"/>
                            </a:rPr>
                            <m:t>1</m:t>
                          </m:r>
                        </m:num>
                        <m:den>
                          <m:r>
                            <a:rPr lang="en-GB" sz="2800" b="0" i="1" smtClean="0">
                              <a:latin typeface="Cambria Math" panose="02040503050406030204" pitchFamily="18" charset="0"/>
                            </a:rPr>
                            <m:t>1+</m:t>
                          </m:r>
                          <m:f>
                            <m:fPr>
                              <m:ctrlPr>
                                <a:rPr lang="en-GB" sz="2800" b="0" i="1" smtClean="0">
                                  <a:latin typeface="Cambria Math" panose="02040503050406030204" pitchFamily="18" charset="0"/>
                                </a:rPr>
                              </m:ctrlPr>
                            </m:fPr>
                            <m:num>
                              <m:r>
                                <a:rPr lang="en-GB" sz="2800" b="0" i="1" smtClean="0">
                                  <a:latin typeface="Cambria Math" panose="02040503050406030204" pitchFamily="18" charset="0"/>
                                </a:rPr>
                                <m:t>1</m:t>
                              </m:r>
                            </m:num>
                            <m:den>
                              <m:r>
                                <a:rPr lang="en-GB" sz="2800" b="0" i="1" smtClean="0">
                                  <a:latin typeface="Cambria Math" panose="02040503050406030204" pitchFamily="18" charset="0"/>
                                </a:rPr>
                                <m:t>3</m:t>
                              </m:r>
                            </m:den>
                          </m:f>
                        </m:den>
                      </m:f>
                      <m:r>
                        <a:rPr lang="en-GB" sz="2800" b="0" i="1" smtClean="0">
                          <a:latin typeface="Cambria Math" panose="02040503050406030204" pitchFamily="18" charset="0"/>
                        </a:rPr>
                        <m:t>=</m:t>
                      </m:r>
                      <m:f>
                        <m:fPr>
                          <m:ctrlPr>
                            <a:rPr lang="en-GB" sz="2800" b="0" i="1" smtClean="0">
                              <a:latin typeface="Cambria Math" panose="02040503050406030204" pitchFamily="18" charset="0"/>
                            </a:rPr>
                          </m:ctrlPr>
                        </m:fPr>
                        <m:num>
                          <m:r>
                            <a:rPr lang="en-GB" sz="2800" b="0" i="1" smtClean="0">
                              <a:latin typeface="Cambria Math" panose="02040503050406030204" pitchFamily="18" charset="0"/>
                            </a:rPr>
                            <m:t>1</m:t>
                          </m:r>
                        </m:num>
                        <m:den>
                          <m:d>
                            <m:dPr>
                              <m:ctrlPr>
                                <a:rPr lang="en-GB" sz="2800" b="0" i="1" smtClean="0">
                                  <a:latin typeface="Cambria Math" panose="02040503050406030204" pitchFamily="18" charset="0"/>
                                </a:rPr>
                              </m:ctrlPr>
                            </m:dPr>
                            <m:e>
                              <m:f>
                                <m:fPr>
                                  <m:ctrlPr>
                                    <a:rPr lang="en-GB" sz="2800" b="0" i="1" smtClean="0">
                                      <a:latin typeface="Cambria Math" panose="02040503050406030204" pitchFamily="18" charset="0"/>
                                    </a:rPr>
                                  </m:ctrlPr>
                                </m:fPr>
                                <m:num>
                                  <m:r>
                                    <a:rPr lang="en-GB" sz="2800" b="0" i="1" smtClean="0">
                                      <a:latin typeface="Cambria Math" panose="02040503050406030204" pitchFamily="18" charset="0"/>
                                    </a:rPr>
                                    <m:t>4</m:t>
                                  </m:r>
                                </m:num>
                                <m:den>
                                  <m:r>
                                    <a:rPr lang="en-GB" sz="2800" b="0" i="1" smtClean="0">
                                      <a:latin typeface="Cambria Math" panose="02040503050406030204" pitchFamily="18" charset="0"/>
                                    </a:rPr>
                                    <m:t>3</m:t>
                                  </m:r>
                                </m:den>
                              </m:f>
                            </m:e>
                          </m:d>
                        </m:den>
                      </m:f>
                      <m:r>
                        <a:rPr lang="en-GB" sz="2800" b="0" i="1" smtClean="0">
                          <a:latin typeface="Cambria Math" panose="02040503050406030204" pitchFamily="18" charset="0"/>
                        </a:rPr>
                        <m:t>=1÷</m:t>
                      </m:r>
                      <m:f>
                        <m:fPr>
                          <m:ctrlPr>
                            <a:rPr lang="en-GB" sz="2800" b="0" i="1" smtClean="0">
                              <a:latin typeface="Cambria Math" panose="02040503050406030204" pitchFamily="18" charset="0"/>
                            </a:rPr>
                          </m:ctrlPr>
                        </m:fPr>
                        <m:num>
                          <m:r>
                            <a:rPr lang="en-GB" sz="2800" b="0" i="1" smtClean="0">
                              <a:latin typeface="Cambria Math" panose="02040503050406030204" pitchFamily="18" charset="0"/>
                            </a:rPr>
                            <m:t>4</m:t>
                          </m:r>
                        </m:num>
                        <m:den>
                          <m:r>
                            <a:rPr lang="en-GB" sz="2800" b="0" i="1" smtClean="0">
                              <a:latin typeface="Cambria Math" panose="02040503050406030204" pitchFamily="18" charset="0"/>
                            </a:rPr>
                            <m:t>3</m:t>
                          </m:r>
                        </m:den>
                      </m:f>
                    </m:oMath>
                    <m:oMath xmlns:m="http://schemas.openxmlformats.org/officeDocument/2006/math">
                      <m:r>
                        <a:rPr lang="en-GB" sz="2800" b="0" i="1" smtClean="0">
                          <a:latin typeface="Cambria Math" panose="02040503050406030204" pitchFamily="18" charset="0"/>
                        </a:rPr>
                        <m:t>=</m:t>
                      </m:r>
                      <m:f>
                        <m:fPr>
                          <m:ctrlPr>
                            <a:rPr lang="en-GB" sz="2800" b="0" i="1" smtClean="0">
                              <a:latin typeface="Cambria Math" panose="02040503050406030204" pitchFamily="18" charset="0"/>
                            </a:rPr>
                          </m:ctrlPr>
                        </m:fPr>
                        <m:num>
                          <m:r>
                            <a:rPr lang="en-GB" sz="2800" b="0" i="1" smtClean="0">
                              <a:latin typeface="Cambria Math" panose="02040503050406030204" pitchFamily="18" charset="0"/>
                            </a:rPr>
                            <m:t>1</m:t>
                          </m:r>
                        </m:num>
                        <m:den>
                          <m:r>
                            <a:rPr lang="en-GB" sz="2800" b="0" i="1" smtClean="0">
                              <a:latin typeface="Cambria Math" panose="02040503050406030204" pitchFamily="18" charset="0"/>
                            </a:rPr>
                            <m:t>1</m:t>
                          </m:r>
                        </m:den>
                      </m:f>
                      <m:r>
                        <a:rPr lang="en-GB" sz="2800" b="0" i="1" smtClean="0">
                          <a:latin typeface="Cambria Math" panose="02040503050406030204" pitchFamily="18" charset="0"/>
                        </a:rPr>
                        <m:t>×</m:t>
                      </m:r>
                      <m:f>
                        <m:fPr>
                          <m:ctrlPr>
                            <a:rPr lang="en-GB" sz="2800" b="0" i="1" smtClean="0">
                              <a:latin typeface="Cambria Math" panose="02040503050406030204" pitchFamily="18" charset="0"/>
                            </a:rPr>
                          </m:ctrlPr>
                        </m:fPr>
                        <m:num>
                          <m:r>
                            <a:rPr lang="en-GB" sz="2800" b="0" i="1" smtClean="0">
                              <a:latin typeface="Cambria Math" panose="02040503050406030204" pitchFamily="18" charset="0"/>
                            </a:rPr>
                            <m:t>3</m:t>
                          </m:r>
                        </m:num>
                        <m:den>
                          <m:r>
                            <a:rPr lang="en-GB" sz="2800" b="0" i="1" smtClean="0">
                              <a:latin typeface="Cambria Math" panose="02040503050406030204" pitchFamily="18" charset="0"/>
                            </a:rPr>
                            <m:t>4</m:t>
                          </m:r>
                        </m:den>
                      </m:f>
                      <m:r>
                        <a:rPr lang="en-GB" sz="2800" b="0" i="1" smtClean="0">
                          <a:latin typeface="Cambria Math" panose="02040503050406030204" pitchFamily="18" charset="0"/>
                        </a:rPr>
                        <m:t>=</m:t>
                      </m:r>
                      <m:f>
                        <m:fPr>
                          <m:ctrlPr>
                            <a:rPr lang="en-GB" sz="2800" b="0" i="1" smtClean="0">
                              <a:latin typeface="Cambria Math" panose="02040503050406030204" pitchFamily="18" charset="0"/>
                            </a:rPr>
                          </m:ctrlPr>
                        </m:fPr>
                        <m:num>
                          <m:r>
                            <a:rPr lang="en-GB" sz="2800" b="0" i="1" smtClean="0">
                              <a:latin typeface="Cambria Math" panose="02040503050406030204" pitchFamily="18" charset="0"/>
                            </a:rPr>
                            <m:t>3</m:t>
                          </m:r>
                        </m:num>
                        <m:den>
                          <m:r>
                            <a:rPr lang="en-GB" sz="2800" b="0" i="1" smtClean="0">
                              <a:latin typeface="Cambria Math" panose="02040503050406030204" pitchFamily="18" charset="0"/>
                            </a:rPr>
                            <m:t>4</m:t>
                          </m:r>
                        </m:den>
                      </m:f>
                      <m:r>
                        <a:rPr lang="en-GB" sz="2800" b="0" i="1" smtClean="0">
                          <a:latin typeface="Cambria Math" panose="02040503050406030204" pitchFamily="18" charset="0"/>
                        </a:rPr>
                        <m:t>=0.75</m:t>
                      </m:r>
                    </m:oMath>
                  </m:oMathPara>
                </a14:m>
                <a:endParaRPr lang="en-GB" sz="2800" dirty="0"/>
              </a:p>
            </p:txBody>
          </p:sp>
        </mc:Choice>
        <mc:Fallback xmlns="">
          <p:sp>
            <p:nvSpPr>
              <p:cNvPr id="8" name="TextBox 7"/>
              <p:cNvSpPr txBox="1">
                <a:spLocks noRot="1" noChangeAspect="1" noMove="1" noResize="1" noEditPoints="1" noAdjustHandles="1" noChangeArrowheads="1" noChangeShapeType="1" noTextEdit="1"/>
              </p:cNvSpPr>
              <p:nvPr/>
            </p:nvSpPr>
            <p:spPr>
              <a:xfrm>
                <a:off x="443793" y="4221088"/>
                <a:ext cx="7992888" cy="2064604"/>
              </a:xfrm>
              <a:prstGeom prst="rect">
                <a:avLst/>
              </a:prstGeom>
              <a:blipFill rotWithShape="0">
                <a:blip r:embed="rId4"/>
                <a:stretch>
                  <a:fillRect/>
                </a:stretch>
              </a:blipFill>
            </p:spPr>
            <p:txBody>
              <a:bodyPr/>
              <a:lstStyle/>
              <a:p>
                <a:r>
                  <a:rPr lang="en-GB">
                    <a:noFill/>
                  </a:rPr>
                  <a:t> </a:t>
                </a:r>
              </a:p>
            </p:txBody>
          </p:sp>
        </mc:Fallback>
      </mc:AlternateContent>
      <p:sp>
        <p:nvSpPr>
          <p:cNvPr id="9" name="Rectangle 8"/>
          <p:cNvSpPr/>
          <p:nvPr/>
        </p:nvSpPr>
        <p:spPr>
          <a:xfrm>
            <a:off x="743699" y="2666337"/>
            <a:ext cx="7677325" cy="1427736"/>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400" dirty="0"/>
              <a:t>Multiply top and bottom of outer fraction by denominator of inner one. </a:t>
            </a:r>
          </a:p>
          <a:p>
            <a:pPr algn="ctr" fontAlgn="auto">
              <a:spcBef>
                <a:spcPts val="0"/>
              </a:spcBef>
              <a:spcAft>
                <a:spcPts val="0"/>
              </a:spcAft>
              <a:defRPr/>
            </a:pPr>
            <a:r>
              <a:rPr lang="en-GB" sz="2800" dirty="0"/>
              <a:t>?</a:t>
            </a:r>
          </a:p>
        </p:txBody>
      </p:sp>
      <p:sp>
        <p:nvSpPr>
          <p:cNvPr id="10" name="Rectangle 9"/>
          <p:cNvSpPr/>
          <p:nvPr/>
        </p:nvSpPr>
        <p:spPr>
          <a:xfrm>
            <a:off x="743699" y="4303356"/>
            <a:ext cx="7677325" cy="1982335"/>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400" dirty="0"/>
              <a:t>Simplify denominator then treat outer fraction as a division. </a:t>
            </a:r>
          </a:p>
          <a:p>
            <a:pPr algn="ctr" fontAlgn="auto">
              <a:spcBef>
                <a:spcPts val="0"/>
              </a:spcBef>
              <a:spcAft>
                <a:spcPts val="0"/>
              </a:spcAft>
              <a:defRPr/>
            </a:pPr>
            <a:r>
              <a:rPr lang="en-GB" sz="2800" dirty="0"/>
              <a:t>?</a:t>
            </a:r>
          </a:p>
        </p:txBody>
      </p:sp>
    </p:spTree>
    <p:extLst>
      <p:ext uri="{BB962C8B-B14F-4D97-AF65-F5344CB8AC3E}">
        <p14:creationId xmlns:p14="http://schemas.microsoft.com/office/powerpoint/2010/main" val="838606252"/>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9"/>
                    </p:tgtEl>
                  </p:cond>
                </p:stCondLst>
                <p:endSync evt="end" delay="0">
                  <p:rtn val="all"/>
                </p:endSync>
                <p:childTnLst>
                  <p:par>
                    <p:cTn id="3" fill="hold">
                      <p:stCondLst>
                        <p:cond delay="0"/>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9"/>
                                        </p:tgtEl>
                                      </p:cBhvr>
                                    </p:animEffect>
                                    <p:set>
                                      <p:cBhvr>
                                        <p:cTn id="7" dur="1" fill="hold">
                                          <p:stCondLst>
                                            <p:cond delay="499"/>
                                          </p:stCondLst>
                                        </p:cTn>
                                        <p:tgtEl>
                                          <p:spTgt spid="9"/>
                                        </p:tgtEl>
                                        <p:attrNameLst>
                                          <p:attrName>style.visibility</p:attrName>
                                        </p:attrNameLst>
                                      </p:cBhvr>
                                      <p:to>
                                        <p:strVal val="hidden"/>
                                      </p:to>
                                    </p:set>
                                  </p:childTnLst>
                                </p:cTn>
                              </p:par>
                            </p:childTnLst>
                          </p:cTn>
                        </p:par>
                      </p:childTnLst>
                    </p:cTn>
                  </p:par>
                </p:childTnLst>
              </p:cTn>
              <p:nextCondLst>
                <p:cond evt="onClick" delay="0">
                  <p:tgtEl>
                    <p:spTgt spid="9"/>
                  </p:tgtEl>
                </p:cond>
              </p:nextCondLst>
            </p:seq>
            <p:seq concurrent="1" nextAc="seek">
              <p:cTn id="8" restart="whenNotActive" fill="hold" evtFilter="cancelBubble" nodeType="interactiveSeq">
                <p:stCondLst>
                  <p:cond evt="onClick" delay="0">
                    <p:tgtEl>
                      <p:spTgt spid="10"/>
                    </p:tgtEl>
                  </p:cond>
                </p:stCondLst>
                <p:endSync evt="end" delay="0">
                  <p:rtn val="all"/>
                </p:endSync>
                <p:childTnLst>
                  <p:par>
                    <p:cTn id="9" fill="hold">
                      <p:stCondLst>
                        <p:cond delay="0"/>
                      </p:stCondLst>
                      <p:childTnLst>
                        <p:par>
                          <p:cTn id="10" fill="hold">
                            <p:stCondLst>
                              <p:cond delay="0"/>
                            </p:stCondLst>
                            <p:childTnLst>
                              <p:par>
                                <p:cTn id="11" presetID="10" presetClass="exit" presetSubtype="0" fill="hold" grpId="0" nodeType="clickEffect">
                                  <p:stCondLst>
                                    <p:cond delay="0"/>
                                  </p:stCondLst>
                                  <p:childTnLst>
                                    <p:animEffect transition="out" filter="fade">
                                      <p:cBhvr>
                                        <p:cTn id="12" dur="500"/>
                                        <p:tgtEl>
                                          <p:spTgt spid="10"/>
                                        </p:tgtEl>
                                      </p:cBhvr>
                                    </p:animEffect>
                                    <p:set>
                                      <p:cBhvr>
                                        <p:cTn id="13" dur="1" fill="hold">
                                          <p:stCondLst>
                                            <p:cond delay="499"/>
                                          </p:stCondLst>
                                        </p:cTn>
                                        <p:tgtEl>
                                          <p:spTgt spid="10"/>
                                        </p:tgtEl>
                                        <p:attrNameLst>
                                          <p:attrName>style.visibility</p:attrName>
                                        </p:attrNameLst>
                                      </p:cBhvr>
                                      <p:to>
                                        <p:strVal val="hidden"/>
                                      </p:to>
                                    </p:set>
                                  </p:childTnLst>
                                </p:cTn>
                              </p:par>
                            </p:childTnLst>
                          </p:cTn>
                        </p:par>
                      </p:childTnLst>
                    </p:cTn>
                  </p:par>
                </p:childTnLst>
              </p:cTn>
              <p:nextCondLst>
                <p:cond evt="onClick" delay="0">
                  <p:tgtEl>
                    <p:spTgt spid="10"/>
                  </p:tgtEl>
                </p:cond>
              </p:nextCondLst>
            </p:seq>
          </p:childTnLst>
        </p:cTn>
      </p:par>
    </p:tnLst>
    <p:bldLst>
      <p:bldP spid="9" grpId="0" animBg="1"/>
      <p:bldP spid="10"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0" y="0"/>
            <a:ext cx="9143074" cy="599127"/>
            <a:chOff x="0" y="13335"/>
            <a:chExt cx="9144218" cy="599127"/>
          </a:xfrm>
        </p:grpSpPr>
        <p:sp>
          <p:nvSpPr>
            <p:cNvPr id="3" name="TextBox 32"/>
            <p:cNvSpPr txBox="1"/>
            <p:nvPr/>
          </p:nvSpPr>
          <p:spPr>
            <a:xfrm>
              <a:off x="0" y="13335"/>
              <a:ext cx="9144000" cy="599127"/>
            </a:xfrm>
            <a:prstGeom prst="rect">
              <a:avLst/>
            </a:prstGeom>
            <a:ln>
              <a:noFill/>
            </a:ln>
          </p:spPr>
          <p:style>
            <a:lnRef idx="2">
              <a:schemeClr val="dk1">
                <a:shade val="50000"/>
              </a:schemeClr>
            </a:lnRef>
            <a:fillRef idx="1">
              <a:schemeClr val="dk1"/>
            </a:fillRef>
            <a:effectRef idx="0">
              <a:schemeClr val="dk1"/>
            </a:effectRef>
            <a:fontRef idx="minor">
              <a:schemeClr val="lt1"/>
            </a:fontRef>
          </p:style>
          <p:txBody>
            <a:bodyPr wrap="square" lIns="324000" rtlCol="0">
              <a:sp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r>
                <a:rPr lang="en-GB" sz="3200" dirty="0"/>
                <a:t>Check Your Understanding</a:t>
              </a:r>
            </a:p>
          </p:txBody>
        </p:sp>
        <p:cxnSp>
          <p:nvCxnSpPr>
            <p:cNvPr id="4" name="Straight Connector 3"/>
            <p:cNvCxnSpPr/>
            <p:nvPr/>
          </p:nvCxnSpPr>
          <p:spPr>
            <a:xfrm>
              <a:off x="218" y="601079"/>
              <a:ext cx="9144000" cy="0"/>
            </a:xfrm>
            <a:prstGeom prst="line">
              <a:avLst/>
            </a:prstGeom>
            <a:effectLst/>
          </p:spPr>
          <p:style>
            <a:lnRef idx="3">
              <a:schemeClr val="accent3"/>
            </a:lnRef>
            <a:fillRef idx="0">
              <a:schemeClr val="accent3"/>
            </a:fillRef>
            <a:effectRef idx="2">
              <a:schemeClr val="accent3"/>
            </a:effectRef>
            <a:fontRef idx="minor">
              <a:schemeClr val="tx1"/>
            </a:fontRef>
          </p:style>
        </p:cxnSp>
      </p:grpSp>
      <mc:AlternateContent xmlns:mc="http://schemas.openxmlformats.org/markup-compatibility/2006" xmlns:a14="http://schemas.microsoft.com/office/drawing/2010/main">
        <mc:Choice Requires="a14">
          <p:sp>
            <p:nvSpPr>
              <p:cNvPr id="5" name="TextBox 4"/>
              <p:cNvSpPr txBox="1"/>
              <p:nvPr/>
            </p:nvSpPr>
            <p:spPr>
              <a:xfrm>
                <a:off x="683568" y="771718"/>
                <a:ext cx="7200800" cy="6082114"/>
              </a:xfrm>
              <a:prstGeom prst="rect">
                <a:avLst/>
              </a:prstGeom>
              <a:noFill/>
            </p:spPr>
            <p:txBody>
              <a:bodyPr wrap="square" rtlCol="0">
                <a:spAutoFit/>
              </a:bodyPr>
              <a:lstStyle/>
              <a:p>
                <a:r>
                  <a:rPr lang="en-GB" sz="3200" dirty="0"/>
                  <a:t>What is </a:t>
                </a:r>
                <a14:m>
                  <m:oMath xmlns:m="http://schemas.openxmlformats.org/officeDocument/2006/math">
                    <m:f>
                      <m:fPr>
                        <m:ctrlPr>
                          <a:rPr lang="en-GB" sz="3200" b="0" i="1" smtClean="0">
                            <a:latin typeface="Cambria Math" panose="02040503050406030204" pitchFamily="18" charset="0"/>
                          </a:rPr>
                        </m:ctrlPr>
                      </m:fPr>
                      <m:num>
                        <m:r>
                          <a:rPr lang="en-GB" sz="3200" b="0" i="1" smtClean="0">
                            <a:latin typeface="Cambria Math" panose="02040503050406030204" pitchFamily="18" charset="0"/>
                          </a:rPr>
                          <m:t>3</m:t>
                        </m:r>
                      </m:num>
                      <m:den>
                        <m:f>
                          <m:fPr>
                            <m:ctrlPr>
                              <a:rPr lang="en-GB" sz="3200" b="0" i="1" smtClean="0">
                                <a:latin typeface="Cambria Math" panose="02040503050406030204" pitchFamily="18" charset="0"/>
                              </a:rPr>
                            </m:ctrlPr>
                          </m:fPr>
                          <m:num>
                            <m:r>
                              <a:rPr lang="en-GB" sz="3200" b="0" i="1" smtClean="0">
                                <a:latin typeface="Cambria Math" panose="02040503050406030204" pitchFamily="18" charset="0"/>
                              </a:rPr>
                              <m:t>1</m:t>
                            </m:r>
                          </m:num>
                          <m:den>
                            <m:r>
                              <a:rPr lang="en-GB" sz="3200" b="0" i="1" smtClean="0">
                                <a:latin typeface="Cambria Math" panose="02040503050406030204" pitchFamily="18" charset="0"/>
                              </a:rPr>
                              <m:t>4</m:t>
                            </m:r>
                          </m:den>
                        </m:f>
                        <m:r>
                          <a:rPr lang="en-GB" sz="3200" b="0" i="1" smtClean="0">
                            <a:latin typeface="Cambria Math" panose="02040503050406030204" pitchFamily="18" charset="0"/>
                          </a:rPr>
                          <m:t>+</m:t>
                        </m:r>
                        <m:f>
                          <m:fPr>
                            <m:ctrlPr>
                              <a:rPr lang="en-GB" sz="3200" b="0" i="1" smtClean="0">
                                <a:latin typeface="Cambria Math" panose="02040503050406030204" pitchFamily="18" charset="0"/>
                              </a:rPr>
                            </m:ctrlPr>
                          </m:fPr>
                          <m:num>
                            <m:r>
                              <a:rPr lang="en-GB" sz="3200" b="0" i="1" smtClean="0">
                                <a:latin typeface="Cambria Math" panose="02040503050406030204" pitchFamily="18" charset="0"/>
                              </a:rPr>
                              <m:t>1</m:t>
                            </m:r>
                          </m:num>
                          <m:den>
                            <m:r>
                              <a:rPr lang="en-GB" sz="3200" b="0" i="1" smtClean="0">
                                <a:latin typeface="Cambria Math" panose="02040503050406030204" pitchFamily="18" charset="0"/>
                              </a:rPr>
                              <m:t>3</m:t>
                            </m:r>
                          </m:den>
                        </m:f>
                      </m:den>
                    </m:f>
                  </m:oMath>
                </a14:m>
                <a:r>
                  <a:rPr lang="en-GB" sz="3200" dirty="0"/>
                  <a:t>?</a:t>
                </a:r>
              </a:p>
              <a:p>
                <a:endParaRPr lang="en-GB" sz="3200" dirty="0"/>
              </a:p>
              <a:p>
                <a:pPr/>
                <a14:m>
                  <m:oMathPara xmlns:m="http://schemas.openxmlformats.org/officeDocument/2006/math">
                    <m:oMathParaPr>
                      <m:jc m:val="centerGroup"/>
                    </m:oMathParaPr>
                    <m:oMath xmlns:m="http://schemas.openxmlformats.org/officeDocument/2006/math">
                      <m:r>
                        <a:rPr lang="en-GB" sz="2800" b="1" i="1" smtClean="0">
                          <a:latin typeface="Cambria Math" panose="02040503050406030204" pitchFamily="18" charset="0"/>
                        </a:rPr>
                        <m:t>𝟑</m:t>
                      </m:r>
                      <m:r>
                        <a:rPr lang="en-GB" sz="2800" b="1" i="1" smtClean="0">
                          <a:latin typeface="Cambria Math" panose="02040503050406030204" pitchFamily="18" charset="0"/>
                        </a:rPr>
                        <m:t>÷</m:t>
                      </m:r>
                      <m:d>
                        <m:dPr>
                          <m:ctrlPr>
                            <a:rPr lang="en-GB" sz="2800" b="1" i="1" smtClean="0">
                              <a:latin typeface="Cambria Math" panose="02040503050406030204" pitchFamily="18" charset="0"/>
                            </a:rPr>
                          </m:ctrlPr>
                        </m:dPr>
                        <m:e>
                          <m:f>
                            <m:fPr>
                              <m:ctrlPr>
                                <a:rPr lang="en-GB" sz="2800" b="1" i="1" smtClean="0">
                                  <a:latin typeface="Cambria Math" panose="02040503050406030204" pitchFamily="18" charset="0"/>
                                </a:rPr>
                              </m:ctrlPr>
                            </m:fPr>
                            <m:num>
                              <m:r>
                                <a:rPr lang="en-GB" sz="2800" b="1" i="1" smtClean="0">
                                  <a:latin typeface="Cambria Math" panose="02040503050406030204" pitchFamily="18" charset="0"/>
                                </a:rPr>
                                <m:t>𝟏</m:t>
                              </m:r>
                            </m:num>
                            <m:den>
                              <m:r>
                                <a:rPr lang="en-GB" sz="2800" b="1" i="1" smtClean="0">
                                  <a:latin typeface="Cambria Math" panose="02040503050406030204" pitchFamily="18" charset="0"/>
                                </a:rPr>
                                <m:t>𝟒</m:t>
                              </m:r>
                            </m:den>
                          </m:f>
                          <m:r>
                            <a:rPr lang="en-GB" sz="2800" b="1" i="1" smtClean="0">
                              <a:latin typeface="Cambria Math" panose="02040503050406030204" pitchFamily="18" charset="0"/>
                            </a:rPr>
                            <m:t>+</m:t>
                          </m:r>
                          <m:f>
                            <m:fPr>
                              <m:ctrlPr>
                                <a:rPr lang="en-GB" sz="2800" b="1" i="1" smtClean="0">
                                  <a:latin typeface="Cambria Math" panose="02040503050406030204" pitchFamily="18" charset="0"/>
                                </a:rPr>
                              </m:ctrlPr>
                            </m:fPr>
                            <m:num>
                              <m:r>
                                <a:rPr lang="en-GB" sz="2800" b="1" i="1" smtClean="0">
                                  <a:latin typeface="Cambria Math" panose="02040503050406030204" pitchFamily="18" charset="0"/>
                                </a:rPr>
                                <m:t>𝟏</m:t>
                              </m:r>
                            </m:num>
                            <m:den>
                              <m:r>
                                <a:rPr lang="en-GB" sz="2800" b="1" i="1" smtClean="0">
                                  <a:latin typeface="Cambria Math" panose="02040503050406030204" pitchFamily="18" charset="0"/>
                                </a:rPr>
                                <m:t>𝟑</m:t>
                              </m:r>
                            </m:den>
                          </m:f>
                        </m:e>
                      </m:d>
                      <m:r>
                        <a:rPr lang="en-GB" sz="2800" b="1" i="1" smtClean="0">
                          <a:latin typeface="Cambria Math" panose="02040503050406030204" pitchFamily="18" charset="0"/>
                        </a:rPr>
                        <m:t>=</m:t>
                      </m:r>
                      <m:r>
                        <a:rPr lang="en-GB" sz="2800" b="1" i="1" smtClean="0">
                          <a:latin typeface="Cambria Math" panose="02040503050406030204" pitchFamily="18" charset="0"/>
                        </a:rPr>
                        <m:t>𝟑</m:t>
                      </m:r>
                      <m:r>
                        <a:rPr lang="en-GB" sz="2800" b="1" i="1" smtClean="0">
                          <a:latin typeface="Cambria Math" panose="02040503050406030204" pitchFamily="18" charset="0"/>
                        </a:rPr>
                        <m:t>÷</m:t>
                      </m:r>
                      <m:f>
                        <m:fPr>
                          <m:ctrlPr>
                            <a:rPr lang="en-GB" sz="2800" b="1" i="1" smtClean="0">
                              <a:latin typeface="Cambria Math" panose="02040503050406030204" pitchFamily="18" charset="0"/>
                            </a:rPr>
                          </m:ctrlPr>
                        </m:fPr>
                        <m:num>
                          <m:r>
                            <a:rPr lang="en-GB" sz="2800" b="1" i="1" smtClean="0">
                              <a:latin typeface="Cambria Math" panose="02040503050406030204" pitchFamily="18" charset="0"/>
                            </a:rPr>
                            <m:t>𝟕</m:t>
                          </m:r>
                        </m:num>
                        <m:den>
                          <m:r>
                            <a:rPr lang="en-GB" sz="2800" b="1" i="1" smtClean="0">
                              <a:latin typeface="Cambria Math" panose="02040503050406030204" pitchFamily="18" charset="0"/>
                            </a:rPr>
                            <m:t>𝟏𝟐</m:t>
                          </m:r>
                        </m:den>
                      </m:f>
                      <m:r>
                        <a:rPr lang="en-GB" sz="2800" b="1" i="1" smtClean="0">
                          <a:latin typeface="Cambria Math" panose="02040503050406030204" pitchFamily="18" charset="0"/>
                        </a:rPr>
                        <m:t>=</m:t>
                      </m:r>
                      <m:f>
                        <m:fPr>
                          <m:ctrlPr>
                            <a:rPr lang="en-GB" sz="2800" b="1" i="1" smtClean="0">
                              <a:latin typeface="Cambria Math" panose="02040503050406030204" pitchFamily="18" charset="0"/>
                            </a:rPr>
                          </m:ctrlPr>
                        </m:fPr>
                        <m:num>
                          <m:r>
                            <a:rPr lang="en-GB" sz="2800" b="1" i="1" smtClean="0">
                              <a:latin typeface="Cambria Math" panose="02040503050406030204" pitchFamily="18" charset="0"/>
                            </a:rPr>
                            <m:t>𝟑</m:t>
                          </m:r>
                        </m:num>
                        <m:den>
                          <m:r>
                            <a:rPr lang="en-GB" sz="2800" b="1" i="1" smtClean="0">
                              <a:latin typeface="Cambria Math" panose="02040503050406030204" pitchFamily="18" charset="0"/>
                            </a:rPr>
                            <m:t>𝟏</m:t>
                          </m:r>
                        </m:den>
                      </m:f>
                      <m:r>
                        <a:rPr lang="en-GB" sz="2800" b="1" i="1" smtClean="0">
                          <a:latin typeface="Cambria Math" panose="02040503050406030204" pitchFamily="18" charset="0"/>
                        </a:rPr>
                        <m:t>×</m:t>
                      </m:r>
                      <m:f>
                        <m:fPr>
                          <m:ctrlPr>
                            <a:rPr lang="en-GB" sz="2800" b="1" i="1" smtClean="0">
                              <a:latin typeface="Cambria Math" panose="02040503050406030204" pitchFamily="18" charset="0"/>
                            </a:rPr>
                          </m:ctrlPr>
                        </m:fPr>
                        <m:num>
                          <m:r>
                            <a:rPr lang="en-GB" sz="2800" b="1" i="1" smtClean="0">
                              <a:latin typeface="Cambria Math" panose="02040503050406030204" pitchFamily="18" charset="0"/>
                            </a:rPr>
                            <m:t>𝟏𝟐</m:t>
                          </m:r>
                        </m:num>
                        <m:den>
                          <m:r>
                            <a:rPr lang="en-GB" sz="2800" b="1" i="1" smtClean="0">
                              <a:latin typeface="Cambria Math" panose="02040503050406030204" pitchFamily="18" charset="0"/>
                            </a:rPr>
                            <m:t>𝟕</m:t>
                          </m:r>
                        </m:den>
                      </m:f>
                      <m:r>
                        <a:rPr lang="en-GB" sz="2800" b="0" i="1" smtClean="0">
                          <a:latin typeface="Cambria Math" panose="02040503050406030204" pitchFamily="18" charset="0"/>
                        </a:rPr>
                        <m:t>=</m:t>
                      </m:r>
                      <m:f>
                        <m:fPr>
                          <m:ctrlPr>
                            <a:rPr lang="en-GB" sz="2800" b="1" i="1" smtClean="0">
                              <a:latin typeface="Cambria Math" panose="02040503050406030204" pitchFamily="18" charset="0"/>
                            </a:rPr>
                          </m:ctrlPr>
                        </m:fPr>
                        <m:num>
                          <m:r>
                            <a:rPr lang="en-GB" sz="2800" b="1" i="1" smtClean="0">
                              <a:latin typeface="Cambria Math" panose="02040503050406030204" pitchFamily="18" charset="0"/>
                            </a:rPr>
                            <m:t>𝟑𝟔</m:t>
                          </m:r>
                        </m:num>
                        <m:den>
                          <m:r>
                            <a:rPr lang="en-GB" sz="2800" b="1" i="1" smtClean="0">
                              <a:latin typeface="Cambria Math" panose="02040503050406030204" pitchFamily="18" charset="0"/>
                            </a:rPr>
                            <m:t>𝟕</m:t>
                          </m:r>
                        </m:den>
                      </m:f>
                    </m:oMath>
                  </m:oMathPara>
                </a14:m>
                <a:endParaRPr lang="en-GB" b="1" dirty="0"/>
              </a:p>
              <a:p>
                <a:endParaRPr lang="en-GB" dirty="0"/>
              </a:p>
              <a:p>
                <a:r>
                  <a:rPr lang="en-GB" sz="3200" dirty="0"/>
                  <a:t>What is </a:t>
                </a:r>
                <a14:m>
                  <m:oMath xmlns:m="http://schemas.openxmlformats.org/officeDocument/2006/math">
                    <m:f>
                      <m:fPr>
                        <m:ctrlPr>
                          <a:rPr lang="en-GB" sz="3200" b="0" i="1" smtClean="0">
                            <a:latin typeface="Cambria Math" panose="02040503050406030204" pitchFamily="18" charset="0"/>
                          </a:rPr>
                        </m:ctrlPr>
                      </m:fPr>
                      <m:num>
                        <m:r>
                          <a:rPr lang="en-GB" sz="3200" b="0" i="1" smtClean="0">
                            <a:latin typeface="Cambria Math" panose="02040503050406030204" pitchFamily="18" charset="0"/>
                          </a:rPr>
                          <m:t>1</m:t>
                        </m:r>
                      </m:num>
                      <m:den>
                        <m:r>
                          <a:rPr lang="en-GB" sz="3200" b="0" i="1" smtClean="0">
                            <a:latin typeface="Cambria Math" panose="02040503050406030204" pitchFamily="18" charset="0"/>
                          </a:rPr>
                          <m:t>1−</m:t>
                        </m:r>
                        <m:f>
                          <m:fPr>
                            <m:ctrlPr>
                              <a:rPr lang="en-GB" sz="3200" b="0" i="1" smtClean="0">
                                <a:latin typeface="Cambria Math" panose="02040503050406030204" pitchFamily="18" charset="0"/>
                              </a:rPr>
                            </m:ctrlPr>
                          </m:fPr>
                          <m:num>
                            <m:r>
                              <a:rPr lang="en-GB" sz="3200" b="0" i="1" smtClean="0">
                                <a:latin typeface="Cambria Math" panose="02040503050406030204" pitchFamily="18" charset="0"/>
                              </a:rPr>
                              <m:t>1</m:t>
                            </m:r>
                          </m:num>
                          <m:den>
                            <m:r>
                              <a:rPr lang="en-GB" sz="3200" b="0" i="1" smtClean="0">
                                <a:latin typeface="Cambria Math" panose="02040503050406030204" pitchFamily="18" charset="0"/>
                              </a:rPr>
                              <m:t>1−</m:t>
                            </m:r>
                            <m:f>
                              <m:fPr>
                                <m:ctrlPr>
                                  <a:rPr lang="en-GB" sz="3200" b="0" i="1" smtClean="0">
                                    <a:latin typeface="Cambria Math" panose="02040503050406030204" pitchFamily="18" charset="0"/>
                                  </a:rPr>
                                </m:ctrlPr>
                              </m:fPr>
                              <m:num>
                                <m:r>
                                  <a:rPr lang="en-GB" sz="3200" b="0" i="1" smtClean="0">
                                    <a:latin typeface="Cambria Math" panose="02040503050406030204" pitchFamily="18" charset="0"/>
                                  </a:rPr>
                                  <m:t>1</m:t>
                                </m:r>
                              </m:num>
                              <m:den>
                                <m:r>
                                  <a:rPr lang="en-GB" sz="3200" b="0" i="1" smtClean="0">
                                    <a:latin typeface="Cambria Math" panose="02040503050406030204" pitchFamily="18" charset="0"/>
                                  </a:rPr>
                                  <m:t>3</m:t>
                                </m:r>
                              </m:den>
                            </m:f>
                          </m:den>
                        </m:f>
                      </m:den>
                    </m:f>
                  </m:oMath>
                </a14:m>
                <a:r>
                  <a:rPr lang="en-GB" sz="3200" dirty="0"/>
                  <a:t>?</a:t>
                </a:r>
              </a:p>
              <a:p>
                <a:endParaRPr lang="en-GB" sz="3200" dirty="0"/>
              </a:p>
              <a:p>
                <a:pPr/>
                <a14:m>
                  <m:oMathPara xmlns:m="http://schemas.openxmlformats.org/officeDocument/2006/math">
                    <m:oMathParaPr>
                      <m:jc m:val="centerGroup"/>
                    </m:oMathParaPr>
                    <m:oMath xmlns:m="http://schemas.openxmlformats.org/officeDocument/2006/math">
                      <m:r>
                        <a:rPr lang="en-GB" sz="3200" b="1" i="1" smtClean="0">
                          <a:latin typeface="Cambria Math" panose="02040503050406030204" pitchFamily="18" charset="0"/>
                        </a:rPr>
                        <m:t>=</m:t>
                      </m:r>
                      <m:f>
                        <m:fPr>
                          <m:ctrlPr>
                            <a:rPr lang="en-GB" sz="3200" b="1" i="1" smtClean="0">
                              <a:latin typeface="Cambria Math" panose="02040503050406030204" pitchFamily="18" charset="0"/>
                            </a:rPr>
                          </m:ctrlPr>
                        </m:fPr>
                        <m:num>
                          <m:r>
                            <a:rPr lang="en-GB" sz="3200" b="1" i="1" smtClean="0">
                              <a:latin typeface="Cambria Math" panose="02040503050406030204" pitchFamily="18" charset="0"/>
                            </a:rPr>
                            <m:t>𝟏</m:t>
                          </m:r>
                        </m:num>
                        <m:den>
                          <m:r>
                            <a:rPr lang="en-GB" sz="3200" b="1" i="1" smtClean="0">
                              <a:latin typeface="Cambria Math" panose="02040503050406030204" pitchFamily="18" charset="0"/>
                            </a:rPr>
                            <m:t>𝟏</m:t>
                          </m:r>
                          <m:r>
                            <a:rPr lang="en-GB" sz="3200" b="1" i="1" smtClean="0">
                              <a:latin typeface="Cambria Math" panose="02040503050406030204" pitchFamily="18" charset="0"/>
                            </a:rPr>
                            <m:t>−</m:t>
                          </m:r>
                          <m:f>
                            <m:fPr>
                              <m:ctrlPr>
                                <a:rPr lang="en-GB" sz="3200" b="1" i="1" smtClean="0">
                                  <a:latin typeface="Cambria Math" panose="02040503050406030204" pitchFamily="18" charset="0"/>
                                </a:rPr>
                              </m:ctrlPr>
                            </m:fPr>
                            <m:num>
                              <m:r>
                                <a:rPr lang="en-GB" sz="3200" b="1" i="1" smtClean="0">
                                  <a:latin typeface="Cambria Math" panose="02040503050406030204" pitchFamily="18" charset="0"/>
                                </a:rPr>
                                <m:t>𝟏</m:t>
                              </m:r>
                            </m:num>
                            <m:den>
                              <m:d>
                                <m:dPr>
                                  <m:ctrlPr>
                                    <a:rPr lang="en-GB" sz="3200" b="1" i="1" smtClean="0">
                                      <a:latin typeface="Cambria Math" panose="02040503050406030204" pitchFamily="18" charset="0"/>
                                    </a:rPr>
                                  </m:ctrlPr>
                                </m:dPr>
                                <m:e>
                                  <m:f>
                                    <m:fPr>
                                      <m:ctrlPr>
                                        <a:rPr lang="en-GB" sz="3200" b="1" i="1" smtClean="0">
                                          <a:latin typeface="Cambria Math" panose="02040503050406030204" pitchFamily="18" charset="0"/>
                                        </a:rPr>
                                      </m:ctrlPr>
                                    </m:fPr>
                                    <m:num>
                                      <m:r>
                                        <a:rPr lang="en-GB" sz="3200" b="1" i="1" smtClean="0">
                                          <a:latin typeface="Cambria Math" panose="02040503050406030204" pitchFamily="18" charset="0"/>
                                        </a:rPr>
                                        <m:t>𝟐</m:t>
                                      </m:r>
                                    </m:num>
                                    <m:den>
                                      <m:r>
                                        <a:rPr lang="en-GB" sz="3200" b="1" i="1" smtClean="0">
                                          <a:latin typeface="Cambria Math" panose="02040503050406030204" pitchFamily="18" charset="0"/>
                                        </a:rPr>
                                        <m:t>𝟑</m:t>
                                      </m:r>
                                    </m:den>
                                  </m:f>
                                </m:e>
                              </m:d>
                            </m:den>
                          </m:f>
                        </m:den>
                      </m:f>
                      <m:r>
                        <a:rPr lang="en-GB" sz="3200" b="1" i="1" smtClean="0">
                          <a:latin typeface="Cambria Math" panose="02040503050406030204" pitchFamily="18" charset="0"/>
                        </a:rPr>
                        <m:t>=</m:t>
                      </m:r>
                      <m:f>
                        <m:fPr>
                          <m:ctrlPr>
                            <a:rPr lang="en-GB" sz="3200" b="1" i="1" smtClean="0">
                              <a:latin typeface="Cambria Math" panose="02040503050406030204" pitchFamily="18" charset="0"/>
                            </a:rPr>
                          </m:ctrlPr>
                        </m:fPr>
                        <m:num>
                          <m:r>
                            <a:rPr lang="en-GB" sz="3200" b="1" i="1" smtClean="0">
                              <a:latin typeface="Cambria Math" panose="02040503050406030204" pitchFamily="18" charset="0"/>
                            </a:rPr>
                            <m:t>𝟏</m:t>
                          </m:r>
                        </m:num>
                        <m:den>
                          <m:r>
                            <a:rPr lang="en-GB" sz="3200" b="1" i="1" smtClean="0">
                              <a:latin typeface="Cambria Math" panose="02040503050406030204" pitchFamily="18" charset="0"/>
                            </a:rPr>
                            <m:t>𝟏</m:t>
                          </m:r>
                          <m:r>
                            <a:rPr lang="en-GB" sz="3200" b="1" i="1" smtClean="0">
                              <a:latin typeface="Cambria Math" panose="02040503050406030204" pitchFamily="18" charset="0"/>
                            </a:rPr>
                            <m:t>−</m:t>
                          </m:r>
                          <m:f>
                            <m:fPr>
                              <m:ctrlPr>
                                <a:rPr lang="en-GB" sz="3200" b="1" i="1" smtClean="0">
                                  <a:latin typeface="Cambria Math" panose="02040503050406030204" pitchFamily="18" charset="0"/>
                                </a:rPr>
                              </m:ctrlPr>
                            </m:fPr>
                            <m:num>
                              <m:r>
                                <a:rPr lang="en-GB" sz="3200" b="1" i="1" smtClean="0">
                                  <a:latin typeface="Cambria Math" panose="02040503050406030204" pitchFamily="18" charset="0"/>
                                </a:rPr>
                                <m:t>𝟑</m:t>
                              </m:r>
                            </m:num>
                            <m:den>
                              <m:r>
                                <a:rPr lang="en-GB" sz="3200" b="1" i="1" smtClean="0">
                                  <a:latin typeface="Cambria Math" panose="02040503050406030204" pitchFamily="18" charset="0"/>
                                </a:rPr>
                                <m:t>𝟐</m:t>
                              </m:r>
                            </m:den>
                          </m:f>
                        </m:den>
                      </m:f>
                      <m:r>
                        <a:rPr lang="en-GB" sz="3200" b="1" i="1" smtClean="0">
                          <a:latin typeface="Cambria Math" panose="02040503050406030204" pitchFamily="18" charset="0"/>
                        </a:rPr>
                        <m:t>=</m:t>
                      </m:r>
                      <m:f>
                        <m:fPr>
                          <m:ctrlPr>
                            <a:rPr lang="en-GB" sz="3200" b="1" i="1" smtClean="0">
                              <a:latin typeface="Cambria Math" panose="02040503050406030204" pitchFamily="18" charset="0"/>
                            </a:rPr>
                          </m:ctrlPr>
                        </m:fPr>
                        <m:num>
                          <m:r>
                            <a:rPr lang="en-GB" sz="3200" b="1" i="1" smtClean="0">
                              <a:latin typeface="Cambria Math" panose="02040503050406030204" pitchFamily="18" charset="0"/>
                            </a:rPr>
                            <m:t>𝟏</m:t>
                          </m:r>
                        </m:num>
                        <m:den>
                          <m:r>
                            <a:rPr lang="en-GB" sz="3200" b="1" i="1" smtClean="0">
                              <a:latin typeface="Cambria Math" panose="02040503050406030204" pitchFamily="18" charset="0"/>
                            </a:rPr>
                            <m:t>−</m:t>
                          </m:r>
                          <m:f>
                            <m:fPr>
                              <m:ctrlPr>
                                <a:rPr lang="en-GB" sz="3200" b="1" i="1" smtClean="0">
                                  <a:latin typeface="Cambria Math" panose="02040503050406030204" pitchFamily="18" charset="0"/>
                                </a:rPr>
                              </m:ctrlPr>
                            </m:fPr>
                            <m:num>
                              <m:r>
                                <a:rPr lang="en-GB" sz="3200" b="1" i="1" smtClean="0">
                                  <a:latin typeface="Cambria Math" panose="02040503050406030204" pitchFamily="18" charset="0"/>
                                </a:rPr>
                                <m:t>𝟏</m:t>
                              </m:r>
                            </m:num>
                            <m:den>
                              <m:r>
                                <a:rPr lang="en-GB" sz="3200" b="1" i="1" smtClean="0">
                                  <a:latin typeface="Cambria Math" panose="02040503050406030204" pitchFamily="18" charset="0"/>
                                </a:rPr>
                                <m:t>𝟐</m:t>
                              </m:r>
                            </m:den>
                          </m:f>
                        </m:den>
                      </m:f>
                      <m:r>
                        <a:rPr lang="en-GB" sz="3200" b="1" i="1" smtClean="0">
                          <a:latin typeface="Cambria Math" panose="02040503050406030204" pitchFamily="18" charset="0"/>
                        </a:rPr>
                        <m:t>=−</m:t>
                      </m:r>
                      <m:r>
                        <a:rPr lang="en-GB" sz="3200" b="1" i="1" smtClean="0">
                          <a:latin typeface="Cambria Math" panose="02040503050406030204" pitchFamily="18" charset="0"/>
                        </a:rPr>
                        <m:t>𝟐</m:t>
                      </m:r>
                    </m:oMath>
                  </m:oMathPara>
                </a14:m>
                <a:endParaRPr lang="en-GB" sz="3200" b="1" dirty="0"/>
              </a:p>
            </p:txBody>
          </p:sp>
        </mc:Choice>
        <mc:Fallback xmlns="">
          <p:sp>
            <p:nvSpPr>
              <p:cNvPr id="5" name="TextBox 4"/>
              <p:cNvSpPr txBox="1">
                <a:spLocks noRot="1" noChangeAspect="1" noMove="1" noResize="1" noEditPoints="1" noAdjustHandles="1" noChangeArrowheads="1" noChangeShapeType="1" noTextEdit="1"/>
              </p:cNvSpPr>
              <p:nvPr/>
            </p:nvSpPr>
            <p:spPr>
              <a:xfrm>
                <a:off x="683568" y="771718"/>
                <a:ext cx="7200800" cy="6082114"/>
              </a:xfrm>
              <a:prstGeom prst="rect">
                <a:avLst/>
              </a:prstGeom>
              <a:blipFill rotWithShape="0">
                <a:blip r:embed="rId2"/>
                <a:stretch>
                  <a:fillRect l="-2117"/>
                </a:stretch>
              </a:blipFill>
            </p:spPr>
            <p:txBody>
              <a:bodyPr/>
              <a:lstStyle/>
              <a:p>
                <a:r>
                  <a:rPr lang="en-GB">
                    <a:noFill/>
                  </a:rPr>
                  <a:t> </a:t>
                </a:r>
              </a:p>
            </p:txBody>
          </p:sp>
        </mc:Fallback>
      </mc:AlternateContent>
      <p:sp>
        <p:nvSpPr>
          <p:cNvPr id="6" name="Rectangle 5"/>
          <p:cNvSpPr/>
          <p:nvPr/>
        </p:nvSpPr>
        <p:spPr>
          <a:xfrm>
            <a:off x="1259632" y="1916832"/>
            <a:ext cx="6264696" cy="1368152"/>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sp>
        <p:nvSpPr>
          <p:cNvPr id="7" name="Rectangle 6"/>
          <p:cNvSpPr/>
          <p:nvPr/>
        </p:nvSpPr>
        <p:spPr>
          <a:xfrm>
            <a:off x="1439080" y="4798166"/>
            <a:ext cx="6264696" cy="2055666"/>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sp>
        <p:nvSpPr>
          <p:cNvPr id="8" name="Rectangle 7"/>
          <p:cNvSpPr/>
          <p:nvPr/>
        </p:nvSpPr>
        <p:spPr>
          <a:xfrm>
            <a:off x="146878" y="838326"/>
            <a:ext cx="483658" cy="594410"/>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GB" sz="2800" b="1" dirty="0"/>
              <a:t>A</a:t>
            </a:r>
            <a:endParaRPr lang="en-GB" b="1" dirty="0"/>
          </a:p>
        </p:txBody>
      </p:sp>
      <p:sp>
        <p:nvSpPr>
          <p:cNvPr id="9" name="Rectangle 8"/>
          <p:cNvSpPr/>
          <p:nvPr/>
        </p:nvSpPr>
        <p:spPr>
          <a:xfrm>
            <a:off x="146878" y="3515570"/>
            <a:ext cx="483658" cy="594410"/>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GB" sz="2800" b="1" dirty="0">
                <a:latin typeface="Wingdings" panose="05000000000000000000" pitchFamily="2" charset="2"/>
              </a:rPr>
              <a:t>N</a:t>
            </a:r>
            <a:endParaRPr lang="en-GB" b="1" dirty="0">
              <a:latin typeface="Wingdings" panose="05000000000000000000" pitchFamily="2" charset="2"/>
            </a:endParaRPr>
          </a:p>
        </p:txBody>
      </p:sp>
    </p:spTree>
    <p:extLst>
      <p:ext uri="{BB962C8B-B14F-4D97-AF65-F5344CB8AC3E}">
        <p14:creationId xmlns:p14="http://schemas.microsoft.com/office/powerpoint/2010/main" val="1341827679"/>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6"/>
                    </p:tgtEl>
                  </p:cond>
                </p:stCondLst>
                <p:endSync evt="end" delay="0">
                  <p:rtn val="all"/>
                </p:endSync>
                <p:childTnLst>
                  <p:par>
                    <p:cTn id="3" fill="hold">
                      <p:stCondLst>
                        <p:cond delay="0"/>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6"/>
                                        </p:tgtEl>
                                      </p:cBhvr>
                                    </p:animEffect>
                                    <p:set>
                                      <p:cBhvr>
                                        <p:cTn id="7" dur="1" fill="hold">
                                          <p:stCondLst>
                                            <p:cond delay="499"/>
                                          </p:stCondLst>
                                        </p:cTn>
                                        <p:tgtEl>
                                          <p:spTgt spid="6"/>
                                        </p:tgtEl>
                                        <p:attrNameLst>
                                          <p:attrName>style.visibility</p:attrName>
                                        </p:attrNameLst>
                                      </p:cBhvr>
                                      <p:to>
                                        <p:strVal val="hidden"/>
                                      </p:to>
                                    </p:set>
                                  </p:childTnLst>
                                </p:cTn>
                              </p:par>
                            </p:childTnLst>
                          </p:cTn>
                        </p:par>
                      </p:childTnLst>
                    </p:cTn>
                  </p:par>
                </p:childTnLst>
              </p:cTn>
              <p:nextCondLst>
                <p:cond evt="onClick" delay="0">
                  <p:tgtEl>
                    <p:spTgt spid="6"/>
                  </p:tgtEl>
                </p:cond>
              </p:nextCondLst>
            </p:seq>
            <p:seq concurrent="1" nextAc="seek">
              <p:cTn id="8" restart="whenNotActive" fill="hold" evtFilter="cancelBubble" nodeType="interactiveSeq">
                <p:stCondLst>
                  <p:cond evt="onClick" delay="0">
                    <p:tgtEl>
                      <p:spTgt spid="7"/>
                    </p:tgtEl>
                  </p:cond>
                </p:stCondLst>
                <p:endSync evt="end" delay="0">
                  <p:rtn val="all"/>
                </p:endSync>
                <p:childTnLst>
                  <p:par>
                    <p:cTn id="9" fill="hold">
                      <p:stCondLst>
                        <p:cond delay="0"/>
                      </p:stCondLst>
                      <p:childTnLst>
                        <p:par>
                          <p:cTn id="10" fill="hold">
                            <p:stCondLst>
                              <p:cond delay="0"/>
                            </p:stCondLst>
                            <p:childTnLst>
                              <p:par>
                                <p:cTn id="11" presetID="10" presetClass="exit" presetSubtype="0" fill="hold" grpId="0" nodeType="clickEffect">
                                  <p:stCondLst>
                                    <p:cond delay="0"/>
                                  </p:stCondLst>
                                  <p:childTnLst>
                                    <p:animEffect transition="out" filter="fade">
                                      <p:cBhvr>
                                        <p:cTn id="12" dur="500"/>
                                        <p:tgtEl>
                                          <p:spTgt spid="7"/>
                                        </p:tgtEl>
                                      </p:cBhvr>
                                    </p:animEffect>
                                    <p:set>
                                      <p:cBhvr>
                                        <p:cTn id="13" dur="1" fill="hold">
                                          <p:stCondLst>
                                            <p:cond delay="499"/>
                                          </p:stCondLst>
                                        </p:cTn>
                                        <p:tgtEl>
                                          <p:spTgt spid="7"/>
                                        </p:tgtEl>
                                        <p:attrNameLst>
                                          <p:attrName>style.visibility</p:attrName>
                                        </p:attrNameLst>
                                      </p:cBhvr>
                                      <p:to>
                                        <p:strVal val="hidden"/>
                                      </p:to>
                                    </p:set>
                                  </p:childTnLst>
                                </p:cTn>
                              </p:par>
                            </p:childTnLst>
                          </p:cTn>
                        </p:par>
                      </p:childTnLst>
                    </p:cTn>
                  </p:par>
                </p:childTnLst>
              </p:cTn>
              <p:nextCondLst>
                <p:cond evt="onClick" delay="0">
                  <p:tgtEl>
                    <p:spTgt spid="7"/>
                  </p:tgtEl>
                </p:cond>
              </p:nextCondLst>
            </p:seq>
          </p:childTnLst>
        </p:cTn>
      </p:par>
    </p:tnLst>
    <p:bldLst>
      <p:bldP spid="6" grpId="0" animBg="1"/>
      <p:bldP spid="7"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0" y="0"/>
            <a:ext cx="9143074" cy="599127"/>
            <a:chOff x="0" y="13335"/>
            <a:chExt cx="9144218" cy="599127"/>
          </a:xfrm>
        </p:grpSpPr>
        <p:sp>
          <p:nvSpPr>
            <p:cNvPr id="3" name="TextBox 32"/>
            <p:cNvSpPr txBox="1"/>
            <p:nvPr/>
          </p:nvSpPr>
          <p:spPr>
            <a:xfrm>
              <a:off x="0" y="13335"/>
              <a:ext cx="9144000" cy="599127"/>
            </a:xfrm>
            <a:prstGeom prst="rect">
              <a:avLst/>
            </a:prstGeom>
            <a:ln>
              <a:noFill/>
            </a:ln>
          </p:spPr>
          <p:style>
            <a:lnRef idx="2">
              <a:schemeClr val="dk1">
                <a:shade val="50000"/>
              </a:schemeClr>
            </a:lnRef>
            <a:fillRef idx="1">
              <a:schemeClr val="dk1"/>
            </a:fillRef>
            <a:effectRef idx="0">
              <a:schemeClr val="dk1"/>
            </a:effectRef>
            <a:fontRef idx="minor">
              <a:schemeClr val="lt1"/>
            </a:fontRef>
          </p:style>
          <p:txBody>
            <a:bodyPr wrap="square" lIns="324000" rtlCol="0">
              <a:sp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r>
                <a:rPr lang="en-GB" sz="3200" dirty="0"/>
                <a:t>Fractions of Amounts</a:t>
              </a:r>
            </a:p>
          </p:txBody>
        </p:sp>
        <p:cxnSp>
          <p:nvCxnSpPr>
            <p:cNvPr id="4" name="Straight Connector 3"/>
            <p:cNvCxnSpPr/>
            <p:nvPr/>
          </p:nvCxnSpPr>
          <p:spPr>
            <a:xfrm>
              <a:off x="218" y="601079"/>
              <a:ext cx="9144000" cy="0"/>
            </a:xfrm>
            <a:prstGeom prst="line">
              <a:avLst/>
            </a:prstGeom>
            <a:effectLst/>
          </p:spPr>
          <p:style>
            <a:lnRef idx="3">
              <a:schemeClr val="accent3"/>
            </a:lnRef>
            <a:fillRef idx="0">
              <a:schemeClr val="accent3"/>
            </a:fillRef>
            <a:effectRef idx="2">
              <a:schemeClr val="accent3"/>
            </a:effectRef>
            <a:fontRef idx="minor">
              <a:schemeClr val="tx1"/>
            </a:fontRef>
          </p:style>
        </p:cxnSp>
      </p:grpSp>
      <mc:AlternateContent xmlns:mc="http://schemas.openxmlformats.org/markup-compatibility/2006" xmlns:a14="http://schemas.microsoft.com/office/drawing/2010/main">
        <mc:Choice Requires="a14">
          <p:sp>
            <p:nvSpPr>
              <p:cNvPr id="5" name="TextBox 4"/>
              <p:cNvSpPr txBox="1"/>
              <p:nvPr/>
            </p:nvSpPr>
            <p:spPr>
              <a:xfrm>
                <a:off x="538980" y="692696"/>
                <a:ext cx="8064896" cy="5927713"/>
              </a:xfrm>
              <a:prstGeom prst="rect">
                <a:avLst/>
              </a:prstGeom>
              <a:noFill/>
            </p:spPr>
            <p:txBody>
              <a:bodyPr wrap="square" rtlCol="0">
                <a:spAutoFit/>
              </a:bodyPr>
              <a:lstStyle/>
              <a:p>
                <a:r>
                  <a:rPr lang="en-GB" sz="2400" dirty="0"/>
                  <a:t>Find </a:t>
                </a:r>
                <a14:m>
                  <m:oMath xmlns:m="http://schemas.openxmlformats.org/officeDocument/2006/math">
                    <m:f>
                      <m:fPr>
                        <m:ctrlPr>
                          <a:rPr lang="en-GB" sz="2400" b="0" i="1" smtClean="0">
                            <a:latin typeface="Cambria Math" panose="02040503050406030204" pitchFamily="18" charset="0"/>
                          </a:rPr>
                        </m:ctrlPr>
                      </m:fPr>
                      <m:num>
                        <m:r>
                          <a:rPr lang="en-GB" sz="2400" b="0" i="1" smtClean="0">
                            <a:latin typeface="Cambria Math" panose="02040503050406030204" pitchFamily="18" charset="0"/>
                          </a:rPr>
                          <m:t>3</m:t>
                        </m:r>
                      </m:num>
                      <m:den>
                        <m:r>
                          <a:rPr lang="en-GB" sz="2400" b="0" i="1" smtClean="0">
                            <a:latin typeface="Cambria Math" panose="02040503050406030204" pitchFamily="18" charset="0"/>
                          </a:rPr>
                          <m:t>4</m:t>
                        </m:r>
                      </m:den>
                    </m:f>
                  </m:oMath>
                </a14:m>
                <a:r>
                  <a:rPr lang="en-GB" sz="2400" dirty="0"/>
                  <a:t> of 80		</a:t>
                </a:r>
                <a14:m>
                  <m:oMath xmlns:m="http://schemas.openxmlformats.org/officeDocument/2006/math">
                    <m:r>
                      <a:rPr lang="en-GB" sz="2400" b="0" i="1" smtClean="0">
                        <a:latin typeface="Cambria Math" panose="02040503050406030204" pitchFamily="18" charset="0"/>
                      </a:rPr>
                      <m:t>→</m:t>
                    </m:r>
                  </m:oMath>
                </a14:m>
                <a:r>
                  <a:rPr lang="en-GB" sz="2400" dirty="0"/>
                  <a:t>	</a:t>
                </a:r>
                <a14:m>
                  <m:oMath xmlns:m="http://schemas.openxmlformats.org/officeDocument/2006/math">
                    <m:f>
                      <m:fPr>
                        <m:ctrlPr>
                          <a:rPr lang="en-GB" sz="2400" b="1" i="1" smtClean="0">
                            <a:latin typeface="Cambria Math" panose="02040503050406030204" pitchFamily="18" charset="0"/>
                          </a:rPr>
                        </m:ctrlPr>
                      </m:fPr>
                      <m:num>
                        <m:r>
                          <a:rPr lang="en-GB" sz="2400" b="1" i="1" smtClean="0">
                            <a:latin typeface="Cambria Math" panose="02040503050406030204" pitchFamily="18" charset="0"/>
                          </a:rPr>
                          <m:t>𝟑</m:t>
                        </m:r>
                      </m:num>
                      <m:den>
                        <m:r>
                          <a:rPr lang="en-GB" sz="2400" b="1" i="1" smtClean="0">
                            <a:latin typeface="Cambria Math" panose="02040503050406030204" pitchFamily="18" charset="0"/>
                          </a:rPr>
                          <m:t>𝟒</m:t>
                        </m:r>
                      </m:den>
                    </m:f>
                    <m:r>
                      <a:rPr lang="en-GB" sz="2400" b="1" i="1" smtClean="0">
                        <a:latin typeface="Cambria Math" panose="02040503050406030204" pitchFamily="18" charset="0"/>
                      </a:rPr>
                      <m:t>×</m:t>
                    </m:r>
                    <m:r>
                      <a:rPr lang="en-GB" sz="2400" b="1" i="1" smtClean="0">
                        <a:latin typeface="Cambria Math" panose="02040503050406030204" pitchFamily="18" charset="0"/>
                      </a:rPr>
                      <m:t>𝟖𝟎</m:t>
                    </m:r>
                    <m:r>
                      <a:rPr lang="en-GB" sz="2400" b="1" i="1" smtClean="0">
                        <a:latin typeface="Cambria Math" panose="02040503050406030204" pitchFamily="18" charset="0"/>
                      </a:rPr>
                      <m:t>=</m:t>
                    </m:r>
                    <m:r>
                      <a:rPr lang="en-GB" sz="2400" b="1" i="1" smtClean="0">
                        <a:latin typeface="Cambria Math" panose="02040503050406030204" pitchFamily="18" charset="0"/>
                      </a:rPr>
                      <m:t>𝟔𝟎</m:t>
                    </m:r>
                  </m:oMath>
                </a14:m>
                <a:endParaRPr lang="en-GB" sz="2400" b="1" dirty="0"/>
              </a:p>
              <a:p>
                <a:endParaRPr lang="en-GB" sz="2400" dirty="0"/>
              </a:p>
              <a:p>
                <a:r>
                  <a:rPr lang="en-GB" sz="2400" dirty="0"/>
                  <a:t>Find </a:t>
                </a:r>
                <a14:m>
                  <m:oMath xmlns:m="http://schemas.openxmlformats.org/officeDocument/2006/math">
                    <m:f>
                      <m:fPr>
                        <m:ctrlPr>
                          <a:rPr lang="en-GB" sz="2400" b="0" i="1" smtClean="0">
                            <a:latin typeface="Cambria Math" panose="02040503050406030204" pitchFamily="18" charset="0"/>
                          </a:rPr>
                        </m:ctrlPr>
                      </m:fPr>
                      <m:num>
                        <m:r>
                          <a:rPr lang="en-GB" sz="2400" b="0" i="1" smtClean="0">
                            <a:latin typeface="Cambria Math" panose="02040503050406030204" pitchFamily="18" charset="0"/>
                          </a:rPr>
                          <m:t>2</m:t>
                        </m:r>
                      </m:num>
                      <m:den>
                        <m:r>
                          <a:rPr lang="en-GB" sz="2400" b="0" i="1" smtClean="0">
                            <a:latin typeface="Cambria Math" panose="02040503050406030204" pitchFamily="18" charset="0"/>
                          </a:rPr>
                          <m:t>3</m:t>
                        </m:r>
                      </m:den>
                    </m:f>
                  </m:oMath>
                </a14:m>
                <a:r>
                  <a:rPr lang="en-GB" sz="2400" dirty="0"/>
                  <a:t> of </a:t>
                </a:r>
                <a14:m>
                  <m:oMath xmlns:m="http://schemas.openxmlformats.org/officeDocument/2006/math">
                    <m:f>
                      <m:fPr>
                        <m:ctrlPr>
                          <a:rPr lang="en-GB" sz="2400" b="0" i="1" smtClean="0">
                            <a:latin typeface="Cambria Math" panose="02040503050406030204" pitchFamily="18" charset="0"/>
                          </a:rPr>
                        </m:ctrlPr>
                      </m:fPr>
                      <m:num>
                        <m:r>
                          <a:rPr lang="en-GB" sz="2400" b="0" i="1" smtClean="0">
                            <a:latin typeface="Cambria Math" panose="02040503050406030204" pitchFamily="18" charset="0"/>
                          </a:rPr>
                          <m:t>4</m:t>
                        </m:r>
                      </m:num>
                      <m:den>
                        <m:r>
                          <a:rPr lang="en-GB" sz="2400" b="0" i="1" smtClean="0">
                            <a:latin typeface="Cambria Math" panose="02040503050406030204" pitchFamily="18" charset="0"/>
                          </a:rPr>
                          <m:t>5</m:t>
                        </m:r>
                      </m:den>
                    </m:f>
                  </m:oMath>
                </a14:m>
                <a:r>
                  <a:rPr lang="en-GB" sz="2400" dirty="0"/>
                  <a:t>		</a:t>
                </a:r>
                <a14:m>
                  <m:oMath xmlns:m="http://schemas.openxmlformats.org/officeDocument/2006/math">
                    <m:r>
                      <a:rPr lang="en-GB" sz="2400" b="0" i="1" smtClean="0">
                        <a:latin typeface="Cambria Math" panose="02040503050406030204" pitchFamily="18" charset="0"/>
                      </a:rPr>
                      <m:t>→</m:t>
                    </m:r>
                  </m:oMath>
                </a14:m>
                <a:r>
                  <a:rPr lang="en-GB" sz="2400" dirty="0"/>
                  <a:t>	</a:t>
                </a:r>
                <a14:m>
                  <m:oMath xmlns:m="http://schemas.openxmlformats.org/officeDocument/2006/math">
                    <m:f>
                      <m:fPr>
                        <m:ctrlPr>
                          <a:rPr lang="en-GB" sz="2400" b="1" i="1" smtClean="0">
                            <a:latin typeface="Cambria Math" panose="02040503050406030204" pitchFamily="18" charset="0"/>
                          </a:rPr>
                        </m:ctrlPr>
                      </m:fPr>
                      <m:num>
                        <m:r>
                          <a:rPr lang="en-GB" sz="2400" b="1" i="1" smtClean="0">
                            <a:latin typeface="Cambria Math" panose="02040503050406030204" pitchFamily="18" charset="0"/>
                          </a:rPr>
                          <m:t>𝟐</m:t>
                        </m:r>
                      </m:num>
                      <m:den>
                        <m:r>
                          <a:rPr lang="en-GB" sz="2400" b="1" i="1" smtClean="0">
                            <a:latin typeface="Cambria Math" panose="02040503050406030204" pitchFamily="18" charset="0"/>
                          </a:rPr>
                          <m:t>𝟑</m:t>
                        </m:r>
                      </m:den>
                    </m:f>
                    <m:r>
                      <a:rPr lang="en-GB" sz="2400" b="1" i="1" smtClean="0">
                        <a:latin typeface="Cambria Math" panose="02040503050406030204" pitchFamily="18" charset="0"/>
                      </a:rPr>
                      <m:t>×</m:t>
                    </m:r>
                    <m:f>
                      <m:fPr>
                        <m:ctrlPr>
                          <a:rPr lang="en-GB" sz="2400" b="1" i="1" smtClean="0">
                            <a:latin typeface="Cambria Math" panose="02040503050406030204" pitchFamily="18" charset="0"/>
                          </a:rPr>
                        </m:ctrlPr>
                      </m:fPr>
                      <m:num>
                        <m:r>
                          <a:rPr lang="en-GB" sz="2400" b="1" i="1" smtClean="0">
                            <a:latin typeface="Cambria Math" panose="02040503050406030204" pitchFamily="18" charset="0"/>
                          </a:rPr>
                          <m:t>𝟒</m:t>
                        </m:r>
                      </m:num>
                      <m:den>
                        <m:r>
                          <a:rPr lang="en-GB" sz="2400" b="1" i="1" smtClean="0">
                            <a:latin typeface="Cambria Math" panose="02040503050406030204" pitchFamily="18" charset="0"/>
                          </a:rPr>
                          <m:t>𝟓</m:t>
                        </m:r>
                      </m:den>
                    </m:f>
                    <m:r>
                      <a:rPr lang="en-GB" sz="2400" b="1" i="1" smtClean="0">
                        <a:latin typeface="Cambria Math" panose="02040503050406030204" pitchFamily="18" charset="0"/>
                      </a:rPr>
                      <m:t>=</m:t>
                    </m:r>
                    <m:f>
                      <m:fPr>
                        <m:ctrlPr>
                          <a:rPr lang="en-GB" sz="2400" b="1" i="1" smtClean="0">
                            <a:latin typeface="Cambria Math" panose="02040503050406030204" pitchFamily="18" charset="0"/>
                          </a:rPr>
                        </m:ctrlPr>
                      </m:fPr>
                      <m:num>
                        <m:r>
                          <a:rPr lang="en-GB" sz="2400" b="1" i="1" smtClean="0">
                            <a:latin typeface="Cambria Math" panose="02040503050406030204" pitchFamily="18" charset="0"/>
                          </a:rPr>
                          <m:t>𝟖</m:t>
                        </m:r>
                      </m:num>
                      <m:den>
                        <m:r>
                          <a:rPr lang="en-GB" sz="2400" b="1" i="1" smtClean="0">
                            <a:latin typeface="Cambria Math" panose="02040503050406030204" pitchFamily="18" charset="0"/>
                          </a:rPr>
                          <m:t>𝟏𝟓</m:t>
                        </m:r>
                      </m:den>
                    </m:f>
                  </m:oMath>
                </a14:m>
                <a:endParaRPr lang="en-GB" sz="2400" b="1" dirty="0"/>
              </a:p>
              <a:p>
                <a:endParaRPr lang="en-GB" sz="2400" dirty="0"/>
              </a:p>
              <a:p>
                <a:r>
                  <a:rPr lang="en-GB" sz="2400" dirty="0"/>
                  <a:t>Find </a:t>
                </a:r>
                <a14:m>
                  <m:oMath xmlns:m="http://schemas.openxmlformats.org/officeDocument/2006/math">
                    <m:f>
                      <m:fPr>
                        <m:ctrlPr>
                          <a:rPr lang="en-GB" sz="2400" b="0" i="1" smtClean="0">
                            <a:latin typeface="Cambria Math" panose="02040503050406030204" pitchFamily="18" charset="0"/>
                          </a:rPr>
                        </m:ctrlPr>
                      </m:fPr>
                      <m:num>
                        <m:r>
                          <a:rPr lang="en-GB" sz="2400" b="0" i="1" smtClean="0">
                            <a:latin typeface="Cambria Math" panose="02040503050406030204" pitchFamily="18" charset="0"/>
                          </a:rPr>
                          <m:t>1</m:t>
                        </m:r>
                      </m:num>
                      <m:den>
                        <m:r>
                          <a:rPr lang="en-GB" sz="2400" b="0" i="1" smtClean="0">
                            <a:latin typeface="Cambria Math" panose="02040503050406030204" pitchFamily="18" charset="0"/>
                          </a:rPr>
                          <m:t>2</m:t>
                        </m:r>
                      </m:den>
                    </m:f>
                  </m:oMath>
                </a14:m>
                <a:r>
                  <a:rPr lang="en-GB" sz="2400" dirty="0"/>
                  <a:t> of </a:t>
                </a:r>
                <a14:m>
                  <m:oMath xmlns:m="http://schemas.openxmlformats.org/officeDocument/2006/math">
                    <m:f>
                      <m:fPr>
                        <m:ctrlPr>
                          <a:rPr lang="en-GB" sz="2400" b="0" i="1" smtClean="0">
                            <a:latin typeface="Cambria Math" panose="02040503050406030204" pitchFamily="18" charset="0"/>
                          </a:rPr>
                        </m:ctrlPr>
                      </m:fPr>
                      <m:num>
                        <m:r>
                          <a:rPr lang="en-GB" sz="2400" b="0" i="1" smtClean="0">
                            <a:latin typeface="Cambria Math" panose="02040503050406030204" pitchFamily="18" charset="0"/>
                          </a:rPr>
                          <m:t>2</m:t>
                        </m:r>
                      </m:num>
                      <m:den>
                        <m:r>
                          <a:rPr lang="en-GB" sz="2400" b="0" i="1" smtClean="0">
                            <a:latin typeface="Cambria Math" panose="02040503050406030204" pitchFamily="18" charset="0"/>
                          </a:rPr>
                          <m:t>3</m:t>
                        </m:r>
                      </m:den>
                    </m:f>
                  </m:oMath>
                </a14:m>
                <a:r>
                  <a:rPr lang="en-GB" sz="2400" dirty="0"/>
                  <a:t> of </a:t>
                </a:r>
                <a14:m>
                  <m:oMath xmlns:m="http://schemas.openxmlformats.org/officeDocument/2006/math">
                    <m:f>
                      <m:fPr>
                        <m:ctrlPr>
                          <a:rPr lang="en-GB" sz="2400" b="0" i="1" smtClean="0">
                            <a:latin typeface="Cambria Math" panose="02040503050406030204" pitchFamily="18" charset="0"/>
                          </a:rPr>
                        </m:ctrlPr>
                      </m:fPr>
                      <m:num>
                        <m:r>
                          <a:rPr lang="en-GB" sz="2400" b="0" i="1" smtClean="0">
                            <a:latin typeface="Cambria Math" panose="02040503050406030204" pitchFamily="18" charset="0"/>
                          </a:rPr>
                          <m:t>3</m:t>
                        </m:r>
                      </m:num>
                      <m:den>
                        <m:r>
                          <a:rPr lang="en-GB" sz="2400" b="0" i="1" smtClean="0">
                            <a:latin typeface="Cambria Math" panose="02040503050406030204" pitchFamily="18" charset="0"/>
                          </a:rPr>
                          <m:t>4</m:t>
                        </m:r>
                      </m:den>
                    </m:f>
                  </m:oMath>
                </a14:m>
                <a:r>
                  <a:rPr lang="en-GB" sz="2400" dirty="0"/>
                  <a:t> of </a:t>
                </a:r>
                <a14:m>
                  <m:oMath xmlns:m="http://schemas.openxmlformats.org/officeDocument/2006/math">
                    <m:f>
                      <m:fPr>
                        <m:ctrlPr>
                          <a:rPr lang="en-GB" sz="2400" b="0" i="1" smtClean="0">
                            <a:latin typeface="Cambria Math" panose="02040503050406030204" pitchFamily="18" charset="0"/>
                          </a:rPr>
                        </m:ctrlPr>
                      </m:fPr>
                      <m:num>
                        <m:r>
                          <a:rPr lang="en-GB" sz="2400" b="0" i="1" smtClean="0">
                            <a:latin typeface="Cambria Math" panose="02040503050406030204" pitchFamily="18" charset="0"/>
                          </a:rPr>
                          <m:t>4</m:t>
                        </m:r>
                      </m:num>
                      <m:den>
                        <m:r>
                          <a:rPr lang="en-GB" sz="2400" b="0" i="1" smtClean="0">
                            <a:latin typeface="Cambria Math" panose="02040503050406030204" pitchFamily="18" charset="0"/>
                          </a:rPr>
                          <m:t>5</m:t>
                        </m:r>
                      </m:den>
                    </m:f>
                  </m:oMath>
                </a14:m>
                <a:r>
                  <a:rPr lang="en-GB" sz="2400" dirty="0"/>
                  <a:t>	</a:t>
                </a:r>
                <a14:m>
                  <m:oMath xmlns:m="http://schemas.openxmlformats.org/officeDocument/2006/math">
                    <m:r>
                      <a:rPr lang="en-GB" sz="2400" b="0" i="1" smtClean="0">
                        <a:latin typeface="Cambria Math" panose="02040503050406030204" pitchFamily="18" charset="0"/>
                      </a:rPr>
                      <m:t>→</m:t>
                    </m:r>
                  </m:oMath>
                </a14:m>
                <a:r>
                  <a:rPr lang="en-GB" sz="2400" dirty="0"/>
                  <a:t>	</a:t>
                </a:r>
                <a14:m>
                  <m:oMath xmlns:m="http://schemas.openxmlformats.org/officeDocument/2006/math">
                    <m:f>
                      <m:fPr>
                        <m:ctrlPr>
                          <a:rPr lang="en-GB" sz="2400" b="1" i="1" smtClean="0">
                            <a:latin typeface="Cambria Math" panose="02040503050406030204" pitchFamily="18" charset="0"/>
                          </a:rPr>
                        </m:ctrlPr>
                      </m:fPr>
                      <m:num>
                        <m:r>
                          <a:rPr lang="en-GB" sz="2400" b="1" i="1" smtClean="0">
                            <a:latin typeface="Cambria Math" panose="02040503050406030204" pitchFamily="18" charset="0"/>
                          </a:rPr>
                          <m:t>𝟏</m:t>
                        </m:r>
                      </m:num>
                      <m:den>
                        <m:r>
                          <a:rPr lang="en-GB" sz="2400" b="1" i="1" smtClean="0">
                            <a:latin typeface="Cambria Math" panose="02040503050406030204" pitchFamily="18" charset="0"/>
                          </a:rPr>
                          <m:t>𝟐</m:t>
                        </m:r>
                      </m:den>
                    </m:f>
                    <m:r>
                      <a:rPr lang="en-GB" sz="2400" b="1" i="1" smtClean="0">
                        <a:latin typeface="Cambria Math" panose="02040503050406030204" pitchFamily="18" charset="0"/>
                      </a:rPr>
                      <m:t>×</m:t>
                    </m:r>
                    <m:f>
                      <m:fPr>
                        <m:ctrlPr>
                          <a:rPr lang="en-GB" sz="2400" b="1" i="1" smtClean="0">
                            <a:latin typeface="Cambria Math" panose="02040503050406030204" pitchFamily="18" charset="0"/>
                          </a:rPr>
                        </m:ctrlPr>
                      </m:fPr>
                      <m:num>
                        <m:r>
                          <a:rPr lang="en-GB" sz="2400" b="1" i="1" smtClean="0">
                            <a:latin typeface="Cambria Math" panose="02040503050406030204" pitchFamily="18" charset="0"/>
                          </a:rPr>
                          <m:t>𝟐</m:t>
                        </m:r>
                      </m:num>
                      <m:den>
                        <m:r>
                          <a:rPr lang="en-GB" sz="2400" b="1" i="1" smtClean="0">
                            <a:latin typeface="Cambria Math" panose="02040503050406030204" pitchFamily="18" charset="0"/>
                          </a:rPr>
                          <m:t>𝟑</m:t>
                        </m:r>
                      </m:den>
                    </m:f>
                    <m:r>
                      <a:rPr lang="en-GB" sz="2400" b="1" i="1" smtClean="0">
                        <a:latin typeface="Cambria Math" panose="02040503050406030204" pitchFamily="18" charset="0"/>
                      </a:rPr>
                      <m:t>×</m:t>
                    </m:r>
                    <m:f>
                      <m:fPr>
                        <m:ctrlPr>
                          <a:rPr lang="en-GB" sz="2400" b="1" i="1" smtClean="0">
                            <a:latin typeface="Cambria Math" panose="02040503050406030204" pitchFamily="18" charset="0"/>
                          </a:rPr>
                        </m:ctrlPr>
                      </m:fPr>
                      <m:num>
                        <m:r>
                          <a:rPr lang="en-GB" sz="2400" b="1" i="1" smtClean="0">
                            <a:latin typeface="Cambria Math" panose="02040503050406030204" pitchFamily="18" charset="0"/>
                          </a:rPr>
                          <m:t>𝟑</m:t>
                        </m:r>
                      </m:num>
                      <m:den>
                        <m:r>
                          <a:rPr lang="en-GB" sz="2400" b="1" i="1" smtClean="0">
                            <a:latin typeface="Cambria Math" panose="02040503050406030204" pitchFamily="18" charset="0"/>
                          </a:rPr>
                          <m:t>𝟒</m:t>
                        </m:r>
                      </m:den>
                    </m:f>
                    <m:r>
                      <a:rPr lang="en-GB" sz="2400" b="1" i="1" smtClean="0">
                        <a:latin typeface="Cambria Math" panose="02040503050406030204" pitchFamily="18" charset="0"/>
                      </a:rPr>
                      <m:t>×</m:t>
                    </m:r>
                    <m:f>
                      <m:fPr>
                        <m:ctrlPr>
                          <a:rPr lang="en-GB" sz="2400" b="1" i="1" smtClean="0">
                            <a:latin typeface="Cambria Math" panose="02040503050406030204" pitchFamily="18" charset="0"/>
                          </a:rPr>
                        </m:ctrlPr>
                      </m:fPr>
                      <m:num>
                        <m:r>
                          <a:rPr lang="en-GB" sz="2400" b="1" i="1" smtClean="0">
                            <a:latin typeface="Cambria Math" panose="02040503050406030204" pitchFamily="18" charset="0"/>
                          </a:rPr>
                          <m:t>𝟒</m:t>
                        </m:r>
                      </m:num>
                      <m:den>
                        <m:r>
                          <a:rPr lang="en-GB" sz="2400" b="1" i="1" smtClean="0">
                            <a:latin typeface="Cambria Math" panose="02040503050406030204" pitchFamily="18" charset="0"/>
                          </a:rPr>
                          <m:t>𝟓</m:t>
                        </m:r>
                      </m:den>
                    </m:f>
                    <m:r>
                      <a:rPr lang="en-GB" sz="2400" b="1" i="1" smtClean="0">
                        <a:latin typeface="Cambria Math" panose="02040503050406030204" pitchFamily="18" charset="0"/>
                      </a:rPr>
                      <m:t>=</m:t>
                    </m:r>
                    <m:f>
                      <m:fPr>
                        <m:ctrlPr>
                          <a:rPr lang="en-GB" sz="2400" b="1" i="1" smtClean="0">
                            <a:latin typeface="Cambria Math" panose="02040503050406030204" pitchFamily="18" charset="0"/>
                          </a:rPr>
                        </m:ctrlPr>
                      </m:fPr>
                      <m:num>
                        <m:r>
                          <a:rPr lang="en-GB" sz="2400" b="1" i="1" smtClean="0">
                            <a:latin typeface="Cambria Math" panose="02040503050406030204" pitchFamily="18" charset="0"/>
                          </a:rPr>
                          <m:t>𝟏</m:t>
                        </m:r>
                      </m:num>
                      <m:den>
                        <m:r>
                          <a:rPr lang="en-GB" sz="2400" b="1" i="1" smtClean="0">
                            <a:latin typeface="Cambria Math" panose="02040503050406030204" pitchFamily="18" charset="0"/>
                          </a:rPr>
                          <m:t>𝟓</m:t>
                        </m:r>
                      </m:den>
                    </m:f>
                  </m:oMath>
                </a14:m>
                <a:endParaRPr lang="en-GB" sz="2400" b="1" dirty="0"/>
              </a:p>
              <a:p>
                <a:endParaRPr lang="en-GB" sz="2400" dirty="0"/>
              </a:p>
              <a:p>
                <a:r>
                  <a:rPr lang="en-GB" dirty="0"/>
                  <a:t>[JMC 2004 Q15] Granny spends one third of her weekly pension on Thursday night, and one quarter of what remains on Friday. What fraction of the original amount is left for her big night out on Saturday?</a:t>
                </a:r>
              </a:p>
              <a:p>
                <a:r>
                  <a:rPr lang="en-GB" dirty="0"/>
                  <a:t>She retains </a:t>
                </a:r>
                <a14:m>
                  <m:oMath xmlns:m="http://schemas.openxmlformats.org/officeDocument/2006/math">
                    <m:f>
                      <m:fPr>
                        <m:ctrlPr>
                          <a:rPr lang="en-GB" b="0" i="1" smtClean="0">
                            <a:latin typeface="Cambria Math" panose="02040503050406030204" pitchFamily="18" charset="0"/>
                          </a:rPr>
                        </m:ctrlPr>
                      </m:fPr>
                      <m:num>
                        <m:r>
                          <a:rPr lang="en-GB" b="0" i="1" smtClean="0">
                            <a:latin typeface="Cambria Math" panose="02040503050406030204" pitchFamily="18" charset="0"/>
                          </a:rPr>
                          <m:t>3</m:t>
                        </m:r>
                      </m:num>
                      <m:den>
                        <m:r>
                          <a:rPr lang="en-GB" b="0" i="1" smtClean="0">
                            <a:latin typeface="Cambria Math" panose="02040503050406030204" pitchFamily="18" charset="0"/>
                          </a:rPr>
                          <m:t>4</m:t>
                        </m:r>
                      </m:den>
                    </m:f>
                  </m:oMath>
                </a14:m>
                <a:r>
                  <a:rPr lang="en-GB" dirty="0"/>
                  <a:t> of the </a:t>
                </a:r>
                <a14:m>
                  <m:oMath xmlns:m="http://schemas.openxmlformats.org/officeDocument/2006/math">
                    <m:f>
                      <m:fPr>
                        <m:ctrlPr>
                          <a:rPr lang="en-GB" b="0" i="1" smtClean="0">
                            <a:latin typeface="Cambria Math" panose="02040503050406030204" pitchFamily="18" charset="0"/>
                          </a:rPr>
                        </m:ctrlPr>
                      </m:fPr>
                      <m:num>
                        <m:r>
                          <a:rPr lang="en-GB" b="0" i="1" smtClean="0">
                            <a:latin typeface="Cambria Math" panose="02040503050406030204" pitchFamily="18" charset="0"/>
                          </a:rPr>
                          <m:t>2</m:t>
                        </m:r>
                      </m:num>
                      <m:den>
                        <m:r>
                          <a:rPr lang="en-GB" b="0" i="1" smtClean="0">
                            <a:latin typeface="Cambria Math" panose="02040503050406030204" pitchFamily="18" charset="0"/>
                          </a:rPr>
                          <m:t>3</m:t>
                        </m:r>
                      </m:den>
                    </m:f>
                  </m:oMath>
                </a14:m>
                <a:r>
                  <a:rPr lang="en-GB" dirty="0"/>
                  <a:t> remaining.</a:t>
                </a:r>
                <a:r>
                  <a:rPr lang="en-GB" sz="2000" dirty="0"/>
                  <a:t>	</a:t>
                </a:r>
                <a14:m>
                  <m:oMath xmlns:m="http://schemas.openxmlformats.org/officeDocument/2006/math">
                    <m:r>
                      <a:rPr lang="en-GB" sz="2000" b="0" i="1" smtClean="0">
                        <a:latin typeface="Cambria Math" panose="02040503050406030204" pitchFamily="18" charset="0"/>
                      </a:rPr>
                      <m:t>→</m:t>
                    </m:r>
                    <m:f>
                      <m:fPr>
                        <m:ctrlPr>
                          <a:rPr lang="en-GB" sz="2000" b="1" i="1" smtClean="0">
                            <a:latin typeface="Cambria Math" panose="02040503050406030204" pitchFamily="18" charset="0"/>
                          </a:rPr>
                        </m:ctrlPr>
                      </m:fPr>
                      <m:num>
                        <m:r>
                          <a:rPr lang="en-GB" sz="2000" b="1" i="1" smtClean="0">
                            <a:latin typeface="Cambria Math" panose="02040503050406030204" pitchFamily="18" charset="0"/>
                          </a:rPr>
                          <m:t>𝟑</m:t>
                        </m:r>
                      </m:num>
                      <m:den>
                        <m:r>
                          <a:rPr lang="en-GB" sz="2000" b="1" i="1" smtClean="0">
                            <a:latin typeface="Cambria Math" panose="02040503050406030204" pitchFamily="18" charset="0"/>
                          </a:rPr>
                          <m:t>𝟒</m:t>
                        </m:r>
                      </m:den>
                    </m:f>
                    <m:r>
                      <a:rPr lang="en-GB" sz="2000" b="1" i="1" smtClean="0">
                        <a:latin typeface="Cambria Math" panose="02040503050406030204" pitchFamily="18" charset="0"/>
                      </a:rPr>
                      <m:t>×</m:t>
                    </m:r>
                    <m:f>
                      <m:fPr>
                        <m:ctrlPr>
                          <a:rPr lang="en-GB" sz="2000" b="1" i="1" smtClean="0">
                            <a:latin typeface="Cambria Math" panose="02040503050406030204" pitchFamily="18" charset="0"/>
                          </a:rPr>
                        </m:ctrlPr>
                      </m:fPr>
                      <m:num>
                        <m:r>
                          <a:rPr lang="en-GB" sz="2000" b="1" i="1" smtClean="0">
                            <a:latin typeface="Cambria Math" panose="02040503050406030204" pitchFamily="18" charset="0"/>
                          </a:rPr>
                          <m:t>𝟐</m:t>
                        </m:r>
                      </m:num>
                      <m:den>
                        <m:r>
                          <a:rPr lang="en-GB" sz="2000" b="1" i="1" smtClean="0">
                            <a:latin typeface="Cambria Math" panose="02040503050406030204" pitchFamily="18" charset="0"/>
                          </a:rPr>
                          <m:t>𝟑</m:t>
                        </m:r>
                      </m:den>
                    </m:f>
                    <m:r>
                      <a:rPr lang="en-GB" sz="2000" b="1" i="1" smtClean="0">
                        <a:latin typeface="Cambria Math" panose="02040503050406030204" pitchFamily="18" charset="0"/>
                      </a:rPr>
                      <m:t>=</m:t>
                    </m:r>
                    <m:f>
                      <m:fPr>
                        <m:ctrlPr>
                          <a:rPr lang="en-GB" sz="2000" b="1" i="1" smtClean="0">
                            <a:latin typeface="Cambria Math" panose="02040503050406030204" pitchFamily="18" charset="0"/>
                          </a:rPr>
                        </m:ctrlPr>
                      </m:fPr>
                      <m:num>
                        <m:r>
                          <a:rPr lang="en-GB" sz="2000" b="1" i="1" smtClean="0">
                            <a:latin typeface="Cambria Math" panose="02040503050406030204" pitchFamily="18" charset="0"/>
                          </a:rPr>
                          <m:t>𝟏</m:t>
                        </m:r>
                      </m:num>
                      <m:den>
                        <m:r>
                          <a:rPr lang="en-GB" sz="2000" b="1" i="1" smtClean="0">
                            <a:latin typeface="Cambria Math" panose="02040503050406030204" pitchFamily="18" charset="0"/>
                          </a:rPr>
                          <m:t>𝟐</m:t>
                        </m:r>
                      </m:den>
                    </m:f>
                  </m:oMath>
                </a14:m>
                <a:endParaRPr lang="en-GB" sz="2000" b="1" dirty="0"/>
              </a:p>
              <a:p>
                <a:endParaRPr lang="en-GB" sz="2000" dirty="0"/>
              </a:p>
              <a:p>
                <a:r>
                  <a:rPr lang="en-GB" dirty="0"/>
                  <a:t>[JMO 2014 A10] My four pet monkeys and I harvested a large pile of peanuts. Monkey A woke in the night and ate half of them; then Monkey B woke and ate one third of what remained; then Monkey C woke and ate one quarter of the rest; finally Monkey D ate one fifth of the much diminished remaining pile. What fraction of the original harvest was left in the morning?</a:t>
                </a:r>
                <a:r>
                  <a:rPr lang="en-GB" sz="2000" dirty="0"/>
                  <a:t>	</a:t>
                </a:r>
                <a14:m>
                  <m:oMath xmlns:m="http://schemas.openxmlformats.org/officeDocument/2006/math">
                    <m:r>
                      <a:rPr lang="en-GB" sz="2000" b="0" i="0" smtClean="0">
                        <a:latin typeface="Cambria Math" panose="02040503050406030204" pitchFamily="18" charset="0"/>
                      </a:rPr>
                      <m:t>→  </m:t>
                    </m:r>
                    <m:f>
                      <m:fPr>
                        <m:ctrlPr>
                          <a:rPr lang="en-GB" sz="2000" b="1" i="1" smtClean="0">
                            <a:latin typeface="Cambria Math" panose="02040503050406030204" pitchFamily="18" charset="0"/>
                          </a:rPr>
                        </m:ctrlPr>
                      </m:fPr>
                      <m:num>
                        <m:r>
                          <a:rPr lang="en-GB" sz="2000" b="1" i="1" smtClean="0">
                            <a:latin typeface="Cambria Math" panose="02040503050406030204" pitchFamily="18" charset="0"/>
                          </a:rPr>
                          <m:t>𝟒</m:t>
                        </m:r>
                      </m:num>
                      <m:den>
                        <m:r>
                          <a:rPr lang="en-GB" sz="2000" b="1" i="1" smtClean="0">
                            <a:latin typeface="Cambria Math" panose="02040503050406030204" pitchFamily="18" charset="0"/>
                          </a:rPr>
                          <m:t>𝟓</m:t>
                        </m:r>
                      </m:den>
                    </m:f>
                    <m:r>
                      <a:rPr lang="en-GB" sz="2000" b="1" i="1" smtClean="0">
                        <a:latin typeface="Cambria Math" panose="02040503050406030204" pitchFamily="18" charset="0"/>
                      </a:rPr>
                      <m:t>×</m:t>
                    </m:r>
                    <m:f>
                      <m:fPr>
                        <m:ctrlPr>
                          <a:rPr lang="en-GB" sz="2000" b="1" i="1" smtClean="0">
                            <a:latin typeface="Cambria Math" panose="02040503050406030204" pitchFamily="18" charset="0"/>
                          </a:rPr>
                        </m:ctrlPr>
                      </m:fPr>
                      <m:num>
                        <m:r>
                          <a:rPr lang="en-GB" sz="2000" b="1" i="1" smtClean="0">
                            <a:latin typeface="Cambria Math" panose="02040503050406030204" pitchFamily="18" charset="0"/>
                          </a:rPr>
                          <m:t>𝟑</m:t>
                        </m:r>
                      </m:num>
                      <m:den>
                        <m:r>
                          <a:rPr lang="en-GB" sz="2000" b="1" i="1" smtClean="0">
                            <a:latin typeface="Cambria Math" panose="02040503050406030204" pitchFamily="18" charset="0"/>
                          </a:rPr>
                          <m:t>𝟒</m:t>
                        </m:r>
                      </m:den>
                    </m:f>
                    <m:r>
                      <a:rPr lang="en-GB" sz="2000" b="1" i="1" smtClean="0">
                        <a:latin typeface="Cambria Math" panose="02040503050406030204" pitchFamily="18" charset="0"/>
                      </a:rPr>
                      <m:t>×</m:t>
                    </m:r>
                    <m:f>
                      <m:fPr>
                        <m:ctrlPr>
                          <a:rPr lang="en-GB" sz="2000" b="1" i="1" smtClean="0">
                            <a:latin typeface="Cambria Math" panose="02040503050406030204" pitchFamily="18" charset="0"/>
                          </a:rPr>
                        </m:ctrlPr>
                      </m:fPr>
                      <m:num>
                        <m:r>
                          <a:rPr lang="en-GB" sz="2000" b="1" i="1" smtClean="0">
                            <a:latin typeface="Cambria Math" panose="02040503050406030204" pitchFamily="18" charset="0"/>
                          </a:rPr>
                          <m:t>𝟐</m:t>
                        </m:r>
                      </m:num>
                      <m:den>
                        <m:r>
                          <a:rPr lang="en-GB" sz="2000" b="1" i="1" smtClean="0">
                            <a:latin typeface="Cambria Math" panose="02040503050406030204" pitchFamily="18" charset="0"/>
                          </a:rPr>
                          <m:t>𝟑</m:t>
                        </m:r>
                      </m:den>
                    </m:f>
                    <m:r>
                      <a:rPr lang="en-GB" sz="2000" b="1" i="1" smtClean="0">
                        <a:latin typeface="Cambria Math" panose="02040503050406030204" pitchFamily="18" charset="0"/>
                      </a:rPr>
                      <m:t>×</m:t>
                    </m:r>
                    <m:f>
                      <m:fPr>
                        <m:ctrlPr>
                          <a:rPr lang="en-GB" sz="2000" b="1" i="1" smtClean="0">
                            <a:latin typeface="Cambria Math" panose="02040503050406030204" pitchFamily="18" charset="0"/>
                          </a:rPr>
                        </m:ctrlPr>
                      </m:fPr>
                      <m:num>
                        <m:r>
                          <a:rPr lang="en-GB" sz="2000" b="1" i="1" smtClean="0">
                            <a:latin typeface="Cambria Math" panose="02040503050406030204" pitchFamily="18" charset="0"/>
                          </a:rPr>
                          <m:t>𝟏</m:t>
                        </m:r>
                      </m:num>
                      <m:den>
                        <m:r>
                          <a:rPr lang="en-GB" sz="2000" b="1" i="1" smtClean="0">
                            <a:latin typeface="Cambria Math" panose="02040503050406030204" pitchFamily="18" charset="0"/>
                          </a:rPr>
                          <m:t>𝟐</m:t>
                        </m:r>
                      </m:den>
                    </m:f>
                    <m:r>
                      <a:rPr lang="en-GB" sz="2000" b="1" i="1" smtClean="0">
                        <a:latin typeface="Cambria Math" panose="02040503050406030204" pitchFamily="18" charset="0"/>
                      </a:rPr>
                      <m:t>=</m:t>
                    </m:r>
                    <m:f>
                      <m:fPr>
                        <m:ctrlPr>
                          <a:rPr lang="en-GB" sz="2000" b="1" i="1" smtClean="0">
                            <a:latin typeface="Cambria Math" panose="02040503050406030204" pitchFamily="18" charset="0"/>
                          </a:rPr>
                        </m:ctrlPr>
                      </m:fPr>
                      <m:num>
                        <m:r>
                          <a:rPr lang="en-GB" sz="2000" b="1" i="1" smtClean="0">
                            <a:latin typeface="Cambria Math" panose="02040503050406030204" pitchFamily="18" charset="0"/>
                          </a:rPr>
                          <m:t>𝟏</m:t>
                        </m:r>
                      </m:num>
                      <m:den>
                        <m:r>
                          <a:rPr lang="en-GB" sz="2000" b="1" i="1" smtClean="0">
                            <a:latin typeface="Cambria Math" panose="02040503050406030204" pitchFamily="18" charset="0"/>
                          </a:rPr>
                          <m:t>𝟓</m:t>
                        </m:r>
                      </m:den>
                    </m:f>
                  </m:oMath>
                </a14:m>
                <a:endParaRPr lang="en-GB" sz="2000" b="1" dirty="0"/>
              </a:p>
            </p:txBody>
          </p:sp>
        </mc:Choice>
        <mc:Fallback xmlns="">
          <p:sp>
            <p:nvSpPr>
              <p:cNvPr id="5" name="TextBox 4"/>
              <p:cNvSpPr txBox="1">
                <a:spLocks noRot="1" noChangeAspect="1" noMove="1" noResize="1" noEditPoints="1" noAdjustHandles="1" noChangeArrowheads="1" noChangeShapeType="1" noTextEdit="1"/>
              </p:cNvSpPr>
              <p:nvPr/>
            </p:nvSpPr>
            <p:spPr>
              <a:xfrm>
                <a:off x="538980" y="692696"/>
                <a:ext cx="8064896" cy="5927713"/>
              </a:xfrm>
              <a:prstGeom prst="rect">
                <a:avLst/>
              </a:prstGeom>
              <a:blipFill rotWithShape="0">
                <a:blip r:embed="rId2"/>
                <a:stretch>
                  <a:fillRect l="-1134" r="-454"/>
                </a:stretch>
              </a:blipFill>
            </p:spPr>
            <p:txBody>
              <a:bodyPr/>
              <a:lstStyle/>
              <a:p>
                <a:r>
                  <a:rPr lang="en-GB">
                    <a:noFill/>
                  </a:rPr>
                  <a:t> </a:t>
                </a:r>
              </a:p>
            </p:txBody>
          </p:sp>
        </mc:Fallback>
      </mc:AlternateContent>
      <p:sp>
        <p:nvSpPr>
          <p:cNvPr id="6" name="Rectangle 5"/>
          <p:cNvSpPr/>
          <p:nvPr/>
        </p:nvSpPr>
        <p:spPr>
          <a:xfrm>
            <a:off x="4139952" y="651348"/>
            <a:ext cx="1872208" cy="761427"/>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sp>
        <p:nvSpPr>
          <p:cNvPr id="7" name="Rectangle 6"/>
          <p:cNvSpPr/>
          <p:nvPr/>
        </p:nvSpPr>
        <p:spPr>
          <a:xfrm>
            <a:off x="4139952" y="1489581"/>
            <a:ext cx="1872208" cy="761427"/>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sp>
        <p:nvSpPr>
          <p:cNvPr id="8" name="Rectangle 7"/>
          <p:cNvSpPr/>
          <p:nvPr/>
        </p:nvSpPr>
        <p:spPr>
          <a:xfrm>
            <a:off x="4139952" y="2425577"/>
            <a:ext cx="2448272" cy="761427"/>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sp>
        <p:nvSpPr>
          <p:cNvPr id="9" name="Rectangle 8"/>
          <p:cNvSpPr/>
          <p:nvPr/>
        </p:nvSpPr>
        <p:spPr>
          <a:xfrm>
            <a:off x="4565067" y="4142280"/>
            <a:ext cx="2358247" cy="655352"/>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sp>
        <p:nvSpPr>
          <p:cNvPr id="10" name="Rectangle 9"/>
          <p:cNvSpPr/>
          <p:nvPr/>
        </p:nvSpPr>
        <p:spPr>
          <a:xfrm>
            <a:off x="5580112" y="6113115"/>
            <a:ext cx="2358247" cy="655352"/>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sp>
        <p:nvSpPr>
          <p:cNvPr id="11" name="Rectangle 10"/>
          <p:cNvSpPr/>
          <p:nvPr/>
        </p:nvSpPr>
        <p:spPr>
          <a:xfrm>
            <a:off x="251520" y="939778"/>
            <a:ext cx="164872" cy="184566"/>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GB"/>
          </a:p>
        </p:txBody>
      </p:sp>
      <p:sp>
        <p:nvSpPr>
          <p:cNvPr id="12" name="Rectangle 11"/>
          <p:cNvSpPr/>
          <p:nvPr/>
        </p:nvSpPr>
        <p:spPr>
          <a:xfrm>
            <a:off x="230378" y="1778011"/>
            <a:ext cx="164872" cy="184566"/>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GB"/>
          </a:p>
        </p:txBody>
      </p:sp>
      <p:sp>
        <p:nvSpPr>
          <p:cNvPr id="13" name="Rectangle 12"/>
          <p:cNvSpPr/>
          <p:nvPr/>
        </p:nvSpPr>
        <p:spPr>
          <a:xfrm>
            <a:off x="234434" y="2714007"/>
            <a:ext cx="164872" cy="184566"/>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GB"/>
          </a:p>
        </p:txBody>
      </p:sp>
      <p:sp>
        <p:nvSpPr>
          <p:cNvPr id="14" name="Rectangle 13"/>
          <p:cNvSpPr/>
          <p:nvPr/>
        </p:nvSpPr>
        <p:spPr>
          <a:xfrm>
            <a:off x="234434" y="3487575"/>
            <a:ext cx="164872" cy="184566"/>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GB"/>
          </a:p>
        </p:txBody>
      </p:sp>
      <p:sp>
        <p:nvSpPr>
          <p:cNvPr id="15" name="Rectangle 14"/>
          <p:cNvSpPr/>
          <p:nvPr/>
        </p:nvSpPr>
        <p:spPr>
          <a:xfrm>
            <a:off x="251520" y="5085184"/>
            <a:ext cx="164872" cy="184566"/>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GB"/>
          </a:p>
        </p:txBody>
      </p:sp>
      <mc:AlternateContent xmlns:mc="http://schemas.openxmlformats.org/markup-compatibility/2006" xmlns:a14="http://schemas.microsoft.com/office/drawing/2010/main">
        <mc:Choice Requires="a14">
          <p:sp>
            <p:nvSpPr>
              <p:cNvPr id="16" name="TextBox 15"/>
              <p:cNvSpPr txBox="1"/>
              <p:nvPr/>
            </p:nvSpPr>
            <p:spPr>
              <a:xfrm>
                <a:off x="6579658" y="692696"/>
                <a:ext cx="2024218" cy="646331"/>
              </a:xfrm>
              <a:prstGeom prst="rect">
                <a:avLst/>
              </a:prstGeom>
              <a:noFill/>
            </p:spPr>
            <p:txBody>
              <a:bodyPr wrap="square" rtlCol="0">
                <a:spAutoFit/>
              </a:bodyPr>
              <a:lstStyle/>
              <a:p>
                <a:r>
                  <a:rPr lang="en-GB" dirty="0"/>
                  <a:t>You can think of the word ‘of’ as </a:t>
                </a:r>
                <a14:m>
                  <m:oMath xmlns:m="http://schemas.openxmlformats.org/officeDocument/2006/math">
                    <m:r>
                      <a:rPr lang="en-GB" b="0" i="1" smtClean="0">
                        <a:latin typeface="Cambria Math"/>
                      </a:rPr>
                      <m:t>×</m:t>
                    </m:r>
                  </m:oMath>
                </a14:m>
                <a:endParaRPr lang="en-GB" dirty="0"/>
              </a:p>
            </p:txBody>
          </p:sp>
        </mc:Choice>
        <mc:Fallback xmlns="">
          <p:sp>
            <p:nvSpPr>
              <p:cNvPr id="16" name="TextBox 15"/>
              <p:cNvSpPr txBox="1">
                <a:spLocks noRot="1" noChangeAspect="1" noMove="1" noResize="1" noEditPoints="1" noAdjustHandles="1" noChangeArrowheads="1" noChangeShapeType="1" noTextEdit="1"/>
              </p:cNvSpPr>
              <p:nvPr/>
            </p:nvSpPr>
            <p:spPr>
              <a:xfrm>
                <a:off x="6579658" y="692696"/>
                <a:ext cx="2024218" cy="646331"/>
              </a:xfrm>
              <a:prstGeom prst="rect">
                <a:avLst/>
              </a:prstGeom>
              <a:blipFill rotWithShape="1">
                <a:blip r:embed="rId3"/>
                <a:stretch>
                  <a:fillRect l="-2410" t="-4717" b="-14151"/>
                </a:stretch>
              </a:blipFill>
            </p:spPr>
            <p:txBody>
              <a:bodyPr/>
              <a:lstStyle/>
              <a:p>
                <a:r>
                  <a:rPr lang="en-GB">
                    <a:noFill/>
                  </a:rPr>
                  <a:t> </a:t>
                </a:r>
              </a:p>
            </p:txBody>
          </p:sp>
        </mc:Fallback>
      </mc:AlternateContent>
    </p:spTree>
    <p:extLst>
      <p:ext uri="{BB962C8B-B14F-4D97-AF65-F5344CB8AC3E}">
        <p14:creationId xmlns:p14="http://schemas.microsoft.com/office/powerpoint/2010/main" val="4012720360"/>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6"/>
                    </p:tgtEl>
                  </p:cond>
                </p:stCondLst>
                <p:endSync evt="end" delay="0">
                  <p:rtn val="all"/>
                </p:endSync>
                <p:childTnLst>
                  <p:par>
                    <p:cTn id="3" fill="hold">
                      <p:stCondLst>
                        <p:cond delay="0"/>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6"/>
                                        </p:tgtEl>
                                      </p:cBhvr>
                                    </p:animEffect>
                                    <p:set>
                                      <p:cBhvr>
                                        <p:cTn id="7" dur="1" fill="hold">
                                          <p:stCondLst>
                                            <p:cond delay="499"/>
                                          </p:stCondLst>
                                        </p:cTn>
                                        <p:tgtEl>
                                          <p:spTgt spid="6"/>
                                        </p:tgtEl>
                                        <p:attrNameLst>
                                          <p:attrName>style.visibility</p:attrName>
                                        </p:attrNameLst>
                                      </p:cBhvr>
                                      <p:to>
                                        <p:strVal val="hidden"/>
                                      </p:to>
                                    </p:se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Effect transition="in" filter="fade">
                                      <p:cBhvr>
                                        <p:cTn id="11" dur="500"/>
                                        <p:tgtEl>
                                          <p:spTgt spid="16"/>
                                        </p:tgtEl>
                                      </p:cBhvr>
                                    </p:animEffect>
                                  </p:childTnLst>
                                </p:cTn>
                              </p:par>
                            </p:childTnLst>
                          </p:cTn>
                        </p:par>
                      </p:childTnLst>
                    </p:cTn>
                  </p:par>
                </p:childTnLst>
              </p:cTn>
              <p:nextCondLst>
                <p:cond evt="onClick" delay="0">
                  <p:tgtEl>
                    <p:spTgt spid="6"/>
                  </p:tgtEl>
                </p:cond>
              </p:nextCondLst>
            </p:seq>
            <p:seq concurrent="1" nextAc="seek">
              <p:cTn id="12" restart="whenNotActive" fill="hold" evtFilter="cancelBubble" nodeType="interactiveSeq">
                <p:stCondLst>
                  <p:cond evt="onClick" delay="0">
                    <p:tgtEl>
                      <p:spTgt spid="7"/>
                    </p:tgtEl>
                  </p:cond>
                </p:stCondLst>
                <p:endSync evt="end" delay="0">
                  <p:rtn val="all"/>
                </p:endSync>
                <p:childTnLst>
                  <p:par>
                    <p:cTn id="13" fill="hold">
                      <p:stCondLst>
                        <p:cond delay="0"/>
                      </p:stCondLst>
                      <p:childTnLst>
                        <p:par>
                          <p:cTn id="14" fill="hold">
                            <p:stCondLst>
                              <p:cond delay="0"/>
                            </p:stCondLst>
                            <p:childTnLst>
                              <p:par>
                                <p:cTn id="15" presetID="10" presetClass="exit" presetSubtype="0" fill="hold" grpId="0" nodeType="clickEffect">
                                  <p:stCondLst>
                                    <p:cond delay="0"/>
                                  </p:stCondLst>
                                  <p:childTnLst>
                                    <p:animEffect transition="out" filter="fade">
                                      <p:cBhvr>
                                        <p:cTn id="16" dur="500"/>
                                        <p:tgtEl>
                                          <p:spTgt spid="7"/>
                                        </p:tgtEl>
                                      </p:cBhvr>
                                    </p:animEffect>
                                    <p:set>
                                      <p:cBhvr>
                                        <p:cTn id="17" dur="1" fill="hold">
                                          <p:stCondLst>
                                            <p:cond delay="499"/>
                                          </p:stCondLst>
                                        </p:cTn>
                                        <p:tgtEl>
                                          <p:spTgt spid="7"/>
                                        </p:tgtEl>
                                        <p:attrNameLst>
                                          <p:attrName>style.visibility</p:attrName>
                                        </p:attrNameLst>
                                      </p:cBhvr>
                                      <p:to>
                                        <p:strVal val="hidden"/>
                                      </p:to>
                                    </p:set>
                                  </p:childTnLst>
                                </p:cTn>
                              </p:par>
                            </p:childTnLst>
                          </p:cTn>
                        </p:par>
                      </p:childTnLst>
                    </p:cTn>
                  </p:par>
                </p:childTnLst>
              </p:cTn>
              <p:nextCondLst>
                <p:cond evt="onClick" delay="0">
                  <p:tgtEl>
                    <p:spTgt spid="7"/>
                  </p:tgtEl>
                </p:cond>
              </p:nextCondLst>
            </p:seq>
            <p:seq concurrent="1" nextAc="seek">
              <p:cTn id="18" restart="whenNotActive" fill="hold" evtFilter="cancelBubble" nodeType="interactiveSeq">
                <p:stCondLst>
                  <p:cond evt="onClick" delay="0">
                    <p:tgtEl>
                      <p:spTgt spid="8"/>
                    </p:tgtEl>
                  </p:cond>
                </p:stCondLst>
                <p:endSync evt="end" delay="0">
                  <p:rtn val="all"/>
                </p:endSync>
                <p:childTnLst>
                  <p:par>
                    <p:cTn id="19" fill="hold">
                      <p:stCondLst>
                        <p:cond delay="0"/>
                      </p:stCondLst>
                      <p:childTnLst>
                        <p:par>
                          <p:cTn id="20" fill="hold">
                            <p:stCondLst>
                              <p:cond delay="0"/>
                            </p:stCondLst>
                            <p:childTnLst>
                              <p:par>
                                <p:cTn id="21" presetID="10" presetClass="exit" presetSubtype="0" fill="hold" grpId="0" nodeType="clickEffect">
                                  <p:stCondLst>
                                    <p:cond delay="0"/>
                                  </p:stCondLst>
                                  <p:childTnLst>
                                    <p:animEffect transition="out" filter="fade">
                                      <p:cBhvr>
                                        <p:cTn id="22" dur="500"/>
                                        <p:tgtEl>
                                          <p:spTgt spid="8"/>
                                        </p:tgtEl>
                                      </p:cBhvr>
                                    </p:animEffect>
                                    <p:set>
                                      <p:cBhvr>
                                        <p:cTn id="23" dur="1" fill="hold">
                                          <p:stCondLst>
                                            <p:cond delay="499"/>
                                          </p:stCondLst>
                                        </p:cTn>
                                        <p:tgtEl>
                                          <p:spTgt spid="8"/>
                                        </p:tgtEl>
                                        <p:attrNameLst>
                                          <p:attrName>style.visibility</p:attrName>
                                        </p:attrNameLst>
                                      </p:cBhvr>
                                      <p:to>
                                        <p:strVal val="hidden"/>
                                      </p:to>
                                    </p:set>
                                  </p:childTnLst>
                                </p:cTn>
                              </p:par>
                            </p:childTnLst>
                          </p:cTn>
                        </p:par>
                      </p:childTnLst>
                    </p:cTn>
                  </p:par>
                </p:childTnLst>
              </p:cTn>
              <p:nextCondLst>
                <p:cond evt="onClick" delay="0">
                  <p:tgtEl>
                    <p:spTgt spid="8"/>
                  </p:tgtEl>
                </p:cond>
              </p:nextCondLst>
            </p:seq>
            <p:seq concurrent="1" nextAc="seek">
              <p:cTn id="24" restart="whenNotActive" fill="hold" evtFilter="cancelBubble" nodeType="interactiveSeq">
                <p:stCondLst>
                  <p:cond evt="onClick" delay="0">
                    <p:tgtEl>
                      <p:spTgt spid="9"/>
                    </p:tgtEl>
                  </p:cond>
                </p:stCondLst>
                <p:endSync evt="end" delay="0">
                  <p:rtn val="all"/>
                </p:endSync>
                <p:childTnLst>
                  <p:par>
                    <p:cTn id="25" fill="hold">
                      <p:stCondLst>
                        <p:cond delay="0"/>
                      </p:stCondLst>
                      <p:childTnLst>
                        <p:par>
                          <p:cTn id="26" fill="hold">
                            <p:stCondLst>
                              <p:cond delay="0"/>
                            </p:stCondLst>
                            <p:childTnLst>
                              <p:par>
                                <p:cTn id="27" presetID="10" presetClass="exit" presetSubtype="0" fill="hold" grpId="0" nodeType="clickEffect">
                                  <p:stCondLst>
                                    <p:cond delay="0"/>
                                  </p:stCondLst>
                                  <p:childTnLst>
                                    <p:animEffect transition="out" filter="fade">
                                      <p:cBhvr>
                                        <p:cTn id="28" dur="500"/>
                                        <p:tgtEl>
                                          <p:spTgt spid="9"/>
                                        </p:tgtEl>
                                      </p:cBhvr>
                                    </p:animEffect>
                                    <p:set>
                                      <p:cBhvr>
                                        <p:cTn id="29" dur="1" fill="hold">
                                          <p:stCondLst>
                                            <p:cond delay="499"/>
                                          </p:stCondLst>
                                        </p:cTn>
                                        <p:tgtEl>
                                          <p:spTgt spid="9"/>
                                        </p:tgtEl>
                                        <p:attrNameLst>
                                          <p:attrName>style.visibility</p:attrName>
                                        </p:attrNameLst>
                                      </p:cBhvr>
                                      <p:to>
                                        <p:strVal val="hidden"/>
                                      </p:to>
                                    </p:set>
                                  </p:childTnLst>
                                </p:cTn>
                              </p:par>
                            </p:childTnLst>
                          </p:cTn>
                        </p:par>
                      </p:childTnLst>
                    </p:cTn>
                  </p:par>
                </p:childTnLst>
              </p:cTn>
              <p:nextCondLst>
                <p:cond evt="onClick" delay="0">
                  <p:tgtEl>
                    <p:spTgt spid="9"/>
                  </p:tgtEl>
                </p:cond>
              </p:nextCondLst>
            </p:seq>
            <p:seq concurrent="1" nextAc="seek">
              <p:cTn id="30" restart="whenNotActive" fill="hold" evtFilter="cancelBubble" nodeType="interactiveSeq">
                <p:stCondLst>
                  <p:cond evt="onClick" delay="0">
                    <p:tgtEl>
                      <p:spTgt spid="10"/>
                    </p:tgtEl>
                  </p:cond>
                </p:stCondLst>
                <p:endSync evt="end" delay="0">
                  <p:rtn val="all"/>
                </p:endSync>
                <p:childTnLst>
                  <p:par>
                    <p:cTn id="31" fill="hold">
                      <p:stCondLst>
                        <p:cond delay="0"/>
                      </p:stCondLst>
                      <p:childTnLst>
                        <p:par>
                          <p:cTn id="32" fill="hold">
                            <p:stCondLst>
                              <p:cond delay="0"/>
                            </p:stCondLst>
                            <p:childTnLst>
                              <p:par>
                                <p:cTn id="33" presetID="10" presetClass="exit" presetSubtype="0" fill="hold" grpId="0" nodeType="clickEffect">
                                  <p:stCondLst>
                                    <p:cond delay="0"/>
                                  </p:stCondLst>
                                  <p:childTnLst>
                                    <p:animEffect transition="out" filter="fade">
                                      <p:cBhvr>
                                        <p:cTn id="34" dur="500"/>
                                        <p:tgtEl>
                                          <p:spTgt spid="10"/>
                                        </p:tgtEl>
                                      </p:cBhvr>
                                    </p:animEffect>
                                    <p:set>
                                      <p:cBhvr>
                                        <p:cTn id="35" dur="1" fill="hold">
                                          <p:stCondLst>
                                            <p:cond delay="499"/>
                                          </p:stCondLst>
                                        </p:cTn>
                                        <p:tgtEl>
                                          <p:spTgt spid="10"/>
                                        </p:tgtEl>
                                        <p:attrNameLst>
                                          <p:attrName>style.visibility</p:attrName>
                                        </p:attrNameLst>
                                      </p:cBhvr>
                                      <p:to>
                                        <p:strVal val="hidden"/>
                                      </p:to>
                                    </p:set>
                                  </p:childTnLst>
                                </p:cTn>
                              </p:par>
                            </p:childTnLst>
                          </p:cTn>
                        </p:par>
                      </p:childTnLst>
                    </p:cTn>
                  </p:par>
                </p:childTnLst>
              </p:cTn>
              <p:nextCondLst>
                <p:cond evt="onClick" delay="0">
                  <p:tgtEl>
                    <p:spTgt spid="10"/>
                  </p:tgtEl>
                </p:cond>
              </p:nextCondLst>
            </p:seq>
          </p:childTnLst>
        </p:cTn>
      </p:par>
    </p:tnLst>
    <p:bldLst>
      <p:bldP spid="6" grpId="0" animBg="1"/>
      <p:bldP spid="7" grpId="0" animBg="1"/>
      <p:bldP spid="8" grpId="0" animBg="1"/>
      <p:bldP spid="9" grpId="0" animBg="1"/>
      <p:bldP spid="10" grpId="0" animBg="1"/>
      <p:bldP spid="16"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0" y="0"/>
            <a:ext cx="9143074" cy="599127"/>
            <a:chOff x="0" y="13335"/>
            <a:chExt cx="9144218" cy="599127"/>
          </a:xfrm>
        </p:grpSpPr>
        <p:sp>
          <p:nvSpPr>
            <p:cNvPr id="3" name="TextBox 32"/>
            <p:cNvSpPr txBox="1"/>
            <p:nvPr/>
          </p:nvSpPr>
          <p:spPr>
            <a:xfrm>
              <a:off x="0" y="13335"/>
              <a:ext cx="9144000" cy="599127"/>
            </a:xfrm>
            <a:prstGeom prst="rect">
              <a:avLst/>
            </a:prstGeom>
            <a:ln>
              <a:noFill/>
            </a:ln>
          </p:spPr>
          <p:style>
            <a:lnRef idx="2">
              <a:schemeClr val="dk1">
                <a:shade val="50000"/>
              </a:schemeClr>
            </a:lnRef>
            <a:fillRef idx="1">
              <a:schemeClr val="dk1"/>
            </a:fillRef>
            <a:effectRef idx="0">
              <a:schemeClr val="dk1"/>
            </a:effectRef>
            <a:fontRef idx="minor">
              <a:schemeClr val="lt1"/>
            </a:fontRef>
          </p:style>
          <p:txBody>
            <a:bodyPr wrap="square" lIns="324000" rtlCol="0">
              <a:sp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r>
                <a:rPr lang="en-GB" sz="3200" u="sng" dirty="0"/>
                <a:t>Reverse</a:t>
              </a:r>
              <a:r>
                <a:rPr lang="en-GB" sz="3200" dirty="0"/>
                <a:t> Fractions of Amounts</a:t>
              </a:r>
            </a:p>
          </p:txBody>
        </p:sp>
        <p:cxnSp>
          <p:nvCxnSpPr>
            <p:cNvPr id="4" name="Straight Connector 3"/>
            <p:cNvCxnSpPr/>
            <p:nvPr/>
          </p:nvCxnSpPr>
          <p:spPr>
            <a:xfrm>
              <a:off x="218" y="601079"/>
              <a:ext cx="9144000" cy="0"/>
            </a:xfrm>
            <a:prstGeom prst="line">
              <a:avLst/>
            </a:prstGeom>
            <a:effectLst/>
          </p:spPr>
          <p:style>
            <a:lnRef idx="3">
              <a:schemeClr val="accent3"/>
            </a:lnRef>
            <a:fillRef idx="0">
              <a:schemeClr val="accent3"/>
            </a:fillRef>
            <a:effectRef idx="2">
              <a:schemeClr val="accent3"/>
            </a:effectRef>
            <a:fontRef idx="minor">
              <a:schemeClr val="tx1"/>
            </a:fontRef>
          </p:style>
        </p:cxnSp>
      </p:grpSp>
      <mc:AlternateContent xmlns:mc="http://schemas.openxmlformats.org/markup-compatibility/2006" xmlns:a14="http://schemas.microsoft.com/office/drawing/2010/main">
        <mc:Choice Requires="a14">
          <p:sp>
            <p:nvSpPr>
              <p:cNvPr id="5" name="TextBox 4"/>
              <p:cNvSpPr txBox="1"/>
              <p:nvPr/>
            </p:nvSpPr>
            <p:spPr>
              <a:xfrm>
                <a:off x="539552" y="1052736"/>
                <a:ext cx="7776864" cy="4758547"/>
              </a:xfrm>
              <a:prstGeom prst="rect">
                <a:avLst/>
              </a:prstGeom>
              <a:noFill/>
            </p:spPr>
            <p:txBody>
              <a:bodyPr wrap="square" rtlCol="0">
                <a:spAutoFit/>
              </a:bodyPr>
              <a:lstStyle/>
              <a:p>
                <a14:m>
                  <m:oMath xmlns:m="http://schemas.openxmlformats.org/officeDocument/2006/math">
                    <m:f>
                      <m:fPr>
                        <m:ctrlPr>
                          <a:rPr lang="en-GB" sz="2000" b="0" i="1" smtClean="0">
                            <a:latin typeface="Cambria Math" panose="02040503050406030204" pitchFamily="18" charset="0"/>
                          </a:rPr>
                        </m:ctrlPr>
                      </m:fPr>
                      <m:num>
                        <m:r>
                          <a:rPr lang="en-GB" sz="2000" b="0" i="1" smtClean="0">
                            <a:latin typeface="Cambria Math" panose="02040503050406030204" pitchFamily="18" charset="0"/>
                          </a:rPr>
                          <m:t>3</m:t>
                        </m:r>
                      </m:num>
                      <m:den>
                        <m:r>
                          <a:rPr lang="en-GB" sz="2000" b="0" i="1" smtClean="0">
                            <a:latin typeface="Cambria Math" panose="02040503050406030204" pitchFamily="18" charset="0"/>
                          </a:rPr>
                          <m:t>7</m:t>
                        </m:r>
                      </m:den>
                    </m:f>
                  </m:oMath>
                </a14:m>
                <a:r>
                  <a:rPr lang="en-GB" sz="2000" dirty="0"/>
                  <a:t> of a number is 18. What was the original number?</a:t>
                </a:r>
              </a:p>
              <a:p>
                <a14:m>
                  <m:oMath xmlns:m="http://schemas.openxmlformats.org/officeDocument/2006/math">
                    <m:f>
                      <m:fPr>
                        <m:ctrlPr>
                          <a:rPr lang="en-GB" sz="2000" b="1" i="1" smtClean="0">
                            <a:latin typeface="Cambria Math" panose="02040503050406030204" pitchFamily="18" charset="0"/>
                          </a:rPr>
                        </m:ctrlPr>
                      </m:fPr>
                      <m:num>
                        <m:r>
                          <a:rPr lang="en-GB" sz="2000" b="1" i="1" smtClean="0">
                            <a:latin typeface="Cambria Math" panose="02040503050406030204" pitchFamily="18" charset="0"/>
                          </a:rPr>
                          <m:t>𝟏</m:t>
                        </m:r>
                      </m:num>
                      <m:den>
                        <m:r>
                          <a:rPr lang="en-GB" sz="2000" b="1" i="1" smtClean="0">
                            <a:latin typeface="Cambria Math" panose="02040503050406030204" pitchFamily="18" charset="0"/>
                          </a:rPr>
                          <m:t>𝟕</m:t>
                        </m:r>
                      </m:den>
                    </m:f>
                  </m:oMath>
                </a14:m>
                <a:r>
                  <a:rPr lang="en-GB" sz="2000" b="1" dirty="0"/>
                  <a:t> is 6. Thus number is 42.</a:t>
                </a:r>
              </a:p>
              <a:p>
                <a:endParaRPr lang="en-GB" sz="2000" dirty="0"/>
              </a:p>
              <a:p>
                <a:endParaRPr lang="en-GB" sz="2000" dirty="0"/>
              </a:p>
              <a:p>
                <a:pPr lvl="0"/>
                <a:r>
                  <a:rPr lang="en-GB" sz="2000" dirty="0"/>
                  <a:t>[Kangaroo Grey 2014 Q4] A bucket was half full. A cleaner added two litres of water to the bucket. The bucket was then three-quarters full. How many litres can the bucket hold?</a:t>
                </a:r>
              </a:p>
              <a:p>
                <a14:m>
                  <m:oMath xmlns:m="http://schemas.openxmlformats.org/officeDocument/2006/math">
                    <m:f>
                      <m:fPr>
                        <m:ctrlPr>
                          <a:rPr lang="en-GB" sz="2000" b="1" i="1" smtClean="0">
                            <a:latin typeface="Cambria Math" panose="02040503050406030204" pitchFamily="18" charset="0"/>
                          </a:rPr>
                        </m:ctrlPr>
                      </m:fPr>
                      <m:num>
                        <m:r>
                          <a:rPr lang="en-GB" sz="2000" b="1" i="1" smtClean="0">
                            <a:latin typeface="Cambria Math" panose="02040503050406030204" pitchFamily="18" charset="0"/>
                          </a:rPr>
                          <m:t>𝟏</m:t>
                        </m:r>
                      </m:num>
                      <m:den>
                        <m:r>
                          <a:rPr lang="en-GB" sz="2000" b="1" i="1" smtClean="0">
                            <a:latin typeface="Cambria Math" panose="02040503050406030204" pitchFamily="18" charset="0"/>
                          </a:rPr>
                          <m:t>𝟒</m:t>
                        </m:r>
                      </m:den>
                    </m:f>
                  </m:oMath>
                </a14:m>
                <a:r>
                  <a:rPr lang="en-GB" sz="2000" b="1" dirty="0"/>
                  <a:t> is 2 litres. Thus whole bucket is 8 litres.</a:t>
                </a:r>
              </a:p>
              <a:p>
                <a:endParaRPr lang="en-GB" sz="2000" dirty="0"/>
              </a:p>
              <a:p>
                <a:r>
                  <a:rPr lang="en-GB" sz="2000" dirty="0"/>
                  <a:t>Bob has just been on a diet and managed to lose </a:t>
                </a:r>
                <a14:m>
                  <m:oMath xmlns:m="http://schemas.openxmlformats.org/officeDocument/2006/math">
                    <m:f>
                      <m:fPr>
                        <m:ctrlPr>
                          <a:rPr lang="en-GB" sz="2000" b="0" i="1" smtClean="0">
                            <a:latin typeface="Cambria Math" panose="02040503050406030204" pitchFamily="18" charset="0"/>
                          </a:rPr>
                        </m:ctrlPr>
                      </m:fPr>
                      <m:num>
                        <m:r>
                          <a:rPr lang="en-GB" sz="2000" b="0" i="1" smtClean="0">
                            <a:latin typeface="Cambria Math" panose="02040503050406030204" pitchFamily="18" charset="0"/>
                          </a:rPr>
                          <m:t>2</m:t>
                        </m:r>
                      </m:num>
                      <m:den>
                        <m:r>
                          <a:rPr lang="en-GB" sz="2000" b="0" i="1" smtClean="0">
                            <a:latin typeface="Cambria Math" panose="02040503050406030204" pitchFamily="18" charset="0"/>
                          </a:rPr>
                          <m:t>5</m:t>
                        </m:r>
                      </m:den>
                    </m:f>
                  </m:oMath>
                </a14:m>
                <a:r>
                  <a:rPr lang="en-GB" sz="2000" dirty="0"/>
                  <a:t> of his body weight. He is now 15 stone. How heavy was he pre-diet?</a:t>
                </a:r>
              </a:p>
              <a:p>
                <a14:m>
                  <m:oMath xmlns:m="http://schemas.openxmlformats.org/officeDocument/2006/math">
                    <m:f>
                      <m:fPr>
                        <m:ctrlPr>
                          <a:rPr lang="en-GB" sz="2000" b="1" i="1" smtClean="0">
                            <a:latin typeface="Cambria Math" panose="02040503050406030204" pitchFamily="18" charset="0"/>
                          </a:rPr>
                        </m:ctrlPr>
                      </m:fPr>
                      <m:num>
                        <m:r>
                          <a:rPr lang="en-GB" sz="2000" b="1" i="1" smtClean="0">
                            <a:latin typeface="Cambria Math" panose="02040503050406030204" pitchFamily="18" charset="0"/>
                          </a:rPr>
                          <m:t>𝟑</m:t>
                        </m:r>
                      </m:num>
                      <m:den>
                        <m:r>
                          <a:rPr lang="en-GB" sz="2000" b="1" i="1" smtClean="0">
                            <a:latin typeface="Cambria Math" panose="02040503050406030204" pitchFamily="18" charset="0"/>
                          </a:rPr>
                          <m:t>𝟓</m:t>
                        </m:r>
                      </m:den>
                    </m:f>
                  </m:oMath>
                </a14:m>
                <a:r>
                  <a:rPr lang="en-GB" sz="2000" b="1" dirty="0"/>
                  <a:t> of his original weight is 15kg. </a:t>
                </a:r>
                <a14:m>
                  <m:oMath xmlns:m="http://schemas.openxmlformats.org/officeDocument/2006/math">
                    <m:f>
                      <m:fPr>
                        <m:ctrlPr>
                          <a:rPr lang="en-GB" sz="2000" b="1" i="1" smtClean="0">
                            <a:latin typeface="Cambria Math" panose="02040503050406030204" pitchFamily="18" charset="0"/>
                          </a:rPr>
                        </m:ctrlPr>
                      </m:fPr>
                      <m:num>
                        <m:r>
                          <a:rPr lang="en-GB" sz="2000" b="1" i="1" smtClean="0">
                            <a:latin typeface="Cambria Math" panose="02040503050406030204" pitchFamily="18" charset="0"/>
                          </a:rPr>
                          <m:t>𝟏</m:t>
                        </m:r>
                      </m:num>
                      <m:den>
                        <m:r>
                          <a:rPr lang="en-GB" sz="2000" b="1" i="1" smtClean="0">
                            <a:latin typeface="Cambria Math" panose="02040503050406030204" pitchFamily="18" charset="0"/>
                          </a:rPr>
                          <m:t>𝟓</m:t>
                        </m:r>
                      </m:den>
                    </m:f>
                  </m:oMath>
                </a14:m>
                <a:r>
                  <a:rPr lang="en-GB" sz="2000" b="1" dirty="0"/>
                  <a:t> is 5kg. Thus his original weight was 25kg.</a:t>
                </a:r>
              </a:p>
            </p:txBody>
          </p:sp>
        </mc:Choice>
        <mc:Fallback xmlns="">
          <p:sp>
            <p:nvSpPr>
              <p:cNvPr id="5" name="TextBox 4"/>
              <p:cNvSpPr txBox="1">
                <a:spLocks noRot="1" noChangeAspect="1" noMove="1" noResize="1" noEditPoints="1" noAdjustHandles="1" noChangeArrowheads="1" noChangeShapeType="1" noTextEdit="1"/>
              </p:cNvSpPr>
              <p:nvPr/>
            </p:nvSpPr>
            <p:spPr>
              <a:xfrm>
                <a:off x="539552" y="1052736"/>
                <a:ext cx="7776864" cy="4758547"/>
              </a:xfrm>
              <a:prstGeom prst="rect">
                <a:avLst/>
              </a:prstGeom>
              <a:blipFill rotWithShape="0">
                <a:blip r:embed="rId2"/>
                <a:stretch>
                  <a:fillRect l="-863" r="-706" b="-1410"/>
                </a:stretch>
              </a:blipFill>
            </p:spPr>
            <p:txBody>
              <a:bodyPr/>
              <a:lstStyle/>
              <a:p>
                <a:r>
                  <a:rPr lang="en-GB">
                    <a:noFill/>
                  </a:rPr>
                  <a:t> </a:t>
                </a:r>
              </a:p>
            </p:txBody>
          </p:sp>
        </mc:Fallback>
      </mc:AlternateContent>
      <p:sp>
        <p:nvSpPr>
          <p:cNvPr id="6" name="Rectangle 5"/>
          <p:cNvSpPr/>
          <p:nvPr/>
        </p:nvSpPr>
        <p:spPr>
          <a:xfrm>
            <a:off x="251520" y="1272287"/>
            <a:ext cx="164872" cy="184566"/>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GB"/>
          </a:p>
        </p:txBody>
      </p:sp>
      <p:sp>
        <p:nvSpPr>
          <p:cNvPr id="7" name="Rectangle 6"/>
          <p:cNvSpPr/>
          <p:nvPr/>
        </p:nvSpPr>
        <p:spPr>
          <a:xfrm>
            <a:off x="251520" y="2634129"/>
            <a:ext cx="164872" cy="184566"/>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GB"/>
          </a:p>
        </p:txBody>
      </p:sp>
      <p:sp>
        <p:nvSpPr>
          <p:cNvPr id="8" name="Rectangle 7"/>
          <p:cNvSpPr/>
          <p:nvPr/>
        </p:nvSpPr>
        <p:spPr>
          <a:xfrm>
            <a:off x="230664" y="4365104"/>
            <a:ext cx="164872" cy="184566"/>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GB"/>
          </a:p>
        </p:txBody>
      </p:sp>
      <p:sp>
        <p:nvSpPr>
          <p:cNvPr id="9" name="Rectangle 8"/>
          <p:cNvSpPr/>
          <p:nvPr/>
        </p:nvSpPr>
        <p:spPr>
          <a:xfrm>
            <a:off x="601104" y="1570553"/>
            <a:ext cx="2818767" cy="562303"/>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sp>
        <p:nvSpPr>
          <p:cNvPr id="10" name="Rectangle 9"/>
          <p:cNvSpPr/>
          <p:nvPr/>
        </p:nvSpPr>
        <p:spPr>
          <a:xfrm>
            <a:off x="601104" y="3501008"/>
            <a:ext cx="4474952" cy="576064"/>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sp>
        <p:nvSpPr>
          <p:cNvPr id="11" name="Rectangle 10"/>
          <p:cNvSpPr/>
          <p:nvPr/>
        </p:nvSpPr>
        <p:spPr>
          <a:xfrm>
            <a:off x="539552" y="5013175"/>
            <a:ext cx="7344816" cy="798107"/>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spTree>
    <p:extLst>
      <p:ext uri="{BB962C8B-B14F-4D97-AF65-F5344CB8AC3E}">
        <p14:creationId xmlns:p14="http://schemas.microsoft.com/office/powerpoint/2010/main" val="3802335049"/>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9"/>
                    </p:tgtEl>
                  </p:cond>
                </p:stCondLst>
                <p:endSync evt="end" delay="0">
                  <p:rtn val="all"/>
                </p:endSync>
                <p:childTnLst>
                  <p:par>
                    <p:cTn id="3" fill="hold">
                      <p:stCondLst>
                        <p:cond delay="0"/>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9"/>
                                        </p:tgtEl>
                                      </p:cBhvr>
                                    </p:animEffect>
                                    <p:set>
                                      <p:cBhvr>
                                        <p:cTn id="7" dur="1" fill="hold">
                                          <p:stCondLst>
                                            <p:cond delay="499"/>
                                          </p:stCondLst>
                                        </p:cTn>
                                        <p:tgtEl>
                                          <p:spTgt spid="9"/>
                                        </p:tgtEl>
                                        <p:attrNameLst>
                                          <p:attrName>style.visibility</p:attrName>
                                        </p:attrNameLst>
                                      </p:cBhvr>
                                      <p:to>
                                        <p:strVal val="hidden"/>
                                      </p:to>
                                    </p:set>
                                  </p:childTnLst>
                                </p:cTn>
                              </p:par>
                            </p:childTnLst>
                          </p:cTn>
                        </p:par>
                      </p:childTnLst>
                    </p:cTn>
                  </p:par>
                </p:childTnLst>
              </p:cTn>
              <p:nextCondLst>
                <p:cond evt="onClick" delay="0">
                  <p:tgtEl>
                    <p:spTgt spid="9"/>
                  </p:tgtEl>
                </p:cond>
              </p:nextCondLst>
            </p:seq>
            <p:seq concurrent="1" nextAc="seek">
              <p:cTn id="8" restart="whenNotActive" fill="hold" evtFilter="cancelBubble" nodeType="interactiveSeq">
                <p:stCondLst>
                  <p:cond evt="onClick" delay="0">
                    <p:tgtEl>
                      <p:spTgt spid="10"/>
                    </p:tgtEl>
                  </p:cond>
                </p:stCondLst>
                <p:endSync evt="end" delay="0">
                  <p:rtn val="all"/>
                </p:endSync>
                <p:childTnLst>
                  <p:par>
                    <p:cTn id="9" fill="hold">
                      <p:stCondLst>
                        <p:cond delay="0"/>
                      </p:stCondLst>
                      <p:childTnLst>
                        <p:par>
                          <p:cTn id="10" fill="hold">
                            <p:stCondLst>
                              <p:cond delay="0"/>
                            </p:stCondLst>
                            <p:childTnLst>
                              <p:par>
                                <p:cTn id="11" presetID="10" presetClass="exit" presetSubtype="0" fill="hold" grpId="0" nodeType="clickEffect">
                                  <p:stCondLst>
                                    <p:cond delay="0"/>
                                  </p:stCondLst>
                                  <p:childTnLst>
                                    <p:animEffect transition="out" filter="fade">
                                      <p:cBhvr>
                                        <p:cTn id="12" dur="500"/>
                                        <p:tgtEl>
                                          <p:spTgt spid="10"/>
                                        </p:tgtEl>
                                      </p:cBhvr>
                                    </p:animEffect>
                                    <p:set>
                                      <p:cBhvr>
                                        <p:cTn id="13" dur="1" fill="hold">
                                          <p:stCondLst>
                                            <p:cond delay="499"/>
                                          </p:stCondLst>
                                        </p:cTn>
                                        <p:tgtEl>
                                          <p:spTgt spid="10"/>
                                        </p:tgtEl>
                                        <p:attrNameLst>
                                          <p:attrName>style.visibility</p:attrName>
                                        </p:attrNameLst>
                                      </p:cBhvr>
                                      <p:to>
                                        <p:strVal val="hidden"/>
                                      </p:to>
                                    </p:set>
                                  </p:childTnLst>
                                </p:cTn>
                              </p:par>
                            </p:childTnLst>
                          </p:cTn>
                        </p:par>
                      </p:childTnLst>
                    </p:cTn>
                  </p:par>
                </p:childTnLst>
              </p:cTn>
              <p:nextCondLst>
                <p:cond evt="onClick" delay="0">
                  <p:tgtEl>
                    <p:spTgt spid="10"/>
                  </p:tgtEl>
                </p:cond>
              </p:nextCondLst>
            </p:seq>
            <p:seq concurrent="1" nextAc="seek">
              <p:cTn id="14" restart="whenNotActive" fill="hold" evtFilter="cancelBubble" nodeType="interactiveSeq">
                <p:stCondLst>
                  <p:cond evt="onClick" delay="0">
                    <p:tgtEl>
                      <p:spTgt spid="11"/>
                    </p:tgtEl>
                  </p:cond>
                </p:stCondLst>
                <p:endSync evt="end" delay="0">
                  <p:rtn val="all"/>
                </p:endSync>
                <p:childTnLst>
                  <p:par>
                    <p:cTn id="15" fill="hold">
                      <p:stCondLst>
                        <p:cond delay="0"/>
                      </p:stCondLst>
                      <p:childTnLst>
                        <p:par>
                          <p:cTn id="16" fill="hold">
                            <p:stCondLst>
                              <p:cond delay="0"/>
                            </p:stCondLst>
                            <p:childTnLst>
                              <p:par>
                                <p:cTn id="17" presetID="10" presetClass="exit" presetSubtype="0" fill="hold" grpId="0" nodeType="clickEffect">
                                  <p:stCondLst>
                                    <p:cond delay="0"/>
                                  </p:stCondLst>
                                  <p:childTnLst>
                                    <p:animEffect transition="out" filter="fade">
                                      <p:cBhvr>
                                        <p:cTn id="18" dur="500"/>
                                        <p:tgtEl>
                                          <p:spTgt spid="11"/>
                                        </p:tgtEl>
                                      </p:cBhvr>
                                    </p:animEffect>
                                    <p:set>
                                      <p:cBhvr>
                                        <p:cTn id="19" dur="1" fill="hold">
                                          <p:stCondLst>
                                            <p:cond delay="499"/>
                                          </p:stCondLst>
                                        </p:cTn>
                                        <p:tgtEl>
                                          <p:spTgt spid="11"/>
                                        </p:tgtEl>
                                        <p:attrNameLst>
                                          <p:attrName>style.visibility</p:attrName>
                                        </p:attrNameLst>
                                      </p:cBhvr>
                                      <p:to>
                                        <p:strVal val="hidden"/>
                                      </p:to>
                                    </p:set>
                                  </p:childTnLst>
                                </p:cTn>
                              </p:par>
                            </p:childTnLst>
                          </p:cTn>
                        </p:par>
                      </p:childTnLst>
                    </p:cTn>
                  </p:par>
                </p:childTnLst>
              </p:cTn>
              <p:nextCondLst>
                <p:cond evt="onClick" delay="0">
                  <p:tgtEl>
                    <p:spTgt spid="11"/>
                  </p:tgtEl>
                </p:cond>
              </p:nextCondLst>
            </p:seq>
          </p:childTnLst>
        </p:cTn>
      </p:par>
    </p:tnLst>
    <p:bldLst>
      <p:bldP spid="9" grpId="0" animBg="1"/>
      <p:bldP spid="10" grpId="0" animBg="1"/>
      <p:bldP spid="11"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0" y="0"/>
            <a:ext cx="9143074" cy="599127"/>
            <a:chOff x="0" y="13335"/>
            <a:chExt cx="9144218" cy="599127"/>
          </a:xfrm>
        </p:grpSpPr>
        <p:sp>
          <p:nvSpPr>
            <p:cNvPr id="3" name="TextBox 32"/>
            <p:cNvSpPr txBox="1"/>
            <p:nvPr/>
          </p:nvSpPr>
          <p:spPr>
            <a:xfrm>
              <a:off x="0" y="13335"/>
              <a:ext cx="9144000" cy="599127"/>
            </a:xfrm>
            <a:prstGeom prst="rect">
              <a:avLst/>
            </a:prstGeom>
            <a:ln>
              <a:noFill/>
            </a:ln>
          </p:spPr>
          <p:style>
            <a:lnRef idx="2">
              <a:schemeClr val="dk1">
                <a:shade val="50000"/>
              </a:schemeClr>
            </a:lnRef>
            <a:fillRef idx="1">
              <a:schemeClr val="dk1"/>
            </a:fillRef>
            <a:effectRef idx="0">
              <a:schemeClr val="dk1"/>
            </a:effectRef>
            <a:fontRef idx="minor">
              <a:schemeClr val="lt1"/>
            </a:fontRef>
          </p:style>
          <p:txBody>
            <a:bodyPr wrap="square" lIns="324000" rtlCol="0">
              <a:sp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r>
                <a:rPr lang="en-GB" sz="3200" dirty="0"/>
                <a:t>Exercise 4</a:t>
              </a:r>
            </a:p>
          </p:txBody>
        </p:sp>
        <p:cxnSp>
          <p:nvCxnSpPr>
            <p:cNvPr id="4" name="Straight Connector 3"/>
            <p:cNvCxnSpPr/>
            <p:nvPr/>
          </p:nvCxnSpPr>
          <p:spPr>
            <a:xfrm>
              <a:off x="218" y="601079"/>
              <a:ext cx="9144000" cy="0"/>
            </a:xfrm>
            <a:prstGeom prst="line">
              <a:avLst/>
            </a:prstGeom>
            <a:effectLst/>
          </p:spPr>
          <p:style>
            <a:lnRef idx="3">
              <a:schemeClr val="accent3"/>
            </a:lnRef>
            <a:fillRef idx="0">
              <a:schemeClr val="accent3"/>
            </a:fillRef>
            <a:effectRef idx="2">
              <a:schemeClr val="accent3"/>
            </a:effectRef>
            <a:fontRef idx="minor">
              <a:schemeClr val="tx1"/>
            </a:fontRef>
          </p:style>
        </p:cxnSp>
      </p:grpSp>
      <mc:AlternateContent xmlns:mc="http://schemas.openxmlformats.org/markup-compatibility/2006" xmlns:a14="http://schemas.microsoft.com/office/drawing/2010/main">
        <mc:Choice Requires="a14">
          <p:sp>
            <p:nvSpPr>
              <p:cNvPr id="5" name="TextBox 4"/>
              <p:cNvSpPr txBox="1"/>
              <p:nvPr/>
            </p:nvSpPr>
            <p:spPr>
              <a:xfrm>
                <a:off x="683568" y="599127"/>
                <a:ext cx="4104456" cy="6429389"/>
              </a:xfrm>
              <a:prstGeom prst="rect">
                <a:avLst/>
              </a:prstGeom>
              <a:noFill/>
            </p:spPr>
            <p:txBody>
              <a:bodyPr wrap="square" rtlCol="0">
                <a:spAutoFit/>
              </a:bodyPr>
              <a:lstStyle/>
              <a:p>
                <a:r>
                  <a:rPr lang="en-GB" sz="1400" dirty="0"/>
                  <a:t>If </a:t>
                </a:r>
                <a14:m>
                  <m:oMath xmlns:m="http://schemas.openxmlformats.org/officeDocument/2006/math">
                    <m:f>
                      <m:fPr>
                        <m:ctrlPr>
                          <a:rPr lang="en-GB" sz="1400" b="0" i="1" smtClean="0">
                            <a:latin typeface="Cambria Math" panose="02040503050406030204" pitchFamily="18" charset="0"/>
                          </a:rPr>
                        </m:ctrlPr>
                      </m:fPr>
                      <m:num>
                        <m:r>
                          <a:rPr lang="en-GB" sz="1400" b="0" i="1" smtClean="0">
                            <a:latin typeface="Cambria Math" panose="02040503050406030204" pitchFamily="18" charset="0"/>
                          </a:rPr>
                          <m:t>4</m:t>
                        </m:r>
                      </m:num>
                      <m:den>
                        <m:r>
                          <a:rPr lang="en-GB" sz="1400" b="0" i="1" smtClean="0">
                            <a:latin typeface="Cambria Math" panose="02040503050406030204" pitchFamily="18" charset="0"/>
                          </a:rPr>
                          <m:t>7</m:t>
                        </m:r>
                      </m:den>
                    </m:f>
                  </m:oMath>
                </a14:m>
                <a:r>
                  <a:rPr lang="en-GB" sz="1400" dirty="0"/>
                  <a:t> of a number is 20, what is the number? </a:t>
                </a:r>
                <a:r>
                  <a:rPr lang="en-GB" sz="1400" b="1" dirty="0"/>
                  <a:t>35</a:t>
                </a:r>
              </a:p>
              <a:p>
                <a:r>
                  <a:rPr lang="en-GB" sz="1400" dirty="0"/>
                  <a:t>If </a:t>
                </a:r>
                <a14:m>
                  <m:oMath xmlns:m="http://schemas.openxmlformats.org/officeDocument/2006/math">
                    <m:f>
                      <m:fPr>
                        <m:ctrlPr>
                          <a:rPr lang="en-GB" sz="1400" b="0" i="1" smtClean="0">
                            <a:latin typeface="Cambria Math" panose="02040503050406030204" pitchFamily="18" charset="0"/>
                          </a:rPr>
                        </m:ctrlPr>
                      </m:fPr>
                      <m:num>
                        <m:r>
                          <a:rPr lang="en-GB" sz="1400" b="0" i="1" smtClean="0">
                            <a:latin typeface="Cambria Math" panose="02040503050406030204" pitchFamily="18" charset="0"/>
                          </a:rPr>
                          <m:t>5</m:t>
                        </m:r>
                      </m:num>
                      <m:den>
                        <m:r>
                          <a:rPr lang="en-GB" sz="1400" b="0" i="1" smtClean="0">
                            <a:latin typeface="Cambria Math" panose="02040503050406030204" pitchFamily="18" charset="0"/>
                          </a:rPr>
                          <m:t>6</m:t>
                        </m:r>
                      </m:den>
                    </m:f>
                  </m:oMath>
                </a14:m>
                <a:r>
                  <a:rPr lang="en-GB" sz="1400" dirty="0"/>
                  <a:t> of a number is 30, what is </a:t>
                </a:r>
                <a14:m>
                  <m:oMath xmlns:m="http://schemas.openxmlformats.org/officeDocument/2006/math">
                    <m:f>
                      <m:fPr>
                        <m:ctrlPr>
                          <a:rPr lang="en-GB" sz="1400" b="0" i="1" smtClean="0">
                            <a:latin typeface="Cambria Math" panose="02040503050406030204" pitchFamily="18" charset="0"/>
                          </a:rPr>
                        </m:ctrlPr>
                      </m:fPr>
                      <m:num>
                        <m:r>
                          <a:rPr lang="en-GB" sz="1400" b="0" i="1" smtClean="0">
                            <a:latin typeface="Cambria Math" panose="02040503050406030204" pitchFamily="18" charset="0"/>
                          </a:rPr>
                          <m:t>2</m:t>
                        </m:r>
                      </m:num>
                      <m:den>
                        <m:r>
                          <a:rPr lang="en-GB" sz="1400" b="0" i="1" smtClean="0">
                            <a:latin typeface="Cambria Math" panose="02040503050406030204" pitchFamily="18" charset="0"/>
                          </a:rPr>
                          <m:t>3</m:t>
                        </m:r>
                      </m:den>
                    </m:f>
                  </m:oMath>
                </a14:m>
                <a:r>
                  <a:rPr lang="en-GB" sz="1400" dirty="0"/>
                  <a:t> of it? </a:t>
                </a:r>
                <a:r>
                  <a:rPr lang="en-GB" sz="1400" b="1" dirty="0"/>
                  <a:t>24</a:t>
                </a:r>
              </a:p>
              <a:p>
                <a:endParaRPr lang="en-GB" sz="1100" dirty="0"/>
              </a:p>
              <a:p>
                <a:r>
                  <a:rPr lang="en-GB" sz="1400" dirty="0"/>
                  <a:t>[IMC 2015 Q3] What is a half of a third, plus a third of a quarter, plus a quarter of a fifth?	</a:t>
                </a:r>
                <a:r>
                  <a:rPr lang="en-GB" sz="1400" b="1" dirty="0"/>
                  <a:t>Solution: </a:t>
                </a:r>
                <a14:m>
                  <m:oMath xmlns:m="http://schemas.openxmlformats.org/officeDocument/2006/math">
                    <m:f>
                      <m:fPr>
                        <m:ctrlPr>
                          <a:rPr lang="en-GB" sz="1400" b="1" i="1" smtClean="0">
                            <a:latin typeface="Cambria Math" panose="02040503050406030204" pitchFamily="18" charset="0"/>
                          </a:rPr>
                        </m:ctrlPr>
                      </m:fPr>
                      <m:num>
                        <m:r>
                          <a:rPr lang="en-GB" sz="1400" b="1" i="1" smtClean="0">
                            <a:latin typeface="Cambria Math" panose="02040503050406030204" pitchFamily="18" charset="0"/>
                          </a:rPr>
                          <m:t>𝟑</m:t>
                        </m:r>
                      </m:num>
                      <m:den>
                        <m:r>
                          <a:rPr lang="en-GB" sz="1400" b="1" i="1" smtClean="0">
                            <a:latin typeface="Cambria Math" panose="02040503050406030204" pitchFamily="18" charset="0"/>
                          </a:rPr>
                          <m:t>𝟏𝟎</m:t>
                        </m:r>
                      </m:den>
                    </m:f>
                  </m:oMath>
                </a14:m>
                <a:endParaRPr lang="en-GB" sz="1400" b="1" dirty="0"/>
              </a:p>
              <a:p>
                <a:endParaRPr lang="en-GB" sz="1050" dirty="0"/>
              </a:p>
              <a:p>
                <a:r>
                  <a:rPr lang="en-GB" sz="1400" dirty="0"/>
                  <a:t>[JMC 2013 Q13] When painting the lounge, I used half of a 3 litre can to complete the first coat of paint. I then used two thirds of what was left to complete the second coat. How much paint was left after both coats were complete?       </a:t>
                </a:r>
                <a:r>
                  <a:rPr lang="en-GB" sz="1400" b="1" dirty="0"/>
                  <a:t>Solution: 500ml</a:t>
                </a:r>
              </a:p>
              <a:p>
                <a:endParaRPr lang="en-GB" sz="1050" dirty="0"/>
              </a:p>
              <a:p>
                <a:r>
                  <a:rPr lang="en-GB" sz="1400" dirty="0"/>
                  <a:t>[IMC 2007 Q4] Between them, Ginger and Victoria eat two thirds of a cake. If Ginger eats one quarter of the cake, what fraction of the cake does Victoria eat?			   </a:t>
                </a:r>
                <a:r>
                  <a:rPr lang="en-GB" sz="1400" b="1" dirty="0"/>
                  <a:t>Solution: </a:t>
                </a:r>
                <a14:m>
                  <m:oMath xmlns:m="http://schemas.openxmlformats.org/officeDocument/2006/math">
                    <m:f>
                      <m:fPr>
                        <m:ctrlPr>
                          <a:rPr lang="en-GB" sz="1400" b="1" i="1" smtClean="0">
                            <a:latin typeface="Cambria Math" panose="02040503050406030204" pitchFamily="18" charset="0"/>
                          </a:rPr>
                        </m:ctrlPr>
                      </m:fPr>
                      <m:num>
                        <m:r>
                          <a:rPr lang="en-GB" sz="1400" b="1" i="1" smtClean="0">
                            <a:latin typeface="Cambria Math" panose="02040503050406030204" pitchFamily="18" charset="0"/>
                          </a:rPr>
                          <m:t>𝟓</m:t>
                        </m:r>
                      </m:num>
                      <m:den>
                        <m:r>
                          <a:rPr lang="en-GB" sz="1400" b="1" i="1" smtClean="0">
                            <a:latin typeface="Cambria Math" panose="02040503050406030204" pitchFamily="18" charset="0"/>
                          </a:rPr>
                          <m:t>𝟏𝟐</m:t>
                        </m:r>
                      </m:den>
                    </m:f>
                  </m:oMath>
                </a14:m>
                <a:endParaRPr lang="en-GB" sz="1400" b="1" dirty="0"/>
              </a:p>
              <a:p>
                <a:endParaRPr lang="en-GB" sz="1200" dirty="0"/>
              </a:p>
              <a:p>
                <a:r>
                  <a:rPr lang="en-GB" sz="1400" dirty="0"/>
                  <a:t>[IMC 1997 Q15] On the first day after the flood, half of Noah’s animals escaped. On the second day one third of the remainder wandered off. On the third day one quarter of the rest hopped it. What fraction of Noah’s original menagerie was then left? </a:t>
                </a:r>
                <a:r>
                  <a:rPr lang="en-GB" sz="1400" b="1" dirty="0"/>
                  <a:t>       </a:t>
                </a:r>
                <a14:m>
                  <m:oMath xmlns:m="http://schemas.openxmlformats.org/officeDocument/2006/math">
                    <m:f>
                      <m:fPr>
                        <m:ctrlPr>
                          <a:rPr lang="en-GB" sz="1400" b="1" i="1" smtClean="0">
                            <a:latin typeface="Cambria Math" panose="02040503050406030204" pitchFamily="18" charset="0"/>
                          </a:rPr>
                        </m:ctrlPr>
                      </m:fPr>
                      <m:num>
                        <m:r>
                          <a:rPr lang="en-GB" sz="1400" b="1" i="1" smtClean="0">
                            <a:latin typeface="Cambria Math" panose="02040503050406030204" pitchFamily="18" charset="0"/>
                          </a:rPr>
                          <m:t>𝟏</m:t>
                        </m:r>
                      </m:num>
                      <m:den>
                        <m:r>
                          <a:rPr lang="en-GB" sz="1400" b="1" i="1" smtClean="0">
                            <a:latin typeface="Cambria Math" panose="02040503050406030204" pitchFamily="18" charset="0"/>
                          </a:rPr>
                          <m:t>𝟒</m:t>
                        </m:r>
                      </m:den>
                    </m:f>
                  </m:oMath>
                </a14:m>
                <a:endParaRPr lang="en-GB" sz="1400" b="1" dirty="0"/>
              </a:p>
              <a:p>
                <a:endParaRPr lang="en-GB" sz="1400" b="1" dirty="0"/>
              </a:p>
              <a:p>
                <a:r>
                  <a:rPr lang="en-GB" sz="1400" dirty="0"/>
                  <a:t>[JMO 1997 A6] One half of the class got As. One third of the rest got </a:t>
                </a:r>
                <a:r>
                  <a:rPr lang="en-GB" sz="1400" dirty="0" err="1"/>
                  <a:t>Bs</a:t>
                </a:r>
                <a:r>
                  <a:rPr lang="en-GB" sz="1400" dirty="0"/>
                  <a:t>. One quarter of the remainder got Cs. One fifth of the others got Ds. What fraction of the class got </a:t>
                </a:r>
                <a:r>
                  <a:rPr lang="en-GB" sz="1400" dirty="0" err="1"/>
                  <a:t>Es</a:t>
                </a:r>
                <a:r>
                  <a:rPr lang="en-GB" sz="1400" dirty="0"/>
                  <a:t> or worse?		</a:t>
                </a:r>
                <a:r>
                  <a:rPr lang="en-GB" sz="1400" b="1" dirty="0"/>
                  <a:t>Solution: </a:t>
                </a:r>
                <a14:m>
                  <m:oMath xmlns:m="http://schemas.openxmlformats.org/officeDocument/2006/math">
                    <m:f>
                      <m:fPr>
                        <m:ctrlPr>
                          <a:rPr lang="en-GB" sz="1400" b="1" i="1">
                            <a:latin typeface="Cambria Math" panose="02040503050406030204" pitchFamily="18" charset="0"/>
                          </a:rPr>
                        </m:ctrlPr>
                      </m:fPr>
                      <m:num>
                        <m:r>
                          <a:rPr lang="en-GB" sz="1400" b="1" i="1">
                            <a:latin typeface="Cambria Math" panose="02040503050406030204" pitchFamily="18" charset="0"/>
                          </a:rPr>
                          <m:t>𝟏</m:t>
                        </m:r>
                      </m:num>
                      <m:den>
                        <m:r>
                          <a:rPr lang="en-GB" sz="1400" b="1" i="1">
                            <a:latin typeface="Cambria Math" panose="02040503050406030204" pitchFamily="18" charset="0"/>
                          </a:rPr>
                          <m:t>𝟏𝟎</m:t>
                        </m:r>
                      </m:den>
                    </m:f>
                  </m:oMath>
                </a14:m>
                <a:endParaRPr lang="en-GB" sz="1400" b="1" dirty="0"/>
              </a:p>
            </p:txBody>
          </p:sp>
        </mc:Choice>
        <mc:Fallback xmlns="">
          <p:sp>
            <p:nvSpPr>
              <p:cNvPr id="5" name="TextBox 4"/>
              <p:cNvSpPr txBox="1">
                <a:spLocks noRot="1" noChangeAspect="1" noMove="1" noResize="1" noEditPoints="1" noAdjustHandles="1" noChangeArrowheads="1" noChangeShapeType="1" noTextEdit="1"/>
              </p:cNvSpPr>
              <p:nvPr/>
            </p:nvSpPr>
            <p:spPr>
              <a:xfrm>
                <a:off x="683568" y="599127"/>
                <a:ext cx="4104456" cy="6429389"/>
              </a:xfrm>
              <a:prstGeom prst="rect">
                <a:avLst/>
              </a:prstGeom>
              <a:blipFill rotWithShape="0">
                <a:blip r:embed="rId2"/>
                <a:stretch>
                  <a:fillRect l="-446" r="-1337"/>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6" name="TextBox 5"/>
              <p:cNvSpPr txBox="1"/>
              <p:nvPr/>
            </p:nvSpPr>
            <p:spPr>
              <a:xfrm>
                <a:off x="4932040" y="692696"/>
                <a:ext cx="4282824" cy="5789598"/>
              </a:xfrm>
              <a:prstGeom prst="rect">
                <a:avLst/>
              </a:prstGeom>
              <a:noFill/>
            </p:spPr>
            <p:txBody>
              <a:bodyPr wrap="square" rtlCol="0">
                <a:spAutoFit/>
              </a:bodyPr>
              <a:lstStyle/>
              <a:p>
                <a:r>
                  <a:rPr lang="en-GB" sz="1400" dirty="0"/>
                  <a:t>[JMO 2007 A4] The hobbits Frodo, Sam, Pippin and Merry have breakfast at different times. Each one takes a quarter of the porridge in the pan, thinking that the other three have not yet eaten. What fraction of the porridge is left after all four hobbits had their breakfast?  			</a:t>
                </a:r>
                <a:r>
                  <a:rPr lang="en-GB" sz="1400" b="1" dirty="0"/>
                  <a:t>Solution: </a:t>
                </a:r>
                <a14:m>
                  <m:oMath xmlns:m="http://schemas.openxmlformats.org/officeDocument/2006/math">
                    <m:f>
                      <m:fPr>
                        <m:ctrlPr>
                          <a:rPr lang="en-GB" sz="1400" b="1" i="1">
                            <a:latin typeface="Cambria Math" panose="02040503050406030204" pitchFamily="18" charset="0"/>
                          </a:rPr>
                        </m:ctrlPr>
                      </m:fPr>
                      <m:num>
                        <m:r>
                          <a:rPr lang="en-GB" sz="1400" b="1" i="1">
                            <a:latin typeface="Cambria Math" panose="02040503050406030204" pitchFamily="18" charset="0"/>
                          </a:rPr>
                          <m:t>𝟖𝟏</m:t>
                        </m:r>
                      </m:num>
                      <m:den>
                        <m:r>
                          <a:rPr lang="en-GB" sz="1400" b="1" i="1">
                            <a:latin typeface="Cambria Math" panose="02040503050406030204" pitchFamily="18" charset="0"/>
                          </a:rPr>
                          <m:t>𝟐𝟓𝟔</m:t>
                        </m:r>
                      </m:den>
                    </m:f>
                  </m:oMath>
                </a14:m>
                <a:endParaRPr lang="en-GB" sz="1400" dirty="0"/>
              </a:p>
              <a:p>
                <a:endParaRPr lang="en-GB" sz="1400" dirty="0"/>
              </a:p>
              <a:p>
                <a:r>
                  <a:rPr lang="en-GB" sz="1400" dirty="0"/>
                  <a:t>[TMC Regional 2013 Q10] Dean spent one fifth of the amount of money in his wallet and then one fifth of what remained. He spent a total of £72. Find the amount of money in his wallet to start with.   </a:t>
                </a:r>
                <a:r>
                  <a:rPr lang="en-GB" sz="1400" b="1" dirty="0"/>
                  <a:t>£200</a:t>
                </a:r>
                <a:endParaRPr lang="en-GB" sz="1400" dirty="0"/>
              </a:p>
              <a:p>
                <a:endParaRPr lang="en-GB" sz="1400" dirty="0"/>
              </a:p>
              <a:p>
                <a:r>
                  <a:rPr lang="en-GB" sz="1400" dirty="0"/>
                  <a:t>[TMC Regional 2009 Q10] Three squirrels, Steve, Keith and Benjamin, have spent all day collecting nuts. At the end of the day they are very tired and go to bed. During the night, Steve wakes up and eats a nut. He then decides to take half of the remaining pile and hides it before going back to sleep. Keith then wakes up. He too is hungry, so eats a nut. He also takes half of the remaining pile and hides it before going back to sleep. Finally, Benjamin wakes up, eats a nut and hides half of the remaining pile. In the morning, all of the squirrels share the remaining nuts equally between them and each goes off with four more nuts. Each squirrel then eats all the nuts he now has. How many nuts has Steve eaten in total?		</a:t>
                </a:r>
                <a:r>
                  <a:rPr lang="en-GB" sz="1400" b="1" dirty="0"/>
                  <a:t>Solution: 56</a:t>
                </a:r>
              </a:p>
            </p:txBody>
          </p:sp>
        </mc:Choice>
        <mc:Fallback xmlns="">
          <p:sp>
            <p:nvSpPr>
              <p:cNvPr id="6" name="TextBox 5"/>
              <p:cNvSpPr txBox="1">
                <a:spLocks noRot="1" noChangeAspect="1" noMove="1" noResize="1" noEditPoints="1" noAdjustHandles="1" noChangeArrowheads="1" noChangeShapeType="1" noTextEdit="1"/>
              </p:cNvSpPr>
              <p:nvPr/>
            </p:nvSpPr>
            <p:spPr>
              <a:xfrm>
                <a:off x="4932040" y="692696"/>
                <a:ext cx="4282824" cy="5789598"/>
              </a:xfrm>
              <a:prstGeom prst="rect">
                <a:avLst/>
              </a:prstGeom>
              <a:blipFill rotWithShape="0">
                <a:blip r:embed="rId3"/>
                <a:stretch>
                  <a:fillRect l="-427" t="-211" r="-1422" b="-211"/>
                </a:stretch>
              </a:blipFill>
            </p:spPr>
            <p:txBody>
              <a:bodyPr/>
              <a:lstStyle/>
              <a:p>
                <a:r>
                  <a:rPr lang="en-GB">
                    <a:noFill/>
                  </a:rPr>
                  <a:t> </a:t>
                </a:r>
              </a:p>
            </p:txBody>
          </p:sp>
        </mc:Fallback>
      </mc:AlternateContent>
      <p:sp>
        <p:nvSpPr>
          <p:cNvPr id="7" name="Rectangle 6"/>
          <p:cNvSpPr/>
          <p:nvPr/>
        </p:nvSpPr>
        <p:spPr>
          <a:xfrm>
            <a:off x="72335" y="705883"/>
            <a:ext cx="267634" cy="287034"/>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GB" dirty="0"/>
              <a:t>1</a:t>
            </a:r>
          </a:p>
        </p:txBody>
      </p:sp>
      <p:sp>
        <p:nvSpPr>
          <p:cNvPr id="8" name="Rectangle 7"/>
          <p:cNvSpPr/>
          <p:nvPr/>
        </p:nvSpPr>
        <p:spPr>
          <a:xfrm>
            <a:off x="321717" y="692696"/>
            <a:ext cx="267634" cy="287034"/>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GB" dirty="0"/>
              <a:t>a</a:t>
            </a:r>
          </a:p>
        </p:txBody>
      </p:sp>
      <p:sp>
        <p:nvSpPr>
          <p:cNvPr id="9" name="Rectangle 8"/>
          <p:cNvSpPr/>
          <p:nvPr/>
        </p:nvSpPr>
        <p:spPr>
          <a:xfrm>
            <a:off x="321717" y="978773"/>
            <a:ext cx="267634" cy="287034"/>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GB" dirty="0"/>
              <a:t>b</a:t>
            </a:r>
          </a:p>
        </p:txBody>
      </p:sp>
      <p:sp>
        <p:nvSpPr>
          <p:cNvPr id="10" name="Rectangle 9"/>
          <p:cNvSpPr/>
          <p:nvPr/>
        </p:nvSpPr>
        <p:spPr>
          <a:xfrm>
            <a:off x="321717" y="1408367"/>
            <a:ext cx="267634" cy="287034"/>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GB" dirty="0"/>
              <a:t>2</a:t>
            </a:r>
          </a:p>
        </p:txBody>
      </p:sp>
      <p:sp>
        <p:nvSpPr>
          <p:cNvPr id="11" name="Rectangle 10"/>
          <p:cNvSpPr/>
          <p:nvPr/>
        </p:nvSpPr>
        <p:spPr>
          <a:xfrm>
            <a:off x="321717" y="2132856"/>
            <a:ext cx="267634" cy="287034"/>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GB" dirty="0"/>
              <a:t>3</a:t>
            </a:r>
          </a:p>
        </p:txBody>
      </p:sp>
      <p:sp>
        <p:nvSpPr>
          <p:cNvPr id="12" name="Rectangle 11"/>
          <p:cNvSpPr/>
          <p:nvPr/>
        </p:nvSpPr>
        <p:spPr>
          <a:xfrm>
            <a:off x="339969" y="3383270"/>
            <a:ext cx="267634" cy="287034"/>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GB" dirty="0"/>
              <a:t>4</a:t>
            </a:r>
          </a:p>
        </p:txBody>
      </p:sp>
      <p:sp>
        <p:nvSpPr>
          <p:cNvPr id="13" name="Rectangle 12"/>
          <p:cNvSpPr/>
          <p:nvPr/>
        </p:nvSpPr>
        <p:spPr>
          <a:xfrm>
            <a:off x="339969" y="4490167"/>
            <a:ext cx="267634" cy="287034"/>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GB" dirty="0"/>
              <a:t>5</a:t>
            </a:r>
          </a:p>
        </p:txBody>
      </p:sp>
      <p:sp>
        <p:nvSpPr>
          <p:cNvPr id="14" name="Rectangle 13"/>
          <p:cNvSpPr/>
          <p:nvPr/>
        </p:nvSpPr>
        <p:spPr>
          <a:xfrm>
            <a:off x="321717" y="5860110"/>
            <a:ext cx="267634" cy="287034"/>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GB" dirty="0"/>
              <a:t>6</a:t>
            </a:r>
          </a:p>
        </p:txBody>
      </p:sp>
      <p:sp>
        <p:nvSpPr>
          <p:cNvPr id="15" name="Rectangle 14"/>
          <p:cNvSpPr/>
          <p:nvPr/>
        </p:nvSpPr>
        <p:spPr>
          <a:xfrm>
            <a:off x="4711357" y="770634"/>
            <a:ext cx="267634" cy="287034"/>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GB" dirty="0"/>
              <a:t>7</a:t>
            </a:r>
          </a:p>
        </p:txBody>
      </p:sp>
      <p:sp>
        <p:nvSpPr>
          <p:cNvPr id="16" name="Rectangle 15"/>
          <p:cNvSpPr/>
          <p:nvPr/>
        </p:nvSpPr>
        <p:spPr>
          <a:xfrm>
            <a:off x="4726214" y="2385255"/>
            <a:ext cx="267634" cy="287034"/>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GB" dirty="0"/>
              <a:t>8</a:t>
            </a:r>
          </a:p>
        </p:txBody>
      </p:sp>
      <p:sp>
        <p:nvSpPr>
          <p:cNvPr id="17" name="Rectangle 16"/>
          <p:cNvSpPr/>
          <p:nvPr/>
        </p:nvSpPr>
        <p:spPr>
          <a:xfrm>
            <a:off x="4730020" y="3438991"/>
            <a:ext cx="267634" cy="287034"/>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GB" dirty="0"/>
              <a:t>9</a:t>
            </a:r>
          </a:p>
        </p:txBody>
      </p:sp>
      <p:sp>
        <p:nvSpPr>
          <p:cNvPr id="18" name="Rectangle 17"/>
          <p:cNvSpPr/>
          <p:nvPr/>
        </p:nvSpPr>
        <p:spPr>
          <a:xfrm>
            <a:off x="3900488" y="684729"/>
            <a:ext cx="657620" cy="248722"/>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sp>
        <p:nvSpPr>
          <p:cNvPr id="19" name="Rectangle 18"/>
          <p:cNvSpPr/>
          <p:nvPr/>
        </p:nvSpPr>
        <p:spPr>
          <a:xfrm>
            <a:off x="3419872" y="978773"/>
            <a:ext cx="709216" cy="288052"/>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sp>
        <p:nvSpPr>
          <p:cNvPr id="20" name="Rectangle 19"/>
          <p:cNvSpPr/>
          <p:nvPr/>
        </p:nvSpPr>
        <p:spPr>
          <a:xfrm>
            <a:off x="3419871" y="1646471"/>
            <a:ext cx="1028303" cy="382354"/>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sp>
        <p:nvSpPr>
          <p:cNvPr id="21" name="Rectangle 20"/>
          <p:cNvSpPr/>
          <p:nvPr/>
        </p:nvSpPr>
        <p:spPr>
          <a:xfrm>
            <a:off x="2555776" y="2933914"/>
            <a:ext cx="1344712" cy="351070"/>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sp>
        <p:nvSpPr>
          <p:cNvPr id="22" name="Rectangle 21"/>
          <p:cNvSpPr/>
          <p:nvPr/>
        </p:nvSpPr>
        <p:spPr>
          <a:xfrm>
            <a:off x="2615230" y="3975919"/>
            <a:ext cx="1337645" cy="424632"/>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sp>
        <p:nvSpPr>
          <p:cNvPr id="23" name="Rectangle 22"/>
          <p:cNvSpPr/>
          <p:nvPr/>
        </p:nvSpPr>
        <p:spPr>
          <a:xfrm>
            <a:off x="3779912" y="5289901"/>
            <a:ext cx="841785" cy="424632"/>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sp>
        <p:nvSpPr>
          <p:cNvPr id="24" name="Rectangle 23"/>
          <p:cNvSpPr/>
          <p:nvPr/>
        </p:nvSpPr>
        <p:spPr>
          <a:xfrm>
            <a:off x="3419871" y="6461760"/>
            <a:ext cx="1182609" cy="396240"/>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sp>
        <p:nvSpPr>
          <p:cNvPr id="25" name="Rectangle 24"/>
          <p:cNvSpPr/>
          <p:nvPr/>
        </p:nvSpPr>
        <p:spPr>
          <a:xfrm>
            <a:off x="7668344" y="1821180"/>
            <a:ext cx="1216576" cy="381000"/>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sp>
        <p:nvSpPr>
          <p:cNvPr id="26" name="Rectangle 25"/>
          <p:cNvSpPr/>
          <p:nvPr/>
        </p:nvSpPr>
        <p:spPr>
          <a:xfrm>
            <a:off x="8214360" y="2949664"/>
            <a:ext cx="830580" cy="380276"/>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sp>
        <p:nvSpPr>
          <p:cNvPr id="27" name="Rectangle 26"/>
          <p:cNvSpPr/>
          <p:nvPr/>
        </p:nvSpPr>
        <p:spPr>
          <a:xfrm>
            <a:off x="7683200" y="6173490"/>
            <a:ext cx="1125520" cy="433049"/>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spTree>
    <p:extLst>
      <p:ext uri="{BB962C8B-B14F-4D97-AF65-F5344CB8AC3E}">
        <p14:creationId xmlns:p14="http://schemas.microsoft.com/office/powerpoint/2010/main" val="153444482"/>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18"/>
                    </p:tgtEl>
                  </p:cond>
                </p:stCondLst>
                <p:endSync evt="end" delay="0">
                  <p:rtn val="all"/>
                </p:endSync>
                <p:childTnLst>
                  <p:par>
                    <p:cTn id="3" fill="hold">
                      <p:stCondLst>
                        <p:cond delay="0"/>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18"/>
                                        </p:tgtEl>
                                      </p:cBhvr>
                                    </p:animEffect>
                                    <p:set>
                                      <p:cBhvr>
                                        <p:cTn id="7" dur="1" fill="hold">
                                          <p:stCondLst>
                                            <p:cond delay="499"/>
                                          </p:stCondLst>
                                        </p:cTn>
                                        <p:tgtEl>
                                          <p:spTgt spid="18"/>
                                        </p:tgtEl>
                                        <p:attrNameLst>
                                          <p:attrName>style.visibility</p:attrName>
                                        </p:attrNameLst>
                                      </p:cBhvr>
                                      <p:to>
                                        <p:strVal val="hidden"/>
                                      </p:to>
                                    </p:set>
                                  </p:childTnLst>
                                </p:cTn>
                              </p:par>
                            </p:childTnLst>
                          </p:cTn>
                        </p:par>
                      </p:childTnLst>
                    </p:cTn>
                  </p:par>
                </p:childTnLst>
              </p:cTn>
              <p:nextCondLst>
                <p:cond evt="onClick" delay="0">
                  <p:tgtEl>
                    <p:spTgt spid="18"/>
                  </p:tgtEl>
                </p:cond>
              </p:nextCondLst>
            </p:seq>
            <p:seq concurrent="1" nextAc="seek">
              <p:cTn id="8" restart="whenNotActive" fill="hold" evtFilter="cancelBubble" nodeType="interactiveSeq">
                <p:stCondLst>
                  <p:cond evt="onClick" delay="0">
                    <p:tgtEl>
                      <p:spTgt spid="19"/>
                    </p:tgtEl>
                  </p:cond>
                </p:stCondLst>
                <p:endSync evt="end" delay="0">
                  <p:rtn val="all"/>
                </p:endSync>
                <p:childTnLst>
                  <p:par>
                    <p:cTn id="9" fill="hold">
                      <p:stCondLst>
                        <p:cond delay="0"/>
                      </p:stCondLst>
                      <p:childTnLst>
                        <p:par>
                          <p:cTn id="10" fill="hold">
                            <p:stCondLst>
                              <p:cond delay="0"/>
                            </p:stCondLst>
                            <p:childTnLst>
                              <p:par>
                                <p:cTn id="11" presetID="10" presetClass="exit" presetSubtype="0" fill="hold" grpId="0" nodeType="clickEffect">
                                  <p:stCondLst>
                                    <p:cond delay="0"/>
                                  </p:stCondLst>
                                  <p:childTnLst>
                                    <p:animEffect transition="out" filter="fade">
                                      <p:cBhvr>
                                        <p:cTn id="12" dur="500"/>
                                        <p:tgtEl>
                                          <p:spTgt spid="19"/>
                                        </p:tgtEl>
                                      </p:cBhvr>
                                    </p:animEffect>
                                    <p:set>
                                      <p:cBhvr>
                                        <p:cTn id="13" dur="1" fill="hold">
                                          <p:stCondLst>
                                            <p:cond delay="499"/>
                                          </p:stCondLst>
                                        </p:cTn>
                                        <p:tgtEl>
                                          <p:spTgt spid="19"/>
                                        </p:tgtEl>
                                        <p:attrNameLst>
                                          <p:attrName>style.visibility</p:attrName>
                                        </p:attrNameLst>
                                      </p:cBhvr>
                                      <p:to>
                                        <p:strVal val="hidden"/>
                                      </p:to>
                                    </p:set>
                                  </p:childTnLst>
                                </p:cTn>
                              </p:par>
                            </p:childTnLst>
                          </p:cTn>
                        </p:par>
                      </p:childTnLst>
                    </p:cTn>
                  </p:par>
                </p:childTnLst>
              </p:cTn>
              <p:nextCondLst>
                <p:cond evt="onClick" delay="0">
                  <p:tgtEl>
                    <p:spTgt spid="19"/>
                  </p:tgtEl>
                </p:cond>
              </p:nextCondLst>
            </p:seq>
            <p:seq concurrent="1" nextAc="seek">
              <p:cTn id="14" restart="whenNotActive" fill="hold" evtFilter="cancelBubble" nodeType="interactiveSeq">
                <p:stCondLst>
                  <p:cond evt="onClick" delay="0">
                    <p:tgtEl>
                      <p:spTgt spid="20"/>
                    </p:tgtEl>
                  </p:cond>
                </p:stCondLst>
                <p:endSync evt="end" delay="0">
                  <p:rtn val="all"/>
                </p:endSync>
                <p:childTnLst>
                  <p:par>
                    <p:cTn id="15" fill="hold">
                      <p:stCondLst>
                        <p:cond delay="0"/>
                      </p:stCondLst>
                      <p:childTnLst>
                        <p:par>
                          <p:cTn id="16" fill="hold">
                            <p:stCondLst>
                              <p:cond delay="0"/>
                            </p:stCondLst>
                            <p:childTnLst>
                              <p:par>
                                <p:cTn id="17" presetID="10" presetClass="exit" presetSubtype="0" fill="hold" grpId="0" nodeType="clickEffect">
                                  <p:stCondLst>
                                    <p:cond delay="0"/>
                                  </p:stCondLst>
                                  <p:childTnLst>
                                    <p:animEffect transition="out" filter="fade">
                                      <p:cBhvr>
                                        <p:cTn id="18" dur="500"/>
                                        <p:tgtEl>
                                          <p:spTgt spid="20"/>
                                        </p:tgtEl>
                                      </p:cBhvr>
                                    </p:animEffect>
                                    <p:set>
                                      <p:cBhvr>
                                        <p:cTn id="19" dur="1" fill="hold">
                                          <p:stCondLst>
                                            <p:cond delay="499"/>
                                          </p:stCondLst>
                                        </p:cTn>
                                        <p:tgtEl>
                                          <p:spTgt spid="20"/>
                                        </p:tgtEl>
                                        <p:attrNameLst>
                                          <p:attrName>style.visibility</p:attrName>
                                        </p:attrNameLst>
                                      </p:cBhvr>
                                      <p:to>
                                        <p:strVal val="hidden"/>
                                      </p:to>
                                    </p:set>
                                  </p:childTnLst>
                                </p:cTn>
                              </p:par>
                            </p:childTnLst>
                          </p:cTn>
                        </p:par>
                      </p:childTnLst>
                    </p:cTn>
                  </p:par>
                </p:childTnLst>
              </p:cTn>
              <p:nextCondLst>
                <p:cond evt="onClick" delay="0">
                  <p:tgtEl>
                    <p:spTgt spid="20"/>
                  </p:tgtEl>
                </p:cond>
              </p:nextCondLst>
            </p:seq>
            <p:seq concurrent="1" nextAc="seek">
              <p:cTn id="20" restart="whenNotActive" fill="hold" evtFilter="cancelBubble" nodeType="interactiveSeq">
                <p:stCondLst>
                  <p:cond evt="onClick" delay="0">
                    <p:tgtEl>
                      <p:spTgt spid="21"/>
                    </p:tgtEl>
                  </p:cond>
                </p:stCondLst>
                <p:endSync evt="end" delay="0">
                  <p:rtn val="all"/>
                </p:endSync>
                <p:childTnLst>
                  <p:par>
                    <p:cTn id="21" fill="hold">
                      <p:stCondLst>
                        <p:cond delay="0"/>
                      </p:stCondLst>
                      <p:childTnLst>
                        <p:par>
                          <p:cTn id="22" fill="hold">
                            <p:stCondLst>
                              <p:cond delay="0"/>
                            </p:stCondLst>
                            <p:childTnLst>
                              <p:par>
                                <p:cTn id="23" presetID="10" presetClass="exit" presetSubtype="0" fill="hold" grpId="0" nodeType="clickEffect">
                                  <p:stCondLst>
                                    <p:cond delay="0"/>
                                  </p:stCondLst>
                                  <p:childTnLst>
                                    <p:animEffect transition="out" filter="fade">
                                      <p:cBhvr>
                                        <p:cTn id="24" dur="500"/>
                                        <p:tgtEl>
                                          <p:spTgt spid="21"/>
                                        </p:tgtEl>
                                      </p:cBhvr>
                                    </p:animEffect>
                                    <p:set>
                                      <p:cBhvr>
                                        <p:cTn id="25" dur="1" fill="hold">
                                          <p:stCondLst>
                                            <p:cond delay="499"/>
                                          </p:stCondLst>
                                        </p:cTn>
                                        <p:tgtEl>
                                          <p:spTgt spid="21"/>
                                        </p:tgtEl>
                                        <p:attrNameLst>
                                          <p:attrName>style.visibility</p:attrName>
                                        </p:attrNameLst>
                                      </p:cBhvr>
                                      <p:to>
                                        <p:strVal val="hidden"/>
                                      </p:to>
                                    </p:set>
                                  </p:childTnLst>
                                </p:cTn>
                              </p:par>
                            </p:childTnLst>
                          </p:cTn>
                        </p:par>
                      </p:childTnLst>
                    </p:cTn>
                  </p:par>
                </p:childTnLst>
              </p:cTn>
              <p:nextCondLst>
                <p:cond evt="onClick" delay="0">
                  <p:tgtEl>
                    <p:spTgt spid="21"/>
                  </p:tgtEl>
                </p:cond>
              </p:nextCondLst>
            </p:seq>
            <p:seq concurrent="1" nextAc="seek">
              <p:cTn id="26" restart="whenNotActive" fill="hold" evtFilter="cancelBubble" nodeType="interactiveSeq">
                <p:stCondLst>
                  <p:cond evt="onClick" delay="0">
                    <p:tgtEl>
                      <p:spTgt spid="22"/>
                    </p:tgtEl>
                  </p:cond>
                </p:stCondLst>
                <p:endSync evt="end" delay="0">
                  <p:rtn val="all"/>
                </p:endSync>
                <p:childTnLst>
                  <p:par>
                    <p:cTn id="27" fill="hold">
                      <p:stCondLst>
                        <p:cond delay="0"/>
                      </p:stCondLst>
                      <p:childTnLst>
                        <p:par>
                          <p:cTn id="28" fill="hold">
                            <p:stCondLst>
                              <p:cond delay="0"/>
                            </p:stCondLst>
                            <p:childTnLst>
                              <p:par>
                                <p:cTn id="29" presetID="10" presetClass="exit" presetSubtype="0" fill="hold" grpId="0" nodeType="clickEffect">
                                  <p:stCondLst>
                                    <p:cond delay="0"/>
                                  </p:stCondLst>
                                  <p:childTnLst>
                                    <p:animEffect transition="out" filter="fade">
                                      <p:cBhvr>
                                        <p:cTn id="30" dur="500"/>
                                        <p:tgtEl>
                                          <p:spTgt spid="22"/>
                                        </p:tgtEl>
                                      </p:cBhvr>
                                    </p:animEffect>
                                    <p:set>
                                      <p:cBhvr>
                                        <p:cTn id="31" dur="1" fill="hold">
                                          <p:stCondLst>
                                            <p:cond delay="499"/>
                                          </p:stCondLst>
                                        </p:cTn>
                                        <p:tgtEl>
                                          <p:spTgt spid="22"/>
                                        </p:tgtEl>
                                        <p:attrNameLst>
                                          <p:attrName>style.visibility</p:attrName>
                                        </p:attrNameLst>
                                      </p:cBhvr>
                                      <p:to>
                                        <p:strVal val="hidden"/>
                                      </p:to>
                                    </p:set>
                                  </p:childTnLst>
                                </p:cTn>
                              </p:par>
                            </p:childTnLst>
                          </p:cTn>
                        </p:par>
                      </p:childTnLst>
                    </p:cTn>
                  </p:par>
                </p:childTnLst>
              </p:cTn>
              <p:nextCondLst>
                <p:cond evt="onClick" delay="0">
                  <p:tgtEl>
                    <p:spTgt spid="22"/>
                  </p:tgtEl>
                </p:cond>
              </p:nextCondLst>
            </p:seq>
            <p:seq concurrent="1" nextAc="seek">
              <p:cTn id="32" restart="whenNotActive" fill="hold" evtFilter="cancelBubble" nodeType="interactiveSeq">
                <p:stCondLst>
                  <p:cond evt="onClick" delay="0">
                    <p:tgtEl>
                      <p:spTgt spid="23"/>
                    </p:tgtEl>
                  </p:cond>
                </p:stCondLst>
                <p:endSync evt="end" delay="0">
                  <p:rtn val="all"/>
                </p:endSync>
                <p:childTnLst>
                  <p:par>
                    <p:cTn id="33" fill="hold">
                      <p:stCondLst>
                        <p:cond delay="0"/>
                      </p:stCondLst>
                      <p:childTnLst>
                        <p:par>
                          <p:cTn id="34" fill="hold">
                            <p:stCondLst>
                              <p:cond delay="0"/>
                            </p:stCondLst>
                            <p:childTnLst>
                              <p:par>
                                <p:cTn id="35" presetID="10" presetClass="exit" presetSubtype="0" fill="hold" grpId="0" nodeType="clickEffect">
                                  <p:stCondLst>
                                    <p:cond delay="0"/>
                                  </p:stCondLst>
                                  <p:childTnLst>
                                    <p:animEffect transition="out" filter="fade">
                                      <p:cBhvr>
                                        <p:cTn id="36" dur="500"/>
                                        <p:tgtEl>
                                          <p:spTgt spid="23"/>
                                        </p:tgtEl>
                                      </p:cBhvr>
                                    </p:animEffect>
                                    <p:set>
                                      <p:cBhvr>
                                        <p:cTn id="37" dur="1" fill="hold">
                                          <p:stCondLst>
                                            <p:cond delay="499"/>
                                          </p:stCondLst>
                                        </p:cTn>
                                        <p:tgtEl>
                                          <p:spTgt spid="23"/>
                                        </p:tgtEl>
                                        <p:attrNameLst>
                                          <p:attrName>style.visibility</p:attrName>
                                        </p:attrNameLst>
                                      </p:cBhvr>
                                      <p:to>
                                        <p:strVal val="hidden"/>
                                      </p:to>
                                    </p:set>
                                  </p:childTnLst>
                                </p:cTn>
                              </p:par>
                            </p:childTnLst>
                          </p:cTn>
                        </p:par>
                      </p:childTnLst>
                    </p:cTn>
                  </p:par>
                </p:childTnLst>
              </p:cTn>
              <p:nextCondLst>
                <p:cond evt="onClick" delay="0">
                  <p:tgtEl>
                    <p:spTgt spid="23"/>
                  </p:tgtEl>
                </p:cond>
              </p:nextCondLst>
            </p:seq>
            <p:seq concurrent="1" nextAc="seek">
              <p:cTn id="38" restart="whenNotActive" fill="hold" evtFilter="cancelBubble" nodeType="interactiveSeq">
                <p:stCondLst>
                  <p:cond evt="onClick" delay="0">
                    <p:tgtEl>
                      <p:spTgt spid="24"/>
                    </p:tgtEl>
                  </p:cond>
                </p:stCondLst>
                <p:endSync evt="end" delay="0">
                  <p:rtn val="all"/>
                </p:endSync>
                <p:childTnLst>
                  <p:par>
                    <p:cTn id="39" fill="hold">
                      <p:stCondLst>
                        <p:cond delay="0"/>
                      </p:stCondLst>
                      <p:childTnLst>
                        <p:par>
                          <p:cTn id="40" fill="hold">
                            <p:stCondLst>
                              <p:cond delay="0"/>
                            </p:stCondLst>
                            <p:childTnLst>
                              <p:par>
                                <p:cTn id="41" presetID="10" presetClass="exit" presetSubtype="0" fill="hold" grpId="0" nodeType="clickEffect">
                                  <p:stCondLst>
                                    <p:cond delay="0"/>
                                  </p:stCondLst>
                                  <p:childTnLst>
                                    <p:animEffect transition="out" filter="fade">
                                      <p:cBhvr>
                                        <p:cTn id="42" dur="500"/>
                                        <p:tgtEl>
                                          <p:spTgt spid="24"/>
                                        </p:tgtEl>
                                      </p:cBhvr>
                                    </p:animEffect>
                                    <p:set>
                                      <p:cBhvr>
                                        <p:cTn id="43" dur="1" fill="hold">
                                          <p:stCondLst>
                                            <p:cond delay="499"/>
                                          </p:stCondLst>
                                        </p:cTn>
                                        <p:tgtEl>
                                          <p:spTgt spid="24"/>
                                        </p:tgtEl>
                                        <p:attrNameLst>
                                          <p:attrName>style.visibility</p:attrName>
                                        </p:attrNameLst>
                                      </p:cBhvr>
                                      <p:to>
                                        <p:strVal val="hidden"/>
                                      </p:to>
                                    </p:set>
                                  </p:childTnLst>
                                </p:cTn>
                              </p:par>
                            </p:childTnLst>
                          </p:cTn>
                        </p:par>
                      </p:childTnLst>
                    </p:cTn>
                  </p:par>
                </p:childTnLst>
              </p:cTn>
              <p:nextCondLst>
                <p:cond evt="onClick" delay="0">
                  <p:tgtEl>
                    <p:spTgt spid="24"/>
                  </p:tgtEl>
                </p:cond>
              </p:nextCondLst>
            </p:seq>
            <p:seq concurrent="1" nextAc="seek">
              <p:cTn id="44" restart="whenNotActive" fill="hold" evtFilter="cancelBubble" nodeType="interactiveSeq">
                <p:stCondLst>
                  <p:cond evt="onClick" delay="0">
                    <p:tgtEl>
                      <p:spTgt spid="25"/>
                    </p:tgtEl>
                  </p:cond>
                </p:stCondLst>
                <p:endSync evt="end" delay="0">
                  <p:rtn val="all"/>
                </p:endSync>
                <p:childTnLst>
                  <p:par>
                    <p:cTn id="45" fill="hold">
                      <p:stCondLst>
                        <p:cond delay="0"/>
                      </p:stCondLst>
                      <p:childTnLst>
                        <p:par>
                          <p:cTn id="46" fill="hold">
                            <p:stCondLst>
                              <p:cond delay="0"/>
                            </p:stCondLst>
                            <p:childTnLst>
                              <p:par>
                                <p:cTn id="47" presetID="10" presetClass="exit" presetSubtype="0" fill="hold" grpId="0" nodeType="clickEffect">
                                  <p:stCondLst>
                                    <p:cond delay="0"/>
                                  </p:stCondLst>
                                  <p:childTnLst>
                                    <p:animEffect transition="out" filter="fade">
                                      <p:cBhvr>
                                        <p:cTn id="48" dur="500"/>
                                        <p:tgtEl>
                                          <p:spTgt spid="25"/>
                                        </p:tgtEl>
                                      </p:cBhvr>
                                    </p:animEffect>
                                    <p:set>
                                      <p:cBhvr>
                                        <p:cTn id="49" dur="1" fill="hold">
                                          <p:stCondLst>
                                            <p:cond delay="499"/>
                                          </p:stCondLst>
                                        </p:cTn>
                                        <p:tgtEl>
                                          <p:spTgt spid="25"/>
                                        </p:tgtEl>
                                        <p:attrNameLst>
                                          <p:attrName>style.visibility</p:attrName>
                                        </p:attrNameLst>
                                      </p:cBhvr>
                                      <p:to>
                                        <p:strVal val="hidden"/>
                                      </p:to>
                                    </p:set>
                                  </p:childTnLst>
                                </p:cTn>
                              </p:par>
                            </p:childTnLst>
                          </p:cTn>
                        </p:par>
                      </p:childTnLst>
                    </p:cTn>
                  </p:par>
                </p:childTnLst>
              </p:cTn>
              <p:nextCondLst>
                <p:cond evt="onClick" delay="0">
                  <p:tgtEl>
                    <p:spTgt spid="25"/>
                  </p:tgtEl>
                </p:cond>
              </p:nextCondLst>
            </p:seq>
            <p:seq concurrent="1" nextAc="seek">
              <p:cTn id="50" restart="whenNotActive" fill="hold" evtFilter="cancelBubble" nodeType="interactiveSeq">
                <p:stCondLst>
                  <p:cond evt="onClick" delay="0">
                    <p:tgtEl>
                      <p:spTgt spid="26"/>
                    </p:tgtEl>
                  </p:cond>
                </p:stCondLst>
                <p:endSync evt="end" delay="0">
                  <p:rtn val="all"/>
                </p:endSync>
                <p:childTnLst>
                  <p:par>
                    <p:cTn id="51" fill="hold">
                      <p:stCondLst>
                        <p:cond delay="0"/>
                      </p:stCondLst>
                      <p:childTnLst>
                        <p:par>
                          <p:cTn id="52" fill="hold">
                            <p:stCondLst>
                              <p:cond delay="0"/>
                            </p:stCondLst>
                            <p:childTnLst>
                              <p:par>
                                <p:cTn id="53" presetID="10" presetClass="exit" presetSubtype="0" fill="hold" grpId="0" nodeType="clickEffect">
                                  <p:stCondLst>
                                    <p:cond delay="0"/>
                                  </p:stCondLst>
                                  <p:childTnLst>
                                    <p:animEffect transition="out" filter="fade">
                                      <p:cBhvr>
                                        <p:cTn id="54" dur="500"/>
                                        <p:tgtEl>
                                          <p:spTgt spid="26"/>
                                        </p:tgtEl>
                                      </p:cBhvr>
                                    </p:animEffect>
                                    <p:set>
                                      <p:cBhvr>
                                        <p:cTn id="55" dur="1" fill="hold">
                                          <p:stCondLst>
                                            <p:cond delay="499"/>
                                          </p:stCondLst>
                                        </p:cTn>
                                        <p:tgtEl>
                                          <p:spTgt spid="26"/>
                                        </p:tgtEl>
                                        <p:attrNameLst>
                                          <p:attrName>style.visibility</p:attrName>
                                        </p:attrNameLst>
                                      </p:cBhvr>
                                      <p:to>
                                        <p:strVal val="hidden"/>
                                      </p:to>
                                    </p:set>
                                  </p:childTnLst>
                                </p:cTn>
                              </p:par>
                            </p:childTnLst>
                          </p:cTn>
                        </p:par>
                      </p:childTnLst>
                    </p:cTn>
                  </p:par>
                </p:childTnLst>
              </p:cTn>
              <p:nextCondLst>
                <p:cond evt="onClick" delay="0">
                  <p:tgtEl>
                    <p:spTgt spid="26"/>
                  </p:tgtEl>
                </p:cond>
              </p:nextCondLst>
            </p:seq>
            <p:seq concurrent="1" nextAc="seek">
              <p:cTn id="56" restart="whenNotActive" fill="hold" evtFilter="cancelBubble" nodeType="interactiveSeq">
                <p:stCondLst>
                  <p:cond evt="onClick" delay="0">
                    <p:tgtEl>
                      <p:spTgt spid="27"/>
                    </p:tgtEl>
                  </p:cond>
                </p:stCondLst>
                <p:endSync evt="end" delay="0">
                  <p:rtn val="all"/>
                </p:endSync>
                <p:childTnLst>
                  <p:par>
                    <p:cTn id="57" fill="hold">
                      <p:stCondLst>
                        <p:cond delay="0"/>
                      </p:stCondLst>
                      <p:childTnLst>
                        <p:par>
                          <p:cTn id="58" fill="hold">
                            <p:stCondLst>
                              <p:cond delay="0"/>
                            </p:stCondLst>
                            <p:childTnLst>
                              <p:par>
                                <p:cTn id="59" presetID="10" presetClass="exit" presetSubtype="0" fill="hold" grpId="0" nodeType="clickEffect">
                                  <p:stCondLst>
                                    <p:cond delay="0"/>
                                  </p:stCondLst>
                                  <p:childTnLst>
                                    <p:animEffect transition="out" filter="fade">
                                      <p:cBhvr>
                                        <p:cTn id="60" dur="500"/>
                                        <p:tgtEl>
                                          <p:spTgt spid="27"/>
                                        </p:tgtEl>
                                      </p:cBhvr>
                                    </p:animEffect>
                                    <p:set>
                                      <p:cBhvr>
                                        <p:cTn id="61" dur="1" fill="hold">
                                          <p:stCondLst>
                                            <p:cond delay="499"/>
                                          </p:stCondLst>
                                        </p:cTn>
                                        <p:tgtEl>
                                          <p:spTgt spid="27"/>
                                        </p:tgtEl>
                                        <p:attrNameLst>
                                          <p:attrName>style.visibility</p:attrName>
                                        </p:attrNameLst>
                                      </p:cBhvr>
                                      <p:to>
                                        <p:strVal val="hidden"/>
                                      </p:to>
                                    </p:set>
                                  </p:childTnLst>
                                </p:cTn>
                              </p:par>
                            </p:childTnLst>
                          </p:cTn>
                        </p:par>
                      </p:childTnLst>
                    </p:cTn>
                  </p:par>
                </p:childTnLst>
              </p:cTn>
              <p:nextCondLst>
                <p:cond evt="onClick" delay="0">
                  <p:tgtEl>
                    <p:spTgt spid="27"/>
                  </p:tgtEl>
                </p:cond>
              </p:nextCondLst>
            </p:seq>
          </p:childTnLst>
        </p:cTn>
      </p:par>
    </p:tnLst>
    <p:bldLst>
      <p:bldP spid="18" grpId="0" animBg="1"/>
      <p:bldP spid="19" grpId="0" animBg="1"/>
      <p:bldP spid="20" grpId="0" animBg="1"/>
      <p:bldP spid="21" grpId="0" animBg="1"/>
      <p:bldP spid="22" grpId="0" animBg="1"/>
      <p:bldP spid="23" grpId="0" animBg="1"/>
      <p:bldP spid="24" grpId="0" animBg="1"/>
      <p:bldP spid="25" grpId="0" animBg="1"/>
      <p:bldP spid="26" grpId="0" animBg="1"/>
      <p:bldP spid="27"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val 4"/>
          <p:cNvSpPr/>
          <p:nvPr/>
        </p:nvSpPr>
        <p:spPr>
          <a:xfrm>
            <a:off x="2810815" y="1340768"/>
            <a:ext cx="1944216" cy="1872208"/>
          </a:xfrm>
          <a:prstGeom prst="ellipse">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GB"/>
          </a:p>
        </p:txBody>
      </p:sp>
      <p:sp>
        <p:nvSpPr>
          <p:cNvPr id="11" name="Pie 10"/>
          <p:cNvSpPr/>
          <p:nvPr/>
        </p:nvSpPr>
        <p:spPr>
          <a:xfrm>
            <a:off x="2810815" y="1340768"/>
            <a:ext cx="1944216" cy="1872208"/>
          </a:xfrm>
          <a:prstGeom prst="pie">
            <a:avLst>
              <a:gd name="adj1" fmla="val 16274319"/>
              <a:gd name="adj2" fmla="val 5347257"/>
            </a:avLst>
          </a:prstGeom>
          <a:solidFill>
            <a:schemeClr val="accent6">
              <a:lumMod val="60000"/>
              <a:lumOff val="40000"/>
            </a:schemeClr>
          </a:solidFill>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GB">
              <a:solidFill>
                <a:schemeClr val="tx1"/>
              </a:solidFill>
            </a:endParaRPr>
          </a:p>
        </p:txBody>
      </p:sp>
      <p:grpSp>
        <p:nvGrpSpPr>
          <p:cNvPr id="40" name="Group 39"/>
          <p:cNvGrpSpPr/>
          <p:nvPr/>
        </p:nvGrpSpPr>
        <p:grpSpPr>
          <a:xfrm>
            <a:off x="0" y="0"/>
            <a:ext cx="9143074" cy="599127"/>
            <a:chOff x="0" y="13335"/>
            <a:chExt cx="9144218" cy="599127"/>
          </a:xfrm>
        </p:grpSpPr>
        <p:sp>
          <p:nvSpPr>
            <p:cNvPr id="41" name="TextBox 32"/>
            <p:cNvSpPr txBox="1"/>
            <p:nvPr/>
          </p:nvSpPr>
          <p:spPr>
            <a:xfrm>
              <a:off x="0" y="13335"/>
              <a:ext cx="9144000" cy="599127"/>
            </a:xfrm>
            <a:prstGeom prst="rect">
              <a:avLst/>
            </a:prstGeom>
            <a:ln>
              <a:noFill/>
            </a:ln>
          </p:spPr>
          <p:style>
            <a:lnRef idx="2">
              <a:schemeClr val="dk1">
                <a:shade val="50000"/>
              </a:schemeClr>
            </a:lnRef>
            <a:fillRef idx="1">
              <a:schemeClr val="dk1"/>
            </a:fillRef>
            <a:effectRef idx="0">
              <a:schemeClr val="dk1"/>
            </a:effectRef>
            <a:fontRef idx="minor">
              <a:schemeClr val="lt1"/>
            </a:fontRef>
          </p:style>
          <p:txBody>
            <a:bodyPr wrap="square" lIns="324000" rtlCol="0">
              <a:sp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r>
                <a:rPr lang="en-GB" sz="3200" b="1" dirty="0"/>
                <a:t>STARTER ::</a:t>
              </a:r>
              <a:r>
                <a:rPr lang="en-GB" sz="3200" dirty="0"/>
                <a:t> Equivalent Fractions</a:t>
              </a:r>
            </a:p>
          </p:txBody>
        </p:sp>
        <p:cxnSp>
          <p:nvCxnSpPr>
            <p:cNvPr id="42" name="Straight Connector 41"/>
            <p:cNvCxnSpPr/>
            <p:nvPr/>
          </p:nvCxnSpPr>
          <p:spPr>
            <a:xfrm>
              <a:off x="218" y="601079"/>
              <a:ext cx="9144000" cy="0"/>
            </a:xfrm>
            <a:prstGeom prst="line">
              <a:avLst/>
            </a:prstGeom>
            <a:effectLst/>
          </p:spPr>
          <p:style>
            <a:lnRef idx="3">
              <a:schemeClr val="accent3"/>
            </a:lnRef>
            <a:fillRef idx="0">
              <a:schemeClr val="accent3"/>
            </a:fillRef>
            <a:effectRef idx="2">
              <a:schemeClr val="accent3"/>
            </a:effectRef>
            <a:fontRef idx="minor">
              <a:schemeClr val="tx1"/>
            </a:fontRef>
          </p:style>
        </p:cxnSp>
      </p:grpSp>
      <p:sp>
        <p:nvSpPr>
          <p:cNvPr id="3" name="TextBox 2"/>
          <p:cNvSpPr txBox="1"/>
          <p:nvPr/>
        </p:nvSpPr>
        <p:spPr>
          <a:xfrm>
            <a:off x="228525" y="801842"/>
            <a:ext cx="7992888" cy="461665"/>
          </a:xfrm>
          <a:prstGeom prst="rect">
            <a:avLst/>
          </a:prstGeom>
          <a:noFill/>
        </p:spPr>
        <p:txBody>
          <a:bodyPr wrap="square" rtlCol="0">
            <a:spAutoFit/>
          </a:bodyPr>
          <a:lstStyle/>
          <a:p>
            <a:r>
              <a:rPr lang="en-GB" sz="2400" dirty="0"/>
              <a:t>Give an equivalent fraction which is as simple as possible.</a:t>
            </a:r>
          </a:p>
        </p:txBody>
      </p:sp>
      <mc:AlternateContent xmlns:mc="http://schemas.openxmlformats.org/markup-compatibility/2006" xmlns:a14="http://schemas.microsoft.com/office/drawing/2010/main">
        <mc:Choice Requires="a14">
          <p:sp>
            <p:nvSpPr>
              <p:cNvPr id="6" name="TextBox 5"/>
              <p:cNvSpPr txBox="1"/>
              <p:nvPr/>
            </p:nvSpPr>
            <p:spPr>
              <a:xfrm>
                <a:off x="392525" y="1661231"/>
                <a:ext cx="1944217" cy="1014317"/>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f>
                        <m:fPr>
                          <m:ctrlPr>
                            <a:rPr lang="en-GB" sz="3200" b="0" i="1" smtClean="0">
                              <a:latin typeface="Cambria Math" panose="02040503050406030204" pitchFamily="18" charset="0"/>
                            </a:rPr>
                          </m:ctrlPr>
                        </m:fPr>
                        <m:num>
                          <m:r>
                            <a:rPr lang="en-GB" sz="3200" b="0" i="1" smtClean="0">
                              <a:latin typeface="Cambria Math" panose="02040503050406030204" pitchFamily="18" charset="0"/>
                            </a:rPr>
                            <m:t>2</m:t>
                          </m:r>
                        </m:num>
                        <m:den>
                          <m:r>
                            <a:rPr lang="en-GB" sz="3200" b="0" i="1" smtClean="0">
                              <a:latin typeface="Cambria Math" panose="02040503050406030204" pitchFamily="18" charset="0"/>
                            </a:rPr>
                            <m:t>4</m:t>
                          </m:r>
                        </m:den>
                      </m:f>
                      <m:r>
                        <a:rPr lang="en-GB" sz="3200" b="0" i="1" smtClean="0">
                          <a:latin typeface="Cambria Math" panose="02040503050406030204" pitchFamily="18" charset="0"/>
                        </a:rPr>
                        <m:t>=</m:t>
                      </m:r>
                      <m:f>
                        <m:fPr>
                          <m:ctrlPr>
                            <a:rPr lang="en-GB" sz="3200" b="0" i="1" smtClean="0">
                              <a:latin typeface="Cambria Math" panose="02040503050406030204" pitchFamily="18" charset="0"/>
                            </a:rPr>
                          </m:ctrlPr>
                        </m:fPr>
                        <m:num>
                          <m:r>
                            <a:rPr lang="en-GB" sz="3200" b="0" i="1" smtClean="0">
                              <a:latin typeface="Cambria Math" panose="02040503050406030204" pitchFamily="18" charset="0"/>
                            </a:rPr>
                            <m:t>1</m:t>
                          </m:r>
                        </m:num>
                        <m:den>
                          <m:r>
                            <a:rPr lang="en-GB" sz="3200" b="0" i="1" smtClean="0">
                              <a:latin typeface="Cambria Math" panose="02040503050406030204" pitchFamily="18" charset="0"/>
                            </a:rPr>
                            <m:t>2</m:t>
                          </m:r>
                        </m:den>
                      </m:f>
                    </m:oMath>
                  </m:oMathPara>
                </a14:m>
                <a:endParaRPr lang="en-GB" sz="3200" dirty="0"/>
              </a:p>
            </p:txBody>
          </p:sp>
        </mc:Choice>
        <mc:Fallback xmlns="">
          <p:sp>
            <p:nvSpPr>
              <p:cNvPr id="6" name="TextBox 5"/>
              <p:cNvSpPr txBox="1">
                <a:spLocks noRot="1" noChangeAspect="1" noMove="1" noResize="1" noEditPoints="1" noAdjustHandles="1" noChangeArrowheads="1" noChangeShapeType="1" noTextEdit="1"/>
              </p:cNvSpPr>
              <p:nvPr/>
            </p:nvSpPr>
            <p:spPr>
              <a:xfrm>
                <a:off x="392525" y="1661231"/>
                <a:ext cx="1944217" cy="1014317"/>
              </a:xfrm>
              <a:prstGeom prst="rect">
                <a:avLst/>
              </a:prstGeom>
              <a:blipFill rotWithShape="0">
                <a:blip r:embed="rId2"/>
                <a:stretch>
                  <a:fillRect/>
                </a:stretch>
              </a:blipFill>
            </p:spPr>
            <p:txBody>
              <a:bodyPr/>
              <a:lstStyle/>
              <a:p>
                <a:r>
                  <a:rPr lang="en-GB">
                    <a:noFill/>
                  </a:rPr>
                  <a:t> </a:t>
                </a:r>
              </a:p>
            </p:txBody>
          </p:sp>
        </mc:Fallback>
      </mc:AlternateContent>
      <p:cxnSp>
        <p:nvCxnSpPr>
          <p:cNvPr id="8" name="Straight Connector 7"/>
          <p:cNvCxnSpPr>
            <a:stCxn id="5" idx="0"/>
            <a:endCxn id="5" idx="4"/>
          </p:cNvCxnSpPr>
          <p:nvPr/>
        </p:nvCxnSpPr>
        <p:spPr>
          <a:xfrm>
            <a:off x="3782923" y="1340768"/>
            <a:ext cx="0" cy="1872208"/>
          </a:xfrm>
          <a:prstGeom prst="line">
            <a:avLst/>
          </a:prstGeom>
        </p:spPr>
        <p:style>
          <a:lnRef idx="3">
            <a:schemeClr val="accent6"/>
          </a:lnRef>
          <a:fillRef idx="0">
            <a:schemeClr val="accent6"/>
          </a:fillRef>
          <a:effectRef idx="2">
            <a:schemeClr val="accent6"/>
          </a:effectRef>
          <a:fontRef idx="minor">
            <a:schemeClr val="tx1"/>
          </a:fontRef>
        </p:style>
      </p:cxnSp>
      <p:cxnSp>
        <p:nvCxnSpPr>
          <p:cNvPr id="14" name="Straight Connector 13"/>
          <p:cNvCxnSpPr>
            <a:stCxn id="5" idx="2"/>
            <a:endCxn id="5" idx="6"/>
          </p:cNvCxnSpPr>
          <p:nvPr/>
        </p:nvCxnSpPr>
        <p:spPr>
          <a:xfrm>
            <a:off x="2810815" y="2276872"/>
            <a:ext cx="1944216" cy="0"/>
          </a:xfrm>
          <a:prstGeom prst="line">
            <a:avLst/>
          </a:prstGeom>
        </p:spPr>
        <p:style>
          <a:lnRef idx="3">
            <a:schemeClr val="accent6"/>
          </a:lnRef>
          <a:fillRef idx="0">
            <a:schemeClr val="accent6"/>
          </a:fillRef>
          <a:effectRef idx="2">
            <a:schemeClr val="accent6"/>
          </a:effectRef>
          <a:fontRef idx="minor">
            <a:schemeClr val="tx1"/>
          </a:fontRef>
        </p:style>
      </p:cxnSp>
      <p:sp>
        <p:nvSpPr>
          <p:cNvPr id="18" name="Rectangle 17"/>
          <p:cNvSpPr/>
          <p:nvPr/>
        </p:nvSpPr>
        <p:spPr>
          <a:xfrm>
            <a:off x="1619672" y="1556791"/>
            <a:ext cx="936104" cy="1223196"/>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sp>
        <p:nvSpPr>
          <p:cNvPr id="19" name="Oval 18"/>
          <p:cNvSpPr/>
          <p:nvPr/>
        </p:nvSpPr>
        <p:spPr>
          <a:xfrm>
            <a:off x="7092280" y="1388820"/>
            <a:ext cx="1944216" cy="1872208"/>
          </a:xfrm>
          <a:prstGeom prst="ellipse">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GB"/>
          </a:p>
        </p:txBody>
      </p:sp>
      <p:sp>
        <p:nvSpPr>
          <p:cNvPr id="20" name="Pie 19"/>
          <p:cNvSpPr/>
          <p:nvPr/>
        </p:nvSpPr>
        <p:spPr>
          <a:xfrm>
            <a:off x="7092280" y="1388820"/>
            <a:ext cx="1944216" cy="1872208"/>
          </a:xfrm>
          <a:prstGeom prst="pie">
            <a:avLst>
              <a:gd name="adj1" fmla="val 16274319"/>
              <a:gd name="adj2" fmla="val 8784411"/>
            </a:avLst>
          </a:prstGeom>
          <a:solidFill>
            <a:schemeClr val="accent6">
              <a:lumMod val="60000"/>
              <a:lumOff val="40000"/>
            </a:schemeClr>
          </a:solidFill>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GB">
              <a:solidFill>
                <a:schemeClr val="tx1"/>
              </a:solidFill>
            </a:endParaRPr>
          </a:p>
        </p:txBody>
      </p:sp>
      <mc:AlternateContent xmlns:mc="http://schemas.openxmlformats.org/markup-compatibility/2006" xmlns:a14="http://schemas.microsoft.com/office/drawing/2010/main">
        <mc:Choice Requires="a14">
          <p:sp>
            <p:nvSpPr>
              <p:cNvPr id="21" name="TextBox 20"/>
              <p:cNvSpPr txBox="1"/>
              <p:nvPr/>
            </p:nvSpPr>
            <p:spPr>
              <a:xfrm>
                <a:off x="4673990" y="1709283"/>
                <a:ext cx="1944217" cy="1014317"/>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f>
                        <m:fPr>
                          <m:ctrlPr>
                            <a:rPr lang="en-GB" sz="3200" b="0" i="1" smtClean="0">
                              <a:latin typeface="Cambria Math" panose="02040503050406030204" pitchFamily="18" charset="0"/>
                            </a:rPr>
                          </m:ctrlPr>
                        </m:fPr>
                        <m:num>
                          <m:r>
                            <a:rPr lang="en-GB" sz="3200" b="0" i="1" smtClean="0">
                              <a:latin typeface="Cambria Math" panose="02040503050406030204" pitchFamily="18" charset="0"/>
                            </a:rPr>
                            <m:t>6</m:t>
                          </m:r>
                        </m:num>
                        <m:den>
                          <m:r>
                            <a:rPr lang="en-GB" sz="3200" b="0" i="1" smtClean="0">
                              <a:latin typeface="Cambria Math" panose="02040503050406030204" pitchFamily="18" charset="0"/>
                            </a:rPr>
                            <m:t>9</m:t>
                          </m:r>
                        </m:den>
                      </m:f>
                      <m:r>
                        <a:rPr lang="en-GB" sz="3200" b="0" i="1" smtClean="0">
                          <a:latin typeface="Cambria Math" panose="02040503050406030204" pitchFamily="18" charset="0"/>
                        </a:rPr>
                        <m:t>=</m:t>
                      </m:r>
                      <m:f>
                        <m:fPr>
                          <m:ctrlPr>
                            <a:rPr lang="en-GB" sz="3200" b="0" i="1" smtClean="0">
                              <a:latin typeface="Cambria Math" panose="02040503050406030204" pitchFamily="18" charset="0"/>
                            </a:rPr>
                          </m:ctrlPr>
                        </m:fPr>
                        <m:num>
                          <m:r>
                            <a:rPr lang="en-GB" sz="3200" b="0" i="1" smtClean="0">
                              <a:latin typeface="Cambria Math" panose="02040503050406030204" pitchFamily="18" charset="0"/>
                            </a:rPr>
                            <m:t>2</m:t>
                          </m:r>
                        </m:num>
                        <m:den>
                          <m:r>
                            <a:rPr lang="en-GB" sz="3200" b="0" i="1" smtClean="0">
                              <a:latin typeface="Cambria Math" panose="02040503050406030204" pitchFamily="18" charset="0"/>
                            </a:rPr>
                            <m:t>3</m:t>
                          </m:r>
                        </m:den>
                      </m:f>
                    </m:oMath>
                  </m:oMathPara>
                </a14:m>
                <a:endParaRPr lang="en-GB" sz="3200" dirty="0"/>
              </a:p>
            </p:txBody>
          </p:sp>
        </mc:Choice>
        <mc:Fallback xmlns="">
          <p:sp>
            <p:nvSpPr>
              <p:cNvPr id="21" name="TextBox 20"/>
              <p:cNvSpPr txBox="1">
                <a:spLocks noRot="1" noChangeAspect="1" noMove="1" noResize="1" noEditPoints="1" noAdjustHandles="1" noChangeArrowheads="1" noChangeShapeType="1" noTextEdit="1"/>
              </p:cNvSpPr>
              <p:nvPr/>
            </p:nvSpPr>
            <p:spPr>
              <a:xfrm>
                <a:off x="4673990" y="1709283"/>
                <a:ext cx="1944217" cy="1014317"/>
              </a:xfrm>
              <a:prstGeom prst="rect">
                <a:avLst/>
              </a:prstGeom>
              <a:blipFill rotWithShape="0">
                <a:blip r:embed="rId3"/>
                <a:stretch>
                  <a:fillRect/>
                </a:stretch>
              </a:blipFill>
            </p:spPr>
            <p:txBody>
              <a:bodyPr/>
              <a:lstStyle/>
              <a:p>
                <a:r>
                  <a:rPr lang="en-GB">
                    <a:noFill/>
                  </a:rPr>
                  <a:t> </a:t>
                </a:r>
              </a:p>
            </p:txBody>
          </p:sp>
        </mc:Fallback>
      </mc:AlternateContent>
      <p:cxnSp>
        <p:nvCxnSpPr>
          <p:cNvPr id="22" name="Straight Connector 21"/>
          <p:cNvCxnSpPr>
            <a:stCxn id="19" idx="0"/>
          </p:cNvCxnSpPr>
          <p:nvPr/>
        </p:nvCxnSpPr>
        <p:spPr>
          <a:xfrm flipH="1">
            <a:off x="8054340" y="1388820"/>
            <a:ext cx="10048" cy="942900"/>
          </a:xfrm>
          <a:prstGeom prst="line">
            <a:avLst/>
          </a:prstGeom>
        </p:spPr>
        <p:style>
          <a:lnRef idx="3">
            <a:schemeClr val="accent6"/>
          </a:lnRef>
          <a:fillRef idx="0">
            <a:schemeClr val="accent6"/>
          </a:fillRef>
          <a:effectRef idx="2">
            <a:schemeClr val="accent6"/>
          </a:effectRef>
          <a:fontRef idx="minor">
            <a:schemeClr val="tx1"/>
          </a:fontRef>
        </p:style>
      </p:cxnSp>
      <p:cxnSp>
        <p:nvCxnSpPr>
          <p:cNvPr id="23" name="Straight Connector 22"/>
          <p:cNvCxnSpPr/>
          <p:nvPr/>
        </p:nvCxnSpPr>
        <p:spPr>
          <a:xfrm>
            <a:off x="7452360" y="1615440"/>
            <a:ext cx="601980" cy="739140"/>
          </a:xfrm>
          <a:prstGeom prst="line">
            <a:avLst/>
          </a:prstGeom>
        </p:spPr>
        <p:style>
          <a:lnRef idx="3">
            <a:schemeClr val="accent6"/>
          </a:lnRef>
          <a:fillRef idx="0">
            <a:schemeClr val="accent6"/>
          </a:fillRef>
          <a:effectRef idx="2">
            <a:schemeClr val="accent6"/>
          </a:effectRef>
          <a:fontRef idx="minor">
            <a:schemeClr val="tx1"/>
          </a:fontRef>
        </p:style>
      </p:cxnSp>
      <p:sp>
        <p:nvSpPr>
          <p:cNvPr id="24" name="Rectangle 23"/>
          <p:cNvSpPr/>
          <p:nvPr/>
        </p:nvSpPr>
        <p:spPr>
          <a:xfrm>
            <a:off x="5893256" y="1633912"/>
            <a:ext cx="936104" cy="1223196"/>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cxnSp>
        <p:nvCxnSpPr>
          <p:cNvPr id="26" name="Straight Connector 25"/>
          <p:cNvCxnSpPr/>
          <p:nvPr/>
        </p:nvCxnSpPr>
        <p:spPr>
          <a:xfrm flipH="1">
            <a:off x="7284720" y="2339340"/>
            <a:ext cx="777240" cy="502920"/>
          </a:xfrm>
          <a:prstGeom prst="line">
            <a:avLst/>
          </a:prstGeom>
        </p:spPr>
        <p:style>
          <a:lnRef idx="3">
            <a:schemeClr val="accent6"/>
          </a:lnRef>
          <a:fillRef idx="0">
            <a:schemeClr val="accent6"/>
          </a:fillRef>
          <a:effectRef idx="2">
            <a:schemeClr val="accent6"/>
          </a:effectRef>
          <a:fontRef idx="minor">
            <a:schemeClr val="tx1"/>
          </a:fontRef>
        </p:style>
      </p:cxnSp>
      <p:cxnSp>
        <p:nvCxnSpPr>
          <p:cNvPr id="29" name="Straight Connector 28"/>
          <p:cNvCxnSpPr/>
          <p:nvPr/>
        </p:nvCxnSpPr>
        <p:spPr>
          <a:xfrm>
            <a:off x="8061960" y="2339340"/>
            <a:ext cx="838200" cy="480060"/>
          </a:xfrm>
          <a:prstGeom prst="line">
            <a:avLst/>
          </a:prstGeom>
        </p:spPr>
        <p:style>
          <a:lnRef idx="3">
            <a:schemeClr val="accent6"/>
          </a:lnRef>
          <a:fillRef idx="0">
            <a:schemeClr val="accent6"/>
          </a:fillRef>
          <a:effectRef idx="2">
            <a:schemeClr val="accent6"/>
          </a:effectRef>
          <a:fontRef idx="minor">
            <a:schemeClr val="tx1"/>
          </a:fontRef>
        </p:style>
      </p:cxnSp>
      <p:cxnSp>
        <p:nvCxnSpPr>
          <p:cNvPr id="39" name="Straight Connector 38"/>
          <p:cNvCxnSpPr/>
          <p:nvPr/>
        </p:nvCxnSpPr>
        <p:spPr>
          <a:xfrm>
            <a:off x="7094220" y="2217420"/>
            <a:ext cx="982980" cy="129540"/>
          </a:xfrm>
          <a:prstGeom prst="line">
            <a:avLst/>
          </a:prstGeom>
        </p:spPr>
        <p:style>
          <a:lnRef idx="3">
            <a:schemeClr val="accent6"/>
          </a:lnRef>
          <a:fillRef idx="0">
            <a:schemeClr val="accent6"/>
          </a:fillRef>
          <a:effectRef idx="2">
            <a:schemeClr val="accent6"/>
          </a:effectRef>
          <a:fontRef idx="minor">
            <a:schemeClr val="tx1"/>
          </a:fontRef>
        </p:style>
      </p:cxnSp>
      <p:cxnSp>
        <p:nvCxnSpPr>
          <p:cNvPr id="46" name="Straight Connector 45"/>
          <p:cNvCxnSpPr/>
          <p:nvPr/>
        </p:nvCxnSpPr>
        <p:spPr>
          <a:xfrm flipH="1">
            <a:off x="8046720" y="1615440"/>
            <a:ext cx="678180" cy="739140"/>
          </a:xfrm>
          <a:prstGeom prst="line">
            <a:avLst/>
          </a:prstGeom>
        </p:spPr>
        <p:style>
          <a:lnRef idx="3">
            <a:schemeClr val="accent6"/>
          </a:lnRef>
          <a:fillRef idx="0">
            <a:schemeClr val="accent6"/>
          </a:fillRef>
          <a:effectRef idx="2">
            <a:schemeClr val="accent6"/>
          </a:effectRef>
          <a:fontRef idx="minor">
            <a:schemeClr val="tx1"/>
          </a:fontRef>
        </p:style>
      </p:cxnSp>
      <p:cxnSp>
        <p:nvCxnSpPr>
          <p:cNvPr id="48" name="Straight Connector 47"/>
          <p:cNvCxnSpPr/>
          <p:nvPr/>
        </p:nvCxnSpPr>
        <p:spPr>
          <a:xfrm flipH="1">
            <a:off x="8061960" y="2263140"/>
            <a:ext cx="982980" cy="76200"/>
          </a:xfrm>
          <a:prstGeom prst="line">
            <a:avLst/>
          </a:prstGeom>
        </p:spPr>
        <p:style>
          <a:lnRef idx="3">
            <a:schemeClr val="accent6"/>
          </a:lnRef>
          <a:fillRef idx="0">
            <a:schemeClr val="accent6"/>
          </a:fillRef>
          <a:effectRef idx="2">
            <a:schemeClr val="accent6"/>
          </a:effectRef>
          <a:fontRef idx="minor">
            <a:schemeClr val="tx1"/>
          </a:fontRef>
        </p:style>
      </p:cxnSp>
      <p:cxnSp>
        <p:nvCxnSpPr>
          <p:cNvPr id="51" name="Straight Connector 50"/>
          <p:cNvCxnSpPr/>
          <p:nvPr/>
        </p:nvCxnSpPr>
        <p:spPr>
          <a:xfrm flipH="1" flipV="1">
            <a:off x="8069580" y="2346960"/>
            <a:ext cx="365760" cy="845820"/>
          </a:xfrm>
          <a:prstGeom prst="line">
            <a:avLst/>
          </a:prstGeom>
        </p:spPr>
        <p:style>
          <a:lnRef idx="3">
            <a:schemeClr val="accent6"/>
          </a:lnRef>
          <a:fillRef idx="0">
            <a:schemeClr val="accent6"/>
          </a:fillRef>
          <a:effectRef idx="2">
            <a:schemeClr val="accent6"/>
          </a:effectRef>
          <a:fontRef idx="minor">
            <a:schemeClr val="tx1"/>
          </a:fontRef>
        </p:style>
      </p:cxnSp>
      <p:cxnSp>
        <p:nvCxnSpPr>
          <p:cNvPr id="55" name="Straight Connector 54"/>
          <p:cNvCxnSpPr/>
          <p:nvPr/>
        </p:nvCxnSpPr>
        <p:spPr>
          <a:xfrm flipV="1">
            <a:off x="7741920" y="2346960"/>
            <a:ext cx="327660" cy="861061"/>
          </a:xfrm>
          <a:prstGeom prst="line">
            <a:avLst/>
          </a:prstGeom>
        </p:spPr>
        <p:style>
          <a:lnRef idx="3">
            <a:schemeClr val="accent6"/>
          </a:lnRef>
          <a:fillRef idx="0">
            <a:schemeClr val="accent6"/>
          </a:fillRef>
          <a:effectRef idx="2">
            <a:schemeClr val="accent6"/>
          </a:effectRef>
          <a:fontRef idx="minor">
            <a:schemeClr val="tx1"/>
          </a:fontRef>
        </p:style>
      </p:cxnSp>
      <p:sp>
        <p:nvSpPr>
          <p:cNvPr id="59" name="Oval 58"/>
          <p:cNvSpPr/>
          <p:nvPr/>
        </p:nvSpPr>
        <p:spPr>
          <a:xfrm>
            <a:off x="2729774" y="4149080"/>
            <a:ext cx="1944216" cy="1872208"/>
          </a:xfrm>
          <a:prstGeom prst="ellipse">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GB"/>
          </a:p>
        </p:txBody>
      </p:sp>
      <p:sp>
        <p:nvSpPr>
          <p:cNvPr id="60" name="Pie 59"/>
          <p:cNvSpPr/>
          <p:nvPr/>
        </p:nvSpPr>
        <p:spPr>
          <a:xfrm>
            <a:off x="2729774" y="4149080"/>
            <a:ext cx="1944216" cy="1872208"/>
          </a:xfrm>
          <a:prstGeom prst="pie">
            <a:avLst>
              <a:gd name="adj1" fmla="val 16274319"/>
              <a:gd name="adj2" fmla="val 2719245"/>
            </a:avLst>
          </a:prstGeom>
          <a:solidFill>
            <a:schemeClr val="accent6">
              <a:lumMod val="60000"/>
              <a:lumOff val="40000"/>
            </a:schemeClr>
          </a:solidFill>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GB">
              <a:solidFill>
                <a:schemeClr val="tx1"/>
              </a:solidFill>
            </a:endParaRPr>
          </a:p>
        </p:txBody>
      </p:sp>
      <mc:AlternateContent xmlns:mc="http://schemas.openxmlformats.org/markup-compatibility/2006" xmlns:a14="http://schemas.microsoft.com/office/drawing/2010/main">
        <mc:Choice Requires="a14">
          <p:sp>
            <p:nvSpPr>
              <p:cNvPr id="61" name="TextBox 60"/>
              <p:cNvSpPr txBox="1"/>
              <p:nvPr/>
            </p:nvSpPr>
            <p:spPr>
              <a:xfrm>
                <a:off x="311484" y="4469543"/>
                <a:ext cx="1944217" cy="1024319"/>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f>
                        <m:fPr>
                          <m:ctrlPr>
                            <a:rPr lang="en-GB" sz="3200" b="0" i="1" smtClean="0">
                              <a:latin typeface="Cambria Math" panose="02040503050406030204" pitchFamily="18" charset="0"/>
                            </a:rPr>
                          </m:ctrlPr>
                        </m:fPr>
                        <m:num>
                          <m:r>
                            <a:rPr lang="en-GB" sz="3200" b="0" i="1" smtClean="0">
                              <a:latin typeface="Cambria Math" panose="02040503050406030204" pitchFamily="18" charset="0"/>
                            </a:rPr>
                            <m:t>4</m:t>
                          </m:r>
                        </m:num>
                        <m:den>
                          <m:r>
                            <a:rPr lang="en-GB" sz="3200" b="0" i="1" smtClean="0">
                              <a:latin typeface="Cambria Math" panose="02040503050406030204" pitchFamily="18" charset="0"/>
                            </a:rPr>
                            <m:t>10</m:t>
                          </m:r>
                        </m:den>
                      </m:f>
                      <m:r>
                        <a:rPr lang="en-GB" sz="3200" b="0" i="1" smtClean="0">
                          <a:latin typeface="Cambria Math" panose="02040503050406030204" pitchFamily="18" charset="0"/>
                        </a:rPr>
                        <m:t>=</m:t>
                      </m:r>
                      <m:f>
                        <m:fPr>
                          <m:ctrlPr>
                            <a:rPr lang="en-GB" sz="3200" b="0" i="1" smtClean="0">
                              <a:latin typeface="Cambria Math" panose="02040503050406030204" pitchFamily="18" charset="0"/>
                            </a:rPr>
                          </m:ctrlPr>
                        </m:fPr>
                        <m:num>
                          <m:r>
                            <a:rPr lang="en-GB" sz="3200" b="0" i="1" smtClean="0">
                              <a:latin typeface="Cambria Math" panose="02040503050406030204" pitchFamily="18" charset="0"/>
                            </a:rPr>
                            <m:t>2</m:t>
                          </m:r>
                        </m:num>
                        <m:den>
                          <m:r>
                            <a:rPr lang="en-GB" sz="3200" b="0" i="1" smtClean="0">
                              <a:latin typeface="Cambria Math" panose="02040503050406030204" pitchFamily="18" charset="0"/>
                            </a:rPr>
                            <m:t>5</m:t>
                          </m:r>
                        </m:den>
                      </m:f>
                    </m:oMath>
                  </m:oMathPara>
                </a14:m>
                <a:endParaRPr lang="en-GB" sz="3200" dirty="0"/>
              </a:p>
            </p:txBody>
          </p:sp>
        </mc:Choice>
        <mc:Fallback xmlns="">
          <p:sp>
            <p:nvSpPr>
              <p:cNvPr id="61" name="TextBox 60"/>
              <p:cNvSpPr txBox="1">
                <a:spLocks noRot="1" noChangeAspect="1" noMove="1" noResize="1" noEditPoints="1" noAdjustHandles="1" noChangeArrowheads="1" noChangeShapeType="1" noTextEdit="1"/>
              </p:cNvSpPr>
              <p:nvPr/>
            </p:nvSpPr>
            <p:spPr>
              <a:xfrm>
                <a:off x="311484" y="4469543"/>
                <a:ext cx="1944217" cy="1024319"/>
              </a:xfrm>
              <a:prstGeom prst="rect">
                <a:avLst/>
              </a:prstGeom>
              <a:blipFill rotWithShape="0">
                <a:blip r:embed="rId4"/>
                <a:stretch>
                  <a:fillRect/>
                </a:stretch>
              </a:blipFill>
            </p:spPr>
            <p:txBody>
              <a:bodyPr/>
              <a:lstStyle/>
              <a:p>
                <a:r>
                  <a:rPr lang="en-GB">
                    <a:noFill/>
                  </a:rPr>
                  <a:t> </a:t>
                </a:r>
              </a:p>
            </p:txBody>
          </p:sp>
        </mc:Fallback>
      </mc:AlternateContent>
      <p:cxnSp>
        <p:nvCxnSpPr>
          <p:cNvPr id="62" name="Straight Connector 61"/>
          <p:cNvCxnSpPr>
            <a:stCxn id="60" idx="3"/>
          </p:cNvCxnSpPr>
          <p:nvPr/>
        </p:nvCxnSpPr>
        <p:spPr>
          <a:xfrm flipH="1">
            <a:off x="3693870" y="4149080"/>
            <a:ext cx="8012" cy="915908"/>
          </a:xfrm>
          <a:prstGeom prst="line">
            <a:avLst/>
          </a:prstGeom>
        </p:spPr>
        <p:style>
          <a:lnRef idx="3">
            <a:schemeClr val="accent6"/>
          </a:lnRef>
          <a:fillRef idx="0">
            <a:schemeClr val="accent6"/>
          </a:fillRef>
          <a:effectRef idx="2">
            <a:schemeClr val="accent6"/>
          </a:effectRef>
          <a:fontRef idx="minor">
            <a:schemeClr val="tx1"/>
          </a:fontRef>
        </p:style>
      </p:cxnSp>
      <p:cxnSp>
        <p:nvCxnSpPr>
          <p:cNvPr id="63" name="Straight Connector 62"/>
          <p:cNvCxnSpPr/>
          <p:nvPr/>
        </p:nvCxnSpPr>
        <p:spPr>
          <a:xfrm flipV="1">
            <a:off x="3702050" y="4305300"/>
            <a:ext cx="539750" cy="800100"/>
          </a:xfrm>
          <a:prstGeom prst="line">
            <a:avLst/>
          </a:prstGeom>
        </p:spPr>
        <p:style>
          <a:lnRef idx="3">
            <a:schemeClr val="accent6"/>
          </a:lnRef>
          <a:fillRef idx="0">
            <a:schemeClr val="accent6"/>
          </a:fillRef>
          <a:effectRef idx="2">
            <a:schemeClr val="accent6"/>
          </a:effectRef>
          <a:fontRef idx="minor">
            <a:schemeClr val="tx1"/>
          </a:fontRef>
        </p:style>
      </p:cxnSp>
      <p:sp>
        <p:nvSpPr>
          <p:cNvPr id="64" name="Rectangle 63"/>
          <p:cNvSpPr/>
          <p:nvPr/>
        </p:nvSpPr>
        <p:spPr>
          <a:xfrm>
            <a:off x="1599923" y="4399593"/>
            <a:ext cx="739516" cy="1223196"/>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cxnSp>
        <p:nvCxnSpPr>
          <p:cNvPr id="66" name="Straight Connector 65"/>
          <p:cNvCxnSpPr/>
          <p:nvPr/>
        </p:nvCxnSpPr>
        <p:spPr>
          <a:xfrm flipH="1">
            <a:off x="3695700" y="4718050"/>
            <a:ext cx="895350" cy="387350"/>
          </a:xfrm>
          <a:prstGeom prst="line">
            <a:avLst/>
          </a:prstGeom>
        </p:spPr>
        <p:style>
          <a:lnRef idx="3">
            <a:schemeClr val="accent6"/>
          </a:lnRef>
          <a:fillRef idx="0">
            <a:schemeClr val="accent6"/>
          </a:fillRef>
          <a:effectRef idx="2">
            <a:schemeClr val="accent6"/>
          </a:effectRef>
          <a:fontRef idx="minor">
            <a:schemeClr val="tx1"/>
          </a:fontRef>
        </p:style>
      </p:cxnSp>
      <p:cxnSp>
        <p:nvCxnSpPr>
          <p:cNvPr id="69" name="Straight Connector 68"/>
          <p:cNvCxnSpPr/>
          <p:nvPr/>
        </p:nvCxnSpPr>
        <p:spPr>
          <a:xfrm flipH="1" flipV="1">
            <a:off x="3702050" y="5111750"/>
            <a:ext cx="666750" cy="641350"/>
          </a:xfrm>
          <a:prstGeom prst="line">
            <a:avLst/>
          </a:prstGeom>
        </p:spPr>
        <p:style>
          <a:lnRef idx="3">
            <a:schemeClr val="accent6"/>
          </a:lnRef>
          <a:fillRef idx="0">
            <a:schemeClr val="accent6"/>
          </a:fillRef>
          <a:effectRef idx="2">
            <a:schemeClr val="accent6"/>
          </a:effectRef>
          <a:fontRef idx="minor">
            <a:schemeClr val="tx1"/>
          </a:fontRef>
        </p:style>
      </p:cxnSp>
      <p:cxnSp>
        <p:nvCxnSpPr>
          <p:cNvPr id="73" name="Straight Connector 72"/>
          <p:cNvCxnSpPr/>
          <p:nvPr/>
        </p:nvCxnSpPr>
        <p:spPr>
          <a:xfrm flipV="1">
            <a:off x="3092450" y="5073650"/>
            <a:ext cx="622301" cy="742950"/>
          </a:xfrm>
          <a:prstGeom prst="line">
            <a:avLst/>
          </a:prstGeom>
        </p:spPr>
        <p:style>
          <a:lnRef idx="3">
            <a:schemeClr val="accent6"/>
          </a:lnRef>
          <a:fillRef idx="0">
            <a:schemeClr val="accent6"/>
          </a:fillRef>
          <a:effectRef idx="2">
            <a:schemeClr val="accent6"/>
          </a:effectRef>
          <a:fontRef idx="minor">
            <a:schemeClr val="tx1"/>
          </a:fontRef>
        </p:style>
      </p:cxnSp>
      <p:cxnSp>
        <p:nvCxnSpPr>
          <p:cNvPr id="76" name="Straight Connector 75"/>
          <p:cNvCxnSpPr/>
          <p:nvPr/>
        </p:nvCxnSpPr>
        <p:spPr>
          <a:xfrm>
            <a:off x="2787650" y="4794250"/>
            <a:ext cx="920750" cy="304800"/>
          </a:xfrm>
          <a:prstGeom prst="line">
            <a:avLst/>
          </a:prstGeom>
        </p:spPr>
        <p:style>
          <a:lnRef idx="3">
            <a:schemeClr val="accent6"/>
          </a:lnRef>
          <a:fillRef idx="0">
            <a:schemeClr val="accent6"/>
          </a:fillRef>
          <a:effectRef idx="2">
            <a:schemeClr val="accent6"/>
          </a:effectRef>
          <a:fontRef idx="minor">
            <a:schemeClr val="tx1"/>
          </a:fontRef>
        </p:style>
      </p:cxnSp>
      <p:cxnSp>
        <p:nvCxnSpPr>
          <p:cNvPr id="89" name="Straight Connector 88"/>
          <p:cNvCxnSpPr/>
          <p:nvPr/>
        </p:nvCxnSpPr>
        <p:spPr>
          <a:xfrm>
            <a:off x="3708400" y="5111751"/>
            <a:ext cx="952500" cy="171449"/>
          </a:xfrm>
          <a:prstGeom prst="line">
            <a:avLst/>
          </a:prstGeom>
        </p:spPr>
        <p:style>
          <a:lnRef idx="3">
            <a:schemeClr val="accent6"/>
          </a:lnRef>
          <a:fillRef idx="0">
            <a:schemeClr val="accent6"/>
          </a:fillRef>
          <a:effectRef idx="2">
            <a:schemeClr val="accent6"/>
          </a:effectRef>
          <a:fontRef idx="minor">
            <a:schemeClr val="tx1"/>
          </a:fontRef>
        </p:style>
      </p:cxnSp>
      <p:cxnSp>
        <p:nvCxnSpPr>
          <p:cNvPr id="92" name="Straight Connector 91"/>
          <p:cNvCxnSpPr/>
          <p:nvPr/>
        </p:nvCxnSpPr>
        <p:spPr>
          <a:xfrm>
            <a:off x="3714751" y="5111750"/>
            <a:ext cx="6349" cy="920750"/>
          </a:xfrm>
          <a:prstGeom prst="line">
            <a:avLst/>
          </a:prstGeom>
        </p:spPr>
        <p:style>
          <a:lnRef idx="3">
            <a:schemeClr val="accent6"/>
          </a:lnRef>
          <a:fillRef idx="0">
            <a:schemeClr val="accent6"/>
          </a:fillRef>
          <a:effectRef idx="2">
            <a:schemeClr val="accent6"/>
          </a:effectRef>
          <a:fontRef idx="minor">
            <a:schemeClr val="tx1"/>
          </a:fontRef>
        </p:style>
      </p:cxnSp>
      <p:cxnSp>
        <p:nvCxnSpPr>
          <p:cNvPr id="95" name="Straight Connector 94"/>
          <p:cNvCxnSpPr/>
          <p:nvPr/>
        </p:nvCxnSpPr>
        <p:spPr>
          <a:xfrm flipH="1">
            <a:off x="2781300" y="5105400"/>
            <a:ext cx="926932" cy="247650"/>
          </a:xfrm>
          <a:prstGeom prst="line">
            <a:avLst/>
          </a:prstGeom>
        </p:spPr>
        <p:style>
          <a:lnRef idx="3">
            <a:schemeClr val="accent6"/>
          </a:lnRef>
          <a:fillRef idx="0">
            <a:schemeClr val="accent6"/>
          </a:fillRef>
          <a:effectRef idx="2">
            <a:schemeClr val="accent6"/>
          </a:effectRef>
          <a:fontRef idx="minor">
            <a:schemeClr val="tx1"/>
          </a:fontRef>
        </p:style>
      </p:cxnSp>
      <p:cxnSp>
        <p:nvCxnSpPr>
          <p:cNvPr id="98" name="Straight Connector 97"/>
          <p:cNvCxnSpPr/>
          <p:nvPr/>
        </p:nvCxnSpPr>
        <p:spPr>
          <a:xfrm flipH="1" flipV="1">
            <a:off x="3117850" y="4337050"/>
            <a:ext cx="584200" cy="774700"/>
          </a:xfrm>
          <a:prstGeom prst="line">
            <a:avLst/>
          </a:prstGeom>
        </p:spPr>
        <p:style>
          <a:lnRef idx="3">
            <a:schemeClr val="accent6"/>
          </a:lnRef>
          <a:fillRef idx="0">
            <a:schemeClr val="accent6"/>
          </a:fillRef>
          <a:effectRef idx="2">
            <a:schemeClr val="accent6"/>
          </a:effectRef>
          <a:fontRef idx="minor">
            <a:schemeClr val="tx1"/>
          </a:fontRef>
        </p:style>
      </p:cxnSp>
      <p:sp>
        <p:nvSpPr>
          <p:cNvPr id="101" name="Oval 100"/>
          <p:cNvSpPr/>
          <p:nvPr/>
        </p:nvSpPr>
        <p:spPr>
          <a:xfrm>
            <a:off x="7039014" y="4137100"/>
            <a:ext cx="1944216" cy="1872208"/>
          </a:xfrm>
          <a:prstGeom prst="ellipse">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GB"/>
          </a:p>
        </p:txBody>
      </p:sp>
      <p:sp>
        <p:nvSpPr>
          <p:cNvPr id="102" name="Pie 101"/>
          <p:cNvSpPr/>
          <p:nvPr/>
        </p:nvSpPr>
        <p:spPr>
          <a:xfrm>
            <a:off x="7039014" y="4137100"/>
            <a:ext cx="1944216" cy="1872208"/>
          </a:xfrm>
          <a:prstGeom prst="pie">
            <a:avLst>
              <a:gd name="adj1" fmla="val 16274319"/>
              <a:gd name="adj2" fmla="val 12874804"/>
            </a:avLst>
          </a:prstGeom>
          <a:solidFill>
            <a:schemeClr val="accent6">
              <a:lumMod val="60000"/>
              <a:lumOff val="40000"/>
            </a:schemeClr>
          </a:solidFill>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GB">
              <a:solidFill>
                <a:schemeClr val="tx1"/>
              </a:solidFill>
            </a:endParaRPr>
          </a:p>
        </p:txBody>
      </p:sp>
      <mc:AlternateContent xmlns:mc="http://schemas.openxmlformats.org/markup-compatibility/2006" xmlns:a14="http://schemas.microsoft.com/office/drawing/2010/main">
        <mc:Choice Requires="a14">
          <p:sp>
            <p:nvSpPr>
              <p:cNvPr id="103" name="TextBox 102"/>
              <p:cNvSpPr txBox="1"/>
              <p:nvPr/>
            </p:nvSpPr>
            <p:spPr>
              <a:xfrm>
                <a:off x="4620724" y="4457563"/>
                <a:ext cx="1944217" cy="1024319"/>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f>
                        <m:fPr>
                          <m:ctrlPr>
                            <a:rPr lang="en-GB" sz="3200" b="0" i="1" smtClean="0">
                              <a:latin typeface="Cambria Math" panose="02040503050406030204" pitchFamily="18" charset="0"/>
                            </a:rPr>
                          </m:ctrlPr>
                        </m:fPr>
                        <m:num>
                          <m:r>
                            <a:rPr lang="en-GB" sz="3200" b="0" i="1" smtClean="0">
                              <a:latin typeface="Cambria Math" panose="02040503050406030204" pitchFamily="18" charset="0"/>
                            </a:rPr>
                            <m:t>45</m:t>
                          </m:r>
                        </m:num>
                        <m:den>
                          <m:r>
                            <a:rPr lang="en-GB" sz="3200" b="0" i="1" smtClean="0">
                              <a:latin typeface="Cambria Math" panose="02040503050406030204" pitchFamily="18" charset="0"/>
                            </a:rPr>
                            <m:t>54</m:t>
                          </m:r>
                        </m:den>
                      </m:f>
                      <m:r>
                        <a:rPr lang="en-GB" sz="3200" b="0" i="1" smtClean="0">
                          <a:latin typeface="Cambria Math" panose="02040503050406030204" pitchFamily="18" charset="0"/>
                        </a:rPr>
                        <m:t>=</m:t>
                      </m:r>
                      <m:f>
                        <m:fPr>
                          <m:ctrlPr>
                            <a:rPr lang="en-GB" sz="3200" b="0" i="1" smtClean="0">
                              <a:latin typeface="Cambria Math" panose="02040503050406030204" pitchFamily="18" charset="0"/>
                            </a:rPr>
                          </m:ctrlPr>
                        </m:fPr>
                        <m:num>
                          <m:r>
                            <a:rPr lang="en-GB" sz="3200" b="0" i="1" smtClean="0">
                              <a:latin typeface="Cambria Math" panose="02040503050406030204" pitchFamily="18" charset="0"/>
                            </a:rPr>
                            <m:t>5</m:t>
                          </m:r>
                        </m:num>
                        <m:den>
                          <m:r>
                            <a:rPr lang="en-GB" sz="3200" b="0" i="1" smtClean="0">
                              <a:latin typeface="Cambria Math" panose="02040503050406030204" pitchFamily="18" charset="0"/>
                            </a:rPr>
                            <m:t>6</m:t>
                          </m:r>
                        </m:den>
                      </m:f>
                    </m:oMath>
                  </m:oMathPara>
                </a14:m>
                <a:endParaRPr lang="en-GB" sz="3200" dirty="0"/>
              </a:p>
            </p:txBody>
          </p:sp>
        </mc:Choice>
        <mc:Fallback xmlns="">
          <p:sp>
            <p:nvSpPr>
              <p:cNvPr id="103" name="TextBox 102"/>
              <p:cNvSpPr txBox="1">
                <a:spLocks noRot="1" noChangeAspect="1" noMove="1" noResize="1" noEditPoints="1" noAdjustHandles="1" noChangeArrowheads="1" noChangeShapeType="1" noTextEdit="1"/>
              </p:cNvSpPr>
              <p:nvPr/>
            </p:nvSpPr>
            <p:spPr>
              <a:xfrm>
                <a:off x="4620724" y="4457563"/>
                <a:ext cx="1944217" cy="1024319"/>
              </a:xfrm>
              <a:prstGeom prst="rect">
                <a:avLst/>
              </a:prstGeom>
              <a:blipFill rotWithShape="0">
                <a:blip r:embed="rId5"/>
                <a:stretch>
                  <a:fillRect/>
                </a:stretch>
              </a:blipFill>
            </p:spPr>
            <p:txBody>
              <a:bodyPr/>
              <a:lstStyle/>
              <a:p>
                <a:r>
                  <a:rPr lang="en-GB">
                    <a:noFill/>
                  </a:rPr>
                  <a:t> </a:t>
                </a:r>
              </a:p>
            </p:txBody>
          </p:sp>
        </mc:Fallback>
      </mc:AlternateContent>
      <p:sp>
        <p:nvSpPr>
          <p:cNvPr id="106" name="Rectangle 105"/>
          <p:cNvSpPr/>
          <p:nvPr/>
        </p:nvSpPr>
        <p:spPr>
          <a:xfrm>
            <a:off x="5891120" y="4401407"/>
            <a:ext cx="739516" cy="1223196"/>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sp>
        <p:nvSpPr>
          <p:cNvPr id="115" name="TextBox 114"/>
          <p:cNvSpPr txBox="1"/>
          <p:nvPr/>
        </p:nvSpPr>
        <p:spPr>
          <a:xfrm rot="20298228">
            <a:off x="7284720" y="5111750"/>
            <a:ext cx="1751776" cy="646331"/>
          </a:xfrm>
          <a:prstGeom prst="rect">
            <a:avLst/>
          </a:prstGeom>
          <a:noFill/>
        </p:spPr>
        <p:txBody>
          <a:bodyPr wrap="square" rtlCol="0">
            <a:spAutoFit/>
          </a:bodyPr>
          <a:lstStyle/>
          <a:p>
            <a:pPr algn="ctr"/>
            <a:r>
              <a:rPr lang="en-GB" dirty="0"/>
              <a:t>Lots of lines here</a:t>
            </a:r>
          </a:p>
        </p:txBody>
      </p:sp>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18"/>
                    </p:tgtEl>
                  </p:cond>
                </p:stCondLst>
                <p:endSync evt="end" delay="0">
                  <p:rtn val="all"/>
                </p:endSync>
                <p:childTnLst>
                  <p:par>
                    <p:cTn id="3" fill="hold">
                      <p:stCondLst>
                        <p:cond delay="0"/>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18"/>
                                        </p:tgtEl>
                                      </p:cBhvr>
                                    </p:animEffect>
                                    <p:set>
                                      <p:cBhvr>
                                        <p:cTn id="7" dur="1" fill="hold">
                                          <p:stCondLst>
                                            <p:cond delay="499"/>
                                          </p:stCondLst>
                                        </p:cTn>
                                        <p:tgtEl>
                                          <p:spTgt spid="18"/>
                                        </p:tgtEl>
                                        <p:attrNameLst>
                                          <p:attrName>style.visibility</p:attrName>
                                        </p:attrNameLst>
                                      </p:cBhvr>
                                      <p:to>
                                        <p:strVal val="hidden"/>
                                      </p:to>
                                    </p:set>
                                  </p:childTnLst>
                                </p:cTn>
                              </p:par>
                              <p:par>
                                <p:cTn id="8" presetID="22" presetClass="exit" presetSubtype="8" fill="hold" nodeType="withEffect">
                                  <p:stCondLst>
                                    <p:cond delay="0"/>
                                  </p:stCondLst>
                                  <p:childTnLst>
                                    <p:animEffect transition="out" filter="wipe(left)">
                                      <p:cBhvr>
                                        <p:cTn id="9" dur="500"/>
                                        <p:tgtEl>
                                          <p:spTgt spid="14"/>
                                        </p:tgtEl>
                                      </p:cBhvr>
                                    </p:animEffect>
                                    <p:set>
                                      <p:cBhvr>
                                        <p:cTn id="10" dur="1" fill="hold">
                                          <p:stCondLst>
                                            <p:cond delay="499"/>
                                          </p:stCondLst>
                                        </p:cTn>
                                        <p:tgtEl>
                                          <p:spTgt spid="14"/>
                                        </p:tgtEl>
                                        <p:attrNameLst>
                                          <p:attrName>style.visibility</p:attrName>
                                        </p:attrNameLst>
                                      </p:cBhvr>
                                      <p:to>
                                        <p:strVal val="hidden"/>
                                      </p:to>
                                    </p:set>
                                  </p:childTnLst>
                                </p:cTn>
                              </p:par>
                            </p:childTnLst>
                          </p:cTn>
                        </p:par>
                      </p:childTnLst>
                    </p:cTn>
                  </p:par>
                </p:childTnLst>
              </p:cTn>
              <p:nextCondLst>
                <p:cond evt="onClick" delay="0">
                  <p:tgtEl>
                    <p:spTgt spid="18"/>
                  </p:tgtEl>
                </p:cond>
              </p:nextCondLst>
            </p:seq>
            <p:seq concurrent="1" nextAc="seek">
              <p:cTn id="11" restart="whenNotActive" fill="hold" evtFilter="cancelBubble" nodeType="interactiveSeq">
                <p:stCondLst>
                  <p:cond evt="onClick" delay="0">
                    <p:tgtEl>
                      <p:spTgt spid="24"/>
                    </p:tgtEl>
                  </p:cond>
                </p:stCondLst>
                <p:endSync evt="end" delay="0">
                  <p:rtn val="all"/>
                </p:endSync>
                <p:childTnLst>
                  <p:par>
                    <p:cTn id="12" fill="hold">
                      <p:stCondLst>
                        <p:cond delay="0"/>
                      </p:stCondLst>
                      <p:childTnLst>
                        <p:par>
                          <p:cTn id="13" fill="hold">
                            <p:stCondLst>
                              <p:cond delay="0"/>
                            </p:stCondLst>
                            <p:childTnLst>
                              <p:par>
                                <p:cTn id="14" presetID="10" presetClass="exit" presetSubtype="0" fill="hold" grpId="0" nodeType="clickEffect">
                                  <p:stCondLst>
                                    <p:cond delay="0"/>
                                  </p:stCondLst>
                                  <p:childTnLst>
                                    <p:animEffect transition="out" filter="fade">
                                      <p:cBhvr>
                                        <p:cTn id="15" dur="500"/>
                                        <p:tgtEl>
                                          <p:spTgt spid="24"/>
                                        </p:tgtEl>
                                      </p:cBhvr>
                                    </p:animEffect>
                                    <p:set>
                                      <p:cBhvr>
                                        <p:cTn id="16" dur="1" fill="hold">
                                          <p:stCondLst>
                                            <p:cond delay="499"/>
                                          </p:stCondLst>
                                        </p:cTn>
                                        <p:tgtEl>
                                          <p:spTgt spid="24"/>
                                        </p:tgtEl>
                                        <p:attrNameLst>
                                          <p:attrName>style.visibility</p:attrName>
                                        </p:attrNameLst>
                                      </p:cBhvr>
                                      <p:to>
                                        <p:strVal val="hidden"/>
                                      </p:to>
                                    </p:set>
                                  </p:childTnLst>
                                </p:cTn>
                              </p:par>
                              <p:par>
                                <p:cTn id="17" presetID="22" presetClass="exit" presetSubtype="8" fill="hold" nodeType="withEffect">
                                  <p:stCondLst>
                                    <p:cond delay="0"/>
                                  </p:stCondLst>
                                  <p:childTnLst>
                                    <p:animEffect transition="out" filter="wipe(left)">
                                      <p:cBhvr>
                                        <p:cTn id="18" dur="500"/>
                                        <p:tgtEl>
                                          <p:spTgt spid="23"/>
                                        </p:tgtEl>
                                      </p:cBhvr>
                                    </p:animEffect>
                                    <p:set>
                                      <p:cBhvr>
                                        <p:cTn id="19" dur="1" fill="hold">
                                          <p:stCondLst>
                                            <p:cond delay="499"/>
                                          </p:stCondLst>
                                        </p:cTn>
                                        <p:tgtEl>
                                          <p:spTgt spid="23"/>
                                        </p:tgtEl>
                                        <p:attrNameLst>
                                          <p:attrName>style.visibility</p:attrName>
                                        </p:attrNameLst>
                                      </p:cBhvr>
                                      <p:to>
                                        <p:strVal val="hidden"/>
                                      </p:to>
                                    </p:set>
                                  </p:childTnLst>
                                </p:cTn>
                              </p:par>
                              <p:par>
                                <p:cTn id="20" presetID="22" presetClass="exit" presetSubtype="8" fill="hold" nodeType="withEffect">
                                  <p:stCondLst>
                                    <p:cond delay="0"/>
                                  </p:stCondLst>
                                  <p:childTnLst>
                                    <p:animEffect transition="out" filter="wipe(left)">
                                      <p:cBhvr>
                                        <p:cTn id="21" dur="500"/>
                                        <p:tgtEl>
                                          <p:spTgt spid="39"/>
                                        </p:tgtEl>
                                      </p:cBhvr>
                                    </p:animEffect>
                                    <p:set>
                                      <p:cBhvr>
                                        <p:cTn id="22" dur="1" fill="hold">
                                          <p:stCondLst>
                                            <p:cond delay="499"/>
                                          </p:stCondLst>
                                        </p:cTn>
                                        <p:tgtEl>
                                          <p:spTgt spid="39"/>
                                        </p:tgtEl>
                                        <p:attrNameLst>
                                          <p:attrName>style.visibility</p:attrName>
                                        </p:attrNameLst>
                                      </p:cBhvr>
                                      <p:to>
                                        <p:strVal val="hidden"/>
                                      </p:to>
                                    </p:set>
                                  </p:childTnLst>
                                </p:cTn>
                              </p:par>
                              <p:par>
                                <p:cTn id="23" presetID="22" presetClass="exit" presetSubtype="8" fill="hold" nodeType="withEffect">
                                  <p:stCondLst>
                                    <p:cond delay="0"/>
                                  </p:stCondLst>
                                  <p:childTnLst>
                                    <p:animEffect transition="out" filter="wipe(left)">
                                      <p:cBhvr>
                                        <p:cTn id="24" dur="500"/>
                                        <p:tgtEl>
                                          <p:spTgt spid="46"/>
                                        </p:tgtEl>
                                      </p:cBhvr>
                                    </p:animEffect>
                                    <p:set>
                                      <p:cBhvr>
                                        <p:cTn id="25" dur="1" fill="hold">
                                          <p:stCondLst>
                                            <p:cond delay="499"/>
                                          </p:stCondLst>
                                        </p:cTn>
                                        <p:tgtEl>
                                          <p:spTgt spid="46"/>
                                        </p:tgtEl>
                                        <p:attrNameLst>
                                          <p:attrName>style.visibility</p:attrName>
                                        </p:attrNameLst>
                                      </p:cBhvr>
                                      <p:to>
                                        <p:strVal val="hidden"/>
                                      </p:to>
                                    </p:set>
                                  </p:childTnLst>
                                </p:cTn>
                              </p:par>
                              <p:par>
                                <p:cTn id="26" presetID="22" presetClass="exit" presetSubtype="8" fill="hold" nodeType="withEffect">
                                  <p:stCondLst>
                                    <p:cond delay="0"/>
                                  </p:stCondLst>
                                  <p:childTnLst>
                                    <p:animEffect transition="out" filter="wipe(left)">
                                      <p:cBhvr>
                                        <p:cTn id="27" dur="500"/>
                                        <p:tgtEl>
                                          <p:spTgt spid="48"/>
                                        </p:tgtEl>
                                      </p:cBhvr>
                                    </p:animEffect>
                                    <p:set>
                                      <p:cBhvr>
                                        <p:cTn id="28" dur="1" fill="hold">
                                          <p:stCondLst>
                                            <p:cond delay="499"/>
                                          </p:stCondLst>
                                        </p:cTn>
                                        <p:tgtEl>
                                          <p:spTgt spid="48"/>
                                        </p:tgtEl>
                                        <p:attrNameLst>
                                          <p:attrName>style.visibility</p:attrName>
                                        </p:attrNameLst>
                                      </p:cBhvr>
                                      <p:to>
                                        <p:strVal val="hidden"/>
                                      </p:to>
                                    </p:set>
                                  </p:childTnLst>
                                </p:cTn>
                              </p:par>
                              <p:par>
                                <p:cTn id="29" presetID="22" presetClass="exit" presetSubtype="8" fill="hold" nodeType="withEffect">
                                  <p:stCondLst>
                                    <p:cond delay="0"/>
                                  </p:stCondLst>
                                  <p:childTnLst>
                                    <p:animEffect transition="out" filter="wipe(left)">
                                      <p:cBhvr>
                                        <p:cTn id="30" dur="500"/>
                                        <p:tgtEl>
                                          <p:spTgt spid="51"/>
                                        </p:tgtEl>
                                      </p:cBhvr>
                                    </p:animEffect>
                                    <p:set>
                                      <p:cBhvr>
                                        <p:cTn id="31" dur="1" fill="hold">
                                          <p:stCondLst>
                                            <p:cond delay="499"/>
                                          </p:stCondLst>
                                        </p:cTn>
                                        <p:tgtEl>
                                          <p:spTgt spid="51"/>
                                        </p:tgtEl>
                                        <p:attrNameLst>
                                          <p:attrName>style.visibility</p:attrName>
                                        </p:attrNameLst>
                                      </p:cBhvr>
                                      <p:to>
                                        <p:strVal val="hidden"/>
                                      </p:to>
                                    </p:set>
                                  </p:childTnLst>
                                </p:cTn>
                              </p:par>
                              <p:par>
                                <p:cTn id="32" presetID="22" presetClass="exit" presetSubtype="8" fill="hold" nodeType="withEffect">
                                  <p:stCondLst>
                                    <p:cond delay="0"/>
                                  </p:stCondLst>
                                  <p:childTnLst>
                                    <p:animEffect transition="out" filter="wipe(left)">
                                      <p:cBhvr>
                                        <p:cTn id="33" dur="500"/>
                                        <p:tgtEl>
                                          <p:spTgt spid="55"/>
                                        </p:tgtEl>
                                      </p:cBhvr>
                                    </p:animEffect>
                                    <p:set>
                                      <p:cBhvr>
                                        <p:cTn id="34" dur="1" fill="hold">
                                          <p:stCondLst>
                                            <p:cond delay="499"/>
                                          </p:stCondLst>
                                        </p:cTn>
                                        <p:tgtEl>
                                          <p:spTgt spid="55"/>
                                        </p:tgtEl>
                                        <p:attrNameLst>
                                          <p:attrName>style.visibility</p:attrName>
                                        </p:attrNameLst>
                                      </p:cBhvr>
                                      <p:to>
                                        <p:strVal val="hidden"/>
                                      </p:to>
                                    </p:set>
                                  </p:childTnLst>
                                </p:cTn>
                              </p:par>
                            </p:childTnLst>
                          </p:cTn>
                        </p:par>
                      </p:childTnLst>
                    </p:cTn>
                  </p:par>
                </p:childTnLst>
              </p:cTn>
              <p:nextCondLst>
                <p:cond evt="onClick" delay="0">
                  <p:tgtEl>
                    <p:spTgt spid="24"/>
                  </p:tgtEl>
                </p:cond>
              </p:nextCondLst>
            </p:seq>
            <p:seq concurrent="1" nextAc="seek">
              <p:cTn id="35" restart="whenNotActive" fill="hold" evtFilter="cancelBubble" nodeType="interactiveSeq">
                <p:stCondLst>
                  <p:cond evt="onClick" delay="0">
                    <p:tgtEl>
                      <p:spTgt spid="64"/>
                    </p:tgtEl>
                  </p:cond>
                </p:stCondLst>
                <p:endSync evt="end" delay="0">
                  <p:rtn val="all"/>
                </p:endSync>
                <p:childTnLst>
                  <p:par>
                    <p:cTn id="36" fill="hold">
                      <p:stCondLst>
                        <p:cond delay="0"/>
                      </p:stCondLst>
                      <p:childTnLst>
                        <p:par>
                          <p:cTn id="37" fill="hold">
                            <p:stCondLst>
                              <p:cond delay="0"/>
                            </p:stCondLst>
                            <p:childTnLst>
                              <p:par>
                                <p:cTn id="38" presetID="10" presetClass="exit" presetSubtype="0" fill="hold" grpId="0" nodeType="clickEffect">
                                  <p:stCondLst>
                                    <p:cond delay="0"/>
                                  </p:stCondLst>
                                  <p:childTnLst>
                                    <p:animEffect transition="out" filter="fade">
                                      <p:cBhvr>
                                        <p:cTn id="39" dur="500"/>
                                        <p:tgtEl>
                                          <p:spTgt spid="64"/>
                                        </p:tgtEl>
                                      </p:cBhvr>
                                    </p:animEffect>
                                    <p:set>
                                      <p:cBhvr>
                                        <p:cTn id="40" dur="1" fill="hold">
                                          <p:stCondLst>
                                            <p:cond delay="499"/>
                                          </p:stCondLst>
                                        </p:cTn>
                                        <p:tgtEl>
                                          <p:spTgt spid="64"/>
                                        </p:tgtEl>
                                        <p:attrNameLst>
                                          <p:attrName>style.visibility</p:attrName>
                                        </p:attrNameLst>
                                      </p:cBhvr>
                                      <p:to>
                                        <p:strVal val="hidden"/>
                                      </p:to>
                                    </p:set>
                                  </p:childTnLst>
                                </p:cTn>
                              </p:par>
                              <p:par>
                                <p:cTn id="41" presetID="22" presetClass="exit" presetSubtype="8" fill="hold" nodeType="withEffect">
                                  <p:stCondLst>
                                    <p:cond delay="0"/>
                                  </p:stCondLst>
                                  <p:childTnLst>
                                    <p:animEffect transition="out" filter="wipe(left)">
                                      <p:cBhvr>
                                        <p:cTn id="42" dur="500"/>
                                        <p:tgtEl>
                                          <p:spTgt spid="63"/>
                                        </p:tgtEl>
                                      </p:cBhvr>
                                    </p:animEffect>
                                    <p:set>
                                      <p:cBhvr>
                                        <p:cTn id="43" dur="1" fill="hold">
                                          <p:stCondLst>
                                            <p:cond delay="499"/>
                                          </p:stCondLst>
                                        </p:cTn>
                                        <p:tgtEl>
                                          <p:spTgt spid="63"/>
                                        </p:tgtEl>
                                        <p:attrNameLst>
                                          <p:attrName>style.visibility</p:attrName>
                                        </p:attrNameLst>
                                      </p:cBhvr>
                                      <p:to>
                                        <p:strVal val="hidden"/>
                                      </p:to>
                                    </p:set>
                                  </p:childTnLst>
                                </p:cTn>
                              </p:par>
                              <p:par>
                                <p:cTn id="44" presetID="22" presetClass="exit" presetSubtype="8" fill="hold" nodeType="withEffect">
                                  <p:stCondLst>
                                    <p:cond delay="0"/>
                                  </p:stCondLst>
                                  <p:childTnLst>
                                    <p:animEffect transition="out" filter="wipe(left)">
                                      <p:cBhvr>
                                        <p:cTn id="45" dur="500"/>
                                        <p:tgtEl>
                                          <p:spTgt spid="89"/>
                                        </p:tgtEl>
                                      </p:cBhvr>
                                    </p:animEffect>
                                    <p:set>
                                      <p:cBhvr>
                                        <p:cTn id="46" dur="1" fill="hold">
                                          <p:stCondLst>
                                            <p:cond delay="499"/>
                                          </p:stCondLst>
                                        </p:cTn>
                                        <p:tgtEl>
                                          <p:spTgt spid="89"/>
                                        </p:tgtEl>
                                        <p:attrNameLst>
                                          <p:attrName>style.visibility</p:attrName>
                                        </p:attrNameLst>
                                      </p:cBhvr>
                                      <p:to>
                                        <p:strVal val="hidden"/>
                                      </p:to>
                                    </p:set>
                                  </p:childTnLst>
                                </p:cTn>
                              </p:par>
                              <p:par>
                                <p:cTn id="47" presetID="22" presetClass="exit" presetSubtype="8" fill="hold" nodeType="withEffect">
                                  <p:stCondLst>
                                    <p:cond delay="0"/>
                                  </p:stCondLst>
                                  <p:childTnLst>
                                    <p:animEffect transition="out" filter="wipe(left)">
                                      <p:cBhvr>
                                        <p:cTn id="48" dur="500"/>
                                        <p:tgtEl>
                                          <p:spTgt spid="92"/>
                                        </p:tgtEl>
                                      </p:cBhvr>
                                    </p:animEffect>
                                    <p:set>
                                      <p:cBhvr>
                                        <p:cTn id="49" dur="1" fill="hold">
                                          <p:stCondLst>
                                            <p:cond delay="499"/>
                                          </p:stCondLst>
                                        </p:cTn>
                                        <p:tgtEl>
                                          <p:spTgt spid="92"/>
                                        </p:tgtEl>
                                        <p:attrNameLst>
                                          <p:attrName>style.visibility</p:attrName>
                                        </p:attrNameLst>
                                      </p:cBhvr>
                                      <p:to>
                                        <p:strVal val="hidden"/>
                                      </p:to>
                                    </p:set>
                                  </p:childTnLst>
                                </p:cTn>
                              </p:par>
                              <p:par>
                                <p:cTn id="50" presetID="22" presetClass="exit" presetSubtype="8" fill="hold" nodeType="withEffect">
                                  <p:stCondLst>
                                    <p:cond delay="0"/>
                                  </p:stCondLst>
                                  <p:childTnLst>
                                    <p:animEffect transition="out" filter="wipe(left)">
                                      <p:cBhvr>
                                        <p:cTn id="51" dur="500"/>
                                        <p:tgtEl>
                                          <p:spTgt spid="95"/>
                                        </p:tgtEl>
                                      </p:cBhvr>
                                    </p:animEffect>
                                    <p:set>
                                      <p:cBhvr>
                                        <p:cTn id="52" dur="1" fill="hold">
                                          <p:stCondLst>
                                            <p:cond delay="499"/>
                                          </p:stCondLst>
                                        </p:cTn>
                                        <p:tgtEl>
                                          <p:spTgt spid="95"/>
                                        </p:tgtEl>
                                        <p:attrNameLst>
                                          <p:attrName>style.visibility</p:attrName>
                                        </p:attrNameLst>
                                      </p:cBhvr>
                                      <p:to>
                                        <p:strVal val="hidden"/>
                                      </p:to>
                                    </p:set>
                                  </p:childTnLst>
                                </p:cTn>
                              </p:par>
                              <p:par>
                                <p:cTn id="53" presetID="22" presetClass="exit" presetSubtype="8" fill="hold" nodeType="withEffect">
                                  <p:stCondLst>
                                    <p:cond delay="0"/>
                                  </p:stCondLst>
                                  <p:childTnLst>
                                    <p:animEffect transition="out" filter="wipe(left)">
                                      <p:cBhvr>
                                        <p:cTn id="54" dur="500"/>
                                        <p:tgtEl>
                                          <p:spTgt spid="98"/>
                                        </p:tgtEl>
                                      </p:cBhvr>
                                    </p:animEffect>
                                    <p:set>
                                      <p:cBhvr>
                                        <p:cTn id="55" dur="1" fill="hold">
                                          <p:stCondLst>
                                            <p:cond delay="499"/>
                                          </p:stCondLst>
                                        </p:cTn>
                                        <p:tgtEl>
                                          <p:spTgt spid="98"/>
                                        </p:tgtEl>
                                        <p:attrNameLst>
                                          <p:attrName>style.visibility</p:attrName>
                                        </p:attrNameLst>
                                      </p:cBhvr>
                                      <p:to>
                                        <p:strVal val="hidden"/>
                                      </p:to>
                                    </p:set>
                                  </p:childTnLst>
                                </p:cTn>
                              </p:par>
                            </p:childTnLst>
                          </p:cTn>
                        </p:par>
                      </p:childTnLst>
                    </p:cTn>
                  </p:par>
                </p:childTnLst>
              </p:cTn>
              <p:nextCondLst>
                <p:cond evt="onClick" delay="0">
                  <p:tgtEl>
                    <p:spTgt spid="64"/>
                  </p:tgtEl>
                </p:cond>
              </p:nextCondLst>
            </p:seq>
            <p:seq concurrent="1" nextAc="seek">
              <p:cTn id="56" restart="whenNotActive" fill="hold" evtFilter="cancelBubble" nodeType="interactiveSeq">
                <p:stCondLst>
                  <p:cond evt="onClick" delay="0">
                    <p:tgtEl>
                      <p:spTgt spid="106"/>
                    </p:tgtEl>
                  </p:cond>
                </p:stCondLst>
                <p:endSync evt="end" delay="0">
                  <p:rtn val="all"/>
                </p:endSync>
                <p:childTnLst>
                  <p:par>
                    <p:cTn id="57" fill="hold">
                      <p:stCondLst>
                        <p:cond delay="0"/>
                      </p:stCondLst>
                      <p:childTnLst>
                        <p:par>
                          <p:cTn id="58" fill="hold">
                            <p:stCondLst>
                              <p:cond delay="0"/>
                            </p:stCondLst>
                            <p:childTnLst>
                              <p:par>
                                <p:cTn id="59" presetID="10" presetClass="exit" presetSubtype="0" fill="hold" grpId="0" nodeType="clickEffect">
                                  <p:stCondLst>
                                    <p:cond delay="0"/>
                                  </p:stCondLst>
                                  <p:childTnLst>
                                    <p:animEffect transition="out" filter="fade">
                                      <p:cBhvr>
                                        <p:cTn id="60" dur="500"/>
                                        <p:tgtEl>
                                          <p:spTgt spid="106"/>
                                        </p:tgtEl>
                                      </p:cBhvr>
                                    </p:animEffect>
                                    <p:set>
                                      <p:cBhvr>
                                        <p:cTn id="61" dur="1" fill="hold">
                                          <p:stCondLst>
                                            <p:cond delay="499"/>
                                          </p:stCondLst>
                                        </p:cTn>
                                        <p:tgtEl>
                                          <p:spTgt spid="106"/>
                                        </p:tgtEl>
                                        <p:attrNameLst>
                                          <p:attrName>style.visibility</p:attrName>
                                        </p:attrNameLst>
                                      </p:cBhvr>
                                      <p:to>
                                        <p:strVal val="hidden"/>
                                      </p:to>
                                    </p:set>
                                  </p:childTnLst>
                                </p:cTn>
                              </p:par>
                            </p:childTnLst>
                          </p:cTn>
                        </p:par>
                      </p:childTnLst>
                    </p:cTn>
                  </p:par>
                </p:childTnLst>
              </p:cTn>
              <p:nextCondLst>
                <p:cond evt="onClick" delay="0">
                  <p:tgtEl>
                    <p:spTgt spid="106"/>
                  </p:tgtEl>
                </p:cond>
              </p:nextCondLst>
            </p:seq>
          </p:childTnLst>
        </p:cTn>
      </p:par>
    </p:tnLst>
    <p:bldLst>
      <p:bldP spid="18" grpId="0" animBg="1"/>
      <p:bldP spid="24" grpId="0" animBg="1"/>
      <p:bldP spid="64" grpId="0" animBg="1"/>
      <p:bldP spid="106"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Oval 5"/>
          <p:cNvSpPr/>
          <p:nvPr/>
        </p:nvSpPr>
        <p:spPr>
          <a:xfrm>
            <a:off x="4644008" y="1145710"/>
            <a:ext cx="1944216" cy="1872208"/>
          </a:xfrm>
          <a:prstGeom prst="ellipse">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GB"/>
          </a:p>
        </p:txBody>
      </p:sp>
      <p:sp>
        <p:nvSpPr>
          <p:cNvPr id="28" name="Pie 27"/>
          <p:cNvSpPr/>
          <p:nvPr/>
        </p:nvSpPr>
        <p:spPr>
          <a:xfrm>
            <a:off x="4644008" y="1154524"/>
            <a:ext cx="1944216" cy="1872208"/>
          </a:xfrm>
          <a:prstGeom prst="pie">
            <a:avLst>
              <a:gd name="adj1" fmla="val 435177"/>
              <a:gd name="adj2" fmla="val 9785886"/>
            </a:avLst>
          </a:prstGeom>
          <a:solidFill>
            <a:schemeClr val="accent1"/>
          </a:solidFill>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GB">
              <a:solidFill>
                <a:schemeClr val="tx1"/>
              </a:solidFill>
            </a:endParaRPr>
          </a:p>
        </p:txBody>
      </p:sp>
      <p:grpSp>
        <p:nvGrpSpPr>
          <p:cNvPr id="2" name="Group 1"/>
          <p:cNvGrpSpPr/>
          <p:nvPr/>
        </p:nvGrpSpPr>
        <p:grpSpPr>
          <a:xfrm>
            <a:off x="0" y="0"/>
            <a:ext cx="9143074" cy="599127"/>
            <a:chOff x="0" y="13335"/>
            <a:chExt cx="9144218" cy="599127"/>
          </a:xfrm>
        </p:grpSpPr>
        <p:sp>
          <p:nvSpPr>
            <p:cNvPr id="3" name="TextBox 32"/>
            <p:cNvSpPr txBox="1"/>
            <p:nvPr/>
          </p:nvSpPr>
          <p:spPr>
            <a:xfrm>
              <a:off x="0" y="13335"/>
              <a:ext cx="9144000" cy="599127"/>
            </a:xfrm>
            <a:prstGeom prst="rect">
              <a:avLst/>
            </a:prstGeom>
            <a:ln>
              <a:noFill/>
            </a:ln>
          </p:spPr>
          <p:style>
            <a:lnRef idx="2">
              <a:schemeClr val="dk1">
                <a:shade val="50000"/>
              </a:schemeClr>
            </a:lnRef>
            <a:fillRef idx="1">
              <a:schemeClr val="dk1"/>
            </a:fillRef>
            <a:effectRef idx="0">
              <a:schemeClr val="dk1"/>
            </a:effectRef>
            <a:fontRef idx="minor">
              <a:schemeClr val="lt1"/>
            </a:fontRef>
          </p:style>
          <p:txBody>
            <a:bodyPr wrap="square" lIns="324000" rtlCol="0">
              <a:sp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r>
                <a:rPr lang="en-GB" sz="3200" dirty="0"/>
                <a:t>Adding Fractions</a:t>
              </a:r>
            </a:p>
          </p:txBody>
        </p:sp>
        <p:cxnSp>
          <p:nvCxnSpPr>
            <p:cNvPr id="4" name="Straight Connector 3"/>
            <p:cNvCxnSpPr/>
            <p:nvPr/>
          </p:nvCxnSpPr>
          <p:spPr>
            <a:xfrm>
              <a:off x="218" y="601079"/>
              <a:ext cx="9144000" cy="0"/>
            </a:xfrm>
            <a:prstGeom prst="line">
              <a:avLst/>
            </a:prstGeom>
            <a:effectLst/>
          </p:spPr>
          <p:style>
            <a:lnRef idx="3">
              <a:schemeClr val="accent3"/>
            </a:lnRef>
            <a:fillRef idx="0">
              <a:schemeClr val="accent3"/>
            </a:fillRef>
            <a:effectRef idx="2">
              <a:schemeClr val="accent3"/>
            </a:effectRef>
            <a:fontRef idx="minor">
              <a:schemeClr val="tx1"/>
            </a:fontRef>
          </p:style>
        </p:cxnSp>
      </p:grpSp>
      <mc:AlternateContent xmlns:mc="http://schemas.openxmlformats.org/markup-compatibility/2006" xmlns:a14="http://schemas.microsoft.com/office/drawing/2010/main">
        <mc:Choice Requires="a14">
          <p:sp>
            <p:nvSpPr>
              <p:cNvPr id="5" name="TextBox 4"/>
              <p:cNvSpPr txBox="1"/>
              <p:nvPr/>
            </p:nvSpPr>
            <p:spPr>
              <a:xfrm>
                <a:off x="1227532" y="1505650"/>
                <a:ext cx="3024336" cy="1142300"/>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f>
                        <m:fPr>
                          <m:ctrlPr>
                            <a:rPr lang="en-GB" sz="3600" b="0" i="1" smtClean="0">
                              <a:latin typeface="Cambria Math" panose="02040503050406030204" pitchFamily="18" charset="0"/>
                            </a:rPr>
                          </m:ctrlPr>
                        </m:fPr>
                        <m:num>
                          <m:r>
                            <a:rPr lang="en-GB" sz="3600" b="0" i="1" smtClean="0">
                              <a:latin typeface="Cambria Math" panose="02040503050406030204" pitchFamily="18" charset="0"/>
                            </a:rPr>
                            <m:t>2</m:t>
                          </m:r>
                        </m:num>
                        <m:den>
                          <m:r>
                            <a:rPr lang="en-GB" sz="3600" b="0" i="1" smtClean="0">
                              <a:latin typeface="Cambria Math" panose="02040503050406030204" pitchFamily="18" charset="0"/>
                            </a:rPr>
                            <m:t>7</m:t>
                          </m:r>
                        </m:den>
                      </m:f>
                      <m:r>
                        <a:rPr lang="en-GB" sz="3600" b="0" i="1" smtClean="0">
                          <a:latin typeface="Cambria Math" panose="02040503050406030204" pitchFamily="18" charset="0"/>
                        </a:rPr>
                        <m:t>+</m:t>
                      </m:r>
                      <m:f>
                        <m:fPr>
                          <m:ctrlPr>
                            <a:rPr lang="en-GB" sz="3600" b="0" i="1" smtClean="0">
                              <a:latin typeface="Cambria Math" panose="02040503050406030204" pitchFamily="18" charset="0"/>
                            </a:rPr>
                          </m:ctrlPr>
                        </m:fPr>
                        <m:num>
                          <m:r>
                            <a:rPr lang="en-GB" sz="3600" b="0" i="1" smtClean="0">
                              <a:latin typeface="Cambria Math" panose="02040503050406030204" pitchFamily="18" charset="0"/>
                            </a:rPr>
                            <m:t>3</m:t>
                          </m:r>
                        </m:num>
                        <m:den>
                          <m:r>
                            <a:rPr lang="en-GB" sz="3600" b="0" i="1" smtClean="0">
                              <a:latin typeface="Cambria Math" panose="02040503050406030204" pitchFamily="18" charset="0"/>
                            </a:rPr>
                            <m:t>7</m:t>
                          </m:r>
                        </m:den>
                      </m:f>
                      <m:r>
                        <a:rPr lang="en-GB" sz="3600" b="0" i="1" smtClean="0">
                          <a:latin typeface="Cambria Math" panose="02040503050406030204" pitchFamily="18" charset="0"/>
                        </a:rPr>
                        <m:t>=</m:t>
                      </m:r>
                      <m:f>
                        <m:fPr>
                          <m:ctrlPr>
                            <a:rPr lang="en-GB" sz="3600" b="0" i="1" smtClean="0">
                              <a:latin typeface="Cambria Math" panose="02040503050406030204" pitchFamily="18" charset="0"/>
                            </a:rPr>
                          </m:ctrlPr>
                        </m:fPr>
                        <m:num>
                          <m:r>
                            <a:rPr lang="en-GB" sz="3600" b="0" i="1" smtClean="0">
                              <a:latin typeface="Cambria Math" panose="02040503050406030204" pitchFamily="18" charset="0"/>
                            </a:rPr>
                            <m:t>5</m:t>
                          </m:r>
                        </m:num>
                        <m:den>
                          <m:r>
                            <a:rPr lang="en-GB" sz="3600" b="0" i="1" smtClean="0">
                              <a:latin typeface="Cambria Math" panose="02040503050406030204" pitchFamily="18" charset="0"/>
                            </a:rPr>
                            <m:t>7</m:t>
                          </m:r>
                        </m:den>
                      </m:f>
                    </m:oMath>
                  </m:oMathPara>
                </a14:m>
                <a:endParaRPr lang="en-GB" sz="3600" dirty="0"/>
              </a:p>
            </p:txBody>
          </p:sp>
        </mc:Choice>
        <mc:Fallback xmlns="">
          <p:sp>
            <p:nvSpPr>
              <p:cNvPr id="5" name="TextBox 4"/>
              <p:cNvSpPr txBox="1">
                <a:spLocks noRot="1" noChangeAspect="1" noMove="1" noResize="1" noEditPoints="1" noAdjustHandles="1" noChangeArrowheads="1" noChangeShapeType="1" noTextEdit="1"/>
              </p:cNvSpPr>
              <p:nvPr/>
            </p:nvSpPr>
            <p:spPr>
              <a:xfrm>
                <a:off x="1227532" y="1505650"/>
                <a:ext cx="3024336" cy="1142300"/>
              </a:xfrm>
              <a:prstGeom prst="rect">
                <a:avLst/>
              </a:prstGeom>
              <a:blipFill rotWithShape="0">
                <a:blip r:embed="rId2"/>
                <a:stretch>
                  <a:fillRect/>
                </a:stretch>
              </a:blipFill>
            </p:spPr>
            <p:txBody>
              <a:bodyPr/>
              <a:lstStyle/>
              <a:p>
                <a:r>
                  <a:rPr lang="en-GB">
                    <a:noFill/>
                  </a:rPr>
                  <a:t> </a:t>
                </a:r>
              </a:p>
            </p:txBody>
          </p:sp>
        </mc:Fallback>
      </mc:AlternateContent>
      <p:sp>
        <p:nvSpPr>
          <p:cNvPr id="7" name="Pie 6"/>
          <p:cNvSpPr/>
          <p:nvPr/>
        </p:nvSpPr>
        <p:spPr>
          <a:xfrm>
            <a:off x="4644008" y="1145710"/>
            <a:ext cx="1944216" cy="1872208"/>
          </a:xfrm>
          <a:prstGeom prst="pie">
            <a:avLst>
              <a:gd name="adj1" fmla="val 16274319"/>
              <a:gd name="adj2" fmla="val 471624"/>
            </a:avLst>
          </a:prstGeom>
          <a:solidFill>
            <a:srgbClr val="FFFF00"/>
          </a:solidFill>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GB">
              <a:solidFill>
                <a:schemeClr val="tx1"/>
              </a:solidFill>
            </a:endParaRPr>
          </a:p>
        </p:txBody>
      </p:sp>
      <p:cxnSp>
        <p:nvCxnSpPr>
          <p:cNvPr id="8" name="Straight Connector 7"/>
          <p:cNvCxnSpPr/>
          <p:nvPr/>
        </p:nvCxnSpPr>
        <p:spPr>
          <a:xfrm flipH="1">
            <a:off x="5625286" y="1138089"/>
            <a:ext cx="10048" cy="942900"/>
          </a:xfrm>
          <a:prstGeom prst="line">
            <a:avLst/>
          </a:prstGeom>
        </p:spPr>
        <p:style>
          <a:lnRef idx="3">
            <a:schemeClr val="accent6"/>
          </a:lnRef>
          <a:fillRef idx="0">
            <a:schemeClr val="accent6"/>
          </a:fillRef>
          <a:effectRef idx="2">
            <a:schemeClr val="accent6"/>
          </a:effectRef>
          <a:fontRef idx="minor">
            <a:schemeClr val="tx1"/>
          </a:fontRef>
        </p:style>
      </p:cxnSp>
      <p:cxnSp>
        <p:nvCxnSpPr>
          <p:cNvPr id="9" name="Straight Connector 8"/>
          <p:cNvCxnSpPr/>
          <p:nvPr/>
        </p:nvCxnSpPr>
        <p:spPr>
          <a:xfrm>
            <a:off x="4808736" y="1566298"/>
            <a:ext cx="797332" cy="545172"/>
          </a:xfrm>
          <a:prstGeom prst="line">
            <a:avLst/>
          </a:prstGeom>
        </p:spPr>
        <p:style>
          <a:lnRef idx="3">
            <a:schemeClr val="accent6"/>
          </a:lnRef>
          <a:fillRef idx="0">
            <a:schemeClr val="accent6"/>
          </a:fillRef>
          <a:effectRef idx="2">
            <a:schemeClr val="accent6"/>
          </a:effectRef>
          <a:fontRef idx="minor">
            <a:schemeClr val="tx1"/>
          </a:fontRef>
        </p:style>
      </p:cxnSp>
      <p:cxnSp>
        <p:nvCxnSpPr>
          <p:cNvPr id="10" name="Straight Connector 9"/>
          <p:cNvCxnSpPr/>
          <p:nvPr/>
        </p:nvCxnSpPr>
        <p:spPr>
          <a:xfrm flipH="1">
            <a:off x="5259586" y="2096230"/>
            <a:ext cx="354102" cy="860718"/>
          </a:xfrm>
          <a:prstGeom prst="line">
            <a:avLst/>
          </a:prstGeom>
        </p:spPr>
        <p:style>
          <a:lnRef idx="3">
            <a:schemeClr val="accent6"/>
          </a:lnRef>
          <a:fillRef idx="0">
            <a:schemeClr val="accent6"/>
          </a:fillRef>
          <a:effectRef idx="2">
            <a:schemeClr val="accent6"/>
          </a:effectRef>
          <a:fontRef idx="minor">
            <a:schemeClr val="tx1"/>
          </a:fontRef>
        </p:style>
      </p:cxnSp>
      <p:cxnSp>
        <p:nvCxnSpPr>
          <p:cNvPr id="11" name="Straight Connector 10"/>
          <p:cNvCxnSpPr/>
          <p:nvPr/>
        </p:nvCxnSpPr>
        <p:spPr>
          <a:xfrm>
            <a:off x="5613688" y="2096230"/>
            <a:ext cx="515848" cy="784518"/>
          </a:xfrm>
          <a:prstGeom prst="line">
            <a:avLst/>
          </a:prstGeom>
        </p:spPr>
        <p:style>
          <a:lnRef idx="3">
            <a:schemeClr val="accent6"/>
          </a:lnRef>
          <a:fillRef idx="0">
            <a:schemeClr val="accent6"/>
          </a:fillRef>
          <a:effectRef idx="2">
            <a:schemeClr val="accent6"/>
          </a:effectRef>
          <a:fontRef idx="minor">
            <a:schemeClr val="tx1"/>
          </a:fontRef>
        </p:style>
      </p:cxnSp>
      <p:cxnSp>
        <p:nvCxnSpPr>
          <p:cNvPr id="12" name="Straight Connector 11"/>
          <p:cNvCxnSpPr/>
          <p:nvPr/>
        </p:nvCxnSpPr>
        <p:spPr>
          <a:xfrm flipV="1">
            <a:off x="4688086" y="2103850"/>
            <a:ext cx="940842" cy="275248"/>
          </a:xfrm>
          <a:prstGeom prst="line">
            <a:avLst/>
          </a:prstGeom>
        </p:spPr>
        <p:style>
          <a:lnRef idx="3">
            <a:schemeClr val="accent6"/>
          </a:lnRef>
          <a:fillRef idx="0">
            <a:schemeClr val="accent6"/>
          </a:fillRef>
          <a:effectRef idx="2">
            <a:schemeClr val="accent6"/>
          </a:effectRef>
          <a:fontRef idx="minor">
            <a:schemeClr val="tx1"/>
          </a:fontRef>
        </p:style>
      </p:cxnSp>
      <p:cxnSp>
        <p:nvCxnSpPr>
          <p:cNvPr id="13" name="Straight Connector 12"/>
          <p:cNvCxnSpPr/>
          <p:nvPr/>
        </p:nvCxnSpPr>
        <p:spPr>
          <a:xfrm flipH="1">
            <a:off x="5598448" y="1471048"/>
            <a:ext cx="727938" cy="640422"/>
          </a:xfrm>
          <a:prstGeom prst="line">
            <a:avLst/>
          </a:prstGeom>
        </p:spPr>
        <p:style>
          <a:lnRef idx="3">
            <a:schemeClr val="accent6"/>
          </a:lnRef>
          <a:fillRef idx="0">
            <a:schemeClr val="accent6"/>
          </a:fillRef>
          <a:effectRef idx="2">
            <a:schemeClr val="accent6"/>
          </a:effectRef>
          <a:fontRef idx="minor">
            <a:schemeClr val="tx1"/>
          </a:fontRef>
        </p:style>
      </p:cxnSp>
      <p:cxnSp>
        <p:nvCxnSpPr>
          <p:cNvPr id="14" name="Straight Connector 13"/>
          <p:cNvCxnSpPr/>
          <p:nvPr/>
        </p:nvCxnSpPr>
        <p:spPr>
          <a:xfrm flipH="1" flipV="1">
            <a:off x="5613688" y="2096230"/>
            <a:ext cx="966698" cy="130468"/>
          </a:xfrm>
          <a:prstGeom prst="line">
            <a:avLst/>
          </a:prstGeom>
        </p:spPr>
        <p:style>
          <a:lnRef idx="3">
            <a:schemeClr val="accent6"/>
          </a:lnRef>
          <a:fillRef idx="0">
            <a:schemeClr val="accent6"/>
          </a:fillRef>
          <a:effectRef idx="2">
            <a:schemeClr val="accent6"/>
          </a:effectRef>
          <a:fontRef idx="minor">
            <a:schemeClr val="tx1"/>
          </a:fontRef>
        </p:style>
      </p:cxnSp>
      <p:sp>
        <p:nvSpPr>
          <p:cNvPr id="26" name="TextBox 25"/>
          <p:cNvSpPr txBox="1"/>
          <p:nvPr/>
        </p:nvSpPr>
        <p:spPr>
          <a:xfrm>
            <a:off x="323528" y="829091"/>
            <a:ext cx="4320480" cy="646331"/>
          </a:xfrm>
          <a:prstGeom prst="rect">
            <a:avLst/>
          </a:prstGeom>
          <a:noFill/>
        </p:spPr>
        <p:txBody>
          <a:bodyPr wrap="square" rtlCol="0">
            <a:spAutoFit/>
          </a:bodyPr>
          <a:lstStyle/>
          <a:p>
            <a:r>
              <a:rPr lang="en-GB" dirty="0"/>
              <a:t>Adding fractions is very simple if the denominators are the same.</a:t>
            </a:r>
          </a:p>
        </p:txBody>
      </p:sp>
      <p:sp>
        <p:nvSpPr>
          <p:cNvPr id="27" name="TextBox 26"/>
          <p:cNvSpPr txBox="1"/>
          <p:nvPr/>
        </p:nvSpPr>
        <p:spPr>
          <a:xfrm>
            <a:off x="6732240" y="1505650"/>
            <a:ext cx="2304256" cy="1077218"/>
          </a:xfrm>
          <a:prstGeom prst="rect">
            <a:avLst/>
          </a:prstGeom>
          <a:noFill/>
        </p:spPr>
        <p:txBody>
          <a:bodyPr wrap="square" rtlCol="0">
            <a:spAutoFit/>
          </a:bodyPr>
          <a:lstStyle/>
          <a:p>
            <a:r>
              <a:rPr lang="en-GB" sz="1600" dirty="0"/>
              <a:t>“I ate 2 sevenths of the pizza followed by 3 sevenths. How much have I eaten?”</a:t>
            </a:r>
          </a:p>
        </p:txBody>
      </p:sp>
      <p:sp>
        <p:nvSpPr>
          <p:cNvPr id="29" name="Rectangle 28"/>
          <p:cNvSpPr/>
          <p:nvPr/>
        </p:nvSpPr>
        <p:spPr>
          <a:xfrm>
            <a:off x="3381993" y="1465202"/>
            <a:ext cx="936104" cy="1223196"/>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sp>
        <p:nvSpPr>
          <p:cNvPr id="30" name="TextBox 29"/>
          <p:cNvSpPr txBox="1"/>
          <p:nvPr/>
        </p:nvSpPr>
        <p:spPr>
          <a:xfrm>
            <a:off x="323528" y="3065473"/>
            <a:ext cx="4320480" cy="646331"/>
          </a:xfrm>
          <a:prstGeom prst="rect">
            <a:avLst/>
          </a:prstGeom>
          <a:noFill/>
        </p:spPr>
        <p:txBody>
          <a:bodyPr wrap="square" rtlCol="0">
            <a:spAutoFit/>
          </a:bodyPr>
          <a:lstStyle/>
          <a:p>
            <a:r>
              <a:rPr lang="en-GB" dirty="0"/>
              <a:t>Therefore what should be our strategy if the denominators are different?</a:t>
            </a:r>
          </a:p>
        </p:txBody>
      </p:sp>
      <mc:AlternateContent xmlns:mc="http://schemas.openxmlformats.org/markup-compatibility/2006" xmlns:a14="http://schemas.microsoft.com/office/drawing/2010/main">
        <mc:Choice Requires="a14">
          <p:sp>
            <p:nvSpPr>
              <p:cNvPr id="31" name="TextBox 30"/>
              <p:cNvSpPr txBox="1"/>
              <p:nvPr/>
            </p:nvSpPr>
            <p:spPr>
              <a:xfrm>
                <a:off x="1619672" y="3734918"/>
                <a:ext cx="5688632" cy="1142300"/>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f>
                        <m:fPr>
                          <m:ctrlPr>
                            <a:rPr lang="en-GB" sz="3600" b="0" i="1" smtClean="0">
                              <a:latin typeface="Cambria Math" panose="02040503050406030204" pitchFamily="18" charset="0"/>
                            </a:rPr>
                          </m:ctrlPr>
                        </m:fPr>
                        <m:num>
                          <m:r>
                            <a:rPr lang="en-GB" sz="3600" b="0" i="1" smtClean="0">
                              <a:latin typeface="Cambria Math" panose="02040503050406030204" pitchFamily="18" charset="0"/>
                            </a:rPr>
                            <m:t>2</m:t>
                          </m:r>
                        </m:num>
                        <m:den>
                          <m:r>
                            <a:rPr lang="en-GB" sz="3600" b="0" i="1" smtClean="0">
                              <a:latin typeface="Cambria Math" panose="02040503050406030204" pitchFamily="18" charset="0"/>
                            </a:rPr>
                            <m:t>3</m:t>
                          </m:r>
                        </m:den>
                      </m:f>
                      <m:r>
                        <a:rPr lang="en-GB" sz="3600" b="0" i="1" smtClean="0">
                          <a:latin typeface="Cambria Math" panose="02040503050406030204" pitchFamily="18" charset="0"/>
                        </a:rPr>
                        <m:t>+</m:t>
                      </m:r>
                      <m:f>
                        <m:fPr>
                          <m:ctrlPr>
                            <a:rPr lang="en-GB" sz="3600" b="0" i="1" smtClean="0">
                              <a:latin typeface="Cambria Math" panose="02040503050406030204" pitchFamily="18" charset="0"/>
                            </a:rPr>
                          </m:ctrlPr>
                        </m:fPr>
                        <m:num>
                          <m:r>
                            <a:rPr lang="en-GB" sz="3600" b="0" i="1" smtClean="0">
                              <a:latin typeface="Cambria Math" panose="02040503050406030204" pitchFamily="18" charset="0"/>
                            </a:rPr>
                            <m:t>1</m:t>
                          </m:r>
                        </m:num>
                        <m:den>
                          <m:r>
                            <a:rPr lang="en-GB" sz="3600" b="0" i="1" smtClean="0">
                              <a:latin typeface="Cambria Math" panose="02040503050406030204" pitchFamily="18" charset="0"/>
                            </a:rPr>
                            <m:t>4</m:t>
                          </m:r>
                        </m:den>
                      </m:f>
                      <m:r>
                        <a:rPr lang="en-GB" sz="3600" b="0" i="1" smtClean="0">
                          <a:latin typeface="Cambria Math" panose="02040503050406030204" pitchFamily="18" charset="0"/>
                        </a:rPr>
                        <m:t>=</m:t>
                      </m:r>
                      <m:f>
                        <m:fPr>
                          <m:ctrlPr>
                            <a:rPr lang="en-GB" sz="3600" b="0" i="1" smtClean="0">
                              <a:latin typeface="Cambria Math" panose="02040503050406030204" pitchFamily="18" charset="0"/>
                            </a:rPr>
                          </m:ctrlPr>
                        </m:fPr>
                        <m:num>
                          <m:r>
                            <a:rPr lang="en-GB" sz="3600" b="0" i="1" smtClean="0">
                              <a:latin typeface="Cambria Math" panose="02040503050406030204" pitchFamily="18" charset="0"/>
                            </a:rPr>
                            <m:t>8</m:t>
                          </m:r>
                        </m:num>
                        <m:den>
                          <m:r>
                            <a:rPr lang="en-GB" sz="3600" b="0" i="1" smtClean="0">
                              <a:latin typeface="Cambria Math" panose="02040503050406030204" pitchFamily="18" charset="0"/>
                            </a:rPr>
                            <m:t>12</m:t>
                          </m:r>
                        </m:den>
                      </m:f>
                      <m:r>
                        <a:rPr lang="en-GB" sz="3600" b="0" i="1" smtClean="0">
                          <a:latin typeface="Cambria Math" panose="02040503050406030204" pitchFamily="18" charset="0"/>
                        </a:rPr>
                        <m:t>+</m:t>
                      </m:r>
                      <m:f>
                        <m:fPr>
                          <m:ctrlPr>
                            <a:rPr lang="en-GB" sz="3600" b="0" i="1" smtClean="0">
                              <a:latin typeface="Cambria Math" panose="02040503050406030204" pitchFamily="18" charset="0"/>
                            </a:rPr>
                          </m:ctrlPr>
                        </m:fPr>
                        <m:num>
                          <m:r>
                            <a:rPr lang="en-GB" sz="3600" b="0" i="1" smtClean="0">
                              <a:latin typeface="Cambria Math" panose="02040503050406030204" pitchFamily="18" charset="0"/>
                            </a:rPr>
                            <m:t>3</m:t>
                          </m:r>
                        </m:num>
                        <m:den>
                          <m:r>
                            <a:rPr lang="en-GB" sz="3600" b="0" i="1" smtClean="0">
                              <a:latin typeface="Cambria Math" panose="02040503050406030204" pitchFamily="18" charset="0"/>
                            </a:rPr>
                            <m:t>12</m:t>
                          </m:r>
                        </m:den>
                      </m:f>
                      <m:r>
                        <a:rPr lang="en-GB" sz="3600" b="0" i="1" smtClean="0">
                          <a:latin typeface="Cambria Math" panose="02040503050406030204" pitchFamily="18" charset="0"/>
                        </a:rPr>
                        <m:t>=</m:t>
                      </m:r>
                      <m:f>
                        <m:fPr>
                          <m:ctrlPr>
                            <a:rPr lang="en-GB" sz="3600" b="0" i="1" smtClean="0">
                              <a:latin typeface="Cambria Math" panose="02040503050406030204" pitchFamily="18" charset="0"/>
                            </a:rPr>
                          </m:ctrlPr>
                        </m:fPr>
                        <m:num>
                          <m:r>
                            <a:rPr lang="en-GB" sz="3600" b="0" i="1" smtClean="0">
                              <a:latin typeface="Cambria Math" panose="02040503050406030204" pitchFamily="18" charset="0"/>
                            </a:rPr>
                            <m:t>11</m:t>
                          </m:r>
                        </m:num>
                        <m:den>
                          <m:r>
                            <a:rPr lang="en-GB" sz="3600" b="0" i="1" smtClean="0">
                              <a:latin typeface="Cambria Math" panose="02040503050406030204" pitchFamily="18" charset="0"/>
                            </a:rPr>
                            <m:t>12</m:t>
                          </m:r>
                        </m:den>
                      </m:f>
                    </m:oMath>
                  </m:oMathPara>
                </a14:m>
                <a:endParaRPr lang="en-GB" sz="3600" dirty="0"/>
              </a:p>
            </p:txBody>
          </p:sp>
        </mc:Choice>
        <mc:Fallback xmlns="">
          <p:sp>
            <p:nvSpPr>
              <p:cNvPr id="31" name="TextBox 30"/>
              <p:cNvSpPr txBox="1">
                <a:spLocks noRot="1" noChangeAspect="1" noMove="1" noResize="1" noEditPoints="1" noAdjustHandles="1" noChangeArrowheads="1" noChangeShapeType="1" noTextEdit="1"/>
              </p:cNvSpPr>
              <p:nvPr/>
            </p:nvSpPr>
            <p:spPr>
              <a:xfrm>
                <a:off x="1619672" y="3734918"/>
                <a:ext cx="5688632" cy="1142300"/>
              </a:xfrm>
              <a:prstGeom prst="rect">
                <a:avLst/>
              </a:prstGeom>
              <a:blipFill rotWithShape="0">
                <a:blip r:embed="rId3"/>
                <a:stretch>
                  <a:fillRect/>
                </a:stretch>
              </a:blipFill>
            </p:spPr>
            <p:txBody>
              <a:bodyPr/>
              <a:lstStyle/>
              <a:p>
                <a:r>
                  <a:rPr lang="en-GB">
                    <a:noFill/>
                  </a:rPr>
                  <a:t> </a:t>
                </a:r>
              </a:p>
            </p:txBody>
          </p:sp>
        </mc:Fallback>
      </mc:AlternateContent>
      <p:sp>
        <p:nvSpPr>
          <p:cNvPr id="32" name="Rectangle 31"/>
          <p:cNvSpPr/>
          <p:nvPr/>
        </p:nvSpPr>
        <p:spPr>
          <a:xfrm>
            <a:off x="3976886" y="4505004"/>
            <a:ext cx="2671564" cy="467046"/>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sp>
        <p:nvSpPr>
          <p:cNvPr id="33" name="Rectangle 32"/>
          <p:cNvSpPr/>
          <p:nvPr/>
        </p:nvSpPr>
        <p:spPr>
          <a:xfrm>
            <a:off x="3976886" y="3759361"/>
            <a:ext cx="523106" cy="467046"/>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sp>
        <p:nvSpPr>
          <p:cNvPr id="34" name="Rectangle 33"/>
          <p:cNvSpPr/>
          <p:nvPr/>
        </p:nvSpPr>
        <p:spPr>
          <a:xfrm>
            <a:off x="5050039" y="3767346"/>
            <a:ext cx="523106" cy="467046"/>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sp>
        <p:nvSpPr>
          <p:cNvPr id="35" name="Rectangle 34"/>
          <p:cNvSpPr/>
          <p:nvPr/>
        </p:nvSpPr>
        <p:spPr>
          <a:xfrm>
            <a:off x="6123192" y="3767346"/>
            <a:ext cx="523106" cy="467046"/>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sp>
        <p:nvSpPr>
          <p:cNvPr id="36" name="TextBox 35"/>
          <p:cNvSpPr txBox="1"/>
          <p:nvPr/>
        </p:nvSpPr>
        <p:spPr>
          <a:xfrm>
            <a:off x="2267744" y="5155815"/>
            <a:ext cx="5328592" cy="646331"/>
          </a:xfrm>
          <a:prstGeom prst="rect">
            <a:avLst/>
          </a:prstGeom>
          <a:noFill/>
        </p:spPr>
        <p:txBody>
          <a:bodyPr wrap="square" rtlCol="0">
            <a:spAutoFit/>
          </a:bodyPr>
          <a:lstStyle/>
          <a:p>
            <a:r>
              <a:rPr lang="en-GB" dirty="0"/>
              <a:t>Use equivalent fractions! Find a number both of the denominators go into (preferably the smallest).</a:t>
            </a:r>
          </a:p>
        </p:txBody>
      </p:sp>
    </p:spTree>
    <p:extLst>
      <p:ext uri="{BB962C8B-B14F-4D97-AF65-F5344CB8AC3E}">
        <p14:creationId xmlns:p14="http://schemas.microsoft.com/office/powerpoint/2010/main" val="1395116516"/>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29"/>
                    </p:tgtEl>
                  </p:cond>
                </p:stCondLst>
                <p:endSync evt="end" delay="0">
                  <p:rtn val="all"/>
                </p:endSync>
                <p:childTnLst>
                  <p:par>
                    <p:cTn id="3" fill="hold">
                      <p:stCondLst>
                        <p:cond delay="0"/>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29"/>
                                        </p:tgtEl>
                                      </p:cBhvr>
                                    </p:animEffect>
                                    <p:set>
                                      <p:cBhvr>
                                        <p:cTn id="7" dur="1" fill="hold">
                                          <p:stCondLst>
                                            <p:cond delay="499"/>
                                          </p:stCondLst>
                                        </p:cTn>
                                        <p:tgtEl>
                                          <p:spTgt spid="29"/>
                                        </p:tgtEl>
                                        <p:attrNameLst>
                                          <p:attrName>style.visibility</p:attrName>
                                        </p:attrNameLst>
                                      </p:cBhvr>
                                      <p:to>
                                        <p:strVal val="hidden"/>
                                      </p:to>
                                    </p:set>
                                  </p:childTnLst>
                                </p:cTn>
                              </p:par>
                            </p:childTnLst>
                          </p:cTn>
                        </p:par>
                        <p:par>
                          <p:cTn id="8" fill="hold">
                            <p:stCondLst>
                              <p:cond delay="500"/>
                            </p:stCondLst>
                            <p:childTnLst>
                              <p:par>
                                <p:cTn id="9" presetID="6" presetClass="entr" presetSubtype="16"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circle(in)">
                                      <p:cBhvr>
                                        <p:cTn id="11" dur="500"/>
                                        <p:tgtEl>
                                          <p:spTgt spid="7"/>
                                        </p:tgtEl>
                                      </p:cBhvr>
                                    </p:animEffect>
                                  </p:childTnLst>
                                </p:cTn>
                              </p:par>
                            </p:childTnLst>
                          </p:cTn>
                        </p:par>
                        <p:par>
                          <p:cTn id="12" fill="hold">
                            <p:stCondLst>
                              <p:cond delay="1000"/>
                            </p:stCondLst>
                            <p:childTnLst>
                              <p:par>
                                <p:cTn id="13" presetID="6" presetClass="entr" presetSubtype="16" fill="hold" grpId="0" nodeType="afterEffect">
                                  <p:stCondLst>
                                    <p:cond delay="0"/>
                                  </p:stCondLst>
                                  <p:childTnLst>
                                    <p:set>
                                      <p:cBhvr>
                                        <p:cTn id="14" dur="1" fill="hold">
                                          <p:stCondLst>
                                            <p:cond delay="0"/>
                                          </p:stCondLst>
                                        </p:cTn>
                                        <p:tgtEl>
                                          <p:spTgt spid="28"/>
                                        </p:tgtEl>
                                        <p:attrNameLst>
                                          <p:attrName>style.visibility</p:attrName>
                                        </p:attrNameLst>
                                      </p:cBhvr>
                                      <p:to>
                                        <p:strVal val="visible"/>
                                      </p:to>
                                    </p:set>
                                    <p:animEffect transition="in" filter="circle(in)">
                                      <p:cBhvr>
                                        <p:cTn id="15" dur="500"/>
                                        <p:tgtEl>
                                          <p:spTgt spid="28"/>
                                        </p:tgtEl>
                                      </p:cBhvr>
                                    </p:animEffect>
                                  </p:childTnLst>
                                </p:cTn>
                              </p:par>
                            </p:childTnLst>
                          </p:cTn>
                        </p:par>
                      </p:childTnLst>
                    </p:cTn>
                  </p:par>
                </p:childTnLst>
              </p:cTn>
              <p:nextCondLst>
                <p:cond evt="onClick" delay="0">
                  <p:tgtEl>
                    <p:spTgt spid="29"/>
                  </p:tgtEl>
                </p:cond>
              </p:nextCondLst>
            </p:seq>
            <p:seq concurrent="1" nextAc="seek">
              <p:cTn id="16" restart="whenNotActive" fill="hold" evtFilter="cancelBubble" nodeType="interactiveSeq">
                <p:stCondLst>
                  <p:cond evt="onClick" delay="0">
                    <p:tgtEl>
                      <p:spTgt spid="32"/>
                    </p:tgtEl>
                  </p:cond>
                </p:stCondLst>
                <p:endSync evt="end" delay="0">
                  <p:rtn val="all"/>
                </p:endSync>
                <p:childTnLst>
                  <p:par>
                    <p:cTn id="17" fill="hold">
                      <p:stCondLst>
                        <p:cond delay="0"/>
                      </p:stCondLst>
                      <p:childTnLst>
                        <p:par>
                          <p:cTn id="18" fill="hold">
                            <p:stCondLst>
                              <p:cond delay="0"/>
                            </p:stCondLst>
                            <p:childTnLst>
                              <p:par>
                                <p:cTn id="19" presetID="10" presetClass="exit" presetSubtype="0" fill="hold" grpId="0" nodeType="clickEffect">
                                  <p:stCondLst>
                                    <p:cond delay="0"/>
                                  </p:stCondLst>
                                  <p:childTnLst>
                                    <p:animEffect transition="out" filter="fade">
                                      <p:cBhvr>
                                        <p:cTn id="20" dur="500"/>
                                        <p:tgtEl>
                                          <p:spTgt spid="32"/>
                                        </p:tgtEl>
                                      </p:cBhvr>
                                    </p:animEffect>
                                    <p:set>
                                      <p:cBhvr>
                                        <p:cTn id="21" dur="1" fill="hold">
                                          <p:stCondLst>
                                            <p:cond delay="499"/>
                                          </p:stCondLst>
                                        </p:cTn>
                                        <p:tgtEl>
                                          <p:spTgt spid="32"/>
                                        </p:tgtEl>
                                        <p:attrNameLst>
                                          <p:attrName>style.visibility</p:attrName>
                                        </p:attrNameLst>
                                      </p:cBhvr>
                                      <p:to>
                                        <p:strVal val="hidden"/>
                                      </p:to>
                                    </p:set>
                                  </p:childTnLst>
                                </p:cTn>
                              </p:par>
                              <p:par>
                                <p:cTn id="22" presetID="10" presetClass="entr" presetSubtype="0" fill="hold" grpId="0" nodeType="withEffect">
                                  <p:stCondLst>
                                    <p:cond delay="0"/>
                                  </p:stCondLst>
                                  <p:childTnLst>
                                    <p:set>
                                      <p:cBhvr>
                                        <p:cTn id="23" dur="1" fill="hold">
                                          <p:stCondLst>
                                            <p:cond delay="0"/>
                                          </p:stCondLst>
                                        </p:cTn>
                                        <p:tgtEl>
                                          <p:spTgt spid="36"/>
                                        </p:tgtEl>
                                        <p:attrNameLst>
                                          <p:attrName>style.visibility</p:attrName>
                                        </p:attrNameLst>
                                      </p:cBhvr>
                                      <p:to>
                                        <p:strVal val="visible"/>
                                      </p:to>
                                    </p:set>
                                    <p:animEffect transition="in" filter="fade">
                                      <p:cBhvr>
                                        <p:cTn id="24" dur="500"/>
                                        <p:tgtEl>
                                          <p:spTgt spid="36"/>
                                        </p:tgtEl>
                                      </p:cBhvr>
                                    </p:animEffect>
                                  </p:childTnLst>
                                </p:cTn>
                              </p:par>
                            </p:childTnLst>
                          </p:cTn>
                        </p:par>
                      </p:childTnLst>
                    </p:cTn>
                  </p:par>
                </p:childTnLst>
              </p:cTn>
              <p:nextCondLst>
                <p:cond evt="onClick" delay="0">
                  <p:tgtEl>
                    <p:spTgt spid="32"/>
                  </p:tgtEl>
                </p:cond>
              </p:nextCondLst>
            </p:seq>
            <p:seq concurrent="1" nextAc="seek">
              <p:cTn id="25" restart="whenNotActive" fill="hold" evtFilter="cancelBubble" nodeType="interactiveSeq">
                <p:stCondLst>
                  <p:cond evt="onClick" delay="0">
                    <p:tgtEl>
                      <p:spTgt spid="33"/>
                    </p:tgtEl>
                  </p:cond>
                </p:stCondLst>
                <p:endSync evt="end" delay="0">
                  <p:rtn val="all"/>
                </p:endSync>
                <p:childTnLst>
                  <p:par>
                    <p:cTn id="26" fill="hold">
                      <p:stCondLst>
                        <p:cond delay="0"/>
                      </p:stCondLst>
                      <p:childTnLst>
                        <p:par>
                          <p:cTn id="27" fill="hold">
                            <p:stCondLst>
                              <p:cond delay="0"/>
                            </p:stCondLst>
                            <p:childTnLst>
                              <p:par>
                                <p:cTn id="28" presetID="10" presetClass="exit" presetSubtype="0" fill="hold" grpId="0" nodeType="clickEffect">
                                  <p:stCondLst>
                                    <p:cond delay="0"/>
                                  </p:stCondLst>
                                  <p:childTnLst>
                                    <p:animEffect transition="out" filter="fade">
                                      <p:cBhvr>
                                        <p:cTn id="29" dur="500"/>
                                        <p:tgtEl>
                                          <p:spTgt spid="33"/>
                                        </p:tgtEl>
                                      </p:cBhvr>
                                    </p:animEffect>
                                    <p:set>
                                      <p:cBhvr>
                                        <p:cTn id="30" dur="1" fill="hold">
                                          <p:stCondLst>
                                            <p:cond delay="499"/>
                                          </p:stCondLst>
                                        </p:cTn>
                                        <p:tgtEl>
                                          <p:spTgt spid="33"/>
                                        </p:tgtEl>
                                        <p:attrNameLst>
                                          <p:attrName>style.visibility</p:attrName>
                                        </p:attrNameLst>
                                      </p:cBhvr>
                                      <p:to>
                                        <p:strVal val="hidden"/>
                                      </p:to>
                                    </p:set>
                                  </p:childTnLst>
                                </p:cTn>
                              </p:par>
                            </p:childTnLst>
                          </p:cTn>
                        </p:par>
                      </p:childTnLst>
                    </p:cTn>
                  </p:par>
                </p:childTnLst>
              </p:cTn>
              <p:nextCondLst>
                <p:cond evt="onClick" delay="0">
                  <p:tgtEl>
                    <p:spTgt spid="33"/>
                  </p:tgtEl>
                </p:cond>
              </p:nextCondLst>
            </p:seq>
            <p:seq concurrent="1" nextAc="seek">
              <p:cTn id="31" restart="whenNotActive" fill="hold" evtFilter="cancelBubble" nodeType="interactiveSeq">
                <p:stCondLst>
                  <p:cond evt="onClick" delay="0">
                    <p:tgtEl>
                      <p:spTgt spid="34"/>
                    </p:tgtEl>
                  </p:cond>
                </p:stCondLst>
                <p:endSync evt="end" delay="0">
                  <p:rtn val="all"/>
                </p:endSync>
                <p:childTnLst>
                  <p:par>
                    <p:cTn id="32" fill="hold">
                      <p:stCondLst>
                        <p:cond delay="0"/>
                      </p:stCondLst>
                      <p:childTnLst>
                        <p:par>
                          <p:cTn id="33" fill="hold">
                            <p:stCondLst>
                              <p:cond delay="0"/>
                            </p:stCondLst>
                            <p:childTnLst>
                              <p:par>
                                <p:cTn id="34" presetID="10" presetClass="exit" presetSubtype="0" fill="hold" grpId="0" nodeType="clickEffect">
                                  <p:stCondLst>
                                    <p:cond delay="0"/>
                                  </p:stCondLst>
                                  <p:childTnLst>
                                    <p:animEffect transition="out" filter="fade">
                                      <p:cBhvr>
                                        <p:cTn id="35" dur="500"/>
                                        <p:tgtEl>
                                          <p:spTgt spid="34"/>
                                        </p:tgtEl>
                                      </p:cBhvr>
                                    </p:animEffect>
                                    <p:set>
                                      <p:cBhvr>
                                        <p:cTn id="36" dur="1" fill="hold">
                                          <p:stCondLst>
                                            <p:cond delay="499"/>
                                          </p:stCondLst>
                                        </p:cTn>
                                        <p:tgtEl>
                                          <p:spTgt spid="34"/>
                                        </p:tgtEl>
                                        <p:attrNameLst>
                                          <p:attrName>style.visibility</p:attrName>
                                        </p:attrNameLst>
                                      </p:cBhvr>
                                      <p:to>
                                        <p:strVal val="hidden"/>
                                      </p:to>
                                    </p:set>
                                  </p:childTnLst>
                                </p:cTn>
                              </p:par>
                            </p:childTnLst>
                          </p:cTn>
                        </p:par>
                      </p:childTnLst>
                    </p:cTn>
                  </p:par>
                </p:childTnLst>
              </p:cTn>
              <p:nextCondLst>
                <p:cond evt="onClick" delay="0">
                  <p:tgtEl>
                    <p:spTgt spid="34"/>
                  </p:tgtEl>
                </p:cond>
              </p:nextCondLst>
            </p:seq>
            <p:seq concurrent="1" nextAc="seek">
              <p:cTn id="37" restart="whenNotActive" fill="hold" evtFilter="cancelBubble" nodeType="interactiveSeq">
                <p:stCondLst>
                  <p:cond evt="onClick" delay="0">
                    <p:tgtEl>
                      <p:spTgt spid="35"/>
                    </p:tgtEl>
                  </p:cond>
                </p:stCondLst>
                <p:endSync evt="end" delay="0">
                  <p:rtn val="all"/>
                </p:endSync>
                <p:childTnLst>
                  <p:par>
                    <p:cTn id="38" fill="hold">
                      <p:stCondLst>
                        <p:cond delay="0"/>
                      </p:stCondLst>
                      <p:childTnLst>
                        <p:par>
                          <p:cTn id="39" fill="hold">
                            <p:stCondLst>
                              <p:cond delay="0"/>
                            </p:stCondLst>
                            <p:childTnLst>
                              <p:par>
                                <p:cTn id="40" presetID="10" presetClass="exit" presetSubtype="0" fill="hold" grpId="0" nodeType="clickEffect">
                                  <p:stCondLst>
                                    <p:cond delay="0"/>
                                  </p:stCondLst>
                                  <p:childTnLst>
                                    <p:animEffect transition="out" filter="fade">
                                      <p:cBhvr>
                                        <p:cTn id="41" dur="500"/>
                                        <p:tgtEl>
                                          <p:spTgt spid="35"/>
                                        </p:tgtEl>
                                      </p:cBhvr>
                                    </p:animEffect>
                                    <p:set>
                                      <p:cBhvr>
                                        <p:cTn id="42" dur="1" fill="hold">
                                          <p:stCondLst>
                                            <p:cond delay="499"/>
                                          </p:stCondLst>
                                        </p:cTn>
                                        <p:tgtEl>
                                          <p:spTgt spid="35"/>
                                        </p:tgtEl>
                                        <p:attrNameLst>
                                          <p:attrName>style.visibility</p:attrName>
                                        </p:attrNameLst>
                                      </p:cBhvr>
                                      <p:to>
                                        <p:strVal val="hidden"/>
                                      </p:to>
                                    </p:set>
                                  </p:childTnLst>
                                </p:cTn>
                              </p:par>
                            </p:childTnLst>
                          </p:cTn>
                        </p:par>
                      </p:childTnLst>
                    </p:cTn>
                  </p:par>
                </p:childTnLst>
              </p:cTn>
              <p:nextCondLst>
                <p:cond evt="onClick" delay="0">
                  <p:tgtEl>
                    <p:spTgt spid="35"/>
                  </p:tgtEl>
                </p:cond>
              </p:nextCondLst>
            </p:seq>
          </p:childTnLst>
        </p:cTn>
      </p:par>
    </p:tnLst>
    <p:bldLst>
      <p:bldP spid="28" grpId="0" animBg="1"/>
      <p:bldP spid="7" grpId="0" animBg="1"/>
      <p:bldP spid="29" grpId="0" animBg="1"/>
      <p:bldP spid="32" grpId="0" animBg="1"/>
      <p:bldP spid="33" grpId="0" animBg="1"/>
      <p:bldP spid="34" grpId="0" animBg="1"/>
      <p:bldP spid="35" grpId="0" animBg="1"/>
      <p:bldP spid="36"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0" y="0"/>
            <a:ext cx="9143074" cy="599127"/>
            <a:chOff x="0" y="13335"/>
            <a:chExt cx="9144218" cy="599127"/>
          </a:xfrm>
        </p:grpSpPr>
        <p:sp>
          <p:nvSpPr>
            <p:cNvPr id="3" name="TextBox 32"/>
            <p:cNvSpPr txBox="1"/>
            <p:nvPr/>
          </p:nvSpPr>
          <p:spPr>
            <a:xfrm>
              <a:off x="0" y="13335"/>
              <a:ext cx="9144000" cy="599127"/>
            </a:xfrm>
            <a:prstGeom prst="rect">
              <a:avLst/>
            </a:prstGeom>
            <a:ln>
              <a:noFill/>
            </a:ln>
          </p:spPr>
          <p:style>
            <a:lnRef idx="2">
              <a:schemeClr val="dk1">
                <a:shade val="50000"/>
              </a:schemeClr>
            </a:lnRef>
            <a:fillRef idx="1">
              <a:schemeClr val="dk1"/>
            </a:fillRef>
            <a:effectRef idx="0">
              <a:schemeClr val="dk1"/>
            </a:effectRef>
            <a:fontRef idx="minor">
              <a:schemeClr val="lt1"/>
            </a:fontRef>
          </p:style>
          <p:txBody>
            <a:bodyPr wrap="square" lIns="324000" rtlCol="0">
              <a:sp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r>
                <a:rPr lang="en-GB" sz="3200" dirty="0"/>
                <a:t>More Examples</a:t>
              </a:r>
            </a:p>
          </p:txBody>
        </p:sp>
        <p:cxnSp>
          <p:nvCxnSpPr>
            <p:cNvPr id="4" name="Straight Connector 3"/>
            <p:cNvCxnSpPr/>
            <p:nvPr/>
          </p:nvCxnSpPr>
          <p:spPr>
            <a:xfrm>
              <a:off x="218" y="601079"/>
              <a:ext cx="9144000" cy="0"/>
            </a:xfrm>
            <a:prstGeom prst="line">
              <a:avLst/>
            </a:prstGeom>
            <a:effectLst/>
          </p:spPr>
          <p:style>
            <a:lnRef idx="3">
              <a:schemeClr val="accent3"/>
            </a:lnRef>
            <a:fillRef idx="0">
              <a:schemeClr val="accent3"/>
            </a:fillRef>
            <a:effectRef idx="2">
              <a:schemeClr val="accent3"/>
            </a:effectRef>
            <a:fontRef idx="minor">
              <a:schemeClr val="tx1"/>
            </a:fontRef>
          </p:style>
        </p:cxnSp>
      </p:grpSp>
      <mc:AlternateContent xmlns:mc="http://schemas.openxmlformats.org/markup-compatibility/2006" xmlns:a14="http://schemas.microsoft.com/office/drawing/2010/main">
        <mc:Choice Requires="a14">
          <p:sp>
            <p:nvSpPr>
              <p:cNvPr id="5" name="TextBox 4"/>
              <p:cNvSpPr txBox="1"/>
              <p:nvPr/>
            </p:nvSpPr>
            <p:spPr>
              <a:xfrm>
                <a:off x="1115616" y="1052736"/>
                <a:ext cx="6264696" cy="2920095"/>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f>
                        <m:fPr>
                          <m:ctrlPr>
                            <a:rPr lang="en-GB" sz="2400" b="0" i="1" smtClean="0">
                              <a:latin typeface="Cambria Math" panose="02040503050406030204" pitchFamily="18" charset="0"/>
                            </a:rPr>
                          </m:ctrlPr>
                        </m:fPr>
                        <m:num>
                          <m:r>
                            <a:rPr lang="en-GB" sz="2400" b="0" i="1" smtClean="0">
                              <a:latin typeface="Cambria Math" panose="02040503050406030204" pitchFamily="18" charset="0"/>
                            </a:rPr>
                            <m:t>1</m:t>
                          </m:r>
                        </m:num>
                        <m:den>
                          <m:r>
                            <a:rPr lang="en-GB" sz="2400" b="0" i="1" smtClean="0">
                              <a:latin typeface="Cambria Math" panose="02040503050406030204" pitchFamily="18" charset="0"/>
                            </a:rPr>
                            <m:t>3</m:t>
                          </m:r>
                        </m:den>
                      </m:f>
                      <m:r>
                        <a:rPr lang="en-GB" sz="2400" b="0" i="1" smtClean="0">
                          <a:latin typeface="Cambria Math" panose="02040503050406030204" pitchFamily="18" charset="0"/>
                        </a:rPr>
                        <m:t>+</m:t>
                      </m:r>
                      <m:f>
                        <m:fPr>
                          <m:ctrlPr>
                            <a:rPr lang="en-GB" sz="2400" b="0" i="1" smtClean="0">
                              <a:latin typeface="Cambria Math" panose="02040503050406030204" pitchFamily="18" charset="0"/>
                            </a:rPr>
                          </m:ctrlPr>
                        </m:fPr>
                        <m:num>
                          <m:r>
                            <a:rPr lang="en-GB" sz="2400" b="0" i="1" smtClean="0">
                              <a:latin typeface="Cambria Math" panose="02040503050406030204" pitchFamily="18" charset="0"/>
                            </a:rPr>
                            <m:t>1</m:t>
                          </m:r>
                        </m:num>
                        <m:den>
                          <m:r>
                            <a:rPr lang="en-GB" sz="2400" b="0" i="1" smtClean="0">
                              <a:latin typeface="Cambria Math" panose="02040503050406030204" pitchFamily="18" charset="0"/>
                            </a:rPr>
                            <m:t>6</m:t>
                          </m:r>
                        </m:den>
                      </m:f>
                      <m:r>
                        <a:rPr lang="en-GB" sz="2400" b="0" i="1" smtClean="0">
                          <a:latin typeface="Cambria Math" panose="02040503050406030204" pitchFamily="18" charset="0"/>
                        </a:rPr>
                        <m:t>=</m:t>
                      </m:r>
                      <m:f>
                        <m:fPr>
                          <m:ctrlPr>
                            <a:rPr lang="en-GB" sz="2400" b="0" i="1" smtClean="0">
                              <a:latin typeface="Cambria Math" panose="02040503050406030204" pitchFamily="18" charset="0"/>
                            </a:rPr>
                          </m:ctrlPr>
                        </m:fPr>
                        <m:num>
                          <m:r>
                            <a:rPr lang="en-GB" sz="2400" b="0" i="1" smtClean="0">
                              <a:latin typeface="Cambria Math" panose="02040503050406030204" pitchFamily="18" charset="0"/>
                            </a:rPr>
                            <m:t>2</m:t>
                          </m:r>
                        </m:num>
                        <m:den>
                          <m:r>
                            <a:rPr lang="en-GB" sz="2400" b="0" i="1" smtClean="0">
                              <a:latin typeface="Cambria Math" panose="02040503050406030204" pitchFamily="18" charset="0"/>
                            </a:rPr>
                            <m:t>6</m:t>
                          </m:r>
                        </m:den>
                      </m:f>
                      <m:r>
                        <a:rPr lang="en-GB" sz="2400" b="0" i="1" smtClean="0">
                          <a:latin typeface="Cambria Math" panose="02040503050406030204" pitchFamily="18" charset="0"/>
                        </a:rPr>
                        <m:t>+</m:t>
                      </m:r>
                      <m:f>
                        <m:fPr>
                          <m:ctrlPr>
                            <a:rPr lang="en-GB" sz="2400" b="0" i="1" smtClean="0">
                              <a:latin typeface="Cambria Math" panose="02040503050406030204" pitchFamily="18" charset="0"/>
                            </a:rPr>
                          </m:ctrlPr>
                        </m:fPr>
                        <m:num>
                          <m:r>
                            <a:rPr lang="en-GB" sz="2400" b="0" i="1" smtClean="0">
                              <a:latin typeface="Cambria Math" panose="02040503050406030204" pitchFamily="18" charset="0"/>
                            </a:rPr>
                            <m:t>1</m:t>
                          </m:r>
                        </m:num>
                        <m:den>
                          <m:r>
                            <a:rPr lang="en-GB" sz="2400" b="0" i="1" smtClean="0">
                              <a:latin typeface="Cambria Math" panose="02040503050406030204" pitchFamily="18" charset="0"/>
                            </a:rPr>
                            <m:t>6</m:t>
                          </m:r>
                        </m:den>
                      </m:f>
                      <m:r>
                        <a:rPr lang="en-GB" sz="2400" b="0" i="1" smtClean="0">
                          <a:latin typeface="Cambria Math" panose="02040503050406030204" pitchFamily="18" charset="0"/>
                        </a:rPr>
                        <m:t>=</m:t>
                      </m:r>
                      <m:f>
                        <m:fPr>
                          <m:ctrlPr>
                            <a:rPr lang="en-GB" sz="2400" b="1" i="1" smtClean="0">
                              <a:latin typeface="Cambria Math" panose="02040503050406030204" pitchFamily="18" charset="0"/>
                            </a:rPr>
                          </m:ctrlPr>
                        </m:fPr>
                        <m:num>
                          <m:r>
                            <a:rPr lang="en-GB" sz="2400" b="1" i="1" smtClean="0">
                              <a:latin typeface="Cambria Math" panose="02040503050406030204" pitchFamily="18" charset="0"/>
                            </a:rPr>
                            <m:t>𝟏</m:t>
                          </m:r>
                        </m:num>
                        <m:den>
                          <m:r>
                            <a:rPr lang="en-GB" sz="2400" b="1" i="1" smtClean="0">
                              <a:latin typeface="Cambria Math" panose="02040503050406030204" pitchFamily="18" charset="0"/>
                            </a:rPr>
                            <m:t>𝟐</m:t>
                          </m:r>
                        </m:den>
                      </m:f>
                    </m:oMath>
                  </m:oMathPara>
                </a14:m>
                <a:endParaRPr lang="en-GB" sz="2400" b="1" dirty="0"/>
              </a:p>
              <a:p>
                <a:endParaRPr lang="en-GB" sz="2400" b="0" dirty="0"/>
              </a:p>
              <a:p>
                <a:pPr/>
                <a14:m>
                  <m:oMathPara xmlns:m="http://schemas.openxmlformats.org/officeDocument/2006/math">
                    <m:oMathParaPr>
                      <m:jc m:val="centerGroup"/>
                    </m:oMathParaPr>
                    <m:oMath xmlns:m="http://schemas.openxmlformats.org/officeDocument/2006/math">
                      <m:f>
                        <m:fPr>
                          <m:ctrlPr>
                            <a:rPr lang="en-GB" sz="2400" b="0" i="1" smtClean="0">
                              <a:latin typeface="Cambria Math" panose="02040503050406030204" pitchFamily="18" charset="0"/>
                            </a:rPr>
                          </m:ctrlPr>
                        </m:fPr>
                        <m:num>
                          <m:r>
                            <a:rPr lang="en-GB" sz="2400" b="0" i="1" smtClean="0">
                              <a:latin typeface="Cambria Math" panose="02040503050406030204" pitchFamily="18" charset="0"/>
                            </a:rPr>
                            <m:t>3</m:t>
                          </m:r>
                        </m:num>
                        <m:den>
                          <m:r>
                            <a:rPr lang="en-GB" sz="2400" b="0" i="1" smtClean="0">
                              <a:latin typeface="Cambria Math" panose="02040503050406030204" pitchFamily="18" charset="0"/>
                            </a:rPr>
                            <m:t>5</m:t>
                          </m:r>
                        </m:den>
                      </m:f>
                      <m:r>
                        <a:rPr lang="en-GB" sz="2400" b="0" i="1" smtClean="0">
                          <a:latin typeface="Cambria Math" panose="02040503050406030204" pitchFamily="18" charset="0"/>
                        </a:rPr>
                        <m:t>+</m:t>
                      </m:r>
                      <m:f>
                        <m:fPr>
                          <m:ctrlPr>
                            <a:rPr lang="en-GB" sz="2400" b="0" i="1" smtClean="0">
                              <a:latin typeface="Cambria Math" panose="02040503050406030204" pitchFamily="18" charset="0"/>
                            </a:rPr>
                          </m:ctrlPr>
                        </m:fPr>
                        <m:num>
                          <m:r>
                            <a:rPr lang="en-GB" sz="2400" b="0" i="1" smtClean="0">
                              <a:latin typeface="Cambria Math" panose="02040503050406030204" pitchFamily="18" charset="0"/>
                            </a:rPr>
                            <m:t>4</m:t>
                          </m:r>
                        </m:num>
                        <m:den>
                          <m:r>
                            <a:rPr lang="en-GB" sz="2400" b="0" i="1" smtClean="0">
                              <a:latin typeface="Cambria Math" panose="02040503050406030204" pitchFamily="18" charset="0"/>
                            </a:rPr>
                            <m:t>7</m:t>
                          </m:r>
                        </m:den>
                      </m:f>
                      <m:r>
                        <a:rPr lang="en-GB" sz="2400" b="0" i="1" smtClean="0">
                          <a:latin typeface="Cambria Math" panose="02040503050406030204" pitchFamily="18" charset="0"/>
                        </a:rPr>
                        <m:t>=</m:t>
                      </m:r>
                      <m:f>
                        <m:fPr>
                          <m:ctrlPr>
                            <a:rPr lang="en-GB" sz="2400" b="0" i="1" smtClean="0">
                              <a:latin typeface="Cambria Math" panose="02040503050406030204" pitchFamily="18" charset="0"/>
                            </a:rPr>
                          </m:ctrlPr>
                        </m:fPr>
                        <m:num>
                          <m:r>
                            <a:rPr lang="en-GB" sz="2400" b="0" i="1" smtClean="0">
                              <a:latin typeface="Cambria Math" panose="02040503050406030204" pitchFamily="18" charset="0"/>
                            </a:rPr>
                            <m:t>21</m:t>
                          </m:r>
                        </m:num>
                        <m:den>
                          <m:r>
                            <a:rPr lang="en-GB" sz="2400" b="0" i="1" smtClean="0">
                              <a:latin typeface="Cambria Math" panose="02040503050406030204" pitchFamily="18" charset="0"/>
                            </a:rPr>
                            <m:t>35</m:t>
                          </m:r>
                        </m:den>
                      </m:f>
                      <m:r>
                        <a:rPr lang="en-GB" sz="2400" b="0" i="1" smtClean="0">
                          <a:latin typeface="Cambria Math" panose="02040503050406030204" pitchFamily="18" charset="0"/>
                        </a:rPr>
                        <m:t>+</m:t>
                      </m:r>
                      <m:f>
                        <m:fPr>
                          <m:ctrlPr>
                            <a:rPr lang="en-GB" sz="2400" b="0" i="1" smtClean="0">
                              <a:latin typeface="Cambria Math" panose="02040503050406030204" pitchFamily="18" charset="0"/>
                            </a:rPr>
                          </m:ctrlPr>
                        </m:fPr>
                        <m:num>
                          <m:r>
                            <a:rPr lang="en-GB" sz="2400" b="0" i="1" smtClean="0">
                              <a:latin typeface="Cambria Math" panose="02040503050406030204" pitchFamily="18" charset="0"/>
                            </a:rPr>
                            <m:t>20</m:t>
                          </m:r>
                        </m:num>
                        <m:den>
                          <m:r>
                            <a:rPr lang="en-GB" sz="2400" b="0" i="1" smtClean="0">
                              <a:latin typeface="Cambria Math" panose="02040503050406030204" pitchFamily="18" charset="0"/>
                            </a:rPr>
                            <m:t>35</m:t>
                          </m:r>
                        </m:den>
                      </m:f>
                      <m:r>
                        <a:rPr lang="en-GB" sz="2400" b="0" i="1" smtClean="0">
                          <a:latin typeface="Cambria Math" panose="02040503050406030204" pitchFamily="18" charset="0"/>
                        </a:rPr>
                        <m:t>=</m:t>
                      </m:r>
                      <m:f>
                        <m:fPr>
                          <m:ctrlPr>
                            <a:rPr lang="en-GB" sz="2400" b="1" i="1" smtClean="0">
                              <a:latin typeface="Cambria Math" panose="02040503050406030204" pitchFamily="18" charset="0"/>
                            </a:rPr>
                          </m:ctrlPr>
                        </m:fPr>
                        <m:num>
                          <m:r>
                            <a:rPr lang="en-GB" sz="2400" b="1" i="1" smtClean="0">
                              <a:latin typeface="Cambria Math" panose="02040503050406030204" pitchFamily="18" charset="0"/>
                            </a:rPr>
                            <m:t>𝟒𝟏</m:t>
                          </m:r>
                        </m:num>
                        <m:den>
                          <m:r>
                            <a:rPr lang="en-GB" sz="2400" b="1" i="1" smtClean="0">
                              <a:latin typeface="Cambria Math" panose="02040503050406030204" pitchFamily="18" charset="0"/>
                            </a:rPr>
                            <m:t>𝟑𝟓</m:t>
                          </m:r>
                        </m:den>
                      </m:f>
                    </m:oMath>
                  </m:oMathPara>
                </a14:m>
                <a:endParaRPr lang="en-GB" sz="2400" b="1" dirty="0"/>
              </a:p>
              <a:p>
                <a:endParaRPr lang="en-GB" sz="2400" dirty="0"/>
              </a:p>
              <a:p>
                <a:pPr/>
                <a14:m>
                  <m:oMathPara xmlns:m="http://schemas.openxmlformats.org/officeDocument/2006/math">
                    <m:oMathParaPr>
                      <m:jc m:val="centerGroup"/>
                    </m:oMathParaPr>
                    <m:oMath xmlns:m="http://schemas.openxmlformats.org/officeDocument/2006/math">
                      <m:f>
                        <m:fPr>
                          <m:ctrlPr>
                            <a:rPr lang="en-GB" sz="2400" b="0" i="1" smtClean="0">
                              <a:latin typeface="Cambria Math" panose="02040503050406030204" pitchFamily="18" charset="0"/>
                            </a:rPr>
                          </m:ctrlPr>
                        </m:fPr>
                        <m:num>
                          <m:r>
                            <a:rPr lang="en-GB" sz="2400" b="0" i="1" smtClean="0">
                              <a:latin typeface="Cambria Math" panose="02040503050406030204" pitchFamily="18" charset="0"/>
                            </a:rPr>
                            <m:t>5</m:t>
                          </m:r>
                        </m:num>
                        <m:den>
                          <m:r>
                            <a:rPr lang="en-GB" sz="2400" b="0" i="1" smtClean="0">
                              <a:latin typeface="Cambria Math" panose="02040503050406030204" pitchFamily="18" charset="0"/>
                            </a:rPr>
                            <m:t>6</m:t>
                          </m:r>
                        </m:den>
                      </m:f>
                      <m:r>
                        <a:rPr lang="en-GB" sz="2400" b="0" i="1" smtClean="0">
                          <a:latin typeface="Cambria Math" panose="02040503050406030204" pitchFamily="18" charset="0"/>
                        </a:rPr>
                        <m:t>+</m:t>
                      </m:r>
                      <m:f>
                        <m:fPr>
                          <m:ctrlPr>
                            <a:rPr lang="en-GB" sz="2400" b="0" i="1" smtClean="0">
                              <a:latin typeface="Cambria Math" panose="02040503050406030204" pitchFamily="18" charset="0"/>
                            </a:rPr>
                          </m:ctrlPr>
                        </m:fPr>
                        <m:num>
                          <m:r>
                            <a:rPr lang="en-GB" sz="2400" b="0" i="1" smtClean="0">
                              <a:latin typeface="Cambria Math" panose="02040503050406030204" pitchFamily="18" charset="0"/>
                            </a:rPr>
                            <m:t>8</m:t>
                          </m:r>
                        </m:num>
                        <m:den>
                          <m:r>
                            <a:rPr lang="en-GB" sz="2400" b="0" i="1" smtClean="0">
                              <a:latin typeface="Cambria Math" panose="02040503050406030204" pitchFamily="18" charset="0"/>
                            </a:rPr>
                            <m:t>9</m:t>
                          </m:r>
                        </m:den>
                      </m:f>
                      <m:r>
                        <a:rPr lang="en-GB" sz="2400" b="0" i="1" smtClean="0">
                          <a:latin typeface="Cambria Math" panose="02040503050406030204" pitchFamily="18" charset="0"/>
                        </a:rPr>
                        <m:t>=</m:t>
                      </m:r>
                      <m:f>
                        <m:fPr>
                          <m:ctrlPr>
                            <a:rPr lang="en-GB" sz="2400" b="0" i="1" smtClean="0">
                              <a:latin typeface="Cambria Math" panose="02040503050406030204" pitchFamily="18" charset="0"/>
                            </a:rPr>
                          </m:ctrlPr>
                        </m:fPr>
                        <m:num>
                          <m:r>
                            <a:rPr lang="en-GB" sz="2400" b="0" i="1" smtClean="0">
                              <a:latin typeface="Cambria Math" panose="02040503050406030204" pitchFamily="18" charset="0"/>
                            </a:rPr>
                            <m:t>15</m:t>
                          </m:r>
                        </m:num>
                        <m:den>
                          <m:r>
                            <a:rPr lang="en-GB" sz="2400" b="0" i="1" smtClean="0">
                              <a:latin typeface="Cambria Math" panose="02040503050406030204" pitchFamily="18" charset="0"/>
                            </a:rPr>
                            <m:t>18</m:t>
                          </m:r>
                        </m:den>
                      </m:f>
                      <m:r>
                        <a:rPr lang="en-GB" sz="2400" b="0" i="1" smtClean="0">
                          <a:latin typeface="Cambria Math" panose="02040503050406030204" pitchFamily="18" charset="0"/>
                        </a:rPr>
                        <m:t>+</m:t>
                      </m:r>
                      <m:f>
                        <m:fPr>
                          <m:ctrlPr>
                            <a:rPr lang="en-GB" sz="2400" b="0" i="1" smtClean="0">
                              <a:latin typeface="Cambria Math" panose="02040503050406030204" pitchFamily="18" charset="0"/>
                            </a:rPr>
                          </m:ctrlPr>
                        </m:fPr>
                        <m:num>
                          <m:r>
                            <a:rPr lang="en-GB" sz="2400" b="0" i="1" smtClean="0">
                              <a:latin typeface="Cambria Math" panose="02040503050406030204" pitchFamily="18" charset="0"/>
                            </a:rPr>
                            <m:t>16</m:t>
                          </m:r>
                        </m:num>
                        <m:den>
                          <m:r>
                            <a:rPr lang="en-GB" sz="2400" b="0" i="1" smtClean="0">
                              <a:latin typeface="Cambria Math" panose="02040503050406030204" pitchFamily="18" charset="0"/>
                            </a:rPr>
                            <m:t>18</m:t>
                          </m:r>
                        </m:den>
                      </m:f>
                      <m:r>
                        <a:rPr lang="en-GB" sz="2400" b="0" i="1" smtClean="0">
                          <a:latin typeface="Cambria Math" panose="02040503050406030204" pitchFamily="18" charset="0"/>
                        </a:rPr>
                        <m:t>=</m:t>
                      </m:r>
                      <m:f>
                        <m:fPr>
                          <m:ctrlPr>
                            <a:rPr lang="en-GB" sz="2400" b="1" i="1" smtClean="0">
                              <a:latin typeface="Cambria Math" panose="02040503050406030204" pitchFamily="18" charset="0"/>
                            </a:rPr>
                          </m:ctrlPr>
                        </m:fPr>
                        <m:num>
                          <m:r>
                            <a:rPr lang="en-GB" sz="2400" b="1" i="1" smtClean="0">
                              <a:latin typeface="Cambria Math" panose="02040503050406030204" pitchFamily="18" charset="0"/>
                            </a:rPr>
                            <m:t>𝟑𝟏</m:t>
                          </m:r>
                        </m:num>
                        <m:den>
                          <m:r>
                            <a:rPr lang="en-GB" sz="2400" b="1" i="1" smtClean="0">
                              <a:latin typeface="Cambria Math" panose="02040503050406030204" pitchFamily="18" charset="0"/>
                            </a:rPr>
                            <m:t>𝟏𝟖</m:t>
                          </m:r>
                        </m:den>
                      </m:f>
                    </m:oMath>
                  </m:oMathPara>
                </a14:m>
                <a:br>
                  <a:rPr lang="en-GB" sz="2400" b="0" dirty="0"/>
                </a:br>
                <a:endParaRPr lang="en-GB" sz="2400" dirty="0"/>
              </a:p>
            </p:txBody>
          </p:sp>
        </mc:Choice>
        <mc:Fallback xmlns="">
          <p:sp>
            <p:nvSpPr>
              <p:cNvPr id="5" name="TextBox 4"/>
              <p:cNvSpPr txBox="1">
                <a:spLocks noRot="1" noChangeAspect="1" noMove="1" noResize="1" noEditPoints="1" noAdjustHandles="1" noChangeArrowheads="1" noChangeShapeType="1" noTextEdit="1"/>
              </p:cNvSpPr>
              <p:nvPr/>
            </p:nvSpPr>
            <p:spPr>
              <a:xfrm>
                <a:off x="1115616" y="1052736"/>
                <a:ext cx="6264696" cy="2920095"/>
              </a:xfrm>
              <a:prstGeom prst="rect">
                <a:avLst/>
              </a:prstGeom>
              <a:blipFill rotWithShape="0">
                <a:blip r:embed="rId2"/>
                <a:stretch>
                  <a:fillRect/>
                </a:stretch>
              </a:blipFill>
            </p:spPr>
            <p:txBody>
              <a:bodyPr/>
              <a:lstStyle/>
              <a:p>
                <a:r>
                  <a:rPr lang="en-GB">
                    <a:noFill/>
                  </a:rPr>
                  <a:t> </a:t>
                </a:r>
              </a:p>
            </p:txBody>
          </p:sp>
        </mc:Fallback>
      </mc:AlternateContent>
      <p:sp>
        <p:nvSpPr>
          <p:cNvPr id="6" name="Rectangle 5"/>
          <p:cNvSpPr/>
          <p:nvPr/>
        </p:nvSpPr>
        <p:spPr>
          <a:xfrm>
            <a:off x="4124739" y="953348"/>
            <a:ext cx="2031437" cy="891476"/>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sp>
        <p:nvSpPr>
          <p:cNvPr id="7" name="Rectangle 6"/>
          <p:cNvSpPr/>
          <p:nvPr/>
        </p:nvSpPr>
        <p:spPr>
          <a:xfrm>
            <a:off x="3886200" y="2067045"/>
            <a:ext cx="2296244" cy="891476"/>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sp>
        <p:nvSpPr>
          <p:cNvPr id="8" name="Rectangle 7"/>
          <p:cNvSpPr/>
          <p:nvPr/>
        </p:nvSpPr>
        <p:spPr>
          <a:xfrm>
            <a:off x="3896139" y="3096518"/>
            <a:ext cx="2322098" cy="891476"/>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spTree>
    <p:extLst>
      <p:ext uri="{BB962C8B-B14F-4D97-AF65-F5344CB8AC3E}">
        <p14:creationId xmlns:p14="http://schemas.microsoft.com/office/powerpoint/2010/main" val="9088099"/>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6"/>
                    </p:tgtEl>
                  </p:cond>
                </p:stCondLst>
                <p:endSync evt="end" delay="0">
                  <p:rtn val="all"/>
                </p:endSync>
                <p:childTnLst>
                  <p:par>
                    <p:cTn id="3" fill="hold">
                      <p:stCondLst>
                        <p:cond delay="0"/>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6"/>
                                        </p:tgtEl>
                                      </p:cBhvr>
                                    </p:animEffect>
                                    <p:set>
                                      <p:cBhvr>
                                        <p:cTn id="7" dur="1" fill="hold">
                                          <p:stCondLst>
                                            <p:cond delay="499"/>
                                          </p:stCondLst>
                                        </p:cTn>
                                        <p:tgtEl>
                                          <p:spTgt spid="6"/>
                                        </p:tgtEl>
                                        <p:attrNameLst>
                                          <p:attrName>style.visibility</p:attrName>
                                        </p:attrNameLst>
                                      </p:cBhvr>
                                      <p:to>
                                        <p:strVal val="hidden"/>
                                      </p:to>
                                    </p:set>
                                  </p:childTnLst>
                                </p:cTn>
                              </p:par>
                            </p:childTnLst>
                          </p:cTn>
                        </p:par>
                      </p:childTnLst>
                    </p:cTn>
                  </p:par>
                </p:childTnLst>
              </p:cTn>
              <p:nextCondLst>
                <p:cond evt="onClick" delay="0">
                  <p:tgtEl>
                    <p:spTgt spid="6"/>
                  </p:tgtEl>
                </p:cond>
              </p:nextCondLst>
            </p:seq>
            <p:seq concurrent="1" nextAc="seek">
              <p:cTn id="8" restart="whenNotActive" fill="hold" evtFilter="cancelBubble" nodeType="interactiveSeq">
                <p:stCondLst>
                  <p:cond evt="onClick" delay="0">
                    <p:tgtEl>
                      <p:spTgt spid="7"/>
                    </p:tgtEl>
                  </p:cond>
                </p:stCondLst>
                <p:endSync evt="end" delay="0">
                  <p:rtn val="all"/>
                </p:endSync>
                <p:childTnLst>
                  <p:par>
                    <p:cTn id="9" fill="hold">
                      <p:stCondLst>
                        <p:cond delay="0"/>
                      </p:stCondLst>
                      <p:childTnLst>
                        <p:par>
                          <p:cTn id="10" fill="hold">
                            <p:stCondLst>
                              <p:cond delay="0"/>
                            </p:stCondLst>
                            <p:childTnLst>
                              <p:par>
                                <p:cTn id="11" presetID="10" presetClass="exit" presetSubtype="0" fill="hold" grpId="0" nodeType="clickEffect">
                                  <p:stCondLst>
                                    <p:cond delay="0"/>
                                  </p:stCondLst>
                                  <p:childTnLst>
                                    <p:animEffect transition="out" filter="fade">
                                      <p:cBhvr>
                                        <p:cTn id="12" dur="500"/>
                                        <p:tgtEl>
                                          <p:spTgt spid="7"/>
                                        </p:tgtEl>
                                      </p:cBhvr>
                                    </p:animEffect>
                                    <p:set>
                                      <p:cBhvr>
                                        <p:cTn id="13" dur="1" fill="hold">
                                          <p:stCondLst>
                                            <p:cond delay="499"/>
                                          </p:stCondLst>
                                        </p:cTn>
                                        <p:tgtEl>
                                          <p:spTgt spid="7"/>
                                        </p:tgtEl>
                                        <p:attrNameLst>
                                          <p:attrName>style.visibility</p:attrName>
                                        </p:attrNameLst>
                                      </p:cBhvr>
                                      <p:to>
                                        <p:strVal val="hidden"/>
                                      </p:to>
                                    </p:set>
                                  </p:childTnLst>
                                </p:cTn>
                              </p:par>
                            </p:childTnLst>
                          </p:cTn>
                        </p:par>
                      </p:childTnLst>
                    </p:cTn>
                  </p:par>
                </p:childTnLst>
              </p:cTn>
              <p:nextCondLst>
                <p:cond evt="onClick" delay="0">
                  <p:tgtEl>
                    <p:spTgt spid="7"/>
                  </p:tgtEl>
                </p:cond>
              </p:nextCondLst>
            </p:seq>
            <p:seq concurrent="1" nextAc="seek">
              <p:cTn id="14" restart="whenNotActive" fill="hold" evtFilter="cancelBubble" nodeType="interactiveSeq">
                <p:stCondLst>
                  <p:cond evt="onClick" delay="0">
                    <p:tgtEl>
                      <p:spTgt spid="8"/>
                    </p:tgtEl>
                  </p:cond>
                </p:stCondLst>
                <p:endSync evt="end" delay="0">
                  <p:rtn val="all"/>
                </p:endSync>
                <p:childTnLst>
                  <p:par>
                    <p:cTn id="15" fill="hold">
                      <p:stCondLst>
                        <p:cond delay="0"/>
                      </p:stCondLst>
                      <p:childTnLst>
                        <p:par>
                          <p:cTn id="16" fill="hold">
                            <p:stCondLst>
                              <p:cond delay="0"/>
                            </p:stCondLst>
                            <p:childTnLst>
                              <p:par>
                                <p:cTn id="17" presetID="10" presetClass="exit" presetSubtype="0" fill="hold" grpId="0" nodeType="clickEffect">
                                  <p:stCondLst>
                                    <p:cond delay="0"/>
                                  </p:stCondLst>
                                  <p:childTnLst>
                                    <p:animEffect transition="out" filter="fade">
                                      <p:cBhvr>
                                        <p:cTn id="18" dur="500"/>
                                        <p:tgtEl>
                                          <p:spTgt spid="8"/>
                                        </p:tgtEl>
                                      </p:cBhvr>
                                    </p:animEffect>
                                    <p:set>
                                      <p:cBhvr>
                                        <p:cTn id="19" dur="1" fill="hold">
                                          <p:stCondLst>
                                            <p:cond delay="499"/>
                                          </p:stCondLst>
                                        </p:cTn>
                                        <p:tgtEl>
                                          <p:spTgt spid="8"/>
                                        </p:tgtEl>
                                        <p:attrNameLst>
                                          <p:attrName>style.visibility</p:attrName>
                                        </p:attrNameLst>
                                      </p:cBhvr>
                                      <p:to>
                                        <p:strVal val="hidden"/>
                                      </p:to>
                                    </p:set>
                                  </p:childTnLst>
                                </p:cTn>
                              </p:par>
                            </p:childTnLst>
                          </p:cTn>
                        </p:par>
                      </p:childTnLst>
                    </p:cTn>
                  </p:par>
                </p:childTnLst>
              </p:cTn>
              <p:nextCondLst>
                <p:cond evt="onClick" delay="0">
                  <p:tgtEl>
                    <p:spTgt spid="8"/>
                  </p:tgtEl>
                </p:cond>
              </p:nextCondLst>
            </p:seq>
          </p:childTnLst>
        </p:cTn>
      </p:par>
    </p:tnLst>
    <p:bldLst>
      <p:bldP spid="6" grpId="0" animBg="1"/>
      <p:bldP spid="7" grpId="0" animBg="1"/>
      <p:bldP spid="8"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0" y="0"/>
            <a:ext cx="9143074" cy="599127"/>
            <a:chOff x="0" y="13335"/>
            <a:chExt cx="9144218" cy="599127"/>
          </a:xfrm>
        </p:grpSpPr>
        <p:sp>
          <p:nvSpPr>
            <p:cNvPr id="3" name="TextBox 32"/>
            <p:cNvSpPr txBox="1"/>
            <p:nvPr/>
          </p:nvSpPr>
          <p:spPr>
            <a:xfrm>
              <a:off x="0" y="13335"/>
              <a:ext cx="9144000" cy="599127"/>
            </a:xfrm>
            <a:prstGeom prst="rect">
              <a:avLst/>
            </a:prstGeom>
            <a:ln>
              <a:noFill/>
            </a:ln>
          </p:spPr>
          <p:style>
            <a:lnRef idx="2">
              <a:schemeClr val="dk1">
                <a:shade val="50000"/>
              </a:schemeClr>
            </a:lnRef>
            <a:fillRef idx="1">
              <a:schemeClr val="dk1"/>
            </a:fillRef>
            <a:effectRef idx="0">
              <a:schemeClr val="dk1"/>
            </a:effectRef>
            <a:fontRef idx="minor">
              <a:schemeClr val="lt1"/>
            </a:fontRef>
          </p:style>
          <p:txBody>
            <a:bodyPr wrap="square" lIns="324000" rtlCol="0">
              <a:sp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r>
                <a:rPr lang="en-GB" sz="3200" dirty="0"/>
                <a:t>Check Your Understanding</a:t>
              </a:r>
            </a:p>
          </p:txBody>
        </p:sp>
        <p:cxnSp>
          <p:nvCxnSpPr>
            <p:cNvPr id="4" name="Straight Connector 3"/>
            <p:cNvCxnSpPr/>
            <p:nvPr/>
          </p:nvCxnSpPr>
          <p:spPr>
            <a:xfrm>
              <a:off x="218" y="601079"/>
              <a:ext cx="9144000" cy="0"/>
            </a:xfrm>
            <a:prstGeom prst="line">
              <a:avLst/>
            </a:prstGeom>
            <a:effectLst/>
          </p:spPr>
          <p:style>
            <a:lnRef idx="3">
              <a:schemeClr val="accent3"/>
            </a:lnRef>
            <a:fillRef idx="0">
              <a:schemeClr val="accent3"/>
            </a:fillRef>
            <a:effectRef idx="2">
              <a:schemeClr val="accent3"/>
            </a:effectRef>
            <a:fontRef idx="minor">
              <a:schemeClr val="tx1"/>
            </a:fontRef>
          </p:style>
        </p:cxnSp>
      </p:grpSp>
      <mc:AlternateContent xmlns:mc="http://schemas.openxmlformats.org/markup-compatibility/2006" xmlns:a14="http://schemas.microsoft.com/office/drawing/2010/main">
        <mc:Choice Requires="a14">
          <p:sp>
            <p:nvSpPr>
              <p:cNvPr id="5" name="TextBox 4"/>
              <p:cNvSpPr txBox="1"/>
              <p:nvPr/>
            </p:nvSpPr>
            <p:spPr>
              <a:xfrm>
                <a:off x="1477356" y="1042688"/>
                <a:ext cx="6264696" cy="4357860"/>
              </a:xfrm>
              <a:prstGeom prst="rect">
                <a:avLst/>
              </a:prstGeom>
              <a:noFill/>
            </p:spPr>
            <p:txBody>
              <a:bodyPr wrap="square" rtlCol="0">
                <a:spAutoFit/>
              </a:bodyPr>
              <a:lstStyle/>
              <a:p>
                <a:pPr/>
                <a14:m>
                  <m:oMathPara xmlns:m="http://schemas.openxmlformats.org/officeDocument/2006/math">
                    <m:oMathParaPr>
                      <m:jc m:val="left"/>
                    </m:oMathParaPr>
                    <m:oMath xmlns:m="http://schemas.openxmlformats.org/officeDocument/2006/math">
                      <m:f>
                        <m:fPr>
                          <m:ctrlPr>
                            <a:rPr lang="en-GB" sz="2400" b="0" i="1" smtClean="0">
                              <a:latin typeface="Cambria Math" panose="02040503050406030204" pitchFamily="18" charset="0"/>
                            </a:rPr>
                          </m:ctrlPr>
                        </m:fPr>
                        <m:num>
                          <m:r>
                            <a:rPr lang="en-GB" sz="2400" b="0" i="1" smtClean="0">
                              <a:latin typeface="Cambria Math" panose="02040503050406030204" pitchFamily="18" charset="0"/>
                            </a:rPr>
                            <m:t>3</m:t>
                          </m:r>
                        </m:num>
                        <m:den>
                          <m:r>
                            <a:rPr lang="en-GB" sz="2400" b="0" i="1" smtClean="0">
                              <a:latin typeface="Cambria Math" panose="02040503050406030204" pitchFamily="18" charset="0"/>
                            </a:rPr>
                            <m:t>8</m:t>
                          </m:r>
                        </m:den>
                      </m:f>
                      <m:r>
                        <a:rPr lang="en-GB" sz="2400" b="0" i="1" smtClean="0">
                          <a:latin typeface="Cambria Math" panose="02040503050406030204" pitchFamily="18" charset="0"/>
                        </a:rPr>
                        <m:t>+</m:t>
                      </m:r>
                      <m:f>
                        <m:fPr>
                          <m:ctrlPr>
                            <a:rPr lang="en-GB" sz="2400" b="0" i="1" smtClean="0">
                              <a:latin typeface="Cambria Math" panose="02040503050406030204" pitchFamily="18" charset="0"/>
                            </a:rPr>
                          </m:ctrlPr>
                        </m:fPr>
                        <m:num>
                          <m:r>
                            <a:rPr lang="en-GB" sz="2400" b="0" i="1" smtClean="0">
                              <a:latin typeface="Cambria Math" panose="02040503050406030204" pitchFamily="18" charset="0"/>
                            </a:rPr>
                            <m:t>1</m:t>
                          </m:r>
                        </m:num>
                        <m:den>
                          <m:r>
                            <a:rPr lang="en-GB" sz="2400" b="0" i="1" smtClean="0">
                              <a:latin typeface="Cambria Math" panose="02040503050406030204" pitchFamily="18" charset="0"/>
                            </a:rPr>
                            <m:t>4</m:t>
                          </m:r>
                        </m:den>
                      </m:f>
                      <m:r>
                        <a:rPr lang="en-GB" sz="2400" b="0" i="1" smtClean="0">
                          <a:latin typeface="Cambria Math" panose="02040503050406030204" pitchFamily="18" charset="0"/>
                        </a:rPr>
                        <m:t>=</m:t>
                      </m:r>
                      <m:f>
                        <m:fPr>
                          <m:ctrlPr>
                            <a:rPr lang="en-GB" sz="2400" b="0" i="1" smtClean="0">
                              <a:latin typeface="Cambria Math" panose="02040503050406030204" pitchFamily="18" charset="0"/>
                            </a:rPr>
                          </m:ctrlPr>
                        </m:fPr>
                        <m:num>
                          <m:r>
                            <a:rPr lang="en-GB" sz="2400" b="0" i="1" smtClean="0">
                              <a:latin typeface="Cambria Math" panose="02040503050406030204" pitchFamily="18" charset="0"/>
                            </a:rPr>
                            <m:t>3</m:t>
                          </m:r>
                        </m:num>
                        <m:den>
                          <m:r>
                            <a:rPr lang="en-GB" sz="2400" b="0" i="1" smtClean="0">
                              <a:latin typeface="Cambria Math" panose="02040503050406030204" pitchFamily="18" charset="0"/>
                            </a:rPr>
                            <m:t>8</m:t>
                          </m:r>
                        </m:den>
                      </m:f>
                      <m:r>
                        <a:rPr lang="en-GB" sz="2400" b="0" i="1" smtClean="0">
                          <a:latin typeface="Cambria Math" panose="02040503050406030204" pitchFamily="18" charset="0"/>
                        </a:rPr>
                        <m:t>+</m:t>
                      </m:r>
                      <m:f>
                        <m:fPr>
                          <m:ctrlPr>
                            <a:rPr lang="en-GB" sz="2400" b="0" i="1" smtClean="0">
                              <a:latin typeface="Cambria Math" panose="02040503050406030204" pitchFamily="18" charset="0"/>
                            </a:rPr>
                          </m:ctrlPr>
                        </m:fPr>
                        <m:num>
                          <m:r>
                            <a:rPr lang="en-GB" sz="2400" b="0" i="1" smtClean="0">
                              <a:latin typeface="Cambria Math" panose="02040503050406030204" pitchFamily="18" charset="0"/>
                            </a:rPr>
                            <m:t>2</m:t>
                          </m:r>
                        </m:num>
                        <m:den>
                          <m:r>
                            <a:rPr lang="en-GB" sz="2400" b="0" i="1" smtClean="0">
                              <a:latin typeface="Cambria Math" panose="02040503050406030204" pitchFamily="18" charset="0"/>
                            </a:rPr>
                            <m:t>8</m:t>
                          </m:r>
                        </m:den>
                      </m:f>
                      <m:r>
                        <a:rPr lang="en-GB" sz="2400" b="0" i="1" smtClean="0">
                          <a:latin typeface="Cambria Math" panose="02040503050406030204" pitchFamily="18" charset="0"/>
                        </a:rPr>
                        <m:t>=</m:t>
                      </m:r>
                      <m:f>
                        <m:fPr>
                          <m:ctrlPr>
                            <a:rPr lang="en-GB" sz="2400" b="1" i="1" smtClean="0">
                              <a:latin typeface="Cambria Math" panose="02040503050406030204" pitchFamily="18" charset="0"/>
                            </a:rPr>
                          </m:ctrlPr>
                        </m:fPr>
                        <m:num>
                          <m:r>
                            <a:rPr lang="en-GB" sz="2400" b="1" i="1" smtClean="0">
                              <a:latin typeface="Cambria Math" panose="02040503050406030204" pitchFamily="18" charset="0"/>
                            </a:rPr>
                            <m:t>𝟓</m:t>
                          </m:r>
                        </m:num>
                        <m:den>
                          <m:r>
                            <a:rPr lang="en-GB" sz="2400" b="1" i="1" smtClean="0">
                              <a:latin typeface="Cambria Math" panose="02040503050406030204" pitchFamily="18" charset="0"/>
                            </a:rPr>
                            <m:t>𝟖</m:t>
                          </m:r>
                        </m:den>
                      </m:f>
                    </m:oMath>
                  </m:oMathPara>
                </a14:m>
                <a:endParaRPr lang="en-GB" sz="2400" b="1" dirty="0"/>
              </a:p>
              <a:p>
                <a:endParaRPr lang="en-GB" sz="2400" b="0" dirty="0"/>
              </a:p>
              <a:p>
                <a:pPr/>
                <a14:m>
                  <m:oMathPara xmlns:m="http://schemas.openxmlformats.org/officeDocument/2006/math">
                    <m:oMathParaPr>
                      <m:jc m:val="left"/>
                    </m:oMathParaPr>
                    <m:oMath xmlns:m="http://schemas.openxmlformats.org/officeDocument/2006/math">
                      <m:f>
                        <m:fPr>
                          <m:ctrlPr>
                            <a:rPr lang="en-GB" sz="2400" b="0" i="1" smtClean="0">
                              <a:latin typeface="Cambria Math" panose="02040503050406030204" pitchFamily="18" charset="0"/>
                            </a:rPr>
                          </m:ctrlPr>
                        </m:fPr>
                        <m:num>
                          <m:r>
                            <a:rPr lang="en-GB" sz="2400" b="0" i="1" smtClean="0">
                              <a:latin typeface="Cambria Math" panose="02040503050406030204" pitchFamily="18" charset="0"/>
                            </a:rPr>
                            <m:t>7</m:t>
                          </m:r>
                        </m:num>
                        <m:den>
                          <m:r>
                            <a:rPr lang="en-GB" sz="2400" b="0" i="1" smtClean="0">
                              <a:latin typeface="Cambria Math" panose="02040503050406030204" pitchFamily="18" charset="0"/>
                            </a:rPr>
                            <m:t>6</m:t>
                          </m:r>
                        </m:den>
                      </m:f>
                      <m:r>
                        <a:rPr lang="en-GB" sz="2400" b="0" i="1" smtClean="0">
                          <a:latin typeface="Cambria Math" panose="02040503050406030204" pitchFamily="18" charset="0"/>
                        </a:rPr>
                        <m:t>−</m:t>
                      </m:r>
                      <m:f>
                        <m:fPr>
                          <m:ctrlPr>
                            <a:rPr lang="en-GB" sz="2400" b="0" i="1" smtClean="0">
                              <a:latin typeface="Cambria Math" panose="02040503050406030204" pitchFamily="18" charset="0"/>
                            </a:rPr>
                          </m:ctrlPr>
                        </m:fPr>
                        <m:num>
                          <m:r>
                            <a:rPr lang="en-GB" sz="2400" b="0" i="1" smtClean="0">
                              <a:latin typeface="Cambria Math" panose="02040503050406030204" pitchFamily="18" charset="0"/>
                            </a:rPr>
                            <m:t>6</m:t>
                          </m:r>
                        </m:num>
                        <m:den>
                          <m:r>
                            <a:rPr lang="en-GB" sz="2400" b="0" i="1" smtClean="0">
                              <a:latin typeface="Cambria Math" panose="02040503050406030204" pitchFamily="18" charset="0"/>
                            </a:rPr>
                            <m:t>7</m:t>
                          </m:r>
                        </m:den>
                      </m:f>
                      <m:r>
                        <a:rPr lang="en-GB" sz="2400" b="0" i="1" smtClean="0">
                          <a:latin typeface="Cambria Math" panose="02040503050406030204" pitchFamily="18" charset="0"/>
                        </a:rPr>
                        <m:t>=</m:t>
                      </m:r>
                      <m:f>
                        <m:fPr>
                          <m:ctrlPr>
                            <a:rPr lang="en-GB" sz="2400" b="0" i="1" smtClean="0">
                              <a:latin typeface="Cambria Math" panose="02040503050406030204" pitchFamily="18" charset="0"/>
                            </a:rPr>
                          </m:ctrlPr>
                        </m:fPr>
                        <m:num>
                          <m:r>
                            <a:rPr lang="en-GB" sz="2400" b="0" i="1" smtClean="0">
                              <a:latin typeface="Cambria Math" panose="02040503050406030204" pitchFamily="18" charset="0"/>
                            </a:rPr>
                            <m:t>49</m:t>
                          </m:r>
                        </m:num>
                        <m:den>
                          <m:r>
                            <a:rPr lang="en-GB" sz="2400" b="0" i="1" smtClean="0">
                              <a:latin typeface="Cambria Math" panose="02040503050406030204" pitchFamily="18" charset="0"/>
                            </a:rPr>
                            <m:t>42</m:t>
                          </m:r>
                        </m:den>
                      </m:f>
                      <m:r>
                        <a:rPr lang="en-GB" sz="2400" b="0" i="1" smtClean="0">
                          <a:latin typeface="Cambria Math" panose="02040503050406030204" pitchFamily="18" charset="0"/>
                        </a:rPr>
                        <m:t>−</m:t>
                      </m:r>
                      <m:f>
                        <m:fPr>
                          <m:ctrlPr>
                            <a:rPr lang="en-GB" sz="2400" b="0" i="1" smtClean="0">
                              <a:latin typeface="Cambria Math" panose="02040503050406030204" pitchFamily="18" charset="0"/>
                            </a:rPr>
                          </m:ctrlPr>
                        </m:fPr>
                        <m:num>
                          <m:r>
                            <a:rPr lang="en-GB" sz="2400" b="0" i="1" smtClean="0">
                              <a:latin typeface="Cambria Math" panose="02040503050406030204" pitchFamily="18" charset="0"/>
                            </a:rPr>
                            <m:t>36</m:t>
                          </m:r>
                        </m:num>
                        <m:den>
                          <m:r>
                            <a:rPr lang="en-GB" sz="2400" b="0" i="1" smtClean="0">
                              <a:latin typeface="Cambria Math" panose="02040503050406030204" pitchFamily="18" charset="0"/>
                            </a:rPr>
                            <m:t>42</m:t>
                          </m:r>
                        </m:den>
                      </m:f>
                      <m:r>
                        <a:rPr lang="en-GB" sz="2400" b="0" i="1" smtClean="0">
                          <a:latin typeface="Cambria Math" panose="02040503050406030204" pitchFamily="18" charset="0"/>
                        </a:rPr>
                        <m:t>=</m:t>
                      </m:r>
                      <m:f>
                        <m:fPr>
                          <m:ctrlPr>
                            <a:rPr lang="en-GB" sz="2400" b="1" i="1" smtClean="0">
                              <a:latin typeface="Cambria Math" panose="02040503050406030204" pitchFamily="18" charset="0"/>
                            </a:rPr>
                          </m:ctrlPr>
                        </m:fPr>
                        <m:num>
                          <m:r>
                            <a:rPr lang="en-GB" sz="2400" b="1" i="1" smtClean="0">
                              <a:latin typeface="Cambria Math" panose="02040503050406030204" pitchFamily="18" charset="0"/>
                            </a:rPr>
                            <m:t>𝟏𝟑</m:t>
                          </m:r>
                        </m:num>
                        <m:den>
                          <m:r>
                            <a:rPr lang="en-GB" sz="2400" b="1" i="1" smtClean="0">
                              <a:latin typeface="Cambria Math" panose="02040503050406030204" pitchFamily="18" charset="0"/>
                            </a:rPr>
                            <m:t>𝟒𝟐</m:t>
                          </m:r>
                        </m:den>
                      </m:f>
                    </m:oMath>
                  </m:oMathPara>
                </a14:m>
                <a:endParaRPr lang="en-GB" sz="2400" b="1" dirty="0"/>
              </a:p>
              <a:p>
                <a:endParaRPr lang="en-GB" sz="2400" dirty="0"/>
              </a:p>
              <a:p>
                <a:pPr/>
                <a14:m>
                  <m:oMathPara xmlns:m="http://schemas.openxmlformats.org/officeDocument/2006/math">
                    <m:oMathParaPr>
                      <m:jc m:val="left"/>
                    </m:oMathParaPr>
                    <m:oMath xmlns:m="http://schemas.openxmlformats.org/officeDocument/2006/math">
                      <m:f>
                        <m:fPr>
                          <m:ctrlPr>
                            <a:rPr lang="en-GB" sz="2400" b="0" i="1" smtClean="0">
                              <a:latin typeface="Cambria Math" panose="02040503050406030204" pitchFamily="18" charset="0"/>
                            </a:rPr>
                          </m:ctrlPr>
                        </m:fPr>
                        <m:num>
                          <m:r>
                            <a:rPr lang="en-GB" sz="2400" b="0" i="1" smtClean="0">
                              <a:latin typeface="Cambria Math" panose="02040503050406030204" pitchFamily="18" charset="0"/>
                            </a:rPr>
                            <m:t>1</m:t>
                          </m:r>
                        </m:num>
                        <m:den>
                          <m:r>
                            <a:rPr lang="en-GB" sz="2400" b="0" i="1" smtClean="0">
                              <a:latin typeface="Cambria Math" panose="02040503050406030204" pitchFamily="18" charset="0"/>
                            </a:rPr>
                            <m:t>2</m:t>
                          </m:r>
                        </m:den>
                      </m:f>
                      <m:r>
                        <a:rPr lang="en-GB" sz="2400" b="0" i="1" smtClean="0">
                          <a:latin typeface="Cambria Math" panose="02040503050406030204" pitchFamily="18" charset="0"/>
                        </a:rPr>
                        <m:t>+</m:t>
                      </m:r>
                      <m:f>
                        <m:fPr>
                          <m:ctrlPr>
                            <a:rPr lang="en-GB" sz="2400" b="0" i="1" smtClean="0">
                              <a:latin typeface="Cambria Math" panose="02040503050406030204" pitchFamily="18" charset="0"/>
                            </a:rPr>
                          </m:ctrlPr>
                        </m:fPr>
                        <m:num>
                          <m:r>
                            <a:rPr lang="en-GB" sz="2400" b="0" i="1" smtClean="0">
                              <a:latin typeface="Cambria Math" panose="02040503050406030204" pitchFamily="18" charset="0"/>
                            </a:rPr>
                            <m:t>1</m:t>
                          </m:r>
                        </m:num>
                        <m:den>
                          <m:r>
                            <a:rPr lang="en-GB" sz="2400" b="0" i="1" smtClean="0">
                              <a:latin typeface="Cambria Math" panose="02040503050406030204" pitchFamily="18" charset="0"/>
                            </a:rPr>
                            <m:t>3</m:t>
                          </m:r>
                        </m:den>
                      </m:f>
                      <m:r>
                        <a:rPr lang="en-GB" sz="2400" b="0" i="1" smtClean="0">
                          <a:latin typeface="Cambria Math" panose="02040503050406030204" pitchFamily="18" charset="0"/>
                        </a:rPr>
                        <m:t>+</m:t>
                      </m:r>
                      <m:f>
                        <m:fPr>
                          <m:ctrlPr>
                            <a:rPr lang="en-GB" sz="2400" b="0" i="1" smtClean="0">
                              <a:latin typeface="Cambria Math" panose="02040503050406030204" pitchFamily="18" charset="0"/>
                            </a:rPr>
                          </m:ctrlPr>
                        </m:fPr>
                        <m:num>
                          <m:r>
                            <a:rPr lang="en-GB" sz="2400" b="0" i="1" smtClean="0">
                              <a:latin typeface="Cambria Math" panose="02040503050406030204" pitchFamily="18" charset="0"/>
                            </a:rPr>
                            <m:t>1</m:t>
                          </m:r>
                        </m:num>
                        <m:den>
                          <m:r>
                            <a:rPr lang="en-GB" sz="2400" b="0" i="1" smtClean="0">
                              <a:latin typeface="Cambria Math" panose="02040503050406030204" pitchFamily="18" charset="0"/>
                            </a:rPr>
                            <m:t>4</m:t>
                          </m:r>
                        </m:den>
                      </m:f>
                      <m:r>
                        <a:rPr lang="en-GB" sz="2400" b="0" i="1" smtClean="0">
                          <a:latin typeface="Cambria Math" panose="02040503050406030204" pitchFamily="18" charset="0"/>
                        </a:rPr>
                        <m:t>+</m:t>
                      </m:r>
                      <m:f>
                        <m:fPr>
                          <m:ctrlPr>
                            <a:rPr lang="en-GB" sz="2400" b="0" i="1" smtClean="0">
                              <a:latin typeface="Cambria Math" panose="02040503050406030204" pitchFamily="18" charset="0"/>
                            </a:rPr>
                          </m:ctrlPr>
                        </m:fPr>
                        <m:num>
                          <m:r>
                            <a:rPr lang="en-GB" sz="2400" b="0" i="1" smtClean="0">
                              <a:latin typeface="Cambria Math" panose="02040503050406030204" pitchFamily="18" charset="0"/>
                            </a:rPr>
                            <m:t>1</m:t>
                          </m:r>
                        </m:num>
                        <m:den>
                          <m:r>
                            <a:rPr lang="en-GB" sz="2400" b="0" i="1" smtClean="0">
                              <a:latin typeface="Cambria Math" panose="02040503050406030204" pitchFamily="18" charset="0"/>
                            </a:rPr>
                            <m:t>5</m:t>
                          </m:r>
                        </m:den>
                      </m:f>
                      <m:r>
                        <a:rPr lang="en-GB" sz="2400" b="0" i="1" smtClean="0">
                          <a:latin typeface="Cambria Math" panose="02040503050406030204" pitchFamily="18" charset="0"/>
                        </a:rPr>
                        <m:t>=</m:t>
                      </m:r>
                      <m:f>
                        <m:fPr>
                          <m:ctrlPr>
                            <a:rPr lang="en-GB" sz="2400" b="0" i="1" smtClean="0">
                              <a:latin typeface="Cambria Math" panose="02040503050406030204" pitchFamily="18" charset="0"/>
                            </a:rPr>
                          </m:ctrlPr>
                        </m:fPr>
                        <m:num>
                          <m:r>
                            <a:rPr lang="en-GB" sz="2400" b="0" i="1" smtClean="0">
                              <a:latin typeface="Cambria Math" panose="02040503050406030204" pitchFamily="18" charset="0"/>
                            </a:rPr>
                            <m:t>30</m:t>
                          </m:r>
                        </m:num>
                        <m:den>
                          <m:r>
                            <a:rPr lang="en-GB" sz="2400" b="0" i="1" smtClean="0">
                              <a:latin typeface="Cambria Math" panose="02040503050406030204" pitchFamily="18" charset="0"/>
                            </a:rPr>
                            <m:t>60</m:t>
                          </m:r>
                        </m:den>
                      </m:f>
                      <m:r>
                        <a:rPr lang="en-GB" sz="2400" b="0" i="1" smtClean="0">
                          <a:latin typeface="Cambria Math" panose="02040503050406030204" pitchFamily="18" charset="0"/>
                        </a:rPr>
                        <m:t>+</m:t>
                      </m:r>
                      <m:f>
                        <m:fPr>
                          <m:ctrlPr>
                            <a:rPr lang="en-GB" sz="2400" b="0" i="1" smtClean="0">
                              <a:latin typeface="Cambria Math" panose="02040503050406030204" pitchFamily="18" charset="0"/>
                            </a:rPr>
                          </m:ctrlPr>
                        </m:fPr>
                        <m:num>
                          <m:r>
                            <a:rPr lang="en-GB" sz="2400" b="0" i="1" smtClean="0">
                              <a:latin typeface="Cambria Math" panose="02040503050406030204" pitchFamily="18" charset="0"/>
                            </a:rPr>
                            <m:t>20</m:t>
                          </m:r>
                        </m:num>
                        <m:den>
                          <m:r>
                            <a:rPr lang="en-GB" sz="2400" b="0" i="1" smtClean="0">
                              <a:latin typeface="Cambria Math" panose="02040503050406030204" pitchFamily="18" charset="0"/>
                            </a:rPr>
                            <m:t>60</m:t>
                          </m:r>
                        </m:den>
                      </m:f>
                      <m:r>
                        <a:rPr lang="en-GB" sz="2400" b="0" i="1" smtClean="0">
                          <a:latin typeface="Cambria Math" panose="02040503050406030204" pitchFamily="18" charset="0"/>
                        </a:rPr>
                        <m:t>+</m:t>
                      </m:r>
                      <m:f>
                        <m:fPr>
                          <m:ctrlPr>
                            <a:rPr lang="en-GB" sz="2400" b="0" i="1" smtClean="0">
                              <a:latin typeface="Cambria Math" panose="02040503050406030204" pitchFamily="18" charset="0"/>
                            </a:rPr>
                          </m:ctrlPr>
                        </m:fPr>
                        <m:num>
                          <m:r>
                            <a:rPr lang="en-GB" sz="2400" b="0" i="1" smtClean="0">
                              <a:latin typeface="Cambria Math" panose="02040503050406030204" pitchFamily="18" charset="0"/>
                            </a:rPr>
                            <m:t>15</m:t>
                          </m:r>
                        </m:num>
                        <m:den>
                          <m:r>
                            <a:rPr lang="en-GB" sz="2400" b="0" i="1" smtClean="0">
                              <a:latin typeface="Cambria Math" panose="02040503050406030204" pitchFamily="18" charset="0"/>
                            </a:rPr>
                            <m:t>60</m:t>
                          </m:r>
                        </m:den>
                      </m:f>
                      <m:r>
                        <a:rPr lang="en-GB" sz="2400" b="0" i="1" smtClean="0">
                          <a:latin typeface="Cambria Math" panose="02040503050406030204" pitchFamily="18" charset="0"/>
                        </a:rPr>
                        <m:t>+</m:t>
                      </m:r>
                      <m:f>
                        <m:fPr>
                          <m:ctrlPr>
                            <a:rPr lang="en-GB" sz="2400" b="0" i="1" smtClean="0">
                              <a:latin typeface="Cambria Math" panose="02040503050406030204" pitchFamily="18" charset="0"/>
                            </a:rPr>
                          </m:ctrlPr>
                        </m:fPr>
                        <m:num>
                          <m:r>
                            <a:rPr lang="en-GB" sz="2400" b="0" i="1" smtClean="0">
                              <a:latin typeface="Cambria Math" panose="02040503050406030204" pitchFamily="18" charset="0"/>
                            </a:rPr>
                            <m:t>12</m:t>
                          </m:r>
                        </m:num>
                        <m:den>
                          <m:r>
                            <a:rPr lang="en-GB" sz="2400" b="0" i="1" smtClean="0">
                              <a:latin typeface="Cambria Math" panose="02040503050406030204" pitchFamily="18" charset="0"/>
                            </a:rPr>
                            <m:t>60</m:t>
                          </m:r>
                        </m:den>
                      </m:f>
                      <m:r>
                        <a:rPr lang="en-GB" sz="2400" b="0" i="1" smtClean="0">
                          <a:latin typeface="Cambria Math" panose="02040503050406030204" pitchFamily="18" charset="0"/>
                        </a:rPr>
                        <m:t>=</m:t>
                      </m:r>
                      <m:f>
                        <m:fPr>
                          <m:ctrlPr>
                            <a:rPr lang="en-GB" sz="2400" b="1" i="1" smtClean="0">
                              <a:latin typeface="Cambria Math" panose="02040503050406030204" pitchFamily="18" charset="0"/>
                            </a:rPr>
                          </m:ctrlPr>
                        </m:fPr>
                        <m:num>
                          <m:r>
                            <a:rPr lang="en-GB" sz="2400" b="1" i="1" smtClean="0">
                              <a:latin typeface="Cambria Math" panose="02040503050406030204" pitchFamily="18" charset="0"/>
                            </a:rPr>
                            <m:t>𝟕𝟕</m:t>
                          </m:r>
                        </m:num>
                        <m:den>
                          <m:r>
                            <a:rPr lang="en-GB" sz="2400" b="1" i="1" smtClean="0">
                              <a:latin typeface="Cambria Math" panose="02040503050406030204" pitchFamily="18" charset="0"/>
                            </a:rPr>
                            <m:t>𝟔𝟎</m:t>
                          </m:r>
                        </m:den>
                      </m:f>
                    </m:oMath>
                  </m:oMathPara>
                </a14:m>
                <a:endParaRPr lang="en-GB" sz="2400" b="0" dirty="0"/>
              </a:p>
              <a:p>
                <a:endParaRPr lang="en-GB" sz="2400" dirty="0"/>
              </a:p>
              <a:p>
                <a:pPr/>
                <a14:m>
                  <m:oMathPara xmlns:m="http://schemas.openxmlformats.org/officeDocument/2006/math">
                    <m:oMathParaPr>
                      <m:jc m:val="left"/>
                    </m:oMathParaPr>
                    <m:oMath xmlns:m="http://schemas.openxmlformats.org/officeDocument/2006/math">
                      <m:f>
                        <m:fPr>
                          <m:ctrlPr>
                            <a:rPr lang="en-GB" sz="2400" b="0" i="1" smtClean="0">
                              <a:latin typeface="Cambria Math" panose="02040503050406030204" pitchFamily="18" charset="0"/>
                            </a:rPr>
                          </m:ctrlPr>
                        </m:fPr>
                        <m:num>
                          <m:r>
                            <a:rPr lang="en-GB" sz="2400" b="0" i="1" smtClean="0">
                              <a:latin typeface="Cambria Math"/>
                            </a:rPr>
                            <m:t>1</m:t>
                          </m:r>
                        </m:num>
                        <m:den>
                          <m:r>
                            <a:rPr lang="en-GB" sz="2400" b="0" i="1" smtClean="0">
                              <a:latin typeface="Cambria Math"/>
                            </a:rPr>
                            <m:t>2</m:t>
                          </m:r>
                        </m:den>
                      </m:f>
                      <m:r>
                        <a:rPr lang="en-GB" sz="2400" b="0" i="1" smtClean="0">
                          <a:latin typeface="Cambria Math"/>
                        </a:rPr>
                        <m:t>+</m:t>
                      </m:r>
                      <m:f>
                        <m:fPr>
                          <m:ctrlPr>
                            <a:rPr lang="en-GB" sz="2400" b="0" i="1" smtClean="0">
                              <a:latin typeface="Cambria Math" panose="02040503050406030204" pitchFamily="18" charset="0"/>
                            </a:rPr>
                          </m:ctrlPr>
                        </m:fPr>
                        <m:num>
                          <m:r>
                            <a:rPr lang="en-GB" sz="2400" b="0" i="1" smtClean="0">
                              <a:latin typeface="Cambria Math"/>
                            </a:rPr>
                            <m:t>1</m:t>
                          </m:r>
                        </m:num>
                        <m:den>
                          <m:r>
                            <a:rPr lang="en-GB" sz="2400" b="0" i="1" smtClean="0">
                              <a:latin typeface="Cambria Math"/>
                            </a:rPr>
                            <m:t>𝑎</m:t>
                          </m:r>
                        </m:den>
                      </m:f>
                      <m:r>
                        <a:rPr lang="en-GB" sz="2400" b="0" i="1" smtClean="0">
                          <a:latin typeface="Cambria Math"/>
                        </a:rPr>
                        <m:t>=</m:t>
                      </m:r>
                      <m:f>
                        <m:fPr>
                          <m:ctrlPr>
                            <a:rPr lang="en-GB" sz="2400" b="1" i="1" smtClean="0">
                              <a:latin typeface="Cambria Math" panose="02040503050406030204" pitchFamily="18" charset="0"/>
                            </a:rPr>
                          </m:ctrlPr>
                        </m:fPr>
                        <m:num>
                          <m:r>
                            <a:rPr lang="en-GB" sz="2400" b="1" i="1" smtClean="0">
                              <a:latin typeface="Cambria Math"/>
                            </a:rPr>
                            <m:t>𝒂</m:t>
                          </m:r>
                        </m:num>
                        <m:den>
                          <m:r>
                            <a:rPr lang="en-GB" sz="2400" b="1" i="1" smtClean="0">
                              <a:latin typeface="Cambria Math"/>
                            </a:rPr>
                            <m:t>𝟐</m:t>
                          </m:r>
                          <m:r>
                            <a:rPr lang="en-GB" sz="2400" b="1" i="1" smtClean="0">
                              <a:latin typeface="Cambria Math"/>
                            </a:rPr>
                            <m:t>𝒂</m:t>
                          </m:r>
                        </m:den>
                      </m:f>
                      <m:r>
                        <a:rPr lang="en-GB" sz="2400" b="1" i="1" smtClean="0">
                          <a:latin typeface="Cambria Math"/>
                        </a:rPr>
                        <m:t>+</m:t>
                      </m:r>
                      <m:f>
                        <m:fPr>
                          <m:ctrlPr>
                            <a:rPr lang="en-GB" sz="2400" b="1" i="1" smtClean="0">
                              <a:latin typeface="Cambria Math" panose="02040503050406030204" pitchFamily="18" charset="0"/>
                            </a:rPr>
                          </m:ctrlPr>
                        </m:fPr>
                        <m:num>
                          <m:r>
                            <a:rPr lang="en-GB" sz="2400" b="1" i="1" smtClean="0">
                              <a:latin typeface="Cambria Math"/>
                            </a:rPr>
                            <m:t>𝟐</m:t>
                          </m:r>
                        </m:num>
                        <m:den>
                          <m:r>
                            <a:rPr lang="en-GB" sz="2400" b="1" i="1" smtClean="0">
                              <a:latin typeface="Cambria Math"/>
                            </a:rPr>
                            <m:t>𝟐</m:t>
                          </m:r>
                          <m:r>
                            <a:rPr lang="en-GB" sz="2400" b="1" i="1" smtClean="0">
                              <a:latin typeface="Cambria Math"/>
                            </a:rPr>
                            <m:t>𝒂</m:t>
                          </m:r>
                        </m:den>
                      </m:f>
                      <m:r>
                        <a:rPr lang="en-GB" sz="2400" b="1" i="1" smtClean="0">
                          <a:latin typeface="Cambria Math"/>
                        </a:rPr>
                        <m:t>=</m:t>
                      </m:r>
                      <m:f>
                        <m:fPr>
                          <m:ctrlPr>
                            <a:rPr lang="en-GB" sz="2400" b="1" i="1" smtClean="0">
                              <a:latin typeface="Cambria Math" panose="02040503050406030204" pitchFamily="18" charset="0"/>
                            </a:rPr>
                          </m:ctrlPr>
                        </m:fPr>
                        <m:num>
                          <m:r>
                            <a:rPr lang="en-GB" sz="2400" b="1" i="1" smtClean="0">
                              <a:latin typeface="Cambria Math"/>
                            </a:rPr>
                            <m:t>𝒂</m:t>
                          </m:r>
                          <m:r>
                            <a:rPr lang="en-GB" sz="2400" b="1" i="1" smtClean="0">
                              <a:latin typeface="Cambria Math"/>
                            </a:rPr>
                            <m:t>+</m:t>
                          </m:r>
                          <m:r>
                            <a:rPr lang="en-GB" sz="2400" b="1" i="1" smtClean="0">
                              <a:latin typeface="Cambria Math"/>
                            </a:rPr>
                            <m:t>𝟐</m:t>
                          </m:r>
                        </m:num>
                        <m:den>
                          <m:r>
                            <a:rPr lang="en-GB" sz="2400" b="1" i="1" smtClean="0">
                              <a:latin typeface="Cambria Math"/>
                            </a:rPr>
                            <m:t>𝟐</m:t>
                          </m:r>
                          <m:r>
                            <a:rPr lang="en-GB" sz="2400" b="1" i="1" smtClean="0">
                              <a:latin typeface="Cambria Math"/>
                            </a:rPr>
                            <m:t>𝒂</m:t>
                          </m:r>
                        </m:den>
                      </m:f>
                    </m:oMath>
                  </m:oMathPara>
                </a14:m>
                <a:br>
                  <a:rPr lang="en-GB" sz="2400" b="0" dirty="0"/>
                </a:br>
                <a:endParaRPr lang="en-GB" sz="2400" dirty="0"/>
              </a:p>
            </p:txBody>
          </p:sp>
        </mc:Choice>
        <mc:Fallback xmlns="">
          <p:sp>
            <p:nvSpPr>
              <p:cNvPr id="5" name="TextBox 4"/>
              <p:cNvSpPr txBox="1">
                <a:spLocks noRot="1" noChangeAspect="1" noMove="1" noResize="1" noEditPoints="1" noAdjustHandles="1" noChangeArrowheads="1" noChangeShapeType="1" noTextEdit="1"/>
              </p:cNvSpPr>
              <p:nvPr/>
            </p:nvSpPr>
            <p:spPr>
              <a:xfrm>
                <a:off x="1477356" y="1042688"/>
                <a:ext cx="6264696" cy="4357860"/>
              </a:xfrm>
              <a:prstGeom prst="rect">
                <a:avLst/>
              </a:prstGeom>
              <a:blipFill rotWithShape="1">
                <a:blip r:embed="rId2"/>
                <a:stretch>
                  <a:fillRect/>
                </a:stretch>
              </a:blipFill>
            </p:spPr>
            <p:txBody>
              <a:bodyPr/>
              <a:lstStyle/>
              <a:p>
                <a:r>
                  <a:rPr lang="en-GB">
                    <a:noFill/>
                  </a:rPr>
                  <a:t> </a:t>
                </a:r>
              </a:p>
            </p:txBody>
          </p:sp>
        </mc:Fallback>
      </mc:AlternateContent>
      <p:sp>
        <p:nvSpPr>
          <p:cNvPr id="6" name="Rectangle 5"/>
          <p:cNvSpPr/>
          <p:nvPr/>
        </p:nvSpPr>
        <p:spPr>
          <a:xfrm>
            <a:off x="2630185" y="944227"/>
            <a:ext cx="2050901" cy="891476"/>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sp>
        <p:nvSpPr>
          <p:cNvPr id="7" name="Rectangle 6"/>
          <p:cNvSpPr/>
          <p:nvPr/>
        </p:nvSpPr>
        <p:spPr>
          <a:xfrm>
            <a:off x="2698230" y="2017316"/>
            <a:ext cx="3745140" cy="891476"/>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sp>
        <p:nvSpPr>
          <p:cNvPr id="8" name="Rectangle 7"/>
          <p:cNvSpPr/>
          <p:nvPr/>
        </p:nvSpPr>
        <p:spPr>
          <a:xfrm>
            <a:off x="2626810" y="4180895"/>
            <a:ext cx="2849541" cy="891476"/>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sp>
        <p:nvSpPr>
          <p:cNvPr id="9" name="Rectangle 8"/>
          <p:cNvSpPr/>
          <p:nvPr/>
        </p:nvSpPr>
        <p:spPr>
          <a:xfrm>
            <a:off x="899592" y="1268760"/>
            <a:ext cx="432048" cy="432048"/>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GB" dirty="0"/>
              <a:t>1</a:t>
            </a:r>
          </a:p>
        </p:txBody>
      </p:sp>
      <p:sp>
        <p:nvSpPr>
          <p:cNvPr id="10" name="Rectangle 9"/>
          <p:cNvSpPr/>
          <p:nvPr/>
        </p:nvSpPr>
        <p:spPr>
          <a:xfrm>
            <a:off x="899592" y="2272822"/>
            <a:ext cx="432048" cy="432048"/>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GB" dirty="0"/>
              <a:t>2</a:t>
            </a:r>
          </a:p>
        </p:txBody>
      </p:sp>
      <p:sp>
        <p:nvSpPr>
          <p:cNvPr id="11" name="Rectangle 10"/>
          <p:cNvSpPr/>
          <p:nvPr/>
        </p:nvSpPr>
        <p:spPr>
          <a:xfrm>
            <a:off x="903180" y="3356992"/>
            <a:ext cx="432048" cy="432048"/>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GB" dirty="0"/>
              <a:t>3</a:t>
            </a:r>
          </a:p>
        </p:txBody>
      </p:sp>
      <p:sp>
        <p:nvSpPr>
          <p:cNvPr id="12" name="Rectangle 11"/>
          <p:cNvSpPr/>
          <p:nvPr/>
        </p:nvSpPr>
        <p:spPr>
          <a:xfrm>
            <a:off x="899592" y="4450802"/>
            <a:ext cx="432048" cy="432048"/>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GB" dirty="0">
                <a:latin typeface="Wingdings" panose="05000000000000000000" pitchFamily="2" charset="2"/>
              </a:rPr>
              <a:t>N</a:t>
            </a:r>
          </a:p>
        </p:txBody>
      </p:sp>
      <p:sp>
        <p:nvSpPr>
          <p:cNvPr id="13" name="Rectangle 12"/>
          <p:cNvSpPr/>
          <p:nvPr/>
        </p:nvSpPr>
        <p:spPr>
          <a:xfrm>
            <a:off x="3702570" y="3127278"/>
            <a:ext cx="4109791" cy="891476"/>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spTree>
    <p:extLst>
      <p:ext uri="{BB962C8B-B14F-4D97-AF65-F5344CB8AC3E}">
        <p14:creationId xmlns:p14="http://schemas.microsoft.com/office/powerpoint/2010/main" val="894818138"/>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6"/>
                    </p:tgtEl>
                  </p:cond>
                </p:stCondLst>
                <p:endSync evt="end" delay="0">
                  <p:rtn val="all"/>
                </p:endSync>
                <p:childTnLst>
                  <p:par>
                    <p:cTn id="3" fill="hold">
                      <p:stCondLst>
                        <p:cond delay="0"/>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6"/>
                                        </p:tgtEl>
                                      </p:cBhvr>
                                    </p:animEffect>
                                    <p:set>
                                      <p:cBhvr>
                                        <p:cTn id="7" dur="1" fill="hold">
                                          <p:stCondLst>
                                            <p:cond delay="499"/>
                                          </p:stCondLst>
                                        </p:cTn>
                                        <p:tgtEl>
                                          <p:spTgt spid="6"/>
                                        </p:tgtEl>
                                        <p:attrNameLst>
                                          <p:attrName>style.visibility</p:attrName>
                                        </p:attrNameLst>
                                      </p:cBhvr>
                                      <p:to>
                                        <p:strVal val="hidden"/>
                                      </p:to>
                                    </p:set>
                                  </p:childTnLst>
                                </p:cTn>
                              </p:par>
                            </p:childTnLst>
                          </p:cTn>
                        </p:par>
                      </p:childTnLst>
                    </p:cTn>
                  </p:par>
                </p:childTnLst>
              </p:cTn>
              <p:nextCondLst>
                <p:cond evt="onClick" delay="0">
                  <p:tgtEl>
                    <p:spTgt spid="6"/>
                  </p:tgtEl>
                </p:cond>
              </p:nextCondLst>
            </p:seq>
            <p:seq concurrent="1" nextAc="seek">
              <p:cTn id="8" restart="whenNotActive" fill="hold" evtFilter="cancelBubble" nodeType="interactiveSeq">
                <p:stCondLst>
                  <p:cond evt="onClick" delay="0">
                    <p:tgtEl>
                      <p:spTgt spid="7"/>
                    </p:tgtEl>
                  </p:cond>
                </p:stCondLst>
                <p:endSync evt="end" delay="0">
                  <p:rtn val="all"/>
                </p:endSync>
                <p:childTnLst>
                  <p:par>
                    <p:cTn id="9" fill="hold">
                      <p:stCondLst>
                        <p:cond delay="0"/>
                      </p:stCondLst>
                      <p:childTnLst>
                        <p:par>
                          <p:cTn id="10" fill="hold">
                            <p:stCondLst>
                              <p:cond delay="0"/>
                            </p:stCondLst>
                            <p:childTnLst>
                              <p:par>
                                <p:cTn id="11" presetID="10" presetClass="exit" presetSubtype="0" fill="hold" grpId="0" nodeType="clickEffect">
                                  <p:stCondLst>
                                    <p:cond delay="0"/>
                                  </p:stCondLst>
                                  <p:childTnLst>
                                    <p:animEffect transition="out" filter="fade">
                                      <p:cBhvr>
                                        <p:cTn id="12" dur="500"/>
                                        <p:tgtEl>
                                          <p:spTgt spid="7"/>
                                        </p:tgtEl>
                                      </p:cBhvr>
                                    </p:animEffect>
                                    <p:set>
                                      <p:cBhvr>
                                        <p:cTn id="13" dur="1" fill="hold">
                                          <p:stCondLst>
                                            <p:cond delay="499"/>
                                          </p:stCondLst>
                                        </p:cTn>
                                        <p:tgtEl>
                                          <p:spTgt spid="7"/>
                                        </p:tgtEl>
                                        <p:attrNameLst>
                                          <p:attrName>style.visibility</p:attrName>
                                        </p:attrNameLst>
                                      </p:cBhvr>
                                      <p:to>
                                        <p:strVal val="hidden"/>
                                      </p:to>
                                    </p:set>
                                  </p:childTnLst>
                                </p:cTn>
                              </p:par>
                            </p:childTnLst>
                          </p:cTn>
                        </p:par>
                      </p:childTnLst>
                    </p:cTn>
                  </p:par>
                </p:childTnLst>
              </p:cTn>
              <p:nextCondLst>
                <p:cond evt="onClick" delay="0">
                  <p:tgtEl>
                    <p:spTgt spid="7"/>
                  </p:tgtEl>
                </p:cond>
              </p:nextCondLst>
            </p:seq>
            <p:seq concurrent="1" nextAc="seek">
              <p:cTn id="14" restart="whenNotActive" fill="hold" evtFilter="cancelBubble" nodeType="interactiveSeq">
                <p:stCondLst>
                  <p:cond evt="onClick" delay="0">
                    <p:tgtEl>
                      <p:spTgt spid="8"/>
                    </p:tgtEl>
                  </p:cond>
                </p:stCondLst>
                <p:endSync evt="end" delay="0">
                  <p:rtn val="all"/>
                </p:endSync>
                <p:childTnLst>
                  <p:par>
                    <p:cTn id="15" fill="hold">
                      <p:stCondLst>
                        <p:cond delay="0"/>
                      </p:stCondLst>
                      <p:childTnLst>
                        <p:par>
                          <p:cTn id="16" fill="hold">
                            <p:stCondLst>
                              <p:cond delay="0"/>
                            </p:stCondLst>
                            <p:childTnLst>
                              <p:par>
                                <p:cTn id="17" presetID="10" presetClass="exit" presetSubtype="0" fill="hold" grpId="0" nodeType="clickEffect">
                                  <p:stCondLst>
                                    <p:cond delay="0"/>
                                  </p:stCondLst>
                                  <p:childTnLst>
                                    <p:animEffect transition="out" filter="fade">
                                      <p:cBhvr>
                                        <p:cTn id="18" dur="500"/>
                                        <p:tgtEl>
                                          <p:spTgt spid="8"/>
                                        </p:tgtEl>
                                      </p:cBhvr>
                                    </p:animEffect>
                                    <p:set>
                                      <p:cBhvr>
                                        <p:cTn id="19" dur="1" fill="hold">
                                          <p:stCondLst>
                                            <p:cond delay="499"/>
                                          </p:stCondLst>
                                        </p:cTn>
                                        <p:tgtEl>
                                          <p:spTgt spid="8"/>
                                        </p:tgtEl>
                                        <p:attrNameLst>
                                          <p:attrName>style.visibility</p:attrName>
                                        </p:attrNameLst>
                                      </p:cBhvr>
                                      <p:to>
                                        <p:strVal val="hidden"/>
                                      </p:to>
                                    </p:set>
                                  </p:childTnLst>
                                </p:cTn>
                              </p:par>
                            </p:childTnLst>
                          </p:cTn>
                        </p:par>
                      </p:childTnLst>
                    </p:cTn>
                  </p:par>
                </p:childTnLst>
              </p:cTn>
              <p:nextCondLst>
                <p:cond evt="onClick" delay="0">
                  <p:tgtEl>
                    <p:spTgt spid="8"/>
                  </p:tgtEl>
                </p:cond>
              </p:nextCondLst>
            </p:seq>
            <p:seq concurrent="1" nextAc="seek">
              <p:cTn id="20" restart="whenNotActive" fill="hold" evtFilter="cancelBubble" nodeType="interactiveSeq">
                <p:stCondLst>
                  <p:cond evt="onClick" delay="0">
                    <p:tgtEl>
                      <p:spTgt spid="13"/>
                    </p:tgtEl>
                  </p:cond>
                </p:stCondLst>
                <p:endSync evt="end" delay="0">
                  <p:rtn val="all"/>
                </p:endSync>
                <p:childTnLst>
                  <p:par>
                    <p:cTn id="21" fill="hold">
                      <p:stCondLst>
                        <p:cond delay="0"/>
                      </p:stCondLst>
                      <p:childTnLst>
                        <p:par>
                          <p:cTn id="22" fill="hold">
                            <p:stCondLst>
                              <p:cond delay="0"/>
                            </p:stCondLst>
                            <p:childTnLst>
                              <p:par>
                                <p:cTn id="23" presetID="10" presetClass="exit" presetSubtype="0" fill="hold" grpId="0" nodeType="clickEffect">
                                  <p:stCondLst>
                                    <p:cond delay="0"/>
                                  </p:stCondLst>
                                  <p:childTnLst>
                                    <p:animEffect transition="out" filter="fade">
                                      <p:cBhvr>
                                        <p:cTn id="24" dur="500"/>
                                        <p:tgtEl>
                                          <p:spTgt spid="13"/>
                                        </p:tgtEl>
                                      </p:cBhvr>
                                    </p:animEffect>
                                    <p:set>
                                      <p:cBhvr>
                                        <p:cTn id="25" dur="1" fill="hold">
                                          <p:stCondLst>
                                            <p:cond delay="499"/>
                                          </p:stCondLst>
                                        </p:cTn>
                                        <p:tgtEl>
                                          <p:spTgt spid="13"/>
                                        </p:tgtEl>
                                        <p:attrNameLst>
                                          <p:attrName>style.visibility</p:attrName>
                                        </p:attrNameLst>
                                      </p:cBhvr>
                                      <p:to>
                                        <p:strVal val="hidden"/>
                                      </p:to>
                                    </p:set>
                                  </p:childTnLst>
                                </p:cTn>
                              </p:par>
                            </p:childTnLst>
                          </p:cTn>
                        </p:par>
                      </p:childTnLst>
                    </p:cTn>
                  </p:par>
                </p:childTnLst>
              </p:cTn>
              <p:nextCondLst>
                <p:cond evt="onClick" delay="0">
                  <p:tgtEl>
                    <p:spTgt spid="13"/>
                  </p:tgtEl>
                </p:cond>
              </p:nextCondLst>
            </p:seq>
          </p:childTnLst>
        </p:cTn>
      </p:par>
    </p:tnLst>
    <p:bldLst>
      <p:bldP spid="6" grpId="0" animBg="1"/>
      <p:bldP spid="7" grpId="0" animBg="1"/>
      <p:bldP spid="8" grpId="0" animBg="1"/>
      <p:bldP spid="13"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0" y="0"/>
            <a:ext cx="9143074" cy="599127"/>
            <a:chOff x="0" y="13335"/>
            <a:chExt cx="9144218" cy="599127"/>
          </a:xfrm>
        </p:grpSpPr>
        <p:sp>
          <p:nvSpPr>
            <p:cNvPr id="3" name="TextBox 32"/>
            <p:cNvSpPr txBox="1"/>
            <p:nvPr/>
          </p:nvSpPr>
          <p:spPr>
            <a:xfrm>
              <a:off x="0" y="13335"/>
              <a:ext cx="9144000" cy="599127"/>
            </a:xfrm>
            <a:prstGeom prst="rect">
              <a:avLst/>
            </a:prstGeom>
            <a:ln>
              <a:noFill/>
            </a:ln>
          </p:spPr>
          <p:style>
            <a:lnRef idx="2">
              <a:schemeClr val="dk1">
                <a:shade val="50000"/>
              </a:schemeClr>
            </a:lnRef>
            <a:fillRef idx="1">
              <a:schemeClr val="dk1"/>
            </a:fillRef>
            <a:effectRef idx="0">
              <a:schemeClr val="dk1"/>
            </a:effectRef>
            <a:fontRef idx="minor">
              <a:schemeClr val="lt1"/>
            </a:fontRef>
          </p:style>
          <p:txBody>
            <a:bodyPr wrap="square" lIns="324000" rtlCol="0">
              <a:sp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r>
                <a:rPr lang="en-GB" sz="3200" dirty="0"/>
                <a:t>A Quicker (Mental) Method</a:t>
              </a:r>
            </a:p>
          </p:txBody>
        </p:sp>
        <p:cxnSp>
          <p:nvCxnSpPr>
            <p:cNvPr id="4" name="Straight Connector 3"/>
            <p:cNvCxnSpPr/>
            <p:nvPr/>
          </p:nvCxnSpPr>
          <p:spPr>
            <a:xfrm>
              <a:off x="218" y="601079"/>
              <a:ext cx="9144000" cy="0"/>
            </a:xfrm>
            <a:prstGeom prst="line">
              <a:avLst/>
            </a:prstGeom>
            <a:effectLst/>
          </p:spPr>
          <p:style>
            <a:lnRef idx="3">
              <a:schemeClr val="accent3"/>
            </a:lnRef>
            <a:fillRef idx="0">
              <a:schemeClr val="accent3"/>
            </a:fillRef>
            <a:effectRef idx="2">
              <a:schemeClr val="accent3"/>
            </a:effectRef>
            <a:fontRef idx="minor">
              <a:schemeClr val="tx1"/>
            </a:fontRef>
          </p:style>
        </p:cxnSp>
      </p:grpSp>
      <mc:AlternateContent xmlns:mc="http://schemas.openxmlformats.org/markup-compatibility/2006" xmlns:a14="http://schemas.microsoft.com/office/drawing/2010/main">
        <mc:Choice Requires="a14">
          <p:sp>
            <p:nvSpPr>
              <p:cNvPr id="5" name="TextBox 4"/>
              <p:cNvSpPr txBox="1"/>
              <p:nvPr/>
            </p:nvSpPr>
            <p:spPr>
              <a:xfrm>
                <a:off x="611560" y="1556792"/>
                <a:ext cx="6264696" cy="1495089"/>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f>
                        <m:fPr>
                          <m:ctrlPr>
                            <a:rPr lang="en-GB" sz="4800" b="0" i="1" smtClean="0">
                              <a:latin typeface="Cambria Math" panose="02040503050406030204" pitchFamily="18" charset="0"/>
                            </a:rPr>
                          </m:ctrlPr>
                        </m:fPr>
                        <m:num>
                          <m:r>
                            <a:rPr lang="en-GB" sz="4800" b="0" i="1" smtClean="0">
                              <a:latin typeface="Cambria Math" panose="02040503050406030204" pitchFamily="18" charset="0"/>
                            </a:rPr>
                            <m:t>5</m:t>
                          </m:r>
                        </m:num>
                        <m:den>
                          <m:r>
                            <a:rPr lang="en-GB" sz="4800" b="0" i="1" smtClean="0">
                              <a:latin typeface="Cambria Math" panose="02040503050406030204" pitchFamily="18" charset="0"/>
                            </a:rPr>
                            <m:t>6</m:t>
                          </m:r>
                        </m:den>
                      </m:f>
                      <m:r>
                        <a:rPr lang="en-GB" sz="4800" b="0" i="1" smtClean="0">
                          <a:latin typeface="Cambria Math" panose="02040503050406030204" pitchFamily="18" charset="0"/>
                        </a:rPr>
                        <m:t>+</m:t>
                      </m:r>
                      <m:f>
                        <m:fPr>
                          <m:ctrlPr>
                            <a:rPr lang="en-GB" sz="4800" b="0" i="1" smtClean="0">
                              <a:latin typeface="Cambria Math" panose="02040503050406030204" pitchFamily="18" charset="0"/>
                            </a:rPr>
                          </m:ctrlPr>
                        </m:fPr>
                        <m:num>
                          <m:r>
                            <a:rPr lang="en-GB" sz="4800" b="0" i="1" smtClean="0">
                              <a:latin typeface="Cambria Math" panose="02040503050406030204" pitchFamily="18" charset="0"/>
                            </a:rPr>
                            <m:t>1</m:t>
                          </m:r>
                        </m:num>
                        <m:den>
                          <m:r>
                            <a:rPr lang="en-GB" sz="4800" b="0" i="1" smtClean="0">
                              <a:latin typeface="Cambria Math" panose="02040503050406030204" pitchFamily="18" charset="0"/>
                            </a:rPr>
                            <m:t>8</m:t>
                          </m:r>
                        </m:den>
                      </m:f>
                      <m:r>
                        <a:rPr lang="en-GB" sz="4800" b="0" i="1" smtClean="0">
                          <a:latin typeface="Cambria Math" panose="02040503050406030204" pitchFamily="18" charset="0"/>
                        </a:rPr>
                        <m:t>=</m:t>
                      </m:r>
                    </m:oMath>
                  </m:oMathPara>
                </a14:m>
                <a:endParaRPr lang="en-GB" sz="4800" dirty="0"/>
              </a:p>
            </p:txBody>
          </p:sp>
        </mc:Choice>
        <mc:Fallback xmlns="">
          <p:sp>
            <p:nvSpPr>
              <p:cNvPr id="5" name="TextBox 4"/>
              <p:cNvSpPr txBox="1">
                <a:spLocks noRot="1" noChangeAspect="1" noMove="1" noResize="1" noEditPoints="1" noAdjustHandles="1" noChangeArrowheads="1" noChangeShapeType="1" noTextEdit="1"/>
              </p:cNvSpPr>
              <p:nvPr/>
            </p:nvSpPr>
            <p:spPr>
              <a:xfrm>
                <a:off x="611560" y="1556792"/>
                <a:ext cx="6264696" cy="1495089"/>
              </a:xfrm>
              <a:prstGeom prst="rect">
                <a:avLst/>
              </a:prstGeom>
              <a:blipFill rotWithShape="0">
                <a:blip r:embed="rId2"/>
                <a:stretch>
                  <a:fillRect/>
                </a:stretch>
              </a:blipFill>
            </p:spPr>
            <p:txBody>
              <a:bodyPr/>
              <a:lstStyle/>
              <a:p>
                <a:r>
                  <a:rPr lang="en-GB">
                    <a:noFill/>
                  </a:rPr>
                  <a:t> </a:t>
                </a:r>
              </a:p>
            </p:txBody>
          </p:sp>
        </mc:Fallback>
      </mc:AlternateContent>
      <p:sp>
        <p:nvSpPr>
          <p:cNvPr id="10" name="TextBox 9"/>
          <p:cNvSpPr txBox="1"/>
          <p:nvPr/>
        </p:nvSpPr>
        <p:spPr>
          <a:xfrm>
            <a:off x="394159" y="889858"/>
            <a:ext cx="7488832" cy="369332"/>
          </a:xfrm>
          <a:prstGeom prst="rect">
            <a:avLst/>
          </a:prstGeom>
          <a:noFill/>
        </p:spPr>
        <p:txBody>
          <a:bodyPr wrap="square" rtlCol="0">
            <a:spAutoFit/>
          </a:bodyPr>
          <a:lstStyle/>
          <a:p>
            <a:r>
              <a:rPr lang="en-GB" dirty="0"/>
              <a:t>We can multiply the numerators diagonally.</a:t>
            </a:r>
          </a:p>
        </p:txBody>
      </p:sp>
      <p:cxnSp>
        <p:nvCxnSpPr>
          <p:cNvPr id="12" name="Straight Connector 11"/>
          <p:cNvCxnSpPr/>
          <p:nvPr/>
        </p:nvCxnSpPr>
        <p:spPr>
          <a:xfrm flipV="1">
            <a:off x="4960615" y="2381250"/>
            <a:ext cx="1602110" cy="5730"/>
          </a:xfrm>
          <a:prstGeom prst="line">
            <a:avLst/>
          </a:prstGeom>
          <a:ln w="28575"/>
        </p:spPr>
        <p:style>
          <a:lnRef idx="1">
            <a:schemeClr val="dk1"/>
          </a:lnRef>
          <a:fillRef idx="0">
            <a:schemeClr val="dk1"/>
          </a:fillRef>
          <a:effectRef idx="0">
            <a:schemeClr val="dk1"/>
          </a:effectRef>
          <a:fontRef idx="minor">
            <a:schemeClr val="tx1"/>
          </a:fontRef>
        </p:style>
      </p:cxnSp>
      <p:sp>
        <p:nvSpPr>
          <p:cNvPr id="13" name="Rectangle 12"/>
          <p:cNvSpPr/>
          <p:nvPr/>
        </p:nvSpPr>
        <p:spPr>
          <a:xfrm>
            <a:off x="2627784" y="2525266"/>
            <a:ext cx="1656184" cy="648072"/>
          </a:xfrm>
          <a:prstGeom prst="rect">
            <a:avLst/>
          </a:prstGeom>
          <a:solidFill>
            <a:srgbClr val="FFFF00">
              <a:alpha val="41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TextBox 13"/>
          <p:cNvSpPr txBox="1"/>
          <p:nvPr/>
        </p:nvSpPr>
        <p:spPr>
          <a:xfrm>
            <a:off x="5592129" y="2403897"/>
            <a:ext cx="748655" cy="769441"/>
          </a:xfrm>
          <a:prstGeom prst="rect">
            <a:avLst/>
          </a:prstGeom>
          <a:noFill/>
        </p:spPr>
        <p:txBody>
          <a:bodyPr wrap="square" rtlCol="0">
            <a:spAutoFit/>
          </a:bodyPr>
          <a:lstStyle/>
          <a:p>
            <a:r>
              <a:rPr lang="en-GB" sz="4400" dirty="0"/>
              <a:t>48</a:t>
            </a:r>
            <a:endParaRPr lang="en-GB" dirty="0"/>
          </a:p>
        </p:txBody>
      </p:sp>
      <p:sp>
        <p:nvSpPr>
          <p:cNvPr id="18" name="TextBox 17"/>
          <p:cNvSpPr txBox="1"/>
          <p:nvPr/>
        </p:nvSpPr>
        <p:spPr>
          <a:xfrm>
            <a:off x="410927" y="3429000"/>
            <a:ext cx="3926755" cy="830997"/>
          </a:xfrm>
          <a:prstGeom prst="rect">
            <a:avLst/>
          </a:prstGeom>
        </p:spPr>
        <p:style>
          <a:lnRef idx="2">
            <a:schemeClr val="dk1">
              <a:shade val="50000"/>
            </a:schemeClr>
          </a:lnRef>
          <a:fillRef idx="1">
            <a:schemeClr val="dk1"/>
          </a:fillRef>
          <a:effectRef idx="0">
            <a:schemeClr val="dk1"/>
          </a:effectRef>
          <a:fontRef idx="minor">
            <a:schemeClr val="lt1"/>
          </a:fontRef>
        </p:style>
        <p:txBody>
          <a:bodyPr wrap="square" rtlCol="0">
            <a:spAutoFit/>
          </a:bodyPr>
          <a:lstStyle/>
          <a:p>
            <a:r>
              <a:rPr lang="en-GB" sz="1600" b="1" dirty="0"/>
              <a:t>Step 1</a:t>
            </a:r>
            <a:r>
              <a:rPr lang="en-GB" sz="1600" dirty="0"/>
              <a:t>: Multiply the denominators (note: this guarantees you get a number both 6 and 8 go into, but it may not be the smallest!)</a:t>
            </a:r>
          </a:p>
        </p:txBody>
      </p:sp>
      <p:sp>
        <p:nvSpPr>
          <p:cNvPr id="19" name="TextBox 18"/>
          <p:cNvSpPr txBox="1"/>
          <p:nvPr/>
        </p:nvSpPr>
        <p:spPr>
          <a:xfrm>
            <a:off x="2009391" y="4436237"/>
            <a:ext cx="3926755" cy="584775"/>
          </a:xfrm>
          <a:prstGeom prst="rect">
            <a:avLst/>
          </a:prstGeom>
        </p:spPr>
        <p:style>
          <a:lnRef idx="2">
            <a:schemeClr val="dk1">
              <a:shade val="50000"/>
            </a:schemeClr>
          </a:lnRef>
          <a:fillRef idx="1">
            <a:schemeClr val="dk1"/>
          </a:fillRef>
          <a:effectRef idx="0">
            <a:schemeClr val="dk1"/>
          </a:effectRef>
          <a:fontRef idx="minor">
            <a:schemeClr val="lt1"/>
          </a:fontRef>
        </p:style>
        <p:txBody>
          <a:bodyPr wrap="square" rtlCol="0">
            <a:spAutoFit/>
          </a:bodyPr>
          <a:lstStyle/>
          <a:p>
            <a:r>
              <a:rPr lang="en-GB" sz="1600" b="1" dirty="0"/>
              <a:t>Step 2</a:t>
            </a:r>
            <a:r>
              <a:rPr lang="en-GB" sz="1600" dirty="0"/>
              <a:t>: Since the 6 got multiplied by 8, so does the 3. i.e. We are multiplying diagonally.</a:t>
            </a:r>
          </a:p>
        </p:txBody>
      </p:sp>
      <p:sp>
        <p:nvSpPr>
          <p:cNvPr id="20" name="Parallelogram 19"/>
          <p:cNvSpPr/>
          <p:nvPr/>
        </p:nvSpPr>
        <p:spPr>
          <a:xfrm rot="2402612">
            <a:off x="2149478" y="2043968"/>
            <a:ext cx="2626477" cy="648072"/>
          </a:xfrm>
          <a:prstGeom prst="parallelogram">
            <a:avLst>
              <a:gd name="adj" fmla="val 92431"/>
            </a:avLst>
          </a:prstGeom>
          <a:solidFill>
            <a:srgbClr val="FFFF00">
              <a:alpha val="41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 name="TextBox 20"/>
          <p:cNvSpPr txBox="1"/>
          <p:nvPr/>
        </p:nvSpPr>
        <p:spPr>
          <a:xfrm>
            <a:off x="4986802" y="1603294"/>
            <a:ext cx="748655" cy="769441"/>
          </a:xfrm>
          <a:prstGeom prst="rect">
            <a:avLst/>
          </a:prstGeom>
          <a:noFill/>
        </p:spPr>
        <p:txBody>
          <a:bodyPr wrap="square" rtlCol="0">
            <a:spAutoFit/>
          </a:bodyPr>
          <a:lstStyle/>
          <a:p>
            <a:r>
              <a:rPr lang="en-GB" sz="4400" dirty="0"/>
              <a:t>40</a:t>
            </a:r>
            <a:endParaRPr lang="en-GB" dirty="0"/>
          </a:p>
        </p:txBody>
      </p:sp>
      <p:sp>
        <p:nvSpPr>
          <p:cNvPr id="22" name="TextBox 21"/>
          <p:cNvSpPr txBox="1"/>
          <p:nvPr/>
        </p:nvSpPr>
        <p:spPr>
          <a:xfrm>
            <a:off x="3455876" y="5173871"/>
            <a:ext cx="3926755" cy="338554"/>
          </a:xfrm>
          <a:prstGeom prst="rect">
            <a:avLst/>
          </a:prstGeom>
        </p:spPr>
        <p:style>
          <a:lnRef idx="2">
            <a:schemeClr val="dk1">
              <a:shade val="50000"/>
            </a:schemeClr>
          </a:lnRef>
          <a:fillRef idx="1">
            <a:schemeClr val="dk1"/>
          </a:fillRef>
          <a:effectRef idx="0">
            <a:schemeClr val="dk1"/>
          </a:effectRef>
          <a:fontRef idx="minor">
            <a:schemeClr val="lt1"/>
          </a:fontRef>
        </p:style>
        <p:txBody>
          <a:bodyPr wrap="square" rtlCol="0">
            <a:spAutoFit/>
          </a:bodyPr>
          <a:lstStyle/>
          <a:p>
            <a:r>
              <a:rPr lang="en-GB" sz="1600" b="1" dirty="0"/>
              <a:t>Step 3</a:t>
            </a:r>
            <a:r>
              <a:rPr lang="en-GB" sz="1600" dirty="0"/>
              <a:t>: And repeat with the other numerator.</a:t>
            </a:r>
          </a:p>
        </p:txBody>
      </p:sp>
      <p:sp>
        <p:nvSpPr>
          <p:cNvPr id="25" name="TextBox 24"/>
          <p:cNvSpPr txBox="1"/>
          <p:nvPr/>
        </p:nvSpPr>
        <p:spPr>
          <a:xfrm>
            <a:off x="5739582" y="1603294"/>
            <a:ext cx="1332746" cy="769441"/>
          </a:xfrm>
          <a:prstGeom prst="rect">
            <a:avLst/>
          </a:prstGeom>
          <a:noFill/>
        </p:spPr>
        <p:txBody>
          <a:bodyPr wrap="square" rtlCol="0">
            <a:spAutoFit/>
          </a:bodyPr>
          <a:lstStyle/>
          <a:p>
            <a:r>
              <a:rPr lang="en-GB" sz="4400" dirty="0"/>
              <a:t>+ 6</a:t>
            </a:r>
            <a:endParaRPr lang="en-GB" dirty="0"/>
          </a:p>
        </p:txBody>
      </p:sp>
      <mc:AlternateContent xmlns:mc="http://schemas.openxmlformats.org/markup-compatibility/2006" xmlns:a14="http://schemas.microsoft.com/office/drawing/2010/main">
        <mc:Choice Requires="a14">
          <p:sp>
            <p:nvSpPr>
              <p:cNvPr id="26" name="TextBox 25"/>
              <p:cNvSpPr txBox="1"/>
              <p:nvPr/>
            </p:nvSpPr>
            <p:spPr>
              <a:xfrm>
                <a:off x="6618753" y="1777561"/>
                <a:ext cx="2377974" cy="1133067"/>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GB" sz="3600" b="0" i="1" smtClean="0">
                          <a:latin typeface="Cambria Math" panose="02040503050406030204" pitchFamily="18" charset="0"/>
                        </a:rPr>
                        <m:t>=</m:t>
                      </m:r>
                      <m:f>
                        <m:fPr>
                          <m:ctrlPr>
                            <a:rPr lang="en-GB" sz="3600" b="0" i="1" smtClean="0">
                              <a:latin typeface="Cambria Math" panose="02040503050406030204" pitchFamily="18" charset="0"/>
                            </a:rPr>
                          </m:ctrlPr>
                        </m:fPr>
                        <m:num>
                          <m:r>
                            <a:rPr lang="en-GB" sz="3600" b="0" i="1" smtClean="0">
                              <a:latin typeface="Cambria Math" panose="02040503050406030204" pitchFamily="18" charset="0"/>
                            </a:rPr>
                            <m:t>46</m:t>
                          </m:r>
                        </m:num>
                        <m:den>
                          <m:r>
                            <a:rPr lang="en-GB" sz="3600" b="0" i="1" smtClean="0">
                              <a:latin typeface="Cambria Math" panose="02040503050406030204" pitchFamily="18" charset="0"/>
                            </a:rPr>
                            <m:t>48</m:t>
                          </m:r>
                        </m:den>
                      </m:f>
                      <m:r>
                        <a:rPr lang="en-GB" sz="3600" b="0" i="1" smtClean="0">
                          <a:latin typeface="Cambria Math" panose="02040503050406030204" pitchFamily="18" charset="0"/>
                        </a:rPr>
                        <m:t>=</m:t>
                      </m:r>
                      <m:f>
                        <m:fPr>
                          <m:ctrlPr>
                            <a:rPr lang="en-GB" sz="3600" b="0" i="1" smtClean="0">
                              <a:latin typeface="Cambria Math" panose="02040503050406030204" pitchFamily="18" charset="0"/>
                            </a:rPr>
                          </m:ctrlPr>
                        </m:fPr>
                        <m:num>
                          <m:r>
                            <a:rPr lang="en-GB" sz="3600" b="0" i="1" smtClean="0">
                              <a:latin typeface="Cambria Math" panose="02040503050406030204" pitchFamily="18" charset="0"/>
                            </a:rPr>
                            <m:t>23</m:t>
                          </m:r>
                        </m:num>
                        <m:den>
                          <m:r>
                            <a:rPr lang="en-GB" sz="3600" b="0" i="1" smtClean="0">
                              <a:latin typeface="Cambria Math" panose="02040503050406030204" pitchFamily="18" charset="0"/>
                            </a:rPr>
                            <m:t>24</m:t>
                          </m:r>
                        </m:den>
                      </m:f>
                    </m:oMath>
                  </m:oMathPara>
                </a14:m>
                <a:endParaRPr lang="en-GB" sz="3600" dirty="0"/>
              </a:p>
            </p:txBody>
          </p:sp>
        </mc:Choice>
        <mc:Fallback xmlns="">
          <p:sp>
            <p:nvSpPr>
              <p:cNvPr id="26" name="TextBox 25"/>
              <p:cNvSpPr txBox="1">
                <a:spLocks noRot="1" noChangeAspect="1" noMove="1" noResize="1" noEditPoints="1" noAdjustHandles="1" noChangeArrowheads="1" noChangeShapeType="1" noTextEdit="1"/>
              </p:cNvSpPr>
              <p:nvPr/>
            </p:nvSpPr>
            <p:spPr>
              <a:xfrm>
                <a:off x="6618753" y="1777561"/>
                <a:ext cx="2377974" cy="1133067"/>
              </a:xfrm>
              <a:prstGeom prst="rect">
                <a:avLst/>
              </a:prstGeom>
              <a:blipFill rotWithShape="0">
                <a:blip r:embed="rId3"/>
                <a:stretch>
                  <a:fillRect/>
                </a:stretch>
              </a:blipFill>
            </p:spPr>
            <p:txBody>
              <a:bodyPr/>
              <a:lstStyle/>
              <a:p>
                <a:r>
                  <a:rPr lang="en-GB">
                    <a:noFill/>
                  </a:rPr>
                  <a:t> </a:t>
                </a:r>
              </a:p>
            </p:txBody>
          </p:sp>
        </mc:Fallback>
      </mc:AlternateContent>
      <p:sp>
        <p:nvSpPr>
          <p:cNvPr id="28" name="TextBox 27"/>
          <p:cNvSpPr txBox="1"/>
          <p:nvPr/>
        </p:nvSpPr>
        <p:spPr>
          <a:xfrm>
            <a:off x="6035693" y="3293689"/>
            <a:ext cx="3085015" cy="1815882"/>
          </a:xfrm>
          <a:prstGeom prst="rect">
            <a:avLst/>
          </a:prstGeom>
          <a:noFill/>
        </p:spPr>
        <p:txBody>
          <a:bodyPr wrap="square" rtlCol="0">
            <a:spAutoFit/>
          </a:bodyPr>
          <a:lstStyle/>
          <a:p>
            <a:r>
              <a:rPr lang="en-GB" sz="1600" dirty="0"/>
              <a:t>Disadvantages of this method:</a:t>
            </a:r>
          </a:p>
          <a:p>
            <a:pPr marL="285750" indent="-285750">
              <a:buFont typeface="Arial" panose="020B0604020202020204" pitchFamily="34" charset="0"/>
              <a:buChar char="•"/>
            </a:pPr>
            <a:r>
              <a:rPr lang="en-GB" sz="1600" b="1" dirty="0"/>
              <a:t>Because we’re not finding smallest denominator, further simplification may be required.</a:t>
            </a:r>
          </a:p>
          <a:p>
            <a:pPr marL="285750" indent="-285750">
              <a:buFont typeface="Arial" panose="020B0604020202020204" pitchFamily="34" charset="0"/>
              <a:buChar char="•"/>
            </a:pPr>
            <a:r>
              <a:rPr lang="en-GB" sz="1600" b="1" dirty="0"/>
              <a:t>Doesn’t extend to more than two fractions.</a:t>
            </a:r>
          </a:p>
        </p:txBody>
      </p:sp>
      <p:sp>
        <p:nvSpPr>
          <p:cNvPr id="29" name="Rectangle 28"/>
          <p:cNvSpPr/>
          <p:nvPr/>
        </p:nvSpPr>
        <p:spPr>
          <a:xfrm>
            <a:off x="6115049" y="3599189"/>
            <a:ext cx="2905125" cy="1458586"/>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sp>
        <p:nvSpPr>
          <p:cNvPr id="23" name="Parallelogram 22"/>
          <p:cNvSpPr/>
          <p:nvPr/>
        </p:nvSpPr>
        <p:spPr>
          <a:xfrm rot="19197388" flipH="1">
            <a:off x="2142636" y="1985630"/>
            <a:ext cx="2626477" cy="648072"/>
          </a:xfrm>
          <a:prstGeom prst="parallelogram">
            <a:avLst>
              <a:gd name="adj" fmla="val 92431"/>
            </a:avLst>
          </a:prstGeom>
          <a:solidFill>
            <a:srgbClr val="FFFF00">
              <a:alpha val="41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3082211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fade">
                                      <p:cBhvr>
                                        <p:cTn id="7" dur="500"/>
                                        <p:tgtEl>
                                          <p:spTgt spid="18"/>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fade">
                                      <p:cBhvr>
                                        <p:cTn id="11" dur="500"/>
                                        <p:tgtEl>
                                          <p:spTgt spid="13"/>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14"/>
                                        </p:tgtEl>
                                        <p:attrNameLst>
                                          <p:attrName>style.visibility</p:attrName>
                                        </p:attrNameLst>
                                      </p:cBhvr>
                                      <p:to>
                                        <p:strVal val="visible"/>
                                      </p:to>
                                    </p:set>
                                    <p:animEffect transition="in" filter="fade">
                                      <p:cBhvr>
                                        <p:cTn id="15" dur="500"/>
                                        <p:tgtEl>
                                          <p:spTgt spid="14"/>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19"/>
                                        </p:tgtEl>
                                        <p:attrNameLst>
                                          <p:attrName>style.visibility</p:attrName>
                                        </p:attrNameLst>
                                      </p:cBhvr>
                                      <p:to>
                                        <p:strVal val="visible"/>
                                      </p:to>
                                    </p:set>
                                    <p:animEffect transition="in" filter="fade">
                                      <p:cBhvr>
                                        <p:cTn id="20" dur="500"/>
                                        <p:tgtEl>
                                          <p:spTgt spid="19"/>
                                        </p:tgtEl>
                                      </p:cBhvr>
                                    </p:animEffect>
                                  </p:childTnLst>
                                </p:cTn>
                              </p:par>
                              <p:par>
                                <p:cTn id="21" presetID="1" presetClass="exit" presetSubtype="0" fill="hold" grpId="1" nodeType="withEffect">
                                  <p:stCondLst>
                                    <p:cond delay="0"/>
                                  </p:stCondLst>
                                  <p:childTnLst>
                                    <p:set>
                                      <p:cBhvr>
                                        <p:cTn id="22" dur="1" fill="hold">
                                          <p:stCondLst>
                                            <p:cond delay="0"/>
                                          </p:stCondLst>
                                        </p:cTn>
                                        <p:tgtEl>
                                          <p:spTgt spid="13"/>
                                        </p:tgtEl>
                                        <p:attrNameLst>
                                          <p:attrName>style.visibility</p:attrName>
                                        </p:attrNameLst>
                                      </p:cBhvr>
                                      <p:to>
                                        <p:strVal val="hidden"/>
                                      </p:to>
                                    </p:set>
                                  </p:childTnLst>
                                </p:cTn>
                              </p:par>
                            </p:childTnLst>
                          </p:cTn>
                        </p:par>
                        <p:par>
                          <p:cTn id="23" fill="hold">
                            <p:stCondLst>
                              <p:cond delay="500"/>
                            </p:stCondLst>
                            <p:childTnLst>
                              <p:par>
                                <p:cTn id="24" presetID="10" presetClass="entr" presetSubtype="0" fill="hold" grpId="0" nodeType="afterEffect">
                                  <p:stCondLst>
                                    <p:cond delay="0"/>
                                  </p:stCondLst>
                                  <p:childTnLst>
                                    <p:set>
                                      <p:cBhvr>
                                        <p:cTn id="25" dur="1" fill="hold">
                                          <p:stCondLst>
                                            <p:cond delay="0"/>
                                          </p:stCondLst>
                                        </p:cTn>
                                        <p:tgtEl>
                                          <p:spTgt spid="20"/>
                                        </p:tgtEl>
                                        <p:attrNameLst>
                                          <p:attrName>style.visibility</p:attrName>
                                        </p:attrNameLst>
                                      </p:cBhvr>
                                      <p:to>
                                        <p:strVal val="visible"/>
                                      </p:to>
                                    </p:set>
                                    <p:animEffect transition="in" filter="fade">
                                      <p:cBhvr>
                                        <p:cTn id="26" dur="500"/>
                                        <p:tgtEl>
                                          <p:spTgt spid="20"/>
                                        </p:tgtEl>
                                      </p:cBhvr>
                                    </p:animEffect>
                                  </p:childTnLst>
                                </p:cTn>
                              </p:par>
                            </p:childTnLst>
                          </p:cTn>
                        </p:par>
                        <p:par>
                          <p:cTn id="27" fill="hold">
                            <p:stCondLst>
                              <p:cond delay="1000"/>
                            </p:stCondLst>
                            <p:childTnLst>
                              <p:par>
                                <p:cTn id="28" presetID="10" presetClass="entr" presetSubtype="0" fill="hold" grpId="0" nodeType="afterEffect">
                                  <p:stCondLst>
                                    <p:cond delay="0"/>
                                  </p:stCondLst>
                                  <p:childTnLst>
                                    <p:set>
                                      <p:cBhvr>
                                        <p:cTn id="29" dur="1" fill="hold">
                                          <p:stCondLst>
                                            <p:cond delay="0"/>
                                          </p:stCondLst>
                                        </p:cTn>
                                        <p:tgtEl>
                                          <p:spTgt spid="21"/>
                                        </p:tgtEl>
                                        <p:attrNameLst>
                                          <p:attrName>style.visibility</p:attrName>
                                        </p:attrNameLst>
                                      </p:cBhvr>
                                      <p:to>
                                        <p:strVal val="visible"/>
                                      </p:to>
                                    </p:set>
                                    <p:animEffect transition="in" filter="fade">
                                      <p:cBhvr>
                                        <p:cTn id="30" dur="500"/>
                                        <p:tgtEl>
                                          <p:spTgt spid="21"/>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grpId="0" nodeType="clickEffect">
                                  <p:stCondLst>
                                    <p:cond delay="0"/>
                                  </p:stCondLst>
                                  <p:childTnLst>
                                    <p:set>
                                      <p:cBhvr>
                                        <p:cTn id="34" dur="1" fill="hold">
                                          <p:stCondLst>
                                            <p:cond delay="0"/>
                                          </p:stCondLst>
                                        </p:cTn>
                                        <p:tgtEl>
                                          <p:spTgt spid="22"/>
                                        </p:tgtEl>
                                        <p:attrNameLst>
                                          <p:attrName>style.visibility</p:attrName>
                                        </p:attrNameLst>
                                      </p:cBhvr>
                                      <p:to>
                                        <p:strVal val="visible"/>
                                      </p:to>
                                    </p:set>
                                    <p:animEffect transition="in" filter="fade">
                                      <p:cBhvr>
                                        <p:cTn id="35" dur="500"/>
                                        <p:tgtEl>
                                          <p:spTgt spid="22"/>
                                        </p:tgtEl>
                                      </p:cBhvr>
                                    </p:animEffect>
                                  </p:childTnLst>
                                </p:cTn>
                              </p:par>
                            </p:childTnLst>
                          </p:cTn>
                        </p:par>
                        <p:par>
                          <p:cTn id="36" fill="hold">
                            <p:stCondLst>
                              <p:cond delay="500"/>
                            </p:stCondLst>
                            <p:childTnLst>
                              <p:par>
                                <p:cTn id="37" presetID="10" presetClass="entr" presetSubtype="0" fill="hold" grpId="0" nodeType="afterEffect">
                                  <p:stCondLst>
                                    <p:cond delay="0"/>
                                  </p:stCondLst>
                                  <p:childTnLst>
                                    <p:set>
                                      <p:cBhvr>
                                        <p:cTn id="38" dur="1" fill="hold">
                                          <p:stCondLst>
                                            <p:cond delay="0"/>
                                          </p:stCondLst>
                                        </p:cTn>
                                        <p:tgtEl>
                                          <p:spTgt spid="23"/>
                                        </p:tgtEl>
                                        <p:attrNameLst>
                                          <p:attrName>style.visibility</p:attrName>
                                        </p:attrNameLst>
                                      </p:cBhvr>
                                      <p:to>
                                        <p:strVal val="visible"/>
                                      </p:to>
                                    </p:set>
                                    <p:animEffect transition="in" filter="fade">
                                      <p:cBhvr>
                                        <p:cTn id="39" dur="500"/>
                                        <p:tgtEl>
                                          <p:spTgt spid="23"/>
                                        </p:tgtEl>
                                      </p:cBhvr>
                                    </p:animEffect>
                                  </p:childTnLst>
                                </p:cTn>
                              </p:par>
                            </p:childTnLst>
                          </p:cTn>
                        </p:par>
                        <p:par>
                          <p:cTn id="40" fill="hold">
                            <p:stCondLst>
                              <p:cond delay="1000"/>
                            </p:stCondLst>
                            <p:childTnLst>
                              <p:par>
                                <p:cTn id="41" presetID="10" presetClass="entr" presetSubtype="0" fill="hold" grpId="0" nodeType="afterEffect">
                                  <p:stCondLst>
                                    <p:cond delay="0"/>
                                  </p:stCondLst>
                                  <p:childTnLst>
                                    <p:set>
                                      <p:cBhvr>
                                        <p:cTn id="42" dur="1" fill="hold">
                                          <p:stCondLst>
                                            <p:cond delay="0"/>
                                          </p:stCondLst>
                                        </p:cTn>
                                        <p:tgtEl>
                                          <p:spTgt spid="25"/>
                                        </p:tgtEl>
                                        <p:attrNameLst>
                                          <p:attrName>style.visibility</p:attrName>
                                        </p:attrNameLst>
                                      </p:cBhvr>
                                      <p:to>
                                        <p:strVal val="visible"/>
                                      </p:to>
                                    </p:set>
                                    <p:animEffect transition="in" filter="fade">
                                      <p:cBhvr>
                                        <p:cTn id="43" dur="500"/>
                                        <p:tgtEl>
                                          <p:spTgt spid="25"/>
                                        </p:tgtEl>
                                      </p:cBhvr>
                                    </p:animEffect>
                                  </p:childTnLst>
                                </p:cTn>
                              </p:par>
                            </p:childTnLst>
                          </p:cTn>
                        </p:par>
                        <p:par>
                          <p:cTn id="44" fill="hold">
                            <p:stCondLst>
                              <p:cond delay="1500"/>
                            </p:stCondLst>
                            <p:childTnLst>
                              <p:par>
                                <p:cTn id="45" presetID="22" presetClass="entr" presetSubtype="8" fill="hold" grpId="0" nodeType="afterEffect">
                                  <p:stCondLst>
                                    <p:cond delay="0"/>
                                  </p:stCondLst>
                                  <p:childTnLst>
                                    <p:set>
                                      <p:cBhvr>
                                        <p:cTn id="46" dur="1" fill="hold">
                                          <p:stCondLst>
                                            <p:cond delay="0"/>
                                          </p:stCondLst>
                                        </p:cTn>
                                        <p:tgtEl>
                                          <p:spTgt spid="26"/>
                                        </p:tgtEl>
                                        <p:attrNameLst>
                                          <p:attrName>style.visibility</p:attrName>
                                        </p:attrNameLst>
                                      </p:cBhvr>
                                      <p:to>
                                        <p:strVal val="visible"/>
                                      </p:to>
                                    </p:set>
                                    <p:animEffect transition="in" filter="wipe(left)">
                                      <p:cBhvr>
                                        <p:cTn id="47" dur="500"/>
                                        <p:tgtEl>
                                          <p:spTgt spid="26"/>
                                        </p:tgtEl>
                                      </p:cBhvr>
                                    </p:animEffect>
                                  </p:childTnLst>
                                </p:cTn>
                              </p:par>
                            </p:childTnLst>
                          </p:cTn>
                        </p:par>
                        <p:par>
                          <p:cTn id="48" fill="hold">
                            <p:stCondLst>
                              <p:cond delay="2000"/>
                            </p:stCondLst>
                            <p:childTnLst>
                              <p:par>
                                <p:cTn id="49" presetID="1" presetClass="entr" presetSubtype="0" fill="hold" grpId="1" nodeType="afterEffect">
                                  <p:stCondLst>
                                    <p:cond delay="750"/>
                                  </p:stCondLst>
                                  <p:childTnLst>
                                    <p:set>
                                      <p:cBhvr>
                                        <p:cTn id="50" dur="1" fill="hold">
                                          <p:stCondLst>
                                            <p:cond delay="0"/>
                                          </p:stCondLst>
                                        </p:cTn>
                                        <p:tgtEl>
                                          <p:spTgt spid="29"/>
                                        </p:tgtEl>
                                        <p:attrNameLst>
                                          <p:attrName>style.visibility</p:attrName>
                                        </p:attrNameLst>
                                      </p:cBhvr>
                                      <p:to>
                                        <p:strVal val="visible"/>
                                      </p:to>
                                    </p:set>
                                  </p:childTnLst>
                                </p:cTn>
                              </p:par>
                              <p:par>
                                <p:cTn id="51" presetID="1" presetClass="entr" presetSubtype="0" fill="hold" grpId="0" nodeType="withEffect">
                                  <p:stCondLst>
                                    <p:cond delay="750"/>
                                  </p:stCondLst>
                                  <p:childTnLst>
                                    <p:set>
                                      <p:cBhvr>
                                        <p:cTn id="52" dur="1" fill="hold">
                                          <p:stCondLst>
                                            <p:cond delay="0"/>
                                          </p:stCondLst>
                                        </p:cTn>
                                        <p:tgtEl>
                                          <p:spTgt spid="2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seq concurrent="1" nextAc="seek">
              <p:cTn id="53" restart="whenNotActive" fill="hold" evtFilter="cancelBubble" nodeType="interactiveSeq">
                <p:stCondLst>
                  <p:cond evt="onClick" delay="0">
                    <p:tgtEl>
                      <p:spTgt spid="29"/>
                    </p:tgtEl>
                  </p:cond>
                </p:stCondLst>
                <p:endSync evt="end" delay="0">
                  <p:rtn val="all"/>
                </p:endSync>
                <p:childTnLst>
                  <p:par>
                    <p:cTn id="54" fill="hold">
                      <p:stCondLst>
                        <p:cond delay="0"/>
                      </p:stCondLst>
                      <p:childTnLst>
                        <p:par>
                          <p:cTn id="55" fill="hold">
                            <p:stCondLst>
                              <p:cond delay="0"/>
                            </p:stCondLst>
                            <p:childTnLst>
                              <p:par>
                                <p:cTn id="56" presetID="10" presetClass="exit" presetSubtype="0" fill="hold" grpId="0" nodeType="clickEffect">
                                  <p:stCondLst>
                                    <p:cond delay="0"/>
                                  </p:stCondLst>
                                  <p:childTnLst>
                                    <p:animEffect transition="out" filter="fade">
                                      <p:cBhvr>
                                        <p:cTn id="57" dur="500"/>
                                        <p:tgtEl>
                                          <p:spTgt spid="29"/>
                                        </p:tgtEl>
                                      </p:cBhvr>
                                    </p:animEffect>
                                    <p:set>
                                      <p:cBhvr>
                                        <p:cTn id="58" dur="1" fill="hold">
                                          <p:stCondLst>
                                            <p:cond delay="499"/>
                                          </p:stCondLst>
                                        </p:cTn>
                                        <p:tgtEl>
                                          <p:spTgt spid="29"/>
                                        </p:tgtEl>
                                        <p:attrNameLst>
                                          <p:attrName>style.visibility</p:attrName>
                                        </p:attrNameLst>
                                      </p:cBhvr>
                                      <p:to>
                                        <p:strVal val="hidden"/>
                                      </p:to>
                                    </p:set>
                                  </p:childTnLst>
                                </p:cTn>
                              </p:par>
                            </p:childTnLst>
                          </p:cTn>
                        </p:par>
                      </p:childTnLst>
                    </p:cTn>
                  </p:par>
                </p:childTnLst>
              </p:cTn>
              <p:nextCondLst>
                <p:cond evt="onClick" delay="0">
                  <p:tgtEl>
                    <p:spTgt spid="29"/>
                  </p:tgtEl>
                </p:cond>
              </p:nextCondLst>
            </p:seq>
          </p:childTnLst>
        </p:cTn>
      </p:par>
    </p:tnLst>
    <p:bldLst>
      <p:bldP spid="13" grpId="0" animBg="1"/>
      <p:bldP spid="13" grpId="1" animBg="1"/>
      <p:bldP spid="14" grpId="0"/>
      <p:bldP spid="18" grpId="0" animBg="1"/>
      <p:bldP spid="19" grpId="0" animBg="1"/>
      <p:bldP spid="20" grpId="0" animBg="1"/>
      <p:bldP spid="21" grpId="0"/>
      <p:bldP spid="22" grpId="0" animBg="1"/>
      <p:bldP spid="25" grpId="0"/>
      <p:bldP spid="26" grpId="0"/>
      <p:bldP spid="28" grpId="0"/>
      <p:bldP spid="29" grpId="0" animBg="1"/>
      <p:bldP spid="29" grpId="1" animBg="1"/>
      <p:bldP spid="23"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0" y="0"/>
            <a:ext cx="9143074" cy="599127"/>
            <a:chOff x="0" y="13335"/>
            <a:chExt cx="9144218" cy="599127"/>
          </a:xfrm>
        </p:grpSpPr>
        <p:sp>
          <p:nvSpPr>
            <p:cNvPr id="3" name="TextBox 32"/>
            <p:cNvSpPr txBox="1"/>
            <p:nvPr/>
          </p:nvSpPr>
          <p:spPr>
            <a:xfrm>
              <a:off x="0" y="13335"/>
              <a:ext cx="9144000" cy="599127"/>
            </a:xfrm>
            <a:prstGeom prst="rect">
              <a:avLst/>
            </a:prstGeom>
            <a:ln>
              <a:noFill/>
            </a:ln>
          </p:spPr>
          <p:style>
            <a:lnRef idx="2">
              <a:schemeClr val="dk1">
                <a:shade val="50000"/>
              </a:schemeClr>
            </a:lnRef>
            <a:fillRef idx="1">
              <a:schemeClr val="dk1"/>
            </a:fillRef>
            <a:effectRef idx="0">
              <a:schemeClr val="dk1"/>
            </a:effectRef>
            <a:fontRef idx="minor">
              <a:schemeClr val="lt1"/>
            </a:fontRef>
          </p:style>
          <p:txBody>
            <a:bodyPr wrap="square" lIns="324000" rtlCol="0">
              <a:sp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r>
                <a:rPr lang="en-GB" sz="3200" dirty="0"/>
                <a:t>A Quicker (Mental) Method</a:t>
              </a:r>
            </a:p>
          </p:txBody>
        </p:sp>
        <p:cxnSp>
          <p:nvCxnSpPr>
            <p:cNvPr id="4" name="Straight Connector 3"/>
            <p:cNvCxnSpPr/>
            <p:nvPr/>
          </p:nvCxnSpPr>
          <p:spPr>
            <a:xfrm>
              <a:off x="218" y="601079"/>
              <a:ext cx="9144000" cy="0"/>
            </a:xfrm>
            <a:prstGeom prst="line">
              <a:avLst/>
            </a:prstGeom>
            <a:effectLst/>
          </p:spPr>
          <p:style>
            <a:lnRef idx="3">
              <a:schemeClr val="accent3"/>
            </a:lnRef>
            <a:fillRef idx="0">
              <a:schemeClr val="accent3"/>
            </a:fillRef>
            <a:effectRef idx="2">
              <a:schemeClr val="accent3"/>
            </a:effectRef>
            <a:fontRef idx="minor">
              <a:schemeClr val="tx1"/>
            </a:fontRef>
          </p:style>
        </p:cxnSp>
      </p:grpSp>
      <p:sp>
        <p:nvSpPr>
          <p:cNvPr id="5" name="TextBox 4"/>
          <p:cNvSpPr txBox="1"/>
          <p:nvPr/>
        </p:nvSpPr>
        <p:spPr>
          <a:xfrm>
            <a:off x="467544" y="806157"/>
            <a:ext cx="2952328" cy="523220"/>
          </a:xfrm>
          <a:prstGeom prst="rect">
            <a:avLst/>
          </a:prstGeom>
          <a:noFill/>
        </p:spPr>
        <p:txBody>
          <a:bodyPr wrap="square" rtlCol="0">
            <a:spAutoFit/>
          </a:bodyPr>
          <a:lstStyle/>
          <a:p>
            <a:r>
              <a:rPr lang="en-GB" sz="2800" dirty="0"/>
              <a:t>Another example:</a:t>
            </a:r>
          </a:p>
        </p:txBody>
      </p:sp>
      <mc:AlternateContent xmlns:mc="http://schemas.openxmlformats.org/markup-compatibility/2006" xmlns:a14="http://schemas.microsoft.com/office/drawing/2010/main">
        <mc:Choice Requires="a14">
          <p:sp>
            <p:nvSpPr>
              <p:cNvPr id="6" name="TextBox 5"/>
              <p:cNvSpPr txBox="1"/>
              <p:nvPr/>
            </p:nvSpPr>
            <p:spPr>
              <a:xfrm>
                <a:off x="2555776" y="1329377"/>
                <a:ext cx="4248472" cy="1017523"/>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f>
                        <m:fPr>
                          <m:ctrlPr>
                            <a:rPr lang="en-GB" sz="3200" b="0" i="1" smtClean="0">
                              <a:latin typeface="Cambria Math" panose="02040503050406030204" pitchFamily="18" charset="0"/>
                            </a:rPr>
                          </m:ctrlPr>
                        </m:fPr>
                        <m:num>
                          <m:r>
                            <a:rPr lang="en-GB" sz="3200" b="0" i="1" smtClean="0">
                              <a:latin typeface="Cambria Math" panose="02040503050406030204" pitchFamily="18" charset="0"/>
                            </a:rPr>
                            <m:t>2</m:t>
                          </m:r>
                        </m:num>
                        <m:den>
                          <m:r>
                            <a:rPr lang="en-GB" sz="3200" b="0" i="1" smtClean="0">
                              <a:latin typeface="Cambria Math" panose="02040503050406030204" pitchFamily="18" charset="0"/>
                            </a:rPr>
                            <m:t>9</m:t>
                          </m:r>
                        </m:den>
                      </m:f>
                      <m:r>
                        <a:rPr lang="en-GB" sz="3200" b="0" i="1" smtClean="0">
                          <a:latin typeface="Cambria Math" panose="02040503050406030204" pitchFamily="18" charset="0"/>
                        </a:rPr>
                        <m:t>+</m:t>
                      </m:r>
                      <m:f>
                        <m:fPr>
                          <m:ctrlPr>
                            <a:rPr lang="en-GB" sz="3200" b="0" i="1" smtClean="0">
                              <a:latin typeface="Cambria Math" panose="02040503050406030204" pitchFamily="18" charset="0"/>
                            </a:rPr>
                          </m:ctrlPr>
                        </m:fPr>
                        <m:num>
                          <m:r>
                            <a:rPr lang="en-GB" sz="3200" b="0" i="1" smtClean="0">
                              <a:latin typeface="Cambria Math" panose="02040503050406030204" pitchFamily="18" charset="0"/>
                            </a:rPr>
                            <m:t>3</m:t>
                          </m:r>
                        </m:num>
                        <m:den>
                          <m:r>
                            <a:rPr lang="en-GB" sz="3200" b="0" i="1" smtClean="0">
                              <a:latin typeface="Cambria Math" panose="02040503050406030204" pitchFamily="18" charset="0"/>
                            </a:rPr>
                            <m:t>5</m:t>
                          </m:r>
                        </m:den>
                      </m:f>
                      <m:r>
                        <a:rPr lang="en-GB" sz="3200" b="0" i="1" smtClean="0">
                          <a:latin typeface="Cambria Math" panose="02040503050406030204" pitchFamily="18" charset="0"/>
                        </a:rPr>
                        <m:t>=</m:t>
                      </m:r>
                      <m:f>
                        <m:fPr>
                          <m:ctrlPr>
                            <a:rPr lang="en-GB" sz="3200" b="0" i="1" smtClean="0">
                              <a:latin typeface="Cambria Math" panose="02040503050406030204" pitchFamily="18" charset="0"/>
                            </a:rPr>
                          </m:ctrlPr>
                        </m:fPr>
                        <m:num>
                          <m:r>
                            <a:rPr lang="en-GB" sz="3200" b="0" i="1" smtClean="0">
                              <a:latin typeface="Cambria Math" panose="02040503050406030204" pitchFamily="18" charset="0"/>
                            </a:rPr>
                            <m:t>10+27</m:t>
                          </m:r>
                        </m:num>
                        <m:den>
                          <m:r>
                            <a:rPr lang="en-GB" sz="3200" b="0" i="1" smtClean="0">
                              <a:latin typeface="Cambria Math" panose="02040503050406030204" pitchFamily="18" charset="0"/>
                            </a:rPr>
                            <m:t>45</m:t>
                          </m:r>
                        </m:den>
                      </m:f>
                      <m:r>
                        <a:rPr lang="en-GB" sz="3200" b="0" i="1" smtClean="0">
                          <a:latin typeface="Cambria Math" panose="02040503050406030204" pitchFamily="18" charset="0"/>
                        </a:rPr>
                        <m:t>=</m:t>
                      </m:r>
                      <m:f>
                        <m:fPr>
                          <m:ctrlPr>
                            <a:rPr lang="en-GB" sz="3200" b="0" i="1" smtClean="0">
                              <a:latin typeface="Cambria Math" panose="02040503050406030204" pitchFamily="18" charset="0"/>
                            </a:rPr>
                          </m:ctrlPr>
                        </m:fPr>
                        <m:num>
                          <m:r>
                            <a:rPr lang="en-GB" sz="3200" b="0" i="1" smtClean="0">
                              <a:latin typeface="Cambria Math" panose="02040503050406030204" pitchFamily="18" charset="0"/>
                            </a:rPr>
                            <m:t>37</m:t>
                          </m:r>
                        </m:num>
                        <m:den>
                          <m:r>
                            <a:rPr lang="en-GB" sz="3200" b="0" i="1" smtClean="0">
                              <a:latin typeface="Cambria Math" panose="02040503050406030204" pitchFamily="18" charset="0"/>
                            </a:rPr>
                            <m:t>45</m:t>
                          </m:r>
                        </m:den>
                      </m:f>
                    </m:oMath>
                  </m:oMathPara>
                </a14:m>
                <a:endParaRPr lang="en-GB" sz="3200" dirty="0"/>
              </a:p>
            </p:txBody>
          </p:sp>
        </mc:Choice>
        <mc:Fallback xmlns="">
          <p:sp>
            <p:nvSpPr>
              <p:cNvPr id="6" name="TextBox 5"/>
              <p:cNvSpPr txBox="1">
                <a:spLocks noRot="1" noChangeAspect="1" noMove="1" noResize="1" noEditPoints="1" noAdjustHandles="1" noChangeArrowheads="1" noChangeShapeType="1" noTextEdit="1"/>
              </p:cNvSpPr>
              <p:nvPr/>
            </p:nvSpPr>
            <p:spPr>
              <a:xfrm>
                <a:off x="2555776" y="1329377"/>
                <a:ext cx="4248472" cy="1017523"/>
              </a:xfrm>
              <a:prstGeom prst="rect">
                <a:avLst/>
              </a:prstGeom>
              <a:blipFill rotWithShape="0">
                <a:blip r:embed="rId2"/>
                <a:stretch>
                  <a:fillRect/>
                </a:stretch>
              </a:blipFill>
            </p:spPr>
            <p:txBody>
              <a:bodyPr/>
              <a:lstStyle/>
              <a:p>
                <a:r>
                  <a:rPr lang="en-GB">
                    <a:noFill/>
                  </a:rPr>
                  <a:t> </a:t>
                </a:r>
              </a:p>
            </p:txBody>
          </p:sp>
        </mc:Fallback>
      </mc:AlternateContent>
      <p:sp>
        <p:nvSpPr>
          <p:cNvPr id="7" name="TextBox 6"/>
          <p:cNvSpPr txBox="1"/>
          <p:nvPr/>
        </p:nvSpPr>
        <p:spPr>
          <a:xfrm>
            <a:off x="467544" y="2815540"/>
            <a:ext cx="4680520" cy="523220"/>
          </a:xfrm>
          <a:prstGeom prst="rect">
            <a:avLst/>
          </a:prstGeom>
        </p:spPr>
        <p:style>
          <a:lnRef idx="2">
            <a:schemeClr val="dk1">
              <a:shade val="50000"/>
            </a:schemeClr>
          </a:lnRef>
          <a:fillRef idx="1">
            <a:schemeClr val="dk1"/>
          </a:fillRef>
          <a:effectRef idx="0">
            <a:schemeClr val="dk1"/>
          </a:effectRef>
          <a:fontRef idx="minor">
            <a:schemeClr val="lt1"/>
          </a:fontRef>
        </p:style>
        <p:txBody>
          <a:bodyPr wrap="square" rtlCol="0">
            <a:spAutoFit/>
          </a:bodyPr>
          <a:lstStyle/>
          <a:p>
            <a:r>
              <a:rPr lang="en-GB" sz="2800" dirty="0" err="1"/>
              <a:t>Quickfire</a:t>
            </a:r>
            <a:r>
              <a:rPr lang="en-GB" sz="2800" dirty="0"/>
              <a:t> Questions </a:t>
            </a:r>
            <a:r>
              <a:rPr lang="en-GB" sz="2000" dirty="0"/>
              <a:t>(in your head!)</a:t>
            </a:r>
          </a:p>
        </p:txBody>
      </p:sp>
      <mc:AlternateContent xmlns:mc="http://schemas.openxmlformats.org/markup-compatibility/2006" xmlns:a14="http://schemas.microsoft.com/office/drawing/2010/main">
        <mc:Choice Requires="a14">
          <p:sp>
            <p:nvSpPr>
              <p:cNvPr id="8" name="TextBox 7"/>
              <p:cNvSpPr txBox="1"/>
              <p:nvPr/>
            </p:nvSpPr>
            <p:spPr>
              <a:xfrm>
                <a:off x="1043608" y="3573016"/>
                <a:ext cx="2523682" cy="2920095"/>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f>
                        <m:fPr>
                          <m:ctrlPr>
                            <a:rPr lang="en-GB" sz="2400" b="0" i="1" smtClean="0">
                              <a:latin typeface="Cambria Math" panose="02040503050406030204" pitchFamily="18" charset="0"/>
                            </a:rPr>
                          </m:ctrlPr>
                        </m:fPr>
                        <m:num>
                          <m:r>
                            <a:rPr lang="en-GB" sz="2400" b="0" i="1" smtClean="0">
                              <a:latin typeface="Cambria Math" panose="02040503050406030204" pitchFamily="18" charset="0"/>
                            </a:rPr>
                            <m:t>3</m:t>
                          </m:r>
                        </m:num>
                        <m:den>
                          <m:r>
                            <a:rPr lang="en-GB" sz="2400" b="0" i="1" smtClean="0">
                              <a:latin typeface="Cambria Math" panose="02040503050406030204" pitchFamily="18" charset="0"/>
                            </a:rPr>
                            <m:t>5</m:t>
                          </m:r>
                        </m:den>
                      </m:f>
                      <m:r>
                        <a:rPr lang="en-GB" sz="2400" b="0" i="1" smtClean="0">
                          <a:latin typeface="Cambria Math" panose="02040503050406030204" pitchFamily="18" charset="0"/>
                        </a:rPr>
                        <m:t>+</m:t>
                      </m:r>
                      <m:f>
                        <m:fPr>
                          <m:ctrlPr>
                            <a:rPr lang="en-GB" sz="2400" b="0" i="1" smtClean="0">
                              <a:latin typeface="Cambria Math" panose="02040503050406030204" pitchFamily="18" charset="0"/>
                            </a:rPr>
                          </m:ctrlPr>
                        </m:fPr>
                        <m:num>
                          <m:r>
                            <a:rPr lang="en-GB" sz="2400" b="0" i="1" smtClean="0">
                              <a:latin typeface="Cambria Math" panose="02040503050406030204" pitchFamily="18" charset="0"/>
                            </a:rPr>
                            <m:t>2</m:t>
                          </m:r>
                        </m:num>
                        <m:den>
                          <m:r>
                            <a:rPr lang="en-GB" sz="2400" b="0" i="1" smtClean="0">
                              <a:latin typeface="Cambria Math" panose="02040503050406030204" pitchFamily="18" charset="0"/>
                            </a:rPr>
                            <m:t>3</m:t>
                          </m:r>
                        </m:den>
                      </m:f>
                      <m:r>
                        <a:rPr lang="en-GB" sz="2400" b="0" i="1" smtClean="0">
                          <a:latin typeface="Cambria Math" panose="02040503050406030204" pitchFamily="18" charset="0"/>
                        </a:rPr>
                        <m:t>=</m:t>
                      </m:r>
                      <m:f>
                        <m:fPr>
                          <m:ctrlPr>
                            <a:rPr lang="en-GB" sz="2400" b="1" i="1" smtClean="0">
                              <a:latin typeface="Cambria Math" panose="02040503050406030204" pitchFamily="18" charset="0"/>
                            </a:rPr>
                          </m:ctrlPr>
                        </m:fPr>
                        <m:num>
                          <m:r>
                            <a:rPr lang="en-GB" sz="2400" b="1" i="1" smtClean="0">
                              <a:latin typeface="Cambria Math" panose="02040503050406030204" pitchFamily="18" charset="0"/>
                            </a:rPr>
                            <m:t>𝟏𝟗</m:t>
                          </m:r>
                        </m:num>
                        <m:den>
                          <m:r>
                            <a:rPr lang="en-GB" sz="2400" b="1" i="1" smtClean="0">
                              <a:latin typeface="Cambria Math" panose="02040503050406030204" pitchFamily="18" charset="0"/>
                            </a:rPr>
                            <m:t>𝟏𝟓</m:t>
                          </m:r>
                        </m:den>
                      </m:f>
                    </m:oMath>
                  </m:oMathPara>
                </a14:m>
                <a:endParaRPr lang="en-GB" sz="2400" b="1" dirty="0"/>
              </a:p>
              <a:p>
                <a:endParaRPr lang="en-GB" sz="2400" dirty="0"/>
              </a:p>
              <a:p>
                <a:pPr/>
                <a14:m>
                  <m:oMathPara xmlns:m="http://schemas.openxmlformats.org/officeDocument/2006/math">
                    <m:oMathParaPr>
                      <m:jc m:val="centerGroup"/>
                    </m:oMathParaPr>
                    <m:oMath xmlns:m="http://schemas.openxmlformats.org/officeDocument/2006/math">
                      <m:f>
                        <m:fPr>
                          <m:ctrlPr>
                            <a:rPr lang="en-GB" sz="2400" b="0" i="1" smtClean="0">
                              <a:latin typeface="Cambria Math" panose="02040503050406030204" pitchFamily="18" charset="0"/>
                            </a:rPr>
                          </m:ctrlPr>
                        </m:fPr>
                        <m:num>
                          <m:r>
                            <a:rPr lang="en-GB" sz="2400" b="0" i="1" smtClean="0">
                              <a:latin typeface="Cambria Math" panose="02040503050406030204" pitchFamily="18" charset="0"/>
                            </a:rPr>
                            <m:t>5</m:t>
                          </m:r>
                        </m:num>
                        <m:den>
                          <m:r>
                            <a:rPr lang="en-GB" sz="2400" b="0" i="1" smtClean="0">
                              <a:latin typeface="Cambria Math" panose="02040503050406030204" pitchFamily="18" charset="0"/>
                            </a:rPr>
                            <m:t>8</m:t>
                          </m:r>
                        </m:den>
                      </m:f>
                      <m:r>
                        <a:rPr lang="en-GB" sz="2400" b="0" i="1" smtClean="0">
                          <a:latin typeface="Cambria Math" panose="02040503050406030204" pitchFamily="18" charset="0"/>
                        </a:rPr>
                        <m:t>+</m:t>
                      </m:r>
                      <m:f>
                        <m:fPr>
                          <m:ctrlPr>
                            <a:rPr lang="en-GB" sz="2400" b="0" i="1" smtClean="0">
                              <a:latin typeface="Cambria Math" panose="02040503050406030204" pitchFamily="18" charset="0"/>
                            </a:rPr>
                          </m:ctrlPr>
                        </m:fPr>
                        <m:num>
                          <m:r>
                            <a:rPr lang="en-GB" sz="2400" b="0" i="1" smtClean="0">
                              <a:latin typeface="Cambria Math" panose="02040503050406030204" pitchFamily="18" charset="0"/>
                            </a:rPr>
                            <m:t>1</m:t>
                          </m:r>
                        </m:num>
                        <m:den>
                          <m:r>
                            <a:rPr lang="en-GB" sz="2400" b="0" i="1" smtClean="0">
                              <a:latin typeface="Cambria Math" panose="02040503050406030204" pitchFamily="18" charset="0"/>
                            </a:rPr>
                            <m:t>3</m:t>
                          </m:r>
                        </m:den>
                      </m:f>
                      <m:r>
                        <a:rPr lang="en-GB" sz="2400" b="0" i="1" smtClean="0">
                          <a:latin typeface="Cambria Math" panose="02040503050406030204" pitchFamily="18" charset="0"/>
                        </a:rPr>
                        <m:t>=</m:t>
                      </m:r>
                      <m:f>
                        <m:fPr>
                          <m:ctrlPr>
                            <a:rPr lang="en-GB" sz="2400" b="1" i="1" smtClean="0">
                              <a:latin typeface="Cambria Math" panose="02040503050406030204" pitchFamily="18" charset="0"/>
                            </a:rPr>
                          </m:ctrlPr>
                        </m:fPr>
                        <m:num>
                          <m:r>
                            <a:rPr lang="en-GB" sz="2400" b="1" i="1" smtClean="0">
                              <a:latin typeface="Cambria Math" panose="02040503050406030204" pitchFamily="18" charset="0"/>
                            </a:rPr>
                            <m:t>𝟐𝟑</m:t>
                          </m:r>
                        </m:num>
                        <m:den>
                          <m:r>
                            <a:rPr lang="en-GB" sz="2400" b="1" i="1" smtClean="0">
                              <a:latin typeface="Cambria Math" panose="02040503050406030204" pitchFamily="18" charset="0"/>
                            </a:rPr>
                            <m:t>𝟐𝟒</m:t>
                          </m:r>
                        </m:den>
                      </m:f>
                    </m:oMath>
                  </m:oMathPara>
                </a14:m>
                <a:endParaRPr lang="en-GB" sz="2400" b="1" dirty="0"/>
              </a:p>
              <a:p>
                <a:endParaRPr lang="en-GB" sz="2400" dirty="0"/>
              </a:p>
              <a:p>
                <a:pPr/>
                <a14:m>
                  <m:oMathPara xmlns:m="http://schemas.openxmlformats.org/officeDocument/2006/math">
                    <m:oMathParaPr>
                      <m:jc m:val="centerGroup"/>
                    </m:oMathParaPr>
                    <m:oMath xmlns:m="http://schemas.openxmlformats.org/officeDocument/2006/math">
                      <m:f>
                        <m:fPr>
                          <m:ctrlPr>
                            <a:rPr lang="en-GB" sz="2400" b="0" i="1" smtClean="0">
                              <a:latin typeface="Cambria Math" panose="02040503050406030204" pitchFamily="18" charset="0"/>
                            </a:rPr>
                          </m:ctrlPr>
                        </m:fPr>
                        <m:num>
                          <m:r>
                            <a:rPr lang="en-GB" sz="2400" b="0" i="1" smtClean="0">
                              <a:latin typeface="Cambria Math" panose="02040503050406030204" pitchFamily="18" charset="0"/>
                            </a:rPr>
                            <m:t>4</m:t>
                          </m:r>
                        </m:num>
                        <m:den>
                          <m:r>
                            <a:rPr lang="en-GB" sz="2400" b="0" i="1" smtClean="0">
                              <a:latin typeface="Cambria Math" panose="02040503050406030204" pitchFamily="18" charset="0"/>
                            </a:rPr>
                            <m:t>7</m:t>
                          </m:r>
                        </m:den>
                      </m:f>
                      <m:r>
                        <a:rPr lang="en-GB" sz="2400" b="0" i="1" smtClean="0">
                          <a:latin typeface="Cambria Math" panose="02040503050406030204" pitchFamily="18" charset="0"/>
                        </a:rPr>
                        <m:t>+</m:t>
                      </m:r>
                      <m:f>
                        <m:fPr>
                          <m:ctrlPr>
                            <a:rPr lang="en-GB" sz="2400" b="0" i="1" smtClean="0">
                              <a:latin typeface="Cambria Math" panose="02040503050406030204" pitchFamily="18" charset="0"/>
                            </a:rPr>
                          </m:ctrlPr>
                        </m:fPr>
                        <m:num>
                          <m:r>
                            <a:rPr lang="en-GB" sz="2400" b="0" i="1" smtClean="0">
                              <a:latin typeface="Cambria Math" panose="02040503050406030204" pitchFamily="18" charset="0"/>
                            </a:rPr>
                            <m:t>2</m:t>
                          </m:r>
                        </m:num>
                        <m:den>
                          <m:r>
                            <a:rPr lang="en-GB" sz="2400" b="0" i="1" smtClean="0">
                              <a:latin typeface="Cambria Math" panose="02040503050406030204" pitchFamily="18" charset="0"/>
                            </a:rPr>
                            <m:t>5</m:t>
                          </m:r>
                        </m:den>
                      </m:f>
                      <m:r>
                        <a:rPr lang="en-GB" sz="2400" b="0" i="1" smtClean="0">
                          <a:latin typeface="Cambria Math" panose="02040503050406030204" pitchFamily="18" charset="0"/>
                        </a:rPr>
                        <m:t>=</m:t>
                      </m:r>
                      <m:f>
                        <m:fPr>
                          <m:ctrlPr>
                            <a:rPr lang="en-GB" sz="2400" b="1" i="1" smtClean="0">
                              <a:latin typeface="Cambria Math" panose="02040503050406030204" pitchFamily="18" charset="0"/>
                            </a:rPr>
                          </m:ctrlPr>
                        </m:fPr>
                        <m:num>
                          <m:r>
                            <a:rPr lang="en-GB" sz="2400" b="1" i="1" smtClean="0">
                              <a:latin typeface="Cambria Math" panose="02040503050406030204" pitchFamily="18" charset="0"/>
                            </a:rPr>
                            <m:t>𝟑𝟒</m:t>
                          </m:r>
                        </m:num>
                        <m:den>
                          <m:r>
                            <a:rPr lang="en-GB" sz="2400" b="1" i="1" smtClean="0">
                              <a:latin typeface="Cambria Math" panose="02040503050406030204" pitchFamily="18" charset="0"/>
                            </a:rPr>
                            <m:t>𝟑𝟓</m:t>
                          </m:r>
                        </m:den>
                      </m:f>
                    </m:oMath>
                  </m:oMathPara>
                </a14:m>
                <a:br>
                  <a:rPr lang="en-GB" sz="2400" b="0" dirty="0"/>
                </a:br>
                <a:endParaRPr lang="en-GB" sz="2400" dirty="0"/>
              </a:p>
            </p:txBody>
          </p:sp>
        </mc:Choice>
        <mc:Fallback xmlns="">
          <p:sp>
            <p:nvSpPr>
              <p:cNvPr id="8" name="TextBox 7"/>
              <p:cNvSpPr txBox="1">
                <a:spLocks noRot="1" noChangeAspect="1" noMove="1" noResize="1" noEditPoints="1" noAdjustHandles="1" noChangeArrowheads="1" noChangeShapeType="1" noTextEdit="1"/>
              </p:cNvSpPr>
              <p:nvPr/>
            </p:nvSpPr>
            <p:spPr>
              <a:xfrm>
                <a:off x="1043608" y="3573016"/>
                <a:ext cx="2523682" cy="2920095"/>
              </a:xfrm>
              <a:prstGeom prst="rect">
                <a:avLst/>
              </a:prstGeom>
              <a:blipFill rotWithShape="0">
                <a:blip r:embed="rId3"/>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9" name="TextBox 8"/>
              <p:cNvSpPr txBox="1"/>
              <p:nvPr/>
            </p:nvSpPr>
            <p:spPr>
              <a:xfrm>
                <a:off x="4932040" y="3573016"/>
                <a:ext cx="3384376" cy="2920095"/>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f>
                        <m:fPr>
                          <m:ctrlPr>
                            <a:rPr lang="en-GB" sz="2400" b="0" i="1" smtClean="0">
                              <a:latin typeface="Cambria Math" panose="02040503050406030204" pitchFamily="18" charset="0"/>
                            </a:rPr>
                          </m:ctrlPr>
                        </m:fPr>
                        <m:num>
                          <m:r>
                            <a:rPr lang="en-GB" sz="2400" b="0" i="1" smtClean="0">
                              <a:latin typeface="Cambria Math" panose="02040503050406030204" pitchFamily="18" charset="0"/>
                            </a:rPr>
                            <m:t>3</m:t>
                          </m:r>
                        </m:num>
                        <m:den>
                          <m:r>
                            <a:rPr lang="en-GB" sz="2400" b="0" i="1" smtClean="0">
                              <a:latin typeface="Cambria Math" panose="02040503050406030204" pitchFamily="18" charset="0"/>
                            </a:rPr>
                            <m:t>4</m:t>
                          </m:r>
                        </m:den>
                      </m:f>
                      <m:r>
                        <a:rPr lang="en-GB" sz="2400" b="0" i="1" smtClean="0">
                          <a:latin typeface="Cambria Math" panose="02040503050406030204" pitchFamily="18" charset="0"/>
                        </a:rPr>
                        <m:t>+</m:t>
                      </m:r>
                      <m:f>
                        <m:fPr>
                          <m:ctrlPr>
                            <a:rPr lang="en-GB" sz="2400" b="0" i="1" smtClean="0">
                              <a:latin typeface="Cambria Math" panose="02040503050406030204" pitchFamily="18" charset="0"/>
                            </a:rPr>
                          </m:ctrlPr>
                        </m:fPr>
                        <m:num>
                          <m:r>
                            <a:rPr lang="en-GB" sz="2400" b="0" i="1" smtClean="0">
                              <a:latin typeface="Cambria Math" panose="02040503050406030204" pitchFamily="18" charset="0"/>
                            </a:rPr>
                            <m:t>3</m:t>
                          </m:r>
                        </m:num>
                        <m:den>
                          <m:r>
                            <a:rPr lang="en-GB" sz="2400" b="0" i="1" smtClean="0">
                              <a:latin typeface="Cambria Math" panose="02040503050406030204" pitchFamily="18" charset="0"/>
                            </a:rPr>
                            <m:t>5</m:t>
                          </m:r>
                        </m:den>
                      </m:f>
                      <m:r>
                        <a:rPr lang="en-GB" sz="2400" b="0" i="1" smtClean="0">
                          <a:latin typeface="Cambria Math" panose="02040503050406030204" pitchFamily="18" charset="0"/>
                        </a:rPr>
                        <m:t>=</m:t>
                      </m:r>
                      <m:f>
                        <m:fPr>
                          <m:ctrlPr>
                            <a:rPr lang="en-GB" sz="2400" b="1" i="1" smtClean="0">
                              <a:latin typeface="Cambria Math" panose="02040503050406030204" pitchFamily="18" charset="0"/>
                            </a:rPr>
                          </m:ctrlPr>
                        </m:fPr>
                        <m:num>
                          <m:r>
                            <a:rPr lang="en-GB" sz="2400" b="1" i="1" smtClean="0">
                              <a:latin typeface="Cambria Math" panose="02040503050406030204" pitchFamily="18" charset="0"/>
                            </a:rPr>
                            <m:t>𝟐𝟕</m:t>
                          </m:r>
                        </m:num>
                        <m:den>
                          <m:r>
                            <a:rPr lang="en-GB" sz="2400" b="1" i="1" smtClean="0">
                              <a:latin typeface="Cambria Math" panose="02040503050406030204" pitchFamily="18" charset="0"/>
                            </a:rPr>
                            <m:t>𝟐𝟎</m:t>
                          </m:r>
                        </m:den>
                      </m:f>
                    </m:oMath>
                  </m:oMathPara>
                </a14:m>
                <a:endParaRPr lang="en-GB" sz="2400" b="1" dirty="0"/>
              </a:p>
              <a:p>
                <a:endParaRPr lang="en-GB" sz="2400" dirty="0"/>
              </a:p>
              <a:p>
                <a:pPr/>
                <a14:m>
                  <m:oMathPara xmlns:m="http://schemas.openxmlformats.org/officeDocument/2006/math">
                    <m:oMathParaPr>
                      <m:jc m:val="centerGroup"/>
                    </m:oMathParaPr>
                    <m:oMath xmlns:m="http://schemas.openxmlformats.org/officeDocument/2006/math">
                      <m:f>
                        <m:fPr>
                          <m:ctrlPr>
                            <a:rPr lang="en-GB" sz="2400" b="0" i="1" smtClean="0">
                              <a:latin typeface="Cambria Math" panose="02040503050406030204" pitchFamily="18" charset="0"/>
                            </a:rPr>
                          </m:ctrlPr>
                        </m:fPr>
                        <m:num>
                          <m:r>
                            <a:rPr lang="en-GB" sz="2400" b="0" i="1" smtClean="0">
                              <a:latin typeface="Cambria Math" panose="02040503050406030204" pitchFamily="18" charset="0"/>
                            </a:rPr>
                            <m:t>1</m:t>
                          </m:r>
                        </m:num>
                        <m:den>
                          <m:r>
                            <a:rPr lang="en-GB" sz="2400" b="0" i="1" smtClean="0">
                              <a:latin typeface="Cambria Math" panose="02040503050406030204" pitchFamily="18" charset="0"/>
                            </a:rPr>
                            <m:t>2</m:t>
                          </m:r>
                        </m:den>
                      </m:f>
                      <m:r>
                        <a:rPr lang="en-GB" sz="2400" b="0" i="1" smtClean="0">
                          <a:latin typeface="Cambria Math" panose="02040503050406030204" pitchFamily="18" charset="0"/>
                        </a:rPr>
                        <m:t>−</m:t>
                      </m:r>
                      <m:f>
                        <m:fPr>
                          <m:ctrlPr>
                            <a:rPr lang="en-GB" sz="2400" b="0" i="1" smtClean="0">
                              <a:latin typeface="Cambria Math" panose="02040503050406030204" pitchFamily="18" charset="0"/>
                            </a:rPr>
                          </m:ctrlPr>
                        </m:fPr>
                        <m:num>
                          <m:r>
                            <a:rPr lang="en-GB" sz="2400" b="0" i="1" smtClean="0">
                              <a:latin typeface="Cambria Math" panose="02040503050406030204" pitchFamily="18" charset="0"/>
                            </a:rPr>
                            <m:t>1</m:t>
                          </m:r>
                        </m:num>
                        <m:den>
                          <m:r>
                            <a:rPr lang="en-GB" sz="2400" b="0" i="1" smtClean="0">
                              <a:latin typeface="Cambria Math" panose="02040503050406030204" pitchFamily="18" charset="0"/>
                            </a:rPr>
                            <m:t>3</m:t>
                          </m:r>
                        </m:den>
                      </m:f>
                      <m:r>
                        <a:rPr lang="en-GB" sz="2400" b="0" i="1" smtClean="0">
                          <a:latin typeface="Cambria Math" panose="02040503050406030204" pitchFamily="18" charset="0"/>
                        </a:rPr>
                        <m:t>=</m:t>
                      </m:r>
                      <m:f>
                        <m:fPr>
                          <m:ctrlPr>
                            <a:rPr lang="en-GB" sz="2400" b="1" i="1" smtClean="0">
                              <a:latin typeface="Cambria Math" panose="02040503050406030204" pitchFamily="18" charset="0"/>
                            </a:rPr>
                          </m:ctrlPr>
                        </m:fPr>
                        <m:num>
                          <m:r>
                            <a:rPr lang="en-GB" sz="2400" b="1" i="1" smtClean="0">
                              <a:latin typeface="Cambria Math" panose="02040503050406030204" pitchFamily="18" charset="0"/>
                            </a:rPr>
                            <m:t>𝟏</m:t>
                          </m:r>
                        </m:num>
                        <m:den>
                          <m:r>
                            <a:rPr lang="en-GB" sz="2400" b="1" i="1" smtClean="0">
                              <a:latin typeface="Cambria Math" panose="02040503050406030204" pitchFamily="18" charset="0"/>
                            </a:rPr>
                            <m:t>𝟔</m:t>
                          </m:r>
                        </m:den>
                      </m:f>
                    </m:oMath>
                  </m:oMathPara>
                </a14:m>
                <a:endParaRPr lang="en-GB" sz="2400" b="1" dirty="0"/>
              </a:p>
              <a:p>
                <a:endParaRPr lang="en-GB" sz="2400" dirty="0"/>
              </a:p>
              <a:p>
                <a:pPr/>
                <a14:m>
                  <m:oMathPara xmlns:m="http://schemas.openxmlformats.org/officeDocument/2006/math">
                    <m:oMathParaPr>
                      <m:jc m:val="centerGroup"/>
                    </m:oMathParaPr>
                    <m:oMath xmlns:m="http://schemas.openxmlformats.org/officeDocument/2006/math">
                      <m:f>
                        <m:fPr>
                          <m:ctrlPr>
                            <a:rPr lang="en-GB" sz="2400" b="0" i="1" smtClean="0">
                              <a:latin typeface="Cambria Math" panose="02040503050406030204" pitchFamily="18" charset="0"/>
                            </a:rPr>
                          </m:ctrlPr>
                        </m:fPr>
                        <m:num>
                          <m:r>
                            <a:rPr lang="en-GB" sz="2400" b="0" i="1" smtClean="0">
                              <a:latin typeface="Cambria Math" panose="02040503050406030204" pitchFamily="18" charset="0"/>
                            </a:rPr>
                            <m:t>7</m:t>
                          </m:r>
                        </m:num>
                        <m:den>
                          <m:r>
                            <a:rPr lang="en-GB" sz="2400" b="0" i="1" smtClean="0">
                              <a:latin typeface="Cambria Math" panose="02040503050406030204" pitchFamily="18" charset="0"/>
                            </a:rPr>
                            <m:t>9</m:t>
                          </m:r>
                        </m:den>
                      </m:f>
                      <m:r>
                        <a:rPr lang="en-GB" sz="2400" b="0" i="1" smtClean="0">
                          <a:latin typeface="Cambria Math" panose="02040503050406030204" pitchFamily="18" charset="0"/>
                        </a:rPr>
                        <m:t>−</m:t>
                      </m:r>
                      <m:f>
                        <m:fPr>
                          <m:ctrlPr>
                            <a:rPr lang="en-GB" sz="2400" b="0" i="1" smtClean="0">
                              <a:latin typeface="Cambria Math" panose="02040503050406030204" pitchFamily="18" charset="0"/>
                            </a:rPr>
                          </m:ctrlPr>
                        </m:fPr>
                        <m:num>
                          <m:r>
                            <a:rPr lang="en-GB" sz="2400" b="0" i="1" smtClean="0">
                              <a:latin typeface="Cambria Math" panose="02040503050406030204" pitchFamily="18" charset="0"/>
                            </a:rPr>
                            <m:t>1</m:t>
                          </m:r>
                        </m:num>
                        <m:den>
                          <m:r>
                            <a:rPr lang="en-GB" sz="2400" b="0" i="1" smtClean="0">
                              <a:latin typeface="Cambria Math" panose="02040503050406030204" pitchFamily="18" charset="0"/>
                            </a:rPr>
                            <m:t>6</m:t>
                          </m:r>
                        </m:den>
                      </m:f>
                      <m:r>
                        <a:rPr lang="en-GB" sz="2400" b="0" i="1" smtClean="0">
                          <a:latin typeface="Cambria Math" panose="02040503050406030204" pitchFamily="18" charset="0"/>
                        </a:rPr>
                        <m:t>=</m:t>
                      </m:r>
                      <m:f>
                        <m:fPr>
                          <m:ctrlPr>
                            <a:rPr lang="en-GB" sz="2400" b="1" i="1" smtClean="0">
                              <a:latin typeface="Cambria Math" panose="02040503050406030204" pitchFamily="18" charset="0"/>
                            </a:rPr>
                          </m:ctrlPr>
                        </m:fPr>
                        <m:num>
                          <m:r>
                            <a:rPr lang="en-GB" sz="2400" b="1" i="1" smtClean="0">
                              <a:latin typeface="Cambria Math" panose="02040503050406030204" pitchFamily="18" charset="0"/>
                            </a:rPr>
                            <m:t>𝟑𝟑</m:t>
                          </m:r>
                        </m:num>
                        <m:den>
                          <m:r>
                            <a:rPr lang="en-GB" sz="2400" b="1" i="1" smtClean="0">
                              <a:latin typeface="Cambria Math" panose="02040503050406030204" pitchFamily="18" charset="0"/>
                            </a:rPr>
                            <m:t>𝟓𝟒</m:t>
                          </m:r>
                        </m:den>
                      </m:f>
                      <m:r>
                        <a:rPr lang="en-GB" sz="2400" b="1" i="1" smtClean="0">
                          <a:latin typeface="Cambria Math" panose="02040503050406030204" pitchFamily="18" charset="0"/>
                        </a:rPr>
                        <m:t>=</m:t>
                      </m:r>
                      <m:f>
                        <m:fPr>
                          <m:ctrlPr>
                            <a:rPr lang="en-GB" sz="2400" b="1" i="1" smtClean="0">
                              <a:latin typeface="Cambria Math" panose="02040503050406030204" pitchFamily="18" charset="0"/>
                            </a:rPr>
                          </m:ctrlPr>
                        </m:fPr>
                        <m:num>
                          <m:r>
                            <a:rPr lang="en-GB" sz="2400" b="1" i="1" smtClean="0">
                              <a:latin typeface="Cambria Math" panose="02040503050406030204" pitchFamily="18" charset="0"/>
                            </a:rPr>
                            <m:t>𝟏𝟏</m:t>
                          </m:r>
                        </m:num>
                        <m:den>
                          <m:r>
                            <a:rPr lang="en-GB" sz="2400" b="1" i="1" smtClean="0">
                              <a:latin typeface="Cambria Math" panose="02040503050406030204" pitchFamily="18" charset="0"/>
                            </a:rPr>
                            <m:t>𝟏𝟖</m:t>
                          </m:r>
                        </m:den>
                      </m:f>
                    </m:oMath>
                  </m:oMathPara>
                </a14:m>
                <a:br>
                  <a:rPr lang="en-GB" sz="2400" b="0" dirty="0"/>
                </a:br>
                <a:endParaRPr lang="en-GB" sz="2400" dirty="0"/>
              </a:p>
            </p:txBody>
          </p:sp>
        </mc:Choice>
        <mc:Fallback xmlns="">
          <p:sp>
            <p:nvSpPr>
              <p:cNvPr id="9" name="TextBox 8"/>
              <p:cNvSpPr txBox="1">
                <a:spLocks noRot="1" noChangeAspect="1" noMove="1" noResize="1" noEditPoints="1" noAdjustHandles="1" noChangeArrowheads="1" noChangeShapeType="1" noTextEdit="1"/>
              </p:cNvSpPr>
              <p:nvPr/>
            </p:nvSpPr>
            <p:spPr>
              <a:xfrm>
                <a:off x="4932040" y="3573016"/>
                <a:ext cx="3384376" cy="2920095"/>
              </a:xfrm>
              <a:prstGeom prst="rect">
                <a:avLst/>
              </a:prstGeom>
              <a:blipFill rotWithShape="0">
                <a:blip r:embed="rId4"/>
                <a:stretch>
                  <a:fillRect/>
                </a:stretch>
              </a:blipFill>
            </p:spPr>
            <p:txBody>
              <a:bodyPr/>
              <a:lstStyle/>
              <a:p>
                <a:r>
                  <a:rPr lang="en-GB">
                    <a:noFill/>
                  </a:rPr>
                  <a:t> </a:t>
                </a:r>
              </a:p>
            </p:txBody>
          </p:sp>
        </mc:Fallback>
      </mc:AlternateContent>
      <p:sp>
        <p:nvSpPr>
          <p:cNvPr id="10" name="Rectangle 9"/>
          <p:cNvSpPr/>
          <p:nvPr/>
        </p:nvSpPr>
        <p:spPr>
          <a:xfrm>
            <a:off x="2644611" y="3476764"/>
            <a:ext cx="775262" cy="891476"/>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sp>
        <p:nvSpPr>
          <p:cNvPr id="11" name="Rectangle 10"/>
          <p:cNvSpPr/>
          <p:nvPr/>
        </p:nvSpPr>
        <p:spPr>
          <a:xfrm>
            <a:off x="2644611" y="4539199"/>
            <a:ext cx="775262" cy="891476"/>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sp>
        <p:nvSpPr>
          <p:cNvPr id="12" name="Rectangle 11"/>
          <p:cNvSpPr/>
          <p:nvPr/>
        </p:nvSpPr>
        <p:spPr>
          <a:xfrm>
            <a:off x="2644611" y="5630176"/>
            <a:ext cx="775262" cy="891476"/>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sp>
        <p:nvSpPr>
          <p:cNvPr id="13" name="Rectangle 12"/>
          <p:cNvSpPr/>
          <p:nvPr/>
        </p:nvSpPr>
        <p:spPr>
          <a:xfrm>
            <a:off x="6948264" y="3472470"/>
            <a:ext cx="775262" cy="891476"/>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sp>
        <p:nvSpPr>
          <p:cNvPr id="14" name="Rectangle 13"/>
          <p:cNvSpPr/>
          <p:nvPr/>
        </p:nvSpPr>
        <p:spPr>
          <a:xfrm>
            <a:off x="7020272" y="4587325"/>
            <a:ext cx="775262" cy="891476"/>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sp>
        <p:nvSpPr>
          <p:cNvPr id="15" name="Rectangle 14"/>
          <p:cNvSpPr/>
          <p:nvPr/>
        </p:nvSpPr>
        <p:spPr>
          <a:xfrm>
            <a:off x="6607724" y="5596788"/>
            <a:ext cx="1348651" cy="891476"/>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cxnSp>
        <p:nvCxnSpPr>
          <p:cNvPr id="17" name="Straight Connector 16"/>
          <p:cNvCxnSpPr/>
          <p:nvPr/>
        </p:nvCxnSpPr>
        <p:spPr>
          <a:xfrm>
            <a:off x="4644008" y="3573016"/>
            <a:ext cx="0" cy="2915248"/>
          </a:xfrm>
          <a:prstGeom prst="line">
            <a:avLst/>
          </a:prstGeom>
        </p:spPr>
        <p:style>
          <a:lnRef idx="1">
            <a:schemeClr val="dk1"/>
          </a:lnRef>
          <a:fillRef idx="0">
            <a:schemeClr val="dk1"/>
          </a:fillRef>
          <a:effectRef idx="0">
            <a:schemeClr val="dk1"/>
          </a:effectRef>
          <a:fontRef idx="minor">
            <a:schemeClr val="tx1"/>
          </a:fontRef>
        </p:style>
      </p:cxnSp>
      <p:sp>
        <p:nvSpPr>
          <p:cNvPr id="18" name="Rectangle 17"/>
          <p:cNvSpPr/>
          <p:nvPr/>
        </p:nvSpPr>
        <p:spPr>
          <a:xfrm>
            <a:off x="4184014" y="1329376"/>
            <a:ext cx="2440213" cy="1017523"/>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spTree>
    <p:extLst>
      <p:ext uri="{BB962C8B-B14F-4D97-AF65-F5344CB8AC3E}">
        <p14:creationId xmlns:p14="http://schemas.microsoft.com/office/powerpoint/2010/main" val="891254285"/>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10"/>
                    </p:tgtEl>
                  </p:cond>
                </p:stCondLst>
                <p:endSync evt="end" delay="0">
                  <p:rtn val="all"/>
                </p:endSync>
                <p:childTnLst>
                  <p:par>
                    <p:cTn id="3" fill="hold">
                      <p:stCondLst>
                        <p:cond delay="0"/>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10"/>
                                        </p:tgtEl>
                                      </p:cBhvr>
                                    </p:animEffect>
                                    <p:set>
                                      <p:cBhvr>
                                        <p:cTn id="7" dur="1" fill="hold">
                                          <p:stCondLst>
                                            <p:cond delay="499"/>
                                          </p:stCondLst>
                                        </p:cTn>
                                        <p:tgtEl>
                                          <p:spTgt spid="10"/>
                                        </p:tgtEl>
                                        <p:attrNameLst>
                                          <p:attrName>style.visibility</p:attrName>
                                        </p:attrNameLst>
                                      </p:cBhvr>
                                      <p:to>
                                        <p:strVal val="hidden"/>
                                      </p:to>
                                    </p:set>
                                  </p:childTnLst>
                                </p:cTn>
                              </p:par>
                            </p:childTnLst>
                          </p:cTn>
                        </p:par>
                      </p:childTnLst>
                    </p:cTn>
                  </p:par>
                </p:childTnLst>
              </p:cTn>
              <p:nextCondLst>
                <p:cond evt="onClick" delay="0">
                  <p:tgtEl>
                    <p:spTgt spid="10"/>
                  </p:tgtEl>
                </p:cond>
              </p:nextCondLst>
            </p:seq>
            <p:seq concurrent="1" nextAc="seek">
              <p:cTn id="8" restart="whenNotActive" fill="hold" evtFilter="cancelBubble" nodeType="interactiveSeq">
                <p:stCondLst>
                  <p:cond evt="onClick" delay="0">
                    <p:tgtEl>
                      <p:spTgt spid="11"/>
                    </p:tgtEl>
                  </p:cond>
                </p:stCondLst>
                <p:endSync evt="end" delay="0">
                  <p:rtn val="all"/>
                </p:endSync>
                <p:childTnLst>
                  <p:par>
                    <p:cTn id="9" fill="hold">
                      <p:stCondLst>
                        <p:cond delay="0"/>
                      </p:stCondLst>
                      <p:childTnLst>
                        <p:par>
                          <p:cTn id="10" fill="hold">
                            <p:stCondLst>
                              <p:cond delay="0"/>
                            </p:stCondLst>
                            <p:childTnLst>
                              <p:par>
                                <p:cTn id="11" presetID="10" presetClass="exit" presetSubtype="0" fill="hold" grpId="0" nodeType="clickEffect">
                                  <p:stCondLst>
                                    <p:cond delay="0"/>
                                  </p:stCondLst>
                                  <p:childTnLst>
                                    <p:animEffect transition="out" filter="fade">
                                      <p:cBhvr>
                                        <p:cTn id="12" dur="500"/>
                                        <p:tgtEl>
                                          <p:spTgt spid="11"/>
                                        </p:tgtEl>
                                      </p:cBhvr>
                                    </p:animEffect>
                                    <p:set>
                                      <p:cBhvr>
                                        <p:cTn id="13" dur="1" fill="hold">
                                          <p:stCondLst>
                                            <p:cond delay="499"/>
                                          </p:stCondLst>
                                        </p:cTn>
                                        <p:tgtEl>
                                          <p:spTgt spid="11"/>
                                        </p:tgtEl>
                                        <p:attrNameLst>
                                          <p:attrName>style.visibility</p:attrName>
                                        </p:attrNameLst>
                                      </p:cBhvr>
                                      <p:to>
                                        <p:strVal val="hidden"/>
                                      </p:to>
                                    </p:set>
                                  </p:childTnLst>
                                </p:cTn>
                              </p:par>
                            </p:childTnLst>
                          </p:cTn>
                        </p:par>
                      </p:childTnLst>
                    </p:cTn>
                  </p:par>
                </p:childTnLst>
              </p:cTn>
              <p:nextCondLst>
                <p:cond evt="onClick" delay="0">
                  <p:tgtEl>
                    <p:spTgt spid="11"/>
                  </p:tgtEl>
                </p:cond>
              </p:nextCondLst>
            </p:seq>
            <p:seq concurrent="1" nextAc="seek">
              <p:cTn id="14" restart="whenNotActive" fill="hold" evtFilter="cancelBubble" nodeType="interactiveSeq">
                <p:stCondLst>
                  <p:cond evt="onClick" delay="0">
                    <p:tgtEl>
                      <p:spTgt spid="12"/>
                    </p:tgtEl>
                  </p:cond>
                </p:stCondLst>
                <p:endSync evt="end" delay="0">
                  <p:rtn val="all"/>
                </p:endSync>
                <p:childTnLst>
                  <p:par>
                    <p:cTn id="15" fill="hold">
                      <p:stCondLst>
                        <p:cond delay="0"/>
                      </p:stCondLst>
                      <p:childTnLst>
                        <p:par>
                          <p:cTn id="16" fill="hold">
                            <p:stCondLst>
                              <p:cond delay="0"/>
                            </p:stCondLst>
                            <p:childTnLst>
                              <p:par>
                                <p:cTn id="17" presetID="10" presetClass="exit" presetSubtype="0" fill="hold" grpId="0" nodeType="clickEffect">
                                  <p:stCondLst>
                                    <p:cond delay="0"/>
                                  </p:stCondLst>
                                  <p:childTnLst>
                                    <p:animEffect transition="out" filter="fade">
                                      <p:cBhvr>
                                        <p:cTn id="18" dur="500"/>
                                        <p:tgtEl>
                                          <p:spTgt spid="12"/>
                                        </p:tgtEl>
                                      </p:cBhvr>
                                    </p:animEffect>
                                    <p:set>
                                      <p:cBhvr>
                                        <p:cTn id="19" dur="1" fill="hold">
                                          <p:stCondLst>
                                            <p:cond delay="499"/>
                                          </p:stCondLst>
                                        </p:cTn>
                                        <p:tgtEl>
                                          <p:spTgt spid="12"/>
                                        </p:tgtEl>
                                        <p:attrNameLst>
                                          <p:attrName>style.visibility</p:attrName>
                                        </p:attrNameLst>
                                      </p:cBhvr>
                                      <p:to>
                                        <p:strVal val="hidden"/>
                                      </p:to>
                                    </p:set>
                                  </p:childTnLst>
                                </p:cTn>
                              </p:par>
                            </p:childTnLst>
                          </p:cTn>
                        </p:par>
                      </p:childTnLst>
                    </p:cTn>
                  </p:par>
                </p:childTnLst>
              </p:cTn>
              <p:nextCondLst>
                <p:cond evt="onClick" delay="0">
                  <p:tgtEl>
                    <p:spTgt spid="12"/>
                  </p:tgtEl>
                </p:cond>
              </p:nextCondLst>
            </p:seq>
            <p:seq concurrent="1" nextAc="seek">
              <p:cTn id="20" restart="whenNotActive" fill="hold" evtFilter="cancelBubble" nodeType="interactiveSeq">
                <p:stCondLst>
                  <p:cond evt="onClick" delay="0">
                    <p:tgtEl>
                      <p:spTgt spid="13"/>
                    </p:tgtEl>
                  </p:cond>
                </p:stCondLst>
                <p:endSync evt="end" delay="0">
                  <p:rtn val="all"/>
                </p:endSync>
                <p:childTnLst>
                  <p:par>
                    <p:cTn id="21" fill="hold">
                      <p:stCondLst>
                        <p:cond delay="0"/>
                      </p:stCondLst>
                      <p:childTnLst>
                        <p:par>
                          <p:cTn id="22" fill="hold">
                            <p:stCondLst>
                              <p:cond delay="0"/>
                            </p:stCondLst>
                            <p:childTnLst>
                              <p:par>
                                <p:cTn id="23" presetID="10" presetClass="exit" presetSubtype="0" fill="hold" grpId="0" nodeType="clickEffect">
                                  <p:stCondLst>
                                    <p:cond delay="0"/>
                                  </p:stCondLst>
                                  <p:childTnLst>
                                    <p:animEffect transition="out" filter="fade">
                                      <p:cBhvr>
                                        <p:cTn id="24" dur="500"/>
                                        <p:tgtEl>
                                          <p:spTgt spid="13"/>
                                        </p:tgtEl>
                                      </p:cBhvr>
                                    </p:animEffect>
                                    <p:set>
                                      <p:cBhvr>
                                        <p:cTn id="25" dur="1" fill="hold">
                                          <p:stCondLst>
                                            <p:cond delay="499"/>
                                          </p:stCondLst>
                                        </p:cTn>
                                        <p:tgtEl>
                                          <p:spTgt spid="13"/>
                                        </p:tgtEl>
                                        <p:attrNameLst>
                                          <p:attrName>style.visibility</p:attrName>
                                        </p:attrNameLst>
                                      </p:cBhvr>
                                      <p:to>
                                        <p:strVal val="hidden"/>
                                      </p:to>
                                    </p:set>
                                  </p:childTnLst>
                                </p:cTn>
                              </p:par>
                            </p:childTnLst>
                          </p:cTn>
                        </p:par>
                      </p:childTnLst>
                    </p:cTn>
                  </p:par>
                </p:childTnLst>
              </p:cTn>
              <p:nextCondLst>
                <p:cond evt="onClick" delay="0">
                  <p:tgtEl>
                    <p:spTgt spid="13"/>
                  </p:tgtEl>
                </p:cond>
              </p:nextCondLst>
            </p:seq>
            <p:seq concurrent="1" nextAc="seek">
              <p:cTn id="26" restart="whenNotActive" fill="hold" evtFilter="cancelBubble" nodeType="interactiveSeq">
                <p:stCondLst>
                  <p:cond evt="onClick" delay="0">
                    <p:tgtEl>
                      <p:spTgt spid="14"/>
                    </p:tgtEl>
                  </p:cond>
                </p:stCondLst>
                <p:endSync evt="end" delay="0">
                  <p:rtn val="all"/>
                </p:endSync>
                <p:childTnLst>
                  <p:par>
                    <p:cTn id="27" fill="hold">
                      <p:stCondLst>
                        <p:cond delay="0"/>
                      </p:stCondLst>
                      <p:childTnLst>
                        <p:par>
                          <p:cTn id="28" fill="hold">
                            <p:stCondLst>
                              <p:cond delay="0"/>
                            </p:stCondLst>
                            <p:childTnLst>
                              <p:par>
                                <p:cTn id="29" presetID="10" presetClass="exit" presetSubtype="0" fill="hold" grpId="0" nodeType="clickEffect">
                                  <p:stCondLst>
                                    <p:cond delay="0"/>
                                  </p:stCondLst>
                                  <p:childTnLst>
                                    <p:animEffect transition="out" filter="fade">
                                      <p:cBhvr>
                                        <p:cTn id="30" dur="500"/>
                                        <p:tgtEl>
                                          <p:spTgt spid="14"/>
                                        </p:tgtEl>
                                      </p:cBhvr>
                                    </p:animEffect>
                                    <p:set>
                                      <p:cBhvr>
                                        <p:cTn id="31" dur="1" fill="hold">
                                          <p:stCondLst>
                                            <p:cond delay="499"/>
                                          </p:stCondLst>
                                        </p:cTn>
                                        <p:tgtEl>
                                          <p:spTgt spid="14"/>
                                        </p:tgtEl>
                                        <p:attrNameLst>
                                          <p:attrName>style.visibility</p:attrName>
                                        </p:attrNameLst>
                                      </p:cBhvr>
                                      <p:to>
                                        <p:strVal val="hidden"/>
                                      </p:to>
                                    </p:set>
                                  </p:childTnLst>
                                </p:cTn>
                              </p:par>
                            </p:childTnLst>
                          </p:cTn>
                        </p:par>
                      </p:childTnLst>
                    </p:cTn>
                  </p:par>
                </p:childTnLst>
              </p:cTn>
              <p:nextCondLst>
                <p:cond evt="onClick" delay="0">
                  <p:tgtEl>
                    <p:spTgt spid="14"/>
                  </p:tgtEl>
                </p:cond>
              </p:nextCondLst>
            </p:seq>
            <p:seq concurrent="1" nextAc="seek">
              <p:cTn id="32" restart="whenNotActive" fill="hold" evtFilter="cancelBubble" nodeType="interactiveSeq">
                <p:stCondLst>
                  <p:cond evt="onClick" delay="0">
                    <p:tgtEl>
                      <p:spTgt spid="15"/>
                    </p:tgtEl>
                  </p:cond>
                </p:stCondLst>
                <p:endSync evt="end" delay="0">
                  <p:rtn val="all"/>
                </p:endSync>
                <p:childTnLst>
                  <p:par>
                    <p:cTn id="33" fill="hold">
                      <p:stCondLst>
                        <p:cond delay="0"/>
                      </p:stCondLst>
                      <p:childTnLst>
                        <p:par>
                          <p:cTn id="34" fill="hold">
                            <p:stCondLst>
                              <p:cond delay="0"/>
                            </p:stCondLst>
                            <p:childTnLst>
                              <p:par>
                                <p:cTn id="35" presetID="10" presetClass="exit" presetSubtype="0" fill="hold" grpId="0" nodeType="clickEffect">
                                  <p:stCondLst>
                                    <p:cond delay="0"/>
                                  </p:stCondLst>
                                  <p:childTnLst>
                                    <p:animEffect transition="out" filter="fade">
                                      <p:cBhvr>
                                        <p:cTn id="36" dur="500"/>
                                        <p:tgtEl>
                                          <p:spTgt spid="15"/>
                                        </p:tgtEl>
                                      </p:cBhvr>
                                    </p:animEffect>
                                    <p:set>
                                      <p:cBhvr>
                                        <p:cTn id="37" dur="1" fill="hold">
                                          <p:stCondLst>
                                            <p:cond delay="499"/>
                                          </p:stCondLst>
                                        </p:cTn>
                                        <p:tgtEl>
                                          <p:spTgt spid="15"/>
                                        </p:tgtEl>
                                        <p:attrNameLst>
                                          <p:attrName>style.visibility</p:attrName>
                                        </p:attrNameLst>
                                      </p:cBhvr>
                                      <p:to>
                                        <p:strVal val="hidden"/>
                                      </p:to>
                                    </p:set>
                                  </p:childTnLst>
                                </p:cTn>
                              </p:par>
                            </p:childTnLst>
                          </p:cTn>
                        </p:par>
                      </p:childTnLst>
                    </p:cTn>
                  </p:par>
                </p:childTnLst>
              </p:cTn>
              <p:nextCondLst>
                <p:cond evt="onClick" delay="0">
                  <p:tgtEl>
                    <p:spTgt spid="15"/>
                  </p:tgtEl>
                </p:cond>
              </p:nextCondLst>
            </p:seq>
            <p:seq concurrent="1" nextAc="seek">
              <p:cTn id="38" restart="whenNotActive" fill="hold" evtFilter="cancelBubble" nodeType="interactiveSeq">
                <p:stCondLst>
                  <p:cond evt="onClick" delay="0">
                    <p:tgtEl>
                      <p:spTgt spid="18"/>
                    </p:tgtEl>
                  </p:cond>
                </p:stCondLst>
                <p:endSync evt="end" delay="0">
                  <p:rtn val="all"/>
                </p:endSync>
                <p:childTnLst>
                  <p:par>
                    <p:cTn id="39" fill="hold">
                      <p:stCondLst>
                        <p:cond delay="0"/>
                      </p:stCondLst>
                      <p:childTnLst>
                        <p:par>
                          <p:cTn id="40" fill="hold">
                            <p:stCondLst>
                              <p:cond delay="0"/>
                            </p:stCondLst>
                            <p:childTnLst>
                              <p:par>
                                <p:cTn id="41" presetID="10" presetClass="exit" presetSubtype="0" fill="hold" grpId="0" nodeType="clickEffect">
                                  <p:stCondLst>
                                    <p:cond delay="0"/>
                                  </p:stCondLst>
                                  <p:childTnLst>
                                    <p:animEffect transition="out" filter="fade">
                                      <p:cBhvr>
                                        <p:cTn id="42" dur="500"/>
                                        <p:tgtEl>
                                          <p:spTgt spid="18"/>
                                        </p:tgtEl>
                                      </p:cBhvr>
                                    </p:animEffect>
                                    <p:set>
                                      <p:cBhvr>
                                        <p:cTn id="43" dur="1" fill="hold">
                                          <p:stCondLst>
                                            <p:cond delay="499"/>
                                          </p:stCondLst>
                                        </p:cTn>
                                        <p:tgtEl>
                                          <p:spTgt spid="18"/>
                                        </p:tgtEl>
                                        <p:attrNameLst>
                                          <p:attrName>style.visibility</p:attrName>
                                        </p:attrNameLst>
                                      </p:cBhvr>
                                      <p:to>
                                        <p:strVal val="hidden"/>
                                      </p:to>
                                    </p:set>
                                  </p:childTnLst>
                                </p:cTn>
                              </p:par>
                            </p:childTnLst>
                          </p:cTn>
                        </p:par>
                      </p:childTnLst>
                    </p:cTn>
                  </p:par>
                </p:childTnLst>
              </p:cTn>
              <p:nextCondLst>
                <p:cond evt="onClick" delay="0">
                  <p:tgtEl>
                    <p:spTgt spid="18"/>
                  </p:tgtEl>
                </p:cond>
              </p:nextCondLst>
            </p:seq>
          </p:childTnLst>
        </p:cTn>
      </p:par>
    </p:tnLst>
    <p:bldLst>
      <p:bldP spid="10" grpId="0" animBg="1"/>
      <p:bldP spid="11" grpId="0" animBg="1"/>
      <p:bldP spid="12" grpId="0" animBg="1"/>
      <p:bldP spid="13" grpId="0" animBg="1"/>
      <p:bldP spid="14" grpId="0" animBg="1"/>
      <p:bldP spid="15" grpId="0" animBg="1"/>
      <p:bldP spid="18"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0" y="0"/>
            <a:ext cx="9143074" cy="599127"/>
            <a:chOff x="0" y="13335"/>
            <a:chExt cx="9144218" cy="599127"/>
          </a:xfrm>
        </p:grpSpPr>
        <p:sp>
          <p:nvSpPr>
            <p:cNvPr id="3" name="TextBox 32"/>
            <p:cNvSpPr txBox="1"/>
            <p:nvPr/>
          </p:nvSpPr>
          <p:spPr>
            <a:xfrm>
              <a:off x="0" y="13335"/>
              <a:ext cx="9144000" cy="599127"/>
            </a:xfrm>
            <a:prstGeom prst="rect">
              <a:avLst/>
            </a:prstGeom>
            <a:ln>
              <a:noFill/>
            </a:ln>
          </p:spPr>
          <p:style>
            <a:lnRef idx="2">
              <a:schemeClr val="dk1">
                <a:shade val="50000"/>
              </a:schemeClr>
            </a:lnRef>
            <a:fillRef idx="1">
              <a:schemeClr val="dk1"/>
            </a:fillRef>
            <a:effectRef idx="0">
              <a:schemeClr val="dk1"/>
            </a:effectRef>
            <a:fontRef idx="minor">
              <a:schemeClr val="lt1"/>
            </a:fontRef>
          </p:style>
          <p:txBody>
            <a:bodyPr wrap="square" lIns="324000" rtlCol="0">
              <a:sp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r>
                <a:rPr lang="en-GB" sz="3200" dirty="0"/>
                <a:t>Exercise 1</a:t>
              </a:r>
            </a:p>
          </p:txBody>
        </p:sp>
        <p:cxnSp>
          <p:nvCxnSpPr>
            <p:cNvPr id="4" name="Straight Connector 3"/>
            <p:cNvCxnSpPr/>
            <p:nvPr/>
          </p:nvCxnSpPr>
          <p:spPr>
            <a:xfrm>
              <a:off x="218" y="601079"/>
              <a:ext cx="9144000" cy="0"/>
            </a:xfrm>
            <a:prstGeom prst="line">
              <a:avLst/>
            </a:prstGeom>
            <a:effectLst/>
          </p:spPr>
          <p:style>
            <a:lnRef idx="3">
              <a:schemeClr val="accent3"/>
            </a:lnRef>
            <a:fillRef idx="0">
              <a:schemeClr val="accent3"/>
            </a:fillRef>
            <a:effectRef idx="2">
              <a:schemeClr val="accent3"/>
            </a:effectRef>
            <a:fontRef idx="minor">
              <a:schemeClr val="tx1"/>
            </a:fontRef>
          </p:style>
        </p:cxnSp>
      </p:grpSp>
      <mc:AlternateContent xmlns:mc="http://schemas.openxmlformats.org/markup-compatibility/2006" xmlns:a14="http://schemas.microsoft.com/office/drawing/2010/main">
        <mc:Choice Requires="a14">
          <p:sp>
            <p:nvSpPr>
              <p:cNvPr id="5" name="TextBox 4"/>
              <p:cNvSpPr txBox="1"/>
              <p:nvPr/>
            </p:nvSpPr>
            <p:spPr>
              <a:xfrm>
                <a:off x="5300460" y="731005"/>
                <a:ext cx="4011180" cy="6189708"/>
              </a:xfrm>
              <a:prstGeom prst="rect">
                <a:avLst/>
              </a:prstGeom>
              <a:noFill/>
            </p:spPr>
            <p:txBody>
              <a:bodyPr wrap="square" rtlCol="0">
                <a:spAutoFit/>
              </a:bodyPr>
              <a:lstStyle/>
              <a:p>
                <a:r>
                  <a:rPr lang="en-GB" sz="1600" dirty="0"/>
                  <a:t>Add the following fractions, giving your result in terms of any variables given.</a:t>
                </a:r>
              </a:p>
              <a:p>
                <a14:m>
                  <m:oMath xmlns:m="http://schemas.openxmlformats.org/officeDocument/2006/math">
                    <m:f>
                      <m:fPr>
                        <m:ctrlPr>
                          <a:rPr lang="en-GB" sz="1600" i="1">
                            <a:latin typeface="Cambria Math" panose="02040503050406030204" pitchFamily="18" charset="0"/>
                          </a:rPr>
                        </m:ctrlPr>
                      </m:fPr>
                      <m:num>
                        <m:r>
                          <a:rPr lang="en-GB" sz="1600" i="1">
                            <a:latin typeface="Cambria Math"/>
                          </a:rPr>
                          <m:t>1</m:t>
                        </m:r>
                      </m:num>
                      <m:den>
                        <m:r>
                          <a:rPr lang="en-GB" sz="1600" i="1">
                            <a:latin typeface="Cambria Math"/>
                          </a:rPr>
                          <m:t>𝑎</m:t>
                        </m:r>
                      </m:den>
                    </m:f>
                    <m:r>
                      <a:rPr lang="en-GB" sz="1600" i="1">
                        <a:latin typeface="Cambria Math"/>
                      </a:rPr>
                      <m:t>+</m:t>
                    </m:r>
                    <m:f>
                      <m:fPr>
                        <m:ctrlPr>
                          <a:rPr lang="en-GB" sz="1600" i="1">
                            <a:latin typeface="Cambria Math" panose="02040503050406030204" pitchFamily="18" charset="0"/>
                          </a:rPr>
                        </m:ctrlPr>
                      </m:fPr>
                      <m:num>
                        <m:r>
                          <a:rPr lang="en-GB" sz="1600" i="1">
                            <a:latin typeface="Cambria Math"/>
                          </a:rPr>
                          <m:t>2</m:t>
                        </m:r>
                      </m:num>
                      <m:den>
                        <m:r>
                          <a:rPr lang="en-GB" sz="1600" i="1">
                            <a:latin typeface="Cambria Math"/>
                          </a:rPr>
                          <m:t>𝑎</m:t>
                        </m:r>
                      </m:den>
                    </m:f>
                    <m:r>
                      <a:rPr lang="en-GB" sz="1600" i="1">
                        <a:latin typeface="Cambria Math"/>
                      </a:rPr>
                      <m:t>=</m:t>
                    </m:r>
                    <m:f>
                      <m:fPr>
                        <m:ctrlPr>
                          <a:rPr lang="en-GB" sz="1600" b="1" i="1">
                            <a:latin typeface="Cambria Math" panose="02040503050406030204" pitchFamily="18" charset="0"/>
                          </a:rPr>
                        </m:ctrlPr>
                      </m:fPr>
                      <m:num>
                        <m:r>
                          <a:rPr lang="en-GB" sz="1600" b="1" i="1">
                            <a:latin typeface="Cambria Math"/>
                          </a:rPr>
                          <m:t>𝟑</m:t>
                        </m:r>
                      </m:num>
                      <m:den>
                        <m:r>
                          <a:rPr lang="en-GB" sz="1600" b="1" i="1">
                            <a:latin typeface="Cambria Math"/>
                          </a:rPr>
                          <m:t>𝒂</m:t>
                        </m:r>
                      </m:den>
                    </m:f>
                  </m:oMath>
                </a14:m>
                <a:r>
                  <a:rPr lang="en-GB" sz="1600" dirty="0"/>
                  <a:t>		</a:t>
                </a:r>
                <a14:m>
                  <m:oMath xmlns:m="http://schemas.openxmlformats.org/officeDocument/2006/math">
                    <m:f>
                      <m:fPr>
                        <m:ctrlPr>
                          <a:rPr lang="en-GB" sz="1600" i="1">
                            <a:latin typeface="Cambria Math" panose="02040503050406030204" pitchFamily="18" charset="0"/>
                          </a:rPr>
                        </m:ctrlPr>
                      </m:fPr>
                      <m:num>
                        <m:r>
                          <a:rPr lang="en-GB" sz="1600" i="1">
                            <a:latin typeface="Cambria Math"/>
                          </a:rPr>
                          <m:t>𝑎</m:t>
                        </m:r>
                      </m:num>
                      <m:den>
                        <m:r>
                          <a:rPr lang="en-GB" sz="1600" i="1">
                            <a:latin typeface="Cambria Math"/>
                          </a:rPr>
                          <m:t>2</m:t>
                        </m:r>
                      </m:den>
                    </m:f>
                    <m:r>
                      <a:rPr lang="en-GB" sz="1600" i="1">
                        <a:latin typeface="Cambria Math"/>
                      </a:rPr>
                      <m:t>+</m:t>
                    </m:r>
                    <m:f>
                      <m:fPr>
                        <m:ctrlPr>
                          <a:rPr lang="en-GB" sz="1600" i="1">
                            <a:latin typeface="Cambria Math" panose="02040503050406030204" pitchFamily="18" charset="0"/>
                          </a:rPr>
                        </m:ctrlPr>
                      </m:fPr>
                      <m:num>
                        <m:r>
                          <a:rPr lang="en-GB" sz="1600" i="1">
                            <a:latin typeface="Cambria Math"/>
                          </a:rPr>
                          <m:t>𝑎</m:t>
                        </m:r>
                      </m:num>
                      <m:den>
                        <m:r>
                          <a:rPr lang="en-GB" sz="1600" i="1">
                            <a:latin typeface="Cambria Math"/>
                          </a:rPr>
                          <m:t>3</m:t>
                        </m:r>
                      </m:den>
                    </m:f>
                    <m:r>
                      <a:rPr lang="en-GB" sz="1600" i="1">
                        <a:latin typeface="Cambria Math"/>
                      </a:rPr>
                      <m:t>=</m:t>
                    </m:r>
                    <m:f>
                      <m:fPr>
                        <m:ctrlPr>
                          <a:rPr lang="en-GB" sz="1600" b="1" i="1">
                            <a:latin typeface="Cambria Math" panose="02040503050406030204" pitchFamily="18" charset="0"/>
                          </a:rPr>
                        </m:ctrlPr>
                      </m:fPr>
                      <m:num>
                        <m:r>
                          <a:rPr lang="en-GB" sz="1600" b="1" i="1">
                            <a:latin typeface="Cambria Math"/>
                          </a:rPr>
                          <m:t>𝟓</m:t>
                        </m:r>
                        <m:r>
                          <a:rPr lang="en-GB" sz="1600" b="1" i="1">
                            <a:latin typeface="Cambria Math"/>
                          </a:rPr>
                          <m:t>𝒂</m:t>
                        </m:r>
                      </m:num>
                      <m:den>
                        <m:r>
                          <a:rPr lang="en-GB" sz="1600" b="1" i="1">
                            <a:latin typeface="Cambria Math"/>
                          </a:rPr>
                          <m:t>𝟔</m:t>
                        </m:r>
                      </m:den>
                    </m:f>
                  </m:oMath>
                </a14:m>
                <a:endParaRPr lang="en-GB" sz="1600" b="1" dirty="0"/>
              </a:p>
              <a:p>
                <a14:m>
                  <m:oMath xmlns:m="http://schemas.openxmlformats.org/officeDocument/2006/math">
                    <m:f>
                      <m:fPr>
                        <m:ctrlPr>
                          <a:rPr lang="en-GB" sz="1600" i="1">
                            <a:latin typeface="Cambria Math" panose="02040503050406030204" pitchFamily="18" charset="0"/>
                          </a:rPr>
                        </m:ctrlPr>
                      </m:fPr>
                      <m:num>
                        <m:r>
                          <a:rPr lang="en-GB" sz="1600" i="1">
                            <a:latin typeface="Cambria Math"/>
                          </a:rPr>
                          <m:t>1</m:t>
                        </m:r>
                      </m:num>
                      <m:den>
                        <m:r>
                          <a:rPr lang="en-GB" sz="1600" i="1">
                            <a:latin typeface="Cambria Math"/>
                          </a:rPr>
                          <m:t>𝑎</m:t>
                        </m:r>
                      </m:den>
                    </m:f>
                    <m:r>
                      <a:rPr lang="en-GB" sz="1600" i="1">
                        <a:latin typeface="Cambria Math"/>
                      </a:rPr>
                      <m:t>+</m:t>
                    </m:r>
                    <m:f>
                      <m:fPr>
                        <m:ctrlPr>
                          <a:rPr lang="en-GB" sz="1600" i="1">
                            <a:latin typeface="Cambria Math" panose="02040503050406030204" pitchFamily="18" charset="0"/>
                          </a:rPr>
                        </m:ctrlPr>
                      </m:fPr>
                      <m:num>
                        <m:r>
                          <a:rPr lang="en-GB" sz="1600" b="0" i="1" smtClean="0">
                            <a:latin typeface="Cambria Math"/>
                          </a:rPr>
                          <m:t>2</m:t>
                        </m:r>
                      </m:num>
                      <m:den>
                        <m:r>
                          <a:rPr lang="en-GB" sz="1600" i="1">
                            <a:latin typeface="Cambria Math"/>
                          </a:rPr>
                          <m:t>𝑏</m:t>
                        </m:r>
                      </m:den>
                    </m:f>
                    <m:r>
                      <a:rPr lang="en-GB" sz="1600" i="1">
                        <a:latin typeface="Cambria Math"/>
                      </a:rPr>
                      <m:t>=</m:t>
                    </m:r>
                    <m:f>
                      <m:fPr>
                        <m:ctrlPr>
                          <a:rPr lang="en-GB" sz="1600" b="1" i="1">
                            <a:latin typeface="Cambria Math" panose="02040503050406030204" pitchFamily="18" charset="0"/>
                          </a:rPr>
                        </m:ctrlPr>
                      </m:fPr>
                      <m:num>
                        <m:r>
                          <a:rPr lang="en-GB" sz="1600" b="1" i="1">
                            <a:latin typeface="Cambria Math"/>
                          </a:rPr>
                          <m:t>𝒃</m:t>
                        </m:r>
                        <m:r>
                          <a:rPr lang="en-GB" sz="1600" b="1" i="1">
                            <a:latin typeface="Cambria Math"/>
                          </a:rPr>
                          <m:t>+</m:t>
                        </m:r>
                        <m:r>
                          <a:rPr lang="en-GB" sz="1600" b="1" i="1" smtClean="0">
                            <a:latin typeface="Cambria Math"/>
                          </a:rPr>
                          <m:t>𝟐</m:t>
                        </m:r>
                        <m:r>
                          <a:rPr lang="en-GB" sz="1600" b="1" i="1">
                            <a:latin typeface="Cambria Math"/>
                          </a:rPr>
                          <m:t>𝒂</m:t>
                        </m:r>
                      </m:num>
                      <m:den>
                        <m:r>
                          <a:rPr lang="en-GB" sz="1600" b="1" i="1">
                            <a:latin typeface="Cambria Math"/>
                          </a:rPr>
                          <m:t>𝒂𝒃</m:t>
                        </m:r>
                      </m:den>
                    </m:f>
                  </m:oMath>
                </a14:m>
                <a:r>
                  <a:rPr lang="en-GB" sz="1600" b="1" dirty="0"/>
                  <a:t>    </a:t>
                </a:r>
              </a:p>
              <a:p>
                <a:endParaRPr lang="en-GB" sz="1050" dirty="0"/>
              </a:p>
              <a:p>
                <a:r>
                  <a:rPr lang="en-GB" sz="1600" dirty="0"/>
                  <a:t>Unit fractions are fractions where the numerator is 1, e.g. </a:t>
                </a:r>
                <a14:m>
                  <m:oMath xmlns:m="http://schemas.openxmlformats.org/officeDocument/2006/math">
                    <m:f>
                      <m:fPr>
                        <m:ctrlPr>
                          <a:rPr lang="en-GB" sz="1600" b="0" i="1" smtClean="0">
                            <a:latin typeface="Cambria Math" panose="02040503050406030204" pitchFamily="18" charset="0"/>
                          </a:rPr>
                        </m:ctrlPr>
                      </m:fPr>
                      <m:num>
                        <m:r>
                          <a:rPr lang="en-GB" sz="1600" b="0" i="1" smtClean="0">
                            <a:latin typeface="Cambria Math" panose="02040503050406030204" pitchFamily="18" charset="0"/>
                          </a:rPr>
                          <m:t>1</m:t>
                        </m:r>
                      </m:num>
                      <m:den>
                        <m:r>
                          <a:rPr lang="en-GB" sz="1600" b="0" i="1" smtClean="0">
                            <a:latin typeface="Cambria Math" panose="02040503050406030204" pitchFamily="18" charset="0"/>
                          </a:rPr>
                          <m:t>5</m:t>
                        </m:r>
                      </m:den>
                    </m:f>
                  </m:oMath>
                </a14:m>
                <a:r>
                  <a:rPr lang="en-GB" sz="1600" dirty="0"/>
                  <a:t>. Egyptian fractions are a sum of unit fractions where all denominators are </a:t>
                </a:r>
                <a:r>
                  <a:rPr lang="en-GB" sz="1600" u="sng" dirty="0"/>
                  <a:t>different</a:t>
                </a:r>
                <a:r>
                  <a:rPr lang="en-GB" sz="1600" dirty="0"/>
                  <a:t>.</a:t>
                </a:r>
              </a:p>
              <a:p>
                <a:pPr/>
                <a:r>
                  <a:rPr lang="en-GB" sz="1600" dirty="0"/>
                  <a:t>Can you express each of these unit fractions as Egyptian fractions? There may be multiple ways.</a:t>
                </a:r>
                <a:br>
                  <a:rPr lang="en-GB" sz="1600" b="0" dirty="0"/>
                </a:br>
                <a14:m>
                  <m:oMathPara xmlns:m="http://schemas.openxmlformats.org/officeDocument/2006/math">
                    <m:oMathParaPr>
                      <m:jc m:val="centerGroup"/>
                    </m:oMathParaPr>
                    <m:oMath xmlns:m="http://schemas.openxmlformats.org/officeDocument/2006/math">
                      <m:f>
                        <m:fPr>
                          <m:ctrlPr>
                            <a:rPr lang="en-GB" sz="1600" b="0" i="1" smtClean="0">
                              <a:latin typeface="Cambria Math" panose="02040503050406030204" pitchFamily="18" charset="0"/>
                            </a:rPr>
                          </m:ctrlPr>
                        </m:fPr>
                        <m:num>
                          <m:r>
                            <a:rPr lang="en-GB" sz="1600" b="0" i="0" smtClean="0">
                              <a:latin typeface="Cambria Math" panose="02040503050406030204" pitchFamily="18" charset="0"/>
                            </a:rPr>
                            <m:t>1</m:t>
                          </m:r>
                        </m:num>
                        <m:den>
                          <m:r>
                            <a:rPr lang="en-GB" sz="1600" b="0" i="0" smtClean="0">
                              <a:latin typeface="Cambria Math" panose="02040503050406030204" pitchFamily="18" charset="0"/>
                            </a:rPr>
                            <m:t>2</m:t>
                          </m:r>
                        </m:den>
                      </m:f>
                      <m:r>
                        <a:rPr lang="en-GB" sz="1600" b="0" i="0" smtClean="0">
                          <a:latin typeface="Cambria Math" panose="02040503050406030204" pitchFamily="18" charset="0"/>
                        </a:rPr>
                        <m:t>=</m:t>
                      </m:r>
                      <m:f>
                        <m:fPr>
                          <m:ctrlPr>
                            <a:rPr lang="en-GB" sz="1600" b="1" i="1" smtClean="0">
                              <a:latin typeface="Cambria Math" panose="02040503050406030204" pitchFamily="18" charset="0"/>
                            </a:rPr>
                          </m:ctrlPr>
                        </m:fPr>
                        <m:num>
                          <m:r>
                            <a:rPr lang="en-GB" sz="1600" b="1" i="0" smtClean="0">
                              <a:latin typeface="Cambria Math" panose="02040503050406030204" pitchFamily="18" charset="0"/>
                            </a:rPr>
                            <m:t>𝟏</m:t>
                          </m:r>
                        </m:num>
                        <m:den>
                          <m:r>
                            <a:rPr lang="en-GB" sz="1600" b="1" i="0" smtClean="0">
                              <a:latin typeface="Cambria Math" panose="02040503050406030204" pitchFamily="18" charset="0"/>
                            </a:rPr>
                            <m:t>𝟑</m:t>
                          </m:r>
                        </m:den>
                      </m:f>
                      <m:r>
                        <a:rPr lang="en-GB" sz="1600" b="1" i="0" smtClean="0">
                          <a:latin typeface="Cambria Math" panose="02040503050406030204" pitchFamily="18" charset="0"/>
                        </a:rPr>
                        <m:t>+</m:t>
                      </m:r>
                      <m:f>
                        <m:fPr>
                          <m:ctrlPr>
                            <a:rPr lang="en-GB" sz="1600" b="1" i="1" smtClean="0">
                              <a:latin typeface="Cambria Math" panose="02040503050406030204" pitchFamily="18" charset="0"/>
                            </a:rPr>
                          </m:ctrlPr>
                        </m:fPr>
                        <m:num>
                          <m:r>
                            <a:rPr lang="en-GB" sz="1600" b="1" i="0" smtClean="0">
                              <a:latin typeface="Cambria Math" panose="02040503050406030204" pitchFamily="18" charset="0"/>
                            </a:rPr>
                            <m:t>𝟏</m:t>
                          </m:r>
                        </m:num>
                        <m:den>
                          <m:r>
                            <a:rPr lang="en-GB" sz="1600" b="1" i="0" smtClean="0">
                              <a:latin typeface="Cambria Math" panose="02040503050406030204" pitchFamily="18" charset="0"/>
                            </a:rPr>
                            <m:t>𝟔</m:t>
                          </m:r>
                        </m:den>
                      </m:f>
                    </m:oMath>
                    <m:oMath xmlns:m="http://schemas.openxmlformats.org/officeDocument/2006/math">
                      <m:f>
                        <m:fPr>
                          <m:ctrlPr>
                            <a:rPr lang="en-GB" sz="1600" b="0" i="1" smtClean="0">
                              <a:latin typeface="Cambria Math" panose="02040503050406030204" pitchFamily="18" charset="0"/>
                            </a:rPr>
                          </m:ctrlPr>
                        </m:fPr>
                        <m:num>
                          <m:r>
                            <a:rPr lang="en-GB" sz="1600" b="0" i="0" smtClean="0">
                              <a:latin typeface="Cambria Math" panose="02040503050406030204" pitchFamily="18" charset="0"/>
                            </a:rPr>
                            <m:t>1</m:t>
                          </m:r>
                        </m:num>
                        <m:den>
                          <m:r>
                            <a:rPr lang="en-GB" sz="1600" b="0" i="0" smtClean="0">
                              <a:latin typeface="Cambria Math" panose="02040503050406030204" pitchFamily="18" charset="0"/>
                            </a:rPr>
                            <m:t>3</m:t>
                          </m:r>
                        </m:den>
                      </m:f>
                      <m:r>
                        <a:rPr lang="en-GB" sz="1600" b="0" i="0" smtClean="0">
                          <a:latin typeface="Cambria Math" panose="02040503050406030204" pitchFamily="18" charset="0"/>
                        </a:rPr>
                        <m:t>=</m:t>
                      </m:r>
                      <m:f>
                        <m:fPr>
                          <m:ctrlPr>
                            <a:rPr lang="en-GB" sz="1600" b="1" i="1" smtClean="0">
                              <a:latin typeface="Cambria Math" panose="02040503050406030204" pitchFamily="18" charset="0"/>
                            </a:rPr>
                          </m:ctrlPr>
                        </m:fPr>
                        <m:num>
                          <m:r>
                            <a:rPr lang="en-GB" sz="1600" b="1" i="0" smtClean="0">
                              <a:latin typeface="Cambria Math" panose="02040503050406030204" pitchFamily="18" charset="0"/>
                            </a:rPr>
                            <m:t>𝟏</m:t>
                          </m:r>
                        </m:num>
                        <m:den>
                          <m:r>
                            <a:rPr lang="en-GB" sz="1600" b="1" i="0" smtClean="0">
                              <a:latin typeface="Cambria Math" panose="02040503050406030204" pitchFamily="18" charset="0"/>
                            </a:rPr>
                            <m:t>𝟒</m:t>
                          </m:r>
                        </m:den>
                      </m:f>
                      <m:r>
                        <a:rPr lang="en-GB" sz="1600" b="1" i="0" smtClean="0">
                          <a:latin typeface="Cambria Math" panose="02040503050406030204" pitchFamily="18" charset="0"/>
                        </a:rPr>
                        <m:t>+</m:t>
                      </m:r>
                      <m:f>
                        <m:fPr>
                          <m:ctrlPr>
                            <a:rPr lang="en-GB" sz="1600" b="1" i="1" smtClean="0">
                              <a:latin typeface="Cambria Math" panose="02040503050406030204" pitchFamily="18" charset="0"/>
                            </a:rPr>
                          </m:ctrlPr>
                        </m:fPr>
                        <m:num>
                          <m:r>
                            <a:rPr lang="en-GB" sz="1600" b="1" i="0" smtClean="0">
                              <a:latin typeface="Cambria Math" panose="02040503050406030204" pitchFamily="18" charset="0"/>
                            </a:rPr>
                            <m:t>𝟏</m:t>
                          </m:r>
                        </m:num>
                        <m:den>
                          <m:r>
                            <a:rPr lang="en-GB" sz="1600" b="1" i="0" smtClean="0">
                              <a:latin typeface="Cambria Math" panose="02040503050406030204" pitchFamily="18" charset="0"/>
                            </a:rPr>
                            <m:t>𝟏𝟐</m:t>
                          </m:r>
                        </m:den>
                      </m:f>
                    </m:oMath>
                    <m:oMath xmlns:m="http://schemas.openxmlformats.org/officeDocument/2006/math">
                      <m:f>
                        <m:fPr>
                          <m:ctrlPr>
                            <a:rPr lang="en-GB" sz="1600" b="0" i="1" smtClean="0">
                              <a:latin typeface="Cambria Math" panose="02040503050406030204" pitchFamily="18" charset="0"/>
                            </a:rPr>
                          </m:ctrlPr>
                        </m:fPr>
                        <m:num>
                          <m:r>
                            <a:rPr lang="en-GB" sz="1600" b="0" i="1" smtClean="0">
                              <a:latin typeface="Cambria Math" panose="02040503050406030204" pitchFamily="18" charset="0"/>
                            </a:rPr>
                            <m:t>1</m:t>
                          </m:r>
                        </m:num>
                        <m:den>
                          <m:r>
                            <a:rPr lang="en-GB" sz="1600" b="0" i="1" smtClean="0">
                              <a:latin typeface="Cambria Math" panose="02040503050406030204" pitchFamily="18" charset="0"/>
                            </a:rPr>
                            <m:t>4</m:t>
                          </m:r>
                        </m:den>
                      </m:f>
                      <m:r>
                        <a:rPr lang="en-GB" sz="1600" b="0" i="1" smtClean="0">
                          <a:latin typeface="Cambria Math" panose="02040503050406030204" pitchFamily="18" charset="0"/>
                        </a:rPr>
                        <m:t>=</m:t>
                      </m:r>
                      <m:f>
                        <m:fPr>
                          <m:ctrlPr>
                            <a:rPr lang="en-GB" sz="1600" b="1" i="1" smtClean="0">
                              <a:latin typeface="Cambria Math" panose="02040503050406030204" pitchFamily="18" charset="0"/>
                            </a:rPr>
                          </m:ctrlPr>
                        </m:fPr>
                        <m:num>
                          <m:r>
                            <a:rPr lang="en-GB" sz="1600" b="1" i="1" smtClean="0">
                              <a:latin typeface="Cambria Math" panose="02040503050406030204" pitchFamily="18" charset="0"/>
                            </a:rPr>
                            <m:t>𝟏</m:t>
                          </m:r>
                        </m:num>
                        <m:den>
                          <m:r>
                            <a:rPr lang="en-GB" sz="1600" b="1" i="1" smtClean="0">
                              <a:latin typeface="Cambria Math" panose="02040503050406030204" pitchFamily="18" charset="0"/>
                            </a:rPr>
                            <m:t>𝟏𝟐</m:t>
                          </m:r>
                        </m:den>
                      </m:f>
                      <m:r>
                        <a:rPr lang="en-GB" sz="1600" b="1" i="1" smtClean="0">
                          <a:latin typeface="Cambria Math" panose="02040503050406030204" pitchFamily="18" charset="0"/>
                        </a:rPr>
                        <m:t>+</m:t>
                      </m:r>
                      <m:f>
                        <m:fPr>
                          <m:ctrlPr>
                            <a:rPr lang="en-GB" sz="1600" b="1" i="1" smtClean="0">
                              <a:latin typeface="Cambria Math" panose="02040503050406030204" pitchFamily="18" charset="0"/>
                            </a:rPr>
                          </m:ctrlPr>
                        </m:fPr>
                        <m:num>
                          <m:r>
                            <a:rPr lang="en-GB" sz="1600" b="1" i="1" smtClean="0">
                              <a:latin typeface="Cambria Math" panose="02040503050406030204" pitchFamily="18" charset="0"/>
                            </a:rPr>
                            <m:t>𝟏</m:t>
                          </m:r>
                        </m:num>
                        <m:den>
                          <m:r>
                            <a:rPr lang="en-GB" sz="1600" b="1" i="1" smtClean="0">
                              <a:latin typeface="Cambria Math" panose="02040503050406030204" pitchFamily="18" charset="0"/>
                            </a:rPr>
                            <m:t>𝟔</m:t>
                          </m:r>
                        </m:den>
                      </m:f>
                      <m:r>
                        <a:rPr lang="en-GB" sz="1600" b="1" i="1" smtClean="0">
                          <a:latin typeface="Cambria Math" panose="02040503050406030204" pitchFamily="18" charset="0"/>
                        </a:rPr>
                        <m:t>=</m:t>
                      </m:r>
                      <m:f>
                        <m:fPr>
                          <m:ctrlPr>
                            <a:rPr lang="en-GB" sz="1600" b="1" i="1" smtClean="0">
                              <a:latin typeface="Cambria Math" panose="02040503050406030204" pitchFamily="18" charset="0"/>
                            </a:rPr>
                          </m:ctrlPr>
                        </m:fPr>
                        <m:num>
                          <m:r>
                            <a:rPr lang="en-GB" sz="1600" b="1" i="1" smtClean="0">
                              <a:latin typeface="Cambria Math" panose="02040503050406030204" pitchFamily="18" charset="0"/>
                            </a:rPr>
                            <m:t>𝟏</m:t>
                          </m:r>
                        </m:num>
                        <m:den>
                          <m:r>
                            <a:rPr lang="en-GB" sz="1600" b="1" i="1" smtClean="0">
                              <a:latin typeface="Cambria Math" panose="02040503050406030204" pitchFamily="18" charset="0"/>
                            </a:rPr>
                            <m:t>𝟓</m:t>
                          </m:r>
                        </m:den>
                      </m:f>
                      <m:r>
                        <a:rPr lang="en-GB" sz="1600" b="1" i="1" smtClean="0">
                          <a:latin typeface="Cambria Math" panose="02040503050406030204" pitchFamily="18" charset="0"/>
                        </a:rPr>
                        <m:t>+</m:t>
                      </m:r>
                      <m:f>
                        <m:fPr>
                          <m:ctrlPr>
                            <a:rPr lang="en-GB" sz="1600" b="1" i="1" smtClean="0">
                              <a:latin typeface="Cambria Math" panose="02040503050406030204" pitchFamily="18" charset="0"/>
                            </a:rPr>
                          </m:ctrlPr>
                        </m:fPr>
                        <m:num>
                          <m:r>
                            <a:rPr lang="en-GB" sz="1600" b="1" i="1" smtClean="0">
                              <a:latin typeface="Cambria Math" panose="02040503050406030204" pitchFamily="18" charset="0"/>
                            </a:rPr>
                            <m:t>𝟏</m:t>
                          </m:r>
                        </m:num>
                        <m:den>
                          <m:r>
                            <a:rPr lang="en-GB" sz="1600" b="1" i="1" smtClean="0">
                              <a:latin typeface="Cambria Math" panose="02040503050406030204" pitchFamily="18" charset="0"/>
                            </a:rPr>
                            <m:t>𝟐𝟎</m:t>
                          </m:r>
                        </m:den>
                      </m:f>
                    </m:oMath>
                    <m:oMath xmlns:m="http://schemas.openxmlformats.org/officeDocument/2006/math">
                      <m:f>
                        <m:fPr>
                          <m:ctrlPr>
                            <a:rPr lang="en-GB" sz="1600" i="1" smtClean="0">
                              <a:latin typeface="Cambria Math" panose="02040503050406030204" pitchFamily="18" charset="0"/>
                            </a:rPr>
                          </m:ctrlPr>
                        </m:fPr>
                        <m:num>
                          <m:r>
                            <a:rPr lang="en-GB" sz="1600" b="0" i="1" smtClean="0">
                              <a:latin typeface="Cambria Math" panose="02040503050406030204" pitchFamily="18" charset="0"/>
                            </a:rPr>
                            <m:t>1</m:t>
                          </m:r>
                        </m:num>
                        <m:den>
                          <m:r>
                            <a:rPr lang="en-GB" sz="1600" b="0" i="1" smtClean="0">
                              <a:latin typeface="Cambria Math" panose="02040503050406030204" pitchFamily="18" charset="0"/>
                            </a:rPr>
                            <m:t>5</m:t>
                          </m:r>
                        </m:den>
                      </m:f>
                      <m:r>
                        <a:rPr lang="en-GB" sz="1600" b="1" i="1" smtClean="0">
                          <a:latin typeface="Cambria Math" panose="02040503050406030204" pitchFamily="18" charset="0"/>
                        </a:rPr>
                        <m:t>=</m:t>
                      </m:r>
                      <m:f>
                        <m:fPr>
                          <m:ctrlPr>
                            <a:rPr lang="en-GB" sz="1600" b="1" i="1" smtClean="0">
                              <a:latin typeface="Cambria Math" panose="02040503050406030204" pitchFamily="18" charset="0"/>
                            </a:rPr>
                          </m:ctrlPr>
                        </m:fPr>
                        <m:num>
                          <m:r>
                            <a:rPr lang="en-GB" sz="1600" b="1" i="1" smtClean="0">
                              <a:latin typeface="Cambria Math" panose="02040503050406030204" pitchFamily="18" charset="0"/>
                            </a:rPr>
                            <m:t>𝟏</m:t>
                          </m:r>
                        </m:num>
                        <m:den>
                          <m:r>
                            <a:rPr lang="en-GB" sz="1600" b="1" i="1" smtClean="0">
                              <a:latin typeface="Cambria Math" panose="02040503050406030204" pitchFamily="18" charset="0"/>
                            </a:rPr>
                            <m:t>𝟔</m:t>
                          </m:r>
                        </m:den>
                      </m:f>
                      <m:r>
                        <a:rPr lang="en-GB" sz="1600" b="1" i="1" smtClean="0">
                          <a:latin typeface="Cambria Math" panose="02040503050406030204" pitchFamily="18" charset="0"/>
                        </a:rPr>
                        <m:t>+</m:t>
                      </m:r>
                      <m:f>
                        <m:fPr>
                          <m:ctrlPr>
                            <a:rPr lang="en-GB" sz="1600" b="1" i="1" smtClean="0">
                              <a:latin typeface="Cambria Math" panose="02040503050406030204" pitchFamily="18" charset="0"/>
                            </a:rPr>
                          </m:ctrlPr>
                        </m:fPr>
                        <m:num>
                          <m:r>
                            <a:rPr lang="en-GB" sz="1600" b="1" i="1" smtClean="0">
                              <a:latin typeface="Cambria Math" panose="02040503050406030204" pitchFamily="18" charset="0"/>
                            </a:rPr>
                            <m:t>𝟏</m:t>
                          </m:r>
                        </m:num>
                        <m:den>
                          <m:r>
                            <a:rPr lang="en-GB" sz="1600" b="1" i="1" smtClean="0">
                              <a:latin typeface="Cambria Math" panose="02040503050406030204" pitchFamily="18" charset="0"/>
                            </a:rPr>
                            <m:t>𝟑𝟎</m:t>
                          </m:r>
                        </m:den>
                      </m:f>
                    </m:oMath>
                    <m:oMath xmlns:m="http://schemas.openxmlformats.org/officeDocument/2006/math">
                      <m:f>
                        <m:fPr>
                          <m:ctrlPr>
                            <a:rPr lang="en-GB" sz="1600" b="0" i="1" smtClean="0">
                              <a:latin typeface="Cambria Math" panose="02040503050406030204" pitchFamily="18" charset="0"/>
                            </a:rPr>
                          </m:ctrlPr>
                        </m:fPr>
                        <m:num>
                          <m:r>
                            <a:rPr lang="en-GB" sz="1600" b="0" i="1" smtClean="0">
                              <a:latin typeface="Cambria Math" panose="02040503050406030204" pitchFamily="18" charset="0"/>
                            </a:rPr>
                            <m:t>1</m:t>
                          </m:r>
                        </m:num>
                        <m:den>
                          <m:r>
                            <a:rPr lang="en-GB" sz="1600" b="0" i="1" smtClean="0">
                              <a:latin typeface="Cambria Math" panose="02040503050406030204" pitchFamily="18" charset="0"/>
                            </a:rPr>
                            <m:t>6</m:t>
                          </m:r>
                        </m:den>
                      </m:f>
                      <m:r>
                        <a:rPr lang="en-GB" sz="1600" b="0" i="1" smtClean="0">
                          <a:latin typeface="Cambria Math" panose="02040503050406030204" pitchFamily="18" charset="0"/>
                        </a:rPr>
                        <m:t>=</m:t>
                      </m:r>
                      <m:f>
                        <m:fPr>
                          <m:ctrlPr>
                            <a:rPr lang="en-GB" sz="1600" b="1" i="1" smtClean="0">
                              <a:latin typeface="Cambria Math" panose="02040503050406030204" pitchFamily="18" charset="0"/>
                            </a:rPr>
                          </m:ctrlPr>
                        </m:fPr>
                        <m:num>
                          <m:r>
                            <a:rPr lang="en-GB" sz="1600" b="1" i="1" smtClean="0">
                              <a:latin typeface="Cambria Math" panose="02040503050406030204" pitchFamily="18" charset="0"/>
                            </a:rPr>
                            <m:t>𝟏</m:t>
                          </m:r>
                        </m:num>
                        <m:den>
                          <m:r>
                            <a:rPr lang="en-GB" sz="1600" b="1" i="1" smtClean="0">
                              <a:latin typeface="Cambria Math" panose="02040503050406030204" pitchFamily="18" charset="0"/>
                            </a:rPr>
                            <m:t>𝟏𝟓</m:t>
                          </m:r>
                        </m:den>
                      </m:f>
                      <m:r>
                        <a:rPr lang="en-GB" sz="1600" b="1" i="1" smtClean="0">
                          <a:latin typeface="Cambria Math" panose="02040503050406030204" pitchFamily="18" charset="0"/>
                        </a:rPr>
                        <m:t>+</m:t>
                      </m:r>
                      <m:f>
                        <m:fPr>
                          <m:ctrlPr>
                            <a:rPr lang="en-GB" sz="1600" b="1" i="1" smtClean="0">
                              <a:latin typeface="Cambria Math" panose="02040503050406030204" pitchFamily="18" charset="0"/>
                            </a:rPr>
                          </m:ctrlPr>
                        </m:fPr>
                        <m:num>
                          <m:r>
                            <a:rPr lang="en-GB" sz="1600" b="1" i="1" smtClean="0">
                              <a:latin typeface="Cambria Math" panose="02040503050406030204" pitchFamily="18" charset="0"/>
                            </a:rPr>
                            <m:t>𝟏</m:t>
                          </m:r>
                        </m:num>
                        <m:den>
                          <m:r>
                            <a:rPr lang="en-GB" sz="1600" b="1" i="1" smtClean="0">
                              <a:latin typeface="Cambria Math" panose="02040503050406030204" pitchFamily="18" charset="0"/>
                            </a:rPr>
                            <m:t>𝟏𝟎</m:t>
                          </m:r>
                        </m:den>
                      </m:f>
                      <m:r>
                        <a:rPr lang="en-GB" sz="1600" b="1" i="1" smtClean="0">
                          <a:latin typeface="Cambria Math" panose="02040503050406030204" pitchFamily="18" charset="0"/>
                        </a:rPr>
                        <m:t>=</m:t>
                      </m:r>
                      <m:f>
                        <m:fPr>
                          <m:ctrlPr>
                            <a:rPr lang="en-GB" sz="1600" b="1" i="1" smtClean="0">
                              <a:latin typeface="Cambria Math" panose="02040503050406030204" pitchFamily="18" charset="0"/>
                            </a:rPr>
                          </m:ctrlPr>
                        </m:fPr>
                        <m:num>
                          <m:r>
                            <a:rPr lang="en-GB" sz="1600" b="1" i="1" smtClean="0">
                              <a:latin typeface="Cambria Math" panose="02040503050406030204" pitchFamily="18" charset="0"/>
                            </a:rPr>
                            <m:t>𝟏</m:t>
                          </m:r>
                        </m:num>
                        <m:den>
                          <m:r>
                            <a:rPr lang="en-GB" sz="1600" b="1" i="1" smtClean="0">
                              <a:latin typeface="Cambria Math" panose="02040503050406030204" pitchFamily="18" charset="0"/>
                            </a:rPr>
                            <m:t>𝟏𝟖</m:t>
                          </m:r>
                        </m:den>
                      </m:f>
                      <m:r>
                        <a:rPr lang="en-GB" sz="1600" b="1" i="1" smtClean="0">
                          <a:latin typeface="Cambria Math" panose="02040503050406030204" pitchFamily="18" charset="0"/>
                        </a:rPr>
                        <m:t>+</m:t>
                      </m:r>
                      <m:f>
                        <m:fPr>
                          <m:ctrlPr>
                            <a:rPr lang="en-GB" sz="1600" b="1" i="1" smtClean="0">
                              <a:latin typeface="Cambria Math" panose="02040503050406030204" pitchFamily="18" charset="0"/>
                            </a:rPr>
                          </m:ctrlPr>
                        </m:fPr>
                        <m:num>
                          <m:r>
                            <a:rPr lang="en-GB" sz="1600" b="1" i="1" smtClean="0">
                              <a:latin typeface="Cambria Math" panose="02040503050406030204" pitchFamily="18" charset="0"/>
                            </a:rPr>
                            <m:t>𝟏</m:t>
                          </m:r>
                        </m:num>
                        <m:den>
                          <m:r>
                            <a:rPr lang="en-GB" sz="1600" b="1" i="1" smtClean="0">
                              <a:latin typeface="Cambria Math" panose="02040503050406030204" pitchFamily="18" charset="0"/>
                            </a:rPr>
                            <m:t>𝟗</m:t>
                          </m:r>
                        </m:den>
                      </m:f>
                      <m:r>
                        <a:rPr lang="en-GB" sz="1600" b="1" i="1" smtClean="0">
                          <a:latin typeface="Cambria Math" panose="02040503050406030204" pitchFamily="18" charset="0"/>
                        </a:rPr>
                        <m:t>=</m:t>
                      </m:r>
                      <m:f>
                        <m:fPr>
                          <m:ctrlPr>
                            <a:rPr lang="en-GB" sz="1600" b="1" i="1" smtClean="0">
                              <a:latin typeface="Cambria Math" panose="02040503050406030204" pitchFamily="18" charset="0"/>
                            </a:rPr>
                          </m:ctrlPr>
                        </m:fPr>
                        <m:num>
                          <m:r>
                            <a:rPr lang="en-GB" sz="1600" b="1" i="1" smtClean="0">
                              <a:latin typeface="Cambria Math" panose="02040503050406030204" pitchFamily="18" charset="0"/>
                            </a:rPr>
                            <m:t>𝟏</m:t>
                          </m:r>
                        </m:num>
                        <m:den>
                          <m:r>
                            <a:rPr lang="en-GB" sz="1600" b="1" i="1" smtClean="0">
                              <a:latin typeface="Cambria Math" panose="02040503050406030204" pitchFamily="18" charset="0"/>
                            </a:rPr>
                            <m:t>𝟖</m:t>
                          </m:r>
                        </m:den>
                      </m:f>
                      <m:r>
                        <a:rPr lang="en-GB" sz="1600" b="1" i="1" smtClean="0">
                          <a:latin typeface="Cambria Math" panose="02040503050406030204" pitchFamily="18" charset="0"/>
                        </a:rPr>
                        <m:t>+</m:t>
                      </m:r>
                      <m:f>
                        <m:fPr>
                          <m:ctrlPr>
                            <a:rPr lang="en-GB" sz="1600" b="1" i="1" smtClean="0">
                              <a:latin typeface="Cambria Math" panose="02040503050406030204" pitchFamily="18" charset="0"/>
                            </a:rPr>
                          </m:ctrlPr>
                        </m:fPr>
                        <m:num>
                          <m:r>
                            <a:rPr lang="en-GB" sz="1600" b="1" i="1" smtClean="0">
                              <a:latin typeface="Cambria Math" panose="02040503050406030204" pitchFamily="18" charset="0"/>
                            </a:rPr>
                            <m:t>𝟏</m:t>
                          </m:r>
                        </m:num>
                        <m:den>
                          <m:r>
                            <a:rPr lang="en-GB" sz="1600" b="1" i="1" smtClean="0">
                              <a:latin typeface="Cambria Math" panose="02040503050406030204" pitchFamily="18" charset="0"/>
                            </a:rPr>
                            <m:t>𝟐𝟒</m:t>
                          </m:r>
                        </m:den>
                      </m:f>
                      <m:r>
                        <a:rPr lang="en-GB" sz="1600" b="1" i="1" smtClean="0">
                          <a:latin typeface="Cambria Math"/>
                        </a:rPr>
                        <m:t>=</m:t>
                      </m:r>
                      <m:f>
                        <m:fPr>
                          <m:ctrlPr>
                            <a:rPr lang="en-GB" sz="1600" b="1" i="1" smtClean="0">
                              <a:latin typeface="Cambria Math" panose="02040503050406030204" pitchFamily="18" charset="0"/>
                            </a:rPr>
                          </m:ctrlPr>
                        </m:fPr>
                        <m:num>
                          <m:r>
                            <a:rPr lang="en-GB" sz="1600" b="1" i="1" smtClean="0">
                              <a:latin typeface="Cambria Math"/>
                            </a:rPr>
                            <m:t>𝟏</m:t>
                          </m:r>
                        </m:num>
                        <m:den>
                          <m:r>
                            <a:rPr lang="en-GB" sz="1600" b="1" i="1" smtClean="0">
                              <a:latin typeface="Cambria Math"/>
                            </a:rPr>
                            <m:t>𝟕</m:t>
                          </m:r>
                        </m:den>
                      </m:f>
                      <m:r>
                        <a:rPr lang="en-GB" sz="1600" b="1" i="1" smtClean="0">
                          <a:latin typeface="Cambria Math"/>
                        </a:rPr>
                        <m:t>+</m:t>
                      </m:r>
                      <m:f>
                        <m:fPr>
                          <m:ctrlPr>
                            <a:rPr lang="en-GB" sz="1600" b="1" i="1" smtClean="0">
                              <a:latin typeface="Cambria Math" panose="02040503050406030204" pitchFamily="18" charset="0"/>
                            </a:rPr>
                          </m:ctrlPr>
                        </m:fPr>
                        <m:num>
                          <m:r>
                            <a:rPr lang="en-GB" sz="1600" b="1" i="1" smtClean="0">
                              <a:latin typeface="Cambria Math"/>
                            </a:rPr>
                            <m:t>𝟏</m:t>
                          </m:r>
                        </m:num>
                        <m:den>
                          <m:r>
                            <a:rPr lang="en-GB" sz="1600" b="1" i="1" smtClean="0">
                              <a:latin typeface="Cambria Math"/>
                            </a:rPr>
                            <m:t>𝟒𝟐</m:t>
                          </m:r>
                        </m:den>
                      </m:f>
                    </m:oMath>
                  </m:oMathPara>
                </a14:m>
                <a:endParaRPr lang="en-GB" b="1" dirty="0"/>
              </a:p>
              <a:p>
                <a:r>
                  <a:rPr lang="en-GB" sz="1400" dirty="0"/>
                  <a:t>Do the same for larger denominators. Can you identify when you’ll have only 1 possibility?</a:t>
                </a:r>
              </a:p>
              <a:p>
                <a:r>
                  <a:rPr lang="en-GB" sz="1000" dirty="0"/>
                  <a:t>(Note to teachers: I proved it in footnotes of this slide)</a:t>
                </a:r>
              </a:p>
            </p:txBody>
          </p:sp>
        </mc:Choice>
        <mc:Fallback xmlns="">
          <p:sp>
            <p:nvSpPr>
              <p:cNvPr id="5" name="TextBox 4"/>
              <p:cNvSpPr txBox="1">
                <a:spLocks noRot="1" noChangeAspect="1" noMove="1" noResize="1" noEditPoints="1" noAdjustHandles="1" noChangeArrowheads="1" noChangeShapeType="1" noTextEdit="1"/>
              </p:cNvSpPr>
              <p:nvPr/>
            </p:nvSpPr>
            <p:spPr>
              <a:xfrm>
                <a:off x="5300460" y="731005"/>
                <a:ext cx="4011180" cy="6189708"/>
              </a:xfrm>
              <a:prstGeom prst="rect">
                <a:avLst/>
              </a:prstGeom>
              <a:blipFill rotWithShape="1">
                <a:blip r:embed="rId3"/>
                <a:stretch>
                  <a:fillRect l="-759" t="-296" r="-303"/>
                </a:stretch>
              </a:blipFill>
            </p:spPr>
            <p:txBody>
              <a:bodyPr/>
              <a:lstStyle/>
              <a:p>
                <a:r>
                  <a:rPr lang="en-GB">
                    <a:noFill/>
                  </a:rPr>
                  <a:t> </a:t>
                </a:r>
              </a:p>
            </p:txBody>
          </p:sp>
        </mc:Fallback>
      </mc:AlternateContent>
      <p:sp>
        <p:nvSpPr>
          <p:cNvPr id="7" name="Rectangle 6"/>
          <p:cNvSpPr/>
          <p:nvPr/>
        </p:nvSpPr>
        <p:spPr>
          <a:xfrm>
            <a:off x="5810672" y="3937643"/>
            <a:ext cx="2568830" cy="499445"/>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dirty="0"/>
              <a:t>1 possibility</a:t>
            </a:r>
            <a:endParaRPr lang="en-GB" sz="2800" dirty="0"/>
          </a:p>
        </p:txBody>
      </p:sp>
      <p:sp>
        <p:nvSpPr>
          <p:cNvPr id="8" name="Rectangle 7"/>
          <p:cNvSpPr/>
          <p:nvPr/>
        </p:nvSpPr>
        <p:spPr>
          <a:xfrm>
            <a:off x="5825661" y="4427128"/>
            <a:ext cx="2540124" cy="446135"/>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dirty="0"/>
              <a:t>1 possibility</a:t>
            </a:r>
            <a:endParaRPr lang="en-GB" sz="2800" dirty="0"/>
          </a:p>
        </p:txBody>
      </p:sp>
      <p:sp>
        <p:nvSpPr>
          <p:cNvPr id="9" name="Rectangle 8"/>
          <p:cNvSpPr/>
          <p:nvPr/>
        </p:nvSpPr>
        <p:spPr>
          <a:xfrm>
            <a:off x="5825661" y="4873264"/>
            <a:ext cx="2540124" cy="486889"/>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dirty="0"/>
              <a:t>2 possibilities</a:t>
            </a:r>
            <a:endParaRPr lang="en-GB" sz="2800" dirty="0"/>
          </a:p>
        </p:txBody>
      </p:sp>
      <p:sp>
        <p:nvSpPr>
          <p:cNvPr id="10" name="Rectangle 9"/>
          <p:cNvSpPr/>
          <p:nvPr/>
        </p:nvSpPr>
        <p:spPr>
          <a:xfrm>
            <a:off x="5795680" y="5345162"/>
            <a:ext cx="2540124" cy="451262"/>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dirty="0"/>
              <a:t>1 possibility</a:t>
            </a:r>
            <a:endParaRPr lang="en-GB" sz="2800" dirty="0"/>
          </a:p>
        </p:txBody>
      </p:sp>
      <p:sp>
        <p:nvSpPr>
          <p:cNvPr id="11" name="Rectangle 10"/>
          <p:cNvSpPr/>
          <p:nvPr/>
        </p:nvSpPr>
        <p:spPr>
          <a:xfrm>
            <a:off x="5836920" y="5785138"/>
            <a:ext cx="3307080" cy="468357"/>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dirty="0"/>
              <a:t>4 possibilities</a:t>
            </a:r>
            <a:endParaRPr lang="en-GB" sz="2800" dirty="0"/>
          </a:p>
        </p:txBody>
      </p:sp>
      <mc:AlternateContent xmlns:mc="http://schemas.openxmlformats.org/markup-compatibility/2006" xmlns:a14="http://schemas.microsoft.com/office/drawing/2010/main">
        <mc:Choice Requires="a14">
          <p:sp>
            <p:nvSpPr>
              <p:cNvPr id="12" name="TextBox 11"/>
              <p:cNvSpPr txBox="1"/>
              <p:nvPr/>
            </p:nvSpPr>
            <p:spPr>
              <a:xfrm>
                <a:off x="343624" y="677608"/>
                <a:ext cx="4752528" cy="4406976"/>
              </a:xfrm>
              <a:prstGeom prst="rect">
                <a:avLst/>
              </a:prstGeom>
              <a:noFill/>
            </p:spPr>
            <p:txBody>
              <a:bodyPr wrap="square" rtlCol="0">
                <a:spAutoFit/>
              </a:bodyPr>
              <a:lstStyle/>
              <a:p>
                <a:r>
                  <a:rPr lang="en-GB" sz="1600" dirty="0"/>
                  <a:t>Calculate the following, simplifying your fractions where possible:</a:t>
                </a:r>
              </a:p>
              <a:p>
                <a14:m>
                  <m:oMath xmlns:m="http://schemas.openxmlformats.org/officeDocument/2006/math">
                    <m:f>
                      <m:fPr>
                        <m:ctrlPr>
                          <a:rPr lang="en-GB" b="0" i="1" smtClean="0">
                            <a:latin typeface="Cambria Math" panose="02040503050406030204" pitchFamily="18" charset="0"/>
                          </a:rPr>
                        </m:ctrlPr>
                      </m:fPr>
                      <m:num>
                        <m:r>
                          <a:rPr lang="en-GB" b="0" i="1" smtClean="0">
                            <a:latin typeface="Cambria Math" panose="02040503050406030204" pitchFamily="18" charset="0"/>
                          </a:rPr>
                          <m:t>1</m:t>
                        </m:r>
                      </m:num>
                      <m:den>
                        <m:r>
                          <a:rPr lang="en-GB" b="0" i="1" smtClean="0">
                            <a:latin typeface="Cambria Math" panose="02040503050406030204" pitchFamily="18" charset="0"/>
                          </a:rPr>
                          <m:t>3</m:t>
                        </m:r>
                      </m:den>
                    </m:f>
                    <m:r>
                      <a:rPr lang="en-GB" b="0" i="1" smtClean="0">
                        <a:latin typeface="Cambria Math" panose="02040503050406030204" pitchFamily="18" charset="0"/>
                      </a:rPr>
                      <m:t>+</m:t>
                    </m:r>
                    <m:f>
                      <m:fPr>
                        <m:ctrlPr>
                          <a:rPr lang="en-GB" b="0" i="1" smtClean="0">
                            <a:latin typeface="Cambria Math" panose="02040503050406030204" pitchFamily="18" charset="0"/>
                          </a:rPr>
                        </m:ctrlPr>
                      </m:fPr>
                      <m:num>
                        <m:r>
                          <a:rPr lang="en-GB" b="0" i="1" smtClean="0">
                            <a:latin typeface="Cambria Math" panose="02040503050406030204" pitchFamily="18" charset="0"/>
                          </a:rPr>
                          <m:t>1</m:t>
                        </m:r>
                      </m:num>
                      <m:den>
                        <m:r>
                          <a:rPr lang="en-GB" b="0" i="1" smtClean="0">
                            <a:latin typeface="Cambria Math" panose="02040503050406030204" pitchFamily="18" charset="0"/>
                          </a:rPr>
                          <m:t>4</m:t>
                        </m:r>
                      </m:den>
                    </m:f>
                    <m:r>
                      <a:rPr lang="en-GB" b="0" i="1" smtClean="0">
                        <a:latin typeface="Cambria Math" panose="02040503050406030204" pitchFamily="18" charset="0"/>
                      </a:rPr>
                      <m:t>=</m:t>
                    </m:r>
                    <m:f>
                      <m:fPr>
                        <m:ctrlPr>
                          <a:rPr lang="en-GB" b="0" i="1" smtClean="0">
                            <a:latin typeface="Cambria Math" panose="02040503050406030204" pitchFamily="18" charset="0"/>
                          </a:rPr>
                        </m:ctrlPr>
                      </m:fPr>
                      <m:num>
                        <m:r>
                          <a:rPr lang="en-GB" b="0" i="1" smtClean="0">
                            <a:latin typeface="Cambria Math" panose="02040503050406030204" pitchFamily="18" charset="0"/>
                          </a:rPr>
                          <m:t>7</m:t>
                        </m:r>
                      </m:num>
                      <m:den>
                        <m:r>
                          <a:rPr lang="en-GB" b="0" i="1" smtClean="0">
                            <a:latin typeface="Cambria Math" panose="02040503050406030204" pitchFamily="18" charset="0"/>
                          </a:rPr>
                          <m:t>12</m:t>
                        </m:r>
                      </m:den>
                    </m:f>
                    <m:r>
                      <a:rPr lang="en-GB" b="0" i="1" smtClean="0">
                        <a:latin typeface="Cambria Math" panose="02040503050406030204" pitchFamily="18" charset="0"/>
                      </a:rPr>
                      <m:t>  </m:t>
                    </m:r>
                  </m:oMath>
                </a14:m>
                <a:r>
                  <a:rPr lang="en-GB" dirty="0"/>
                  <a:t>		</a:t>
                </a:r>
                <a14:m>
                  <m:oMath xmlns:m="http://schemas.openxmlformats.org/officeDocument/2006/math">
                    <m:f>
                      <m:fPr>
                        <m:ctrlPr>
                          <a:rPr lang="en-GB" b="0" i="1" smtClean="0">
                            <a:latin typeface="Cambria Math" panose="02040503050406030204" pitchFamily="18" charset="0"/>
                          </a:rPr>
                        </m:ctrlPr>
                      </m:fPr>
                      <m:num>
                        <m:r>
                          <a:rPr lang="en-GB" b="0" i="1" smtClean="0">
                            <a:latin typeface="Cambria Math" panose="02040503050406030204" pitchFamily="18" charset="0"/>
                          </a:rPr>
                          <m:t>1</m:t>
                        </m:r>
                      </m:num>
                      <m:den>
                        <m:r>
                          <a:rPr lang="en-GB" b="0" i="1" smtClean="0">
                            <a:latin typeface="Cambria Math" panose="02040503050406030204" pitchFamily="18" charset="0"/>
                          </a:rPr>
                          <m:t>5</m:t>
                        </m:r>
                      </m:den>
                    </m:f>
                    <m:r>
                      <a:rPr lang="en-GB" b="0" i="1" smtClean="0">
                        <a:latin typeface="Cambria Math"/>
                      </a:rPr>
                      <m:t>−</m:t>
                    </m:r>
                    <m:f>
                      <m:fPr>
                        <m:ctrlPr>
                          <a:rPr lang="en-GB" b="0" i="1" smtClean="0">
                            <a:latin typeface="Cambria Math" panose="02040503050406030204" pitchFamily="18" charset="0"/>
                          </a:rPr>
                        </m:ctrlPr>
                      </m:fPr>
                      <m:num>
                        <m:r>
                          <a:rPr lang="en-GB" b="0" i="1" smtClean="0">
                            <a:latin typeface="Cambria Math" panose="02040503050406030204" pitchFamily="18" charset="0"/>
                          </a:rPr>
                          <m:t>1</m:t>
                        </m:r>
                      </m:num>
                      <m:den>
                        <m:r>
                          <a:rPr lang="en-GB" b="0" i="1" smtClean="0">
                            <a:latin typeface="Cambria Math" panose="02040503050406030204" pitchFamily="18" charset="0"/>
                          </a:rPr>
                          <m:t>10</m:t>
                        </m:r>
                      </m:den>
                    </m:f>
                    <m:r>
                      <a:rPr lang="en-GB" b="0" i="1" smtClean="0">
                        <a:latin typeface="Cambria Math" panose="02040503050406030204" pitchFamily="18" charset="0"/>
                      </a:rPr>
                      <m:t>=</m:t>
                    </m:r>
                    <m:f>
                      <m:fPr>
                        <m:ctrlPr>
                          <a:rPr lang="en-GB" b="0" i="1" smtClean="0">
                            <a:latin typeface="Cambria Math" panose="02040503050406030204" pitchFamily="18" charset="0"/>
                          </a:rPr>
                        </m:ctrlPr>
                      </m:fPr>
                      <m:num>
                        <m:r>
                          <a:rPr lang="en-GB" b="0" i="1" smtClean="0">
                            <a:latin typeface="Cambria Math"/>
                          </a:rPr>
                          <m:t>1</m:t>
                        </m:r>
                      </m:num>
                      <m:den>
                        <m:r>
                          <a:rPr lang="en-GB" b="0" i="1" smtClean="0">
                            <a:latin typeface="Cambria Math" panose="02040503050406030204" pitchFamily="18" charset="0"/>
                          </a:rPr>
                          <m:t>10</m:t>
                        </m:r>
                      </m:den>
                    </m:f>
                  </m:oMath>
                </a14:m>
                <a:endParaRPr lang="en-GB" dirty="0"/>
              </a:p>
              <a:p>
                <a14:m>
                  <m:oMath xmlns:m="http://schemas.openxmlformats.org/officeDocument/2006/math">
                    <m:f>
                      <m:fPr>
                        <m:ctrlPr>
                          <a:rPr lang="en-GB" b="0" i="1" smtClean="0">
                            <a:latin typeface="Cambria Math" panose="02040503050406030204" pitchFamily="18" charset="0"/>
                          </a:rPr>
                        </m:ctrlPr>
                      </m:fPr>
                      <m:num>
                        <m:r>
                          <a:rPr lang="en-GB" b="0" i="1" smtClean="0">
                            <a:latin typeface="Cambria Math"/>
                          </a:rPr>
                          <m:t>3</m:t>
                        </m:r>
                      </m:num>
                      <m:den>
                        <m:r>
                          <a:rPr lang="en-GB" b="0" i="1" smtClean="0">
                            <a:latin typeface="Cambria Math"/>
                          </a:rPr>
                          <m:t>8</m:t>
                        </m:r>
                      </m:den>
                    </m:f>
                    <m:r>
                      <a:rPr lang="en-GB" b="0" i="1" smtClean="0">
                        <a:latin typeface="Cambria Math"/>
                      </a:rPr>
                      <m:t>+</m:t>
                    </m:r>
                    <m:f>
                      <m:fPr>
                        <m:ctrlPr>
                          <a:rPr lang="en-GB" b="0" i="1" smtClean="0">
                            <a:latin typeface="Cambria Math" panose="02040503050406030204" pitchFamily="18" charset="0"/>
                          </a:rPr>
                        </m:ctrlPr>
                      </m:fPr>
                      <m:num>
                        <m:r>
                          <a:rPr lang="en-GB" b="0" i="1" smtClean="0">
                            <a:latin typeface="Cambria Math"/>
                          </a:rPr>
                          <m:t>5</m:t>
                        </m:r>
                      </m:num>
                      <m:den>
                        <m:r>
                          <a:rPr lang="en-GB" b="0" i="1" smtClean="0">
                            <a:latin typeface="Cambria Math"/>
                          </a:rPr>
                          <m:t>4</m:t>
                        </m:r>
                      </m:den>
                    </m:f>
                    <m:r>
                      <a:rPr lang="en-GB" b="0" i="1" smtClean="0">
                        <a:latin typeface="Cambria Math"/>
                      </a:rPr>
                      <m:t>=</m:t>
                    </m:r>
                    <m:f>
                      <m:fPr>
                        <m:ctrlPr>
                          <a:rPr lang="en-GB" b="0" i="1" smtClean="0">
                            <a:latin typeface="Cambria Math" panose="02040503050406030204" pitchFamily="18" charset="0"/>
                          </a:rPr>
                        </m:ctrlPr>
                      </m:fPr>
                      <m:num>
                        <m:r>
                          <a:rPr lang="en-GB" b="0" i="1" smtClean="0">
                            <a:latin typeface="Cambria Math"/>
                          </a:rPr>
                          <m:t>13</m:t>
                        </m:r>
                      </m:num>
                      <m:den>
                        <m:r>
                          <a:rPr lang="en-GB" b="0" i="1" smtClean="0">
                            <a:latin typeface="Cambria Math"/>
                          </a:rPr>
                          <m:t>8</m:t>
                        </m:r>
                      </m:den>
                    </m:f>
                  </m:oMath>
                </a14:m>
                <a:r>
                  <a:rPr lang="en-GB" dirty="0"/>
                  <a:t>  		</a:t>
                </a:r>
                <a14:m>
                  <m:oMath xmlns:m="http://schemas.openxmlformats.org/officeDocument/2006/math">
                    <m:f>
                      <m:fPr>
                        <m:ctrlPr>
                          <a:rPr lang="en-GB" b="0" i="1" smtClean="0">
                            <a:latin typeface="Cambria Math" panose="02040503050406030204" pitchFamily="18" charset="0"/>
                          </a:rPr>
                        </m:ctrlPr>
                      </m:fPr>
                      <m:num>
                        <m:r>
                          <a:rPr lang="en-GB" b="0" i="1" smtClean="0">
                            <a:latin typeface="Cambria Math"/>
                          </a:rPr>
                          <m:t>5</m:t>
                        </m:r>
                      </m:num>
                      <m:den>
                        <m:r>
                          <a:rPr lang="en-GB" b="0" i="1" smtClean="0">
                            <a:latin typeface="Cambria Math"/>
                          </a:rPr>
                          <m:t>6</m:t>
                        </m:r>
                      </m:den>
                    </m:f>
                    <m:r>
                      <a:rPr lang="en-GB" b="0" i="1" smtClean="0">
                        <a:latin typeface="Cambria Math"/>
                      </a:rPr>
                      <m:t>−</m:t>
                    </m:r>
                    <m:f>
                      <m:fPr>
                        <m:ctrlPr>
                          <a:rPr lang="en-GB" b="0" i="1" smtClean="0">
                            <a:latin typeface="Cambria Math" panose="02040503050406030204" pitchFamily="18" charset="0"/>
                          </a:rPr>
                        </m:ctrlPr>
                      </m:fPr>
                      <m:num>
                        <m:r>
                          <a:rPr lang="en-GB" b="0" i="1" smtClean="0">
                            <a:latin typeface="Cambria Math"/>
                          </a:rPr>
                          <m:t>3</m:t>
                        </m:r>
                      </m:num>
                      <m:den>
                        <m:r>
                          <a:rPr lang="en-GB" b="0" i="1" smtClean="0">
                            <a:latin typeface="Cambria Math"/>
                          </a:rPr>
                          <m:t>5</m:t>
                        </m:r>
                      </m:den>
                    </m:f>
                    <m:r>
                      <a:rPr lang="en-GB" b="0" i="1" smtClean="0">
                        <a:latin typeface="Cambria Math"/>
                      </a:rPr>
                      <m:t>=</m:t>
                    </m:r>
                    <m:f>
                      <m:fPr>
                        <m:ctrlPr>
                          <a:rPr lang="en-GB" b="0" i="1" smtClean="0">
                            <a:latin typeface="Cambria Math" panose="02040503050406030204" pitchFamily="18" charset="0"/>
                          </a:rPr>
                        </m:ctrlPr>
                      </m:fPr>
                      <m:num>
                        <m:r>
                          <a:rPr lang="en-GB" b="0" i="1" smtClean="0">
                            <a:latin typeface="Cambria Math"/>
                          </a:rPr>
                          <m:t>7</m:t>
                        </m:r>
                      </m:num>
                      <m:den>
                        <m:r>
                          <a:rPr lang="en-GB" b="0" i="1" smtClean="0">
                            <a:latin typeface="Cambria Math"/>
                          </a:rPr>
                          <m:t>30</m:t>
                        </m:r>
                      </m:den>
                    </m:f>
                  </m:oMath>
                </a14:m>
                <a:endParaRPr lang="en-GB" dirty="0"/>
              </a:p>
              <a:p>
                <a14:m>
                  <m:oMath xmlns:m="http://schemas.openxmlformats.org/officeDocument/2006/math">
                    <m:f>
                      <m:fPr>
                        <m:ctrlPr>
                          <a:rPr lang="en-GB" b="0" i="1" smtClean="0">
                            <a:latin typeface="Cambria Math" panose="02040503050406030204" pitchFamily="18" charset="0"/>
                          </a:rPr>
                        </m:ctrlPr>
                      </m:fPr>
                      <m:num>
                        <m:r>
                          <a:rPr lang="en-GB" b="0" i="1" smtClean="0">
                            <a:latin typeface="Cambria Math"/>
                          </a:rPr>
                          <m:t>6</m:t>
                        </m:r>
                      </m:num>
                      <m:den>
                        <m:r>
                          <a:rPr lang="en-GB" b="0" i="1" smtClean="0">
                            <a:latin typeface="Cambria Math"/>
                          </a:rPr>
                          <m:t>5</m:t>
                        </m:r>
                      </m:den>
                    </m:f>
                    <m:r>
                      <a:rPr lang="en-GB" b="0" i="1" smtClean="0">
                        <a:latin typeface="Cambria Math"/>
                      </a:rPr>
                      <m:t>+</m:t>
                    </m:r>
                    <m:f>
                      <m:fPr>
                        <m:ctrlPr>
                          <a:rPr lang="en-GB" b="0" i="1" smtClean="0">
                            <a:latin typeface="Cambria Math" panose="02040503050406030204" pitchFamily="18" charset="0"/>
                          </a:rPr>
                        </m:ctrlPr>
                      </m:fPr>
                      <m:num>
                        <m:r>
                          <a:rPr lang="en-GB" b="0" i="1" smtClean="0">
                            <a:latin typeface="Cambria Math"/>
                          </a:rPr>
                          <m:t>3</m:t>
                        </m:r>
                      </m:num>
                      <m:den>
                        <m:r>
                          <a:rPr lang="en-GB" b="0" i="1" smtClean="0">
                            <a:latin typeface="Cambria Math"/>
                          </a:rPr>
                          <m:t>2</m:t>
                        </m:r>
                      </m:den>
                    </m:f>
                    <m:r>
                      <a:rPr lang="en-GB" b="0" i="1" smtClean="0">
                        <a:latin typeface="Cambria Math"/>
                      </a:rPr>
                      <m:t>=</m:t>
                    </m:r>
                    <m:f>
                      <m:fPr>
                        <m:ctrlPr>
                          <a:rPr lang="en-GB" b="0" i="1" smtClean="0">
                            <a:latin typeface="Cambria Math" panose="02040503050406030204" pitchFamily="18" charset="0"/>
                          </a:rPr>
                        </m:ctrlPr>
                      </m:fPr>
                      <m:num>
                        <m:r>
                          <a:rPr lang="en-GB" b="0" i="1" smtClean="0">
                            <a:latin typeface="Cambria Math"/>
                          </a:rPr>
                          <m:t>27</m:t>
                        </m:r>
                      </m:num>
                      <m:den>
                        <m:r>
                          <a:rPr lang="en-GB" b="0" i="1" smtClean="0">
                            <a:latin typeface="Cambria Math"/>
                          </a:rPr>
                          <m:t>10</m:t>
                        </m:r>
                      </m:den>
                    </m:f>
                  </m:oMath>
                </a14:m>
                <a:r>
                  <a:rPr lang="en-GB" dirty="0"/>
                  <a:t> 		</a:t>
                </a:r>
                <a14:m>
                  <m:oMath xmlns:m="http://schemas.openxmlformats.org/officeDocument/2006/math">
                    <m:f>
                      <m:fPr>
                        <m:ctrlPr>
                          <a:rPr lang="en-GB" b="0" i="1" smtClean="0">
                            <a:latin typeface="Cambria Math" panose="02040503050406030204" pitchFamily="18" charset="0"/>
                          </a:rPr>
                        </m:ctrlPr>
                      </m:fPr>
                      <m:num>
                        <m:r>
                          <a:rPr lang="en-GB" b="0" i="1" smtClean="0">
                            <a:latin typeface="Cambria Math"/>
                          </a:rPr>
                          <m:t>7</m:t>
                        </m:r>
                      </m:num>
                      <m:den>
                        <m:r>
                          <a:rPr lang="en-GB" b="0" i="1" smtClean="0">
                            <a:latin typeface="Cambria Math"/>
                          </a:rPr>
                          <m:t>6</m:t>
                        </m:r>
                      </m:den>
                    </m:f>
                    <m:r>
                      <a:rPr lang="en-GB" b="0" i="1" smtClean="0">
                        <a:latin typeface="Cambria Math"/>
                      </a:rPr>
                      <m:t>−</m:t>
                    </m:r>
                    <m:f>
                      <m:fPr>
                        <m:ctrlPr>
                          <a:rPr lang="en-GB" b="0" i="1" smtClean="0">
                            <a:latin typeface="Cambria Math" panose="02040503050406030204" pitchFamily="18" charset="0"/>
                          </a:rPr>
                        </m:ctrlPr>
                      </m:fPr>
                      <m:num>
                        <m:r>
                          <a:rPr lang="en-GB" b="0" i="1" smtClean="0">
                            <a:latin typeface="Cambria Math"/>
                          </a:rPr>
                          <m:t>2</m:t>
                        </m:r>
                      </m:num>
                      <m:den>
                        <m:r>
                          <a:rPr lang="en-GB" b="0" i="1" smtClean="0">
                            <a:latin typeface="Cambria Math"/>
                          </a:rPr>
                          <m:t>9</m:t>
                        </m:r>
                      </m:den>
                    </m:f>
                    <m:r>
                      <a:rPr lang="en-GB" b="0" i="1" smtClean="0">
                        <a:latin typeface="Cambria Math"/>
                      </a:rPr>
                      <m:t>=</m:t>
                    </m:r>
                    <m:f>
                      <m:fPr>
                        <m:ctrlPr>
                          <a:rPr lang="en-GB" b="0" i="1" smtClean="0">
                            <a:latin typeface="Cambria Math" panose="02040503050406030204" pitchFamily="18" charset="0"/>
                          </a:rPr>
                        </m:ctrlPr>
                      </m:fPr>
                      <m:num>
                        <m:r>
                          <a:rPr lang="en-GB" b="0" i="1" smtClean="0">
                            <a:latin typeface="Cambria Math"/>
                          </a:rPr>
                          <m:t>17</m:t>
                        </m:r>
                      </m:num>
                      <m:den>
                        <m:r>
                          <a:rPr lang="en-GB" b="0" i="1" smtClean="0">
                            <a:latin typeface="Cambria Math"/>
                          </a:rPr>
                          <m:t>18</m:t>
                        </m:r>
                      </m:den>
                    </m:f>
                  </m:oMath>
                </a14:m>
                <a:endParaRPr lang="en-GB" dirty="0"/>
              </a:p>
              <a:p>
                <a:endParaRPr lang="en-GB" sz="1600" dirty="0"/>
              </a:p>
              <a:p>
                <a14:m>
                  <m:oMath xmlns:m="http://schemas.openxmlformats.org/officeDocument/2006/math">
                    <m:f>
                      <m:fPr>
                        <m:ctrlPr>
                          <a:rPr lang="en-GB" sz="1600" i="1">
                            <a:latin typeface="Cambria Math" panose="02040503050406030204" pitchFamily="18" charset="0"/>
                          </a:rPr>
                        </m:ctrlPr>
                      </m:fPr>
                      <m:num>
                        <m:r>
                          <a:rPr lang="en-GB" sz="1600" i="1">
                            <a:latin typeface="Cambria Math" panose="02040503050406030204" pitchFamily="18" charset="0"/>
                          </a:rPr>
                          <m:t>1</m:t>
                        </m:r>
                      </m:num>
                      <m:den>
                        <m:r>
                          <a:rPr lang="en-GB" sz="1600" i="1">
                            <a:latin typeface="Cambria Math" panose="02040503050406030204" pitchFamily="18" charset="0"/>
                          </a:rPr>
                          <m:t>3</m:t>
                        </m:r>
                      </m:den>
                    </m:f>
                  </m:oMath>
                </a14:m>
                <a:r>
                  <a:rPr lang="en-GB" sz="1600" dirty="0"/>
                  <a:t> of my bananas are yellow and </a:t>
                </a:r>
                <a14:m>
                  <m:oMath xmlns:m="http://schemas.openxmlformats.org/officeDocument/2006/math">
                    <m:f>
                      <m:fPr>
                        <m:ctrlPr>
                          <a:rPr lang="en-GB" sz="1600" i="1">
                            <a:latin typeface="Cambria Math" panose="02040503050406030204" pitchFamily="18" charset="0"/>
                          </a:rPr>
                        </m:ctrlPr>
                      </m:fPr>
                      <m:num>
                        <m:r>
                          <a:rPr lang="en-GB" sz="1600" i="1">
                            <a:latin typeface="Cambria Math" panose="02040503050406030204" pitchFamily="18" charset="0"/>
                          </a:rPr>
                          <m:t>1</m:t>
                        </m:r>
                      </m:num>
                      <m:den>
                        <m:r>
                          <a:rPr lang="en-GB" sz="1600" i="1">
                            <a:latin typeface="Cambria Math" panose="02040503050406030204" pitchFamily="18" charset="0"/>
                          </a:rPr>
                          <m:t>5</m:t>
                        </m:r>
                      </m:den>
                    </m:f>
                  </m:oMath>
                </a14:m>
                <a:r>
                  <a:rPr lang="en-GB" sz="1600" dirty="0"/>
                  <a:t> green. The rest are pink. What fraction are pink?  </a:t>
                </a:r>
                <a:r>
                  <a:rPr lang="en-GB" sz="1600" b="1" dirty="0"/>
                  <a:t> </a:t>
                </a:r>
                <a14:m>
                  <m:oMath xmlns:m="http://schemas.openxmlformats.org/officeDocument/2006/math">
                    <m:f>
                      <m:fPr>
                        <m:ctrlPr>
                          <a:rPr lang="en-GB" sz="1600" b="1" i="1">
                            <a:latin typeface="Cambria Math" panose="02040503050406030204" pitchFamily="18" charset="0"/>
                          </a:rPr>
                        </m:ctrlPr>
                      </m:fPr>
                      <m:num>
                        <m:r>
                          <a:rPr lang="en-GB" sz="1600" b="1" i="1">
                            <a:latin typeface="Cambria Math" panose="02040503050406030204" pitchFamily="18" charset="0"/>
                          </a:rPr>
                          <m:t>𝟕</m:t>
                        </m:r>
                      </m:num>
                      <m:den>
                        <m:r>
                          <a:rPr lang="en-GB" sz="1600" b="1" i="1">
                            <a:latin typeface="Cambria Math" panose="02040503050406030204" pitchFamily="18" charset="0"/>
                          </a:rPr>
                          <m:t>𝟏𝟓</m:t>
                        </m:r>
                      </m:den>
                    </m:f>
                  </m:oMath>
                </a14:m>
                <a:endParaRPr lang="en-GB" sz="1600" dirty="0"/>
              </a:p>
              <a:p>
                <a:endParaRPr lang="en-GB" sz="1600" dirty="0"/>
              </a:p>
              <a:p>
                <a:r>
                  <a:rPr lang="en-GB" sz="1600" dirty="0"/>
                  <a:t>Identify the missing fraction.</a:t>
                </a:r>
              </a:p>
              <a:p>
                <a14:m>
                  <m:oMath xmlns:m="http://schemas.openxmlformats.org/officeDocument/2006/math">
                    <m:f>
                      <m:fPr>
                        <m:ctrlPr>
                          <a:rPr lang="en-GB" sz="1600" b="0" i="1" smtClean="0">
                            <a:latin typeface="Cambria Math" panose="02040503050406030204" pitchFamily="18" charset="0"/>
                          </a:rPr>
                        </m:ctrlPr>
                      </m:fPr>
                      <m:num>
                        <m:r>
                          <a:rPr lang="en-GB" sz="1600" b="0" i="1" smtClean="0">
                            <a:latin typeface="Cambria Math"/>
                          </a:rPr>
                          <m:t>1</m:t>
                        </m:r>
                      </m:num>
                      <m:den>
                        <m:r>
                          <a:rPr lang="en-GB" sz="1600" b="0" i="1" smtClean="0">
                            <a:latin typeface="Cambria Math"/>
                          </a:rPr>
                          <m:t>4</m:t>
                        </m:r>
                      </m:den>
                    </m:f>
                    <m:r>
                      <a:rPr lang="en-GB" sz="1600" b="0" i="1" smtClean="0">
                        <a:latin typeface="Cambria Math"/>
                      </a:rPr>
                      <m:t>+□=</m:t>
                    </m:r>
                    <m:f>
                      <m:fPr>
                        <m:ctrlPr>
                          <a:rPr lang="en-GB" sz="1600" b="0" i="1" smtClean="0">
                            <a:latin typeface="Cambria Math" panose="02040503050406030204" pitchFamily="18" charset="0"/>
                          </a:rPr>
                        </m:ctrlPr>
                      </m:fPr>
                      <m:num>
                        <m:r>
                          <a:rPr lang="en-GB" sz="1600" b="0" i="1" smtClean="0">
                            <a:latin typeface="Cambria Math"/>
                          </a:rPr>
                          <m:t>1</m:t>
                        </m:r>
                      </m:num>
                      <m:den>
                        <m:r>
                          <a:rPr lang="en-GB" sz="1600" b="0" i="1" smtClean="0">
                            <a:latin typeface="Cambria Math"/>
                          </a:rPr>
                          <m:t>3</m:t>
                        </m:r>
                      </m:den>
                    </m:f>
                  </m:oMath>
                </a14:m>
                <a:r>
                  <a:rPr lang="en-GB" sz="1600" dirty="0"/>
                  <a:t>	       </a:t>
                </a:r>
                <a14:m>
                  <m:oMath xmlns:m="http://schemas.openxmlformats.org/officeDocument/2006/math">
                    <m:f>
                      <m:fPr>
                        <m:ctrlPr>
                          <a:rPr lang="en-GB" sz="1600" b="1" i="1" smtClean="0">
                            <a:latin typeface="Cambria Math" panose="02040503050406030204" pitchFamily="18" charset="0"/>
                          </a:rPr>
                        </m:ctrlPr>
                      </m:fPr>
                      <m:num>
                        <m:r>
                          <a:rPr lang="en-GB" sz="1600" b="1" i="1" smtClean="0">
                            <a:latin typeface="Cambria Math"/>
                          </a:rPr>
                          <m:t>𝟏</m:t>
                        </m:r>
                      </m:num>
                      <m:den>
                        <m:r>
                          <a:rPr lang="en-GB" sz="1600" b="1" i="1" smtClean="0">
                            <a:latin typeface="Cambria Math"/>
                          </a:rPr>
                          <m:t>𝟏𝟐</m:t>
                        </m:r>
                      </m:den>
                    </m:f>
                  </m:oMath>
                </a14:m>
                <a:r>
                  <a:rPr lang="en-GB" sz="1600" dirty="0"/>
                  <a:t>		</a:t>
                </a:r>
                <a14:m>
                  <m:oMath xmlns:m="http://schemas.openxmlformats.org/officeDocument/2006/math">
                    <m:f>
                      <m:fPr>
                        <m:ctrlPr>
                          <a:rPr lang="en-GB" sz="1600" b="0" i="1" smtClean="0">
                            <a:latin typeface="Cambria Math" panose="02040503050406030204" pitchFamily="18" charset="0"/>
                          </a:rPr>
                        </m:ctrlPr>
                      </m:fPr>
                      <m:num>
                        <m:r>
                          <a:rPr lang="en-GB" sz="1600" b="0" i="1" smtClean="0">
                            <a:latin typeface="Cambria Math"/>
                          </a:rPr>
                          <m:t>7</m:t>
                        </m:r>
                      </m:num>
                      <m:den>
                        <m:r>
                          <a:rPr lang="en-GB" sz="1600" b="0" i="1" smtClean="0">
                            <a:latin typeface="Cambria Math"/>
                          </a:rPr>
                          <m:t>11</m:t>
                        </m:r>
                      </m:den>
                    </m:f>
                    <m:r>
                      <a:rPr lang="en-GB" sz="1600" b="0" i="1" smtClean="0">
                        <a:latin typeface="Cambria Math"/>
                      </a:rPr>
                      <m:t>+□=</m:t>
                    </m:r>
                    <m:f>
                      <m:fPr>
                        <m:ctrlPr>
                          <a:rPr lang="en-GB" sz="1600" b="0" i="1" smtClean="0">
                            <a:latin typeface="Cambria Math" panose="02040503050406030204" pitchFamily="18" charset="0"/>
                          </a:rPr>
                        </m:ctrlPr>
                      </m:fPr>
                      <m:num>
                        <m:r>
                          <a:rPr lang="en-GB" sz="1600" b="0" i="1" smtClean="0">
                            <a:latin typeface="Cambria Math"/>
                          </a:rPr>
                          <m:t>11</m:t>
                        </m:r>
                      </m:num>
                      <m:den>
                        <m:r>
                          <a:rPr lang="en-GB" sz="1600" b="0" i="1" smtClean="0">
                            <a:latin typeface="Cambria Math"/>
                          </a:rPr>
                          <m:t>15</m:t>
                        </m:r>
                      </m:den>
                    </m:f>
                  </m:oMath>
                </a14:m>
                <a:r>
                  <a:rPr lang="en-GB" sz="1600" dirty="0"/>
                  <a:t>       </a:t>
                </a:r>
                <a14:m>
                  <m:oMath xmlns:m="http://schemas.openxmlformats.org/officeDocument/2006/math">
                    <m:f>
                      <m:fPr>
                        <m:ctrlPr>
                          <a:rPr lang="en-GB" sz="1600" b="1" i="1" dirty="0" smtClean="0">
                            <a:latin typeface="Cambria Math" panose="02040503050406030204" pitchFamily="18" charset="0"/>
                          </a:rPr>
                        </m:ctrlPr>
                      </m:fPr>
                      <m:num>
                        <m:r>
                          <a:rPr lang="en-GB" sz="1600" b="1" i="1" dirty="0" smtClean="0">
                            <a:latin typeface="Cambria Math"/>
                          </a:rPr>
                          <m:t>𝟏𝟔</m:t>
                        </m:r>
                      </m:num>
                      <m:den>
                        <m:r>
                          <a:rPr lang="en-GB" sz="1600" b="1" i="1" dirty="0" smtClean="0">
                            <a:latin typeface="Cambria Math"/>
                          </a:rPr>
                          <m:t>𝟏𝟔𝟓</m:t>
                        </m:r>
                      </m:den>
                    </m:f>
                  </m:oMath>
                </a14:m>
                <a:endParaRPr lang="en-GB" sz="1600" b="1" dirty="0"/>
              </a:p>
              <a:p>
                <a14:m>
                  <m:oMath xmlns:m="http://schemas.openxmlformats.org/officeDocument/2006/math">
                    <m:f>
                      <m:fPr>
                        <m:ctrlPr>
                          <a:rPr lang="en-GB" sz="1600" b="0" i="1" smtClean="0">
                            <a:latin typeface="Cambria Math" panose="02040503050406030204" pitchFamily="18" charset="0"/>
                          </a:rPr>
                        </m:ctrlPr>
                      </m:fPr>
                      <m:num>
                        <m:r>
                          <a:rPr lang="en-GB" sz="1600" b="0" i="1" smtClean="0">
                            <a:latin typeface="Cambria Math"/>
                          </a:rPr>
                          <m:t>1</m:t>
                        </m:r>
                      </m:num>
                      <m:den>
                        <m:r>
                          <a:rPr lang="en-GB" sz="1600" b="0" i="1" smtClean="0">
                            <a:latin typeface="Cambria Math"/>
                          </a:rPr>
                          <m:t>12</m:t>
                        </m:r>
                      </m:den>
                    </m:f>
                    <m:r>
                      <a:rPr lang="en-GB" sz="1600" b="0" i="1" smtClean="0">
                        <a:latin typeface="Cambria Math"/>
                      </a:rPr>
                      <m:t>+□=</m:t>
                    </m:r>
                    <m:f>
                      <m:fPr>
                        <m:ctrlPr>
                          <a:rPr lang="en-GB" sz="1600" b="0" i="1" smtClean="0">
                            <a:latin typeface="Cambria Math" panose="02040503050406030204" pitchFamily="18" charset="0"/>
                          </a:rPr>
                        </m:ctrlPr>
                      </m:fPr>
                      <m:num>
                        <m:r>
                          <a:rPr lang="en-GB" sz="1600" b="0" i="1" smtClean="0">
                            <a:latin typeface="Cambria Math"/>
                          </a:rPr>
                          <m:t>5</m:t>
                        </m:r>
                      </m:num>
                      <m:den>
                        <m:r>
                          <a:rPr lang="en-GB" sz="1600" b="0" i="1" smtClean="0">
                            <a:latin typeface="Cambria Math"/>
                          </a:rPr>
                          <m:t>36</m:t>
                        </m:r>
                      </m:den>
                    </m:f>
                  </m:oMath>
                </a14:m>
                <a:r>
                  <a:rPr lang="en-GB" sz="1600" dirty="0"/>
                  <a:t>      </a:t>
                </a:r>
                <a14:m>
                  <m:oMath xmlns:m="http://schemas.openxmlformats.org/officeDocument/2006/math">
                    <m:f>
                      <m:fPr>
                        <m:ctrlPr>
                          <a:rPr lang="en-GB" sz="1600" b="1" i="1" dirty="0" smtClean="0">
                            <a:latin typeface="Cambria Math" panose="02040503050406030204" pitchFamily="18" charset="0"/>
                          </a:rPr>
                        </m:ctrlPr>
                      </m:fPr>
                      <m:num>
                        <m:r>
                          <a:rPr lang="en-GB" sz="1600" b="1" i="1" dirty="0" smtClean="0">
                            <a:latin typeface="Cambria Math"/>
                          </a:rPr>
                          <m:t>𝟏</m:t>
                        </m:r>
                      </m:num>
                      <m:den>
                        <m:r>
                          <a:rPr lang="en-GB" sz="1600" b="1" i="1" dirty="0" smtClean="0">
                            <a:latin typeface="Cambria Math"/>
                          </a:rPr>
                          <m:t>𝟏𝟖</m:t>
                        </m:r>
                      </m:den>
                    </m:f>
                  </m:oMath>
                </a14:m>
                <a:r>
                  <a:rPr lang="en-GB" sz="1600" b="1" dirty="0"/>
                  <a:t>	</a:t>
                </a:r>
                <a:r>
                  <a:rPr lang="en-GB" sz="1600" dirty="0"/>
                  <a:t>	</a:t>
                </a:r>
                <a14:m>
                  <m:oMath xmlns:m="http://schemas.openxmlformats.org/officeDocument/2006/math">
                    <m:f>
                      <m:fPr>
                        <m:ctrlPr>
                          <a:rPr lang="en-GB" sz="1600" b="0" i="1" smtClean="0">
                            <a:latin typeface="Cambria Math" panose="02040503050406030204" pitchFamily="18" charset="0"/>
                          </a:rPr>
                        </m:ctrlPr>
                      </m:fPr>
                      <m:num>
                        <m:r>
                          <a:rPr lang="en-GB" sz="1600" b="0" i="1" smtClean="0">
                            <a:latin typeface="Cambria Math"/>
                          </a:rPr>
                          <m:t>3</m:t>
                        </m:r>
                      </m:num>
                      <m:den>
                        <m:r>
                          <a:rPr lang="en-GB" sz="1600" b="0" i="1" smtClean="0">
                            <a:latin typeface="Cambria Math"/>
                          </a:rPr>
                          <m:t>5</m:t>
                        </m:r>
                      </m:den>
                    </m:f>
                    <m:r>
                      <a:rPr lang="en-GB" sz="1600" b="0" i="1" smtClean="0">
                        <a:latin typeface="Cambria Math"/>
                      </a:rPr>
                      <m:t>+</m:t>
                    </m:r>
                    <m:f>
                      <m:fPr>
                        <m:ctrlPr>
                          <a:rPr lang="en-GB" sz="1600" b="0" i="1" smtClean="0">
                            <a:latin typeface="Cambria Math" panose="02040503050406030204" pitchFamily="18" charset="0"/>
                          </a:rPr>
                        </m:ctrlPr>
                      </m:fPr>
                      <m:num>
                        <m:r>
                          <a:rPr lang="en-GB" sz="1600" b="0" i="1" smtClean="0">
                            <a:latin typeface="Cambria Math"/>
                          </a:rPr>
                          <m:t>7</m:t>
                        </m:r>
                      </m:num>
                      <m:den>
                        <m:r>
                          <a:rPr lang="en-GB" sz="1600" b="0" i="1" smtClean="0">
                            <a:latin typeface="Cambria Math"/>
                          </a:rPr>
                          <m:t>6</m:t>
                        </m:r>
                      </m:den>
                    </m:f>
                    <m:r>
                      <a:rPr lang="en-GB" sz="1600" b="0" i="1" smtClean="0">
                        <a:latin typeface="Cambria Math"/>
                      </a:rPr>
                      <m:t>−</m:t>
                    </m:r>
                    <m:box>
                      <m:boxPr>
                        <m:ctrlPr>
                          <a:rPr lang="en-GB" sz="1600" b="0" i="1" smtClean="0">
                            <a:latin typeface="Cambria Math" panose="02040503050406030204" pitchFamily="18" charset="0"/>
                          </a:rPr>
                        </m:ctrlPr>
                      </m:boxPr>
                      <m:e>
                        <m:r>
                          <a:rPr lang="en-GB" sz="1600" b="0" i="1" smtClean="0">
                            <a:latin typeface="Cambria Math"/>
                          </a:rPr>
                          <m:t>□</m:t>
                        </m:r>
                      </m:e>
                    </m:box>
                    <m:r>
                      <a:rPr lang="en-GB" sz="1600" b="0" i="1" smtClean="0">
                        <a:latin typeface="Cambria Math"/>
                      </a:rPr>
                      <m:t>=</m:t>
                    </m:r>
                    <m:f>
                      <m:fPr>
                        <m:ctrlPr>
                          <a:rPr lang="en-GB" sz="1600" b="0" i="1" smtClean="0">
                            <a:latin typeface="Cambria Math" panose="02040503050406030204" pitchFamily="18" charset="0"/>
                          </a:rPr>
                        </m:ctrlPr>
                      </m:fPr>
                      <m:num>
                        <m:r>
                          <a:rPr lang="en-GB" sz="1600" b="0" i="1" smtClean="0">
                            <a:latin typeface="Cambria Math"/>
                          </a:rPr>
                          <m:t>1</m:t>
                        </m:r>
                      </m:num>
                      <m:den>
                        <m:r>
                          <a:rPr lang="en-GB" sz="1600" b="0" i="1" smtClean="0">
                            <a:latin typeface="Cambria Math"/>
                          </a:rPr>
                          <m:t>2</m:t>
                        </m:r>
                      </m:den>
                    </m:f>
                    <m:r>
                      <a:rPr lang="en-GB" sz="1600" b="0" i="1" smtClean="0">
                        <a:latin typeface="Cambria Math"/>
                      </a:rPr>
                      <m:t>    </m:t>
                    </m:r>
                    <m:f>
                      <m:fPr>
                        <m:ctrlPr>
                          <a:rPr lang="en-GB" sz="1600" b="1" i="1" smtClean="0">
                            <a:latin typeface="Cambria Math" panose="02040503050406030204" pitchFamily="18" charset="0"/>
                          </a:rPr>
                        </m:ctrlPr>
                      </m:fPr>
                      <m:num>
                        <m:r>
                          <a:rPr lang="en-GB" sz="1600" b="1" i="1" smtClean="0">
                            <a:latin typeface="Cambria Math"/>
                          </a:rPr>
                          <m:t>𝟏𝟗</m:t>
                        </m:r>
                      </m:num>
                      <m:den>
                        <m:r>
                          <a:rPr lang="en-GB" sz="1600" b="1" i="1" smtClean="0">
                            <a:latin typeface="Cambria Math"/>
                          </a:rPr>
                          <m:t>𝟏𝟓</m:t>
                        </m:r>
                      </m:den>
                    </m:f>
                  </m:oMath>
                </a14:m>
                <a:endParaRPr lang="en-GB" sz="1600" b="1" dirty="0"/>
              </a:p>
              <a:p>
                <a:endParaRPr lang="en-GB" sz="1600" dirty="0"/>
              </a:p>
              <a:p>
                <a:endParaRPr lang="en-GB" sz="1600" dirty="0"/>
              </a:p>
            </p:txBody>
          </p:sp>
        </mc:Choice>
        <mc:Fallback xmlns="">
          <p:sp>
            <p:nvSpPr>
              <p:cNvPr id="12" name="TextBox 11"/>
              <p:cNvSpPr txBox="1">
                <a:spLocks noRot="1" noChangeAspect="1" noMove="1" noResize="1" noEditPoints="1" noAdjustHandles="1" noChangeArrowheads="1" noChangeShapeType="1" noTextEdit="1"/>
              </p:cNvSpPr>
              <p:nvPr/>
            </p:nvSpPr>
            <p:spPr>
              <a:xfrm>
                <a:off x="343624" y="677608"/>
                <a:ext cx="4752528" cy="4406976"/>
              </a:xfrm>
              <a:prstGeom prst="rect">
                <a:avLst/>
              </a:prstGeom>
              <a:blipFill rotWithShape="1">
                <a:blip r:embed="rId4"/>
                <a:stretch>
                  <a:fillRect l="-641" t="-415"/>
                </a:stretch>
              </a:blipFill>
            </p:spPr>
            <p:txBody>
              <a:bodyPr/>
              <a:lstStyle/>
              <a:p>
                <a:r>
                  <a:rPr lang="en-GB">
                    <a:noFill/>
                  </a:rPr>
                  <a:t> </a:t>
                </a:r>
              </a:p>
            </p:txBody>
          </p:sp>
        </mc:Fallback>
      </mc:AlternateContent>
      <p:sp>
        <p:nvSpPr>
          <p:cNvPr id="6" name="Rectangle 5"/>
          <p:cNvSpPr/>
          <p:nvPr/>
        </p:nvSpPr>
        <p:spPr>
          <a:xfrm>
            <a:off x="92431" y="712777"/>
            <a:ext cx="267634" cy="287034"/>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GB" dirty="0"/>
              <a:t>1</a:t>
            </a:r>
          </a:p>
        </p:txBody>
      </p:sp>
      <p:sp>
        <p:nvSpPr>
          <p:cNvPr id="13" name="Rectangle 12"/>
          <p:cNvSpPr/>
          <p:nvPr/>
        </p:nvSpPr>
        <p:spPr>
          <a:xfrm>
            <a:off x="64121" y="2617953"/>
            <a:ext cx="267634" cy="287034"/>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GB" dirty="0"/>
              <a:t>2</a:t>
            </a:r>
          </a:p>
        </p:txBody>
      </p:sp>
      <p:sp>
        <p:nvSpPr>
          <p:cNvPr id="16" name="Rectangle 15"/>
          <p:cNvSpPr/>
          <p:nvPr/>
        </p:nvSpPr>
        <p:spPr>
          <a:xfrm>
            <a:off x="92431" y="1253672"/>
            <a:ext cx="267634" cy="287034"/>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GB" dirty="0"/>
              <a:t>a</a:t>
            </a:r>
          </a:p>
        </p:txBody>
      </p:sp>
      <p:sp>
        <p:nvSpPr>
          <p:cNvPr id="17" name="Rectangle 16"/>
          <p:cNvSpPr/>
          <p:nvPr/>
        </p:nvSpPr>
        <p:spPr>
          <a:xfrm>
            <a:off x="2719888" y="1278752"/>
            <a:ext cx="267634" cy="287034"/>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GB" dirty="0"/>
              <a:t>b</a:t>
            </a:r>
          </a:p>
        </p:txBody>
      </p:sp>
      <p:sp>
        <p:nvSpPr>
          <p:cNvPr id="18" name="Rectangle 17"/>
          <p:cNvSpPr/>
          <p:nvPr/>
        </p:nvSpPr>
        <p:spPr>
          <a:xfrm>
            <a:off x="92431" y="1685720"/>
            <a:ext cx="267634" cy="287034"/>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GB" dirty="0"/>
              <a:t>c</a:t>
            </a:r>
          </a:p>
        </p:txBody>
      </p:sp>
      <p:sp>
        <p:nvSpPr>
          <p:cNvPr id="19" name="Rectangle 18"/>
          <p:cNvSpPr/>
          <p:nvPr/>
        </p:nvSpPr>
        <p:spPr>
          <a:xfrm>
            <a:off x="92431" y="2117768"/>
            <a:ext cx="267634" cy="287034"/>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GB" dirty="0"/>
              <a:t>e</a:t>
            </a:r>
          </a:p>
        </p:txBody>
      </p:sp>
      <p:sp>
        <p:nvSpPr>
          <p:cNvPr id="20" name="Rectangle 19"/>
          <p:cNvSpPr/>
          <p:nvPr/>
        </p:nvSpPr>
        <p:spPr>
          <a:xfrm>
            <a:off x="2729413" y="1650238"/>
            <a:ext cx="267634" cy="287034"/>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GB" dirty="0"/>
              <a:t>d</a:t>
            </a:r>
          </a:p>
        </p:txBody>
      </p:sp>
      <p:sp>
        <p:nvSpPr>
          <p:cNvPr id="21" name="Rectangle 20"/>
          <p:cNvSpPr/>
          <p:nvPr/>
        </p:nvSpPr>
        <p:spPr>
          <a:xfrm>
            <a:off x="2729413" y="2042047"/>
            <a:ext cx="267634" cy="287034"/>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GB" dirty="0"/>
              <a:t>f</a:t>
            </a:r>
          </a:p>
        </p:txBody>
      </p:sp>
      <p:sp>
        <p:nvSpPr>
          <p:cNvPr id="38" name="Rectangle 37"/>
          <p:cNvSpPr/>
          <p:nvPr/>
        </p:nvSpPr>
        <p:spPr>
          <a:xfrm>
            <a:off x="5036872" y="2094065"/>
            <a:ext cx="267634" cy="287034"/>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GB" dirty="0">
                <a:latin typeface="Wingdings" panose="05000000000000000000" pitchFamily="2" charset="2"/>
              </a:rPr>
              <a:t>N</a:t>
            </a:r>
          </a:p>
        </p:txBody>
      </p:sp>
      <p:sp>
        <p:nvSpPr>
          <p:cNvPr id="40" name="Rectangle 39"/>
          <p:cNvSpPr/>
          <p:nvPr/>
        </p:nvSpPr>
        <p:spPr>
          <a:xfrm>
            <a:off x="5032826" y="731005"/>
            <a:ext cx="267634" cy="287034"/>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GB" dirty="0"/>
              <a:t>6</a:t>
            </a:r>
          </a:p>
        </p:txBody>
      </p:sp>
      <p:sp>
        <p:nvSpPr>
          <p:cNvPr id="41" name="Rectangle 40"/>
          <p:cNvSpPr/>
          <p:nvPr/>
        </p:nvSpPr>
        <p:spPr>
          <a:xfrm>
            <a:off x="1181831" y="1208664"/>
            <a:ext cx="655190" cy="389024"/>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sp>
        <p:nvSpPr>
          <p:cNvPr id="42" name="Rectangle 41"/>
          <p:cNvSpPr/>
          <p:nvPr/>
        </p:nvSpPr>
        <p:spPr>
          <a:xfrm>
            <a:off x="1181831" y="1600334"/>
            <a:ext cx="655190" cy="389024"/>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sp>
        <p:nvSpPr>
          <p:cNvPr id="43" name="Rectangle 42"/>
          <p:cNvSpPr/>
          <p:nvPr/>
        </p:nvSpPr>
        <p:spPr>
          <a:xfrm>
            <a:off x="1181831" y="1991638"/>
            <a:ext cx="655190" cy="389024"/>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sp>
        <p:nvSpPr>
          <p:cNvPr id="44" name="Rectangle 43"/>
          <p:cNvSpPr/>
          <p:nvPr/>
        </p:nvSpPr>
        <p:spPr>
          <a:xfrm>
            <a:off x="3920011" y="1216402"/>
            <a:ext cx="655190" cy="389024"/>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sp>
        <p:nvSpPr>
          <p:cNvPr id="45" name="Rectangle 44"/>
          <p:cNvSpPr/>
          <p:nvPr/>
        </p:nvSpPr>
        <p:spPr>
          <a:xfrm>
            <a:off x="3920011" y="1600334"/>
            <a:ext cx="655190" cy="389024"/>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sp>
        <p:nvSpPr>
          <p:cNvPr id="46" name="Rectangle 45"/>
          <p:cNvSpPr/>
          <p:nvPr/>
        </p:nvSpPr>
        <p:spPr>
          <a:xfrm>
            <a:off x="3920011" y="1991638"/>
            <a:ext cx="655190" cy="389024"/>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mc:AlternateContent xmlns:mc="http://schemas.openxmlformats.org/markup-compatibility/2006" xmlns:a14="http://schemas.microsoft.com/office/drawing/2010/main">
        <mc:Choice Requires="a14">
          <p:graphicFrame>
            <p:nvGraphicFramePr>
              <p:cNvPr id="64" name="Table 63"/>
              <p:cNvGraphicFramePr>
                <a:graphicFrameLocks noGrp="1"/>
              </p:cNvGraphicFramePr>
              <p:nvPr>
                <p:extLst>
                  <p:ext uri="{D42A27DB-BD31-4B8C-83A1-F6EECF244321}">
                    <p14:modId xmlns:p14="http://schemas.microsoft.com/office/powerpoint/2010/main" val="102465941"/>
                  </p:ext>
                </p:extLst>
              </p:nvPr>
            </p:nvGraphicFramePr>
            <p:xfrm>
              <a:off x="440786" y="4570950"/>
              <a:ext cx="1482090" cy="1479677"/>
            </p:xfrm>
            <a:graphic>
              <a:graphicData uri="http://schemas.openxmlformats.org/drawingml/2006/table">
                <a:tbl>
                  <a:tblPr firstRow="1" bandRow="1">
                    <a:tableStyleId>{5940675A-B579-460E-94D1-54222C63F5DA}</a:tableStyleId>
                  </a:tblPr>
                  <a:tblGrid>
                    <a:gridCol w="494030">
                      <a:extLst>
                        <a:ext uri="{9D8B030D-6E8A-4147-A177-3AD203B41FA5}">
                          <a16:colId xmlns:a16="http://schemas.microsoft.com/office/drawing/2014/main" val="20000"/>
                        </a:ext>
                      </a:extLst>
                    </a:gridCol>
                    <a:gridCol w="494030">
                      <a:extLst>
                        <a:ext uri="{9D8B030D-6E8A-4147-A177-3AD203B41FA5}">
                          <a16:colId xmlns:a16="http://schemas.microsoft.com/office/drawing/2014/main" val="20001"/>
                        </a:ext>
                      </a:extLst>
                    </a:gridCol>
                    <a:gridCol w="494030">
                      <a:extLst>
                        <a:ext uri="{9D8B030D-6E8A-4147-A177-3AD203B41FA5}">
                          <a16:colId xmlns:a16="http://schemas.microsoft.com/office/drawing/2014/main" val="20002"/>
                        </a:ext>
                      </a:extLst>
                    </a:gridCol>
                  </a:tblGrid>
                  <a:tr h="288032">
                    <a:tc>
                      <a:txBody>
                        <a:bodyPr/>
                        <a:lstStyle/>
                        <a:p>
                          <a:pPr/>
                          <a14:m>
                            <m:oMathPara xmlns:m="http://schemas.openxmlformats.org/officeDocument/2006/math">
                              <m:oMathParaPr>
                                <m:jc m:val="centerGroup"/>
                              </m:oMathParaPr>
                              <m:oMath xmlns:m="http://schemas.openxmlformats.org/officeDocument/2006/math">
                                <m:f>
                                  <m:fPr>
                                    <m:ctrlPr>
                                      <a:rPr lang="en-GB" sz="1400" b="0" i="1" smtClean="0">
                                        <a:latin typeface="Cambria Math" panose="02040503050406030204" pitchFamily="18" charset="0"/>
                                      </a:rPr>
                                    </m:ctrlPr>
                                  </m:fPr>
                                  <m:num>
                                    <m:r>
                                      <a:rPr lang="en-GB" sz="1400" b="0" i="1" smtClean="0">
                                        <a:latin typeface="Cambria Math"/>
                                      </a:rPr>
                                      <m:t>1</m:t>
                                    </m:r>
                                  </m:num>
                                  <m:den>
                                    <m:r>
                                      <a:rPr lang="en-GB" sz="1400" b="0" i="1" smtClean="0">
                                        <a:latin typeface="Cambria Math"/>
                                      </a:rPr>
                                      <m:t>16</m:t>
                                    </m:r>
                                  </m:den>
                                </m:f>
                              </m:oMath>
                            </m:oMathPara>
                          </a14:m>
                          <a:endParaRPr lang="en-GB" sz="1400" dirty="0"/>
                        </a:p>
                      </a:txBody>
                      <a:tcPr/>
                    </a:tc>
                    <a:tc>
                      <a:txBody>
                        <a:bodyPr/>
                        <a:lstStyle/>
                        <a:p>
                          <a:pPr/>
                          <a14:m>
                            <m:oMathPara xmlns:m="http://schemas.openxmlformats.org/officeDocument/2006/math">
                              <m:oMathParaPr>
                                <m:jc m:val="centerGroup"/>
                              </m:oMathParaPr>
                              <m:oMath xmlns:m="http://schemas.openxmlformats.org/officeDocument/2006/math">
                                <m:f>
                                  <m:fPr>
                                    <m:ctrlPr>
                                      <a:rPr lang="en-GB" sz="1400" b="0" i="1" smtClean="0">
                                        <a:latin typeface="Cambria Math" panose="02040503050406030204" pitchFamily="18" charset="0"/>
                                      </a:rPr>
                                    </m:ctrlPr>
                                  </m:fPr>
                                  <m:num>
                                    <m:r>
                                      <a:rPr lang="en-GB" sz="1400" b="0" i="1" smtClean="0">
                                        <a:latin typeface="Cambria Math"/>
                                      </a:rPr>
                                      <m:t>3</m:t>
                                    </m:r>
                                  </m:num>
                                  <m:den>
                                    <m:r>
                                      <a:rPr lang="en-GB" sz="1400" b="0" i="1" smtClean="0">
                                        <a:latin typeface="Cambria Math"/>
                                      </a:rPr>
                                      <m:t>8</m:t>
                                    </m:r>
                                  </m:den>
                                </m:f>
                              </m:oMath>
                            </m:oMathPara>
                          </a14:m>
                          <a:endParaRPr lang="en-GB" sz="1400" dirty="0"/>
                        </a:p>
                      </a:txBody>
                      <a:tcPr/>
                    </a:tc>
                    <a:tc>
                      <a:txBody>
                        <a:bodyPr/>
                        <a:lstStyle/>
                        <a:p>
                          <a:pPr/>
                          <a14:m>
                            <m:oMathPara xmlns:m="http://schemas.openxmlformats.org/officeDocument/2006/math">
                              <m:oMathParaPr>
                                <m:jc m:val="centerGroup"/>
                              </m:oMathParaPr>
                              <m:oMath xmlns:m="http://schemas.openxmlformats.org/officeDocument/2006/math">
                                <m:f>
                                  <m:fPr>
                                    <m:ctrlPr>
                                      <a:rPr lang="en-GB" sz="1400" b="0" i="1" smtClean="0">
                                        <a:latin typeface="Cambria Math" panose="02040503050406030204" pitchFamily="18" charset="0"/>
                                      </a:rPr>
                                    </m:ctrlPr>
                                  </m:fPr>
                                  <m:num>
                                    <m:r>
                                      <a:rPr lang="en-GB" sz="1400" b="0" i="1" smtClean="0">
                                        <a:latin typeface="Cambria Math"/>
                                      </a:rPr>
                                      <m:t>5</m:t>
                                    </m:r>
                                  </m:num>
                                  <m:den>
                                    <m:r>
                                      <a:rPr lang="en-GB" sz="1400" b="0" i="1" smtClean="0">
                                        <a:latin typeface="Cambria Math"/>
                                      </a:rPr>
                                      <m:t>16</m:t>
                                    </m:r>
                                  </m:den>
                                </m:f>
                              </m:oMath>
                            </m:oMathPara>
                          </a14:m>
                          <a:endParaRPr lang="en-GB" sz="1400" dirty="0"/>
                        </a:p>
                      </a:txBody>
                      <a:tcPr/>
                    </a:tc>
                    <a:extLst>
                      <a:ext uri="{0D108BD9-81ED-4DB2-BD59-A6C34878D82A}">
                        <a16:rowId xmlns:a16="http://schemas.microsoft.com/office/drawing/2014/main" val="10000"/>
                      </a:ext>
                    </a:extLst>
                  </a:tr>
                  <a:tr h="311160">
                    <a:tc>
                      <a:txBody>
                        <a:bodyPr/>
                        <a:lstStyle/>
                        <a:p>
                          <a:pPr/>
                          <a14:m>
                            <m:oMathPara xmlns:m="http://schemas.openxmlformats.org/officeDocument/2006/math">
                              <m:oMathParaPr>
                                <m:jc m:val="centerGroup"/>
                              </m:oMathParaPr>
                              <m:oMath xmlns:m="http://schemas.openxmlformats.org/officeDocument/2006/math">
                                <m:f>
                                  <m:fPr>
                                    <m:ctrlPr>
                                      <a:rPr lang="en-GB" sz="1400" b="0" i="1" smtClean="0">
                                        <a:latin typeface="Cambria Math" panose="02040503050406030204" pitchFamily="18" charset="0"/>
                                      </a:rPr>
                                    </m:ctrlPr>
                                  </m:fPr>
                                  <m:num>
                                    <m:r>
                                      <a:rPr lang="en-GB" sz="1400" b="0" i="1" smtClean="0">
                                        <a:latin typeface="Cambria Math"/>
                                      </a:rPr>
                                      <m:t>1</m:t>
                                    </m:r>
                                  </m:num>
                                  <m:den>
                                    <m:r>
                                      <a:rPr lang="en-GB" sz="1400" b="0" i="1" smtClean="0">
                                        <a:latin typeface="Cambria Math"/>
                                      </a:rPr>
                                      <m:t>2</m:t>
                                    </m:r>
                                  </m:den>
                                </m:f>
                              </m:oMath>
                            </m:oMathPara>
                          </a14:m>
                          <a:endParaRPr lang="en-GB" sz="1400" dirty="0"/>
                        </a:p>
                      </a:txBody>
                      <a:tcPr/>
                    </a:tc>
                    <a:tc>
                      <a:txBody>
                        <a:bodyPr/>
                        <a:lstStyle/>
                        <a:p>
                          <a:pPr/>
                          <a14:m>
                            <m:oMathPara xmlns:m="http://schemas.openxmlformats.org/officeDocument/2006/math">
                              <m:oMathParaPr>
                                <m:jc m:val="centerGroup"/>
                              </m:oMathParaPr>
                              <m:oMath xmlns:m="http://schemas.openxmlformats.org/officeDocument/2006/math">
                                <m:f>
                                  <m:fPr>
                                    <m:ctrlPr>
                                      <a:rPr lang="en-GB" sz="1400" b="0" i="1" smtClean="0">
                                        <a:latin typeface="Cambria Math" panose="02040503050406030204" pitchFamily="18" charset="0"/>
                                      </a:rPr>
                                    </m:ctrlPr>
                                  </m:fPr>
                                  <m:num>
                                    <m:r>
                                      <a:rPr lang="en-GB" sz="1400" b="0" i="1" smtClean="0">
                                        <a:latin typeface="Cambria Math"/>
                                      </a:rPr>
                                      <m:t>1</m:t>
                                    </m:r>
                                  </m:num>
                                  <m:den>
                                    <m:r>
                                      <a:rPr lang="en-GB" sz="1400" b="0" i="1" smtClean="0">
                                        <a:latin typeface="Cambria Math"/>
                                      </a:rPr>
                                      <m:t>4</m:t>
                                    </m:r>
                                  </m:den>
                                </m:f>
                              </m:oMath>
                            </m:oMathPara>
                          </a14:m>
                          <a:endParaRPr lang="en-GB" sz="1400" dirty="0"/>
                        </a:p>
                      </a:txBody>
                      <a:tcPr/>
                    </a:tc>
                    <a:tc>
                      <a:txBody>
                        <a:bodyPr/>
                        <a:lstStyle/>
                        <a:p>
                          <a:pPr/>
                          <a14:m>
                            <m:oMathPara xmlns:m="http://schemas.openxmlformats.org/officeDocument/2006/math">
                              <m:oMathParaPr>
                                <m:jc m:val="centerGroup"/>
                              </m:oMathParaPr>
                              <m:oMath xmlns:m="http://schemas.openxmlformats.org/officeDocument/2006/math">
                                <m:r>
                                  <a:rPr lang="en-GB" sz="1400" b="0" i="1" smtClean="0">
                                    <a:latin typeface="Cambria Math"/>
                                  </a:rPr>
                                  <m:t>0</m:t>
                                </m:r>
                              </m:oMath>
                            </m:oMathPara>
                          </a14:m>
                          <a:endParaRPr lang="en-GB" sz="1400" dirty="0"/>
                        </a:p>
                      </a:txBody>
                      <a:tcPr/>
                    </a:tc>
                    <a:extLst>
                      <a:ext uri="{0D108BD9-81ED-4DB2-BD59-A6C34878D82A}">
                        <a16:rowId xmlns:a16="http://schemas.microsoft.com/office/drawing/2014/main" val="10001"/>
                      </a:ext>
                    </a:extLst>
                  </a:tr>
                  <a:tr h="305440">
                    <a:tc>
                      <a:txBody>
                        <a:bodyPr/>
                        <a:lstStyle/>
                        <a:p>
                          <a:pPr/>
                          <a14:m>
                            <m:oMathPara xmlns:m="http://schemas.openxmlformats.org/officeDocument/2006/math">
                              <m:oMathParaPr>
                                <m:jc m:val="centerGroup"/>
                              </m:oMathParaPr>
                              <m:oMath xmlns:m="http://schemas.openxmlformats.org/officeDocument/2006/math">
                                <m:f>
                                  <m:fPr>
                                    <m:ctrlPr>
                                      <a:rPr lang="en-GB" sz="1400" b="0" i="1" smtClean="0">
                                        <a:latin typeface="Cambria Math" panose="02040503050406030204" pitchFamily="18" charset="0"/>
                                      </a:rPr>
                                    </m:ctrlPr>
                                  </m:fPr>
                                  <m:num>
                                    <m:r>
                                      <a:rPr lang="en-GB" sz="1400" b="0" i="1" smtClean="0">
                                        <a:latin typeface="Cambria Math"/>
                                      </a:rPr>
                                      <m:t>3</m:t>
                                    </m:r>
                                  </m:num>
                                  <m:den>
                                    <m:r>
                                      <a:rPr lang="en-GB" sz="1400" b="0" i="1" smtClean="0">
                                        <a:latin typeface="Cambria Math"/>
                                      </a:rPr>
                                      <m:t>16</m:t>
                                    </m:r>
                                  </m:den>
                                </m:f>
                              </m:oMath>
                            </m:oMathPara>
                          </a14:m>
                          <a:endParaRPr lang="en-GB" sz="1400" dirty="0"/>
                        </a:p>
                      </a:txBody>
                      <a:tcPr/>
                    </a:tc>
                    <a:tc>
                      <a:txBody>
                        <a:bodyPr/>
                        <a:lstStyle/>
                        <a:p>
                          <a:pPr/>
                          <a14:m>
                            <m:oMathPara xmlns:m="http://schemas.openxmlformats.org/officeDocument/2006/math">
                              <m:oMathParaPr>
                                <m:jc m:val="centerGroup"/>
                              </m:oMathParaPr>
                              <m:oMath xmlns:m="http://schemas.openxmlformats.org/officeDocument/2006/math">
                                <m:f>
                                  <m:fPr>
                                    <m:ctrlPr>
                                      <a:rPr lang="en-GB" sz="1400" b="0" i="1" smtClean="0">
                                        <a:latin typeface="Cambria Math" panose="02040503050406030204" pitchFamily="18" charset="0"/>
                                      </a:rPr>
                                    </m:ctrlPr>
                                  </m:fPr>
                                  <m:num>
                                    <m:r>
                                      <a:rPr lang="en-GB" sz="1400" b="0" i="1" smtClean="0">
                                        <a:latin typeface="Cambria Math"/>
                                      </a:rPr>
                                      <m:t>1</m:t>
                                    </m:r>
                                  </m:num>
                                  <m:den>
                                    <m:r>
                                      <a:rPr lang="en-GB" sz="1400" b="0" i="1" smtClean="0">
                                        <a:latin typeface="Cambria Math"/>
                                      </a:rPr>
                                      <m:t>8</m:t>
                                    </m:r>
                                  </m:den>
                                </m:f>
                              </m:oMath>
                            </m:oMathPara>
                          </a14:m>
                          <a:endParaRPr lang="en-GB" sz="1400" dirty="0"/>
                        </a:p>
                      </a:txBody>
                      <a:tcPr/>
                    </a:tc>
                    <a:tc>
                      <a:txBody>
                        <a:bodyPr/>
                        <a:lstStyle/>
                        <a:p>
                          <a:pPr/>
                          <a14:m>
                            <m:oMathPara xmlns:m="http://schemas.openxmlformats.org/officeDocument/2006/math">
                              <m:oMathParaPr>
                                <m:jc m:val="centerGroup"/>
                              </m:oMathParaPr>
                              <m:oMath xmlns:m="http://schemas.openxmlformats.org/officeDocument/2006/math">
                                <m:f>
                                  <m:fPr>
                                    <m:ctrlPr>
                                      <a:rPr lang="en-GB" sz="1400" b="0" i="1" smtClean="0">
                                        <a:latin typeface="Cambria Math" panose="02040503050406030204" pitchFamily="18" charset="0"/>
                                      </a:rPr>
                                    </m:ctrlPr>
                                  </m:fPr>
                                  <m:num>
                                    <m:r>
                                      <a:rPr lang="en-GB" sz="1400" b="0" i="1" smtClean="0">
                                        <a:latin typeface="Cambria Math"/>
                                      </a:rPr>
                                      <m:t>7</m:t>
                                    </m:r>
                                  </m:num>
                                  <m:den>
                                    <m:r>
                                      <a:rPr lang="en-GB" sz="1400" b="0" i="1" smtClean="0">
                                        <a:latin typeface="Cambria Math"/>
                                      </a:rPr>
                                      <m:t>16</m:t>
                                    </m:r>
                                  </m:den>
                                </m:f>
                              </m:oMath>
                            </m:oMathPara>
                          </a14:m>
                          <a:endParaRPr lang="en-GB" sz="1400" dirty="0"/>
                        </a:p>
                      </a:txBody>
                      <a:tcPr/>
                    </a:tc>
                    <a:extLst>
                      <a:ext uri="{0D108BD9-81ED-4DB2-BD59-A6C34878D82A}">
                        <a16:rowId xmlns:a16="http://schemas.microsoft.com/office/drawing/2014/main" val="10002"/>
                      </a:ext>
                    </a:extLst>
                  </a:tr>
                </a:tbl>
              </a:graphicData>
            </a:graphic>
          </p:graphicFrame>
        </mc:Choice>
        <mc:Fallback xmlns="">
          <p:graphicFrame>
            <p:nvGraphicFramePr>
              <p:cNvPr id="64" name="Table 63"/>
              <p:cNvGraphicFramePr>
                <a:graphicFrameLocks noGrp="1"/>
              </p:cNvGraphicFramePr>
              <p:nvPr>
                <p:extLst>
                  <p:ext uri="{D42A27DB-BD31-4B8C-83A1-F6EECF244321}">
                    <p14:modId xmlns:p14="http://schemas.microsoft.com/office/powerpoint/2010/main" val="102465941"/>
                  </p:ext>
                </p:extLst>
              </p:nvPr>
            </p:nvGraphicFramePr>
            <p:xfrm>
              <a:off x="440786" y="4570950"/>
              <a:ext cx="1482090" cy="1479677"/>
            </p:xfrm>
            <a:graphic>
              <a:graphicData uri="http://schemas.openxmlformats.org/drawingml/2006/table">
                <a:tbl>
                  <a:tblPr firstRow="1" bandRow="1">
                    <a:tableStyleId>{5940675A-B579-460E-94D1-54222C63F5DA}</a:tableStyleId>
                  </a:tblPr>
                  <a:tblGrid>
                    <a:gridCol w="494030"/>
                    <a:gridCol w="494030"/>
                    <a:gridCol w="494030"/>
                  </a:tblGrid>
                  <a:tr h="496570">
                    <a:tc>
                      <a:txBody>
                        <a:bodyPr/>
                        <a:lstStyle/>
                        <a:p>
                          <a:endParaRPr lang="en-US"/>
                        </a:p>
                      </a:txBody>
                      <a:tcPr>
                        <a:blipFill rotWithShape="1">
                          <a:blip r:embed="rId5"/>
                          <a:stretch>
                            <a:fillRect t="-1220" r="-201235" b="-197561"/>
                          </a:stretch>
                        </a:blipFill>
                      </a:tcPr>
                    </a:tc>
                    <a:tc>
                      <a:txBody>
                        <a:bodyPr/>
                        <a:lstStyle/>
                        <a:p>
                          <a:endParaRPr lang="en-US"/>
                        </a:p>
                      </a:txBody>
                      <a:tcPr>
                        <a:blipFill rotWithShape="1">
                          <a:blip r:embed="rId5"/>
                          <a:stretch>
                            <a:fillRect l="-100000" t="-1220" r="-101235" b="-197561"/>
                          </a:stretch>
                        </a:blipFill>
                      </a:tcPr>
                    </a:tc>
                    <a:tc>
                      <a:txBody>
                        <a:bodyPr/>
                        <a:lstStyle/>
                        <a:p>
                          <a:endParaRPr lang="en-US"/>
                        </a:p>
                      </a:txBody>
                      <a:tcPr>
                        <a:blipFill rotWithShape="1">
                          <a:blip r:embed="rId5"/>
                          <a:stretch>
                            <a:fillRect l="-200000" t="-1220" r="-1235" b="-197561"/>
                          </a:stretch>
                        </a:blipFill>
                      </a:tcPr>
                    </a:tc>
                  </a:tr>
                  <a:tr h="490855">
                    <a:tc>
                      <a:txBody>
                        <a:bodyPr/>
                        <a:lstStyle/>
                        <a:p>
                          <a:endParaRPr lang="en-US"/>
                        </a:p>
                      </a:txBody>
                      <a:tcPr>
                        <a:blipFill rotWithShape="1">
                          <a:blip r:embed="rId5"/>
                          <a:stretch>
                            <a:fillRect t="-103750" r="-201235" b="-102500"/>
                          </a:stretch>
                        </a:blipFill>
                      </a:tcPr>
                    </a:tc>
                    <a:tc>
                      <a:txBody>
                        <a:bodyPr/>
                        <a:lstStyle/>
                        <a:p>
                          <a:endParaRPr lang="en-US"/>
                        </a:p>
                      </a:txBody>
                      <a:tcPr>
                        <a:blipFill rotWithShape="1">
                          <a:blip r:embed="rId5"/>
                          <a:stretch>
                            <a:fillRect l="-100000" t="-103750" r="-101235" b="-102500"/>
                          </a:stretch>
                        </a:blipFill>
                      </a:tcPr>
                    </a:tc>
                    <a:tc>
                      <a:txBody>
                        <a:bodyPr/>
                        <a:lstStyle/>
                        <a:p>
                          <a:endParaRPr lang="en-US"/>
                        </a:p>
                      </a:txBody>
                      <a:tcPr>
                        <a:blipFill rotWithShape="1">
                          <a:blip r:embed="rId5"/>
                          <a:stretch>
                            <a:fillRect l="-200000" t="-103750" r="-1235" b="-102500"/>
                          </a:stretch>
                        </a:blipFill>
                      </a:tcPr>
                    </a:tc>
                  </a:tr>
                  <a:tr h="492252">
                    <a:tc>
                      <a:txBody>
                        <a:bodyPr/>
                        <a:lstStyle/>
                        <a:p>
                          <a:endParaRPr lang="en-US"/>
                        </a:p>
                      </a:txBody>
                      <a:tcPr>
                        <a:blipFill rotWithShape="1">
                          <a:blip r:embed="rId5"/>
                          <a:stretch>
                            <a:fillRect t="-201235" r="-201235" b="-1235"/>
                          </a:stretch>
                        </a:blipFill>
                      </a:tcPr>
                    </a:tc>
                    <a:tc>
                      <a:txBody>
                        <a:bodyPr/>
                        <a:lstStyle/>
                        <a:p>
                          <a:endParaRPr lang="en-US"/>
                        </a:p>
                      </a:txBody>
                      <a:tcPr>
                        <a:blipFill rotWithShape="1">
                          <a:blip r:embed="rId5"/>
                          <a:stretch>
                            <a:fillRect l="-100000" t="-201235" r="-101235" b="-1235"/>
                          </a:stretch>
                        </a:blipFill>
                      </a:tcPr>
                    </a:tc>
                    <a:tc>
                      <a:txBody>
                        <a:bodyPr/>
                        <a:lstStyle/>
                        <a:p>
                          <a:endParaRPr lang="en-US"/>
                        </a:p>
                      </a:txBody>
                      <a:tcPr>
                        <a:blipFill rotWithShape="1">
                          <a:blip r:embed="rId5"/>
                          <a:stretch>
                            <a:fillRect l="-200000" t="-201235" r="-1235" b="-1235"/>
                          </a:stretch>
                        </a:blipFill>
                      </a:tcPr>
                    </a:tc>
                  </a:tr>
                </a:tbl>
              </a:graphicData>
            </a:graphic>
          </p:graphicFrame>
        </mc:Fallback>
      </mc:AlternateContent>
      <p:sp>
        <p:nvSpPr>
          <p:cNvPr id="65" name="Rectangle 64"/>
          <p:cNvSpPr/>
          <p:nvPr/>
        </p:nvSpPr>
        <p:spPr>
          <a:xfrm>
            <a:off x="39160" y="3590794"/>
            <a:ext cx="267634" cy="287034"/>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GB" dirty="0"/>
              <a:t>3</a:t>
            </a:r>
          </a:p>
        </p:txBody>
      </p:sp>
      <p:sp>
        <p:nvSpPr>
          <p:cNvPr id="66" name="Rectangle 65"/>
          <p:cNvSpPr/>
          <p:nvPr/>
        </p:nvSpPr>
        <p:spPr>
          <a:xfrm>
            <a:off x="39160" y="4576551"/>
            <a:ext cx="267634" cy="287034"/>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GB" dirty="0"/>
              <a:t>4</a:t>
            </a:r>
          </a:p>
        </p:txBody>
      </p:sp>
      <p:sp>
        <p:nvSpPr>
          <p:cNvPr id="63" name="Rectangle 62"/>
          <p:cNvSpPr/>
          <p:nvPr/>
        </p:nvSpPr>
        <p:spPr>
          <a:xfrm>
            <a:off x="442314" y="4560985"/>
            <a:ext cx="492183" cy="515386"/>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sp>
        <p:nvSpPr>
          <p:cNvPr id="67" name="Rectangle 66"/>
          <p:cNvSpPr/>
          <p:nvPr/>
        </p:nvSpPr>
        <p:spPr>
          <a:xfrm>
            <a:off x="442313" y="5076371"/>
            <a:ext cx="492183" cy="515386"/>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sp>
        <p:nvSpPr>
          <p:cNvPr id="68" name="Rectangle 67"/>
          <p:cNvSpPr/>
          <p:nvPr/>
        </p:nvSpPr>
        <p:spPr>
          <a:xfrm>
            <a:off x="1427053" y="4560985"/>
            <a:ext cx="492183" cy="515386"/>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sp>
        <p:nvSpPr>
          <p:cNvPr id="69" name="Rectangle 68"/>
          <p:cNvSpPr/>
          <p:nvPr/>
        </p:nvSpPr>
        <p:spPr>
          <a:xfrm>
            <a:off x="1427052" y="5076371"/>
            <a:ext cx="492183" cy="515386"/>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sp>
        <p:nvSpPr>
          <p:cNvPr id="70" name="Rectangle 69"/>
          <p:cNvSpPr/>
          <p:nvPr/>
        </p:nvSpPr>
        <p:spPr>
          <a:xfrm>
            <a:off x="1427052" y="5578144"/>
            <a:ext cx="492183" cy="452821"/>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sp>
        <p:nvSpPr>
          <p:cNvPr id="71" name="TextBox 70"/>
          <p:cNvSpPr txBox="1"/>
          <p:nvPr/>
        </p:nvSpPr>
        <p:spPr>
          <a:xfrm>
            <a:off x="20186" y="6030965"/>
            <a:ext cx="3113078" cy="830997"/>
          </a:xfrm>
          <a:prstGeom prst="rect">
            <a:avLst/>
          </a:prstGeom>
          <a:noFill/>
        </p:spPr>
        <p:txBody>
          <a:bodyPr wrap="square" rtlCol="0">
            <a:spAutoFit/>
          </a:bodyPr>
          <a:lstStyle/>
          <a:p>
            <a:r>
              <a:rPr lang="en-GB" sz="1600" dirty="0"/>
              <a:t>Complete the magic square (where the total of each row, column and long diagonal is the same).</a:t>
            </a:r>
          </a:p>
        </p:txBody>
      </p:sp>
      <p:sp>
        <p:nvSpPr>
          <p:cNvPr id="72" name="Rectangle 71"/>
          <p:cNvSpPr/>
          <p:nvPr/>
        </p:nvSpPr>
        <p:spPr>
          <a:xfrm>
            <a:off x="92431" y="3879356"/>
            <a:ext cx="267634" cy="287034"/>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GB" dirty="0"/>
              <a:t>a</a:t>
            </a:r>
          </a:p>
        </p:txBody>
      </p:sp>
      <p:sp>
        <p:nvSpPr>
          <p:cNvPr id="73" name="Rectangle 72"/>
          <p:cNvSpPr/>
          <p:nvPr/>
        </p:nvSpPr>
        <p:spPr>
          <a:xfrm>
            <a:off x="92431" y="4200167"/>
            <a:ext cx="267634" cy="287034"/>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GB" dirty="0"/>
              <a:t>c</a:t>
            </a:r>
          </a:p>
        </p:txBody>
      </p:sp>
      <p:sp>
        <p:nvSpPr>
          <p:cNvPr id="74" name="Rectangle 73"/>
          <p:cNvSpPr/>
          <p:nvPr/>
        </p:nvSpPr>
        <p:spPr>
          <a:xfrm>
            <a:off x="2729413" y="3852843"/>
            <a:ext cx="267634" cy="287034"/>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GB" dirty="0"/>
              <a:t>b</a:t>
            </a:r>
          </a:p>
        </p:txBody>
      </p:sp>
      <p:sp>
        <p:nvSpPr>
          <p:cNvPr id="75" name="Rectangle 74"/>
          <p:cNvSpPr/>
          <p:nvPr/>
        </p:nvSpPr>
        <p:spPr>
          <a:xfrm>
            <a:off x="2729413" y="4173654"/>
            <a:ext cx="267634" cy="287034"/>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GB" dirty="0"/>
              <a:t>d</a:t>
            </a:r>
          </a:p>
        </p:txBody>
      </p:sp>
      <p:sp>
        <p:nvSpPr>
          <p:cNvPr id="76" name="Rectangle 75"/>
          <p:cNvSpPr/>
          <p:nvPr/>
        </p:nvSpPr>
        <p:spPr>
          <a:xfrm>
            <a:off x="5032826" y="1303870"/>
            <a:ext cx="267634" cy="287034"/>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GB" dirty="0"/>
              <a:t>a</a:t>
            </a:r>
          </a:p>
        </p:txBody>
      </p:sp>
      <p:sp>
        <p:nvSpPr>
          <p:cNvPr id="77" name="Rectangle 76"/>
          <p:cNvSpPr/>
          <p:nvPr/>
        </p:nvSpPr>
        <p:spPr>
          <a:xfrm>
            <a:off x="6804248" y="1313300"/>
            <a:ext cx="267634" cy="287034"/>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GB" dirty="0"/>
              <a:t>b</a:t>
            </a:r>
          </a:p>
        </p:txBody>
      </p:sp>
      <p:sp>
        <p:nvSpPr>
          <p:cNvPr id="78" name="Rectangle 77"/>
          <p:cNvSpPr/>
          <p:nvPr/>
        </p:nvSpPr>
        <p:spPr>
          <a:xfrm>
            <a:off x="5032826" y="1591701"/>
            <a:ext cx="267634" cy="287034"/>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GB" dirty="0"/>
              <a:t>c</a:t>
            </a:r>
          </a:p>
        </p:txBody>
      </p:sp>
      <p:sp>
        <p:nvSpPr>
          <p:cNvPr id="79" name="Rectangle 78"/>
          <p:cNvSpPr/>
          <p:nvPr/>
        </p:nvSpPr>
        <p:spPr>
          <a:xfrm>
            <a:off x="6066171" y="1295399"/>
            <a:ext cx="487029" cy="349009"/>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sp>
        <p:nvSpPr>
          <p:cNvPr id="80" name="Rectangle 79"/>
          <p:cNvSpPr/>
          <p:nvPr/>
        </p:nvSpPr>
        <p:spPr>
          <a:xfrm>
            <a:off x="6066171" y="1631321"/>
            <a:ext cx="487029" cy="349009"/>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sp>
        <p:nvSpPr>
          <p:cNvPr id="81" name="Rectangle 80"/>
          <p:cNvSpPr/>
          <p:nvPr/>
        </p:nvSpPr>
        <p:spPr>
          <a:xfrm>
            <a:off x="7956376" y="1282312"/>
            <a:ext cx="487029" cy="349009"/>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sp>
        <p:nvSpPr>
          <p:cNvPr id="82" name="Rectangle 81"/>
          <p:cNvSpPr/>
          <p:nvPr/>
        </p:nvSpPr>
        <p:spPr>
          <a:xfrm>
            <a:off x="2449736" y="4568434"/>
            <a:ext cx="267634" cy="287034"/>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GB" dirty="0"/>
              <a:t>5</a:t>
            </a:r>
          </a:p>
        </p:txBody>
      </p:sp>
      <mc:AlternateContent xmlns:mc="http://schemas.openxmlformats.org/markup-compatibility/2006" xmlns:a14="http://schemas.microsoft.com/office/drawing/2010/main">
        <mc:Choice Requires="a14">
          <p:sp>
            <p:nvSpPr>
              <p:cNvPr id="83" name="TextBox 82"/>
              <p:cNvSpPr txBox="1"/>
              <p:nvPr/>
            </p:nvSpPr>
            <p:spPr>
              <a:xfrm>
                <a:off x="2720876" y="4492234"/>
                <a:ext cx="2744684" cy="1591974"/>
              </a:xfrm>
              <a:prstGeom prst="rect">
                <a:avLst/>
              </a:prstGeom>
              <a:noFill/>
            </p:spPr>
            <p:txBody>
              <a:bodyPr wrap="square" rtlCol="0">
                <a:spAutoFit/>
              </a:bodyPr>
              <a:lstStyle/>
              <a:p>
                <a:r>
                  <a:rPr lang="en-GB" dirty="0"/>
                  <a:t>Calculate:</a:t>
                </a:r>
              </a:p>
              <a:p>
                <a14:m>
                  <m:oMath xmlns:m="http://schemas.openxmlformats.org/officeDocument/2006/math">
                    <m:f>
                      <m:fPr>
                        <m:ctrlPr>
                          <a:rPr lang="en-GB" b="0" i="1" smtClean="0">
                            <a:latin typeface="Cambria Math" panose="02040503050406030204" pitchFamily="18" charset="0"/>
                          </a:rPr>
                        </m:ctrlPr>
                      </m:fPr>
                      <m:num>
                        <m:r>
                          <a:rPr lang="en-GB" b="0" i="1" smtClean="0">
                            <a:latin typeface="Cambria Math"/>
                          </a:rPr>
                          <m:t>2</m:t>
                        </m:r>
                      </m:num>
                      <m:den>
                        <m:r>
                          <a:rPr lang="en-GB" b="0" i="1" smtClean="0">
                            <a:latin typeface="Cambria Math"/>
                          </a:rPr>
                          <m:t>3</m:t>
                        </m:r>
                      </m:den>
                    </m:f>
                    <m:r>
                      <a:rPr lang="en-GB" b="0" i="1" smtClean="0">
                        <a:latin typeface="Cambria Math"/>
                      </a:rPr>
                      <m:t>−</m:t>
                    </m:r>
                    <m:d>
                      <m:dPr>
                        <m:ctrlPr>
                          <a:rPr lang="en-GB" b="0" i="1" smtClean="0">
                            <a:latin typeface="Cambria Math" panose="02040503050406030204" pitchFamily="18" charset="0"/>
                          </a:rPr>
                        </m:ctrlPr>
                      </m:dPr>
                      <m:e>
                        <m:f>
                          <m:fPr>
                            <m:ctrlPr>
                              <a:rPr lang="en-GB" b="0" i="1" smtClean="0">
                                <a:latin typeface="Cambria Math" panose="02040503050406030204" pitchFamily="18" charset="0"/>
                              </a:rPr>
                            </m:ctrlPr>
                          </m:fPr>
                          <m:num>
                            <m:r>
                              <a:rPr lang="en-GB" b="0" i="1" smtClean="0">
                                <a:latin typeface="Cambria Math"/>
                              </a:rPr>
                              <m:t>1</m:t>
                            </m:r>
                          </m:num>
                          <m:den>
                            <m:r>
                              <a:rPr lang="en-GB" b="0" i="1" smtClean="0">
                                <a:latin typeface="Cambria Math"/>
                              </a:rPr>
                              <m:t>4</m:t>
                            </m:r>
                          </m:den>
                        </m:f>
                        <m:r>
                          <a:rPr lang="en-GB" b="0" i="1" smtClean="0">
                            <a:latin typeface="Cambria Math"/>
                          </a:rPr>
                          <m:t>+</m:t>
                        </m:r>
                        <m:f>
                          <m:fPr>
                            <m:ctrlPr>
                              <a:rPr lang="en-GB" b="0" i="1" smtClean="0">
                                <a:latin typeface="Cambria Math" panose="02040503050406030204" pitchFamily="18" charset="0"/>
                              </a:rPr>
                            </m:ctrlPr>
                          </m:fPr>
                          <m:num>
                            <m:r>
                              <a:rPr lang="en-GB" b="0" i="1" smtClean="0">
                                <a:latin typeface="Cambria Math"/>
                              </a:rPr>
                              <m:t>1</m:t>
                            </m:r>
                          </m:num>
                          <m:den>
                            <m:r>
                              <a:rPr lang="en-GB" b="0" i="1" smtClean="0">
                                <a:latin typeface="Cambria Math"/>
                              </a:rPr>
                              <m:t>5</m:t>
                            </m:r>
                          </m:den>
                        </m:f>
                      </m:e>
                    </m:d>
                    <m:r>
                      <a:rPr lang="en-GB" b="0" i="1" smtClean="0">
                        <a:latin typeface="Cambria Math"/>
                      </a:rPr>
                      <m:t>=</m:t>
                    </m:r>
                    <m:f>
                      <m:fPr>
                        <m:ctrlPr>
                          <a:rPr lang="en-GB" b="1" i="1" smtClean="0">
                            <a:latin typeface="Cambria Math" panose="02040503050406030204" pitchFamily="18" charset="0"/>
                          </a:rPr>
                        </m:ctrlPr>
                      </m:fPr>
                      <m:num>
                        <m:r>
                          <a:rPr lang="en-GB" b="1" i="1" smtClean="0">
                            <a:latin typeface="Cambria Math"/>
                          </a:rPr>
                          <m:t>𝟏𝟑</m:t>
                        </m:r>
                      </m:num>
                      <m:den>
                        <m:r>
                          <a:rPr lang="en-GB" b="1" i="1" smtClean="0">
                            <a:latin typeface="Cambria Math"/>
                          </a:rPr>
                          <m:t>𝟔𝟎</m:t>
                        </m:r>
                      </m:den>
                    </m:f>
                  </m:oMath>
                </a14:m>
                <a:r>
                  <a:rPr lang="en-GB" b="1" dirty="0"/>
                  <a:t> </a:t>
                </a:r>
              </a:p>
              <a:p>
                <a14:m>
                  <m:oMath xmlns:m="http://schemas.openxmlformats.org/officeDocument/2006/math">
                    <m:f>
                      <m:fPr>
                        <m:ctrlPr>
                          <a:rPr lang="en-GB" b="0" i="1" smtClean="0">
                            <a:latin typeface="Cambria Math" panose="02040503050406030204" pitchFamily="18" charset="0"/>
                          </a:rPr>
                        </m:ctrlPr>
                      </m:fPr>
                      <m:num>
                        <m:r>
                          <a:rPr lang="en-GB" b="0" i="1" smtClean="0">
                            <a:latin typeface="Cambria Math"/>
                          </a:rPr>
                          <m:t>8</m:t>
                        </m:r>
                      </m:num>
                      <m:den>
                        <m:r>
                          <a:rPr lang="en-GB" b="0" i="1" smtClean="0">
                            <a:latin typeface="Cambria Math"/>
                          </a:rPr>
                          <m:t>37</m:t>
                        </m:r>
                      </m:den>
                    </m:f>
                    <m:r>
                      <a:rPr lang="en-GB" b="0" i="1" smtClean="0">
                        <a:latin typeface="Cambria Math"/>
                      </a:rPr>
                      <m:t>−</m:t>
                    </m:r>
                    <m:f>
                      <m:fPr>
                        <m:ctrlPr>
                          <a:rPr lang="en-GB" b="0" i="1" smtClean="0">
                            <a:latin typeface="Cambria Math" panose="02040503050406030204" pitchFamily="18" charset="0"/>
                          </a:rPr>
                        </m:ctrlPr>
                      </m:fPr>
                      <m:num>
                        <m:r>
                          <a:rPr lang="en-GB" b="0" i="1" smtClean="0">
                            <a:latin typeface="Cambria Math"/>
                          </a:rPr>
                          <m:t>3</m:t>
                        </m:r>
                      </m:num>
                      <m:den>
                        <m:r>
                          <a:rPr lang="en-GB" b="0" i="1" smtClean="0">
                            <a:latin typeface="Cambria Math"/>
                          </a:rPr>
                          <m:t>49</m:t>
                        </m:r>
                      </m:den>
                    </m:f>
                    <m:r>
                      <a:rPr lang="en-GB" b="0" i="1" smtClean="0">
                        <a:latin typeface="Cambria Math"/>
                      </a:rPr>
                      <m:t>=</m:t>
                    </m:r>
                    <m:f>
                      <m:fPr>
                        <m:ctrlPr>
                          <a:rPr lang="en-GB" b="1" i="1" smtClean="0">
                            <a:latin typeface="Cambria Math" panose="02040503050406030204" pitchFamily="18" charset="0"/>
                          </a:rPr>
                        </m:ctrlPr>
                      </m:fPr>
                      <m:num>
                        <m:r>
                          <a:rPr lang="en-GB" b="1" i="1" smtClean="0">
                            <a:latin typeface="Cambria Math"/>
                          </a:rPr>
                          <m:t>𝟐𝟖𝟏</m:t>
                        </m:r>
                      </m:num>
                      <m:den>
                        <m:r>
                          <a:rPr lang="en-GB" b="1" i="1" smtClean="0">
                            <a:latin typeface="Cambria Math"/>
                          </a:rPr>
                          <m:t>𝟏𝟖𝟏𝟑</m:t>
                        </m:r>
                      </m:den>
                    </m:f>
                  </m:oMath>
                </a14:m>
                <a:r>
                  <a:rPr lang="en-GB" dirty="0"/>
                  <a:t> </a:t>
                </a:r>
              </a:p>
              <a:p>
                <a14:m>
                  <m:oMath xmlns:m="http://schemas.openxmlformats.org/officeDocument/2006/math">
                    <m:d>
                      <m:dPr>
                        <m:ctrlPr>
                          <a:rPr lang="en-GB" b="0" i="1" smtClean="0">
                            <a:latin typeface="Cambria Math" panose="02040503050406030204" pitchFamily="18" charset="0"/>
                          </a:rPr>
                        </m:ctrlPr>
                      </m:dPr>
                      <m:e>
                        <m:f>
                          <m:fPr>
                            <m:ctrlPr>
                              <a:rPr lang="en-GB" b="0" i="1" smtClean="0">
                                <a:latin typeface="Cambria Math" panose="02040503050406030204" pitchFamily="18" charset="0"/>
                              </a:rPr>
                            </m:ctrlPr>
                          </m:fPr>
                          <m:num>
                            <m:r>
                              <a:rPr lang="en-GB" b="0" i="1" smtClean="0">
                                <a:latin typeface="Cambria Math"/>
                              </a:rPr>
                              <m:t>4</m:t>
                            </m:r>
                          </m:num>
                          <m:den>
                            <m:r>
                              <a:rPr lang="en-GB" b="0" i="1" smtClean="0">
                                <a:latin typeface="Cambria Math"/>
                              </a:rPr>
                              <m:t>9</m:t>
                            </m:r>
                          </m:den>
                        </m:f>
                        <m:r>
                          <a:rPr lang="en-GB" b="0" i="1" smtClean="0">
                            <a:latin typeface="Cambria Math"/>
                          </a:rPr>
                          <m:t>−</m:t>
                        </m:r>
                        <m:f>
                          <m:fPr>
                            <m:ctrlPr>
                              <a:rPr lang="en-GB" b="0" i="1" smtClean="0">
                                <a:latin typeface="Cambria Math" panose="02040503050406030204" pitchFamily="18" charset="0"/>
                              </a:rPr>
                            </m:ctrlPr>
                          </m:fPr>
                          <m:num>
                            <m:r>
                              <a:rPr lang="en-GB" b="0" i="1" smtClean="0">
                                <a:latin typeface="Cambria Math"/>
                              </a:rPr>
                              <m:t>2</m:t>
                            </m:r>
                          </m:num>
                          <m:den>
                            <m:r>
                              <a:rPr lang="en-GB" b="0" i="1" smtClean="0">
                                <a:latin typeface="Cambria Math"/>
                              </a:rPr>
                              <m:t>7</m:t>
                            </m:r>
                          </m:den>
                        </m:f>
                      </m:e>
                    </m:d>
                    <m:r>
                      <a:rPr lang="en-GB" b="0" i="1" smtClean="0">
                        <a:latin typeface="Cambria Math"/>
                      </a:rPr>
                      <m:t>−</m:t>
                    </m:r>
                    <m:d>
                      <m:dPr>
                        <m:ctrlPr>
                          <a:rPr lang="en-GB" b="0" i="1" smtClean="0">
                            <a:latin typeface="Cambria Math" panose="02040503050406030204" pitchFamily="18" charset="0"/>
                          </a:rPr>
                        </m:ctrlPr>
                      </m:dPr>
                      <m:e>
                        <m:f>
                          <m:fPr>
                            <m:ctrlPr>
                              <a:rPr lang="en-GB" b="0" i="1" smtClean="0">
                                <a:latin typeface="Cambria Math" panose="02040503050406030204" pitchFamily="18" charset="0"/>
                              </a:rPr>
                            </m:ctrlPr>
                          </m:fPr>
                          <m:num>
                            <m:r>
                              <a:rPr lang="en-GB" b="0" i="1" smtClean="0">
                                <a:latin typeface="Cambria Math"/>
                              </a:rPr>
                              <m:t>8</m:t>
                            </m:r>
                          </m:num>
                          <m:den>
                            <m:r>
                              <a:rPr lang="en-GB" b="0" i="1" smtClean="0">
                                <a:latin typeface="Cambria Math"/>
                              </a:rPr>
                              <m:t>7</m:t>
                            </m:r>
                          </m:den>
                        </m:f>
                        <m:r>
                          <a:rPr lang="en-GB" b="0" i="1" smtClean="0">
                            <a:latin typeface="Cambria Math"/>
                          </a:rPr>
                          <m:t>−</m:t>
                        </m:r>
                        <m:f>
                          <m:fPr>
                            <m:ctrlPr>
                              <a:rPr lang="en-GB" b="0" i="1" smtClean="0">
                                <a:latin typeface="Cambria Math" panose="02040503050406030204" pitchFamily="18" charset="0"/>
                              </a:rPr>
                            </m:ctrlPr>
                          </m:fPr>
                          <m:num>
                            <m:r>
                              <a:rPr lang="en-GB" b="0" i="1" smtClean="0">
                                <a:latin typeface="Cambria Math"/>
                              </a:rPr>
                              <m:t>2</m:t>
                            </m:r>
                          </m:num>
                          <m:den>
                            <m:r>
                              <a:rPr lang="en-GB" b="0" i="1" smtClean="0">
                                <a:latin typeface="Cambria Math"/>
                              </a:rPr>
                              <m:t>9</m:t>
                            </m:r>
                          </m:den>
                        </m:f>
                      </m:e>
                    </m:d>
                    <m:r>
                      <a:rPr lang="en-GB" b="0" i="1" smtClean="0">
                        <a:latin typeface="Cambria Math"/>
                      </a:rPr>
                      <m:t>=</m:t>
                    </m:r>
                    <m:r>
                      <a:rPr lang="en-GB" b="1" i="1" smtClean="0">
                        <a:latin typeface="Cambria Math"/>
                      </a:rPr>
                      <m:t>−</m:t>
                    </m:r>
                    <m:f>
                      <m:fPr>
                        <m:ctrlPr>
                          <a:rPr lang="en-GB" b="1" i="1" smtClean="0">
                            <a:latin typeface="Cambria Math" panose="02040503050406030204" pitchFamily="18" charset="0"/>
                          </a:rPr>
                        </m:ctrlPr>
                      </m:fPr>
                      <m:num>
                        <m:r>
                          <a:rPr lang="en-GB" b="1" i="1" smtClean="0">
                            <a:latin typeface="Cambria Math"/>
                          </a:rPr>
                          <m:t>𝟏𝟔</m:t>
                        </m:r>
                      </m:num>
                      <m:den>
                        <m:r>
                          <a:rPr lang="en-GB" b="1" i="1" smtClean="0">
                            <a:latin typeface="Cambria Math"/>
                          </a:rPr>
                          <m:t>𝟐𝟏</m:t>
                        </m:r>
                      </m:den>
                    </m:f>
                  </m:oMath>
                </a14:m>
                <a:r>
                  <a:rPr lang="en-GB" dirty="0"/>
                  <a:t> </a:t>
                </a:r>
              </a:p>
            </p:txBody>
          </p:sp>
        </mc:Choice>
        <mc:Fallback xmlns="">
          <p:sp>
            <p:nvSpPr>
              <p:cNvPr id="83" name="TextBox 82"/>
              <p:cNvSpPr txBox="1">
                <a:spLocks noRot="1" noChangeAspect="1" noMove="1" noResize="1" noEditPoints="1" noAdjustHandles="1" noChangeArrowheads="1" noChangeShapeType="1" noTextEdit="1"/>
              </p:cNvSpPr>
              <p:nvPr/>
            </p:nvSpPr>
            <p:spPr>
              <a:xfrm>
                <a:off x="2720876" y="4492234"/>
                <a:ext cx="2744684" cy="1591974"/>
              </a:xfrm>
              <a:prstGeom prst="rect">
                <a:avLst/>
              </a:prstGeom>
              <a:blipFill rotWithShape="1">
                <a:blip r:embed="rId6"/>
                <a:stretch>
                  <a:fillRect l="-1774" t="-1916"/>
                </a:stretch>
              </a:blipFill>
            </p:spPr>
            <p:txBody>
              <a:bodyPr/>
              <a:lstStyle/>
              <a:p>
                <a:r>
                  <a:rPr lang="en-GB">
                    <a:noFill/>
                  </a:rPr>
                  <a:t> </a:t>
                </a:r>
              </a:p>
            </p:txBody>
          </p:sp>
        </mc:Fallback>
      </mc:AlternateContent>
      <p:sp>
        <p:nvSpPr>
          <p:cNvPr id="84" name="TextBox 83"/>
          <p:cNvSpPr txBox="1"/>
          <p:nvPr/>
        </p:nvSpPr>
        <p:spPr>
          <a:xfrm>
            <a:off x="5685170" y="68730"/>
            <a:ext cx="3384376" cy="461665"/>
          </a:xfrm>
          <a:prstGeom prst="rect">
            <a:avLst/>
          </a:prstGeom>
          <a:noFill/>
        </p:spPr>
        <p:txBody>
          <a:bodyPr wrap="square" rtlCol="0">
            <a:spAutoFit/>
          </a:bodyPr>
          <a:lstStyle/>
          <a:p>
            <a:pPr algn="r"/>
            <a:r>
              <a:rPr lang="en-GB" sz="2400" b="1" dirty="0">
                <a:solidFill>
                  <a:schemeClr val="bg1"/>
                </a:solidFill>
              </a:rPr>
              <a:t>No calculators!</a:t>
            </a:r>
          </a:p>
        </p:txBody>
      </p:sp>
      <p:sp>
        <p:nvSpPr>
          <p:cNvPr id="85" name="Rectangle 84"/>
          <p:cNvSpPr/>
          <p:nvPr/>
        </p:nvSpPr>
        <p:spPr>
          <a:xfrm>
            <a:off x="4158679" y="4813299"/>
            <a:ext cx="489521" cy="408939"/>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sp>
        <p:nvSpPr>
          <p:cNvPr id="86" name="Rectangle 85"/>
          <p:cNvSpPr/>
          <p:nvPr/>
        </p:nvSpPr>
        <p:spPr>
          <a:xfrm>
            <a:off x="3782913" y="5222238"/>
            <a:ext cx="489521" cy="408939"/>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sp>
        <p:nvSpPr>
          <p:cNvPr id="87" name="Rectangle 86"/>
          <p:cNvSpPr/>
          <p:nvPr/>
        </p:nvSpPr>
        <p:spPr>
          <a:xfrm>
            <a:off x="4788065" y="5613329"/>
            <a:ext cx="489521" cy="408939"/>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cxnSp>
        <p:nvCxnSpPr>
          <p:cNvPr id="89" name="Straight Connector 88"/>
          <p:cNvCxnSpPr/>
          <p:nvPr/>
        </p:nvCxnSpPr>
        <p:spPr>
          <a:xfrm>
            <a:off x="-12700" y="4530334"/>
            <a:ext cx="4788065" cy="0"/>
          </a:xfrm>
          <a:prstGeom prst="line">
            <a:avLst/>
          </a:prstGeom>
        </p:spPr>
        <p:style>
          <a:lnRef idx="1">
            <a:schemeClr val="dk1"/>
          </a:lnRef>
          <a:fillRef idx="0">
            <a:schemeClr val="dk1"/>
          </a:fillRef>
          <a:effectRef idx="0">
            <a:schemeClr val="dk1"/>
          </a:effectRef>
          <a:fontRef idx="minor">
            <a:schemeClr val="tx1"/>
          </a:fontRef>
        </p:style>
      </p:cxnSp>
      <p:cxnSp>
        <p:nvCxnSpPr>
          <p:cNvPr id="90" name="Straight Connector 89"/>
          <p:cNvCxnSpPr/>
          <p:nvPr/>
        </p:nvCxnSpPr>
        <p:spPr>
          <a:xfrm flipV="1">
            <a:off x="2267744" y="4711952"/>
            <a:ext cx="0" cy="1372256"/>
          </a:xfrm>
          <a:prstGeom prst="line">
            <a:avLst/>
          </a:prstGeom>
        </p:spPr>
        <p:style>
          <a:lnRef idx="1">
            <a:schemeClr val="dk1"/>
          </a:lnRef>
          <a:fillRef idx="0">
            <a:schemeClr val="dk1"/>
          </a:fillRef>
          <a:effectRef idx="0">
            <a:schemeClr val="dk1"/>
          </a:effectRef>
          <a:fontRef idx="minor">
            <a:schemeClr val="tx1"/>
          </a:fontRef>
        </p:style>
      </p:cxnSp>
      <p:cxnSp>
        <p:nvCxnSpPr>
          <p:cNvPr id="93" name="Straight Connector 92"/>
          <p:cNvCxnSpPr/>
          <p:nvPr/>
        </p:nvCxnSpPr>
        <p:spPr>
          <a:xfrm>
            <a:off x="2267744" y="6085768"/>
            <a:ext cx="865520" cy="0"/>
          </a:xfrm>
          <a:prstGeom prst="line">
            <a:avLst/>
          </a:prstGeom>
        </p:spPr>
        <p:style>
          <a:lnRef idx="1">
            <a:schemeClr val="dk1"/>
          </a:lnRef>
          <a:fillRef idx="0">
            <a:schemeClr val="dk1"/>
          </a:fillRef>
          <a:effectRef idx="0">
            <a:schemeClr val="dk1"/>
          </a:effectRef>
          <a:fontRef idx="minor">
            <a:schemeClr val="tx1"/>
          </a:fontRef>
        </p:style>
      </p:cxnSp>
      <p:cxnSp>
        <p:nvCxnSpPr>
          <p:cNvPr id="99" name="Straight Connector 98"/>
          <p:cNvCxnSpPr/>
          <p:nvPr/>
        </p:nvCxnSpPr>
        <p:spPr>
          <a:xfrm flipV="1">
            <a:off x="3133264" y="6085768"/>
            <a:ext cx="0" cy="772232"/>
          </a:xfrm>
          <a:prstGeom prst="line">
            <a:avLst/>
          </a:prstGeom>
        </p:spPr>
        <p:style>
          <a:lnRef idx="1">
            <a:schemeClr val="dk1"/>
          </a:lnRef>
          <a:fillRef idx="0">
            <a:schemeClr val="dk1"/>
          </a:fillRef>
          <a:effectRef idx="0">
            <a:schemeClr val="dk1"/>
          </a:effectRef>
          <a:fontRef idx="minor">
            <a:schemeClr val="tx1"/>
          </a:fontRef>
        </p:style>
      </p:cxnSp>
      <p:sp>
        <p:nvSpPr>
          <p:cNvPr id="102" name="Rectangle 101"/>
          <p:cNvSpPr/>
          <p:nvPr/>
        </p:nvSpPr>
        <p:spPr>
          <a:xfrm>
            <a:off x="2428165" y="4898543"/>
            <a:ext cx="267634" cy="287034"/>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GB" dirty="0"/>
              <a:t>a</a:t>
            </a:r>
          </a:p>
        </p:txBody>
      </p:sp>
      <p:sp>
        <p:nvSpPr>
          <p:cNvPr id="103" name="Rectangle 102"/>
          <p:cNvSpPr/>
          <p:nvPr/>
        </p:nvSpPr>
        <p:spPr>
          <a:xfrm>
            <a:off x="2412664" y="5296936"/>
            <a:ext cx="267634" cy="287034"/>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GB" dirty="0"/>
              <a:t>b</a:t>
            </a:r>
          </a:p>
        </p:txBody>
      </p:sp>
      <p:sp>
        <p:nvSpPr>
          <p:cNvPr id="104" name="Rectangle 103"/>
          <p:cNvSpPr/>
          <p:nvPr/>
        </p:nvSpPr>
        <p:spPr>
          <a:xfrm>
            <a:off x="2428165" y="5674281"/>
            <a:ext cx="267634" cy="287034"/>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GB" dirty="0"/>
              <a:t>c</a:t>
            </a:r>
          </a:p>
        </p:txBody>
      </p:sp>
      <mc:AlternateContent xmlns:mc="http://schemas.openxmlformats.org/markup-compatibility/2006" xmlns:a14="http://schemas.microsoft.com/office/drawing/2010/main">
        <mc:Choice Requires="a14">
          <p:sp>
            <p:nvSpPr>
              <p:cNvPr id="105" name="TextBox 104"/>
              <p:cNvSpPr txBox="1"/>
              <p:nvPr/>
            </p:nvSpPr>
            <p:spPr>
              <a:xfrm>
                <a:off x="3409673" y="6085768"/>
                <a:ext cx="1890787" cy="492955"/>
              </a:xfrm>
              <a:prstGeom prst="rect">
                <a:avLst/>
              </a:prstGeom>
              <a:noFill/>
            </p:spPr>
            <p:txBody>
              <a:bodyPr wrap="square" rtlCol="0">
                <a:spAutoFit/>
              </a:bodyPr>
              <a:lstStyle/>
              <a:p>
                <a14:m>
                  <m:oMath xmlns:m="http://schemas.openxmlformats.org/officeDocument/2006/math">
                    <m:f>
                      <m:fPr>
                        <m:ctrlPr>
                          <a:rPr lang="en-GB" b="0" i="1" smtClean="0">
                            <a:latin typeface="Cambria Math" panose="02040503050406030204" pitchFamily="18" charset="0"/>
                          </a:rPr>
                        </m:ctrlPr>
                      </m:fPr>
                      <m:num>
                        <m:r>
                          <a:rPr lang="en-GB" b="0" i="1" smtClean="0">
                            <a:latin typeface="Cambria Math"/>
                          </a:rPr>
                          <m:t>1</m:t>
                        </m:r>
                      </m:num>
                      <m:den>
                        <m:r>
                          <a:rPr lang="en-GB" b="0" i="1" smtClean="0">
                            <a:latin typeface="Cambria Math"/>
                          </a:rPr>
                          <m:t>3</m:t>
                        </m:r>
                      </m:den>
                    </m:f>
                    <m:r>
                      <a:rPr lang="en-GB" b="0" i="1" smtClean="0">
                        <a:latin typeface="Cambria Math"/>
                      </a:rPr>
                      <m:t>+</m:t>
                    </m:r>
                    <m:f>
                      <m:fPr>
                        <m:ctrlPr>
                          <a:rPr lang="en-GB" b="0" i="1" smtClean="0">
                            <a:latin typeface="Cambria Math" panose="02040503050406030204" pitchFamily="18" charset="0"/>
                          </a:rPr>
                        </m:ctrlPr>
                      </m:fPr>
                      <m:num>
                        <m:r>
                          <a:rPr lang="en-GB" b="0" i="1" smtClean="0">
                            <a:latin typeface="Cambria Math"/>
                          </a:rPr>
                          <m:t>1</m:t>
                        </m:r>
                      </m:num>
                      <m:den>
                        <m:r>
                          <a:rPr lang="en-GB" b="0" i="1" smtClean="0">
                            <a:latin typeface="Cambria Math"/>
                          </a:rPr>
                          <m:t>8</m:t>
                        </m:r>
                      </m:den>
                    </m:f>
                    <m:r>
                      <a:rPr lang="en-GB" b="0" i="1" smtClean="0">
                        <a:latin typeface="Cambria Math"/>
                      </a:rPr>
                      <m:t>+</m:t>
                    </m:r>
                    <m:f>
                      <m:fPr>
                        <m:ctrlPr>
                          <a:rPr lang="en-GB" b="0" i="1" smtClean="0">
                            <a:latin typeface="Cambria Math" panose="02040503050406030204" pitchFamily="18" charset="0"/>
                          </a:rPr>
                        </m:ctrlPr>
                      </m:fPr>
                      <m:num>
                        <m:r>
                          <a:rPr lang="en-GB" b="0" i="1" smtClean="0">
                            <a:latin typeface="Cambria Math"/>
                          </a:rPr>
                          <m:t>1</m:t>
                        </m:r>
                      </m:num>
                      <m:den>
                        <m:r>
                          <a:rPr lang="en-GB" b="0" i="1" smtClean="0">
                            <a:latin typeface="Cambria Math"/>
                          </a:rPr>
                          <m:t>27</m:t>
                        </m:r>
                      </m:den>
                    </m:f>
                    <m:r>
                      <a:rPr lang="en-GB" b="0" i="1" smtClean="0">
                        <a:latin typeface="Cambria Math"/>
                      </a:rPr>
                      <m:t>=</m:t>
                    </m:r>
                    <m:f>
                      <m:fPr>
                        <m:ctrlPr>
                          <a:rPr lang="en-GB" b="1" i="1" smtClean="0">
                            <a:latin typeface="Cambria Math" panose="02040503050406030204" pitchFamily="18" charset="0"/>
                          </a:rPr>
                        </m:ctrlPr>
                      </m:fPr>
                      <m:num>
                        <m:r>
                          <a:rPr lang="en-GB" b="1" i="1" smtClean="0">
                            <a:latin typeface="Cambria Math"/>
                          </a:rPr>
                          <m:t>𝟏𝟎𝟕</m:t>
                        </m:r>
                      </m:num>
                      <m:den>
                        <m:r>
                          <a:rPr lang="en-GB" b="1" i="1" smtClean="0">
                            <a:latin typeface="Cambria Math"/>
                          </a:rPr>
                          <m:t>𝟐𝟏𝟔</m:t>
                        </m:r>
                      </m:den>
                    </m:f>
                  </m:oMath>
                </a14:m>
                <a:r>
                  <a:rPr lang="en-GB" dirty="0"/>
                  <a:t> </a:t>
                </a:r>
              </a:p>
            </p:txBody>
          </p:sp>
        </mc:Choice>
        <mc:Fallback xmlns="">
          <p:sp>
            <p:nvSpPr>
              <p:cNvPr id="105" name="TextBox 104"/>
              <p:cNvSpPr txBox="1">
                <a:spLocks noRot="1" noChangeAspect="1" noMove="1" noResize="1" noEditPoints="1" noAdjustHandles="1" noChangeArrowheads="1" noChangeShapeType="1" noTextEdit="1"/>
              </p:cNvSpPr>
              <p:nvPr/>
            </p:nvSpPr>
            <p:spPr>
              <a:xfrm>
                <a:off x="3409673" y="6085768"/>
                <a:ext cx="1890787" cy="492955"/>
              </a:xfrm>
              <a:prstGeom prst="rect">
                <a:avLst/>
              </a:prstGeom>
              <a:blipFill rotWithShape="1">
                <a:blip r:embed="rId7"/>
                <a:stretch>
                  <a:fillRect b="-1235"/>
                </a:stretch>
              </a:blipFill>
            </p:spPr>
            <p:txBody>
              <a:bodyPr/>
              <a:lstStyle/>
              <a:p>
                <a:r>
                  <a:rPr lang="en-GB">
                    <a:noFill/>
                  </a:rPr>
                  <a:t> </a:t>
                </a:r>
              </a:p>
            </p:txBody>
          </p:sp>
        </mc:Fallback>
      </mc:AlternateContent>
      <p:sp>
        <p:nvSpPr>
          <p:cNvPr id="106" name="Rectangle 105"/>
          <p:cNvSpPr/>
          <p:nvPr/>
        </p:nvSpPr>
        <p:spPr>
          <a:xfrm>
            <a:off x="4694266" y="6127775"/>
            <a:ext cx="489521" cy="408939"/>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cxnSp>
        <p:nvCxnSpPr>
          <p:cNvPr id="107" name="Straight Connector 106"/>
          <p:cNvCxnSpPr/>
          <p:nvPr/>
        </p:nvCxnSpPr>
        <p:spPr>
          <a:xfrm flipV="1">
            <a:off x="5313288" y="2761470"/>
            <a:ext cx="0" cy="3966363"/>
          </a:xfrm>
          <a:prstGeom prst="line">
            <a:avLst/>
          </a:prstGeom>
        </p:spPr>
        <p:style>
          <a:lnRef idx="1">
            <a:schemeClr val="dk1"/>
          </a:lnRef>
          <a:fillRef idx="0">
            <a:schemeClr val="dk1"/>
          </a:fillRef>
          <a:effectRef idx="0">
            <a:schemeClr val="dk1"/>
          </a:effectRef>
          <a:fontRef idx="minor">
            <a:schemeClr val="tx1"/>
          </a:fontRef>
        </p:style>
      </p:cxnSp>
      <p:sp>
        <p:nvSpPr>
          <p:cNvPr id="109" name="Rectangle 108"/>
          <p:cNvSpPr/>
          <p:nvPr/>
        </p:nvSpPr>
        <p:spPr>
          <a:xfrm>
            <a:off x="3177042" y="6184850"/>
            <a:ext cx="267634" cy="287034"/>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GB" dirty="0"/>
              <a:t>d</a:t>
            </a:r>
          </a:p>
        </p:txBody>
      </p:sp>
      <p:sp>
        <p:nvSpPr>
          <p:cNvPr id="111" name="Rectangle 110"/>
          <p:cNvSpPr/>
          <p:nvPr/>
        </p:nvSpPr>
        <p:spPr>
          <a:xfrm>
            <a:off x="2942786" y="2996952"/>
            <a:ext cx="655190" cy="389024"/>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sp>
        <p:nvSpPr>
          <p:cNvPr id="112" name="Rectangle 111"/>
          <p:cNvSpPr/>
          <p:nvPr/>
        </p:nvSpPr>
        <p:spPr>
          <a:xfrm>
            <a:off x="1612620" y="3822700"/>
            <a:ext cx="660680" cy="350954"/>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sp>
        <p:nvSpPr>
          <p:cNvPr id="113" name="Rectangle 112"/>
          <p:cNvSpPr/>
          <p:nvPr/>
        </p:nvSpPr>
        <p:spPr>
          <a:xfrm>
            <a:off x="1640848" y="4166390"/>
            <a:ext cx="660680" cy="350954"/>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sp>
        <p:nvSpPr>
          <p:cNvPr id="114" name="Rectangle 113"/>
          <p:cNvSpPr/>
          <p:nvPr/>
        </p:nvSpPr>
        <p:spPr>
          <a:xfrm>
            <a:off x="4457725" y="3815436"/>
            <a:ext cx="660680" cy="350954"/>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sp>
        <p:nvSpPr>
          <p:cNvPr id="115" name="Rectangle 114"/>
          <p:cNvSpPr/>
          <p:nvPr/>
        </p:nvSpPr>
        <p:spPr>
          <a:xfrm>
            <a:off x="4478365" y="4171740"/>
            <a:ext cx="660680" cy="350954"/>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spTree>
    <p:extLst>
      <p:ext uri="{BB962C8B-B14F-4D97-AF65-F5344CB8AC3E}">
        <p14:creationId xmlns:p14="http://schemas.microsoft.com/office/powerpoint/2010/main" val="2735823731"/>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7"/>
                    </p:tgtEl>
                  </p:cond>
                </p:stCondLst>
                <p:endSync evt="end" delay="0">
                  <p:rtn val="all"/>
                </p:endSync>
                <p:childTnLst>
                  <p:par>
                    <p:cTn id="3" fill="hold">
                      <p:stCondLst>
                        <p:cond delay="0"/>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7"/>
                                        </p:tgtEl>
                                      </p:cBhvr>
                                    </p:animEffect>
                                    <p:set>
                                      <p:cBhvr>
                                        <p:cTn id="7" dur="1" fill="hold">
                                          <p:stCondLst>
                                            <p:cond delay="499"/>
                                          </p:stCondLst>
                                        </p:cTn>
                                        <p:tgtEl>
                                          <p:spTgt spid="7"/>
                                        </p:tgtEl>
                                        <p:attrNameLst>
                                          <p:attrName>style.visibility</p:attrName>
                                        </p:attrNameLst>
                                      </p:cBhvr>
                                      <p:to>
                                        <p:strVal val="hidden"/>
                                      </p:to>
                                    </p:set>
                                  </p:childTnLst>
                                </p:cTn>
                              </p:par>
                            </p:childTnLst>
                          </p:cTn>
                        </p:par>
                      </p:childTnLst>
                    </p:cTn>
                  </p:par>
                </p:childTnLst>
              </p:cTn>
              <p:nextCondLst>
                <p:cond evt="onClick" delay="0">
                  <p:tgtEl>
                    <p:spTgt spid="7"/>
                  </p:tgtEl>
                </p:cond>
              </p:nextCondLst>
            </p:seq>
            <p:seq concurrent="1" nextAc="seek">
              <p:cTn id="8" restart="whenNotActive" fill="hold" evtFilter="cancelBubble" nodeType="interactiveSeq">
                <p:stCondLst>
                  <p:cond evt="onClick" delay="0">
                    <p:tgtEl>
                      <p:spTgt spid="8"/>
                    </p:tgtEl>
                  </p:cond>
                </p:stCondLst>
                <p:endSync evt="end" delay="0">
                  <p:rtn val="all"/>
                </p:endSync>
                <p:childTnLst>
                  <p:par>
                    <p:cTn id="9" fill="hold">
                      <p:stCondLst>
                        <p:cond delay="0"/>
                      </p:stCondLst>
                      <p:childTnLst>
                        <p:par>
                          <p:cTn id="10" fill="hold">
                            <p:stCondLst>
                              <p:cond delay="0"/>
                            </p:stCondLst>
                            <p:childTnLst>
                              <p:par>
                                <p:cTn id="11" presetID="10" presetClass="exit" presetSubtype="0" fill="hold" grpId="0" nodeType="clickEffect">
                                  <p:stCondLst>
                                    <p:cond delay="0"/>
                                  </p:stCondLst>
                                  <p:childTnLst>
                                    <p:animEffect transition="out" filter="fade">
                                      <p:cBhvr>
                                        <p:cTn id="12" dur="500"/>
                                        <p:tgtEl>
                                          <p:spTgt spid="8"/>
                                        </p:tgtEl>
                                      </p:cBhvr>
                                    </p:animEffect>
                                    <p:set>
                                      <p:cBhvr>
                                        <p:cTn id="13" dur="1" fill="hold">
                                          <p:stCondLst>
                                            <p:cond delay="499"/>
                                          </p:stCondLst>
                                        </p:cTn>
                                        <p:tgtEl>
                                          <p:spTgt spid="8"/>
                                        </p:tgtEl>
                                        <p:attrNameLst>
                                          <p:attrName>style.visibility</p:attrName>
                                        </p:attrNameLst>
                                      </p:cBhvr>
                                      <p:to>
                                        <p:strVal val="hidden"/>
                                      </p:to>
                                    </p:set>
                                  </p:childTnLst>
                                </p:cTn>
                              </p:par>
                            </p:childTnLst>
                          </p:cTn>
                        </p:par>
                      </p:childTnLst>
                    </p:cTn>
                  </p:par>
                </p:childTnLst>
              </p:cTn>
              <p:nextCondLst>
                <p:cond evt="onClick" delay="0">
                  <p:tgtEl>
                    <p:spTgt spid="8"/>
                  </p:tgtEl>
                </p:cond>
              </p:nextCondLst>
            </p:seq>
            <p:seq concurrent="1" nextAc="seek">
              <p:cTn id="14" restart="whenNotActive" fill="hold" evtFilter="cancelBubble" nodeType="interactiveSeq">
                <p:stCondLst>
                  <p:cond evt="onClick" delay="0">
                    <p:tgtEl>
                      <p:spTgt spid="9"/>
                    </p:tgtEl>
                  </p:cond>
                </p:stCondLst>
                <p:endSync evt="end" delay="0">
                  <p:rtn val="all"/>
                </p:endSync>
                <p:childTnLst>
                  <p:par>
                    <p:cTn id="15" fill="hold">
                      <p:stCondLst>
                        <p:cond delay="0"/>
                      </p:stCondLst>
                      <p:childTnLst>
                        <p:par>
                          <p:cTn id="16" fill="hold">
                            <p:stCondLst>
                              <p:cond delay="0"/>
                            </p:stCondLst>
                            <p:childTnLst>
                              <p:par>
                                <p:cTn id="17" presetID="10" presetClass="exit" presetSubtype="0" fill="hold" grpId="0" nodeType="clickEffect">
                                  <p:stCondLst>
                                    <p:cond delay="0"/>
                                  </p:stCondLst>
                                  <p:childTnLst>
                                    <p:animEffect transition="out" filter="fade">
                                      <p:cBhvr>
                                        <p:cTn id="18" dur="500"/>
                                        <p:tgtEl>
                                          <p:spTgt spid="9"/>
                                        </p:tgtEl>
                                      </p:cBhvr>
                                    </p:animEffect>
                                    <p:set>
                                      <p:cBhvr>
                                        <p:cTn id="19" dur="1" fill="hold">
                                          <p:stCondLst>
                                            <p:cond delay="499"/>
                                          </p:stCondLst>
                                        </p:cTn>
                                        <p:tgtEl>
                                          <p:spTgt spid="9"/>
                                        </p:tgtEl>
                                        <p:attrNameLst>
                                          <p:attrName>style.visibility</p:attrName>
                                        </p:attrNameLst>
                                      </p:cBhvr>
                                      <p:to>
                                        <p:strVal val="hidden"/>
                                      </p:to>
                                    </p:set>
                                  </p:childTnLst>
                                </p:cTn>
                              </p:par>
                            </p:childTnLst>
                          </p:cTn>
                        </p:par>
                      </p:childTnLst>
                    </p:cTn>
                  </p:par>
                </p:childTnLst>
              </p:cTn>
              <p:nextCondLst>
                <p:cond evt="onClick" delay="0">
                  <p:tgtEl>
                    <p:spTgt spid="9"/>
                  </p:tgtEl>
                </p:cond>
              </p:nextCondLst>
            </p:seq>
            <p:seq concurrent="1" nextAc="seek">
              <p:cTn id="20" restart="whenNotActive" fill="hold" evtFilter="cancelBubble" nodeType="interactiveSeq">
                <p:stCondLst>
                  <p:cond evt="onClick" delay="0">
                    <p:tgtEl>
                      <p:spTgt spid="10"/>
                    </p:tgtEl>
                  </p:cond>
                </p:stCondLst>
                <p:endSync evt="end" delay="0">
                  <p:rtn val="all"/>
                </p:endSync>
                <p:childTnLst>
                  <p:par>
                    <p:cTn id="21" fill="hold">
                      <p:stCondLst>
                        <p:cond delay="0"/>
                      </p:stCondLst>
                      <p:childTnLst>
                        <p:par>
                          <p:cTn id="22" fill="hold">
                            <p:stCondLst>
                              <p:cond delay="0"/>
                            </p:stCondLst>
                            <p:childTnLst>
                              <p:par>
                                <p:cTn id="23" presetID="10" presetClass="exit" presetSubtype="0" fill="hold" grpId="0" nodeType="clickEffect">
                                  <p:stCondLst>
                                    <p:cond delay="0"/>
                                  </p:stCondLst>
                                  <p:childTnLst>
                                    <p:animEffect transition="out" filter="fade">
                                      <p:cBhvr>
                                        <p:cTn id="24" dur="500"/>
                                        <p:tgtEl>
                                          <p:spTgt spid="10"/>
                                        </p:tgtEl>
                                      </p:cBhvr>
                                    </p:animEffect>
                                    <p:set>
                                      <p:cBhvr>
                                        <p:cTn id="25" dur="1" fill="hold">
                                          <p:stCondLst>
                                            <p:cond delay="499"/>
                                          </p:stCondLst>
                                        </p:cTn>
                                        <p:tgtEl>
                                          <p:spTgt spid="10"/>
                                        </p:tgtEl>
                                        <p:attrNameLst>
                                          <p:attrName>style.visibility</p:attrName>
                                        </p:attrNameLst>
                                      </p:cBhvr>
                                      <p:to>
                                        <p:strVal val="hidden"/>
                                      </p:to>
                                    </p:set>
                                  </p:childTnLst>
                                </p:cTn>
                              </p:par>
                            </p:childTnLst>
                          </p:cTn>
                        </p:par>
                      </p:childTnLst>
                    </p:cTn>
                  </p:par>
                </p:childTnLst>
              </p:cTn>
              <p:nextCondLst>
                <p:cond evt="onClick" delay="0">
                  <p:tgtEl>
                    <p:spTgt spid="10"/>
                  </p:tgtEl>
                </p:cond>
              </p:nextCondLst>
            </p:seq>
            <p:seq concurrent="1" nextAc="seek">
              <p:cTn id="26" restart="whenNotActive" fill="hold" evtFilter="cancelBubble" nodeType="interactiveSeq">
                <p:stCondLst>
                  <p:cond evt="onClick" delay="0">
                    <p:tgtEl>
                      <p:spTgt spid="11"/>
                    </p:tgtEl>
                  </p:cond>
                </p:stCondLst>
                <p:endSync evt="end" delay="0">
                  <p:rtn val="all"/>
                </p:endSync>
                <p:childTnLst>
                  <p:par>
                    <p:cTn id="27" fill="hold">
                      <p:stCondLst>
                        <p:cond delay="0"/>
                      </p:stCondLst>
                      <p:childTnLst>
                        <p:par>
                          <p:cTn id="28" fill="hold">
                            <p:stCondLst>
                              <p:cond delay="0"/>
                            </p:stCondLst>
                            <p:childTnLst>
                              <p:par>
                                <p:cTn id="29" presetID="10" presetClass="exit" presetSubtype="0" fill="hold" grpId="0" nodeType="clickEffect">
                                  <p:stCondLst>
                                    <p:cond delay="0"/>
                                  </p:stCondLst>
                                  <p:childTnLst>
                                    <p:animEffect transition="out" filter="fade">
                                      <p:cBhvr>
                                        <p:cTn id="30" dur="500"/>
                                        <p:tgtEl>
                                          <p:spTgt spid="11"/>
                                        </p:tgtEl>
                                      </p:cBhvr>
                                    </p:animEffect>
                                    <p:set>
                                      <p:cBhvr>
                                        <p:cTn id="31" dur="1" fill="hold">
                                          <p:stCondLst>
                                            <p:cond delay="499"/>
                                          </p:stCondLst>
                                        </p:cTn>
                                        <p:tgtEl>
                                          <p:spTgt spid="11"/>
                                        </p:tgtEl>
                                        <p:attrNameLst>
                                          <p:attrName>style.visibility</p:attrName>
                                        </p:attrNameLst>
                                      </p:cBhvr>
                                      <p:to>
                                        <p:strVal val="hidden"/>
                                      </p:to>
                                    </p:set>
                                  </p:childTnLst>
                                </p:cTn>
                              </p:par>
                            </p:childTnLst>
                          </p:cTn>
                        </p:par>
                      </p:childTnLst>
                    </p:cTn>
                  </p:par>
                </p:childTnLst>
              </p:cTn>
              <p:nextCondLst>
                <p:cond evt="onClick" delay="0">
                  <p:tgtEl>
                    <p:spTgt spid="11"/>
                  </p:tgtEl>
                </p:cond>
              </p:nextCondLst>
            </p:seq>
            <p:seq concurrent="1" nextAc="seek">
              <p:cTn id="32" restart="whenNotActive" fill="hold" evtFilter="cancelBubble" nodeType="interactiveSeq">
                <p:stCondLst>
                  <p:cond evt="onClick" delay="0">
                    <p:tgtEl>
                      <p:spTgt spid="41"/>
                    </p:tgtEl>
                  </p:cond>
                </p:stCondLst>
                <p:endSync evt="end" delay="0">
                  <p:rtn val="all"/>
                </p:endSync>
                <p:childTnLst>
                  <p:par>
                    <p:cTn id="33" fill="hold">
                      <p:stCondLst>
                        <p:cond delay="0"/>
                      </p:stCondLst>
                      <p:childTnLst>
                        <p:par>
                          <p:cTn id="34" fill="hold">
                            <p:stCondLst>
                              <p:cond delay="0"/>
                            </p:stCondLst>
                            <p:childTnLst>
                              <p:par>
                                <p:cTn id="35" presetID="10" presetClass="exit" presetSubtype="0" fill="hold" grpId="0" nodeType="clickEffect">
                                  <p:stCondLst>
                                    <p:cond delay="0"/>
                                  </p:stCondLst>
                                  <p:childTnLst>
                                    <p:animEffect transition="out" filter="fade">
                                      <p:cBhvr>
                                        <p:cTn id="36" dur="500"/>
                                        <p:tgtEl>
                                          <p:spTgt spid="41"/>
                                        </p:tgtEl>
                                      </p:cBhvr>
                                    </p:animEffect>
                                    <p:set>
                                      <p:cBhvr>
                                        <p:cTn id="37" dur="1" fill="hold">
                                          <p:stCondLst>
                                            <p:cond delay="499"/>
                                          </p:stCondLst>
                                        </p:cTn>
                                        <p:tgtEl>
                                          <p:spTgt spid="41"/>
                                        </p:tgtEl>
                                        <p:attrNameLst>
                                          <p:attrName>style.visibility</p:attrName>
                                        </p:attrNameLst>
                                      </p:cBhvr>
                                      <p:to>
                                        <p:strVal val="hidden"/>
                                      </p:to>
                                    </p:set>
                                  </p:childTnLst>
                                </p:cTn>
                              </p:par>
                            </p:childTnLst>
                          </p:cTn>
                        </p:par>
                      </p:childTnLst>
                    </p:cTn>
                  </p:par>
                </p:childTnLst>
              </p:cTn>
              <p:nextCondLst>
                <p:cond evt="onClick" delay="0">
                  <p:tgtEl>
                    <p:spTgt spid="41"/>
                  </p:tgtEl>
                </p:cond>
              </p:nextCondLst>
            </p:seq>
            <p:seq concurrent="1" nextAc="seek">
              <p:cTn id="38" restart="whenNotActive" fill="hold" evtFilter="cancelBubble" nodeType="interactiveSeq">
                <p:stCondLst>
                  <p:cond evt="onClick" delay="0">
                    <p:tgtEl>
                      <p:spTgt spid="42"/>
                    </p:tgtEl>
                  </p:cond>
                </p:stCondLst>
                <p:endSync evt="end" delay="0">
                  <p:rtn val="all"/>
                </p:endSync>
                <p:childTnLst>
                  <p:par>
                    <p:cTn id="39" fill="hold">
                      <p:stCondLst>
                        <p:cond delay="0"/>
                      </p:stCondLst>
                      <p:childTnLst>
                        <p:par>
                          <p:cTn id="40" fill="hold">
                            <p:stCondLst>
                              <p:cond delay="0"/>
                            </p:stCondLst>
                            <p:childTnLst>
                              <p:par>
                                <p:cTn id="41" presetID="10" presetClass="exit" presetSubtype="0" fill="hold" grpId="0" nodeType="clickEffect">
                                  <p:stCondLst>
                                    <p:cond delay="0"/>
                                  </p:stCondLst>
                                  <p:childTnLst>
                                    <p:animEffect transition="out" filter="fade">
                                      <p:cBhvr>
                                        <p:cTn id="42" dur="500"/>
                                        <p:tgtEl>
                                          <p:spTgt spid="42"/>
                                        </p:tgtEl>
                                      </p:cBhvr>
                                    </p:animEffect>
                                    <p:set>
                                      <p:cBhvr>
                                        <p:cTn id="43" dur="1" fill="hold">
                                          <p:stCondLst>
                                            <p:cond delay="499"/>
                                          </p:stCondLst>
                                        </p:cTn>
                                        <p:tgtEl>
                                          <p:spTgt spid="42"/>
                                        </p:tgtEl>
                                        <p:attrNameLst>
                                          <p:attrName>style.visibility</p:attrName>
                                        </p:attrNameLst>
                                      </p:cBhvr>
                                      <p:to>
                                        <p:strVal val="hidden"/>
                                      </p:to>
                                    </p:set>
                                  </p:childTnLst>
                                </p:cTn>
                              </p:par>
                            </p:childTnLst>
                          </p:cTn>
                        </p:par>
                      </p:childTnLst>
                    </p:cTn>
                  </p:par>
                </p:childTnLst>
              </p:cTn>
              <p:nextCondLst>
                <p:cond evt="onClick" delay="0">
                  <p:tgtEl>
                    <p:spTgt spid="42"/>
                  </p:tgtEl>
                </p:cond>
              </p:nextCondLst>
            </p:seq>
            <p:seq concurrent="1" nextAc="seek">
              <p:cTn id="44" restart="whenNotActive" fill="hold" evtFilter="cancelBubble" nodeType="interactiveSeq">
                <p:stCondLst>
                  <p:cond evt="onClick" delay="0">
                    <p:tgtEl>
                      <p:spTgt spid="43"/>
                    </p:tgtEl>
                  </p:cond>
                </p:stCondLst>
                <p:endSync evt="end" delay="0">
                  <p:rtn val="all"/>
                </p:endSync>
                <p:childTnLst>
                  <p:par>
                    <p:cTn id="45" fill="hold">
                      <p:stCondLst>
                        <p:cond delay="0"/>
                      </p:stCondLst>
                      <p:childTnLst>
                        <p:par>
                          <p:cTn id="46" fill="hold">
                            <p:stCondLst>
                              <p:cond delay="0"/>
                            </p:stCondLst>
                            <p:childTnLst>
                              <p:par>
                                <p:cTn id="47" presetID="10" presetClass="exit" presetSubtype="0" fill="hold" grpId="0" nodeType="clickEffect">
                                  <p:stCondLst>
                                    <p:cond delay="0"/>
                                  </p:stCondLst>
                                  <p:childTnLst>
                                    <p:animEffect transition="out" filter="fade">
                                      <p:cBhvr>
                                        <p:cTn id="48" dur="500"/>
                                        <p:tgtEl>
                                          <p:spTgt spid="43"/>
                                        </p:tgtEl>
                                      </p:cBhvr>
                                    </p:animEffect>
                                    <p:set>
                                      <p:cBhvr>
                                        <p:cTn id="49" dur="1" fill="hold">
                                          <p:stCondLst>
                                            <p:cond delay="499"/>
                                          </p:stCondLst>
                                        </p:cTn>
                                        <p:tgtEl>
                                          <p:spTgt spid="43"/>
                                        </p:tgtEl>
                                        <p:attrNameLst>
                                          <p:attrName>style.visibility</p:attrName>
                                        </p:attrNameLst>
                                      </p:cBhvr>
                                      <p:to>
                                        <p:strVal val="hidden"/>
                                      </p:to>
                                    </p:set>
                                  </p:childTnLst>
                                </p:cTn>
                              </p:par>
                            </p:childTnLst>
                          </p:cTn>
                        </p:par>
                      </p:childTnLst>
                    </p:cTn>
                  </p:par>
                </p:childTnLst>
              </p:cTn>
              <p:nextCondLst>
                <p:cond evt="onClick" delay="0">
                  <p:tgtEl>
                    <p:spTgt spid="43"/>
                  </p:tgtEl>
                </p:cond>
              </p:nextCondLst>
            </p:seq>
            <p:seq concurrent="1" nextAc="seek">
              <p:cTn id="50" restart="whenNotActive" fill="hold" evtFilter="cancelBubble" nodeType="interactiveSeq">
                <p:stCondLst>
                  <p:cond evt="onClick" delay="0">
                    <p:tgtEl>
                      <p:spTgt spid="44"/>
                    </p:tgtEl>
                  </p:cond>
                </p:stCondLst>
                <p:endSync evt="end" delay="0">
                  <p:rtn val="all"/>
                </p:endSync>
                <p:childTnLst>
                  <p:par>
                    <p:cTn id="51" fill="hold">
                      <p:stCondLst>
                        <p:cond delay="0"/>
                      </p:stCondLst>
                      <p:childTnLst>
                        <p:par>
                          <p:cTn id="52" fill="hold">
                            <p:stCondLst>
                              <p:cond delay="0"/>
                            </p:stCondLst>
                            <p:childTnLst>
                              <p:par>
                                <p:cTn id="53" presetID="10" presetClass="exit" presetSubtype="0" fill="hold" grpId="0" nodeType="clickEffect">
                                  <p:stCondLst>
                                    <p:cond delay="0"/>
                                  </p:stCondLst>
                                  <p:childTnLst>
                                    <p:animEffect transition="out" filter="fade">
                                      <p:cBhvr>
                                        <p:cTn id="54" dur="500"/>
                                        <p:tgtEl>
                                          <p:spTgt spid="44"/>
                                        </p:tgtEl>
                                      </p:cBhvr>
                                    </p:animEffect>
                                    <p:set>
                                      <p:cBhvr>
                                        <p:cTn id="55" dur="1" fill="hold">
                                          <p:stCondLst>
                                            <p:cond delay="499"/>
                                          </p:stCondLst>
                                        </p:cTn>
                                        <p:tgtEl>
                                          <p:spTgt spid="44"/>
                                        </p:tgtEl>
                                        <p:attrNameLst>
                                          <p:attrName>style.visibility</p:attrName>
                                        </p:attrNameLst>
                                      </p:cBhvr>
                                      <p:to>
                                        <p:strVal val="hidden"/>
                                      </p:to>
                                    </p:set>
                                  </p:childTnLst>
                                </p:cTn>
                              </p:par>
                            </p:childTnLst>
                          </p:cTn>
                        </p:par>
                      </p:childTnLst>
                    </p:cTn>
                  </p:par>
                </p:childTnLst>
              </p:cTn>
              <p:nextCondLst>
                <p:cond evt="onClick" delay="0">
                  <p:tgtEl>
                    <p:spTgt spid="44"/>
                  </p:tgtEl>
                </p:cond>
              </p:nextCondLst>
            </p:seq>
            <p:seq concurrent="1" nextAc="seek">
              <p:cTn id="56" restart="whenNotActive" fill="hold" evtFilter="cancelBubble" nodeType="interactiveSeq">
                <p:stCondLst>
                  <p:cond evt="onClick" delay="0">
                    <p:tgtEl>
                      <p:spTgt spid="45"/>
                    </p:tgtEl>
                  </p:cond>
                </p:stCondLst>
                <p:endSync evt="end" delay="0">
                  <p:rtn val="all"/>
                </p:endSync>
                <p:childTnLst>
                  <p:par>
                    <p:cTn id="57" fill="hold">
                      <p:stCondLst>
                        <p:cond delay="0"/>
                      </p:stCondLst>
                      <p:childTnLst>
                        <p:par>
                          <p:cTn id="58" fill="hold">
                            <p:stCondLst>
                              <p:cond delay="0"/>
                            </p:stCondLst>
                            <p:childTnLst>
                              <p:par>
                                <p:cTn id="59" presetID="10" presetClass="exit" presetSubtype="0" fill="hold" grpId="0" nodeType="clickEffect">
                                  <p:stCondLst>
                                    <p:cond delay="0"/>
                                  </p:stCondLst>
                                  <p:childTnLst>
                                    <p:animEffect transition="out" filter="fade">
                                      <p:cBhvr>
                                        <p:cTn id="60" dur="500"/>
                                        <p:tgtEl>
                                          <p:spTgt spid="45"/>
                                        </p:tgtEl>
                                      </p:cBhvr>
                                    </p:animEffect>
                                    <p:set>
                                      <p:cBhvr>
                                        <p:cTn id="61" dur="1" fill="hold">
                                          <p:stCondLst>
                                            <p:cond delay="499"/>
                                          </p:stCondLst>
                                        </p:cTn>
                                        <p:tgtEl>
                                          <p:spTgt spid="45"/>
                                        </p:tgtEl>
                                        <p:attrNameLst>
                                          <p:attrName>style.visibility</p:attrName>
                                        </p:attrNameLst>
                                      </p:cBhvr>
                                      <p:to>
                                        <p:strVal val="hidden"/>
                                      </p:to>
                                    </p:set>
                                  </p:childTnLst>
                                </p:cTn>
                              </p:par>
                            </p:childTnLst>
                          </p:cTn>
                        </p:par>
                      </p:childTnLst>
                    </p:cTn>
                  </p:par>
                </p:childTnLst>
              </p:cTn>
              <p:nextCondLst>
                <p:cond evt="onClick" delay="0">
                  <p:tgtEl>
                    <p:spTgt spid="45"/>
                  </p:tgtEl>
                </p:cond>
              </p:nextCondLst>
            </p:seq>
            <p:seq concurrent="1" nextAc="seek">
              <p:cTn id="62" restart="whenNotActive" fill="hold" evtFilter="cancelBubble" nodeType="interactiveSeq">
                <p:stCondLst>
                  <p:cond evt="onClick" delay="0">
                    <p:tgtEl>
                      <p:spTgt spid="46"/>
                    </p:tgtEl>
                  </p:cond>
                </p:stCondLst>
                <p:endSync evt="end" delay="0">
                  <p:rtn val="all"/>
                </p:endSync>
                <p:childTnLst>
                  <p:par>
                    <p:cTn id="63" fill="hold">
                      <p:stCondLst>
                        <p:cond delay="0"/>
                      </p:stCondLst>
                      <p:childTnLst>
                        <p:par>
                          <p:cTn id="64" fill="hold">
                            <p:stCondLst>
                              <p:cond delay="0"/>
                            </p:stCondLst>
                            <p:childTnLst>
                              <p:par>
                                <p:cTn id="65" presetID="10" presetClass="exit" presetSubtype="0" fill="hold" grpId="0" nodeType="clickEffect">
                                  <p:stCondLst>
                                    <p:cond delay="0"/>
                                  </p:stCondLst>
                                  <p:childTnLst>
                                    <p:animEffect transition="out" filter="fade">
                                      <p:cBhvr>
                                        <p:cTn id="66" dur="500"/>
                                        <p:tgtEl>
                                          <p:spTgt spid="46"/>
                                        </p:tgtEl>
                                      </p:cBhvr>
                                    </p:animEffect>
                                    <p:set>
                                      <p:cBhvr>
                                        <p:cTn id="67" dur="1" fill="hold">
                                          <p:stCondLst>
                                            <p:cond delay="499"/>
                                          </p:stCondLst>
                                        </p:cTn>
                                        <p:tgtEl>
                                          <p:spTgt spid="46"/>
                                        </p:tgtEl>
                                        <p:attrNameLst>
                                          <p:attrName>style.visibility</p:attrName>
                                        </p:attrNameLst>
                                      </p:cBhvr>
                                      <p:to>
                                        <p:strVal val="hidden"/>
                                      </p:to>
                                    </p:set>
                                  </p:childTnLst>
                                </p:cTn>
                              </p:par>
                            </p:childTnLst>
                          </p:cTn>
                        </p:par>
                      </p:childTnLst>
                    </p:cTn>
                  </p:par>
                </p:childTnLst>
              </p:cTn>
              <p:nextCondLst>
                <p:cond evt="onClick" delay="0">
                  <p:tgtEl>
                    <p:spTgt spid="46"/>
                  </p:tgtEl>
                </p:cond>
              </p:nextCondLst>
            </p:seq>
            <p:seq concurrent="1" nextAc="seek">
              <p:cTn id="68" restart="whenNotActive" fill="hold" evtFilter="cancelBubble" nodeType="interactiveSeq">
                <p:stCondLst>
                  <p:cond evt="onClick" delay="0">
                    <p:tgtEl>
                      <p:spTgt spid="63"/>
                    </p:tgtEl>
                  </p:cond>
                </p:stCondLst>
                <p:endSync evt="end" delay="0">
                  <p:rtn val="all"/>
                </p:endSync>
                <p:childTnLst>
                  <p:par>
                    <p:cTn id="69" fill="hold">
                      <p:stCondLst>
                        <p:cond delay="0"/>
                      </p:stCondLst>
                      <p:childTnLst>
                        <p:par>
                          <p:cTn id="70" fill="hold">
                            <p:stCondLst>
                              <p:cond delay="0"/>
                            </p:stCondLst>
                            <p:childTnLst>
                              <p:par>
                                <p:cTn id="71" presetID="10" presetClass="exit" presetSubtype="0" fill="hold" grpId="0" nodeType="clickEffect">
                                  <p:stCondLst>
                                    <p:cond delay="0"/>
                                  </p:stCondLst>
                                  <p:childTnLst>
                                    <p:animEffect transition="out" filter="fade">
                                      <p:cBhvr>
                                        <p:cTn id="72" dur="500"/>
                                        <p:tgtEl>
                                          <p:spTgt spid="63"/>
                                        </p:tgtEl>
                                      </p:cBhvr>
                                    </p:animEffect>
                                    <p:set>
                                      <p:cBhvr>
                                        <p:cTn id="73" dur="1" fill="hold">
                                          <p:stCondLst>
                                            <p:cond delay="499"/>
                                          </p:stCondLst>
                                        </p:cTn>
                                        <p:tgtEl>
                                          <p:spTgt spid="63"/>
                                        </p:tgtEl>
                                        <p:attrNameLst>
                                          <p:attrName>style.visibility</p:attrName>
                                        </p:attrNameLst>
                                      </p:cBhvr>
                                      <p:to>
                                        <p:strVal val="hidden"/>
                                      </p:to>
                                    </p:set>
                                  </p:childTnLst>
                                </p:cTn>
                              </p:par>
                            </p:childTnLst>
                          </p:cTn>
                        </p:par>
                      </p:childTnLst>
                    </p:cTn>
                  </p:par>
                </p:childTnLst>
              </p:cTn>
              <p:nextCondLst>
                <p:cond evt="onClick" delay="0">
                  <p:tgtEl>
                    <p:spTgt spid="63"/>
                  </p:tgtEl>
                </p:cond>
              </p:nextCondLst>
            </p:seq>
            <p:seq concurrent="1" nextAc="seek">
              <p:cTn id="74" restart="whenNotActive" fill="hold" evtFilter="cancelBubble" nodeType="interactiveSeq">
                <p:stCondLst>
                  <p:cond evt="onClick" delay="0">
                    <p:tgtEl>
                      <p:spTgt spid="67"/>
                    </p:tgtEl>
                  </p:cond>
                </p:stCondLst>
                <p:endSync evt="end" delay="0">
                  <p:rtn val="all"/>
                </p:endSync>
                <p:childTnLst>
                  <p:par>
                    <p:cTn id="75" fill="hold">
                      <p:stCondLst>
                        <p:cond delay="0"/>
                      </p:stCondLst>
                      <p:childTnLst>
                        <p:par>
                          <p:cTn id="76" fill="hold">
                            <p:stCondLst>
                              <p:cond delay="0"/>
                            </p:stCondLst>
                            <p:childTnLst>
                              <p:par>
                                <p:cTn id="77" presetID="10" presetClass="exit" presetSubtype="0" fill="hold" grpId="0" nodeType="clickEffect">
                                  <p:stCondLst>
                                    <p:cond delay="0"/>
                                  </p:stCondLst>
                                  <p:childTnLst>
                                    <p:animEffect transition="out" filter="fade">
                                      <p:cBhvr>
                                        <p:cTn id="78" dur="500"/>
                                        <p:tgtEl>
                                          <p:spTgt spid="67"/>
                                        </p:tgtEl>
                                      </p:cBhvr>
                                    </p:animEffect>
                                    <p:set>
                                      <p:cBhvr>
                                        <p:cTn id="79" dur="1" fill="hold">
                                          <p:stCondLst>
                                            <p:cond delay="499"/>
                                          </p:stCondLst>
                                        </p:cTn>
                                        <p:tgtEl>
                                          <p:spTgt spid="67"/>
                                        </p:tgtEl>
                                        <p:attrNameLst>
                                          <p:attrName>style.visibility</p:attrName>
                                        </p:attrNameLst>
                                      </p:cBhvr>
                                      <p:to>
                                        <p:strVal val="hidden"/>
                                      </p:to>
                                    </p:set>
                                  </p:childTnLst>
                                </p:cTn>
                              </p:par>
                            </p:childTnLst>
                          </p:cTn>
                        </p:par>
                      </p:childTnLst>
                    </p:cTn>
                  </p:par>
                </p:childTnLst>
              </p:cTn>
              <p:nextCondLst>
                <p:cond evt="onClick" delay="0">
                  <p:tgtEl>
                    <p:spTgt spid="67"/>
                  </p:tgtEl>
                </p:cond>
              </p:nextCondLst>
            </p:seq>
            <p:seq concurrent="1" nextAc="seek">
              <p:cTn id="80" restart="whenNotActive" fill="hold" evtFilter="cancelBubble" nodeType="interactiveSeq">
                <p:stCondLst>
                  <p:cond evt="onClick" delay="0">
                    <p:tgtEl>
                      <p:spTgt spid="68"/>
                    </p:tgtEl>
                  </p:cond>
                </p:stCondLst>
                <p:endSync evt="end" delay="0">
                  <p:rtn val="all"/>
                </p:endSync>
                <p:childTnLst>
                  <p:par>
                    <p:cTn id="81" fill="hold">
                      <p:stCondLst>
                        <p:cond delay="0"/>
                      </p:stCondLst>
                      <p:childTnLst>
                        <p:par>
                          <p:cTn id="82" fill="hold">
                            <p:stCondLst>
                              <p:cond delay="0"/>
                            </p:stCondLst>
                            <p:childTnLst>
                              <p:par>
                                <p:cTn id="83" presetID="10" presetClass="exit" presetSubtype="0" fill="hold" grpId="0" nodeType="clickEffect">
                                  <p:stCondLst>
                                    <p:cond delay="0"/>
                                  </p:stCondLst>
                                  <p:childTnLst>
                                    <p:animEffect transition="out" filter="fade">
                                      <p:cBhvr>
                                        <p:cTn id="84" dur="500"/>
                                        <p:tgtEl>
                                          <p:spTgt spid="68"/>
                                        </p:tgtEl>
                                      </p:cBhvr>
                                    </p:animEffect>
                                    <p:set>
                                      <p:cBhvr>
                                        <p:cTn id="85" dur="1" fill="hold">
                                          <p:stCondLst>
                                            <p:cond delay="499"/>
                                          </p:stCondLst>
                                        </p:cTn>
                                        <p:tgtEl>
                                          <p:spTgt spid="68"/>
                                        </p:tgtEl>
                                        <p:attrNameLst>
                                          <p:attrName>style.visibility</p:attrName>
                                        </p:attrNameLst>
                                      </p:cBhvr>
                                      <p:to>
                                        <p:strVal val="hidden"/>
                                      </p:to>
                                    </p:set>
                                  </p:childTnLst>
                                </p:cTn>
                              </p:par>
                            </p:childTnLst>
                          </p:cTn>
                        </p:par>
                      </p:childTnLst>
                    </p:cTn>
                  </p:par>
                </p:childTnLst>
              </p:cTn>
              <p:nextCondLst>
                <p:cond evt="onClick" delay="0">
                  <p:tgtEl>
                    <p:spTgt spid="68"/>
                  </p:tgtEl>
                </p:cond>
              </p:nextCondLst>
            </p:seq>
            <p:seq concurrent="1" nextAc="seek">
              <p:cTn id="86" restart="whenNotActive" fill="hold" evtFilter="cancelBubble" nodeType="interactiveSeq">
                <p:stCondLst>
                  <p:cond evt="onClick" delay="0">
                    <p:tgtEl>
                      <p:spTgt spid="69"/>
                    </p:tgtEl>
                  </p:cond>
                </p:stCondLst>
                <p:endSync evt="end" delay="0">
                  <p:rtn val="all"/>
                </p:endSync>
                <p:childTnLst>
                  <p:par>
                    <p:cTn id="87" fill="hold">
                      <p:stCondLst>
                        <p:cond delay="0"/>
                      </p:stCondLst>
                      <p:childTnLst>
                        <p:par>
                          <p:cTn id="88" fill="hold">
                            <p:stCondLst>
                              <p:cond delay="0"/>
                            </p:stCondLst>
                            <p:childTnLst>
                              <p:par>
                                <p:cTn id="89" presetID="10" presetClass="exit" presetSubtype="0" fill="hold" grpId="0" nodeType="clickEffect">
                                  <p:stCondLst>
                                    <p:cond delay="0"/>
                                  </p:stCondLst>
                                  <p:childTnLst>
                                    <p:animEffect transition="out" filter="fade">
                                      <p:cBhvr>
                                        <p:cTn id="90" dur="500"/>
                                        <p:tgtEl>
                                          <p:spTgt spid="69"/>
                                        </p:tgtEl>
                                      </p:cBhvr>
                                    </p:animEffect>
                                    <p:set>
                                      <p:cBhvr>
                                        <p:cTn id="91" dur="1" fill="hold">
                                          <p:stCondLst>
                                            <p:cond delay="499"/>
                                          </p:stCondLst>
                                        </p:cTn>
                                        <p:tgtEl>
                                          <p:spTgt spid="69"/>
                                        </p:tgtEl>
                                        <p:attrNameLst>
                                          <p:attrName>style.visibility</p:attrName>
                                        </p:attrNameLst>
                                      </p:cBhvr>
                                      <p:to>
                                        <p:strVal val="hidden"/>
                                      </p:to>
                                    </p:set>
                                  </p:childTnLst>
                                </p:cTn>
                              </p:par>
                            </p:childTnLst>
                          </p:cTn>
                        </p:par>
                      </p:childTnLst>
                    </p:cTn>
                  </p:par>
                </p:childTnLst>
              </p:cTn>
              <p:nextCondLst>
                <p:cond evt="onClick" delay="0">
                  <p:tgtEl>
                    <p:spTgt spid="69"/>
                  </p:tgtEl>
                </p:cond>
              </p:nextCondLst>
            </p:seq>
            <p:seq concurrent="1" nextAc="seek">
              <p:cTn id="92" restart="whenNotActive" fill="hold" evtFilter="cancelBubble" nodeType="interactiveSeq">
                <p:stCondLst>
                  <p:cond evt="onClick" delay="0">
                    <p:tgtEl>
                      <p:spTgt spid="70"/>
                    </p:tgtEl>
                  </p:cond>
                </p:stCondLst>
                <p:endSync evt="end" delay="0">
                  <p:rtn val="all"/>
                </p:endSync>
                <p:childTnLst>
                  <p:par>
                    <p:cTn id="93" fill="hold">
                      <p:stCondLst>
                        <p:cond delay="0"/>
                      </p:stCondLst>
                      <p:childTnLst>
                        <p:par>
                          <p:cTn id="94" fill="hold">
                            <p:stCondLst>
                              <p:cond delay="0"/>
                            </p:stCondLst>
                            <p:childTnLst>
                              <p:par>
                                <p:cTn id="95" presetID="10" presetClass="exit" presetSubtype="0" fill="hold" grpId="0" nodeType="clickEffect">
                                  <p:stCondLst>
                                    <p:cond delay="0"/>
                                  </p:stCondLst>
                                  <p:childTnLst>
                                    <p:animEffect transition="out" filter="fade">
                                      <p:cBhvr>
                                        <p:cTn id="96" dur="500"/>
                                        <p:tgtEl>
                                          <p:spTgt spid="70"/>
                                        </p:tgtEl>
                                      </p:cBhvr>
                                    </p:animEffect>
                                    <p:set>
                                      <p:cBhvr>
                                        <p:cTn id="97" dur="1" fill="hold">
                                          <p:stCondLst>
                                            <p:cond delay="499"/>
                                          </p:stCondLst>
                                        </p:cTn>
                                        <p:tgtEl>
                                          <p:spTgt spid="70"/>
                                        </p:tgtEl>
                                        <p:attrNameLst>
                                          <p:attrName>style.visibility</p:attrName>
                                        </p:attrNameLst>
                                      </p:cBhvr>
                                      <p:to>
                                        <p:strVal val="hidden"/>
                                      </p:to>
                                    </p:set>
                                  </p:childTnLst>
                                </p:cTn>
                              </p:par>
                            </p:childTnLst>
                          </p:cTn>
                        </p:par>
                      </p:childTnLst>
                    </p:cTn>
                  </p:par>
                </p:childTnLst>
              </p:cTn>
              <p:nextCondLst>
                <p:cond evt="onClick" delay="0">
                  <p:tgtEl>
                    <p:spTgt spid="70"/>
                  </p:tgtEl>
                </p:cond>
              </p:nextCondLst>
            </p:seq>
            <p:seq concurrent="1" nextAc="seek">
              <p:cTn id="98" restart="whenNotActive" fill="hold" evtFilter="cancelBubble" nodeType="interactiveSeq">
                <p:stCondLst>
                  <p:cond evt="onClick" delay="0">
                    <p:tgtEl>
                      <p:spTgt spid="79"/>
                    </p:tgtEl>
                  </p:cond>
                </p:stCondLst>
                <p:endSync evt="end" delay="0">
                  <p:rtn val="all"/>
                </p:endSync>
                <p:childTnLst>
                  <p:par>
                    <p:cTn id="99" fill="hold">
                      <p:stCondLst>
                        <p:cond delay="0"/>
                      </p:stCondLst>
                      <p:childTnLst>
                        <p:par>
                          <p:cTn id="100" fill="hold">
                            <p:stCondLst>
                              <p:cond delay="0"/>
                            </p:stCondLst>
                            <p:childTnLst>
                              <p:par>
                                <p:cTn id="101" presetID="10" presetClass="exit" presetSubtype="0" fill="hold" grpId="0" nodeType="clickEffect">
                                  <p:stCondLst>
                                    <p:cond delay="0"/>
                                  </p:stCondLst>
                                  <p:childTnLst>
                                    <p:animEffect transition="out" filter="fade">
                                      <p:cBhvr>
                                        <p:cTn id="102" dur="500"/>
                                        <p:tgtEl>
                                          <p:spTgt spid="79"/>
                                        </p:tgtEl>
                                      </p:cBhvr>
                                    </p:animEffect>
                                    <p:set>
                                      <p:cBhvr>
                                        <p:cTn id="103" dur="1" fill="hold">
                                          <p:stCondLst>
                                            <p:cond delay="499"/>
                                          </p:stCondLst>
                                        </p:cTn>
                                        <p:tgtEl>
                                          <p:spTgt spid="79"/>
                                        </p:tgtEl>
                                        <p:attrNameLst>
                                          <p:attrName>style.visibility</p:attrName>
                                        </p:attrNameLst>
                                      </p:cBhvr>
                                      <p:to>
                                        <p:strVal val="hidden"/>
                                      </p:to>
                                    </p:set>
                                  </p:childTnLst>
                                </p:cTn>
                              </p:par>
                            </p:childTnLst>
                          </p:cTn>
                        </p:par>
                      </p:childTnLst>
                    </p:cTn>
                  </p:par>
                </p:childTnLst>
              </p:cTn>
              <p:nextCondLst>
                <p:cond evt="onClick" delay="0">
                  <p:tgtEl>
                    <p:spTgt spid="79"/>
                  </p:tgtEl>
                </p:cond>
              </p:nextCondLst>
            </p:seq>
            <p:seq concurrent="1" nextAc="seek">
              <p:cTn id="104" restart="whenNotActive" fill="hold" evtFilter="cancelBubble" nodeType="interactiveSeq">
                <p:stCondLst>
                  <p:cond evt="onClick" delay="0">
                    <p:tgtEl>
                      <p:spTgt spid="80"/>
                    </p:tgtEl>
                  </p:cond>
                </p:stCondLst>
                <p:endSync evt="end" delay="0">
                  <p:rtn val="all"/>
                </p:endSync>
                <p:childTnLst>
                  <p:par>
                    <p:cTn id="105" fill="hold">
                      <p:stCondLst>
                        <p:cond delay="0"/>
                      </p:stCondLst>
                      <p:childTnLst>
                        <p:par>
                          <p:cTn id="106" fill="hold">
                            <p:stCondLst>
                              <p:cond delay="0"/>
                            </p:stCondLst>
                            <p:childTnLst>
                              <p:par>
                                <p:cTn id="107" presetID="10" presetClass="exit" presetSubtype="0" fill="hold" grpId="0" nodeType="clickEffect">
                                  <p:stCondLst>
                                    <p:cond delay="0"/>
                                  </p:stCondLst>
                                  <p:childTnLst>
                                    <p:animEffect transition="out" filter="fade">
                                      <p:cBhvr>
                                        <p:cTn id="108" dur="500"/>
                                        <p:tgtEl>
                                          <p:spTgt spid="80"/>
                                        </p:tgtEl>
                                      </p:cBhvr>
                                    </p:animEffect>
                                    <p:set>
                                      <p:cBhvr>
                                        <p:cTn id="109" dur="1" fill="hold">
                                          <p:stCondLst>
                                            <p:cond delay="499"/>
                                          </p:stCondLst>
                                        </p:cTn>
                                        <p:tgtEl>
                                          <p:spTgt spid="80"/>
                                        </p:tgtEl>
                                        <p:attrNameLst>
                                          <p:attrName>style.visibility</p:attrName>
                                        </p:attrNameLst>
                                      </p:cBhvr>
                                      <p:to>
                                        <p:strVal val="hidden"/>
                                      </p:to>
                                    </p:set>
                                  </p:childTnLst>
                                </p:cTn>
                              </p:par>
                            </p:childTnLst>
                          </p:cTn>
                        </p:par>
                      </p:childTnLst>
                    </p:cTn>
                  </p:par>
                </p:childTnLst>
              </p:cTn>
              <p:nextCondLst>
                <p:cond evt="onClick" delay="0">
                  <p:tgtEl>
                    <p:spTgt spid="80"/>
                  </p:tgtEl>
                </p:cond>
              </p:nextCondLst>
            </p:seq>
            <p:seq concurrent="1" nextAc="seek">
              <p:cTn id="110" restart="whenNotActive" fill="hold" evtFilter="cancelBubble" nodeType="interactiveSeq">
                <p:stCondLst>
                  <p:cond evt="onClick" delay="0">
                    <p:tgtEl>
                      <p:spTgt spid="81"/>
                    </p:tgtEl>
                  </p:cond>
                </p:stCondLst>
                <p:endSync evt="end" delay="0">
                  <p:rtn val="all"/>
                </p:endSync>
                <p:childTnLst>
                  <p:par>
                    <p:cTn id="111" fill="hold">
                      <p:stCondLst>
                        <p:cond delay="0"/>
                      </p:stCondLst>
                      <p:childTnLst>
                        <p:par>
                          <p:cTn id="112" fill="hold">
                            <p:stCondLst>
                              <p:cond delay="0"/>
                            </p:stCondLst>
                            <p:childTnLst>
                              <p:par>
                                <p:cTn id="113" presetID="10" presetClass="exit" presetSubtype="0" fill="hold" grpId="0" nodeType="clickEffect">
                                  <p:stCondLst>
                                    <p:cond delay="0"/>
                                  </p:stCondLst>
                                  <p:childTnLst>
                                    <p:animEffect transition="out" filter="fade">
                                      <p:cBhvr>
                                        <p:cTn id="114" dur="500"/>
                                        <p:tgtEl>
                                          <p:spTgt spid="81"/>
                                        </p:tgtEl>
                                      </p:cBhvr>
                                    </p:animEffect>
                                    <p:set>
                                      <p:cBhvr>
                                        <p:cTn id="115" dur="1" fill="hold">
                                          <p:stCondLst>
                                            <p:cond delay="499"/>
                                          </p:stCondLst>
                                        </p:cTn>
                                        <p:tgtEl>
                                          <p:spTgt spid="81"/>
                                        </p:tgtEl>
                                        <p:attrNameLst>
                                          <p:attrName>style.visibility</p:attrName>
                                        </p:attrNameLst>
                                      </p:cBhvr>
                                      <p:to>
                                        <p:strVal val="hidden"/>
                                      </p:to>
                                    </p:set>
                                  </p:childTnLst>
                                </p:cTn>
                              </p:par>
                            </p:childTnLst>
                          </p:cTn>
                        </p:par>
                      </p:childTnLst>
                    </p:cTn>
                  </p:par>
                </p:childTnLst>
              </p:cTn>
              <p:nextCondLst>
                <p:cond evt="onClick" delay="0">
                  <p:tgtEl>
                    <p:spTgt spid="81"/>
                  </p:tgtEl>
                </p:cond>
              </p:nextCondLst>
            </p:seq>
            <p:seq concurrent="1" nextAc="seek">
              <p:cTn id="116" restart="whenNotActive" fill="hold" evtFilter="cancelBubble" nodeType="interactiveSeq">
                <p:stCondLst>
                  <p:cond evt="onClick" delay="0">
                    <p:tgtEl>
                      <p:spTgt spid="85"/>
                    </p:tgtEl>
                  </p:cond>
                </p:stCondLst>
                <p:endSync evt="end" delay="0">
                  <p:rtn val="all"/>
                </p:endSync>
                <p:childTnLst>
                  <p:par>
                    <p:cTn id="117" fill="hold">
                      <p:stCondLst>
                        <p:cond delay="0"/>
                      </p:stCondLst>
                      <p:childTnLst>
                        <p:par>
                          <p:cTn id="118" fill="hold">
                            <p:stCondLst>
                              <p:cond delay="0"/>
                            </p:stCondLst>
                            <p:childTnLst>
                              <p:par>
                                <p:cTn id="119" presetID="10" presetClass="exit" presetSubtype="0" fill="hold" grpId="0" nodeType="clickEffect">
                                  <p:stCondLst>
                                    <p:cond delay="0"/>
                                  </p:stCondLst>
                                  <p:childTnLst>
                                    <p:animEffect transition="out" filter="fade">
                                      <p:cBhvr>
                                        <p:cTn id="120" dur="500"/>
                                        <p:tgtEl>
                                          <p:spTgt spid="85"/>
                                        </p:tgtEl>
                                      </p:cBhvr>
                                    </p:animEffect>
                                    <p:set>
                                      <p:cBhvr>
                                        <p:cTn id="121" dur="1" fill="hold">
                                          <p:stCondLst>
                                            <p:cond delay="499"/>
                                          </p:stCondLst>
                                        </p:cTn>
                                        <p:tgtEl>
                                          <p:spTgt spid="85"/>
                                        </p:tgtEl>
                                        <p:attrNameLst>
                                          <p:attrName>style.visibility</p:attrName>
                                        </p:attrNameLst>
                                      </p:cBhvr>
                                      <p:to>
                                        <p:strVal val="hidden"/>
                                      </p:to>
                                    </p:set>
                                  </p:childTnLst>
                                </p:cTn>
                              </p:par>
                            </p:childTnLst>
                          </p:cTn>
                        </p:par>
                      </p:childTnLst>
                    </p:cTn>
                  </p:par>
                </p:childTnLst>
              </p:cTn>
              <p:nextCondLst>
                <p:cond evt="onClick" delay="0">
                  <p:tgtEl>
                    <p:spTgt spid="85"/>
                  </p:tgtEl>
                </p:cond>
              </p:nextCondLst>
            </p:seq>
            <p:seq concurrent="1" nextAc="seek">
              <p:cTn id="122" restart="whenNotActive" fill="hold" evtFilter="cancelBubble" nodeType="interactiveSeq">
                <p:stCondLst>
                  <p:cond evt="onClick" delay="0">
                    <p:tgtEl>
                      <p:spTgt spid="86"/>
                    </p:tgtEl>
                  </p:cond>
                </p:stCondLst>
                <p:endSync evt="end" delay="0">
                  <p:rtn val="all"/>
                </p:endSync>
                <p:childTnLst>
                  <p:par>
                    <p:cTn id="123" fill="hold">
                      <p:stCondLst>
                        <p:cond delay="0"/>
                      </p:stCondLst>
                      <p:childTnLst>
                        <p:par>
                          <p:cTn id="124" fill="hold">
                            <p:stCondLst>
                              <p:cond delay="0"/>
                            </p:stCondLst>
                            <p:childTnLst>
                              <p:par>
                                <p:cTn id="125" presetID="10" presetClass="exit" presetSubtype="0" fill="hold" grpId="0" nodeType="clickEffect">
                                  <p:stCondLst>
                                    <p:cond delay="0"/>
                                  </p:stCondLst>
                                  <p:childTnLst>
                                    <p:animEffect transition="out" filter="fade">
                                      <p:cBhvr>
                                        <p:cTn id="126" dur="500"/>
                                        <p:tgtEl>
                                          <p:spTgt spid="86"/>
                                        </p:tgtEl>
                                      </p:cBhvr>
                                    </p:animEffect>
                                    <p:set>
                                      <p:cBhvr>
                                        <p:cTn id="127" dur="1" fill="hold">
                                          <p:stCondLst>
                                            <p:cond delay="499"/>
                                          </p:stCondLst>
                                        </p:cTn>
                                        <p:tgtEl>
                                          <p:spTgt spid="86"/>
                                        </p:tgtEl>
                                        <p:attrNameLst>
                                          <p:attrName>style.visibility</p:attrName>
                                        </p:attrNameLst>
                                      </p:cBhvr>
                                      <p:to>
                                        <p:strVal val="hidden"/>
                                      </p:to>
                                    </p:set>
                                  </p:childTnLst>
                                </p:cTn>
                              </p:par>
                            </p:childTnLst>
                          </p:cTn>
                        </p:par>
                      </p:childTnLst>
                    </p:cTn>
                  </p:par>
                </p:childTnLst>
              </p:cTn>
              <p:nextCondLst>
                <p:cond evt="onClick" delay="0">
                  <p:tgtEl>
                    <p:spTgt spid="86"/>
                  </p:tgtEl>
                </p:cond>
              </p:nextCondLst>
            </p:seq>
            <p:seq concurrent="1" nextAc="seek">
              <p:cTn id="128" restart="whenNotActive" fill="hold" evtFilter="cancelBubble" nodeType="interactiveSeq">
                <p:stCondLst>
                  <p:cond evt="onClick" delay="0">
                    <p:tgtEl>
                      <p:spTgt spid="87"/>
                    </p:tgtEl>
                  </p:cond>
                </p:stCondLst>
                <p:endSync evt="end" delay="0">
                  <p:rtn val="all"/>
                </p:endSync>
                <p:childTnLst>
                  <p:par>
                    <p:cTn id="129" fill="hold">
                      <p:stCondLst>
                        <p:cond delay="0"/>
                      </p:stCondLst>
                      <p:childTnLst>
                        <p:par>
                          <p:cTn id="130" fill="hold">
                            <p:stCondLst>
                              <p:cond delay="0"/>
                            </p:stCondLst>
                            <p:childTnLst>
                              <p:par>
                                <p:cTn id="131" presetID="10" presetClass="exit" presetSubtype="0" fill="hold" grpId="0" nodeType="clickEffect">
                                  <p:stCondLst>
                                    <p:cond delay="0"/>
                                  </p:stCondLst>
                                  <p:childTnLst>
                                    <p:animEffect transition="out" filter="fade">
                                      <p:cBhvr>
                                        <p:cTn id="132" dur="500"/>
                                        <p:tgtEl>
                                          <p:spTgt spid="87"/>
                                        </p:tgtEl>
                                      </p:cBhvr>
                                    </p:animEffect>
                                    <p:set>
                                      <p:cBhvr>
                                        <p:cTn id="133" dur="1" fill="hold">
                                          <p:stCondLst>
                                            <p:cond delay="499"/>
                                          </p:stCondLst>
                                        </p:cTn>
                                        <p:tgtEl>
                                          <p:spTgt spid="87"/>
                                        </p:tgtEl>
                                        <p:attrNameLst>
                                          <p:attrName>style.visibility</p:attrName>
                                        </p:attrNameLst>
                                      </p:cBhvr>
                                      <p:to>
                                        <p:strVal val="hidden"/>
                                      </p:to>
                                    </p:set>
                                  </p:childTnLst>
                                </p:cTn>
                              </p:par>
                            </p:childTnLst>
                          </p:cTn>
                        </p:par>
                      </p:childTnLst>
                    </p:cTn>
                  </p:par>
                </p:childTnLst>
              </p:cTn>
              <p:nextCondLst>
                <p:cond evt="onClick" delay="0">
                  <p:tgtEl>
                    <p:spTgt spid="87"/>
                  </p:tgtEl>
                </p:cond>
              </p:nextCondLst>
            </p:seq>
            <p:seq concurrent="1" nextAc="seek">
              <p:cTn id="134" restart="whenNotActive" fill="hold" evtFilter="cancelBubble" nodeType="interactiveSeq">
                <p:stCondLst>
                  <p:cond evt="onClick" delay="0">
                    <p:tgtEl>
                      <p:spTgt spid="106"/>
                    </p:tgtEl>
                  </p:cond>
                </p:stCondLst>
                <p:endSync evt="end" delay="0">
                  <p:rtn val="all"/>
                </p:endSync>
                <p:childTnLst>
                  <p:par>
                    <p:cTn id="135" fill="hold">
                      <p:stCondLst>
                        <p:cond delay="0"/>
                      </p:stCondLst>
                      <p:childTnLst>
                        <p:par>
                          <p:cTn id="136" fill="hold">
                            <p:stCondLst>
                              <p:cond delay="0"/>
                            </p:stCondLst>
                            <p:childTnLst>
                              <p:par>
                                <p:cTn id="137" presetID="10" presetClass="exit" presetSubtype="0" fill="hold" grpId="0" nodeType="clickEffect">
                                  <p:stCondLst>
                                    <p:cond delay="0"/>
                                  </p:stCondLst>
                                  <p:childTnLst>
                                    <p:animEffect transition="out" filter="fade">
                                      <p:cBhvr>
                                        <p:cTn id="138" dur="500"/>
                                        <p:tgtEl>
                                          <p:spTgt spid="106"/>
                                        </p:tgtEl>
                                      </p:cBhvr>
                                    </p:animEffect>
                                    <p:set>
                                      <p:cBhvr>
                                        <p:cTn id="139" dur="1" fill="hold">
                                          <p:stCondLst>
                                            <p:cond delay="499"/>
                                          </p:stCondLst>
                                        </p:cTn>
                                        <p:tgtEl>
                                          <p:spTgt spid="106"/>
                                        </p:tgtEl>
                                        <p:attrNameLst>
                                          <p:attrName>style.visibility</p:attrName>
                                        </p:attrNameLst>
                                      </p:cBhvr>
                                      <p:to>
                                        <p:strVal val="hidden"/>
                                      </p:to>
                                    </p:set>
                                  </p:childTnLst>
                                </p:cTn>
                              </p:par>
                            </p:childTnLst>
                          </p:cTn>
                        </p:par>
                      </p:childTnLst>
                    </p:cTn>
                  </p:par>
                </p:childTnLst>
              </p:cTn>
              <p:nextCondLst>
                <p:cond evt="onClick" delay="0">
                  <p:tgtEl>
                    <p:spTgt spid="106"/>
                  </p:tgtEl>
                </p:cond>
              </p:nextCondLst>
            </p:seq>
            <p:seq concurrent="1" nextAc="seek">
              <p:cTn id="140" restart="whenNotActive" fill="hold" evtFilter="cancelBubble" nodeType="interactiveSeq">
                <p:stCondLst>
                  <p:cond evt="onClick" delay="0">
                    <p:tgtEl>
                      <p:spTgt spid="111"/>
                    </p:tgtEl>
                  </p:cond>
                </p:stCondLst>
                <p:endSync evt="end" delay="0">
                  <p:rtn val="all"/>
                </p:endSync>
                <p:childTnLst>
                  <p:par>
                    <p:cTn id="141" fill="hold">
                      <p:stCondLst>
                        <p:cond delay="0"/>
                      </p:stCondLst>
                      <p:childTnLst>
                        <p:par>
                          <p:cTn id="142" fill="hold">
                            <p:stCondLst>
                              <p:cond delay="0"/>
                            </p:stCondLst>
                            <p:childTnLst>
                              <p:par>
                                <p:cTn id="143" presetID="10" presetClass="exit" presetSubtype="0" fill="hold" grpId="0" nodeType="clickEffect">
                                  <p:stCondLst>
                                    <p:cond delay="0"/>
                                  </p:stCondLst>
                                  <p:childTnLst>
                                    <p:animEffect transition="out" filter="fade">
                                      <p:cBhvr>
                                        <p:cTn id="144" dur="500"/>
                                        <p:tgtEl>
                                          <p:spTgt spid="111"/>
                                        </p:tgtEl>
                                      </p:cBhvr>
                                    </p:animEffect>
                                    <p:set>
                                      <p:cBhvr>
                                        <p:cTn id="145" dur="1" fill="hold">
                                          <p:stCondLst>
                                            <p:cond delay="499"/>
                                          </p:stCondLst>
                                        </p:cTn>
                                        <p:tgtEl>
                                          <p:spTgt spid="111"/>
                                        </p:tgtEl>
                                        <p:attrNameLst>
                                          <p:attrName>style.visibility</p:attrName>
                                        </p:attrNameLst>
                                      </p:cBhvr>
                                      <p:to>
                                        <p:strVal val="hidden"/>
                                      </p:to>
                                    </p:set>
                                  </p:childTnLst>
                                </p:cTn>
                              </p:par>
                            </p:childTnLst>
                          </p:cTn>
                        </p:par>
                      </p:childTnLst>
                    </p:cTn>
                  </p:par>
                </p:childTnLst>
              </p:cTn>
              <p:nextCondLst>
                <p:cond evt="onClick" delay="0">
                  <p:tgtEl>
                    <p:spTgt spid="111"/>
                  </p:tgtEl>
                </p:cond>
              </p:nextCondLst>
            </p:seq>
            <p:seq concurrent="1" nextAc="seek">
              <p:cTn id="146" restart="whenNotActive" fill="hold" evtFilter="cancelBubble" nodeType="interactiveSeq">
                <p:stCondLst>
                  <p:cond evt="onClick" delay="0">
                    <p:tgtEl>
                      <p:spTgt spid="112"/>
                    </p:tgtEl>
                  </p:cond>
                </p:stCondLst>
                <p:endSync evt="end" delay="0">
                  <p:rtn val="all"/>
                </p:endSync>
                <p:childTnLst>
                  <p:par>
                    <p:cTn id="147" fill="hold">
                      <p:stCondLst>
                        <p:cond delay="0"/>
                      </p:stCondLst>
                      <p:childTnLst>
                        <p:par>
                          <p:cTn id="148" fill="hold">
                            <p:stCondLst>
                              <p:cond delay="0"/>
                            </p:stCondLst>
                            <p:childTnLst>
                              <p:par>
                                <p:cTn id="149" presetID="10" presetClass="exit" presetSubtype="0" fill="hold" grpId="0" nodeType="clickEffect">
                                  <p:stCondLst>
                                    <p:cond delay="0"/>
                                  </p:stCondLst>
                                  <p:childTnLst>
                                    <p:animEffect transition="out" filter="fade">
                                      <p:cBhvr>
                                        <p:cTn id="150" dur="500"/>
                                        <p:tgtEl>
                                          <p:spTgt spid="112"/>
                                        </p:tgtEl>
                                      </p:cBhvr>
                                    </p:animEffect>
                                    <p:set>
                                      <p:cBhvr>
                                        <p:cTn id="151" dur="1" fill="hold">
                                          <p:stCondLst>
                                            <p:cond delay="499"/>
                                          </p:stCondLst>
                                        </p:cTn>
                                        <p:tgtEl>
                                          <p:spTgt spid="112"/>
                                        </p:tgtEl>
                                        <p:attrNameLst>
                                          <p:attrName>style.visibility</p:attrName>
                                        </p:attrNameLst>
                                      </p:cBhvr>
                                      <p:to>
                                        <p:strVal val="hidden"/>
                                      </p:to>
                                    </p:set>
                                  </p:childTnLst>
                                </p:cTn>
                              </p:par>
                            </p:childTnLst>
                          </p:cTn>
                        </p:par>
                      </p:childTnLst>
                    </p:cTn>
                  </p:par>
                </p:childTnLst>
              </p:cTn>
              <p:nextCondLst>
                <p:cond evt="onClick" delay="0">
                  <p:tgtEl>
                    <p:spTgt spid="112"/>
                  </p:tgtEl>
                </p:cond>
              </p:nextCondLst>
            </p:seq>
            <p:seq concurrent="1" nextAc="seek">
              <p:cTn id="152" restart="whenNotActive" fill="hold" evtFilter="cancelBubble" nodeType="interactiveSeq">
                <p:stCondLst>
                  <p:cond evt="onClick" delay="0">
                    <p:tgtEl>
                      <p:spTgt spid="113"/>
                    </p:tgtEl>
                  </p:cond>
                </p:stCondLst>
                <p:endSync evt="end" delay="0">
                  <p:rtn val="all"/>
                </p:endSync>
                <p:childTnLst>
                  <p:par>
                    <p:cTn id="153" fill="hold">
                      <p:stCondLst>
                        <p:cond delay="0"/>
                      </p:stCondLst>
                      <p:childTnLst>
                        <p:par>
                          <p:cTn id="154" fill="hold">
                            <p:stCondLst>
                              <p:cond delay="0"/>
                            </p:stCondLst>
                            <p:childTnLst>
                              <p:par>
                                <p:cTn id="155" presetID="10" presetClass="exit" presetSubtype="0" fill="hold" grpId="0" nodeType="clickEffect">
                                  <p:stCondLst>
                                    <p:cond delay="0"/>
                                  </p:stCondLst>
                                  <p:childTnLst>
                                    <p:animEffect transition="out" filter="fade">
                                      <p:cBhvr>
                                        <p:cTn id="156" dur="500"/>
                                        <p:tgtEl>
                                          <p:spTgt spid="113"/>
                                        </p:tgtEl>
                                      </p:cBhvr>
                                    </p:animEffect>
                                    <p:set>
                                      <p:cBhvr>
                                        <p:cTn id="157" dur="1" fill="hold">
                                          <p:stCondLst>
                                            <p:cond delay="499"/>
                                          </p:stCondLst>
                                        </p:cTn>
                                        <p:tgtEl>
                                          <p:spTgt spid="113"/>
                                        </p:tgtEl>
                                        <p:attrNameLst>
                                          <p:attrName>style.visibility</p:attrName>
                                        </p:attrNameLst>
                                      </p:cBhvr>
                                      <p:to>
                                        <p:strVal val="hidden"/>
                                      </p:to>
                                    </p:set>
                                  </p:childTnLst>
                                </p:cTn>
                              </p:par>
                            </p:childTnLst>
                          </p:cTn>
                        </p:par>
                      </p:childTnLst>
                    </p:cTn>
                  </p:par>
                </p:childTnLst>
              </p:cTn>
              <p:nextCondLst>
                <p:cond evt="onClick" delay="0">
                  <p:tgtEl>
                    <p:spTgt spid="113"/>
                  </p:tgtEl>
                </p:cond>
              </p:nextCondLst>
            </p:seq>
            <p:seq concurrent="1" nextAc="seek">
              <p:cTn id="158" restart="whenNotActive" fill="hold" evtFilter="cancelBubble" nodeType="interactiveSeq">
                <p:stCondLst>
                  <p:cond evt="onClick" delay="0">
                    <p:tgtEl>
                      <p:spTgt spid="114"/>
                    </p:tgtEl>
                  </p:cond>
                </p:stCondLst>
                <p:endSync evt="end" delay="0">
                  <p:rtn val="all"/>
                </p:endSync>
                <p:childTnLst>
                  <p:par>
                    <p:cTn id="159" fill="hold">
                      <p:stCondLst>
                        <p:cond delay="0"/>
                      </p:stCondLst>
                      <p:childTnLst>
                        <p:par>
                          <p:cTn id="160" fill="hold">
                            <p:stCondLst>
                              <p:cond delay="0"/>
                            </p:stCondLst>
                            <p:childTnLst>
                              <p:par>
                                <p:cTn id="161" presetID="10" presetClass="exit" presetSubtype="0" fill="hold" grpId="0" nodeType="clickEffect">
                                  <p:stCondLst>
                                    <p:cond delay="0"/>
                                  </p:stCondLst>
                                  <p:childTnLst>
                                    <p:animEffect transition="out" filter="fade">
                                      <p:cBhvr>
                                        <p:cTn id="162" dur="500"/>
                                        <p:tgtEl>
                                          <p:spTgt spid="114"/>
                                        </p:tgtEl>
                                      </p:cBhvr>
                                    </p:animEffect>
                                    <p:set>
                                      <p:cBhvr>
                                        <p:cTn id="163" dur="1" fill="hold">
                                          <p:stCondLst>
                                            <p:cond delay="499"/>
                                          </p:stCondLst>
                                        </p:cTn>
                                        <p:tgtEl>
                                          <p:spTgt spid="114"/>
                                        </p:tgtEl>
                                        <p:attrNameLst>
                                          <p:attrName>style.visibility</p:attrName>
                                        </p:attrNameLst>
                                      </p:cBhvr>
                                      <p:to>
                                        <p:strVal val="hidden"/>
                                      </p:to>
                                    </p:set>
                                  </p:childTnLst>
                                </p:cTn>
                              </p:par>
                            </p:childTnLst>
                          </p:cTn>
                        </p:par>
                      </p:childTnLst>
                    </p:cTn>
                  </p:par>
                </p:childTnLst>
              </p:cTn>
              <p:nextCondLst>
                <p:cond evt="onClick" delay="0">
                  <p:tgtEl>
                    <p:spTgt spid="114"/>
                  </p:tgtEl>
                </p:cond>
              </p:nextCondLst>
            </p:seq>
            <p:seq concurrent="1" nextAc="seek">
              <p:cTn id="164" restart="whenNotActive" fill="hold" evtFilter="cancelBubble" nodeType="interactiveSeq">
                <p:stCondLst>
                  <p:cond evt="onClick" delay="0">
                    <p:tgtEl>
                      <p:spTgt spid="115"/>
                    </p:tgtEl>
                  </p:cond>
                </p:stCondLst>
                <p:endSync evt="end" delay="0">
                  <p:rtn val="all"/>
                </p:endSync>
                <p:childTnLst>
                  <p:par>
                    <p:cTn id="165" fill="hold">
                      <p:stCondLst>
                        <p:cond delay="0"/>
                      </p:stCondLst>
                      <p:childTnLst>
                        <p:par>
                          <p:cTn id="166" fill="hold">
                            <p:stCondLst>
                              <p:cond delay="0"/>
                            </p:stCondLst>
                            <p:childTnLst>
                              <p:par>
                                <p:cTn id="167" presetID="10" presetClass="exit" presetSubtype="0" fill="hold" grpId="0" nodeType="clickEffect">
                                  <p:stCondLst>
                                    <p:cond delay="0"/>
                                  </p:stCondLst>
                                  <p:childTnLst>
                                    <p:animEffect transition="out" filter="fade">
                                      <p:cBhvr>
                                        <p:cTn id="168" dur="500"/>
                                        <p:tgtEl>
                                          <p:spTgt spid="115"/>
                                        </p:tgtEl>
                                      </p:cBhvr>
                                    </p:animEffect>
                                    <p:set>
                                      <p:cBhvr>
                                        <p:cTn id="169" dur="1" fill="hold">
                                          <p:stCondLst>
                                            <p:cond delay="499"/>
                                          </p:stCondLst>
                                        </p:cTn>
                                        <p:tgtEl>
                                          <p:spTgt spid="115"/>
                                        </p:tgtEl>
                                        <p:attrNameLst>
                                          <p:attrName>style.visibility</p:attrName>
                                        </p:attrNameLst>
                                      </p:cBhvr>
                                      <p:to>
                                        <p:strVal val="hidden"/>
                                      </p:to>
                                    </p:set>
                                  </p:childTnLst>
                                </p:cTn>
                              </p:par>
                            </p:childTnLst>
                          </p:cTn>
                        </p:par>
                      </p:childTnLst>
                    </p:cTn>
                  </p:par>
                </p:childTnLst>
              </p:cTn>
              <p:nextCondLst>
                <p:cond evt="onClick" delay="0">
                  <p:tgtEl>
                    <p:spTgt spid="115"/>
                  </p:tgtEl>
                </p:cond>
              </p:nextCondLst>
            </p:seq>
          </p:childTnLst>
        </p:cTn>
      </p:par>
    </p:tnLst>
    <p:bldLst>
      <p:bldP spid="7" grpId="0" animBg="1"/>
      <p:bldP spid="8" grpId="0" animBg="1"/>
      <p:bldP spid="9" grpId="0" animBg="1"/>
      <p:bldP spid="10" grpId="0" animBg="1"/>
      <p:bldP spid="11" grpId="0" animBg="1"/>
      <p:bldP spid="41" grpId="0" animBg="1"/>
      <p:bldP spid="42" grpId="0" animBg="1"/>
      <p:bldP spid="43" grpId="0" animBg="1"/>
      <p:bldP spid="44" grpId="0" animBg="1"/>
      <p:bldP spid="45" grpId="0" animBg="1"/>
      <p:bldP spid="46" grpId="0" animBg="1"/>
      <p:bldP spid="63" grpId="0" animBg="1"/>
      <p:bldP spid="67" grpId="0" animBg="1"/>
      <p:bldP spid="68" grpId="0" animBg="1"/>
      <p:bldP spid="69" grpId="0" animBg="1"/>
      <p:bldP spid="70" grpId="0" animBg="1"/>
      <p:bldP spid="79" grpId="0" animBg="1"/>
      <p:bldP spid="80" grpId="0" animBg="1"/>
      <p:bldP spid="81" grpId="0" animBg="1"/>
      <p:bldP spid="85" grpId="0" animBg="1"/>
      <p:bldP spid="86" grpId="0" animBg="1"/>
      <p:bldP spid="87" grpId="0" animBg="1"/>
      <p:bldP spid="106" grpId="0" animBg="1"/>
      <p:bldP spid="111" grpId="0" animBg="1"/>
      <p:bldP spid="112" grpId="0" animBg="1"/>
      <p:bldP spid="113" grpId="0" animBg="1"/>
      <p:bldP spid="114" grpId="0" animBg="1"/>
      <p:bldP spid="115"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15924</TotalTime>
  <Words>3152</Words>
  <Application>Microsoft Office PowerPoint</Application>
  <PresentationFormat>On-screen Show (4:3)</PresentationFormat>
  <Paragraphs>628</Paragraphs>
  <Slides>28</Slides>
  <Notes>3</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28</vt:i4>
      </vt:variant>
    </vt:vector>
  </HeadingPairs>
  <TitlesOfParts>
    <vt:vector size="34" baseType="lpstr">
      <vt:lpstr>Arial</vt:lpstr>
      <vt:lpstr>Calibri</vt:lpstr>
      <vt:lpstr>Cambria Math</vt:lpstr>
      <vt:lpstr>Times New Roman</vt:lpstr>
      <vt:lpstr>Wingdings</vt:lpstr>
      <vt:lpstr>Office Theme</vt:lpstr>
      <vt:lpstr>GCSE: Fractions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RM plc</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Frost J</dc:creator>
  <cp:lastModifiedBy>Mr Jeremy Barker</cp:lastModifiedBy>
  <cp:revision>623</cp:revision>
  <dcterms:created xsi:type="dcterms:W3CDTF">2013-02-28T07:36:55Z</dcterms:created>
  <dcterms:modified xsi:type="dcterms:W3CDTF">2016-11-13T16:10:43Z</dcterms:modified>
</cp:coreProperties>
</file>