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93" r:id="rId3"/>
    <p:sldId id="294" r:id="rId4"/>
    <p:sldId id="295" r:id="rId5"/>
    <p:sldId id="296" r:id="rId6"/>
    <p:sldId id="297" r:id="rId7"/>
    <p:sldId id="298" r:id="rId8"/>
    <p:sldId id="299" r:id="rId9"/>
    <p:sldId id="300" r:id="rId10"/>
    <p:sldId id="301" r:id="rId11"/>
    <p:sldId id="302" r:id="rId12"/>
    <p:sldId id="303" r:id="rId13"/>
    <p:sldId id="304" r:id="rId14"/>
    <p:sldId id="305" r:id="rId15"/>
    <p:sldId id="306" r:id="rId16"/>
    <p:sldId id="307" r:id="rId17"/>
    <p:sldId id="258" r:id="rId18"/>
    <p:sldId id="256" r:id="rId19"/>
    <p:sldId id="284" r:id="rId20"/>
    <p:sldId id="285" r:id="rId21"/>
    <p:sldId id="266" r:id="rId22"/>
    <p:sldId id="267" r:id="rId23"/>
    <p:sldId id="268" r:id="rId24"/>
    <p:sldId id="269" r:id="rId25"/>
    <p:sldId id="282" r:id="rId26"/>
    <p:sldId id="270" r:id="rId27"/>
    <p:sldId id="283" r:id="rId28"/>
    <p:sldId id="286" r:id="rId29"/>
    <p:sldId id="271" r:id="rId30"/>
    <p:sldId id="272" r:id="rId31"/>
    <p:sldId id="273" r:id="rId32"/>
    <p:sldId id="287" r:id="rId33"/>
    <p:sldId id="288" r:id="rId34"/>
    <p:sldId id="289" r:id="rId35"/>
    <p:sldId id="290" r:id="rId36"/>
    <p:sldId id="291" r:id="rId37"/>
    <p:sldId id="277" r:id="rId38"/>
    <p:sldId id="278" r:id="rId39"/>
    <p:sldId id="292" r:id="rId40"/>
    <p:sldId id="280" r:id="rId41"/>
    <p:sldId id="279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44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E163-94D7-4634-A40E-653C4779AA26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C62-7441-49B7-A1E6-FCEE3850D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1577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E163-94D7-4634-A40E-653C4779AA26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C62-7441-49B7-A1E6-FCEE3850D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8012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E163-94D7-4634-A40E-653C4779AA26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C62-7441-49B7-A1E6-FCEE3850D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12392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E163-94D7-4634-A40E-653C4779AA26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C62-7441-49B7-A1E6-FCEE3850D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5285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E163-94D7-4634-A40E-653C4779AA26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C62-7441-49B7-A1E6-FCEE3850D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97505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E163-94D7-4634-A40E-653C4779AA26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C62-7441-49B7-A1E6-FCEE3850D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703065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E163-94D7-4634-A40E-653C4779AA26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C62-7441-49B7-A1E6-FCEE3850D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6102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E163-94D7-4634-A40E-653C4779AA26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C62-7441-49B7-A1E6-FCEE3850D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1620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E163-94D7-4634-A40E-653C4779AA26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C62-7441-49B7-A1E6-FCEE3850D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275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E163-94D7-4634-A40E-653C4779AA26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C62-7441-49B7-A1E6-FCEE3850D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86863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07E163-94D7-4634-A40E-653C4779AA26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7CBC62-7441-49B7-A1E6-FCEE3850D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02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07E163-94D7-4634-A40E-653C4779AA26}" type="datetimeFigureOut">
              <a:rPr lang="en-GB" smtClean="0"/>
              <a:t>13/11/2016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7CBC62-7441-49B7-A1E6-FCEE3850D25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36513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7" Type="http://schemas.openxmlformats.org/officeDocument/2006/relationships/image" Target="../media/image230.png"/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0.png"/><Relationship Id="rId5" Type="http://schemas.openxmlformats.org/officeDocument/2006/relationships/image" Target="../media/image210.png"/><Relationship Id="rId4" Type="http://schemas.openxmlformats.org/officeDocument/2006/relationships/image" Target="../media/image200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10.png"/><Relationship Id="rId13" Type="http://schemas.openxmlformats.org/officeDocument/2006/relationships/image" Target="../media/image130.png"/><Relationship Id="rId3" Type="http://schemas.openxmlformats.org/officeDocument/2006/relationships/image" Target="../media/image3.png"/><Relationship Id="rId7" Type="http://schemas.openxmlformats.org/officeDocument/2006/relationships/image" Target="../media/image710.png"/><Relationship Id="rId12" Type="http://schemas.openxmlformats.org/officeDocument/2006/relationships/image" Target="../media/image120.png"/><Relationship Id="rId17" Type="http://schemas.openxmlformats.org/officeDocument/2006/relationships/image" Target="../media/image170.png"/><Relationship Id="rId2" Type="http://schemas.openxmlformats.org/officeDocument/2006/relationships/image" Target="../media/image2.png"/><Relationship Id="rId16" Type="http://schemas.openxmlformats.org/officeDocument/2006/relationships/image" Target="../media/image16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10.png"/><Relationship Id="rId11" Type="http://schemas.openxmlformats.org/officeDocument/2006/relationships/image" Target="../media/image110.png"/><Relationship Id="rId5" Type="http://schemas.openxmlformats.org/officeDocument/2006/relationships/image" Target="../media/image510.png"/><Relationship Id="rId15" Type="http://schemas.openxmlformats.org/officeDocument/2006/relationships/image" Target="../media/image150.png"/><Relationship Id="rId10" Type="http://schemas.openxmlformats.org/officeDocument/2006/relationships/image" Target="../media/image109.png"/><Relationship Id="rId4" Type="http://schemas.openxmlformats.org/officeDocument/2006/relationships/image" Target="../media/image4.png"/><Relationship Id="rId9" Type="http://schemas.openxmlformats.org/officeDocument/2006/relationships/image" Target="../media/image910.png"/><Relationship Id="rId14" Type="http://schemas.openxmlformats.org/officeDocument/2006/relationships/image" Target="../media/image1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0.png"/><Relationship Id="rId13" Type="http://schemas.openxmlformats.org/officeDocument/2006/relationships/image" Target="../media/image37.png"/><Relationship Id="rId18" Type="http://schemas.openxmlformats.org/officeDocument/2006/relationships/image" Target="../media/image42.png"/><Relationship Id="rId3" Type="http://schemas.openxmlformats.org/officeDocument/2006/relationships/image" Target="../media/image270.png"/><Relationship Id="rId7" Type="http://schemas.openxmlformats.org/officeDocument/2006/relationships/image" Target="../media/image310.png"/><Relationship Id="rId12" Type="http://schemas.openxmlformats.org/officeDocument/2006/relationships/image" Target="../media/image36.png"/><Relationship Id="rId17" Type="http://schemas.openxmlformats.org/officeDocument/2006/relationships/image" Target="../media/image41.png"/><Relationship Id="rId2" Type="http://schemas.openxmlformats.org/officeDocument/2006/relationships/image" Target="../media/image271.png"/><Relationship Id="rId16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0.png"/><Relationship Id="rId11" Type="http://schemas.openxmlformats.org/officeDocument/2006/relationships/image" Target="../media/image35.png"/><Relationship Id="rId5" Type="http://schemas.openxmlformats.org/officeDocument/2006/relationships/image" Target="../media/image290.png"/><Relationship Id="rId15" Type="http://schemas.openxmlformats.org/officeDocument/2006/relationships/image" Target="../media/image39.png"/><Relationship Id="rId10" Type="http://schemas.openxmlformats.org/officeDocument/2006/relationships/image" Target="../media/image34.png"/><Relationship Id="rId4" Type="http://schemas.openxmlformats.org/officeDocument/2006/relationships/image" Target="../media/image280.pn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8.png"/><Relationship Id="rId7" Type="http://schemas.openxmlformats.org/officeDocument/2006/relationships/image" Target="../media/image5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13" Type="http://schemas.openxmlformats.org/officeDocument/2006/relationships/image" Target="../media/image70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12" Type="http://schemas.openxmlformats.org/officeDocument/2006/relationships/image" Target="../media/image69.pn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68.pn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png"/><Relationship Id="rId4" Type="http://schemas.openxmlformats.org/officeDocument/2006/relationships/image" Target="../media/image61.png"/><Relationship Id="rId9" Type="http://schemas.openxmlformats.org/officeDocument/2006/relationships/image" Target="../media/image66.png"/><Relationship Id="rId14" Type="http://schemas.openxmlformats.org/officeDocument/2006/relationships/image" Target="../media/image7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6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image" Target="../media/image91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0.png"/><Relationship Id="rId4" Type="http://schemas.openxmlformats.org/officeDocument/2006/relationships/image" Target="../media/image1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0.png"/><Relationship Id="rId4" Type="http://schemas.openxmlformats.org/officeDocument/2006/relationships/image" Target="../media/image18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1.png"/><Relationship Id="rId5" Type="http://schemas.openxmlformats.org/officeDocument/2006/relationships/image" Target="../media/image90.png"/><Relationship Id="rId4" Type="http://schemas.openxmlformats.org/officeDocument/2006/relationships/image" Target="../media/image8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9.png"/><Relationship Id="rId13" Type="http://schemas.openxmlformats.org/officeDocument/2006/relationships/image" Target="../media/image104.png"/><Relationship Id="rId3" Type="http://schemas.openxmlformats.org/officeDocument/2006/relationships/image" Target="../media/image94.png"/><Relationship Id="rId7" Type="http://schemas.openxmlformats.org/officeDocument/2006/relationships/image" Target="../media/image98.png"/><Relationship Id="rId12" Type="http://schemas.openxmlformats.org/officeDocument/2006/relationships/image" Target="../media/image103.png"/><Relationship Id="rId17" Type="http://schemas.openxmlformats.org/officeDocument/2006/relationships/image" Target="../media/image108.png"/><Relationship Id="rId2" Type="http://schemas.openxmlformats.org/officeDocument/2006/relationships/image" Target="../media/image93.png"/><Relationship Id="rId16" Type="http://schemas.openxmlformats.org/officeDocument/2006/relationships/image" Target="../media/image10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7.png"/><Relationship Id="rId11" Type="http://schemas.openxmlformats.org/officeDocument/2006/relationships/image" Target="../media/image102.png"/><Relationship Id="rId5" Type="http://schemas.openxmlformats.org/officeDocument/2006/relationships/image" Target="../media/image96.png"/><Relationship Id="rId15" Type="http://schemas.openxmlformats.org/officeDocument/2006/relationships/image" Target="../media/image106.png"/><Relationship Id="rId10" Type="http://schemas.openxmlformats.org/officeDocument/2006/relationships/image" Target="../media/image101.png"/><Relationship Id="rId4" Type="http://schemas.openxmlformats.org/officeDocument/2006/relationships/image" Target="../media/image95.png"/><Relationship Id="rId9" Type="http://schemas.openxmlformats.org/officeDocument/2006/relationships/image" Target="../media/image100.png"/><Relationship Id="rId14" Type="http://schemas.openxmlformats.org/officeDocument/2006/relationships/image" Target="../media/image10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0.png"/><Relationship Id="rId2" Type="http://schemas.openxmlformats.org/officeDocument/2006/relationships/image" Target="../media/image47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2D050"/>
                </a:solidFill>
              </a:rPr>
              <a:t>GCSE: </a:t>
            </a:r>
            <a:r>
              <a:rPr lang="en-GB" dirty="0"/>
              <a:t>Indices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79612" y="3645024"/>
            <a:ext cx="6984776" cy="1417712"/>
          </a:xfrm>
        </p:spPr>
        <p:txBody>
          <a:bodyPr>
            <a:normAutofit/>
          </a:bodyPr>
          <a:lstStyle/>
          <a:p>
            <a:r>
              <a:rPr lang="en-GB" sz="2800" dirty="0"/>
              <a:t>Skipton Girls’ High School 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1268760"/>
            <a:ext cx="9144000" cy="0"/>
          </a:xfrm>
          <a:prstGeom prst="line">
            <a:avLst/>
          </a:prstGeom>
          <a:ln w="762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1177815" y="4739570"/>
            <a:ext cx="70567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Objectives: </a:t>
            </a:r>
            <a:r>
              <a:rPr lang="en-GB" dirty="0"/>
              <a:t>Understand and use the laws of indices. Change the base, and apply knowledge to more </a:t>
            </a:r>
            <a:r>
              <a:rPr lang="en-GB"/>
              <a:t>complex equations.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74075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395536" y="476672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152400" y="-1008063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619672" y="2708920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a</a:t>
            </a:r>
            <a:r>
              <a:rPr lang="en-GB" sz="9600" baseline="30000" dirty="0"/>
              <a:t>0</a:t>
            </a:r>
            <a:r>
              <a:rPr lang="en-GB" sz="9600" dirty="0"/>
              <a:t> = 1</a:t>
            </a:r>
            <a:endParaRPr lang="en-GB" sz="9600" baseline="30000" dirty="0"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32" y="472514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a</a:t>
            </a:r>
            <a:r>
              <a:rPr lang="en-GB" sz="9600" baseline="30000" dirty="0"/>
              <a:t>-b</a:t>
            </a:r>
            <a:r>
              <a:rPr lang="en-GB" sz="9600" dirty="0"/>
              <a:t> =</a:t>
            </a:r>
            <a:endParaRPr lang="en-GB" sz="96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1619672" y="1052736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a</a:t>
            </a:r>
            <a:r>
              <a:rPr lang="en-GB" sz="9600" baseline="30000" dirty="0"/>
              <a:t>1</a:t>
            </a:r>
            <a:r>
              <a:rPr lang="en-GB" sz="9600" dirty="0"/>
              <a:t> = a</a:t>
            </a:r>
            <a:endParaRPr lang="en-GB" sz="9600" baseline="30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3968" y="4077072"/>
            <a:ext cx="151216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8000" u="sng" dirty="0"/>
              <a:t>1</a:t>
            </a:r>
          </a:p>
          <a:p>
            <a:pPr algn="ctr"/>
            <a:r>
              <a:rPr lang="en-GB" sz="8000" dirty="0" err="1"/>
              <a:t>a</a:t>
            </a:r>
            <a:r>
              <a:rPr lang="en-GB" sz="8000" baseline="30000" dirty="0" err="1"/>
              <a:t>b</a:t>
            </a:r>
            <a:endParaRPr lang="en-GB" sz="8000" baseline="30000" dirty="0"/>
          </a:p>
        </p:txBody>
      </p:sp>
      <p:grpSp>
        <p:nvGrpSpPr>
          <p:cNvPr id="1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Final Laws of Indices</a:t>
              </a:r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251520" y="724049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2270984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8536" y="697472"/>
                <a:ext cx="3384376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What is half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7</m:t>
                        </m:r>
                      </m:sup>
                    </m:sSup>
                  </m:oMath>
                </a14:m>
                <a:r>
                  <a:rPr lang="en-GB" sz="3600" dirty="0"/>
                  <a:t>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536" y="697472"/>
                <a:ext cx="3384376" cy="1200329"/>
              </a:xfrm>
              <a:prstGeom prst="rect">
                <a:avLst/>
              </a:prstGeom>
              <a:blipFill rotWithShape="1">
                <a:blip r:embed="rId2"/>
                <a:stretch>
                  <a:fillRect l="-5405" t="-7614" b="-18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860032" y="666997"/>
                <a:ext cx="352839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What is a ninth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99</m:t>
                        </m:r>
                      </m:sup>
                    </m:sSup>
                  </m:oMath>
                </a14:m>
                <a:r>
                  <a:rPr lang="en-GB" sz="3600" dirty="0"/>
                  <a:t>?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666997"/>
                <a:ext cx="3528392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5181" t="-7614" r="-6390" b="-18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3088652"/>
                <a:ext cx="3267000" cy="124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What is a quarter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3600" dirty="0"/>
                  <a:t>?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088652"/>
                <a:ext cx="3267000" cy="1247777"/>
              </a:xfrm>
              <a:prstGeom prst="rect">
                <a:avLst/>
              </a:prstGeom>
              <a:blipFill rotWithShape="1">
                <a:blip r:embed="rId4"/>
                <a:stretch>
                  <a:fillRect l="-5784" t="-7353" b="-1421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990728" y="3089997"/>
                <a:ext cx="3901752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600" dirty="0"/>
                  <a:t>What is the square root of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6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sz="3600" b="0" i="1" smtClean="0"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r>
                  <a:rPr lang="en-GB" sz="3600" dirty="0"/>
                  <a:t>?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0728" y="3089997"/>
                <a:ext cx="3901752" cy="1200329"/>
              </a:xfrm>
              <a:prstGeom prst="rect">
                <a:avLst/>
              </a:prstGeom>
              <a:blipFill rotWithShape="1">
                <a:blip r:embed="rId5"/>
                <a:stretch>
                  <a:fillRect l="-4844" t="-7614" r="-1250" b="-18782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849016" y="1628800"/>
                <a:ext cx="2053896" cy="838691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/>
                                </a:rPr>
                                <m:t>𝟕</m:t>
                              </m:r>
                            </m:sup>
                          </m:sSup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/>
                                </a:rPr>
                                <m:t>𝟕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49016" y="1628800"/>
                <a:ext cx="2053896" cy="838691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" name="Straight Connector 7"/>
          <p:cNvCxnSpPr/>
          <p:nvPr/>
        </p:nvCxnSpPr>
        <p:spPr>
          <a:xfrm>
            <a:off x="0" y="2944253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V="1">
            <a:off x="4572000" y="845424"/>
            <a:ext cx="0" cy="444804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389340" y="1628799"/>
                <a:ext cx="2503140" cy="842859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/>
                                </a:rPr>
                                <m:t>𝟗𝟗</m:t>
                              </m:r>
                            </m:sup>
                          </m:sSup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/>
                                </a:rPr>
                                <m:t>𝟗𝟗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𝟗𝟕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89340" y="1628799"/>
                <a:ext cx="2503140" cy="84285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187624" y="4365104"/>
                <a:ext cx="3079204" cy="799578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𝟒</m:t>
                          </m:r>
                        </m:den>
                      </m:f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/>
                                </a:rPr>
                                <m:t>𝒙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/>
                                </a:rPr>
                                <m:t>𝟏</m:t>
                              </m:r>
                            </m:sup>
                          </m:sSup>
                        </m:den>
                      </m:f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7624" y="4365104"/>
                <a:ext cx="3079204" cy="79957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5403012" y="4393778"/>
                <a:ext cx="3406992" cy="591572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  <m:r>
                        <a:rPr lang="en-GB" sz="2400" b="1" i="1" smtClean="0">
                          <a:latin typeface="Cambria Math"/>
                        </a:rPr>
                        <m:t> </m:t>
                      </m:r>
                      <m:r>
                        <a:rPr lang="en-GB" sz="2400" b="1" i="1" smtClean="0">
                          <a:latin typeface="Cambria Math"/>
                        </a:rPr>
                        <m:t>𝒃𝒆𝒄𝒂𝒖𝒔𝒆</m:t>
                      </m:r>
                      <m:r>
                        <a:rPr lang="en-GB" sz="2400" b="1" i="1" smtClean="0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latin typeface="Cambria Math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latin typeface="Cambria Math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3012" y="4393778"/>
                <a:ext cx="3406992" cy="59157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1849016" y="1628799"/>
            <a:ext cx="2053896" cy="8386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389340" y="1628800"/>
            <a:ext cx="2503140" cy="84285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87624" y="4336430"/>
            <a:ext cx="3079204" cy="82825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03012" y="4365104"/>
            <a:ext cx="3406992" cy="6202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17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8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Challenges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532867" y="5315866"/>
                <a:ext cx="7932572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16</m:t>
                        </m:r>
                      </m:sup>
                    </m:sSup>
                  </m:oMath>
                </a14:m>
                <a:r>
                  <a:rPr lang="en-GB" sz="3200" dirty="0"/>
                  <a:t>         What is x?</a:t>
                </a:r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867" y="5315866"/>
                <a:ext cx="7932572" cy="584775"/>
              </a:xfrm>
              <a:prstGeom prst="rect">
                <a:avLst/>
              </a:prstGeom>
              <a:blipFill rotWithShape="1">
                <a:blip r:embed="rId10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2923190" y="5900641"/>
                <a:ext cx="3934335" cy="707886"/>
              </a:xfrm>
              <a:prstGeom prst="rect">
                <a:avLst/>
              </a:prstGeom>
            </p:spPr>
            <p:style>
              <a:lnRef idx="2">
                <a:schemeClr val="dk1">
                  <a:shade val="50000"/>
                </a:schemeClr>
              </a:lnRef>
              <a:fillRef idx="1">
                <a:schemeClr val="dk1"/>
              </a:fillRef>
              <a:effectRef idx="0">
                <a:schemeClr val="dk1"/>
              </a:effectRef>
              <a:fontRef idx="minor">
                <a:schemeClr val="lt1"/>
              </a:fontRef>
            </p:style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2000" dirty="0"/>
                  <a:t>The LHS is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4</m:t>
                    </m:r>
                    <m:r>
                      <a:rPr lang="en-GB" sz="2000" b="0" i="1" smtClean="0">
                        <a:latin typeface="Cambria Math"/>
                        <a:ea typeface="Cambria Math"/>
                      </a:rPr>
                      <m:t>∙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4</m:t>
                        </m:r>
                      </m:e>
                      <m:sup>
                        <m:r>
                          <a:rPr lang="en-GB" sz="2000" b="0" i="1" smtClean="0">
                            <a:latin typeface="Cambria Math"/>
                            <a:ea typeface="Cambria Math"/>
                          </a:rPr>
                          <m:t>𝑥</m:t>
                        </m:r>
                      </m:sup>
                    </m:sSup>
                    <m:r>
                      <a:rPr lang="en-GB" sz="2000" b="0" i="0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sz="2000" b="0" i="0" smtClean="0">
                            <a:latin typeface="Cambria Math"/>
                            <a:ea typeface="Cambria Math"/>
                          </a:rPr>
                          <m:t>4</m:t>
                        </m:r>
                      </m:e>
                      <m:sup>
                        <m:r>
                          <a:rPr lang="en-GB" sz="2000" b="0" i="0" smtClean="0">
                            <a:latin typeface="Cambria Math"/>
                            <a:ea typeface="Cambria Math"/>
                          </a:rPr>
                          <m:t>1</m:t>
                        </m:r>
                      </m:sup>
                    </m:sSup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sz="2000" b="0" i="0" smtClean="0">
                            <a:latin typeface="Cambria Math"/>
                            <a:ea typeface="Cambria Math"/>
                          </a:rPr>
                          <m:t>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  <a:ea typeface="Cambria Math"/>
                          </a:rPr>
                          <m:t>x</m:t>
                        </m:r>
                      </m:sup>
                    </m:sSup>
                    <m:r>
                      <a:rPr lang="en-GB" sz="2000" b="0" i="0" smtClean="0">
                        <a:latin typeface="Cambria Math"/>
                        <a:ea typeface="Cambria Math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Cambria Math"/>
                          </a:rPr>
                        </m:ctrlPr>
                      </m:sSupPr>
                      <m:e>
                        <m:r>
                          <a:rPr lang="en-GB" sz="2000" b="0" i="0" smtClean="0">
                            <a:latin typeface="Cambria Math"/>
                            <a:ea typeface="Cambria Math"/>
                          </a:rPr>
                          <m:t>4</m:t>
                        </m:r>
                      </m:e>
                      <m:sup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/>
                            <a:ea typeface="Cambria Math"/>
                          </a:rPr>
                          <m:t>x</m:t>
                        </m:r>
                        <m:r>
                          <a:rPr lang="en-GB" sz="2000" b="0" i="0" smtClean="0">
                            <a:latin typeface="Cambria Math"/>
                            <a:ea typeface="Cambria Math"/>
                          </a:rPr>
                          <m:t>+1</m:t>
                        </m:r>
                      </m:sup>
                    </m:sSup>
                  </m:oMath>
                </a14:m>
                <a:r>
                  <a:rPr lang="en-GB" sz="2000" dirty="0"/>
                  <a:t>. </a:t>
                </a:r>
              </a:p>
              <a:p>
                <a:pPr algn="ctr"/>
                <a:r>
                  <a:rPr lang="en-GB" sz="2000" dirty="0"/>
                  <a:t>So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+1=16</m:t>
                    </m:r>
                  </m:oMath>
                </a14:m>
                <a:r>
                  <a:rPr lang="en-GB" sz="2000" dirty="0"/>
                  <a:t>    </a:t>
                </a:r>
                <a14:m>
                  <m:oMath xmlns:m="http://schemas.openxmlformats.org/officeDocument/2006/math">
                    <m:r>
                      <a:rPr lang="en-GB" sz="2000" b="0" i="0" smtClean="0">
                        <a:latin typeface="Cambria Math"/>
                      </a:rPr>
                      <m:t>→   </m:t>
                    </m:r>
                    <m:r>
                      <a:rPr lang="en-GB" sz="2000" b="0" i="1" smtClean="0">
                        <a:latin typeface="Cambria Math"/>
                      </a:rPr>
                      <m:t>𝑥</m:t>
                    </m:r>
                    <m:r>
                      <a:rPr lang="en-GB" sz="2000" b="0" i="1" smtClean="0">
                        <a:latin typeface="Cambria Math"/>
                      </a:rPr>
                      <m:t>=15</m:t>
                    </m:r>
                  </m:oMath>
                </a14:m>
                <a:endParaRPr lang="en-GB" sz="20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3190" y="5900641"/>
                <a:ext cx="3934335" cy="707886"/>
              </a:xfrm>
              <a:prstGeom prst="rect">
                <a:avLst/>
              </a:prstGeom>
              <a:blipFill rotWithShape="1">
                <a:blip r:embed="rId11"/>
                <a:stretch>
                  <a:fillRect t="-2500" b="-125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Straight Connector 21"/>
          <p:cNvCxnSpPr/>
          <p:nvPr/>
        </p:nvCxnSpPr>
        <p:spPr>
          <a:xfrm>
            <a:off x="218" y="5315866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905887" y="5900641"/>
            <a:ext cx="3951638" cy="70788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107504" y="845424"/>
            <a:ext cx="288032" cy="279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593674" y="852568"/>
            <a:ext cx="288032" cy="279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07504" y="3284984"/>
            <a:ext cx="288032" cy="279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658652" y="3284984"/>
            <a:ext cx="288032" cy="279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28" name="Rectangle 27"/>
          <p:cNvSpPr/>
          <p:nvPr/>
        </p:nvSpPr>
        <p:spPr>
          <a:xfrm>
            <a:off x="520241" y="5468593"/>
            <a:ext cx="288032" cy="279320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</p:spTree>
    <p:extLst>
      <p:ext uri="{BB962C8B-B14F-4D97-AF65-F5344CB8AC3E}">
        <p14:creationId xmlns:p14="http://schemas.microsoft.com/office/powerpoint/2010/main" val="1300949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1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507165" y="665791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Simplify the following.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740092" y="980728"/>
                <a:ext cx="2376264" cy="31756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5</m:t>
                        </m:r>
                      </m:sup>
                    </m:sSup>
                  </m:oMath>
                </a14:m>
                <a:endParaRPr lang="en-GB" b="0" dirty="0"/>
              </a:p>
              <a:p>
                <a:r>
                  <a:rPr lang="en-GB" b="0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GB" b="0" dirty="0"/>
              </a:p>
              <a:p>
                <a:r>
                  <a:rPr lang="en-GB" b="0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8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GB" b="0" dirty="0"/>
              </a:p>
              <a:p>
                <a:r>
                  <a:rPr lang="en-GB" b="0" dirty="0"/>
                  <a:t>d)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𝑞</m:t>
                    </m:r>
                    <m:r>
                      <a:rPr lang="en-GB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𝑞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sup>
                    </m:sSup>
                  </m:oMath>
                </a14:m>
                <a:endParaRPr lang="en-GB" b="0" dirty="0"/>
              </a:p>
              <a:p>
                <a:r>
                  <a:rPr lang="en-GB" b="0" dirty="0"/>
                  <a:t>e)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2+</m:t>
                        </m:r>
                        <m:r>
                          <a:rPr lang="en-GB" b="0" i="1" smtClean="0">
                            <a:latin typeface="Cambria Math"/>
                          </a:rPr>
                          <m:t>𝑎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b="0" dirty="0"/>
                  <a:t>f)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b="0" dirty="0"/>
                  <a:t>g)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12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9</m:t>
                        </m:r>
                      </m:sup>
                    </m:sSup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h</m:t>
                      </m:r>
                      <m:r>
                        <a:rPr lang="en-GB" b="0" i="1" smtClean="0">
                          <a:latin typeface="Cambria Math"/>
                        </a:rPr>
                        <m:t>) </m:t>
                      </m:r>
                      <m:f>
                        <m:f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12</m:t>
                              </m:r>
                            </m:sup>
                          </m:sSup>
                        </m:num>
                        <m:den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den>
                      </m:f>
                      <m:r>
                        <a:rPr lang="en-GB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11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b="0" dirty="0"/>
                  <a:t>i)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4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𝑤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−4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𝑤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8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" y="980728"/>
                <a:ext cx="2376264" cy="3175678"/>
              </a:xfrm>
              <a:prstGeom prst="rect">
                <a:avLst/>
              </a:prstGeom>
              <a:blipFill rotWithShape="1">
                <a:blip r:embed="rId2"/>
                <a:stretch>
                  <a:fillRect l="-2051" t="-768" b="-3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47125" y="686558"/>
            <a:ext cx="360040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51920" y="11663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Please ensure you write out the question.</a:t>
            </a:r>
          </a:p>
        </p:txBody>
      </p:sp>
      <p:sp>
        <p:nvSpPr>
          <p:cNvPr id="9" name="Rectangle 8"/>
          <p:cNvSpPr/>
          <p:nvPr/>
        </p:nvSpPr>
        <p:spPr>
          <a:xfrm>
            <a:off x="147125" y="4164388"/>
            <a:ext cx="360040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40090" y="4471124"/>
                <a:ext cx="2719401" cy="1605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a)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𝑦</m:t>
                    </m:r>
                    <m:r>
                      <a:rPr lang="en-GB" b="0" i="1" smtClean="0">
                        <a:latin typeface="Cambria Math"/>
                      </a:rPr>
                      <m:t>×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10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𝑦</m:t>
                            </m:r>
                          </m:e>
                          <m:sup>
                            <m:r>
                              <a:rPr lang="en-GB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den>
                    </m:f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2</m:t>
                                    </m:r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p>
                                </m:sSup>
                              </m:num>
                              <m:den>
                                <m:sSup>
                                  <m:sSup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latin typeface="Cambria Math"/>
                                      </a:rPr>
                                      <m:t>𝑦</m:t>
                                    </m:r>
                                  </m:sup>
                                </m:sSup>
                              </m:den>
                            </m:f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d)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  <m:r>
                      <a:rPr lang="en-GB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×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GB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p>
                                      <m:sSupPr>
                                        <m:ctrlPr>
                                          <a:rPr lang="en-GB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GB" b="0" i="1" smtClean="0">
                                            <a:latin typeface="Cambria Math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15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0" y="4471124"/>
                <a:ext cx="2719401" cy="1605632"/>
              </a:xfrm>
              <a:prstGeom prst="rect">
                <a:avLst/>
              </a:prstGeom>
              <a:blipFill rotWithShape="1">
                <a:blip r:embed="rId3"/>
                <a:stretch>
                  <a:fillRect l="-1790" b="-492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507165" y="4145804"/>
            <a:ext cx="2376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Simplify the following.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279471" y="670585"/>
            <a:ext cx="360040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67300" y="670585"/>
            <a:ext cx="32089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Evaluate the following (i.e. give as a fraction or integer with no power)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57159" y="1255360"/>
                <a:ext cx="2719401" cy="23787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81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64</m:t>
                        </m:r>
                      </m:den>
                    </m:f>
                  </m:oMath>
                </a14:m>
                <a:endParaRPr lang="en-GB" dirty="0"/>
              </a:p>
              <a:p>
                <a:r>
                  <a:rPr lang="en-GB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d)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8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0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=1</m:t>
                    </m:r>
                  </m:oMath>
                </a14:m>
                <a:endParaRPr lang="en-GB" b="0" dirty="0"/>
              </a:p>
              <a:p>
                <a:r>
                  <a:rPr lang="en-GB" dirty="0"/>
                  <a:t>e)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7×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7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−3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/>
                          </a:rPr>
                          <m:t>49</m:t>
                        </m:r>
                      </m:den>
                    </m:f>
                  </m:oMath>
                </a14:m>
                <a:endParaRPr lang="en-GB" b="0" dirty="0"/>
              </a:p>
              <a:p>
                <a:r>
                  <a:rPr lang="en-GB" dirty="0"/>
                  <a:t>f)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3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−2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=81</m:t>
                    </m:r>
                  </m:oMath>
                </a14:m>
                <a:endParaRPr lang="en-GB" dirty="0"/>
              </a:p>
              <a:p>
                <a:r>
                  <a:rPr lang="en-GB" dirty="0"/>
                  <a:t>g)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−4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=0.0001</m:t>
                    </m:r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57159" y="1255360"/>
                <a:ext cx="2719401" cy="2378793"/>
              </a:xfrm>
              <a:prstGeom prst="rect">
                <a:avLst/>
              </a:prstGeom>
              <a:blipFill rotWithShape="1">
                <a:blip r:embed="rId4"/>
                <a:stretch>
                  <a:fillRect l="-1794" b="-333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305502" y="3814903"/>
            <a:ext cx="360040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752900" y="3814903"/>
            <a:ext cx="233126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Simplify the following.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256477" y="770961"/>
                <a:ext cx="1708011" cy="41175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1600" dirty="0"/>
                  <a:t>Solve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𝑥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GB" sz="1600" b="0" i="1" smtClean="0">
                                <a:latin typeface="Cambria Math"/>
                              </a:rPr>
                              <m:t>5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16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GB" sz="16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1600" b="0" i="1" smtClean="0">
                            <a:latin typeface="Cambria Math"/>
                          </a:rPr>
                          <m:t>2</m:t>
                        </m:r>
                      </m:num>
                      <m:den>
                        <m:sSup>
                          <m:sSup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GB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p>
                                  <m:sSupPr>
                                    <m:ctrlPr>
                                      <a:rPr lang="en-GB" sz="16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2</m:t>
                                    </m:r>
                                  </m:e>
                                  <m:sup>
                                    <m:r>
                                      <a:rPr lang="en-GB" sz="1600" b="0" i="1" smtClean="0">
                                        <a:latin typeface="Cambria Math"/>
                                      </a:rPr>
                                      <m:t>4</m:t>
                                    </m:r>
                                  </m:sup>
                                </m:sSup>
                              </m:e>
                            </m:d>
                          </m:e>
                          <m:sup>
                            <m:r>
                              <a:rPr lang="en-GB" sz="1600" b="0" i="1" smtClean="0">
                                <a:latin typeface="Cambria Math"/>
                              </a:rPr>
                              <m:t>𝑥</m:t>
                            </m:r>
                          </m:sup>
                        </m:sSup>
                      </m:den>
                    </m:f>
                  </m:oMath>
                </a14:m>
                <a:endParaRPr lang="en-GB" sz="1600" dirty="0"/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𝒙</m:t>
                      </m:r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1600" b="1" i="1" smtClean="0">
                              <a:latin typeface="Cambria Math"/>
                            </a:rPr>
                            <m:t>𝟒</m:t>
                          </m:r>
                        </m:num>
                        <m:den>
                          <m:r>
                            <a:rPr lang="en-GB" sz="1600" b="1" i="1" smtClean="0">
                              <a:latin typeface="Cambria Math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1600" b="1" dirty="0"/>
              </a:p>
              <a:p>
                <a:endParaRPr lang="en-GB" sz="1600" dirty="0"/>
              </a:p>
              <a:p>
                <a:r>
                  <a:rPr lang="en-GB" sz="1600" dirty="0"/>
                  <a:t>Given that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1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GB" sz="1600" b="0" i="1" smtClean="0">
                                <a:latin typeface="Cambria Math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1600" b="0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e>
                    </m:rad>
                  </m:oMath>
                </a14:m>
                <a:r>
                  <a:rPr lang="en-GB" sz="1600" dirty="0"/>
                  <a:t>, express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GB" sz="1600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16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GB" sz="16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</m:oMath>
                </a14:m>
                <a:r>
                  <a:rPr lang="en-GB" sz="1600" dirty="0"/>
                  <a:t> as a single power of 4.</a:t>
                </a:r>
              </a:p>
              <a:p>
                <a:endParaRPr lang="en-GB" sz="16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r>
                        <a:rPr lang="en-GB" sz="1600" b="1" i="1" smtClean="0">
                          <a:latin typeface="Cambria Math"/>
                        </a:rPr>
                        <m:t>𝟐</m:t>
                      </m:r>
                      <m:r>
                        <a:rPr lang="en-GB" sz="1600" b="1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𝟒</m:t>
                          </m:r>
                        </m:e>
                      </m:rad>
                      <m:r>
                        <a:rPr lang="en-GB" sz="1600" b="1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1600" b="1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16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1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1600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GB" sz="16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1600" b="1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GB" sz="1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16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16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1600" b="1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56477" y="770961"/>
                <a:ext cx="1708011" cy="4117537"/>
              </a:xfrm>
              <a:prstGeom prst="rect">
                <a:avLst/>
              </a:prstGeom>
              <a:blipFill rotWithShape="1">
                <a:blip r:embed="rId5"/>
                <a:stretch>
                  <a:fillRect l="-17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814457" y="757114"/>
            <a:ext cx="458179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Wingdings" panose="05000000000000000000" pitchFamily="2" charset="2"/>
              </a:rPr>
              <a:t>N</a:t>
            </a:r>
            <a:r>
              <a:rPr lang="en-GB" b="1" baseline="-25000" dirty="0">
                <a:latin typeface="+mj-lt"/>
              </a:rPr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825145" y="4165651"/>
                <a:ext cx="2719401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/>
                  <a:t>a)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b)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𝑦</m:t>
                        </m:r>
                        <m:r>
                          <a:rPr lang="en-GB" b="0" i="1" smtClean="0">
                            <a:latin typeface="Cambria Math"/>
                          </a:rPr>
                          <m:t>+1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c)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  <m:r>
                              <a:rPr lang="en-GB" b="0" i="1" smtClean="0">
                                <a:latin typeface="Cambria Math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/>
                                  </a:rPr>
                                  <m:t>𝑥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  <m:r>
                          <a:rPr lang="en-GB" b="0" i="1" smtClean="0">
                            <a:latin typeface="Cambria Math"/>
                          </a:rPr>
                          <m:t>𝑥</m:t>
                        </m:r>
                        <m:r>
                          <a:rPr lang="en-GB" b="0" i="1" smtClean="0">
                            <a:latin typeface="Cambria Math"/>
                          </a:rPr>
                          <m:t>+2</m:t>
                        </m:r>
                      </m:sup>
                    </m:sSup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5145" y="4165651"/>
                <a:ext cx="2719401" cy="923330"/>
              </a:xfrm>
              <a:prstGeom prst="rect">
                <a:avLst/>
              </a:prstGeom>
              <a:blipFill rotWithShape="1">
                <a:blip r:embed="rId6"/>
                <a:stretch>
                  <a:fillRect l="-1790" t="-3289" b="-921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/>
          <p:cNvSpPr/>
          <p:nvPr/>
        </p:nvSpPr>
        <p:spPr>
          <a:xfrm>
            <a:off x="6788900" y="2094008"/>
            <a:ext cx="458179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Wingdings" panose="05000000000000000000" pitchFamily="2" charset="2"/>
              </a:rPr>
              <a:t>N</a:t>
            </a:r>
            <a:r>
              <a:rPr lang="en-GB" b="1" baseline="-25000" dirty="0">
                <a:latin typeface="+mj-lt"/>
              </a:rPr>
              <a:t>2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099789" y="1001909"/>
            <a:ext cx="523667" cy="2826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868245" y="1284514"/>
            <a:ext cx="523667" cy="2826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130078" y="1567119"/>
            <a:ext cx="523667" cy="2826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1982651" y="1849724"/>
            <a:ext cx="523667" cy="2826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130077" y="2132329"/>
            <a:ext cx="523667" cy="2826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7" name="Rectangle 26"/>
          <p:cNvSpPr/>
          <p:nvPr/>
        </p:nvSpPr>
        <p:spPr>
          <a:xfrm>
            <a:off x="1868245" y="2414934"/>
            <a:ext cx="523667" cy="2826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1606411" y="2785725"/>
            <a:ext cx="523667" cy="2826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720817" y="3285004"/>
            <a:ext cx="523667" cy="2826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606410" y="3707672"/>
            <a:ext cx="523667" cy="2826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982651" y="4627316"/>
            <a:ext cx="523667" cy="2826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361622" y="4948467"/>
            <a:ext cx="523667" cy="2826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928224" y="5373216"/>
            <a:ext cx="523667" cy="2826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961855" y="5724298"/>
            <a:ext cx="523667" cy="2826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4700813" y="1284514"/>
            <a:ext cx="523667" cy="4136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4726913" y="1698171"/>
            <a:ext cx="523667" cy="4136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04143" y="2094009"/>
            <a:ext cx="523667" cy="26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604651" y="2353358"/>
            <a:ext cx="523667" cy="2826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116859" y="2635963"/>
            <a:ext cx="523667" cy="4136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5116858" y="3035117"/>
            <a:ext cx="523667" cy="26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4855024" y="3299417"/>
            <a:ext cx="785501" cy="26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5758978" y="4196374"/>
            <a:ext cx="785501" cy="26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384517" y="4471124"/>
            <a:ext cx="785501" cy="26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448885" y="4739316"/>
            <a:ext cx="785501" cy="2681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7804590" y="1458579"/>
            <a:ext cx="611784" cy="47918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7305022" y="3426306"/>
            <a:ext cx="1659465" cy="144710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47" name="Straight Connector 46"/>
          <p:cNvCxnSpPr/>
          <p:nvPr/>
        </p:nvCxnSpPr>
        <p:spPr>
          <a:xfrm flipV="1">
            <a:off x="3116356" y="686559"/>
            <a:ext cx="0" cy="45873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6660232" y="1413981"/>
            <a:ext cx="0" cy="4587381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2875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110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1" fill="hold">
                      <p:stCondLst>
                        <p:cond delay="0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116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7" fill="hold">
                      <p:stCondLst>
                        <p:cond delay="0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4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5" fill="hold">
                      <p:stCondLst>
                        <p:cond delay="0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>
                      <p:stCondLst>
                        <p:cond delay="0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395536" y="476672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152400" y="-1008063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575556" y="1412981"/>
                <a:ext cx="3888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GB" sz="6000" b="0" i="1" smtClean="0"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en-GB" sz="6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sz="6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8000" dirty="0">
                  <a:latin typeface="Calibri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556" y="1412981"/>
                <a:ext cx="3888432" cy="1015663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/>
          <p:cNvSpPr txBox="1"/>
          <p:nvPr/>
        </p:nvSpPr>
        <p:spPr>
          <a:xfrm>
            <a:off x="464332" y="2432158"/>
            <a:ext cx="36724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(Hint: can we express 9 as a power of 3 perhaps?)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395536" y="3284984"/>
                <a:ext cx="396044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0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4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en-GB" sz="4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20</m:t>
                          </m:r>
                        </m:sup>
                      </m:sSup>
                      <m:r>
                        <a:rPr lang="en-GB" sz="4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4000" b="0" i="1" smtClean="0">
                          <a:latin typeface="Cambria Math"/>
                        </a:rPr>
                        <m:t>𝑥</m:t>
                      </m:r>
                      <m:r>
                        <a:rPr lang="en-GB" sz="4000" b="0" i="1" smtClean="0">
                          <a:latin typeface="Cambria Math"/>
                        </a:rPr>
                        <m:t>=20</m:t>
                      </m:r>
                    </m:oMath>
                  </m:oMathPara>
                </a14:m>
                <a:endParaRPr lang="en-GB" sz="4000" b="0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3284984"/>
                <a:ext cx="3960440" cy="193899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788368" y="3237047"/>
            <a:ext cx="3024336" cy="1986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9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Changes of Base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341530" y="908720"/>
            <a:ext cx="43564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Solve the following equation.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60032" y="881269"/>
            <a:ext cx="36729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Express as a single power.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860032" y="1391105"/>
                <a:ext cx="3888432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6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6000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6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60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GB" sz="6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60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8000" dirty="0">
                  <a:latin typeface="Calibri"/>
                </a:endParaRPr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1391105"/>
                <a:ext cx="3888432" cy="101566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5112060" y="3299860"/>
                <a:ext cx="3168860" cy="156241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800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GB" sz="2800" b="1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800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sz="2800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GB" sz="2800" b="1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/>
                            </a:rPr>
                            <m:t>𝟓</m:t>
                          </m:r>
                          <m:r>
                            <a:rPr lang="en-GB" sz="28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2060" y="3299860"/>
                <a:ext cx="3168860" cy="15624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/>
          <p:cNvSpPr/>
          <p:nvPr/>
        </p:nvSpPr>
        <p:spPr>
          <a:xfrm>
            <a:off x="5126394" y="3237047"/>
            <a:ext cx="3024336" cy="1986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80764" y="5661248"/>
            <a:ext cx="7381328" cy="646331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dirty="0"/>
              <a:t>The strategy therefore is to find what both bases are a power of (e.g. 4 and 8 are both powers of 2), and replace them as such.</a:t>
            </a:r>
          </a:p>
        </p:txBody>
      </p:sp>
    </p:spTree>
    <p:extLst>
      <p:ext uri="{BB962C8B-B14F-4D97-AF65-F5344CB8AC3E}">
        <p14:creationId xmlns:p14="http://schemas.microsoft.com/office/powerpoint/2010/main" val="3570887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  <p:bldLst>
      <p:bldP spid="12" grpId="0" animBg="1"/>
      <p:bldP spid="16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 few more examples…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251520" y="1495935"/>
                <a:ext cx="244827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1495935"/>
                <a:ext cx="2448272" cy="646331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1043608" y="2048041"/>
                <a:ext cx="3600400" cy="20276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𝟗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𝟐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+</m:t>
                      </m:r>
                      <m:r>
                        <a:rPr lang="en-GB" sz="2400" b="1" i="1" smtClean="0">
                          <a:latin typeface="Cambria Math"/>
                        </a:rPr>
                        <m:t>𝟐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𝟗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𝟕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048041"/>
                <a:ext cx="3600400" cy="202760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788024" y="1489641"/>
                <a:ext cx="367240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125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36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GB" sz="36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/>
                            </a:rPr>
                            <m:t>25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1489641"/>
                <a:ext cx="3672408" cy="64633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5076056" y="2142266"/>
                <a:ext cx="3600400" cy="1707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latin typeface="Cambria Math"/>
                                    </a:rPr>
                                    <m:t>𝟓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latin typeface="Cambria Math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𝟑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+</m:t>
                      </m:r>
                      <m:r>
                        <a:rPr lang="en-GB" sz="2400" b="1" i="1" smtClean="0">
                          <a:latin typeface="Cambria Math"/>
                        </a:rPr>
                        <m:t>𝟑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𝟐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=−</m:t>
                      </m:r>
                      <m:r>
                        <a:rPr lang="en-GB" sz="2400" b="1" i="1" smtClean="0">
                          <a:latin typeface="Cambria Math"/>
                        </a:rPr>
                        <m:t>𝟑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2142266"/>
                <a:ext cx="3600400" cy="170790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Connector 15"/>
          <p:cNvCxnSpPr/>
          <p:nvPr/>
        </p:nvCxnSpPr>
        <p:spPr>
          <a:xfrm flipV="1">
            <a:off x="4644008" y="845424"/>
            <a:ext cx="0" cy="351968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1331640" y="2088718"/>
            <a:ext cx="3024336" cy="1986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611214" y="2088718"/>
            <a:ext cx="3024336" cy="19869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1" name="Straight Connector 20"/>
          <p:cNvCxnSpPr/>
          <p:nvPr/>
        </p:nvCxnSpPr>
        <p:spPr>
          <a:xfrm flipH="1">
            <a:off x="251520" y="4365104"/>
            <a:ext cx="871296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593409" y="5013176"/>
                <a:ext cx="6336704" cy="138499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7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br>
                  <a:rPr lang="en-GB" sz="2800" b="0" i="1" dirty="0">
                    <a:latin typeface="Cambria Math"/>
                  </a:rPr>
                </a:br>
                <a:r>
                  <a:rPr lang="en-GB" sz="2800" b="0" i="1" dirty="0">
                    <a:latin typeface="Cambria Math"/>
                  </a:rPr>
                  <a:t>               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7</m:t>
                        </m:r>
                      </m:sup>
                    </m:sSup>
                    <m:r>
                      <a:rPr lang="en-GB" sz="2800" b="0" i="1" smtClean="0">
                        <a:latin typeface="Cambria Math"/>
                      </a:rPr>
                      <m:t>×</m:t>
                    </m:r>
                    <m:sSup>
                      <m:sSupPr>
                        <m:ctrlPr>
                          <a:rPr lang="en-GB" sz="2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800" b="0" i="1" smtClean="0">
                            <a:latin typeface="Cambria Math"/>
                          </a:rPr>
                          <m:t>3</m:t>
                        </m:r>
                      </m:e>
                      <m:sup>
                        <m:r>
                          <a:rPr lang="en-GB" sz="2800" b="0" i="1" smtClean="0">
                            <a:latin typeface="Cambria Math"/>
                          </a:rPr>
                          <m:t>6</m:t>
                        </m:r>
                      </m:sup>
                    </m:sSup>
                  </m:oMath>
                </a14:m>
                <a:br>
                  <a:rPr lang="en-GB" sz="2800" b="0" i="1" dirty="0">
                    <a:latin typeface="Cambria Math"/>
                  </a:rPr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/>
                        </a:rPr>
                        <m:t>                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13</m:t>
                          </m:r>
                        </m:sup>
                      </m:sSup>
                    </m:oMath>
                  </m:oMathPara>
                </a14:m>
                <a:endParaRPr lang="en-GB" sz="36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409" y="5013176"/>
                <a:ext cx="6336704" cy="138499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/>
          <p:cNvSpPr txBox="1"/>
          <p:nvPr/>
        </p:nvSpPr>
        <p:spPr>
          <a:xfrm>
            <a:off x="488239" y="4623725"/>
            <a:ext cx="40505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Express as a single power of 3: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258668" y="5046712"/>
            <a:ext cx="2385340" cy="13514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9879" y="1195629"/>
            <a:ext cx="221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819716" y="1195629"/>
            <a:ext cx="22115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</a:t>
            </a:r>
          </a:p>
        </p:txBody>
      </p:sp>
    </p:spTree>
    <p:extLst>
      <p:ext uri="{BB962C8B-B14F-4D97-AF65-F5344CB8AC3E}">
        <p14:creationId xmlns:p14="http://schemas.microsoft.com/office/powerpoint/2010/main" val="226642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4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152400" y="-1008063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95536" y="692696"/>
            <a:ext cx="3960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/>
              <a:t>2</a:t>
            </a:r>
            <a:r>
              <a:rPr lang="en-GB" sz="7000" baseline="30000" dirty="0"/>
              <a:t>8</a:t>
            </a:r>
            <a:r>
              <a:rPr lang="en-GB" sz="7000" dirty="0"/>
              <a:t> = 4</a:t>
            </a:r>
            <a:r>
              <a:rPr lang="en-GB" sz="7000" baseline="30000" dirty="0"/>
              <a:t>x</a:t>
            </a:r>
            <a:endParaRPr lang="en-GB" sz="7000" baseline="30000" dirty="0">
              <a:latin typeface="Calibri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59632" y="4221088"/>
            <a:ext cx="18722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x = 8</a:t>
            </a:r>
            <a:endParaRPr lang="en-GB" sz="4800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4644008" y="692696"/>
            <a:ext cx="3960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/>
              <a:t>27</a:t>
            </a:r>
            <a:r>
              <a:rPr lang="en-GB" sz="7000" baseline="30000" dirty="0"/>
              <a:t>4</a:t>
            </a:r>
            <a:r>
              <a:rPr lang="en-GB" sz="7000" dirty="0"/>
              <a:t> = 9</a:t>
            </a:r>
            <a:r>
              <a:rPr lang="en-GB" sz="7000" baseline="30000" dirty="0"/>
              <a:t>x</a:t>
            </a:r>
            <a:endParaRPr lang="en-GB" sz="7000" baseline="30000" dirty="0">
              <a:latin typeface="Calibri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80112" y="18448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x = 6</a:t>
            </a:r>
            <a:endParaRPr lang="en-GB" sz="4800" baseline="30000" dirty="0"/>
          </a:p>
        </p:txBody>
      </p:sp>
      <p:sp>
        <p:nvSpPr>
          <p:cNvPr id="12" name="Rectangle 11"/>
          <p:cNvSpPr/>
          <p:nvPr/>
        </p:nvSpPr>
        <p:spPr>
          <a:xfrm>
            <a:off x="6732240" y="1988840"/>
            <a:ext cx="79208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115616" y="1844824"/>
            <a:ext cx="19442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x = 4</a:t>
            </a:r>
            <a:endParaRPr lang="en-GB" sz="4800" baseline="30000" dirty="0"/>
          </a:p>
        </p:txBody>
      </p:sp>
      <p:sp>
        <p:nvSpPr>
          <p:cNvPr id="14" name="Rectangle 13"/>
          <p:cNvSpPr/>
          <p:nvPr/>
        </p:nvSpPr>
        <p:spPr>
          <a:xfrm>
            <a:off x="2339752" y="1916832"/>
            <a:ext cx="79208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95536" y="2924944"/>
            <a:ext cx="3960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/>
              <a:t>8</a:t>
            </a:r>
            <a:r>
              <a:rPr lang="en-GB" sz="7000" baseline="30000" dirty="0"/>
              <a:t>x</a:t>
            </a:r>
            <a:r>
              <a:rPr lang="en-GB" sz="7000" dirty="0"/>
              <a:t> = 4</a:t>
            </a:r>
            <a:r>
              <a:rPr lang="en-GB" sz="7000" baseline="30000" dirty="0"/>
              <a:t>12</a:t>
            </a:r>
            <a:endParaRPr lang="en-GB" sz="7000" baseline="30000" dirty="0"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339752" y="4293096"/>
            <a:ext cx="79208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724128" y="4149080"/>
            <a:ext cx="20882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x = 300</a:t>
            </a:r>
            <a:endParaRPr lang="en-GB" sz="4800" baseline="30000" dirty="0"/>
          </a:p>
        </p:txBody>
      </p:sp>
      <p:sp>
        <p:nvSpPr>
          <p:cNvPr id="19" name="TextBox 18"/>
          <p:cNvSpPr txBox="1"/>
          <p:nvPr/>
        </p:nvSpPr>
        <p:spPr>
          <a:xfrm>
            <a:off x="4860032" y="2924944"/>
            <a:ext cx="39604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000" dirty="0"/>
              <a:t>3</a:t>
            </a:r>
            <a:r>
              <a:rPr lang="en-GB" sz="7000" baseline="30000" dirty="0"/>
              <a:t>x</a:t>
            </a:r>
            <a:r>
              <a:rPr lang="en-GB" sz="7000" dirty="0"/>
              <a:t> = 27</a:t>
            </a:r>
            <a:r>
              <a:rPr lang="en-GB" sz="7000" baseline="30000" dirty="0"/>
              <a:t>100</a:t>
            </a:r>
            <a:endParaRPr lang="en-GB" sz="7000" baseline="30000" dirty="0"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6732240" y="4221088"/>
            <a:ext cx="1008112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23" name="Straight Connector 22"/>
          <p:cNvCxnSpPr/>
          <p:nvPr/>
        </p:nvCxnSpPr>
        <p:spPr>
          <a:xfrm>
            <a:off x="-60311" y="2876973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4572000" y="845423"/>
            <a:ext cx="0" cy="6012577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26" name="Straight Connector 2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cxnSp>
        <p:nvCxnSpPr>
          <p:cNvPr id="27" name="Straight Connector 26"/>
          <p:cNvCxnSpPr/>
          <p:nvPr/>
        </p:nvCxnSpPr>
        <p:spPr>
          <a:xfrm>
            <a:off x="218" y="5157192"/>
            <a:ext cx="914400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TextBox 1"/>
          <p:cNvSpPr txBox="1"/>
          <p:nvPr/>
        </p:nvSpPr>
        <p:spPr>
          <a:xfrm>
            <a:off x="152400" y="5229200"/>
            <a:ext cx="269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Express as a single power: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51520" y="5860142"/>
                <a:ext cx="3816424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GB" sz="3200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GB" sz="3200" b="1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 i="1" smtClean="0">
                              <a:latin typeface="Cambria Math"/>
                            </a:rPr>
                            <m:t>𝟐𝟕</m:t>
                          </m:r>
                        </m:e>
                        <m:sup>
                          <m:r>
                            <a:rPr lang="en-GB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3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32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  <m:r>
                        <a:rPr lang="en-GB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GB" sz="3200" b="1" i="1" smtClean="0">
                              <a:latin typeface="Cambria Math"/>
                            </a:rPr>
                            <m:t>𝟒</m:t>
                          </m:r>
                          <m:r>
                            <a:rPr lang="en-GB" sz="32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32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32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5860142"/>
                <a:ext cx="3816424" cy="595932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TextBox 27"/>
          <p:cNvSpPr txBox="1"/>
          <p:nvPr/>
        </p:nvSpPr>
        <p:spPr>
          <a:xfrm>
            <a:off x="4832920" y="5229200"/>
            <a:ext cx="2691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Express as a single power: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5008375" y="5860142"/>
                <a:ext cx="3816424" cy="5959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 i="1" smtClean="0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GB" sz="3200" b="1" i="1" smtClean="0">
                              <a:latin typeface="Cambria Math"/>
                            </a:rPr>
                            <m:t>𝟏𝟎</m:t>
                          </m:r>
                        </m:sup>
                      </m:sSup>
                      <m:r>
                        <a:rPr lang="en-GB" sz="3200" b="1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 i="1" smtClean="0">
                              <a:latin typeface="Cambria Math"/>
                            </a:rPr>
                            <m:t>𝟖</m:t>
                          </m:r>
                        </m:e>
                        <m:sup>
                          <m:r>
                            <a:rPr lang="en-GB" sz="3200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  <m:r>
                        <a:rPr lang="en-GB" sz="32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2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GB" sz="3200" b="1" i="1" smtClean="0">
                              <a:latin typeface="Cambria Math"/>
                            </a:rPr>
                            <m:t>𝟐𝟎</m:t>
                          </m:r>
                          <m:r>
                            <a:rPr lang="en-GB" sz="32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32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sz="3200" b="1" i="1" smtClean="0">
                              <a:latin typeface="Cambria Math"/>
                            </a:rPr>
                            <m:t>𝒙</m:t>
                          </m:r>
                        </m:sup>
                      </m:sSup>
                    </m:oMath>
                  </m:oMathPara>
                </a14:m>
                <a:endParaRPr lang="en-GB" sz="3200" b="1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08375" y="5860142"/>
                <a:ext cx="3816424" cy="5959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ectangle 29"/>
          <p:cNvSpPr/>
          <p:nvPr/>
        </p:nvSpPr>
        <p:spPr>
          <a:xfrm>
            <a:off x="2843808" y="5735994"/>
            <a:ext cx="122413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7367803" y="5798068"/>
            <a:ext cx="122413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551408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 animBg="1"/>
      <p:bldP spid="21" grpId="0" animBg="1"/>
      <p:bldP spid="30" grpId="0" animBg="1"/>
      <p:bldP spid="3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2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851920" y="11663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>
                <a:solidFill>
                  <a:schemeClr val="bg1"/>
                </a:solidFill>
              </a:rPr>
              <a:t>Please ensure you write out the question.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8367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 the following.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883423" y="1320940"/>
                <a:ext cx="3168352" cy="26370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          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𝟐𝟎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            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𝟏𝟎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25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      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𝟓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             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𝟐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27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          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𝟔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30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      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𝟒𝟎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3423" y="1320940"/>
                <a:ext cx="3168352" cy="2637004"/>
              </a:xfrm>
              <a:prstGeom prst="rect">
                <a:avLst/>
              </a:prstGeom>
              <a:blipFill rotWithShape="0">
                <a:blip r:embed="rId2"/>
                <a:stretch>
                  <a:fillRect l="-76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52430" y="4242055"/>
                <a:ext cx="3819215" cy="258801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27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        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𝟓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10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            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𝟕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125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25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1−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    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𝟓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32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          </m:t>
                      </m:r>
                      <m:r>
                        <a:rPr lang="en-GB" sz="2400" b="1" i="1" smtClean="0">
                          <a:latin typeface="Cambria Math"/>
                        </a:rPr>
                        <m:t>𝒚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r>
                        <a:rPr lang="en-GB" sz="2400" b="1" i="1" smtClean="0">
                          <a:latin typeface="Cambria Math"/>
                        </a:rPr>
                        <m:t>𝟓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1−3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         </m:t>
                      </m:r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2430" y="4242055"/>
                <a:ext cx="3819215" cy="2588016"/>
              </a:xfrm>
              <a:prstGeom prst="rect">
                <a:avLst/>
              </a:prstGeom>
              <a:blipFill rotWithShape="1">
                <a:blip r:embed="rId3"/>
                <a:stretch>
                  <a:fillRect l="-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/>
          <p:cNvSpPr txBox="1"/>
          <p:nvPr/>
        </p:nvSpPr>
        <p:spPr>
          <a:xfrm>
            <a:off x="295392" y="3886791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Solve the following.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647733" y="836712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Express as a single power.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5184068" y="1340767"/>
                <a:ext cx="3492388" cy="2865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27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𝒚</m:t>
                          </m:r>
                        </m:sup>
                      </m:sSup>
                    </m:oMath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125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25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𝑦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𝟓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𝒚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32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𝟗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+2</m:t>
                                      </m:r>
                                    </m:sup>
                                  </m:sSup>
                                </m:num>
                                <m:den>
                                  <m:sSup>
                                    <m:sSupPr>
                                      <m:ctrlPr>
                                        <a:rPr lang="en-GB" sz="240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8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2−</m:t>
                                      </m:r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400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𝟏𝟓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4068" y="1340767"/>
                <a:ext cx="3492388" cy="286552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74811" y="1340768"/>
            <a:ext cx="360040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p:sp>
        <p:nvSpPr>
          <p:cNvPr id="13" name="Rectangle 12"/>
          <p:cNvSpPr/>
          <p:nvPr/>
        </p:nvSpPr>
        <p:spPr>
          <a:xfrm>
            <a:off x="467544" y="1739289"/>
            <a:ext cx="360040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67544" y="2133560"/>
            <a:ext cx="360040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67544" y="2515053"/>
            <a:ext cx="360040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67544" y="2901316"/>
            <a:ext cx="360040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67544" y="3292842"/>
            <a:ext cx="360040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71934" y="4269510"/>
            <a:ext cx="360040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7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71934" y="4657630"/>
            <a:ext cx="360040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8</a:t>
            </a:r>
          </a:p>
        </p:txBody>
      </p:sp>
      <p:sp>
        <p:nvSpPr>
          <p:cNvPr id="20" name="Rectangle 19"/>
          <p:cNvSpPr/>
          <p:nvPr/>
        </p:nvSpPr>
        <p:spPr>
          <a:xfrm>
            <a:off x="371934" y="5261262"/>
            <a:ext cx="360040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9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95392" y="5733256"/>
            <a:ext cx="436582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10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95392" y="6237312"/>
            <a:ext cx="436582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11</a:t>
            </a:r>
          </a:p>
        </p:txBody>
      </p:sp>
      <p:sp>
        <p:nvSpPr>
          <p:cNvPr id="23" name="Rectangle 22"/>
          <p:cNvSpPr/>
          <p:nvPr/>
        </p:nvSpPr>
        <p:spPr>
          <a:xfrm>
            <a:off x="4788024" y="1379965"/>
            <a:ext cx="434008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12</a:t>
            </a:r>
          </a:p>
        </p:txBody>
      </p:sp>
      <p:sp>
        <p:nvSpPr>
          <p:cNvPr id="24" name="Rectangle 23"/>
          <p:cNvSpPr/>
          <p:nvPr/>
        </p:nvSpPr>
        <p:spPr>
          <a:xfrm>
            <a:off x="4788024" y="1782812"/>
            <a:ext cx="434008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13</a:t>
            </a:r>
          </a:p>
        </p:txBody>
      </p:sp>
      <p:sp>
        <p:nvSpPr>
          <p:cNvPr id="25" name="Rectangle 24"/>
          <p:cNvSpPr/>
          <p:nvPr/>
        </p:nvSpPr>
        <p:spPr>
          <a:xfrm>
            <a:off x="4788024" y="2284717"/>
            <a:ext cx="434008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14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788024" y="2865801"/>
            <a:ext cx="452941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15</a:t>
            </a:r>
          </a:p>
        </p:txBody>
      </p:sp>
      <p:sp>
        <p:nvSpPr>
          <p:cNvPr id="27" name="Rectangle 26"/>
          <p:cNvSpPr/>
          <p:nvPr/>
        </p:nvSpPr>
        <p:spPr>
          <a:xfrm>
            <a:off x="4788024" y="3452161"/>
            <a:ext cx="434008" cy="35074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Wingdings" panose="05000000000000000000" pitchFamily="2" charset="2"/>
              </a:rPr>
              <a:t>N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15816" y="1379964"/>
            <a:ext cx="1224136" cy="320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915816" y="1796745"/>
            <a:ext cx="1224136" cy="320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915816" y="2159908"/>
            <a:ext cx="1224136" cy="320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915816" y="2515053"/>
            <a:ext cx="1224136" cy="320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2915816" y="2880561"/>
            <a:ext cx="1224136" cy="320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915816" y="3216549"/>
            <a:ext cx="1224136" cy="7885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3239852" y="4269510"/>
            <a:ext cx="1224136" cy="320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234849" y="4657630"/>
            <a:ext cx="1224136" cy="320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3234849" y="5050353"/>
            <a:ext cx="1224136" cy="6829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3234849" y="5758841"/>
            <a:ext cx="1224136" cy="320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247720" y="6092253"/>
            <a:ext cx="1224136" cy="68290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6804248" y="1396421"/>
            <a:ext cx="1224136" cy="320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87993" y="1739454"/>
            <a:ext cx="1224136" cy="320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402931" y="2363254"/>
            <a:ext cx="1224136" cy="320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7627067" y="2865801"/>
            <a:ext cx="1224136" cy="32084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6909032" y="3470314"/>
            <a:ext cx="1224136" cy="41647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033047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</p:childTnLst>
        </p:cTn>
      </p:par>
    </p:tnLst>
    <p:bldLst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Reminder of the Laws of Indices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180" y="1370385"/>
                <a:ext cx="3384376" cy="5936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180" y="1370385"/>
                <a:ext cx="3384376" cy="59362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228" y="2322513"/>
                <a:ext cx="3384376" cy="10907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/>
                                </a:rPr>
                                <m:t>𝑐</m:t>
                              </m:r>
                            </m:sup>
                          </m:sSup>
                        </m:den>
                      </m:f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𝑏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228" y="2322513"/>
                <a:ext cx="3384376" cy="109074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23602" y="3869883"/>
                <a:ext cx="3384376" cy="705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𝑏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𝑐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𝑏𝑐</m:t>
                          </m:r>
                        </m:sup>
                      </m:sSup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02" y="3869883"/>
                <a:ext cx="3384376" cy="70532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9467" y="4894050"/>
                <a:ext cx="3384376" cy="10175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𝑏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200" b="0" i="1" smtClean="0">
                                  <a:latin typeface="Cambria Math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en-GB" sz="3200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467" y="4894050"/>
                <a:ext cx="3384376" cy="101752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364360" y="1354171"/>
                <a:ext cx="33843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0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=1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64360" y="1354171"/>
                <a:ext cx="3384376" cy="58477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4396471" y="2717831"/>
                <a:ext cx="338437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1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r>
                        <a:rPr lang="en-GB" sz="3200" b="0" i="1" smtClean="0">
                          <a:latin typeface="Cambria Math"/>
                        </a:rPr>
                        <m:t>𝑎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96471" y="2717831"/>
                <a:ext cx="3384376" cy="58477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2619401" y="1158435"/>
            <a:ext cx="1008112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592226" y="2489931"/>
            <a:ext cx="1008112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592226" y="3760878"/>
            <a:ext cx="1008112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519416" y="4988243"/>
            <a:ext cx="1008112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6452592" y="1184893"/>
            <a:ext cx="1008112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452592" y="2548553"/>
            <a:ext cx="1008112" cy="92333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9583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7" grpId="0" animBg="1"/>
      <p:bldP spid="1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Matching Activity</a:t>
              </a:r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1043608" y="1340768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sz="2400" b="1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1340768"/>
                <a:ext cx="1440160" cy="93610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2771800" y="2420888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𝟎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420888"/>
                <a:ext cx="1440160" cy="93610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6257979" y="2420888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  <m:r>
                        <a:rPr lang="en-GB" sz="2400" b="1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979" y="2420888"/>
                <a:ext cx="1440160" cy="9361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2771800" y="1340768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−</m:t>
                          </m:r>
                          <m:r>
                            <a:rPr lang="en-GB" sz="2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1340768"/>
                <a:ext cx="1440160" cy="9361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4499992" y="2420888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1" i="1" smtClean="0">
                                      <a:latin typeface="Cambria Math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GB" sz="2400" b="1" i="1" smtClean="0">
                                      <a:latin typeface="Cambria Math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2420888"/>
                <a:ext cx="1440160" cy="9361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046637" y="2420888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6637" y="2420888"/>
                <a:ext cx="1440160" cy="9361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4499992" y="1340768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/>
                                </a:rPr>
                                <m:t>𝟕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1340768"/>
                <a:ext cx="1440160" cy="9361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Rectangle 14"/>
              <p:cNvSpPr/>
              <p:nvPr/>
            </p:nvSpPr>
            <p:spPr>
              <a:xfrm>
                <a:off x="6257979" y="1340768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979" y="1340768"/>
                <a:ext cx="1440160" cy="93610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771800" y="3789040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789040"/>
                <a:ext cx="1440160" cy="936104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771800" y="5018121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/>
                                </a:rPr>
                                <m:t>𝟐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5018121"/>
                <a:ext cx="1440160" cy="93610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4499992" y="3789040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𝟒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3789040"/>
                <a:ext cx="1440160" cy="936104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4499992" y="5018121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</m:rad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018121"/>
                <a:ext cx="1440160" cy="93610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1043608" y="5018121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18121"/>
                <a:ext cx="1440160" cy="93610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1043608" y="3789040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/>
                        </a:rPr>
                        <m:t>𝟏</m:t>
                      </m:r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3789040"/>
                <a:ext cx="1440160" cy="93610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6257979" y="5018121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/>
                            </a:rPr>
                            <m:t>𝟏𝟐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979" y="5018121"/>
                <a:ext cx="1440160" cy="93610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6257979" y="3789040"/>
                <a:ext cx="1440160" cy="936104"/>
              </a:xfrm>
              <a:prstGeom prst="rect">
                <a:avLst/>
              </a:prstGeom>
            </p:spPr>
            <p:style>
              <a:lnRef idx="2">
                <a:schemeClr val="accent6">
                  <a:shade val="50000"/>
                </a:schemeClr>
              </a:lnRef>
              <a:fillRef idx="1">
                <a:schemeClr val="accent6"/>
              </a:fillRef>
              <a:effectRef idx="0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/>
                            </a:rPr>
                            <m:t>𝒙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7979" y="3789040"/>
                <a:ext cx="1440160" cy="936104"/>
              </a:xfrm>
              <a:prstGeom prst="rect">
                <a:avLst/>
              </a:prstGeom>
              <a:blipFill rotWithShape="1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5477111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1186871"/>
                <a:ext cx="3816424" cy="4800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2800" b="0" i="1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800" b="0" i="1">
                              <a:latin typeface="Cambria Math"/>
                            </a:rPr>
                            <m:t>𝑦</m:t>
                          </m:r>
                        </m:sup>
                      </m:sSup>
                      <m:r>
                        <a:rPr lang="en-GB" sz="2800" b="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>
                              <a:latin typeface="Cambria Math"/>
                            </a:rPr>
                            <m:t>𝟐</m:t>
                          </m:r>
                        </m:e>
                        <m:sup>
                          <m:r>
                            <a:rPr lang="en-GB" sz="2800" b="1" i="1">
                              <a:latin typeface="Cambria Math"/>
                            </a:rPr>
                            <m:t>𝒙𝒚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sup>
                      </m:sSup>
                    </m:oMath>
                  </m:oMathPara>
                </a14:m>
                <a:endParaRPr lang="en-GB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>
                                  <a:latin typeface="Cambria Math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GB" sz="2800" b="0" i="1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>
                              <a:latin typeface="Cambria Math"/>
                            </a:rPr>
                            <m:t>9</m:t>
                          </m:r>
                        </m:den>
                      </m:f>
                      <m:r>
                        <a:rPr lang="en-GB" sz="2800" b="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>
                              <a:latin typeface="Cambria Math"/>
                            </a:rPr>
                            <m:t>𝟗</m:t>
                          </m:r>
                        </m:e>
                        <m:sup>
                          <m:r>
                            <a:rPr lang="en-GB" sz="2800" b="1" i="1">
                              <a:latin typeface="Cambria Math"/>
                            </a:rPr>
                            <m:t>𝟕</m:t>
                          </m:r>
                        </m:sup>
                      </m:sSup>
                    </m:oMath>
                  </m:oMathPara>
                </a14:m>
                <a:endParaRPr lang="en-GB" sz="2800" b="1" dirty="0"/>
              </a:p>
              <a:p>
                <a:endParaRPr lang="en-GB" sz="2800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>
                                  <a:latin typeface="Cambria Math"/>
                                </a:rPr>
                                <m:t>4</m:t>
                              </m:r>
                            </m:e>
                            <m:sup>
                              <m:r>
                                <a:rPr lang="en-GB" sz="2800" b="0" i="1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  <m:r>
                            <a:rPr lang="en-GB" sz="2800" b="0" i="1">
                              <a:latin typeface="Cambria Math"/>
                            </a:rPr>
                            <m:t>×4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8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b="0" i="1">
                                          <a:latin typeface="Cambria Math"/>
                                        </a:rPr>
                                        <m:t>4</m:t>
                                      </m:r>
                                    </m:e>
                                    <m:sup>
                                      <m:r>
                                        <a:rPr lang="en-GB" sz="2800" b="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2800" b="0" i="1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2800" b="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1"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2800" b="1" i="1">
                                  <a:latin typeface="Cambria Math"/>
                                </a:rPr>
                                <m:t>𝟓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1">
                                  <a:latin typeface="Cambria Math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2800" b="1" i="1">
                                  <a:latin typeface="Cambria Math"/>
                                </a:rPr>
                                <m:t>𝟔</m:t>
                              </m:r>
                            </m:sup>
                          </m:sSup>
                        </m:den>
                      </m:f>
                      <m:r>
                        <a:rPr lang="en-GB" sz="2800" b="1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>
                              <a:latin typeface="Cambria Math"/>
                            </a:rPr>
                            <m:t>𝟒</m:t>
                          </m:r>
                        </m:e>
                        <m:sup>
                          <m:r>
                            <a:rPr lang="en-GB" sz="2800" b="1" i="1">
                              <a:latin typeface="Cambria Math"/>
                            </a:rPr>
                            <m:t>−</m:t>
                          </m:r>
                          <m:r>
                            <a:rPr lang="en-GB" sz="2800" b="1" i="1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𝟔𝟒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−5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sup>
                          </m:sSup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𝟑𝟐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186871"/>
                <a:ext cx="3816424" cy="480016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139952" y="1201757"/>
                <a:ext cx="3816424" cy="26398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2800" b="1" dirty="0"/>
              </a:p>
              <a:p>
                <a:endParaRPr lang="en-GB" sz="2800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1201757"/>
                <a:ext cx="3816424" cy="2639825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6660232" y="908720"/>
            <a:ext cx="23042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/>
              <a:t>Recall “reciprocating” a fraction (i.e. 1 over) flips the fraction. Can you think why?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3851920" y="1186871"/>
            <a:ext cx="0" cy="454638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952651" y="1009649"/>
            <a:ext cx="847699" cy="55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54450" y="1571328"/>
            <a:ext cx="847699" cy="5577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1846" y="2237831"/>
            <a:ext cx="921779" cy="6672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986874" y="3336399"/>
            <a:ext cx="1613576" cy="9212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526837" y="4278621"/>
            <a:ext cx="1613576" cy="8458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575573" y="5124450"/>
            <a:ext cx="1613576" cy="84582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617069" y="865084"/>
            <a:ext cx="3288806" cy="1497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7" name="Rectangle 16"/>
          <p:cNvSpPr/>
          <p:nvPr/>
        </p:nvSpPr>
        <p:spPr>
          <a:xfrm>
            <a:off x="5675682" y="2686367"/>
            <a:ext cx="1992662" cy="13186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9079754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796136" y="1772816"/>
            <a:ext cx="33478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“</a:t>
            </a:r>
            <a:r>
              <a:rPr lang="en-GB" sz="2800" i="1" dirty="0"/>
              <a:t>Power</a:t>
            </a:r>
            <a:r>
              <a:rPr lang="en-GB" sz="2800" dirty="0"/>
              <a:t>” or “</a:t>
            </a:r>
            <a:r>
              <a:rPr lang="en-GB" sz="2800" i="1" dirty="0"/>
              <a:t>index</a:t>
            </a:r>
            <a:r>
              <a:rPr lang="en-GB" sz="2800" dirty="0"/>
              <a:t>” (plural: “indices”) or “</a:t>
            </a:r>
            <a:r>
              <a:rPr lang="en-GB" sz="2800" i="1" dirty="0"/>
              <a:t>exponent</a:t>
            </a:r>
            <a:r>
              <a:rPr lang="en-GB" sz="2800" dirty="0"/>
              <a:t>”</a:t>
            </a:r>
          </a:p>
        </p:txBody>
      </p:sp>
      <p:sp>
        <p:nvSpPr>
          <p:cNvPr id="6" name="AutoShape 4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152400" y="-1008063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851920" y="2924944"/>
            <a:ext cx="14401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/>
              <a:t>3</a:t>
            </a:r>
            <a:r>
              <a:rPr lang="en-GB" sz="9600" baseline="30000" dirty="0"/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96136" y="1700808"/>
            <a:ext cx="3096344" cy="14401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15616" y="2636912"/>
            <a:ext cx="1368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“Base”</a:t>
            </a:r>
          </a:p>
        </p:txBody>
      </p:sp>
      <p:cxnSp>
        <p:nvCxnSpPr>
          <p:cNvPr id="18" name="Straight Arrow Connector 17"/>
          <p:cNvCxnSpPr>
            <a:stCxn id="16" idx="2"/>
            <a:endCxn id="7" idx="1"/>
          </p:cNvCxnSpPr>
          <p:nvPr/>
        </p:nvCxnSpPr>
        <p:spPr>
          <a:xfrm>
            <a:off x="1799692" y="3160132"/>
            <a:ext cx="2052228" cy="54964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5076056" y="3140968"/>
            <a:ext cx="1080120" cy="28803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187624" y="2636912"/>
            <a:ext cx="1296144" cy="64807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187624" y="5517232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The whole expression is sometimes (confusingly) referred to as a ‘</a:t>
            </a:r>
            <a:r>
              <a:rPr lang="en-GB" sz="2400" b="1" dirty="0"/>
              <a:t>power</a:t>
            </a:r>
            <a:r>
              <a:rPr lang="en-GB" sz="2400" dirty="0"/>
              <a:t>’ or ‘</a:t>
            </a:r>
            <a:r>
              <a:rPr lang="en-GB" sz="2400" b="1" dirty="0"/>
              <a:t>power expression</a:t>
            </a:r>
            <a:r>
              <a:rPr lang="en-GB" sz="2400" dirty="0"/>
              <a:t>’.</a:t>
            </a:r>
          </a:p>
        </p:txBody>
      </p:sp>
      <p:grpSp>
        <p:nvGrpSpPr>
          <p:cNvPr id="13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5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Terminology Recap</a:t>
              </a:r>
            </a:p>
          </p:txBody>
        </p:sp>
        <p:cxnSp>
          <p:nvCxnSpPr>
            <p:cNvPr id="17" name="Straight Connector 16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" name="TextBox 1"/>
          <p:cNvSpPr txBox="1"/>
          <p:nvPr/>
        </p:nvSpPr>
        <p:spPr>
          <a:xfrm>
            <a:off x="251520" y="724049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87624" y="4533448"/>
            <a:ext cx="6282444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400" dirty="0">
                <a:latin typeface="Wingdings" panose="05000000000000000000" pitchFamily="2" charset="2"/>
              </a:rPr>
              <a:t>!</a:t>
            </a:r>
            <a:r>
              <a:rPr lang="en-GB" sz="2400" dirty="0"/>
              <a:t> We say this as “</a:t>
            </a:r>
            <a:r>
              <a:rPr lang="en-GB" sz="2400" b="1" dirty="0"/>
              <a:t>3 to the power of 4</a:t>
            </a:r>
            <a:r>
              <a:rPr lang="en-GB" sz="2400" dirty="0"/>
              <a:t>” or “</a:t>
            </a:r>
            <a:r>
              <a:rPr lang="en-GB" sz="2400" b="1" dirty="0"/>
              <a:t>3 </a:t>
            </a:r>
            <a:r>
              <a:rPr lang="en-GB" sz="2400" b="1" u="sng" dirty="0"/>
              <a:t>raised</a:t>
            </a:r>
            <a:r>
              <a:rPr lang="en-GB" sz="2400" b="1" dirty="0"/>
              <a:t> to the power of 4</a:t>
            </a:r>
            <a:r>
              <a:rPr lang="en-GB" sz="2400" dirty="0"/>
              <a:t>” or “</a:t>
            </a:r>
            <a:r>
              <a:rPr lang="en-GB" sz="2400" b="1" dirty="0"/>
              <a:t>3 to the 4</a:t>
            </a:r>
            <a:r>
              <a:rPr lang="en-GB" sz="2400" dirty="0"/>
              <a:t>”.</a:t>
            </a:r>
          </a:p>
        </p:txBody>
      </p:sp>
    </p:spTree>
    <p:extLst>
      <p:ext uri="{BB962C8B-B14F-4D97-AF65-F5344CB8AC3E}">
        <p14:creationId xmlns:p14="http://schemas.microsoft.com/office/powerpoint/2010/main" val="3459425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9552" y="980728"/>
                <a:ext cx="3168352" cy="55067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  <m:t>5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×</m:t>
                          </m:r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𝟒𝟎</m:t>
                          </m:r>
                        </m:sup>
                      </m:sSup>
                    </m:oMath>
                  </m:oMathPara>
                </a14:m>
                <a:endParaRPr lang="en-GB" sz="2400" b="1" dirty="0"/>
              </a:p>
              <a:p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  <a:p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  <a:p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  <a:p>
                <a:endParaRPr lang="en-GB" sz="2400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𝟏𝟐𝟓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980728"/>
                <a:ext cx="3168352" cy="550670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771800" y="980728"/>
            <a:ext cx="10081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339752" y="2044951"/>
            <a:ext cx="10081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2339752" y="3063905"/>
            <a:ext cx="10081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555776" y="4262255"/>
            <a:ext cx="10081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411760" y="5507952"/>
            <a:ext cx="1008112" cy="8640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7459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7260564" y="3362810"/>
                <a:ext cx="1947401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60564" y="3362810"/>
                <a:ext cx="1947401" cy="995144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1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5" name="TextBox 4"/>
          <p:cNvSpPr txBox="1"/>
          <p:nvPr/>
        </p:nvSpPr>
        <p:spPr>
          <a:xfrm>
            <a:off x="395536" y="764704"/>
            <a:ext cx="51845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Simplify the following.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27584" y="1474897"/>
                <a:ext cx="2592288" cy="5280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8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474897"/>
                <a:ext cx="2592288" cy="52809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143508" y="1539661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27584" y="2132856"/>
                <a:ext cx="2592288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sz="2800" b="0" i="1" smtClean="0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5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15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132856"/>
                <a:ext cx="259228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143508" y="2197620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827584" y="2787160"/>
                <a:ext cx="3168352" cy="6158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𝑚</m:t>
                                </m:r>
                              </m:e>
                              <m:sup>
                                <m:r>
                                  <a:rPr lang="en-GB" sz="2400" b="0" i="1" smtClean="0">
                                    <a:latin typeface="Cambria Math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−5</m:t>
                        </m:r>
                      </m:sup>
                    </m:sSup>
                    <m:r>
                      <a:rPr lang="en-GB" sz="24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/>
                          </a:rPr>
                          <m:t>𝑚</m:t>
                        </m:r>
                      </m:e>
                      <m:sup>
                        <m:r>
                          <a:rPr lang="en-GB" sz="2400" b="0" i="1" smtClean="0">
                            <a:latin typeface="Cambria Math"/>
                          </a:rPr>
                          <m:t>−10</m:t>
                        </m:r>
                      </m:sup>
                    </m:sSup>
                  </m:oMath>
                </a14:m>
                <a:r>
                  <a:rPr lang="en-GB" sz="2400" dirty="0"/>
                  <a:t> or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sSup>
                          <m:sSup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400" b="0" i="1" smtClean="0">
                                <a:latin typeface="Cambria Math"/>
                              </a:rPr>
                              <m:t>𝑚</m:t>
                            </m:r>
                          </m:e>
                          <m:sup>
                            <m:r>
                              <a:rPr lang="en-GB" sz="2400" b="0" i="1" smtClean="0">
                                <a:latin typeface="Cambria Math"/>
                              </a:rPr>
                              <m:t>10</m:t>
                            </m:r>
                          </m:sup>
                        </m:sSup>
                      </m:den>
                    </m:f>
                  </m:oMath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787160"/>
                <a:ext cx="3168352" cy="615874"/>
              </a:xfrm>
              <a:prstGeom prst="rect">
                <a:avLst/>
              </a:prstGeom>
              <a:blipFill rotWithShape="1">
                <a:blip r:embed="rId5"/>
                <a:stretch>
                  <a:fillRect b="-990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143508" y="2917700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3508" y="3789040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47978" y="3490173"/>
                <a:ext cx="1944216" cy="83349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9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978" y="3490173"/>
                <a:ext cx="1944216" cy="83349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141681" y="5432282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817826" y="4434030"/>
                <a:ext cx="1944216" cy="896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8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−2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826" y="4434030"/>
                <a:ext cx="1944216" cy="896592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734549" y="5474439"/>
                <a:ext cx="271591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+3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4549" y="5474439"/>
                <a:ext cx="2715910" cy="523220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3563888" y="1547032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7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186153" y="1180544"/>
                <a:ext cx="2715910" cy="9523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</m:sup>
                          </m:sSup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8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153" y="1180544"/>
                <a:ext cx="2715910" cy="95231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553125" y="2345225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4186153" y="2197620"/>
                <a:ext cx="2715910" cy="9568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𝑥</m:t>
                                      </m:r>
                                    </m:e>
                                    <m:sup>
                                      <m:r>
                                        <a:rPr lang="en-GB" sz="2800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6153" y="2197620"/>
                <a:ext cx="2715910" cy="956865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ectangle 21"/>
          <p:cNvSpPr/>
          <p:nvPr/>
        </p:nvSpPr>
        <p:spPr>
          <a:xfrm>
            <a:off x="3553125" y="3570197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80908" y="3334383"/>
                <a:ext cx="2571418" cy="8965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9</m:t>
                                      </m:r>
                                    </m:sup>
                                  </m:s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×</m:t>
                                  </m:r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−2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GB" sz="2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𝑦</m:t>
                                      </m:r>
                                    </m:e>
                                    <m:sup>
                                      <m:r>
                                        <a:rPr lang="en-GB" sz="24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0908" y="3334383"/>
                <a:ext cx="2571418" cy="896592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6083904" y="1689004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13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539271" y="5599090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11</a:t>
            </a:r>
          </a:p>
        </p:txBody>
      </p:sp>
      <p:sp>
        <p:nvSpPr>
          <p:cNvPr id="28" name="Rectangle 27"/>
          <p:cNvSpPr/>
          <p:nvPr/>
        </p:nvSpPr>
        <p:spPr>
          <a:xfrm>
            <a:off x="6065050" y="4589113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6018768" y="5316125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>
                <a:latin typeface="Wingdings" panose="05000000000000000000" pitchFamily="2" charset="2"/>
              </a:rPr>
              <a:t>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6589034" y="5316125"/>
                <a:ext cx="2258349" cy="1001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=4⋅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0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9034" y="5316125"/>
                <a:ext cx="2258349" cy="1001428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5" name="Rectangle 34"/>
          <p:cNvSpPr/>
          <p:nvPr/>
        </p:nvSpPr>
        <p:spPr>
          <a:xfrm>
            <a:off x="3444937" y="4465161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6662524" y="676457"/>
                <a:ext cx="2481476" cy="8731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5</m:t>
                                  </m:r>
                                </m:e>
                                <m:sup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𝑥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×5=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e>
                        <m:sup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2524" y="676457"/>
                <a:ext cx="2481476" cy="873124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6068322" y="722164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12</a:t>
            </a:r>
          </a:p>
        </p:txBody>
      </p:sp>
      <p:sp>
        <p:nvSpPr>
          <p:cNvPr id="39" name="Rectangle 38"/>
          <p:cNvSpPr/>
          <p:nvPr/>
        </p:nvSpPr>
        <p:spPr>
          <a:xfrm>
            <a:off x="143508" y="4522251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531159" y="1503002"/>
            <a:ext cx="600681" cy="499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12206" y="2131605"/>
            <a:ext cx="600681" cy="499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230818" y="2834395"/>
            <a:ext cx="1585098" cy="499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619211" y="3725812"/>
            <a:ext cx="611607" cy="4999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5" name="Rectangle 44"/>
          <p:cNvSpPr/>
          <p:nvPr/>
        </p:nvSpPr>
        <p:spPr>
          <a:xfrm>
            <a:off x="1786700" y="4691885"/>
            <a:ext cx="611607" cy="5837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6" name="Rectangle 45"/>
          <p:cNvSpPr/>
          <p:nvPr/>
        </p:nvSpPr>
        <p:spPr>
          <a:xfrm>
            <a:off x="2398307" y="5413928"/>
            <a:ext cx="867791" cy="5837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7" name="Rectangle 46"/>
          <p:cNvSpPr/>
          <p:nvPr/>
        </p:nvSpPr>
        <p:spPr>
          <a:xfrm>
            <a:off x="5110212" y="1364834"/>
            <a:ext cx="867791" cy="5837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8" name="Rectangle 47"/>
          <p:cNvSpPr/>
          <p:nvPr/>
        </p:nvSpPr>
        <p:spPr>
          <a:xfrm>
            <a:off x="5560163" y="2432911"/>
            <a:ext cx="668021" cy="5837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9" name="Rectangle 48"/>
          <p:cNvSpPr/>
          <p:nvPr/>
        </p:nvSpPr>
        <p:spPr>
          <a:xfrm>
            <a:off x="6026118" y="3551773"/>
            <a:ext cx="668021" cy="58373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2" name="Rectangle 51"/>
          <p:cNvSpPr/>
          <p:nvPr/>
        </p:nvSpPr>
        <p:spPr>
          <a:xfrm>
            <a:off x="7074105" y="1064062"/>
            <a:ext cx="851453" cy="4547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5" name="Rectangle 54"/>
          <p:cNvSpPr/>
          <p:nvPr/>
        </p:nvSpPr>
        <p:spPr>
          <a:xfrm>
            <a:off x="7395845" y="5702320"/>
            <a:ext cx="1676838" cy="5637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/>
              <p:cNvSpPr txBox="1"/>
              <p:nvPr/>
            </p:nvSpPr>
            <p:spPr>
              <a:xfrm>
                <a:off x="4152365" y="4366132"/>
                <a:ext cx="1764595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7" name="TextBox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365" y="4366132"/>
                <a:ext cx="1764595" cy="90178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/>
              <p:cNvSpPr txBox="1"/>
              <p:nvPr/>
            </p:nvSpPr>
            <p:spPr>
              <a:xfrm>
                <a:off x="4240702" y="5314129"/>
                <a:ext cx="1764595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8" name="TextBox 5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0702" y="5314129"/>
                <a:ext cx="1764595" cy="901785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/>
              <p:cNvSpPr txBox="1"/>
              <p:nvPr/>
            </p:nvSpPr>
            <p:spPr>
              <a:xfrm>
                <a:off x="6595849" y="1571295"/>
                <a:ext cx="2481476" cy="9943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59" name="TextBox 5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95849" y="1571295"/>
                <a:ext cx="2481476" cy="994375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Rectangle 59"/>
          <p:cNvSpPr/>
          <p:nvPr/>
        </p:nvSpPr>
        <p:spPr>
          <a:xfrm>
            <a:off x="6278666" y="2630434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6830283" y="2441550"/>
                <a:ext cx="1947401" cy="995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−2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𝟒𝟗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0283" y="2441550"/>
                <a:ext cx="1947401" cy="995144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2" name="Rectangle 61"/>
          <p:cNvSpPr/>
          <p:nvPr/>
        </p:nvSpPr>
        <p:spPr>
          <a:xfrm>
            <a:off x="7849103" y="1656698"/>
            <a:ext cx="704348" cy="76265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3" name="Rectangle 62"/>
          <p:cNvSpPr/>
          <p:nvPr/>
        </p:nvSpPr>
        <p:spPr>
          <a:xfrm>
            <a:off x="8098021" y="2441550"/>
            <a:ext cx="674504" cy="88267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/>
              <p:cNvSpPr txBox="1"/>
              <p:nvPr/>
            </p:nvSpPr>
            <p:spPr>
              <a:xfrm>
                <a:off x="6671265" y="4384128"/>
                <a:ext cx="1947401" cy="8428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</m:sup>
                      </m:sSup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𝒃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e>
                            <m:sup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64" name="TextBox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1265" y="4384128"/>
                <a:ext cx="1947401" cy="842859"/>
              </a:xfrm>
              <a:prstGeom prst="rect">
                <a:avLst/>
              </a:prstGeom>
              <a:blipFill rotWithShape="0"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Rectangle 64"/>
          <p:cNvSpPr/>
          <p:nvPr/>
        </p:nvSpPr>
        <p:spPr>
          <a:xfrm>
            <a:off x="8526460" y="3488649"/>
            <a:ext cx="604840" cy="7626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4" name="Rectangle 53"/>
          <p:cNvSpPr/>
          <p:nvPr/>
        </p:nvSpPr>
        <p:spPr>
          <a:xfrm>
            <a:off x="7907414" y="4454813"/>
            <a:ext cx="668021" cy="7947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67" name="Rectangle 66"/>
          <p:cNvSpPr/>
          <p:nvPr/>
        </p:nvSpPr>
        <p:spPr>
          <a:xfrm>
            <a:off x="6797868" y="3491582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15</a:t>
            </a:r>
          </a:p>
        </p:txBody>
      </p:sp>
    </p:spTree>
    <p:extLst>
      <p:ext uri="{BB962C8B-B14F-4D97-AF65-F5344CB8AC3E}">
        <p14:creationId xmlns:p14="http://schemas.microsoft.com/office/powerpoint/2010/main" val="2904385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4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5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 animBg="1"/>
      <p:bldP spid="43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2" grpId="0" animBg="1"/>
      <p:bldP spid="55" grpId="0" animBg="1"/>
      <p:bldP spid="62" grpId="0" animBg="1"/>
      <p:bldP spid="63" grpId="0" animBg="1"/>
      <p:bldP spid="65" grpId="0" animBg="1"/>
      <p:bldP spid="5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Fractional Indices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619100" y="1556942"/>
                <a:ext cx="5904656" cy="1296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5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5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54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100" y="1556942"/>
                <a:ext cx="5904656" cy="12964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1295282" y="3645024"/>
            <a:ext cx="65527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dirty="0"/>
              <a:t>And how could we prove this?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195736" y="4437112"/>
                <a:ext cx="5112568" cy="17184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rad>
                      <m:r>
                        <a:rPr lang="en-GB" b="1" i="1" smtClean="0">
                          <a:latin typeface="Cambria Math"/>
                        </a:rPr>
                        <m:t>×</m:t>
                      </m:r>
                      <m:rad>
                        <m:radPr>
                          <m:degHide m:val="on"/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</m:rad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r>
                        <a:rPr lang="en-GB" b="1" i="1" smtClean="0">
                          <a:latin typeface="Cambria Math"/>
                        </a:rPr>
                        <m:t>𝒙</m:t>
                      </m:r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But it’s also the case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b="1" i="1" smtClean="0">
                              <a:latin typeface="Cambria Math"/>
                            </a:rPr>
                            <m:t>𝟏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  <a:p>
                <a:r>
                  <a:rPr lang="en-GB" b="1" dirty="0"/>
                  <a:t>by laws of indices.</a:t>
                </a:r>
              </a:p>
              <a:p>
                <a:r>
                  <a:rPr lang="en-GB" b="1" dirty="0"/>
                  <a:t>So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  <m:sup>
                        <m:f>
                          <m:fPr>
                            <m:ctrlPr>
                              <a:rPr lang="en-GB" b="1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1" i="1" smtClean="0">
                                <a:latin typeface="Cambria Math"/>
                              </a:rPr>
                              <m:t>𝟏</m:t>
                            </m:r>
                          </m:num>
                          <m:den>
                            <m:r>
                              <a:rPr lang="en-GB" b="1" i="1" smtClean="0">
                                <a:latin typeface="Cambria Math"/>
                              </a:rPr>
                              <m:t>𝟐</m:t>
                            </m:r>
                          </m:den>
                        </m:f>
                      </m:sup>
                    </m:sSup>
                    <m:r>
                      <a:rPr lang="en-GB" b="1" i="1" smtClean="0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/>
                          </a:rPr>
                          <m:t>𝒙</m:t>
                        </m:r>
                      </m:e>
                    </m:rad>
                  </m:oMath>
                </a14:m>
                <a:endParaRPr lang="en-GB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4437112"/>
                <a:ext cx="5112568" cy="1718484"/>
              </a:xfrm>
              <a:prstGeom prst="rect">
                <a:avLst/>
              </a:prstGeom>
              <a:blipFill rotWithShape="1">
                <a:blip r:embed="rId3"/>
                <a:stretch>
                  <a:fillRect l="-954" b="-531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2087724" y="4377372"/>
            <a:ext cx="5328592" cy="18407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36853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Fractional Indices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475656" y="1196752"/>
                <a:ext cx="5904656" cy="1296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5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5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5400" b="0" i="1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GB" sz="54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196752"/>
                <a:ext cx="5904656" cy="12964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453061" y="3284984"/>
                <a:ext cx="5904656" cy="134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f>
                            <m:f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5400" b="0" i="1" smtClean="0">
                                  <a:latin typeface="Cambria Math"/>
                                </a:rPr>
                                <m:t>𝑛</m:t>
                              </m:r>
                            </m:den>
                          </m:f>
                        </m:sup>
                      </m:sSup>
                      <m:r>
                        <a:rPr lang="en-GB" sz="5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5400" b="0" i="1" smtClean="0">
                              <a:latin typeface="Cambria Math"/>
                            </a:rPr>
                            <m:t>𝑛</m:t>
                          </m:r>
                        </m:deg>
                        <m:e>
                          <m:r>
                            <a:rPr lang="en-GB" sz="5400" b="0" i="1" smtClean="0">
                              <a:latin typeface="Cambria Math"/>
                            </a:rPr>
                            <m:t>𝑥</m:t>
                          </m:r>
                        </m:e>
                      </m:rad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53061" y="3284984"/>
                <a:ext cx="5904656" cy="13404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784801" y="1617593"/>
            <a:ext cx="1224136" cy="875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8024" y="3749812"/>
            <a:ext cx="1224136" cy="875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30029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23528" y="791920"/>
                <a:ext cx="3312368" cy="1296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5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5400" b="0" i="1" smtClean="0">
                          <a:latin typeface="Cambria Math"/>
                        </a:rPr>
                        <m:t>=8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791920"/>
                <a:ext cx="3312368" cy="1296445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83568" y="3428797"/>
                <a:ext cx="2952328" cy="12964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5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5400" b="0" i="1" smtClean="0">
                          <a:latin typeface="Cambria Math"/>
                        </a:rPr>
                        <m:t>=9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3428797"/>
                <a:ext cx="2952328" cy="12964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2699792" y="1124744"/>
            <a:ext cx="936104" cy="875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23528" y="2088365"/>
                <a:ext cx="3312368" cy="134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/>
                            </a:rPr>
                            <m:t>64</m:t>
                          </m:r>
                        </m:e>
                        <m:sup>
                          <m:f>
                            <m:f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5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54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2088365"/>
                <a:ext cx="3312368" cy="134043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83568" y="5013176"/>
                <a:ext cx="2952328" cy="13404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/>
                            </a:rPr>
                            <m:t>81</m:t>
                          </m:r>
                        </m:e>
                        <m:sup>
                          <m:f>
                            <m:f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5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GB" sz="5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013176"/>
                <a:ext cx="2952328" cy="134043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2699792" y="2467048"/>
            <a:ext cx="936104" cy="875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99792" y="3775761"/>
            <a:ext cx="936104" cy="875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83737" y="5410512"/>
            <a:ext cx="936104" cy="875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223797" y="1184932"/>
                <a:ext cx="3534219" cy="7771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/>
                            </a:rPr>
                            <m:t>0.25</m:t>
                          </m:r>
                        </m:sup>
                      </m:sSup>
                      <m:r>
                        <a:rPr lang="en-GB" sz="4400" b="0" i="1" smtClean="0">
                          <a:latin typeface="Cambria Math"/>
                        </a:rPr>
                        <m:t>=2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7" y="1184932"/>
                <a:ext cx="3534219" cy="777136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4206673" y="2305603"/>
                <a:ext cx="4914930" cy="1158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ad>
                                <m:radPr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radPr>
                                <m:deg>
                                  <m:r>
                                    <a:rPr lang="en-GB" sz="4000" b="0" i="1" smtClean="0">
                                      <a:latin typeface="Cambria Math"/>
                                    </a:rPr>
                                    <m:t>3</m:t>
                                  </m:r>
                                </m:deg>
                                <m:e>
                                  <m:r>
                                    <a:rPr lang="en-GB" sz="4000" b="0" i="1" smtClean="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</m:rad>
                            </m:e>
                          </m:d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000" b="0" i="1" smtClean="0">
                                      <a:latin typeface="Cambria Math"/>
                                    </a:rPr>
                                    <m:t>7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40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4000" b="0" i="1" smtClean="0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4000" b="0" i="1" smtClean="0">
                                          <a:latin typeface="Cambria Math"/>
                                        </a:rPr>
                                        <m:t>3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40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0" i="1" smtClean="0">
                              <a:latin typeface="Cambria Math"/>
                            </a:rPr>
                            <m:t>7</m:t>
                          </m:r>
                        </m:e>
                        <m:sup>
                          <m:f>
                            <m:f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4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6673" y="2305603"/>
                <a:ext cx="4914930" cy="1158587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223797" y="3901661"/>
                <a:ext cx="4914930" cy="987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latin typeface="Cambria Math"/>
                                </a:rPr>
                                <m:t>−1000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0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0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4000" b="0" i="1" smtClean="0">
                          <a:latin typeface="Cambria Math"/>
                        </a:rPr>
                        <m:t>=−10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3797" y="3901661"/>
                <a:ext cx="4914930" cy="987643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Rectangle 17"/>
          <p:cNvSpPr/>
          <p:nvPr/>
        </p:nvSpPr>
        <p:spPr>
          <a:xfrm>
            <a:off x="6376455" y="1135698"/>
            <a:ext cx="936104" cy="875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196085" y="2312708"/>
            <a:ext cx="2603133" cy="11514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143035" y="4083960"/>
            <a:ext cx="1152128" cy="8756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85800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8" grpId="0" animBg="1"/>
      <p:bldP spid="19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 So Far…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584" y="1052736"/>
                <a:ext cx="5976664" cy="30433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36</m:t>
                          </m:r>
                        </m:e>
                        <m:sup>
                          <m:f>
                            <m:f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4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𝟑𝟔</m:t>
                          </m:r>
                        </m:e>
                      </m:rad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𝟔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e>
                        <m:sup>
                          <m:f>
                            <m:f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4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g>
                        <m:e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e>
                      </m:rad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−32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4400" b="1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g>
                        <m:e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𝟑𝟐</m:t>
                          </m:r>
                        </m:e>
                      </m:rad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en-GB" sz="4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1052736"/>
                <a:ext cx="5976664" cy="304339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656992" y="1166327"/>
            <a:ext cx="2465513" cy="851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267744" y="2131138"/>
            <a:ext cx="2465513" cy="851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500500" y="3163078"/>
            <a:ext cx="3189549" cy="89768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05453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What if the numerator is not 1?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2891" y="2794854"/>
                <a:ext cx="5240079" cy="13033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/>
                            </a:rPr>
                            <m:t>32</m:t>
                          </m:r>
                        </m:e>
                        <m:sup>
                          <m:f>
                            <m:f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54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GB" sz="5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=4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891" y="2794854"/>
                <a:ext cx="5240079" cy="130337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-81543" y="1115413"/>
                <a:ext cx="7928587" cy="146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/>
                            </a:rPr>
                            <m:t>9</m:t>
                          </m:r>
                        </m:e>
                        <m:sup>
                          <m:f>
                            <m:f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5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5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5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54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sz="54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sz="5400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GB" sz="54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=27</m:t>
                      </m:r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81543" y="1115413"/>
                <a:ext cx="7928587" cy="146052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592509" y="4892475"/>
                <a:ext cx="7128209" cy="20534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5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5400" b="0" i="1" smtClean="0">
                                  <a:latin typeface="Cambria Math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GB" sz="5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16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5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54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num>
                                <m:den>
                                  <m:r>
                                    <a:rPr lang="en-GB" sz="54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GB" sz="5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2509" y="4892475"/>
                <a:ext cx="7128209" cy="2053447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42533" y="1025909"/>
            <a:ext cx="4907699" cy="159391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268613" y="3943625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Using denominator, do 5</a:t>
            </a:r>
            <a:r>
              <a:rPr lang="en-GB" sz="1200" baseline="30000" dirty="0"/>
              <a:t>th</a:t>
            </a:r>
            <a:r>
              <a:rPr lang="en-GB" sz="1200" dirty="0"/>
              <a:t> power of 32 first to get 2 (but still have numerator left in the power to deal with)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 flipV="1">
            <a:off x="3028950" y="3952875"/>
            <a:ext cx="276225" cy="257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96383" y="2754729"/>
            <a:ext cx="30243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…then just deal with what’s left.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>
            <a:off x="4437540" y="3048000"/>
            <a:ext cx="277335" cy="25517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542982" y="2619821"/>
            <a:ext cx="4580423" cy="193654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683814" y="4571783"/>
            <a:ext cx="36504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Best to deal with negative in power first. Recall this does “1 over” the expression without the minus.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H="1">
            <a:off x="3552825" y="4772026"/>
            <a:ext cx="171450" cy="142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939295" y="4619630"/>
            <a:ext cx="4366380" cy="223837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382520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 few more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764704"/>
                <a:ext cx="6120680" cy="563397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sup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br>
                  <a:rPr lang="en-GB" sz="3600" b="0" dirty="0"/>
                </a:br>
                <a:endParaRPr lang="en-GB" sz="3600" b="0" dirty="0"/>
              </a:p>
              <a:p>
                <a:endParaRPr lang="en-GB" sz="360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</m:oMathPara>
                </a14:m>
                <a:endParaRPr lang="en-GB" sz="3600" b="0" dirty="0"/>
              </a:p>
              <a:p>
                <a:pPr/>
                <a:br>
                  <a:rPr lang="en-GB" sz="3600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f>
                            <m:f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𝟑</m:t>
                      </m:r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764704"/>
                <a:ext cx="6120680" cy="5633978"/>
              </a:xfrm>
              <a:prstGeom prst="rect">
                <a:avLst/>
              </a:prstGeom>
              <a:blipFill rotWithShape="1">
                <a:blip r:embed="rId2"/>
                <a:stretch>
                  <a:fillRect b="-800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788024" y="2492896"/>
            <a:ext cx="3096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dirty="0"/>
              <a:t>Recall that “reciprocating” a fraction will cause it to flip.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635896" y="2780928"/>
            <a:ext cx="1152128" cy="29674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2195736" y="804941"/>
            <a:ext cx="2667483" cy="15387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940929" y="2505472"/>
            <a:ext cx="4623768" cy="23762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647659" y="5105399"/>
            <a:ext cx="2356389" cy="19240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0101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55576" y="1052736"/>
                <a:ext cx="6120680" cy="53077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  <m:sup>
                          <m:f>
                            <m:f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𝟗</m:t>
                      </m:r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𝟗</m:t>
                              </m:r>
                            </m:e>
                            <m:sup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sup>
                          </m:sSup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  <m:sup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den>
                      </m:f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125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64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𝟔𝟒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𝟏𝟐𝟓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num>
                        <m:den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den>
                      </m:f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</m:num>
                                <m:den>
                                  <m:r>
                                    <a:rPr lang="en-GB" sz="3600" b="0" i="1" smtClean="0">
                                      <a:latin typeface="Cambria Math" panose="02040503050406030204" pitchFamily="18" charset="0"/>
                                    </a:rPr>
                                    <m:t>9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num>
                                <m:den>
                                  <m:r>
                                    <a:rPr lang="en-GB" sz="36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GB" sz="36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36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052736"/>
                <a:ext cx="6120680" cy="5307735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152359" y="965200"/>
            <a:ext cx="1683041" cy="83249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132875" y="1827498"/>
            <a:ext cx="2845525" cy="134750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148665" y="3225641"/>
            <a:ext cx="2718735" cy="152415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Rectangle 8"/>
          <p:cNvSpPr/>
          <p:nvPr/>
        </p:nvSpPr>
        <p:spPr>
          <a:xfrm>
            <a:off x="2627784" y="4749800"/>
            <a:ext cx="3785716" cy="170180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939139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 2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28318" y="743856"/>
                <a:ext cx="2016224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100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0.5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18" y="743856"/>
                <a:ext cx="2016224" cy="52322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144673" y="825141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8318" y="1578719"/>
                <a:ext cx="2016224" cy="7185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125</m:t>
                          </m:r>
                        </m:e>
                        <m:sup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18" y="1578719"/>
                <a:ext cx="2016224" cy="71853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728318" y="2514823"/>
                <a:ext cx="201622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16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−0.5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8318" y="2514823"/>
                <a:ext cx="2016224" cy="898964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710062" y="3522935"/>
                <a:ext cx="201622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27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9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62" y="3522935"/>
                <a:ext cx="2016224" cy="898964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710062" y="4531047"/>
                <a:ext cx="2016224" cy="7176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/>
                                </a:rPr>
                                <m:t>4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=16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62" y="4531047"/>
                <a:ext cx="2016224" cy="717632"/>
              </a:xfrm>
              <a:prstGeom prst="rect">
                <a:avLst/>
              </a:prstGeom>
              <a:blipFill rotWithShape="0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710062" y="5467151"/>
                <a:ext cx="2016224" cy="8989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062" y="5467151"/>
                <a:ext cx="2016224" cy="898964"/>
              </a:xfrm>
              <a:prstGeom prst="rect">
                <a:avLst/>
              </a:prstGeom>
              <a:blipFill rotWithShape="0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44528" y="679637"/>
                <a:ext cx="3096344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−64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=−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28" y="679637"/>
                <a:ext cx="3096344" cy="901785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3644528" y="1782137"/>
                <a:ext cx="3096344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−64</m:t>
                              </m:r>
                            </m:e>
                          </m:d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16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44528" y="1782137"/>
                <a:ext cx="3096344" cy="901785"/>
              </a:xfrm>
              <a:prstGeom prst="rect">
                <a:avLst/>
              </a:prstGeom>
              <a:blipFill rotWithShape="0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3788544" y="2891251"/>
                <a:ext cx="2016224" cy="71994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32</m:t>
                          </m:r>
                        </m:e>
                        <m:sup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=4</m:t>
                      </m:r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544" y="2891251"/>
                <a:ext cx="2016224" cy="719941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788544" y="3800924"/>
                <a:ext cx="2016224" cy="9017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32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800" b="0" i="1" smtClean="0">
                                  <a:latin typeface="Cambria Math"/>
                                </a:rPr>
                                <m:t>5</m:t>
                              </m:r>
                            </m:den>
                          </m:f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GB" sz="2800" b="0" i="1" smtClean="0">
                              <a:latin typeface="Cambria Math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88544" y="3800924"/>
                <a:ext cx="2016224" cy="901785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/>
          <p:cNvSpPr txBox="1"/>
          <p:nvPr/>
        </p:nvSpPr>
        <p:spPr>
          <a:xfrm>
            <a:off x="3949328" y="5219344"/>
            <a:ext cx="48965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Write the following expression without using indices: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4126043" y="5606132"/>
                <a:ext cx="2016224" cy="9911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0" i="1" smtClean="0">
                              <a:latin typeface="Cambria Math"/>
                            </a:rPr>
                            <m:t>𝑥</m:t>
                          </m:r>
                        </m:e>
                        <m:sup>
                          <m:r>
                            <a:rPr lang="en-GB" sz="2800" b="0" i="1" smtClean="0">
                              <a:latin typeface="Cambria Math"/>
                            </a:rPr>
                            <m:t>−0.5</m:t>
                          </m:r>
                        </m:sup>
                      </m:sSup>
                      <m:r>
                        <a:rPr lang="en-GB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en-GB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en-GB" sz="28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rad>
                        </m:den>
                      </m:f>
                    </m:oMath>
                  </m:oMathPara>
                </a14:m>
                <a:endParaRPr lang="en-GB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6043" y="5606132"/>
                <a:ext cx="2016224" cy="99110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144673" y="1777554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4673" y="2678579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3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44673" y="3619488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4</a:t>
            </a:r>
          </a:p>
        </p:txBody>
      </p:sp>
      <p:sp>
        <p:nvSpPr>
          <p:cNvPr id="22" name="Rectangle 21"/>
          <p:cNvSpPr/>
          <p:nvPr/>
        </p:nvSpPr>
        <p:spPr>
          <a:xfrm>
            <a:off x="144673" y="4612972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5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44673" y="5639742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3117458" y="816845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7</a:t>
            </a:r>
          </a:p>
        </p:txBody>
      </p:sp>
      <p:sp>
        <p:nvSpPr>
          <p:cNvPr id="25" name="Rectangle 24"/>
          <p:cNvSpPr/>
          <p:nvPr/>
        </p:nvSpPr>
        <p:spPr>
          <a:xfrm>
            <a:off x="3117458" y="1899394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8</a:t>
            </a:r>
          </a:p>
        </p:txBody>
      </p:sp>
      <p:sp>
        <p:nvSpPr>
          <p:cNvPr id="26" name="Rectangle 25"/>
          <p:cNvSpPr/>
          <p:nvPr/>
        </p:nvSpPr>
        <p:spPr>
          <a:xfrm>
            <a:off x="3076340" y="3112218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9</a:t>
            </a:r>
          </a:p>
        </p:txBody>
      </p:sp>
      <p:sp>
        <p:nvSpPr>
          <p:cNvPr id="27" name="Rectangle 26"/>
          <p:cNvSpPr/>
          <p:nvPr/>
        </p:nvSpPr>
        <p:spPr>
          <a:xfrm>
            <a:off x="3076340" y="3997416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10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410051" y="5278324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15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204482" y="743856"/>
            <a:ext cx="612067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024462" y="1745270"/>
            <a:ext cx="612067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2169705" y="2514823"/>
            <a:ext cx="612067" cy="898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928527" y="3564141"/>
            <a:ext cx="612067" cy="898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622493" y="4766927"/>
            <a:ext cx="612067" cy="53679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718174" y="5536194"/>
            <a:ext cx="612067" cy="898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480733" y="682458"/>
            <a:ext cx="612067" cy="898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66928" y="1873765"/>
            <a:ext cx="612067" cy="898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4796914" y="3087958"/>
            <a:ext cx="612067" cy="52322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012680" y="3872931"/>
            <a:ext cx="612067" cy="898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378909" y="5614102"/>
            <a:ext cx="612067" cy="8989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6524246" y="579132"/>
                <a:ext cx="3024336" cy="112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64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24246" y="579132"/>
                <a:ext cx="3024336" cy="1125886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6537473" y="1566242"/>
                <a:ext cx="3024336" cy="112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9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/>
                                    </a:rPr>
                                    <m:t>16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64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27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37473" y="1566242"/>
                <a:ext cx="3024336" cy="1125886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7887625" y="706593"/>
            <a:ext cx="457672" cy="8971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3" name="Rectangle 42"/>
          <p:cNvSpPr/>
          <p:nvPr/>
        </p:nvSpPr>
        <p:spPr>
          <a:xfrm>
            <a:off x="7953206" y="1794981"/>
            <a:ext cx="457672" cy="8971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/>
              <p:cNvSpPr txBox="1"/>
              <p:nvPr/>
            </p:nvSpPr>
            <p:spPr>
              <a:xfrm>
                <a:off x="6397773" y="2648027"/>
                <a:ext cx="2003599" cy="112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16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81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den>
                          </m:f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44" name="TextBox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7773" y="2648027"/>
                <a:ext cx="2003599" cy="1125886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Rectangle 44"/>
          <p:cNvSpPr/>
          <p:nvPr/>
        </p:nvSpPr>
        <p:spPr>
          <a:xfrm>
            <a:off x="7843288" y="2782091"/>
            <a:ext cx="876861" cy="8971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/>
              <p:cNvSpPr txBox="1"/>
              <p:nvPr/>
            </p:nvSpPr>
            <p:spPr>
              <a:xfrm>
                <a:off x="6462911" y="3688873"/>
                <a:ext cx="2003599" cy="1125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num>
                                <m:den>
                                  <m:r>
                                    <a:rPr lang="en-GB" sz="2400" b="0" i="1" smtClean="0">
                                      <a:latin typeface="Cambria Math" panose="02040503050406030204" pitchFamily="18" charset="0"/>
                                    </a:rPr>
                                    <m:t>27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𝟖𝟏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𝟏𝟔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46" name="TextBox 4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62911" y="3688873"/>
                <a:ext cx="2003599" cy="1125886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7" name="Rectangle 46"/>
          <p:cNvSpPr/>
          <p:nvPr/>
        </p:nvSpPr>
        <p:spPr>
          <a:xfrm>
            <a:off x="6180284" y="629779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11</a:t>
            </a:r>
          </a:p>
        </p:txBody>
      </p:sp>
      <p:sp>
        <p:nvSpPr>
          <p:cNvPr id="48" name="Rectangle 47"/>
          <p:cNvSpPr/>
          <p:nvPr/>
        </p:nvSpPr>
        <p:spPr>
          <a:xfrm>
            <a:off x="6145572" y="1723382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12</a:t>
            </a:r>
          </a:p>
        </p:txBody>
      </p:sp>
      <p:sp>
        <p:nvSpPr>
          <p:cNvPr id="49" name="Rectangle 48"/>
          <p:cNvSpPr/>
          <p:nvPr/>
        </p:nvSpPr>
        <p:spPr>
          <a:xfrm>
            <a:off x="5914721" y="2891251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13</a:t>
            </a:r>
          </a:p>
        </p:txBody>
      </p:sp>
      <p:sp>
        <p:nvSpPr>
          <p:cNvPr id="50" name="Rectangle 49"/>
          <p:cNvSpPr/>
          <p:nvPr/>
        </p:nvSpPr>
        <p:spPr>
          <a:xfrm>
            <a:off x="5904087" y="3880478"/>
            <a:ext cx="504056" cy="44193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/>
              <a:t>14</a:t>
            </a:r>
          </a:p>
        </p:txBody>
      </p:sp>
      <p:sp>
        <p:nvSpPr>
          <p:cNvPr id="51" name="Rectangle 50"/>
          <p:cNvSpPr/>
          <p:nvPr/>
        </p:nvSpPr>
        <p:spPr>
          <a:xfrm>
            <a:off x="7887625" y="3863876"/>
            <a:ext cx="876861" cy="89714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72021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2" grpId="0" animBg="1"/>
      <p:bldP spid="43" grpId="0" animBg="1"/>
      <p:bldP spid="45" grpId="0" animBg="1"/>
      <p:bldP spid="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395536" y="476672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152400" y="-1008063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699792" y="155679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3</a:t>
            </a:r>
            <a:r>
              <a:rPr lang="en-GB" sz="9600" baseline="30000" dirty="0"/>
              <a:t>5</a:t>
            </a:r>
            <a:r>
              <a:rPr lang="en-GB" sz="9600" dirty="0"/>
              <a:t> </a:t>
            </a:r>
            <a:r>
              <a:rPr lang="en-GB" sz="9600" dirty="0">
                <a:latin typeface="Calibri"/>
              </a:rPr>
              <a:t>×</a:t>
            </a:r>
            <a:r>
              <a:rPr lang="en-GB" sz="9600" dirty="0"/>
              <a:t> 3</a:t>
            </a:r>
            <a:r>
              <a:rPr lang="en-GB" sz="9600" baseline="30000" dirty="0"/>
              <a:t>4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568" y="321297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would I write this multiplication out in full?</a:t>
            </a:r>
          </a:p>
          <a:p>
            <a:r>
              <a:rPr lang="en-GB" sz="2400" dirty="0"/>
              <a:t>Therefore, how could I write the result of this multiplication in the form 3</a:t>
            </a:r>
            <a:r>
              <a:rPr lang="en-GB" sz="2400" baseline="30000" dirty="0"/>
              <a:t>k</a:t>
            </a:r>
            <a:r>
              <a:rPr lang="en-GB" sz="2400" dirty="0"/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1800" y="4797152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3</a:t>
            </a:r>
            <a:r>
              <a:rPr lang="en-GB" sz="9600" baseline="30000" dirty="0"/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8024" y="4941168"/>
            <a:ext cx="72008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9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Multiplying Power Expressions with the Same Base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831807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Applying indices to products and fractions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2012892" y="1124744"/>
                <a:ext cx="504056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5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5400" b="0" i="1" smtClean="0">
                                  <a:latin typeface="Cambria Math"/>
                                </a:rPr>
                                <m:t>𝑎𝑏</m:t>
                              </m:r>
                            </m:e>
                          </m:d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5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/>
                            </a:rPr>
                            <m:t>𝑎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5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5400" b="0" i="1" smtClean="0">
                              <a:latin typeface="Cambria Math"/>
                            </a:rPr>
                            <m:t>𝑏</m:t>
                          </m:r>
                        </m:e>
                        <m:sup>
                          <m:r>
                            <a:rPr lang="en-GB" sz="5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2892" y="1124744"/>
                <a:ext cx="5040560" cy="923330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5076056" y="1016732"/>
            <a:ext cx="1640276" cy="113935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1520" y="3140968"/>
                <a:ext cx="8496944" cy="14465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0" i="1" smtClean="0">
                                  <a:latin typeface="Cambria Math"/>
                                </a:rPr>
                                <m:t>𝑎</m:t>
                              </m:r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GB" sz="4400" b="0" i="1" smtClean="0">
                                  <a:latin typeface="Cambria Math"/>
                                </a:rPr>
                                <m:t>𝑏</m:t>
                              </m:r>
                            </m:e>
                          </m:d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400" b="0" i="1" smtClean="0">
                          <a:latin typeface="Cambria Math"/>
                        </a:rPr>
                        <m:t>=</m:t>
                      </m:r>
                      <m:d>
                        <m:d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  <m:d>
                        <m:d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</m:d>
                    </m:oMath>
                    <m:oMath xmlns:m="http://schemas.openxmlformats.org/officeDocument/2006/math">
                      <m:r>
                        <a:rPr lang="en-GB" sz="4400" b="0" i="0" smtClean="0">
                          <a:latin typeface="Cambria Math" panose="02040503050406030204" pitchFamily="18" charset="0"/>
                        </a:rPr>
                        <m:t>                  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+2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𝑎𝑏</m:t>
                      </m:r>
                      <m:r>
                        <a:rPr lang="en-GB" sz="4400" b="0" i="1" smtClean="0">
                          <a:latin typeface="Cambria Math" panose="02040503050406030204" pitchFamily="18" charset="0"/>
                        </a:rPr>
                        <m:t>+</m:t>
                      </m:r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e>
                        <m:sup>
                          <m:r>
                            <a:rPr lang="en-GB" sz="4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GB" sz="54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3140968"/>
                <a:ext cx="8496944" cy="144655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152053" y="3051300"/>
            <a:ext cx="3672408" cy="148046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27584" y="5229200"/>
                <a:ext cx="6912768" cy="12003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i="1" dirty="0"/>
                  <a:t>The moral of the story: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dirty="0"/>
                  <a:t>Applying a power to a </a:t>
                </a:r>
                <a:r>
                  <a:rPr lang="en-GB" b="1" dirty="0"/>
                  <a:t>product</a:t>
                </a:r>
                <a:r>
                  <a:rPr lang="en-GB" dirty="0"/>
                  <a:t> applies the power to each term.</a:t>
                </a:r>
              </a:p>
              <a:p>
                <a:pPr marL="342900" indent="-342900">
                  <a:buFont typeface="+mj-lt"/>
                  <a:buAutoNum type="arabicPeriod"/>
                </a:pPr>
                <a:r>
                  <a:rPr lang="en-GB" dirty="0"/>
                  <a:t>Applying a power to a </a:t>
                </a:r>
                <a:r>
                  <a:rPr lang="en-GB" b="1" dirty="0"/>
                  <a:t>sum</a:t>
                </a:r>
                <a:r>
                  <a:rPr lang="en-GB" dirty="0"/>
                  <a:t> does </a:t>
                </a:r>
                <a:r>
                  <a:rPr lang="en-GB" u="sng" dirty="0"/>
                  <a:t>NOT</a:t>
                </a:r>
                <a:r>
                  <a:rPr lang="en-GB" dirty="0"/>
                  <a:t> apply power to each term.</a:t>
                </a:r>
                <a:br>
                  <a:rPr lang="en-GB" dirty="0"/>
                </a:br>
                <a:r>
                  <a:rPr lang="en-GB" dirty="0"/>
                  <a:t>i.e.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≠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in general.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229200"/>
                <a:ext cx="6912768" cy="1200329"/>
              </a:xfrm>
              <a:prstGeom prst="rect">
                <a:avLst/>
              </a:prstGeom>
              <a:blipFill rotWithShape="0">
                <a:blip r:embed="rId4"/>
                <a:stretch>
                  <a:fillRect l="-794" t="-3046" b="-7107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783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4" grpId="0" animBg="1"/>
      <p:bldP spid="12" grpId="0" animBg="1"/>
      <p:bldP spid="5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647564" y="1021669"/>
                <a:ext cx="3816424" cy="78476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0" i="1" smtClean="0">
                                  <a:latin typeface="Cambria Math"/>
                                </a:rPr>
                                <m:t>2</m:t>
                              </m:r>
                              <m:r>
                                <a:rPr lang="en-GB" sz="44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lang="en-GB" sz="44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4400" b="0" i="1" smtClean="0">
                          <a:latin typeface="Cambria Math"/>
                        </a:rPr>
                        <m:t>=</m:t>
                      </m:r>
                      <m:r>
                        <a:rPr lang="en-GB" sz="4400" b="1" i="1" smtClean="0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GB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4400" b="1" i="1" smtClean="0">
                              <a:latin typeface="Cambria Math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sz="44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564" y="1021669"/>
                <a:ext cx="3816424" cy="784767"/>
              </a:xfrm>
              <a:prstGeom prst="rect">
                <a:avLst/>
              </a:prstGeom>
              <a:blipFill rotWithShape="0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625261" y="3043055"/>
                <a:ext cx="3816424" cy="10734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0" i="1" smtClean="0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4400" b="0" i="1" smtClean="0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sz="4400" b="0" i="1" smtClean="0">
                          <a:latin typeface="Cambria Math"/>
                        </a:rPr>
                        <m:t>=</m:t>
                      </m:r>
                      <m:r>
                        <a:rPr lang="en-GB" sz="4400" b="1" i="1" smtClean="0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GB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44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4400" b="1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5261" y="3043055"/>
                <a:ext cx="3816424" cy="1073499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/>
          <p:cNvSpPr/>
          <p:nvPr/>
        </p:nvSpPr>
        <p:spPr>
          <a:xfrm>
            <a:off x="2746247" y="817159"/>
            <a:ext cx="1332148" cy="9543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67962" y="2141545"/>
                <a:ext cx="4767716" cy="7218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0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000" b="0" i="1" smtClean="0">
                                  <a:latin typeface="Cambria Math"/>
                                </a:rPr>
                                <m:t>3</m:t>
                              </m:r>
                              <m:sSup>
                                <m:sSupPr>
                                  <m:ctrlPr>
                                    <a:rPr lang="en-GB" sz="4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0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40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GB" sz="40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lang="en-GB" sz="4000" b="0" i="1" smtClean="0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sz="4000" b="0" i="1" smtClean="0">
                          <a:latin typeface="Cambria Math"/>
                        </a:rPr>
                        <m:t>=</m:t>
                      </m:r>
                      <m:r>
                        <a:rPr lang="en-GB" sz="4000" b="1" i="1" smtClean="0">
                          <a:latin typeface="Cambria Math"/>
                        </a:rPr>
                        <m:t>𝟐𝟕</m:t>
                      </m:r>
                      <m:sSup>
                        <m:sSup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4000" b="1" i="1" smtClean="0">
                              <a:latin typeface="Cambria Math"/>
                            </a:rPr>
                            <m:t>𝟔</m:t>
                          </m:r>
                        </m:sup>
                      </m:sSup>
                      <m:sSup>
                        <m:sSupPr>
                          <m:ctrlPr>
                            <a:rPr lang="en-GB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000" b="1" i="1" smtClean="0">
                              <a:latin typeface="Cambria Math"/>
                            </a:rPr>
                            <m:t>𝒚</m:t>
                          </m:r>
                        </m:e>
                        <m:sup>
                          <m:r>
                            <a:rPr lang="en-GB" sz="4000" b="1" i="1" smtClean="0">
                              <a:latin typeface="Cambria Math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GB" sz="4000" b="1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7962" y="2141545"/>
                <a:ext cx="4767716" cy="721801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3059832" y="1992325"/>
            <a:ext cx="1744444" cy="9543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586008" y="4290565"/>
                <a:ext cx="4749669" cy="10954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4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sz="4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4400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GB" sz="4400" b="0" i="1" smtClean="0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4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4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sz="4400" b="0" i="1" smtClean="0">
                          <a:latin typeface="Cambria Math"/>
                        </a:rPr>
                        <m:t>=</m:t>
                      </m:r>
                      <m:r>
                        <a:rPr lang="en-GB" sz="4400" b="1" i="1" smtClean="0">
                          <a:latin typeface="Cambria Math" panose="02040503050406030204" pitchFamily="18" charset="0"/>
                        </a:rPr>
                        <m:t>𝟐</m:t>
                      </m:r>
                      <m:sSup>
                        <m:sSupPr>
                          <m:ctrlPr>
                            <a:rPr lang="en-GB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 i="1" smtClean="0">
                              <a:latin typeface="Cambria Math"/>
                            </a:rPr>
                            <m:t>𝒙</m:t>
                          </m:r>
                        </m:e>
                        <m:sup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sz="4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4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f>
                            <m:fPr>
                              <m:ctrlP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4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sz="4400" b="1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008" y="4290565"/>
                <a:ext cx="4749669" cy="1095428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275856" y="4401680"/>
            <a:ext cx="1605078" cy="9543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8" name="Rectangle 27"/>
          <p:cNvSpPr/>
          <p:nvPr/>
        </p:nvSpPr>
        <p:spPr>
          <a:xfrm>
            <a:off x="2966350" y="3151233"/>
            <a:ext cx="1605078" cy="95439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948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4" grpId="0" animBg="1"/>
      <p:bldP spid="20" grpId="0" animBg="1"/>
      <p:bldP spid="26" grpId="0" animBg="1"/>
      <p:bldP spid="2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787413" y="1161921"/>
                <a:ext cx="3816424" cy="5847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  <m:sSup>
                              <m:sSupPr>
                                <m:ctrl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  <m:sSup>
                              <m:sSupPr>
                                <m:ctrl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13" y="1161921"/>
                <a:ext cx="3816424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212" b="-17500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1763688" y="1988840"/>
                <a:ext cx="5112568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9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3688" y="1988840"/>
                <a:ext cx="5112568" cy="646331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727102" y="2844021"/>
                <a:ext cx="3816424" cy="76533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9</m:t>
                            </m:r>
                            <m:sSup>
                              <m:sSupPr>
                                <m:ctrl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</m:e>
                      <m:sup>
                        <m:f>
                          <m:f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102" y="2844021"/>
                <a:ext cx="3816424" cy="765338"/>
              </a:xfrm>
              <a:prstGeom prst="rect">
                <a:avLst/>
              </a:prstGeom>
              <a:blipFill rotWithShape="0">
                <a:blip r:embed="rId4"/>
                <a:stretch>
                  <a:fillRect l="-1212" b="-14094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746920" y="3991590"/>
                <a:ext cx="5112568" cy="8949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3</m:t>
                      </m:r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GB" sz="3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f>
                            <m:fPr>
                              <m:ctrlP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sz="36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6920" y="3991590"/>
                <a:ext cx="5112568" cy="89492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3185906" y="1804527"/>
            <a:ext cx="2837522" cy="9096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3185906" y="3912589"/>
            <a:ext cx="2837522" cy="90964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866850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Law of Indices Backwards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1189247"/>
                <a:ext cx="5400600" cy="766428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den>
                        </m:f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=27</m:t>
                    </m:r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189247"/>
                <a:ext cx="5400600" cy="766428"/>
              </a:xfrm>
              <a:prstGeom prst="rect">
                <a:avLst/>
              </a:prstGeom>
              <a:blipFill rotWithShape="0">
                <a:blip r:embed="rId2"/>
                <a:stretch>
                  <a:fillRect l="-648" b="-13333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/>
          <p:cNvSpPr txBox="1"/>
          <p:nvPr/>
        </p:nvSpPr>
        <p:spPr>
          <a:xfrm>
            <a:off x="462346" y="2345740"/>
            <a:ext cx="3888432" cy="40011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The ‘thinking backwards’ method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62346" y="2924944"/>
                <a:ext cx="3888432" cy="24230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If I had some number to the power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, what would I do to it?</a:t>
                </a:r>
              </a:p>
              <a:p>
                <a:endParaRPr lang="en-GB" dirty="0"/>
              </a:p>
              <a:p>
                <a:r>
                  <a:rPr lang="en-GB" b="1" dirty="0"/>
                  <a:t>Find the 4</a:t>
                </a:r>
                <a:r>
                  <a:rPr lang="en-GB" b="1" baseline="30000" dirty="0"/>
                  <a:t>th</a:t>
                </a:r>
                <a:r>
                  <a:rPr lang="en-GB" b="1" dirty="0"/>
                  <a:t> root then cube it.</a:t>
                </a:r>
              </a:p>
              <a:p>
                <a:endParaRPr lang="en-GB" dirty="0"/>
              </a:p>
              <a:p>
                <a:r>
                  <a:rPr lang="en-GB" b="1" dirty="0"/>
                  <a:t>So going backwards from 27:</a:t>
                </a:r>
              </a:p>
              <a:p>
                <a:r>
                  <a:rPr lang="en-GB" b="1" dirty="0"/>
                  <a:t>Cube root: 3</a:t>
                </a:r>
              </a:p>
              <a:p>
                <a:r>
                  <a:rPr lang="en-GB" b="1" dirty="0"/>
                  <a:t>Raise to the power of 4: 81</a:t>
                </a: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346" y="2924944"/>
                <a:ext cx="3888432" cy="2423036"/>
              </a:xfrm>
              <a:prstGeom prst="rect">
                <a:avLst/>
              </a:prstGeom>
              <a:blipFill rotWithShape="0">
                <a:blip r:embed="rId3"/>
                <a:stretch>
                  <a:fillRect l="-1411" r="-2351" b="-32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tangle 7"/>
          <p:cNvSpPr/>
          <p:nvPr/>
        </p:nvSpPr>
        <p:spPr>
          <a:xfrm>
            <a:off x="449340" y="3874278"/>
            <a:ext cx="3901438" cy="185897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932040" y="2352403"/>
            <a:ext cx="3888432" cy="61555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GB" sz="2000" dirty="0"/>
              <a:t>The ‘cancelling the power’ method.</a:t>
            </a:r>
          </a:p>
          <a:p>
            <a:r>
              <a:rPr lang="en-GB" sz="1400" b="1" dirty="0"/>
              <a:t>(DO THIS!)</a:t>
            </a: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4932040" y="3212976"/>
                <a:ext cx="3888432" cy="22703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What power should I raise both sides of the equation to ‘cancel’ the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 power?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p>
                                  <m:f>
                                    <m:fPr>
                                      <m:ctrlP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𝟑</m:t>
                                      </m:r>
                                    </m:num>
                                    <m:den>
                                      <m:r>
                                        <a:rPr lang="en-GB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den>
                                  </m:f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e>
                        <m:sup>
                          <m:f>
                            <m:fPr>
                              <m:ctrlP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 smtClean="0">
                          <a:latin typeface="Cambria Math" panose="02040503050406030204" pitchFamily="18" charset="0"/>
                        </a:rPr>
                        <m:t>𝟖𝟏</m:t>
                      </m:r>
                    </m:oMath>
                  </m:oMathPara>
                </a14:m>
                <a:endParaRPr lang="en-GB" b="1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212976"/>
                <a:ext cx="3888432" cy="2270301"/>
              </a:xfrm>
              <a:prstGeom prst="rect">
                <a:avLst/>
              </a:prstGeom>
              <a:blipFill rotWithShape="0">
                <a:blip r:embed="rId4"/>
                <a:stretch>
                  <a:fillRect l="-1254" t="-1344" r="-219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Rectangle 10"/>
          <p:cNvSpPr/>
          <p:nvPr/>
        </p:nvSpPr>
        <p:spPr>
          <a:xfrm>
            <a:off x="4932040" y="4107976"/>
            <a:ext cx="3901438" cy="162527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84168" y="116632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b="1" dirty="0">
                <a:solidFill>
                  <a:schemeClr val="bg1"/>
                </a:solidFill>
              </a:rPr>
              <a:t>(IGCSE Further Maths)</a:t>
            </a:r>
          </a:p>
        </p:txBody>
      </p:sp>
    </p:spTree>
    <p:extLst>
      <p:ext uri="{BB962C8B-B14F-4D97-AF65-F5344CB8AC3E}">
        <p14:creationId xmlns:p14="http://schemas.microsoft.com/office/powerpoint/2010/main" val="25892067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Further Examples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467544" y="1052736"/>
                <a:ext cx="3600400" cy="886589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=2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1052736"/>
                <a:ext cx="3600400" cy="886589"/>
              </a:xfrm>
              <a:prstGeom prst="rect">
                <a:avLst/>
              </a:prstGeom>
              <a:blipFill rotWithShape="0">
                <a:blip r:embed="rId2"/>
                <a:stretch>
                  <a:fillRect l="-1442" b="-236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78114" y="2557797"/>
                <a:ext cx="3672408" cy="211711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𝟐𝟓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𝟐𝟓</m:t>
                                  </m:r>
                                </m:num>
                                <m:den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𝟗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𝟏𝟐𝟓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114" y="2557797"/>
                <a:ext cx="3672408" cy="2117118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27147" y="2384400"/>
            <a:ext cx="3640797" cy="26118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571428" y="1052736"/>
                <a:ext cx="3600400" cy="792140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3200" b="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sz="3200" b="0" i="1" smtClean="0">
                        <a:latin typeface="Cambria Math" panose="02040503050406030204" pitchFamily="18" charset="0"/>
                      </a:rPr>
                      <m:t>=3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GB" sz="32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1428" y="1052736"/>
                <a:ext cx="3600400" cy="792140"/>
              </a:xfrm>
              <a:prstGeom prst="rect">
                <a:avLst/>
              </a:prstGeom>
              <a:blipFill rotWithShape="0">
                <a:blip r:embed="rId4"/>
                <a:stretch>
                  <a:fillRect l="-1440" b="-2597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4889060" y="2645657"/>
                <a:ext cx="3024336" cy="21195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𝟐𝟕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𝟖</m:t>
                          </m:r>
                        </m:den>
                      </m:f>
                    </m:oMath>
                    <m:oMath xmlns:m="http://schemas.openxmlformats.org/officeDocument/2006/math"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</m:num>
                                <m:den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9060" y="2645657"/>
                <a:ext cx="3024336" cy="2119555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/>
          <p:cNvSpPr/>
          <p:nvPr/>
        </p:nvSpPr>
        <p:spPr>
          <a:xfrm>
            <a:off x="4716016" y="2399497"/>
            <a:ext cx="3640797" cy="261187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078322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899592" y="1175489"/>
                <a:ext cx="2448272" cy="59939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175489"/>
                <a:ext cx="2448272" cy="599395"/>
              </a:xfrm>
              <a:prstGeom prst="rect">
                <a:avLst/>
              </a:prstGeom>
              <a:blipFill rotWithShape="0">
                <a:blip r:embed="rId2"/>
                <a:stretch>
                  <a:fillRect l="-232" b="-9016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899592" y="3861048"/>
                <a:ext cx="2448272" cy="684675"/>
              </a:xfrm>
              <a:prstGeom prst="rect">
                <a:avLst/>
              </a:prstGeom>
              <a:solidFill>
                <a:schemeClr val="bg1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sz="24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num>
                      <m:den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27</m:t>
                        </m:r>
                      </m:den>
                    </m:f>
                  </m:oMath>
                </a14:m>
                <a:endParaRPr lang="en-GB" sz="2400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3861048"/>
                <a:ext cx="2448272" cy="684675"/>
              </a:xfrm>
              <a:prstGeom prst="rect">
                <a:avLst/>
              </a:prstGeom>
              <a:blipFill rotWithShape="0">
                <a:blip r:embed="rId3"/>
                <a:stretch>
                  <a:fillRect l="-232"/>
                </a:stretch>
              </a:blip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1475656" y="2089690"/>
                <a:ext cx="4392488" cy="7282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e>
                        <m:sup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𝟐𝟕</m:t>
                      </m:r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2089690"/>
                <a:ext cx="4392488" cy="728276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1475656" y="4904130"/>
                <a:ext cx="4392488" cy="13099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sz="28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𝟖</m:t>
                                  </m:r>
                                </m:num>
                                <m:den>
                                  <m:r>
                                    <a:rPr lang="en-GB" sz="2800" b="1" i="1" smtClean="0">
                                      <a:latin typeface="Cambria Math" panose="02040503050406030204" pitchFamily="18" charset="0"/>
                                    </a:rPr>
                                    <m:t>𝟐𝟕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num>
                            <m:den>
                              <m:r>
                                <a:rPr lang="en-GB" sz="28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  <m:r>
                        <a:rPr lang="en-GB" sz="28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8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𝟗</m:t>
                          </m:r>
                        </m:num>
                        <m:den>
                          <m:r>
                            <a:rPr lang="en-GB" sz="28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</m:oMath>
                  </m:oMathPara>
                </a14:m>
                <a:endParaRPr lang="en-GB" sz="2800" b="1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4904130"/>
                <a:ext cx="4392488" cy="1309910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/>
          <p:cNvSpPr/>
          <p:nvPr/>
        </p:nvSpPr>
        <p:spPr>
          <a:xfrm>
            <a:off x="2246897" y="1959861"/>
            <a:ext cx="3007274" cy="10736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0" name="Rectangle 9"/>
          <p:cNvSpPr/>
          <p:nvPr/>
        </p:nvSpPr>
        <p:spPr>
          <a:xfrm>
            <a:off x="2272545" y="4836472"/>
            <a:ext cx="3054198" cy="140467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64481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1887" y="764704"/>
                <a:ext cx="4789714" cy="6469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[June 2012 Paper 1] Simplify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𝑐</m:t>
                            </m:r>
                            <m:sSup>
                              <m:sSupPr>
                                <m:ctrlP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p>
                                <m:r>
                                  <a:rPr lang="en-GB" b="0" i="1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𝟖</m:t>
                    </m:r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𝒄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𝒅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𝟏𝟐</m:t>
                        </m:r>
                      </m:sup>
                    </m:sSup>
                  </m:oMath>
                </a14:m>
                <a:endParaRPr lang="en-GB" b="1" dirty="0"/>
              </a:p>
              <a:p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𝑎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i="1">
                              <a:latin typeface="Cambria Math"/>
                            </a:rPr>
                            <m:t>3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GB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GB" b="1" i="1">
                              <a:latin typeface="Cambria Math"/>
                            </a:rPr>
                            <m:t>𝟔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9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𝟑</m:t>
                      </m:r>
                      <m:r>
                        <a:rPr lang="en-GB" b="1" i="1">
                          <a:latin typeface="Cambria Math"/>
                        </a:rPr>
                        <m:t>𝒂</m:t>
                      </m:r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3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GB" b="1" i="1">
                              <a:latin typeface="Cambria Math"/>
                            </a:rPr>
                            <m:t>𝟐</m:t>
                          </m:r>
                        </m:sup>
                      </m:sSup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f>
                            <m:f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b="1" i="1">
                                  <a:latin typeface="Cambria Math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27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9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4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𝟑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GB" b="1" i="1">
                              <a:latin typeface="Cambria Math"/>
                            </a:rPr>
                            <m:t>𝟑</m:t>
                          </m:r>
                        </m:sup>
                      </m:sSup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f>
                            <m:f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/>
                                </a:rPr>
                                <m:t>𝟒</m:t>
                              </m:r>
                            </m:num>
                            <m:den>
                              <m:r>
                                <a:rPr lang="en-GB" b="1" i="1">
                                  <a:latin typeface="Cambria Math"/>
                                </a:rPr>
                                <m:t>𝟑</m:t>
                              </m:r>
                            </m:den>
                          </m:f>
                        </m:sup>
                      </m:sSup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den>
                          </m:f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GB" b="1" i="1">
                              <a:latin typeface="Cambria Math"/>
                            </a:rPr>
                            <m:t>𝟒</m:t>
                          </m:r>
                        </m:sup>
                      </m:sSup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GB" b="1" i="1">
                              <a:latin typeface="Cambria Math"/>
                            </a:rPr>
                            <m:t>𝟖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16</m:t>
                              </m:r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𝑎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6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i="1">
                                      <a:latin typeface="Cambria Math"/>
                                    </a:rPr>
                                    <m:t>𝑏</m:t>
                                  </m:r>
                                </m:e>
                                <m:sup>
                                  <m:r>
                                    <a:rPr lang="en-GB" i="1">
                                      <a:latin typeface="Cambria Math"/>
                                    </a:rPr>
                                    <m:t>12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f>
                            <m:fPr>
                              <m:ctrlPr>
                                <a:rPr lang="en-GB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i="1">
                                  <a:latin typeface="Cambria Math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GB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</m:sup>
                      </m:sSup>
                      <m:r>
                        <a:rPr lang="en-GB" i="1">
                          <a:latin typeface="Cambria Math"/>
                        </a:rPr>
                        <m:t>=</m:t>
                      </m:r>
                      <m:r>
                        <a:rPr lang="en-GB" b="1" i="1">
                          <a:latin typeface="Cambria Math"/>
                        </a:rPr>
                        <m:t>𝟔𝟒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/>
                            </a:rPr>
                            <m:t>𝒂</m:t>
                          </m:r>
                        </m:e>
                        <m:sup>
                          <m:r>
                            <a:rPr lang="en-GB" b="1" i="1">
                              <a:latin typeface="Cambria Math"/>
                            </a:rPr>
                            <m:t>𝟗</m:t>
                          </m:r>
                        </m:sup>
                      </m:sSup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/>
                            </a:rPr>
                            <m:t>𝒃</m:t>
                          </m:r>
                        </m:e>
                        <m:sup>
                          <m:r>
                            <a:rPr lang="en-GB" b="1" i="1">
                              <a:latin typeface="Cambria Math"/>
                            </a:rPr>
                            <m:t>𝟏𝟖</m:t>
                          </m:r>
                        </m:sup>
                      </m:sSup>
                    </m:oMath>
                  </m:oMathPara>
                </a14:m>
                <a:endParaRPr lang="en-GB" b="1" dirty="0"/>
              </a:p>
              <a:p>
                <a:endParaRPr lang="en-GB" b="1" dirty="0"/>
              </a:p>
              <a:p>
                <a:r>
                  <a:rPr lang="en-GB" dirty="0"/>
                  <a:t>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=9</m:t>
                    </m:r>
                  </m:oMath>
                </a14:m>
                <a:r>
                  <a:rPr lang="en-GB" dirty="0"/>
                  <a:t>, find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      </a:t>
                </a: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𝟐𝟕</m:t>
                    </m:r>
                  </m:oMath>
                </a14:m>
                <a:endParaRPr lang="en-GB" dirty="0"/>
              </a:p>
              <a:p>
                <a:r>
                  <a:rPr lang="en-GB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4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=16</m:t>
                    </m:r>
                  </m:oMath>
                </a14:m>
                <a:r>
                  <a:rPr lang="en-GB" dirty="0"/>
                  <a:t>            </a:t>
                </a:r>
                <a14:m>
                  <m:oMath xmlns:m="http://schemas.openxmlformats.org/officeDocument/2006/math"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 dirty="0" smtClean="0">
                        <a:latin typeface="Cambria Math" panose="02040503050406030204" pitchFamily="18" charset="0"/>
                      </a:rPr>
                      <m:t>𝟖</m:t>
                    </m:r>
                  </m:oMath>
                </a14:m>
                <a:endParaRPr lang="en-GB" b="1" dirty="0"/>
              </a:p>
              <a:p>
                <a:r>
                  <a:rPr lang="en-GB" dirty="0"/>
                  <a:t>[June 2012 Paper 1]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=8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Work out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GB" dirty="0"/>
                  <a:t>     </a:t>
                </a:r>
                <a14:m>
                  <m:oMath xmlns:m="http://schemas.openxmlformats.org/officeDocument/2006/math">
                    <m:r>
                      <a:rPr lang="en-GB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÷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÷</m:t>
                    </m:r>
                    <m:f>
                      <m:fPr>
                        <m:ctrlPr>
                          <a:rPr lang="en-GB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GB" b="1" i="1">
                            <a:latin typeface="Cambria Math" panose="02040503050406030204" pitchFamily="18" charset="0"/>
                          </a:rPr>
                          <m:t>𝟓</m:t>
                        </m:r>
                      </m:den>
                    </m:f>
                    <m:r>
                      <a:rPr lang="en-GB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GB" b="1" i="1">
                        <a:latin typeface="Cambria Math" panose="02040503050406030204" pitchFamily="18" charset="0"/>
                      </a:rPr>
                      <m:t>𝟏𝟎</m:t>
                    </m:r>
                  </m:oMath>
                </a14:m>
                <a:endParaRPr lang="en-GB" b="1" dirty="0"/>
              </a:p>
              <a:p>
                <a:r>
                  <a:rPr lang="en-GB" dirty="0"/>
                  <a:t>[June 2013 Paper 1] 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f>
                          <m:fPr>
                            <m:ctrlPr>
                              <a:rPr lang="en-GB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GB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sup>
                    </m:sSup>
                    <m:r>
                      <a:rPr lang="en-GB" b="0" i="1" smtClean="0">
                        <a:latin typeface="Cambria Math" panose="02040503050406030204" pitchFamily="18" charset="0"/>
                      </a:rPr>
                      <m:t>=7</m:t>
                    </m:r>
                    <m:f>
                      <m:fPr>
                        <m:ctrlPr>
                          <a:rPr lang="en-GB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GB" dirty="0"/>
                  <a:t> writing your answer as a proper fraction.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𝟐𝟕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𝟓𝟏𝟐</m:t>
                        </m:r>
                      </m:den>
                    </m:f>
                  </m:oMath>
                </a14:m>
                <a:endParaRPr lang="en-GB" b="1" dirty="0"/>
              </a:p>
              <a:p>
                <a:endParaRPr lang="en-GB" dirty="0"/>
              </a:p>
              <a:p>
                <a:endParaRPr lang="en-GB" b="1" dirty="0"/>
              </a:p>
              <a:p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887" y="764704"/>
                <a:ext cx="4789714" cy="6469400"/>
              </a:xfrm>
              <a:prstGeom prst="rect">
                <a:avLst/>
              </a:prstGeom>
              <a:blipFill rotWithShape="0">
                <a:blip r:embed="rId2"/>
                <a:stretch>
                  <a:fillRect l="-1018" t="-377" r="-50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5476004" y="625004"/>
                <a:ext cx="3654152" cy="62689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GB" dirty="0"/>
                  <a:t>[June 2013 Paper 2]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−2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6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×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4</m:t>
                        </m:r>
                      </m:sup>
                    </m:sSup>
                  </m:oMath>
                </a14:m>
                <a:endParaRPr lang="en-GB" dirty="0"/>
              </a:p>
              <a:p>
                <a:r>
                  <a:rPr lang="en-GB" dirty="0"/>
                  <a:t>Write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𝑝</m:t>
                    </m:r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𝑞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𝑟</m:t>
                    </m:r>
                  </m:oMath>
                </a14:m>
                <a:r>
                  <a:rPr lang="en-GB" dirty="0"/>
                  <a:t>.</a:t>
                </a:r>
              </a:p>
              <a:p>
                <a:r>
                  <a:rPr lang="en-GB" dirty="0"/>
                  <a:t>Give your answer in its simplest form.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i="1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GB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𝒒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𝟔</m:t>
                                  </m:r>
                                </m:sup>
                              </m:sSup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×</m:t>
                              </m:r>
                              <m:sSup>
                                <m:sSupPr>
                                  <m:ctrlP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𝒓</m:t>
                                  </m:r>
                                </m:e>
                                <m:sup>
                                  <m:r>
                                    <a:rPr lang="en-GB" b="1" i="1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GB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𝒒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GB" b="1" i="1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p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  <a:p>
                <a:r>
                  <a:rPr lang="en-GB" dirty="0"/>
                  <a:t>[Set 3 Paper 1]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=6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−3</m:t>
                        </m:r>
                      </m:sup>
                    </m:sSup>
                    <m:r>
                      <a:rPr lang="en-GB" i="1">
                        <a:latin typeface="Cambria Math" panose="02040503050406030204" pitchFamily="18" charset="0"/>
                      </a:rPr>
                      <m:t>=64</m:t>
                    </m:r>
                  </m:oMath>
                </a14:m>
                <a:endParaRPr lang="en-GB" dirty="0"/>
              </a:p>
              <a:p>
                <a:r>
                  <a:rPr lang="en-GB" dirty="0"/>
                  <a:t>Work out the value of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i="1"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GB" i="1"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1" i="1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÷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𝟑𝟔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÷</m:t>
                      </m:r>
                      <m:f>
                        <m:fPr>
                          <m:ctrlPr>
                            <a:rPr lang="en-GB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GB" b="1" i="1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GB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b="1" i="1">
                          <a:latin typeface="Cambria Math" panose="02040503050406030204" pitchFamily="18" charset="0"/>
                        </a:rPr>
                        <m:t>𝟏𝟒𝟒</m:t>
                      </m:r>
                    </m:oMath>
                  </m:oMathPara>
                </a14:m>
                <a:endParaRPr lang="en-GB" b="1" dirty="0"/>
              </a:p>
              <a:p>
                <a:endParaRPr lang="en-GB" dirty="0"/>
              </a:p>
              <a:p>
                <a:r>
                  <a:rPr lang="en-GB" dirty="0"/>
                  <a:t>[Set 1 Paper 2] You are given that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</m:sup>
                    </m:sSup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GB" i="1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.</a:t>
                </a:r>
              </a:p>
              <a:p>
                <a:pPr marL="342900" indent="-342900">
                  <a:buAutoNum type="alphaLcParenBoth"/>
                </a:pPr>
                <a:r>
                  <a:rPr lang="en-GB" dirty="0"/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+2</m:t>
                        </m:r>
                      </m:sup>
                    </m:sSup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. </a:t>
                </a:r>
                <a:br>
                  <a:rPr lang="en-GB" dirty="0"/>
                </a:br>
                <a14:m>
                  <m:oMath xmlns:m="http://schemas.openxmlformats.org/officeDocument/2006/math">
                    <m:r>
                      <a:rPr lang="en-GB" b="1" i="1" smtClean="0">
                        <a:latin typeface="Cambria Math" panose="02040503050406030204" pitchFamily="18" charset="0"/>
                      </a:rPr>
                      <m:t>𝟐𝟓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endParaRPr lang="en-GB" b="1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dirty="0"/>
                  <a:t>             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den>
                    </m:f>
                  </m:oMath>
                </a14:m>
                <a:endParaRPr lang="en-GB" b="1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r>
                          <a:rPr lang="en-GB" i="1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i="1"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dirty="0"/>
                  <a:t>                   </a:t>
                </a:r>
                <a:r>
                  <a:rPr lang="en-GB" b="1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n-GB" b="1" dirty="0"/>
              </a:p>
              <a:p>
                <a:pPr marL="342900" indent="-342900">
                  <a:buAutoNum type="alphaLcParenBoth"/>
                </a:pPr>
                <a:r>
                  <a:rPr lang="en-GB" dirty="0"/>
                  <a:t>Write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 panose="02040503050406030204" pitchFamily="18" charset="0"/>
                          </a:rPr>
                          <m:t>5</m:t>
                        </m:r>
                      </m:e>
                      <m:sup>
                        <m:f>
                          <m:fPr>
                            <m:ctrlPr>
                              <a:rPr lang="en-GB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𝑚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num>
                          <m:den>
                            <m:r>
                              <a:rPr lang="en-GB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r>
                  <a:rPr lang="en-GB" dirty="0"/>
                  <a:t> in terms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GB" dirty="0"/>
                  <a:t> and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GB" dirty="0"/>
                  <a:t>.</a:t>
                </a:r>
                <a:br>
                  <a:rPr lang="en-GB" dirty="0"/>
                </a:br>
                <a:r>
                  <a:rPr lang="en-GB" dirty="0"/>
                  <a:t>                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𝒙𝒚</m:t>
                        </m:r>
                      </m:e>
                    </m:rad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𝒐𝒓</m:t>
                    </m:r>
                    <m:r>
                      <a:rPr lang="en-GB" b="1" i="1" smtClean="0">
                        <a:latin typeface="Cambria Math" panose="02040503050406030204" pitchFamily="18" charset="0"/>
                      </a:rPr>
                      <m:t> </m:t>
                    </m:r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</m:rad>
                    <m:rad>
                      <m:radPr>
                        <m:degHide m:val="on"/>
                        <m:ctrlPr>
                          <a:rPr lang="en-GB" b="1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</m:rad>
                  </m:oMath>
                </a14:m>
                <a:endParaRPr lang="en-GB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76004" y="625004"/>
                <a:ext cx="3654152" cy="6268960"/>
              </a:xfrm>
              <a:prstGeom prst="rect">
                <a:avLst/>
              </a:prstGeom>
              <a:blipFill rotWithShape="0">
                <a:blip r:embed="rId3"/>
                <a:stretch>
                  <a:fillRect l="-1333" t="-5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4230935" y="711998"/>
            <a:ext cx="875455" cy="4636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450910" y="1231640"/>
            <a:ext cx="760445" cy="43005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786745" y="3914775"/>
            <a:ext cx="1061356" cy="35910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15232" y="4295775"/>
            <a:ext cx="766167" cy="3859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914564" y="5087534"/>
            <a:ext cx="1984784" cy="38934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6314774" y="1743076"/>
            <a:ext cx="2629201" cy="47624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096756" y="4581128"/>
            <a:ext cx="643596" cy="33879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109671" y="3041734"/>
            <a:ext cx="2350761" cy="53128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672653" y="5185708"/>
            <a:ext cx="1156897" cy="395942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5170" y="823906"/>
            <a:ext cx="329566" cy="28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2321" y="1350695"/>
            <a:ext cx="329566" cy="28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9269" y="2968597"/>
            <a:ext cx="329566" cy="28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6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8746" y="4015191"/>
            <a:ext cx="329566" cy="28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8</a:t>
            </a:r>
          </a:p>
        </p:txBody>
      </p:sp>
      <p:sp>
        <p:nvSpPr>
          <p:cNvPr id="25" name="Rectangle 24"/>
          <p:cNvSpPr/>
          <p:nvPr/>
        </p:nvSpPr>
        <p:spPr>
          <a:xfrm>
            <a:off x="71260" y="4427303"/>
            <a:ext cx="329566" cy="28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9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8691" y="4781784"/>
            <a:ext cx="418984" cy="28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10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50910" y="1661698"/>
            <a:ext cx="760445" cy="3723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1" name="Rectangle 30"/>
          <p:cNvSpPr/>
          <p:nvPr/>
        </p:nvSpPr>
        <p:spPr>
          <a:xfrm>
            <a:off x="1819065" y="2040657"/>
            <a:ext cx="760445" cy="3723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2" name="Rectangle 31"/>
          <p:cNvSpPr/>
          <p:nvPr/>
        </p:nvSpPr>
        <p:spPr>
          <a:xfrm>
            <a:off x="1801328" y="2465739"/>
            <a:ext cx="760445" cy="3723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1772817" y="2901861"/>
            <a:ext cx="788956" cy="3723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1880233" y="3310025"/>
            <a:ext cx="963575" cy="37237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123458" y="5939790"/>
            <a:ext cx="1000868" cy="55626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8746" y="1752705"/>
            <a:ext cx="329566" cy="28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3</a:t>
            </a:r>
          </a:p>
        </p:txBody>
      </p:sp>
      <p:sp>
        <p:nvSpPr>
          <p:cNvPr id="37" name="Rectangle 36"/>
          <p:cNvSpPr/>
          <p:nvPr/>
        </p:nvSpPr>
        <p:spPr>
          <a:xfrm>
            <a:off x="62321" y="2163434"/>
            <a:ext cx="329566" cy="28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4</a:t>
            </a:r>
          </a:p>
        </p:txBody>
      </p:sp>
      <p:sp>
        <p:nvSpPr>
          <p:cNvPr id="38" name="Rectangle 37"/>
          <p:cNvSpPr/>
          <p:nvPr/>
        </p:nvSpPr>
        <p:spPr>
          <a:xfrm>
            <a:off x="68746" y="2584257"/>
            <a:ext cx="329566" cy="28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5</a:t>
            </a:r>
          </a:p>
        </p:txBody>
      </p:sp>
      <p:sp>
        <p:nvSpPr>
          <p:cNvPr id="39" name="Rectangle 38"/>
          <p:cNvSpPr/>
          <p:nvPr/>
        </p:nvSpPr>
        <p:spPr>
          <a:xfrm>
            <a:off x="59269" y="3369900"/>
            <a:ext cx="329566" cy="28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7</a:t>
            </a:r>
          </a:p>
        </p:txBody>
      </p:sp>
      <p:sp>
        <p:nvSpPr>
          <p:cNvPr id="40" name="Rectangle 39"/>
          <p:cNvSpPr/>
          <p:nvPr/>
        </p:nvSpPr>
        <p:spPr>
          <a:xfrm>
            <a:off x="6966576" y="5820347"/>
            <a:ext cx="862974" cy="275653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1" name="Rectangle 40"/>
          <p:cNvSpPr/>
          <p:nvPr/>
        </p:nvSpPr>
        <p:spPr>
          <a:xfrm>
            <a:off x="6801027" y="6505575"/>
            <a:ext cx="1419048" cy="30269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42" name="Rectangle 41"/>
          <p:cNvSpPr/>
          <p:nvPr/>
        </p:nvSpPr>
        <p:spPr>
          <a:xfrm>
            <a:off x="17612" y="5581650"/>
            <a:ext cx="418984" cy="28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11</a:t>
            </a:r>
          </a:p>
        </p:txBody>
      </p:sp>
      <p:sp>
        <p:nvSpPr>
          <p:cNvPr id="43" name="Rectangle 42"/>
          <p:cNvSpPr/>
          <p:nvPr/>
        </p:nvSpPr>
        <p:spPr>
          <a:xfrm>
            <a:off x="5135445" y="718973"/>
            <a:ext cx="418984" cy="28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12</a:t>
            </a:r>
          </a:p>
        </p:txBody>
      </p:sp>
      <p:sp>
        <p:nvSpPr>
          <p:cNvPr id="44" name="Rectangle 43"/>
          <p:cNvSpPr/>
          <p:nvPr/>
        </p:nvSpPr>
        <p:spPr>
          <a:xfrm>
            <a:off x="5096233" y="2366562"/>
            <a:ext cx="418984" cy="28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13</a:t>
            </a:r>
          </a:p>
        </p:txBody>
      </p:sp>
      <p:sp>
        <p:nvSpPr>
          <p:cNvPr id="45" name="Rectangle 44"/>
          <p:cNvSpPr/>
          <p:nvPr/>
        </p:nvSpPr>
        <p:spPr>
          <a:xfrm>
            <a:off x="5106390" y="3856721"/>
            <a:ext cx="418984" cy="2853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/>
              <a:t>14</a:t>
            </a:r>
          </a:p>
        </p:txBody>
      </p:sp>
    </p:spTree>
    <p:extLst>
      <p:ext uri="{BB962C8B-B14F-4D97-AF65-F5344CB8AC3E}">
        <p14:creationId xmlns:p14="http://schemas.microsoft.com/office/powerpoint/2010/main" val="15609297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92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3" fill="hold">
                      <p:stCondLst>
                        <p:cond delay="0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20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40" grpId="0" animBg="1"/>
      <p:bldP spid="4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Skill 3: Changing bases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95536" y="836712"/>
                <a:ext cx="7848872" cy="27084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What do you notice about all of the numbers:</a:t>
                </a:r>
              </a:p>
              <a:p>
                <a:endParaRPr lang="en-GB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4000" b="0" i="1" smtClean="0">
                          <a:latin typeface="Cambria Math"/>
                        </a:rPr>
                        <m:t>2, 8, 4</m:t>
                      </m:r>
                    </m:oMath>
                  </m:oMathPara>
                </a14:m>
                <a:endParaRPr lang="en-GB" sz="4000" b="0" dirty="0"/>
              </a:p>
              <a:p>
                <a:endParaRPr lang="en-GB" sz="4000" dirty="0"/>
              </a:p>
              <a:p>
                <a:r>
                  <a:rPr lang="en-GB" sz="2400" dirty="0">
                    <a:solidFill>
                      <a:prstClr val="black"/>
                    </a:solidFill>
                  </a:rPr>
                  <a:t>They’re all powers of 2! We could replace the numbers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,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 and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2400" b="0" i="1" dirty="0" smtClean="0">
                            <a:solidFill>
                              <a:prstClr val="black"/>
                            </a:solidFill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GB" sz="2400" dirty="0">
                    <a:solidFill>
                      <a:prstClr val="black"/>
                    </a:solidFill>
                  </a:rPr>
                  <a:t> so that we have a consistent base.</a:t>
                </a:r>
                <a:endParaRPr lang="en-GB" sz="4800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836712"/>
                <a:ext cx="7848872" cy="2708434"/>
              </a:xfrm>
              <a:prstGeom prst="rect">
                <a:avLst/>
              </a:prstGeom>
              <a:blipFill rotWithShape="1">
                <a:blip r:embed="rId2"/>
                <a:stretch>
                  <a:fillRect l="-1243" t="-1798" b="-404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397915" y="2708920"/>
            <a:ext cx="8062517" cy="93610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47944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Skill 3: Changing bases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334486" y="841939"/>
                <a:ext cx="37456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4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10</m:t>
                        </m:r>
                      </m:sup>
                    </m:sSup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486" y="841939"/>
                <a:ext cx="3745604" cy="584775"/>
              </a:xfrm>
              <a:prstGeom prst="rect">
                <a:avLst/>
              </a:prstGeom>
              <a:blipFill rotWithShape="0">
                <a:blip r:embed="rId2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442144" y="3194094"/>
                <a:ext cx="3745604" cy="15696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32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32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e>
                                <m:sup>
                                  <m:r>
                                    <a:rPr lang="en-GB" sz="3200" b="0" i="1" smtClean="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GB" sz="32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32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10</m:t>
                          </m:r>
                        </m:sup>
                      </m:sSup>
                    </m:oMath>
                  </m:oMathPara>
                </a14:m>
                <a:endParaRPr lang="en-GB" sz="3200" b="0" dirty="0"/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=5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144" y="3194094"/>
                <a:ext cx="3745604" cy="156966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Down Arrow 8"/>
          <p:cNvSpPr/>
          <p:nvPr/>
        </p:nvSpPr>
        <p:spPr>
          <a:xfrm>
            <a:off x="1953717" y="2005633"/>
            <a:ext cx="792088" cy="104444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1091646" y="3106775"/>
            <a:ext cx="2374239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85819" y="3690892"/>
            <a:ext cx="2374239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092180" y="4266956"/>
            <a:ext cx="2374239" cy="57606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4622328" y="775066"/>
                <a:ext cx="3745604" cy="887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32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8</m:t>
                            </m:r>
                          </m:e>
                          <m:sup>
                            <m:r>
                              <a:rPr lang="en-GB" sz="3200" b="0" i="1" smtClean="0">
                                <a:latin typeface="Cambria Math"/>
                              </a:rPr>
                              <m:t>3</m:t>
                            </m:r>
                          </m:sup>
                        </m:sSup>
                      </m:num>
                      <m:den>
                        <m:rad>
                          <m:radPr>
                            <m:degHide m:val="on"/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2</m:t>
                            </m:r>
                          </m:e>
                        </m:rad>
                      </m:den>
                    </m:f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22328" y="775066"/>
                <a:ext cx="3745604" cy="887807"/>
              </a:xfrm>
              <a:prstGeom prst="rect">
                <a:avLst/>
              </a:prstGeom>
              <a:blipFill rotWithShape="0">
                <a:blip r:embed="rId4"/>
                <a:stretch>
                  <a:fillRect b="-753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08996" y="3207042"/>
                <a:ext cx="4572267" cy="10143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r>
                        <a:rPr lang="en-GB" sz="32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3200" b="0" i="1" smtClean="0">
                              <a:latin typeface="Cambria Math"/>
                            </a:rPr>
                            <m:t>17</m:t>
                          </m:r>
                        </m:num>
                        <m:den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3200" b="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8996" y="3207042"/>
                <a:ext cx="4572267" cy="1014317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Down Arrow 14"/>
          <p:cNvSpPr/>
          <p:nvPr/>
        </p:nvSpPr>
        <p:spPr>
          <a:xfrm>
            <a:off x="6241559" y="1938760"/>
            <a:ext cx="792088" cy="1044445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6588224" y="3194094"/>
            <a:ext cx="913829" cy="1154407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490567" y="5100383"/>
                <a:ext cx="3600230" cy="17343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400" dirty="0"/>
                  <a:t>If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2</m:t>
                    </m:r>
                    <m:rad>
                      <m:radPr>
                        <m:degHide m:val="on"/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</m:rad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sz="2400" dirty="0"/>
                  <a:t>, determine </a:t>
                </a:r>
                <a14:m>
                  <m:oMath xmlns:m="http://schemas.openxmlformats.org/officeDocument/2006/math">
                    <m:r>
                      <a:rPr lang="en-GB" sz="24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4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𝟐</m:t>
                      </m:r>
                      <m:rad>
                        <m:radPr>
                          <m:degHide m:val="on"/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</m:rad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e>
                        <m:sup>
                          <m:f>
                            <m:fPr>
                              <m:ctrlP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num>
                            <m:den>
                              <m:r>
                                <a:rPr lang="en-GB" sz="24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num>
                        <m:den>
                          <m:r>
                            <a:rPr lang="en-GB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4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0567" y="5100383"/>
                <a:ext cx="3600230" cy="1734321"/>
              </a:xfrm>
              <a:prstGeom prst="rect">
                <a:avLst/>
              </a:prstGeom>
              <a:blipFill rotWithShape="0">
                <a:blip r:embed="rId6"/>
                <a:stretch>
                  <a:fillRect l="-2712" t="-70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Rectangle 16"/>
          <p:cNvSpPr/>
          <p:nvPr/>
        </p:nvSpPr>
        <p:spPr>
          <a:xfrm>
            <a:off x="3864196" y="5584875"/>
            <a:ext cx="2965229" cy="118739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29947" y="903493"/>
            <a:ext cx="50405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1</a:t>
            </a:r>
            <a:endParaRPr lang="en-GB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4622328" y="988136"/>
            <a:ext cx="50405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2</a:t>
            </a:r>
            <a:endParaRPr lang="en-GB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2901628" y="5155777"/>
            <a:ext cx="50405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3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5862771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6" grpId="0" animBg="1"/>
      <p:bldP spid="17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Test Your Understanding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971600" y="908720"/>
                <a:ext cx="6264696" cy="40109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/>
                  <a:t>If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9</m:t>
                    </m:r>
                    <m:rad>
                      <m:radPr>
                        <m:degHide m:val="on"/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rad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GB" sz="2000" dirty="0"/>
                  <a:t>, find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GB" sz="2000" dirty="0"/>
                  <a:t>.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𝟗</m:t>
                      </m:r>
                      <m:rad>
                        <m:radPr>
                          <m:degHide m:val="on"/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</m:rad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f>
                            <m:f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num>
                            <m:den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f>
                            <m:f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</m:num>
                            <m:den>
                              <m: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den>
                          </m:f>
                        </m:sup>
                      </m:sSup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𝒌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𝟓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  <a:p>
                <a:endParaRPr lang="en-GB" sz="2000" dirty="0"/>
              </a:p>
              <a:p>
                <a:r>
                  <a:rPr lang="en-GB" sz="2000" dirty="0"/>
                  <a:t>Solve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p>
                    </m:sSup>
                    <m:r>
                      <a:rPr lang="en-GB" sz="20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GB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9</m:t>
                        </m:r>
                      </m:e>
                      <m:sup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en-GB" sz="20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GB" sz="2000" b="1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e>
                                <m:sup>
                                  <m:r>
                                    <a:rPr lang="en-GB" sz="2000" b="1" i="1" smtClean="0"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p>
                    </m:oMath>
                    <m:oMath xmlns:m="http://schemas.openxmlformats.org/officeDocument/2006/math"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sup>
                      </m:sSup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e>
                        <m:sup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  <m:oMath xmlns:m="http://schemas.openxmlformats.org/officeDocument/2006/math"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GB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num>
                        <m:den>
                          <m:r>
                            <a:rPr lang="en-GB" sz="20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den>
                      </m:f>
                    </m:oMath>
                  </m:oMathPara>
                </a14:m>
                <a:endParaRPr lang="en-GB" sz="2000" b="1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908720"/>
                <a:ext cx="6264696" cy="4010970"/>
              </a:xfrm>
              <a:prstGeom prst="rect">
                <a:avLst/>
              </a:prstGeom>
              <a:blipFill rotWithShape="0">
                <a:blip r:embed="rId2"/>
                <a:stretch>
                  <a:fillRect l="-97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2701371" y="1306550"/>
            <a:ext cx="3022757" cy="111433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2721934" y="2903936"/>
            <a:ext cx="3022757" cy="210924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8" name="Rectangle 7"/>
          <p:cNvSpPr/>
          <p:nvPr/>
        </p:nvSpPr>
        <p:spPr>
          <a:xfrm>
            <a:off x="323528" y="908720"/>
            <a:ext cx="50405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1</a:t>
            </a:r>
            <a:endParaRPr lang="en-GB" sz="2000" b="1" dirty="0"/>
          </a:p>
        </p:txBody>
      </p:sp>
      <p:sp>
        <p:nvSpPr>
          <p:cNvPr id="9" name="Rectangle 8"/>
          <p:cNvSpPr/>
          <p:nvPr/>
        </p:nvSpPr>
        <p:spPr>
          <a:xfrm>
            <a:off x="323528" y="2564904"/>
            <a:ext cx="50405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2</a:t>
            </a:r>
            <a:endParaRPr lang="en-GB" sz="2000" b="1" dirty="0"/>
          </a:p>
        </p:txBody>
      </p:sp>
    </p:spTree>
    <p:extLst>
      <p:ext uri="{BB962C8B-B14F-4D97-AF65-F5344CB8AC3E}">
        <p14:creationId xmlns:p14="http://schemas.microsoft.com/office/powerpoint/2010/main" val="307945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475656" y="1556792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 err="1"/>
              <a:t>a</a:t>
            </a:r>
            <a:r>
              <a:rPr lang="en-GB" sz="9600" baseline="30000" dirty="0" err="1"/>
              <a:t>b</a:t>
            </a:r>
            <a:r>
              <a:rPr lang="en-GB" sz="9600" dirty="0"/>
              <a:t> </a:t>
            </a:r>
            <a:r>
              <a:rPr lang="en-GB" sz="9600" dirty="0">
                <a:latin typeface="Calibri"/>
              </a:rPr>
              <a:t>×</a:t>
            </a:r>
            <a:r>
              <a:rPr lang="en-GB" sz="9600" dirty="0"/>
              <a:t> a</a:t>
            </a:r>
            <a:r>
              <a:rPr lang="en-GB" sz="9600" baseline="30000" dirty="0"/>
              <a:t>c</a:t>
            </a:r>
            <a:r>
              <a:rPr lang="en-GB" sz="9600" dirty="0"/>
              <a:t> = </a:t>
            </a:r>
            <a:r>
              <a:rPr lang="en-GB" sz="9600" dirty="0" err="1"/>
              <a:t>a</a:t>
            </a:r>
            <a:r>
              <a:rPr lang="en-GB" sz="9600" baseline="30000" dirty="0" err="1"/>
              <a:t>b+c</a:t>
            </a:r>
            <a:endParaRPr lang="en-GB" sz="9600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6588224" y="1700808"/>
            <a:ext cx="1440160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5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1</a:t>
              </a:r>
              <a:r>
                <a:rPr lang="en-GB" sz="3200" baseline="30000" dirty="0"/>
                <a:t>st</a:t>
              </a:r>
              <a:r>
                <a:rPr lang="en-GB" sz="3200" dirty="0"/>
                <a:t> Law of Indices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51520" y="724049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23613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Exercises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15616" y="1266716"/>
                <a:ext cx="2376264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9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1266716"/>
                <a:ext cx="2376264" cy="461665"/>
              </a:xfrm>
              <a:prstGeom prst="rect">
                <a:avLst/>
              </a:prstGeom>
              <a:blipFill rotWithShape="0">
                <a:blip r:embed="rId2"/>
                <a:stretch>
                  <a:fillRect l="-51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136010" y="1749102"/>
                <a:ext cx="2376264" cy="5127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5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10" y="1749102"/>
                <a:ext cx="2376264" cy="512704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467544" y="1266715"/>
            <a:ext cx="50405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1</a:t>
            </a:r>
            <a:endParaRPr lang="en-GB" sz="2000" b="1" dirty="0"/>
          </a:p>
        </p:txBody>
      </p:sp>
      <p:sp>
        <p:nvSpPr>
          <p:cNvPr id="20" name="Rectangle 19"/>
          <p:cNvSpPr/>
          <p:nvPr/>
        </p:nvSpPr>
        <p:spPr>
          <a:xfrm>
            <a:off x="467544" y="1914788"/>
            <a:ext cx="50405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2</a:t>
            </a:r>
            <a:endParaRPr lang="en-GB" sz="2000" b="1" dirty="0"/>
          </a:p>
        </p:txBody>
      </p:sp>
      <p:sp>
        <p:nvSpPr>
          <p:cNvPr id="21" name="Rectangle 20"/>
          <p:cNvSpPr/>
          <p:nvPr/>
        </p:nvSpPr>
        <p:spPr>
          <a:xfrm>
            <a:off x="467544" y="2562860"/>
            <a:ext cx="50405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3</a:t>
            </a: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67544" y="3210932"/>
                <a:ext cx="504056" cy="461665"/>
              </a:xfrm>
              <a:prstGeom prst="rect">
                <a:avLst/>
              </a:prstGeom>
            </p:spPr>
            <p:style>
              <a:lnRef idx="2">
                <a:schemeClr val="accent4">
                  <a:shade val="50000"/>
                </a:schemeClr>
              </a:lnRef>
              <a:fillRef idx="1">
                <a:schemeClr val="accent4"/>
              </a:fillRef>
              <a:effectRef idx="0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z="2400" b="1" i="0" dirty="0" smtClean="0">
                          <a:solidFill>
                            <a:prstClr val="white"/>
                          </a:solidFill>
                        </a:rPr>
                        <m:t>4</m:t>
                      </m:r>
                    </m:oMath>
                  </m:oMathPara>
                </a14:m>
                <a:endParaRPr lang="en-GB" sz="2000" b="1" dirty="0">
                  <a:solidFill>
                    <a:prstClr val="white"/>
                  </a:solidFill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210932"/>
                <a:ext cx="504056" cy="461665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Rectangle 22"/>
          <p:cNvSpPr/>
          <p:nvPr/>
        </p:nvSpPr>
        <p:spPr>
          <a:xfrm>
            <a:off x="467544" y="3966446"/>
            <a:ext cx="50405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5</a:t>
            </a: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115616" y="2376453"/>
                <a:ext cx="2880320" cy="83106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8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6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4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376453"/>
                <a:ext cx="2880320" cy="831061"/>
              </a:xfrm>
              <a:prstGeom prst="rect">
                <a:avLst/>
              </a:prstGeom>
              <a:blipFill rotWithShape="0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136010" y="3190060"/>
                <a:ext cx="307595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+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19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10" y="3190060"/>
                <a:ext cx="3075950" cy="461665"/>
              </a:xfrm>
              <a:prstGeom prst="rect">
                <a:avLst/>
              </a:prstGeom>
              <a:blipFill rotWithShape="0">
                <a:blip r:embed="rId6"/>
                <a:stretch>
                  <a:fillRect l="-39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467544" y="806157"/>
                <a:ext cx="2160240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/>
                  <a:t>Solve for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/>
                  <a:t>:</a:t>
                </a:r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806157"/>
                <a:ext cx="2160240" cy="369332"/>
              </a:xfrm>
              <a:prstGeom prst="rect">
                <a:avLst/>
              </a:prstGeom>
              <a:blipFill rotWithShape="0">
                <a:blip r:embed="rId7"/>
                <a:stretch>
                  <a:fillRect l="-2542" t="-8197" b="-24590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1136010" y="3863791"/>
                <a:ext cx="3075950" cy="5529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27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400" b="0" i="1" smtClean="0">
                                  <a:latin typeface="Cambria Math"/>
                                </a:rPr>
                                <m:t>9</m:t>
                              </m:r>
                            </m:e>
                            <m:sup>
                              <m:r>
                                <a:rPr lang="en-GB" sz="2400" b="0" i="1" smtClean="0">
                                  <a:latin typeface="Cambria Math"/>
                                </a:rPr>
                                <m:t>30</m:t>
                              </m:r>
                            </m:sup>
                          </m:sSup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10" y="3863791"/>
                <a:ext cx="3075950" cy="552908"/>
              </a:xfrm>
              <a:prstGeom prst="rect">
                <a:avLst/>
              </a:prstGeom>
              <a:blipFill rotWithShape="0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Rectangle 66"/>
          <p:cNvSpPr/>
          <p:nvPr/>
        </p:nvSpPr>
        <p:spPr>
          <a:xfrm>
            <a:off x="467544" y="4803457"/>
            <a:ext cx="50405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/>
              <a:t>6</a:t>
            </a:r>
            <a:endParaRPr lang="en-GB" sz="20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/>
              <p:cNvSpPr txBox="1"/>
              <p:nvPr/>
            </p:nvSpPr>
            <p:spPr>
              <a:xfrm>
                <a:off x="1136010" y="4700802"/>
                <a:ext cx="386803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4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+1</m:t>
                          </m:r>
                        </m:sup>
                      </m:sSup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400" b="0" i="1" smtClean="0">
                              <a:latin typeface="Cambria Math"/>
                            </a:rPr>
                            <m:t>8</m:t>
                          </m:r>
                        </m:e>
                        <m:sup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𝑥</m:t>
                          </m:r>
                          <m:r>
                            <a:rPr lang="en-GB" sz="2400" b="0" i="1" smtClean="0">
                              <a:latin typeface="Cambria Math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68" name="TextBox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6010" y="4700802"/>
                <a:ext cx="3868038" cy="461665"/>
              </a:xfrm>
              <a:prstGeom prst="rect">
                <a:avLst/>
              </a:prstGeom>
              <a:blipFill rotWithShape="0">
                <a:blip r:embed="rId9"/>
                <a:stretch>
                  <a:fillRect l="-31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4610053" y="1152595"/>
                <a:ext cx="118813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=3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053" y="1152595"/>
                <a:ext cx="1188132" cy="461665"/>
              </a:xfrm>
              <a:prstGeom prst="rect">
                <a:avLst/>
              </a:prstGeom>
              <a:blipFill rotWithShape="0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610053" y="1700730"/>
                <a:ext cx="1512168" cy="78380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3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053" y="1700730"/>
                <a:ext cx="1512168" cy="783804"/>
              </a:xfrm>
              <a:prstGeom prst="rect">
                <a:avLst/>
              </a:prstGeom>
              <a:blipFill rotWithShape="0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610053" y="2610214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=7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053" y="2610214"/>
                <a:ext cx="1512168" cy="461665"/>
              </a:xfrm>
              <a:prstGeom prst="rect">
                <a:avLst/>
              </a:prstGeom>
              <a:blipFill rotWithShape="0"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610053" y="3190059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=18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053" y="3190059"/>
                <a:ext cx="1512168" cy="461665"/>
              </a:xfrm>
              <a:prstGeom prst="rect">
                <a:avLst/>
              </a:prstGeom>
              <a:blipFill rotWithShape="0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4610053" y="3858041"/>
                <a:ext cx="1512168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=10</m:t>
                      </m:r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053" y="3858041"/>
                <a:ext cx="1512168" cy="461665"/>
              </a:xfrm>
              <a:prstGeom prst="rect">
                <a:avLst/>
              </a:prstGeom>
              <a:blipFill rotWithShape="0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4610053" y="4690998"/>
                <a:ext cx="1512168" cy="79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/>
                            </a:rPr>
                            <m:t>5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10053" y="4690998"/>
                <a:ext cx="1512168" cy="791307"/>
              </a:xfrm>
              <a:prstGeom prst="rect">
                <a:avLst/>
              </a:prstGeom>
              <a:blipFill rotWithShape="0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5204120" y="1117666"/>
            <a:ext cx="918102" cy="4965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3" name="Rectangle 32"/>
          <p:cNvSpPr/>
          <p:nvPr/>
        </p:nvSpPr>
        <p:spPr>
          <a:xfrm>
            <a:off x="5204120" y="1705664"/>
            <a:ext cx="918102" cy="77886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4" name="Rectangle 33"/>
          <p:cNvSpPr/>
          <p:nvPr/>
        </p:nvSpPr>
        <p:spPr>
          <a:xfrm>
            <a:off x="5204120" y="2610214"/>
            <a:ext cx="91810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5" name="Rectangle 34"/>
          <p:cNvSpPr/>
          <p:nvPr/>
        </p:nvSpPr>
        <p:spPr>
          <a:xfrm>
            <a:off x="5204120" y="3184031"/>
            <a:ext cx="91810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7" name="Rectangle 36"/>
          <p:cNvSpPr/>
          <p:nvPr/>
        </p:nvSpPr>
        <p:spPr>
          <a:xfrm>
            <a:off x="5204120" y="3857794"/>
            <a:ext cx="918102" cy="46166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8" name="Rectangle 37"/>
          <p:cNvSpPr/>
          <p:nvPr/>
        </p:nvSpPr>
        <p:spPr>
          <a:xfrm>
            <a:off x="5204120" y="4624986"/>
            <a:ext cx="918102" cy="8573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39" name="Rectangle 38"/>
          <p:cNvSpPr/>
          <p:nvPr/>
        </p:nvSpPr>
        <p:spPr>
          <a:xfrm>
            <a:off x="467544" y="5640468"/>
            <a:ext cx="618306" cy="46166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400" b="1" dirty="0">
                <a:latin typeface="Wingdings" panose="05000000000000000000" pitchFamily="2" charset="2"/>
              </a:rPr>
              <a:t>NN</a:t>
            </a:r>
            <a:endParaRPr lang="en-GB" sz="2000" b="1" dirty="0">
              <a:latin typeface="Wingdings" panose="05000000000000000000" pitchFamily="2" charset="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1152803" y="5673008"/>
                <a:ext cx="3868038" cy="5061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ad>
                        <m:rad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400" b="0" smtClean="0">
                              <a:latin typeface="Cambria Math"/>
                            </a:rPr>
                            <m:t>3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9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×</m:t>
                      </m:r>
                      <m:rad>
                        <m:ra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4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27</m:t>
                          </m:r>
                        </m:e>
                      </m:rad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ctrlPr>
                            <a:rPr lang="en-GB" sz="2400" i="1">
                              <a:latin typeface="Cambria Math" panose="02040503050406030204" pitchFamily="18" charset="0"/>
                            </a:rPr>
                          </m:ctrlPr>
                        </m:radPr>
                        <m:deg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deg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e>
                      </m:rad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2803" y="5673008"/>
                <a:ext cx="3868038" cy="506164"/>
              </a:xfrm>
              <a:prstGeom prst="rect">
                <a:avLst/>
              </a:prstGeom>
              <a:blipFill rotWithShape="0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/>
              <p:cNvSpPr txBox="1"/>
              <p:nvPr/>
            </p:nvSpPr>
            <p:spPr>
              <a:xfrm>
                <a:off x="4636193" y="5644433"/>
                <a:ext cx="1512168" cy="7913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400" b="0" i="1" smtClean="0">
                          <a:latin typeface="Cambria Math"/>
                        </a:rPr>
                        <m:t>𝑥</m:t>
                      </m:r>
                      <m:r>
                        <a:rPr lang="en-GB" sz="24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12</m:t>
                          </m:r>
                        </m:num>
                        <m:den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17</m:t>
                          </m:r>
                        </m:den>
                      </m:f>
                    </m:oMath>
                  </m:oMathPara>
                </a14:m>
                <a:endParaRPr lang="en-GB" sz="2400" dirty="0"/>
              </a:p>
            </p:txBody>
          </p:sp>
        </mc:Choice>
        <mc:Fallback xmlns="">
          <p:sp>
            <p:nvSpPr>
              <p:cNvPr id="41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36193" y="5644433"/>
                <a:ext cx="1512168" cy="791307"/>
              </a:xfrm>
              <a:prstGeom prst="rect">
                <a:avLst/>
              </a:prstGeom>
              <a:blipFill rotWithShape="0"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/>
          <p:cNvSpPr/>
          <p:nvPr/>
        </p:nvSpPr>
        <p:spPr>
          <a:xfrm>
            <a:off x="5245861" y="5612118"/>
            <a:ext cx="918102" cy="8573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7339" y="6102972"/>
            <a:ext cx="307953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51025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35" grpId="0" animBg="1"/>
      <p:bldP spid="37" grpId="0" animBg="1"/>
      <p:bldP spid="38" grpId="0" animBg="1"/>
      <p:bldP spid="42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91522" y="1340768"/>
                <a:ext cx="6423784" cy="52674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dirty="0"/>
                  <a:t>a) Express in terms of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sz="3200" dirty="0"/>
                  <a:t> and/or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sz="3200" dirty="0"/>
                  <a:t>.</a:t>
                </a:r>
              </a:p>
              <a:p>
                <a:r>
                  <a:rPr lang="en-GB" sz="3200" dirty="0"/>
                  <a:t>   </a:t>
                </a:r>
                <a:r>
                  <a:rPr lang="en-GB" sz="3200" dirty="0" err="1"/>
                  <a:t>i</a:t>
                </a:r>
                <a:r>
                  <a:rPr lang="en-GB" sz="3200" dirty="0"/>
                  <a:t>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𝑝</m:t>
                        </m:r>
                        <m:r>
                          <a:rPr lang="en-GB" sz="3200" b="0" i="1" smtClean="0">
                            <a:latin typeface="Cambria Math"/>
                          </a:rPr>
                          <m:t>+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𝑞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𝑝</m:t>
                        </m:r>
                      </m:sup>
                    </m:sSup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𝑞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r>
                      <a:rPr lang="en-GB" sz="3200" b="0" i="1" smtClean="0">
                        <a:latin typeface="Cambria Math"/>
                      </a:rPr>
                      <m:t>𝑥𝑦</m:t>
                    </m:r>
                  </m:oMath>
                </a14:m>
                <a:endParaRPr lang="en-GB" sz="3200" b="0" dirty="0"/>
              </a:p>
              <a:p>
                <a:r>
                  <a:rPr lang="en-GB" sz="3200" dirty="0"/>
                  <a:t>   ii)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  <m:r>
                          <a:rPr lang="en-GB" sz="3200" b="0" i="1" smtClean="0">
                            <a:latin typeface="Cambria Math"/>
                          </a:rPr>
                          <m:t>𝑞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GB" sz="32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3200" b="0" i="1" smtClean="0">
                                    <a:latin typeface="Cambria Math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en-GB" sz="3200" b="0" i="1" smtClean="0">
                                    <a:latin typeface="Cambria Math"/>
                                  </a:rPr>
                                  <m:t>𝑞</m:t>
                                </m:r>
                              </m:sup>
                            </m:sSup>
                          </m:e>
                        </m:d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𝑦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endParaRPr lang="en-GB" sz="3200" b="0" dirty="0"/>
              </a:p>
              <a:p>
                <a:r>
                  <a:rPr lang="en-GB" sz="3200" dirty="0"/>
                  <a:t>   iii)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𝑝</m:t>
                        </m:r>
                        <m:r>
                          <a:rPr lang="en-GB" sz="3200" b="0" i="1" smtClean="0">
                            <a:latin typeface="Cambria Math"/>
                          </a:rPr>
                          <m:t>−1</m:t>
                        </m:r>
                      </m:sup>
                    </m:sSup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GB" sz="3200" b="0" i="1" smtClean="0">
                                <a:latin typeface="Cambria Math"/>
                              </a:rPr>
                              <m:t>𝑝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GB" sz="32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3200" b="0" i="1" smtClean="0">
                                <a:latin typeface="Cambria Math"/>
                              </a:rPr>
                              <m:t>2</m:t>
                            </m:r>
                          </m:e>
                          <m:sup>
                            <m:r>
                              <a:rPr lang="en-GB" sz="3200" b="0" i="1" smtClean="0">
                                <a:latin typeface="Cambria Math"/>
                              </a:rPr>
                              <m:t>1</m:t>
                            </m:r>
                          </m:sup>
                        </m:sSup>
                      </m:den>
                    </m:f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3200" b="0" i="1" smtClean="0">
                            <a:latin typeface="Cambria Math"/>
                          </a:rPr>
                          <m:t>𝑥</m:t>
                        </m:r>
                      </m:num>
                      <m:den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den>
                    </m:f>
                  </m:oMath>
                </a14:m>
                <a:r>
                  <a:rPr lang="en-GB" sz="3200" dirty="0"/>
                  <a:t> </a:t>
                </a:r>
              </a:p>
              <a:p>
                <a:endParaRPr lang="en-GB" sz="3200" dirty="0"/>
              </a:p>
              <a:p>
                <a:r>
                  <a:rPr lang="en-GB" sz="3200" dirty="0"/>
                  <a:t>b) Given that: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𝑥𝑦</m:t>
                      </m:r>
                      <m:r>
                        <a:rPr lang="en-GB" sz="3200" b="0" i="1" smtClean="0">
                          <a:latin typeface="Cambria Math"/>
                        </a:rPr>
                        <m:t>=32</m:t>
                      </m:r>
                    </m:oMath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2</m:t>
                      </m:r>
                      <m:r>
                        <a:rPr lang="en-GB" sz="3200" b="0" i="1" smtClean="0">
                          <a:latin typeface="Cambria Math"/>
                        </a:rPr>
                        <m:t>𝑥</m:t>
                      </m:r>
                      <m:sSup>
                        <m:sSupPr>
                          <m:ctrlPr>
                            <a:rPr lang="en-GB" sz="32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3200" b="0" i="1" smtClean="0">
                              <a:latin typeface="Cambria Math"/>
                            </a:rPr>
                            <m:t>𝑦</m:t>
                          </m:r>
                        </m:e>
                        <m:sup>
                          <m:r>
                            <a:rPr lang="en-GB" sz="32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GB" sz="3200" b="0" i="1" smtClean="0">
                          <a:latin typeface="Cambria Math"/>
                        </a:rPr>
                        <m:t>=32</m:t>
                      </m:r>
                    </m:oMath>
                  </m:oMathPara>
                </a14:m>
                <a:endParaRPr lang="en-GB" sz="3200" dirty="0"/>
              </a:p>
              <a:p>
                <a:r>
                  <a:rPr lang="en-GB" sz="3200" dirty="0"/>
                  <a:t>    find the value of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𝑝</m:t>
                    </m:r>
                  </m:oMath>
                </a14:m>
                <a:r>
                  <a:rPr lang="en-GB" sz="3200" dirty="0"/>
                  <a:t> and </a:t>
                </a:r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𝑞</m:t>
                    </m:r>
                    <m:r>
                      <a:rPr lang="en-GB" sz="3200" b="0" i="1" smtClean="0">
                        <a:latin typeface="Cambria Math"/>
                      </a:rPr>
                      <m:t>.</m:t>
                    </m:r>
                  </m:oMath>
                </a14:m>
                <a:endParaRPr lang="en-GB" sz="320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200" b="0" i="1" smtClean="0">
                          <a:latin typeface="Cambria Math"/>
                        </a:rPr>
                        <m:t>𝑝</m:t>
                      </m:r>
                      <m:r>
                        <a:rPr lang="en-GB" sz="3200" b="0" i="1" smtClean="0">
                          <a:latin typeface="Cambria Math"/>
                        </a:rPr>
                        <m:t>=6,  </m:t>
                      </m:r>
                      <m:r>
                        <a:rPr lang="en-GB" sz="3200" b="0" i="1" smtClean="0">
                          <a:latin typeface="Cambria Math"/>
                        </a:rPr>
                        <m:t>𝑞</m:t>
                      </m:r>
                      <m:r>
                        <a:rPr lang="en-GB" sz="3200" b="0" i="1" smtClean="0">
                          <a:latin typeface="Cambria Math"/>
                        </a:rPr>
                        <m:t>=−1</m:t>
                      </m:r>
                    </m:oMath>
                  </m:oMathPara>
                </a14:m>
                <a:endParaRPr lang="en-GB" sz="32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1522" y="1340768"/>
                <a:ext cx="6423784" cy="5267468"/>
              </a:xfrm>
              <a:prstGeom prst="rect">
                <a:avLst/>
              </a:prstGeom>
              <a:blipFill rotWithShape="1">
                <a:blip r:embed="rId2"/>
                <a:stretch>
                  <a:fillRect l="-2467" t="-138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3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One Final Difficult GCSE question</a:t>
              </a:r>
            </a:p>
          </p:txBody>
        </p:sp>
        <p:cxnSp>
          <p:nvCxnSpPr>
            <p:cNvPr id="4" name="Straight Connector 3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270237" y="615935"/>
                <a:ext cx="3745604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GB" sz="3200" b="0" i="1" smtClean="0">
                        <a:latin typeface="Cambria Math"/>
                      </a:rPr>
                      <m:t>𝑥</m:t>
                    </m:r>
                    <m:r>
                      <a:rPr lang="en-GB" sz="3200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32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3200" b="0" i="1" smtClean="0">
                            <a:latin typeface="Cambria Math"/>
                          </a:rPr>
                          <m:t>𝑝</m:t>
                        </m:r>
                      </m:sup>
                    </m:sSup>
                  </m:oMath>
                </a14:m>
                <a:r>
                  <a:rPr lang="en-GB" sz="3200" dirty="0"/>
                  <a:t>,   </a:t>
                </a:r>
                <a14:m>
                  <m:oMath xmlns:m="http://schemas.openxmlformats.org/officeDocument/2006/math">
                    <m:r>
                      <a:rPr lang="en-GB" sz="3200" b="0" i="1" dirty="0" smtClean="0">
                        <a:latin typeface="Cambria Math"/>
                      </a:rPr>
                      <m:t>𝑦</m:t>
                    </m:r>
                    <m:r>
                      <a:rPr lang="en-GB" sz="3200" b="0" i="1" dirty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sz="3200" b="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GB" sz="3200" b="0" i="1" dirty="0" smtClean="0">
                            <a:latin typeface="Cambria Math"/>
                          </a:rPr>
                          <m:t>2</m:t>
                        </m:r>
                      </m:e>
                      <m:sup>
                        <m:r>
                          <a:rPr lang="en-GB" sz="3200" b="0" i="1" dirty="0" smtClean="0">
                            <a:latin typeface="Cambria Math"/>
                          </a:rPr>
                          <m:t>𝑞</m:t>
                        </m:r>
                      </m:sup>
                    </m:sSup>
                  </m:oMath>
                </a14:m>
                <a:endParaRPr lang="en-GB" sz="3200" dirty="0"/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0237" y="615935"/>
                <a:ext cx="3745604" cy="584775"/>
              </a:xfrm>
              <a:prstGeom prst="rect">
                <a:avLst/>
              </a:prstGeom>
              <a:blipFill rotWithShape="1">
                <a:blip r:embed="rId3"/>
                <a:stretch>
                  <a:fillRect t="-12500" b="-3437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2267744" y="1844825"/>
            <a:ext cx="2276547" cy="4965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145952" y="2342505"/>
            <a:ext cx="2276547" cy="49659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2483769" y="2839098"/>
            <a:ext cx="1368152" cy="80592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618842" y="6008149"/>
            <a:ext cx="393588" cy="5561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599177" y="6008149"/>
            <a:ext cx="562319" cy="556161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11904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  <p:bldLst>
      <p:bldP spid="15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395536" y="476672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152400" y="-1008063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771800" y="908720"/>
            <a:ext cx="39604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u="sng" dirty="0"/>
              <a:t>4</a:t>
            </a:r>
            <a:r>
              <a:rPr lang="en-GB" sz="9600" u="sng" baseline="30000" dirty="0"/>
              <a:t>7</a:t>
            </a:r>
            <a:endParaRPr lang="en-GB" sz="9600" u="sng" dirty="0">
              <a:latin typeface="Calibri"/>
            </a:endParaRPr>
          </a:p>
          <a:p>
            <a:pPr algn="ctr"/>
            <a:r>
              <a:rPr lang="en-GB" sz="9600" dirty="0"/>
              <a:t>4</a:t>
            </a:r>
            <a:r>
              <a:rPr lang="en-GB" sz="9600" baseline="30000" dirty="0"/>
              <a:t>2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568" y="393305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would I write this multiplication out in full?</a:t>
            </a:r>
          </a:p>
          <a:p>
            <a:r>
              <a:rPr lang="en-GB" sz="2400" dirty="0"/>
              <a:t>Therefore, how could I write the result of this multiplication in the form 4</a:t>
            </a:r>
            <a:r>
              <a:rPr lang="en-GB" sz="2400" baseline="30000" dirty="0"/>
              <a:t>k</a:t>
            </a:r>
            <a:r>
              <a:rPr lang="en-GB" sz="2400" dirty="0"/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4</a:t>
            </a:r>
            <a:r>
              <a:rPr lang="en-GB" sz="9600" baseline="30000" dirty="0"/>
              <a:t>5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8024" y="5229200"/>
            <a:ext cx="79208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9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Dividing power expressions with the same base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275297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395536" y="476672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152400" y="-1008063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1763688" y="1412776"/>
            <a:ext cx="32403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u="sng" dirty="0" err="1"/>
              <a:t>a</a:t>
            </a:r>
            <a:r>
              <a:rPr lang="en-GB" sz="9600" u="sng" baseline="30000" dirty="0" err="1"/>
              <a:t>b</a:t>
            </a:r>
            <a:endParaRPr lang="en-GB" sz="9600" u="sng" dirty="0">
              <a:latin typeface="Calibri"/>
            </a:endParaRPr>
          </a:p>
          <a:p>
            <a:pPr algn="ctr"/>
            <a:r>
              <a:rPr lang="en-GB" sz="9600" dirty="0"/>
              <a:t>a</a:t>
            </a:r>
            <a:r>
              <a:rPr lang="en-GB" sz="9600" baseline="30000" dirty="0"/>
              <a:t>c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067944" y="2060848"/>
            <a:ext cx="338437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= </a:t>
            </a:r>
            <a:r>
              <a:rPr lang="en-GB" sz="9600" dirty="0" err="1"/>
              <a:t>a</a:t>
            </a:r>
            <a:r>
              <a:rPr lang="en-GB" sz="9600" baseline="30000" dirty="0" err="1"/>
              <a:t>b</a:t>
            </a:r>
            <a:r>
              <a:rPr lang="en-GB" sz="9600" baseline="30000" dirty="0"/>
              <a:t>-c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940152" y="2276872"/>
            <a:ext cx="115212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8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9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2</a:t>
              </a:r>
              <a:r>
                <a:rPr lang="en-GB" sz="3200" baseline="30000" dirty="0"/>
                <a:t>nd</a:t>
              </a:r>
              <a:r>
                <a:rPr lang="en-GB" sz="3200" dirty="0"/>
                <a:t> Law of Indices</a:t>
              </a: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251520" y="724049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33642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395536" y="476672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152400" y="-1008063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2699792" y="1772816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(4</a:t>
            </a:r>
            <a:r>
              <a:rPr lang="en-GB" sz="9600" baseline="30000" dirty="0"/>
              <a:t>2</a:t>
            </a:r>
            <a:r>
              <a:rPr lang="en-GB" sz="9600" dirty="0"/>
              <a:t>)</a:t>
            </a:r>
            <a:r>
              <a:rPr lang="en-GB" sz="9600" baseline="30000" dirty="0"/>
              <a:t>3</a:t>
            </a:r>
            <a:endParaRPr lang="en-GB" sz="9600" baseline="30000" dirty="0">
              <a:latin typeface="Calibri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83568" y="3933056"/>
            <a:ext cx="7560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How would I write this multiplication out in full?</a:t>
            </a:r>
          </a:p>
          <a:p>
            <a:r>
              <a:rPr lang="en-GB" sz="2400" dirty="0"/>
              <a:t>Therefore, how could I write the result of this multiplication in the form 4</a:t>
            </a:r>
            <a:r>
              <a:rPr lang="en-GB" sz="2400" baseline="30000" dirty="0"/>
              <a:t>k</a:t>
            </a:r>
            <a:r>
              <a:rPr lang="en-GB" sz="2400" dirty="0"/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39604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4</a:t>
            </a:r>
            <a:r>
              <a:rPr lang="en-GB" sz="9600" baseline="30000" dirty="0"/>
              <a:t>6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788024" y="5229200"/>
            <a:ext cx="79208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9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10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Raising a power to a power</a:t>
              </a:r>
            </a:p>
          </p:txBody>
        </p:sp>
        <p:cxnSp>
          <p:nvCxnSpPr>
            <p:cNvPr id="13" name="Straight Connector 12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4" name="TextBox 13"/>
          <p:cNvSpPr txBox="1"/>
          <p:nvPr/>
        </p:nvSpPr>
        <p:spPr>
          <a:xfrm>
            <a:off x="251520" y="724049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122183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59632" y="2348880"/>
            <a:ext cx="6624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(</a:t>
            </a:r>
            <a:r>
              <a:rPr lang="en-GB" sz="9600" dirty="0" err="1"/>
              <a:t>a</a:t>
            </a:r>
            <a:r>
              <a:rPr lang="en-GB" sz="9600" baseline="30000" dirty="0" err="1"/>
              <a:t>b</a:t>
            </a:r>
            <a:r>
              <a:rPr lang="en-GB" sz="9600" dirty="0"/>
              <a:t>)</a:t>
            </a:r>
            <a:r>
              <a:rPr lang="en-GB" sz="9600" baseline="30000" dirty="0"/>
              <a:t>c</a:t>
            </a:r>
            <a:r>
              <a:rPr lang="en-GB" sz="9600" dirty="0"/>
              <a:t> = </a:t>
            </a:r>
            <a:r>
              <a:rPr lang="en-GB" sz="9600" dirty="0" err="1"/>
              <a:t>a</a:t>
            </a:r>
            <a:r>
              <a:rPr lang="en-GB" sz="9600" baseline="30000" dirty="0" err="1"/>
              <a:t>bc</a:t>
            </a:r>
            <a:endParaRPr lang="en-GB" sz="9600" baseline="30000" dirty="0"/>
          </a:p>
        </p:txBody>
      </p:sp>
      <p:sp>
        <p:nvSpPr>
          <p:cNvPr id="9" name="Rectangle 8"/>
          <p:cNvSpPr/>
          <p:nvPr/>
        </p:nvSpPr>
        <p:spPr>
          <a:xfrm>
            <a:off x="6012160" y="2492896"/>
            <a:ext cx="1152128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grpSp>
        <p:nvGrpSpPr>
          <p:cNvPr id="5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6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3</a:t>
              </a:r>
              <a:r>
                <a:rPr lang="en-GB" sz="3200" baseline="30000" dirty="0"/>
                <a:t>rd</a:t>
              </a:r>
              <a:r>
                <a:rPr lang="en-GB" sz="3200" dirty="0"/>
                <a:t> Law of Indices</a:t>
              </a: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10" name="TextBox 9"/>
          <p:cNvSpPr txBox="1"/>
          <p:nvPr/>
        </p:nvSpPr>
        <p:spPr>
          <a:xfrm>
            <a:off x="251520" y="724049"/>
            <a:ext cx="11521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>
                <a:latin typeface="Wingdings" panose="05000000000000000000" pitchFamily="2" charset="2"/>
              </a:rPr>
              <a:t>!</a:t>
            </a:r>
            <a:endParaRPr lang="en-GB" dirty="0">
              <a:latin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885548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395536" y="476672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6" name="AutoShape 4" descr="https://encrypted-tbn3.gstatic.com/images?q=tbn:ANd9GcTGJlIz4tD04AO9Ja9m0d2aefhsyBRexMAc7FGk0hz8l1UOObSlFQ:static2.fjcdn.com/comments/Mona%2BLego%2B_920514ac8983590981f572f94b9f87d1.jpg"/>
          <p:cNvSpPr>
            <a:spLocks noChangeAspect="1" noChangeArrowheads="1"/>
          </p:cNvSpPr>
          <p:nvPr/>
        </p:nvSpPr>
        <p:spPr bwMode="auto">
          <a:xfrm>
            <a:off x="152400" y="-1008063"/>
            <a:ext cx="1905000" cy="2400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7" name="TextBox 6"/>
          <p:cNvSpPr txBox="1"/>
          <p:nvPr/>
        </p:nvSpPr>
        <p:spPr>
          <a:xfrm>
            <a:off x="3131840" y="1556792"/>
            <a:ext cx="2195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3</a:t>
            </a:r>
            <a:r>
              <a:rPr lang="en-GB" sz="9600" baseline="30000" dirty="0"/>
              <a:t>-1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83568" y="3212976"/>
            <a:ext cx="367240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At this point, it doesn’t make sense to say “Multiply 3 by itself negative 1 times”. We’ll have to use a different approach!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228184" y="1556792"/>
            <a:ext cx="2088232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/>
              <a:t>3</a:t>
            </a:r>
            <a:r>
              <a:rPr lang="en-GB" sz="4400" baseline="30000" dirty="0"/>
              <a:t>3</a:t>
            </a:r>
            <a:r>
              <a:rPr lang="en-GB" sz="4400" dirty="0"/>
              <a:t> = 27</a:t>
            </a:r>
          </a:p>
          <a:p>
            <a:r>
              <a:rPr lang="en-GB" sz="4400" dirty="0"/>
              <a:t>3</a:t>
            </a:r>
            <a:r>
              <a:rPr lang="en-GB" sz="4400" baseline="30000" dirty="0"/>
              <a:t>2</a:t>
            </a:r>
            <a:r>
              <a:rPr lang="en-GB" sz="4400" dirty="0"/>
              <a:t> = 9</a:t>
            </a:r>
          </a:p>
          <a:p>
            <a:r>
              <a:rPr lang="en-GB" sz="4400" dirty="0"/>
              <a:t>3</a:t>
            </a:r>
            <a:r>
              <a:rPr lang="en-GB" sz="4400" baseline="30000" dirty="0"/>
              <a:t>1</a:t>
            </a:r>
            <a:r>
              <a:rPr lang="en-GB" sz="4400" dirty="0"/>
              <a:t> = 3</a:t>
            </a:r>
          </a:p>
          <a:p>
            <a:r>
              <a:rPr lang="en-GB" sz="4400" dirty="0"/>
              <a:t>3</a:t>
            </a:r>
            <a:r>
              <a:rPr lang="en-GB" sz="4400" baseline="30000" dirty="0"/>
              <a:t>0</a:t>
            </a:r>
            <a:r>
              <a:rPr lang="en-GB" sz="4400" dirty="0"/>
              <a:t> = 1</a:t>
            </a:r>
          </a:p>
          <a:p>
            <a:endParaRPr lang="en-GB" sz="2000" dirty="0"/>
          </a:p>
          <a:p>
            <a:r>
              <a:rPr lang="en-GB" sz="4400" dirty="0"/>
              <a:t>3</a:t>
            </a:r>
            <a:r>
              <a:rPr lang="en-GB" sz="4400" baseline="30000" dirty="0"/>
              <a:t>-1</a:t>
            </a:r>
            <a:r>
              <a:rPr lang="en-GB" sz="4400" dirty="0"/>
              <a:t> =</a:t>
            </a:r>
          </a:p>
          <a:p>
            <a:endParaRPr lang="en-GB" sz="2000" dirty="0"/>
          </a:p>
          <a:p>
            <a:r>
              <a:rPr lang="en-GB" sz="4400" dirty="0"/>
              <a:t>3</a:t>
            </a:r>
            <a:r>
              <a:rPr lang="en-GB" sz="4400" baseline="30000" dirty="0"/>
              <a:t>-2</a:t>
            </a:r>
            <a:r>
              <a:rPr lang="en-GB" sz="4400" dirty="0"/>
              <a:t> =   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11560" y="1556792"/>
            <a:ext cx="21957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9600" dirty="0"/>
              <a:t>3</a:t>
            </a:r>
            <a:r>
              <a:rPr lang="en-GB" sz="9600" baseline="30000" dirty="0"/>
              <a:t>0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308304" y="4437112"/>
            <a:ext cx="50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1</a:t>
            </a:r>
          </a:p>
          <a:p>
            <a:pPr algn="ctr"/>
            <a:r>
              <a:rPr lang="en-GB" sz="2800" dirty="0"/>
              <a:t>3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308304" y="5517232"/>
            <a:ext cx="5040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u="sng" dirty="0"/>
              <a:t>1</a:t>
            </a:r>
          </a:p>
          <a:p>
            <a:pPr algn="ctr"/>
            <a:r>
              <a:rPr lang="en-GB" sz="2800" dirty="0"/>
              <a:t>9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308304" y="4509120"/>
            <a:ext cx="50405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308304" y="5589240"/>
            <a:ext cx="504056" cy="79208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  <p:cxnSp>
        <p:nvCxnSpPr>
          <p:cNvPr id="18" name="Straight Connector 17"/>
          <p:cNvCxnSpPr/>
          <p:nvPr/>
        </p:nvCxnSpPr>
        <p:spPr>
          <a:xfrm>
            <a:off x="5580112" y="836712"/>
            <a:ext cx="0" cy="602128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5796136" y="908720"/>
            <a:ext cx="28083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Is there a pattern we can see that will help us out?</a:t>
            </a:r>
          </a:p>
        </p:txBody>
      </p:sp>
      <p:grpSp>
        <p:nvGrpSpPr>
          <p:cNvPr id="16" name="Group 3"/>
          <p:cNvGrpSpPr/>
          <p:nvPr/>
        </p:nvGrpSpPr>
        <p:grpSpPr>
          <a:xfrm>
            <a:off x="0" y="0"/>
            <a:ext cx="9143074" cy="599127"/>
            <a:chOff x="0" y="13335"/>
            <a:chExt cx="9144218" cy="599127"/>
          </a:xfrm>
        </p:grpSpPr>
        <p:sp>
          <p:nvSpPr>
            <p:cNvPr id="21" name="TextBox 32"/>
            <p:cNvSpPr txBox="1"/>
            <p:nvPr/>
          </p:nvSpPr>
          <p:spPr>
            <a:xfrm>
              <a:off x="0" y="13335"/>
              <a:ext cx="9144000" cy="59912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dk1">
                <a:shade val="50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wrap="square" lIns="324000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 sz="3200" dirty="0"/>
                <a:t>Zero and negative indices</a:t>
              </a:r>
            </a:p>
          </p:txBody>
        </p:sp>
        <p:cxnSp>
          <p:nvCxnSpPr>
            <p:cNvPr id="22" name="Straight Connector 21"/>
            <p:cNvCxnSpPr/>
            <p:nvPr/>
          </p:nvCxnSpPr>
          <p:spPr>
            <a:xfrm>
              <a:off x="218" y="601079"/>
              <a:ext cx="9144000" cy="0"/>
            </a:xfrm>
            <a:prstGeom prst="line">
              <a:avLst/>
            </a:prstGeom>
            <a:effectLst/>
          </p:spPr>
          <p:style>
            <a:lnRef idx="3">
              <a:schemeClr val="accent3"/>
            </a:lnRef>
            <a:fillRef idx="0">
              <a:schemeClr val="accent3"/>
            </a:fillRef>
            <a:effectRef idx="2">
              <a:schemeClr val="accent3"/>
            </a:effectRef>
            <a:fontRef idx="minor">
              <a:schemeClr val="tx1"/>
            </a:fontRef>
          </p:style>
        </p:cxnSp>
      </p:grpSp>
      <p:sp>
        <p:nvSpPr>
          <p:cNvPr id="23" name="Rectangle 22"/>
          <p:cNvSpPr/>
          <p:nvPr/>
        </p:nvSpPr>
        <p:spPr>
          <a:xfrm>
            <a:off x="7308304" y="3582020"/>
            <a:ext cx="504056" cy="720080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8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42241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2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502</TotalTime>
  <Words>3867</Words>
  <Application>Microsoft Office PowerPoint</Application>
  <PresentationFormat>On-screen Show (4:3)</PresentationFormat>
  <Paragraphs>659</Paragraphs>
  <Slides>41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6" baseType="lpstr">
      <vt:lpstr>Arial</vt:lpstr>
      <vt:lpstr>Calibri</vt:lpstr>
      <vt:lpstr>Cambria Math</vt:lpstr>
      <vt:lpstr>Wingdings</vt:lpstr>
      <vt:lpstr>Office Theme</vt:lpstr>
      <vt:lpstr>GCSE: Indices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GCSE: Indices</dc:title>
  <dc:creator>rm</dc:creator>
  <cp:lastModifiedBy>Mr Jeremy Barker</cp:lastModifiedBy>
  <cp:revision>51</cp:revision>
  <dcterms:created xsi:type="dcterms:W3CDTF">2013-08-23T07:21:06Z</dcterms:created>
  <dcterms:modified xsi:type="dcterms:W3CDTF">2016-11-13T18:24:42Z</dcterms:modified>
</cp:coreProperties>
</file>